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notesMaster" Target="notesMasters/notes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Welcome students to the course and introduce yourself briefly.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 essential course policies and set clear expectations.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Provide clear next steps and immediate action items for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Ensure students know where to get help and support throughout the semester.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Encourage student engagement and address any immediate concerns or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 on a positive note and provide clear contact information for follow-up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Provide a high-level overview of the course content and learning objectives.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Emphasize the practical, hands-on nature of the course and real-world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Explain the course structure and how different components work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Introduce the technology stack and assure students that no prior experience is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 expectations about prerequisites and reassure students about the learning curve.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Explain the grading structure and emphasize the importance of each component.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Provide a roadmap of the semester and what students can expect each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Explain the portfolio concept and how it helps with career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BUAD 442 - Course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Analytics and Business Intelligence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Weekly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Lectures</a:t>
            </a:r>
            <a:r>
              <a:rPr/>
              <a:t> (2 hours/week) - Theory and concepts</a:t>
            </a:r>
          </a:p>
          <a:p>
            <a:pPr lvl="0"/>
            <a:r>
              <a:rPr b="1"/>
              <a:t>Labs</a:t>
            </a:r>
            <a:r>
              <a:rPr/>
              <a:t> (1 hour/week) - Hands-on practice</a:t>
            </a:r>
          </a:p>
          <a:p>
            <a:pPr lvl="0"/>
            <a:r>
              <a:rPr b="1"/>
              <a:t>Assignments</a:t>
            </a:r>
            <a:r>
              <a:rPr/>
              <a:t> - Individual and group projects</a:t>
            </a:r>
          </a:p>
          <a:p>
            <a:pPr lvl="0"/>
            <a:r>
              <a:rPr b="1"/>
              <a:t>Challenges</a:t>
            </a:r>
            <a:r>
              <a:rPr/>
              <a:t> - Real-world data problems</a:t>
            </a:r>
          </a:p>
          <a:p>
            <a:pPr lvl="0"/>
            <a:r>
              <a:rPr b="1"/>
              <a:t>Final Project</a:t>
            </a:r>
            <a:r>
              <a:rPr/>
              <a:t> - Comprehensive portfolio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Technology Stack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Tools We’ll Use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Tools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Data Analysis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R, Python, Excel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Visualization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Power BI, Tableau, Plotly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Statistics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 Studio, Jupyter Notebooks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Collaboration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GitHub, Teams, Canvas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Prerequisites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Need to Know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Basic Statistics</a:t>
            </a:r>
            <a:r>
              <a:rPr/>
              <a:t> - Mean, median, standard deviation</a:t>
            </a:r>
          </a:p>
          <a:p>
            <a:pPr lvl="0"/>
            <a:r>
              <a:rPr b="1"/>
              <a:t>Excel Proficiency</a:t>
            </a:r>
            <a:r>
              <a:rPr/>
              <a:t> - Formulas, pivot tables, charts</a:t>
            </a:r>
          </a:p>
          <a:p>
            <a:pPr lvl="0"/>
            <a:r>
              <a:rPr b="1"/>
              <a:t>Business Acumen</a:t>
            </a:r>
            <a:r>
              <a:rPr/>
              <a:t> - Understanding of business processes</a:t>
            </a:r>
          </a:p>
          <a:p>
            <a:pPr lvl="0"/>
            <a:r>
              <a:rPr b="1"/>
              <a:t>No Programming Required</a:t>
            </a:r>
            <a:r>
              <a:rPr/>
              <a:t> - We’ll learn together!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Assessment Breakdown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Grading Structure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Participation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Class engagement and discussions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Assignments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Weekly homework and exercises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Challenges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Real-world data problems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Final Project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Comprehensive portfolio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Course Schedule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Week 1-3:</a:t>
            </a:r>
            <a:r>
              <a:rPr/>
              <a:t> Data Quality and Foundation</a:t>
            </a:r>
          </a:p>
          <a:p>
            <a:pPr lvl="0"/>
            <a:r>
              <a:rPr b="1"/>
              <a:t>Week 4-6:</a:t>
            </a:r>
            <a:r>
              <a:rPr/>
              <a:t> Business Intelligence Tools</a:t>
            </a:r>
          </a:p>
          <a:p>
            <a:pPr lvl="0"/>
            <a:r>
              <a:rPr b="1"/>
              <a:t>Week 7-9:</a:t>
            </a:r>
            <a:r>
              <a:rPr/>
              <a:t> Statistical Analysis</a:t>
            </a:r>
          </a:p>
          <a:p>
            <a:pPr lvl="0"/>
            <a:r>
              <a:rPr b="1"/>
              <a:t>Week 10-12:</a:t>
            </a:r>
            <a:r>
              <a:rPr/>
              <a:t> Data Visualization</a:t>
            </a:r>
          </a:p>
          <a:p>
            <a:pPr lvl="0"/>
            <a:r>
              <a:rPr b="1"/>
              <a:t>Week 13-15:</a:t>
            </a:r>
            <a:r>
              <a:rPr/>
              <a:t> Predictive Analytics</a:t>
            </a:r>
          </a:p>
          <a:p>
            <a:pPr lvl="0"/>
            <a:r>
              <a:rPr b="1"/>
              <a:t>Week 16:</a:t>
            </a:r>
            <a:r>
              <a:rPr/>
              <a:t> Final Project Presentations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 Portfolios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to BUAD 442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Showcase Your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Personal Portfolio</a:t>
            </a:r>
            <a:r>
              <a:rPr/>
              <a:t> - Document your learning journey</a:t>
            </a:r>
          </a:p>
          <a:p>
            <a:pPr lvl="0"/>
            <a:r>
              <a:rPr b="1"/>
              <a:t>Project Showcase</a:t>
            </a:r>
            <a:r>
              <a:rPr/>
              <a:t> - Highlight your best work</a:t>
            </a:r>
          </a:p>
          <a:p>
            <a:pPr lvl="0"/>
            <a:r>
              <a:rPr b="1"/>
              <a:t>Skills Development</a:t>
            </a:r>
            <a:r>
              <a:rPr/>
              <a:t> - Track your progress</a:t>
            </a:r>
          </a:p>
          <a:p>
            <a:pPr lvl="0"/>
            <a:r>
              <a:rPr b="1"/>
              <a:t>Career Preparation</a:t>
            </a:r>
            <a:r>
              <a:rPr/>
              <a:t> - Build your professional brand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Course Policies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Important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Attendance</a:t>
            </a:r>
            <a:r>
              <a:rPr/>
              <a:t> - Required for participation grade</a:t>
            </a:r>
          </a:p>
          <a:p>
            <a:pPr lvl="0"/>
            <a:r>
              <a:rPr b="1"/>
              <a:t>Late Work</a:t>
            </a:r>
            <a:r>
              <a:rPr/>
              <a:t> - 10% deduction per day, max 3 days</a:t>
            </a:r>
          </a:p>
          <a:p>
            <a:pPr lvl="0"/>
            <a:r>
              <a:rPr b="1"/>
              <a:t>Academic Integrity</a:t>
            </a:r>
            <a:r>
              <a:rPr/>
              <a:t> - Zero tolerance for plagiarism</a:t>
            </a:r>
          </a:p>
          <a:p>
            <a:pPr lvl="0"/>
            <a:r>
              <a:rPr b="1"/>
              <a:t>Collaboration</a:t>
            </a:r>
            <a:r>
              <a:rPr/>
              <a:t> - Encouraged, but individual work required</a:t>
            </a:r>
          </a:p>
          <a:p>
            <a:pPr lvl="0"/>
            <a:r>
              <a:rPr b="1"/>
              <a:t>Communication</a:t>
            </a:r>
            <a:r>
              <a:rPr/>
              <a:t> - 24-hour response time for emails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Getting Started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Review Syllabus</a:t>
            </a:r>
            <a:r>
              <a:rPr/>
              <a:t> - Available on Canvas</a:t>
            </a:r>
          </a:p>
          <a:p>
            <a:pPr lvl="0" indent="-342900" marL="342900">
              <a:buAutoNum type="arabicPeriod"/>
            </a:pPr>
            <a:r>
              <a:rPr b="1"/>
              <a:t>Install Software</a:t>
            </a:r>
            <a:r>
              <a:rPr/>
              <a:t> - R, R Studio, Power BI Desktop</a:t>
            </a:r>
          </a:p>
          <a:p>
            <a:pPr lvl="0" indent="-342900" marL="342900">
              <a:buAutoNum type="arabicPeriod"/>
            </a:pPr>
            <a:r>
              <a:rPr b="1"/>
              <a:t>Join Teams</a:t>
            </a:r>
            <a:r>
              <a:rPr/>
              <a:t> - Course communication hub</a:t>
            </a:r>
          </a:p>
          <a:p>
            <a:pPr lvl="0" indent="-342900" marL="342900">
              <a:buAutoNum type="arabicPeriod"/>
            </a:pPr>
            <a:r>
              <a:rPr b="1"/>
              <a:t>Complete Survey</a:t>
            </a:r>
            <a:r>
              <a:rPr/>
              <a:t> - Background and expectations</a:t>
            </a:r>
          </a:p>
          <a:p>
            <a:pPr lvl="0" indent="-342900" marL="342900">
              <a:buAutoNum type="arabicPeriod"/>
            </a:pPr>
            <a:r>
              <a:rPr b="1"/>
              <a:t>First Assignment</a:t>
            </a:r>
            <a:r>
              <a:rPr/>
              <a:t> - Due next week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 &amp;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Where to Get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Office Hours</a:t>
            </a:r>
            <a:r>
              <a:rPr/>
              <a:t> - Drop-in or by appointment</a:t>
            </a:r>
          </a:p>
          <a:p>
            <a:pPr lvl="0"/>
            <a:r>
              <a:rPr b="1"/>
              <a:t>Teaching Assistants</a:t>
            </a:r>
            <a:r>
              <a:rPr/>
              <a:t> - Lab support and grading</a:t>
            </a:r>
          </a:p>
          <a:p>
            <a:pPr lvl="0"/>
            <a:r>
              <a:rPr b="1"/>
              <a:t>Online Resources</a:t>
            </a:r>
            <a:r>
              <a:rPr/>
              <a:t> - Canvas modules and tutorials</a:t>
            </a:r>
          </a:p>
          <a:p>
            <a:pPr lvl="0"/>
            <a:r>
              <a:rPr b="1"/>
              <a:t>Peer Support</a:t>
            </a:r>
            <a:r>
              <a:rPr/>
              <a:t> - Study groups and collaboration</a:t>
            </a:r>
          </a:p>
          <a:p>
            <a:pPr lvl="0"/>
            <a:r>
              <a:rPr b="1"/>
              <a:t>University Services</a:t>
            </a:r>
            <a:r>
              <a:rPr/>
              <a:t> - Writing center, tutoring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Questions &amp; Discussion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Talk!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Course Content</a:t>
            </a:r>
            <a:r>
              <a:rPr/>
              <a:t> - What interests you most?</a:t>
            </a:r>
          </a:p>
          <a:p>
            <a:pPr lvl="0"/>
            <a:r>
              <a:rPr b="1"/>
              <a:t>Career Goals</a:t>
            </a:r>
            <a:r>
              <a:rPr/>
              <a:t> - How does this fit your plans?</a:t>
            </a:r>
          </a:p>
          <a:p>
            <a:pPr lvl="0"/>
            <a:r>
              <a:rPr b="1"/>
              <a:t>Concerns</a:t>
            </a:r>
            <a:r>
              <a:rPr/>
              <a:t> - What worries you about the course?</a:t>
            </a:r>
          </a:p>
          <a:p>
            <a:pPr lvl="0"/>
            <a:r>
              <a:rPr b="1"/>
              <a:t>Suggestions</a:t>
            </a:r>
            <a:r>
              <a:rPr/>
              <a:t> - How can we make this better?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and Business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Instructor:</a:t>
            </a:r>
            <a:r>
              <a:rPr/>
              <a:t> [Your Name]</a:t>
            </a:r>
            <a:br/>
            <a:r>
              <a:rPr b="1"/>
              <a:t>Semester:</a:t>
            </a:r>
            <a:r>
              <a:rPr/>
              <a:t> Fall 2025</a:t>
            </a:r>
            <a:br/>
            <a:r>
              <a:rPr b="1"/>
              <a:t>Office Hours:</a:t>
            </a:r>
            <a:r>
              <a:rPr/>
              <a:t> [Schedule]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Looking Forward to a Great Semester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Contact Information:</a:t>
            </a:r>
            <a:r>
              <a:rPr/>
              <a:t> - Email: [your.email@university.edu] - Office: [Building/Room] - Office Hours: [Schedule]</a:t>
            </a:r>
          </a:p>
          <a:p>
            <a:pPr lvl="0" indent="0" marL="0">
              <a:buNone/>
            </a:pPr>
            <a:r>
              <a:rPr b="1"/>
              <a:t>Next Class:</a:t>
            </a:r>
            <a:r>
              <a:rPr/>
              <a:t> [Date] - [Topic]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 Embed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Course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You’ll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Data Quality Assessment</a:t>
            </a:r>
            <a:r>
              <a:rPr/>
              <a:t> - Understanding and improving data reliability</a:t>
            </a:r>
          </a:p>
          <a:p>
            <a:pPr lvl="0"/>
            <a:r>
              <a:rPr b="1"/>
              <a:t>Business Intelligence Tools</a:t>
            </a:r>
            <a:r>
              <a:rPr/>
              <a:t> - Power BI, Tableau, and more</a:t>
            </a:r>
          </a:p>
          <a:p>
            <a:pPr lvl="0"/>
            <a:r>
              <a:rPr b="1"/>
              <a:t>Statistical Analysis</a:t>
            </a:r>
            <a:r>
              <a:rPr/>
              <a:t> - Descriptive and inferential statistics</a:t>
            </a:r>
          </a:p>
          <a:p>
            <a:pPr lvl="0"/>
            <a:r>
              <a:rPr b="1"/>
              <a:t>Data Visualization</a:t>
            </a:r>
            <a:r>
              <a:rPr/>
              <a:t> - Creating compelling business dashboards</a:t>
            </a:r>
          </a:p>
          <a:p>
            <a:pPr lvl="0"/>
            <a:r>
              <a:rPr b="1"/>
              <a:t>Predictive Analytics</a:t>
            </a:r>
            <a:r>
              <a:rPr/>
              <a:t> - Forecasting and trend analysis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Course Objectives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Course, You Will: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Analyze</a:t>
            </a:r>
            <a:r>
              <a:rPr/>
              <a:t> business data using appropriate statistical methods</a:t>
            </a:r>
          </a:p>
          <a:p>
            <a:pPr lvl="0" indent="-342900" marL="342900">
              <a:buAutoNum type="arabicPeriod"/>
            </a:pPr>
            <a:r>
              <a:rPr b="1"/>
              <a:t>Design</a:t>
            </a:r>
            <a:r>
              <a:rPr/>
              <a:t> and create interactive business dashboards</a:t>
            </a:r>
          </a:p>
          <a:p>
            <a:pPr lvl="0" indent="-342900" marL="342900">
              <a:buAutoNum type="arabicPeriod"/>
            </a:pPr>
            <a:r>
              <a:rPr b="1"/>
              <a:t>Evaluate</a:t>
            </a:r>
            <a:r>
              <a:rPr/>
              <a:t> data quality and implement improvement strategies</a:t>
            </a:r>
          </a:p>
          <a:p>
            <a:pPr lvl="0" indent="-342900" marL="342900">
              <a:buAutoNum type="arabicPeriod"/>
            </a:pPr>
            <a:r>
              <a:rPr b="1"/>
              <a:t>Communicate</a:t>
            </a:r>
            <a:r>
              <a:rPr/>
              <a:t> insights effectively to business stakeholders</a:t>
            </a:r>
          </a:p>
          <a:p>
            <a:pPr lvl="0" indent="-342900" marL="342900">
              <a:buAutoNum type="arabicPeriod"/>
            </a:pPr>
            <a:r>
              <a:rPr b="1"/>
              <a:t>Apply</a:t>
            </a:r>
            <a:r>
              <a:rPr/>
              <a:t> predictive analytics to solve business problems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Course Structure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BUAD 442 - Course Introduction</dc:title>
  <dc:creator/>
  <cp:keywords/>
  <dcterms:created xsi:type="dcterms:W3CDTF">2025-08-25T17:59:17Z</dcterms:created>
  <dcterms:modified xsi:type="dcterms:W3CDTF">2025-08-25T17:59:17Z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Data Analytics and Business Intelligence</vt:lpwstr>
  </property>
  <property fmtid="{D5CDD505-2E9C-101B-9397-08002B2CF9AE}" pid="9" name="toc-title">
    <vt:lpwstr>Table of contents</vt:lpwstr>
  </property>
</Properties>
</file>