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95299-0BB2-4BF6-911A-64A4CAA59D82}" v="1041" dt="2023-12-03T11:38:52.372"/>
    <p1510:client id="{66619BB8-4B28-4F6F-8F28-496C2DF16909}" v="1028" dt="2023-12-03T16:50:20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3:30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4879 7530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ombre con barba blanca">
            <a:extLst>
              <a:ext uri="{FF2B5EF4-FFF2-40B4-BE49-F238E27FC236}">
                <a16:creationId xmlns:a16="http://schemas.microsoft.com/office/drawing/2014/main" id="{0EC2FA11-24A3-E33E-3F80-84A31EE14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20" r="-1" b="1138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" sz="6600" b="1" dirty="0">
                <a:solidFill>
                  <a:schemeClr val="bg1">
                    <a:lumMod val="85000"/>
                  </a:schemeClr>
                </a:solidFill>
                <a:latin typeface="Bookman Old Style"/>
                <a:cs typeface="Angsana New"/>
              </a:rPr>
              <a:t>CLASIFICACIÓN DE IMÁGENES DE PLANTAS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E37-CFA9-4C92-9ECD-F11C88DB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MEJORA DE HIPERPARAMETROS...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D08-23D9-0E90-FDB4-7FA81353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33C88-2534-4106-BD20-FEBBD90988EE}"/>
              </a:ext>
            </a:extLst>
          </p:cNvPr>
          <p:cNvSpPr txBox="1">
            <a:spLocks/>
          </p:cNvSpPr>
          <p:nvPr/>
        </p:nvSpPr>
        <p:spPr>
          <a:xfrm>
            <a:off x="11266868" y="6134637"/>
            <a:ext cx="868522" cy="65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9200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6091-8FA1-25EA-DE91-1A2AA36F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AD63-ED48-1606-9D1E-DF74745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7D10D0-D564-9E2A-7CAC-7E88609A9882}"/>
              </a:ext>
            </a:extLst>
          </p:cNvPr>
          <p:cNvSpPr txBox="1">
            <a:spLocks/>
          </p:cNvSpPr>
          <p:nvPr/>
        </p:nvSpPr>
        <p:spPr>
          <a:xfrm>
            <a:off x="11266868" y="6134637"/>
            <a:ext cx="868522" cy="65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2441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3EB8-899F-B523-FB80-E772444C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IMAGENES DONDE SE HA EQUIVOCADO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BF71-84CB-FDF7-5B02-33A555AC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VER COMO DE SEGURO ESTÁ EL MODELO EN SU ELECCION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B938DF-005A-F8E9-E8BD-2B572FDB6FF8}"/>
              </a:ext>
            </a:extLst>
          </p:cNvPr>
          <p:cNvSpPr txBox="1">
            <a:spLocks/>
          </p:cNvSpPr>
          <p:nvPr/>
        </p:nvSpPr>
        <p:spPr>
          <a:xfrm>
            <a:off x="11266868" y="6134637"/>
            <a:ext cx="868522" cy="65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40439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coración de pared hexagonal">
            <a:extLst>
              <a:ext uri="{FF2B5EF4-FFF2-40B4-BE49-F238E27FC236}">
                <a16:creationId xmlns:a16="http://schemas.microsoft.com/office/drawing/2014/main" id="{0E37AF53-F8A9-D144-1564-9BE7386C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r="25157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1FA30-D699-5B75-F5C1-02F8A6D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219" y="502276"/>
            <a:ext cx="4649305" cy="1816878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A4CF1F"/>
                </a:solidFill>
                <a:latin typeface="Calibri"/>
                <a:cs typeface="Calibri Light"/>
              </a:rPr>
              <a:t>ASPECTOS A MEJORAR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48E-0F90-1E28-A757-287BD43B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3/4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C0184-6785-2E3D-A7DA-304F29775C45}"/>
              </a:ext>
            </a:extLst>
          </p:cNvPr>
          <p:cNvSpPr txBox="1"/>
          <p:nvPr/>
        </p:nvSpPr>
        <p:spPr>
          <a:xfrm>
            <a:off x="6095999" y="3192887"/>
            <a:ext cx="56881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DATA AUGMENTATION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AAE8E-4878-E231-B98B-EEA1906A1FE4}"/>
              </a:ext>
            </a:extLst>
          </p:cNvPr>
          <p:cNvSpPr txBox="1"/>
          <p:nvPr/>
        </p:nvSpPr>
        <p:spPr>
          <a:xfrm>
            <a:off x="5884036" y="504423"/>
            <a:ext cx="16876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solidFill>
                  <a:srgbClr val="A4CF1F"/>
                </a:solidFill>
                <a:latin typeface="Bookman Old Style"/>
                <a:cs typeface="Calibri"/>
              </a:rPr>
              <a:t>4.</a:t>
            </a:r>
            <a:endParaRPr lang="en-US" sz="9600" dirty="0">
              <a:solidFill>
                <a:srgbClr val="A4CF1F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98564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different fruits and vegetables">
            <a:extLst>
              <a:ext uri="{FF2B5EF4-FFF2-40B4-BE49-F238E27FC236}">
                <a16:creationId xmlns:a16="http://schemas.microsoft.com/office/drawing/2014/main" id="{E1DA1E35-2215-045D-BAB3-75E2C2E23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3" b="57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8CE27-A3BE-0FEA-7F66-592DF1E9B348}"/>
              </a:ext>
            </a:extLst>
          </p:cNvPr>
          <p:cNvSpPr txBox="1"/>
          <p:nvPr/>
        </p:nvSpPr>
        <p:spPr>
          <a:xfrm>
            <a:off x="3047284" y="-215362"/>
            <a:ext cx="10261600" cy="44127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5446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jas de una planta con terminaciones nerviosas">
            <a:extLst>
              <a:ext uri="{FF2B5EF4-FFF2-40B4-BE49-F238E27FC236}">
                <a16:creationId xmlns:a16="http://schemas.microsoft.com/office/drawing/2014/main" id="{B2EDAE0E-C0F3-B77C-1DD9-66339C90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28" b="130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7CD27-BB83-77E8-07CD-B36FAF1D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40" y="718355"/>
            <a:ext cx="10272332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u="sng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ÍNDICE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B67AD-39E8-A021-A6DE-AAE31852403E}"/>
              </a:ext>
            </a:extLst>
          </p:cNvPr>
          <p:cNvSpPr txBox="1"/>
          <p:nvPr/>
        </p:nvSpPr>
        <p:spPr>
          <a:xfrm>
            <a:off x="5580845" y="1483754"/>
            <a:ext cx="617112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</a:rPr>
              <a:t>PRESENTACIÓN DEL DATASET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tx1">
                  <a:lumMod val="75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</a:rPr>
              <a:t>MODELOS UTILIZADOS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tx1">
                  <a:lumMod val="75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</a:rPr>
              <a:t>IMPLEMENTACIÓN DEL MEJOR MODELO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tx1">
                  <a:lumMod val="75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</a:rPr>
              <a:t>COSAS A MEJORAR</a:t>
            </a:r>
          </a:p>
        </p:txBody>
      </p:sp>
    </p:spTree>
    <p:extLst>
      <p:ext uri="{BB962C8B-B14F-4D97-AF65-F5344CB8AC3E}">
        <p14:creationId xmlns:p14="http://schemas.microsoft.com/office/powerpoint/2010/main" val="75365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coración de pared hexagonal">
            <a:extLst>
              <a:ext uri="{FF2B5EF4-FFF2-40B4-BE49-F238E27FC236}">
                <a16:creationId xmlns:a16="http://schemas.microsoft.com/office/drawing/2014/main" id="{0E37AF53-F8A9-D144-1564-9BE7386C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r="25157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1FA30-D699-5B75-F5C1-02F8A6D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219" y="384220"/>
            <a:ext cx="4649305" cy="181687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A4CF1F"/>
                </a:solidFill>
                <a:latin typeface="Calibri"/>
                <a:cs typeface="Calibri Light"/>
              </a:rPr>
              <a:t>PRESENTACIÓN DEL  DATASET</a:t>
            </a:r>
            <a:endParaRPr lang="en-US" sz="4000" b="1" u="sng" dirty="0">
              <a:solidFill>
                <a:srgbClr val="A4CF1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48E-0F90-1E28-A757-287BD43B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1/4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C0184-6785-2E3D-A7DA-304F29775C45}"/>
              </a:ext>
            </a:extLst>
          </p:cNvPr>
          <p:cNvSpPr txBox="1"/>
          <p:nvPr/>
        </p:nvSpPr>
        <p:spPr>
          <a:xfrm>
            <a:off x="6171126" y="2484549"/>
            <a:ext cx="568816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20 TIPOS DE PLANTAS DIFERENTES</a:t>
            </a:r>
            <a:endParaRPr lang="en-US" sz="2000" b="1">
              <a:latin typeface="Calibri Light"/>
              <a:cs typeface="Calibri" panose="020F0502020204030204"/>
            </a:endParaRP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r>
              <a:rPr lang="en-US" sz="2000" b="1" dirty="0">
                <a:latin typeface="Calibri Light"/>
                <a:cs typeface="Calibri"/>
              </a:rPr>
              <a:t>         - </a:t>
            </a:r>
            <a:r>
              <a:rPr lang="en-US" sz="2000" b="1" err="1">
                <a:latin typeface="Calibri Light"/>
                <a:cs typeface="Calibri"/>
              </a:rPr>
              <a:t>Frutas</a:t>
            </a:r>
            <a:r>
              <a:rPr lang="en-US" sz="2000" b="1" dirty="0">
                <a:latin typeface="Calibri Light"/>
                <a:cs typeface="Calibri"/>
              </a:rPr>
              <a:t>: banana, coco, piña, </a:t>
            </a:r>
            <a:r>
              <a:rPr lang="en-US" sz="2000" b="1" err="1">
                <a:latin typeface="Calibri Light"/>
                <a:cs typeface="Calibri"/>
              </a:rPr>
              <a:t>naranja</a:t>
            </a:r>
            <a:r>
              <a:rPr lang="en-US" sz="2000" b="1" dirty="0">
                <a:latin typeface="Calibri Light"/>
                <a:cs typeface="Calibri"/>
              </a:rPr>
              <a:t>...</a:t>
            </a:r>
          </a:p>
          <a:p>
            <a:r>
              <a:rPr lang="en-US" sz="2000" b="1" dirty="0">
                <a:latin typeface="Calibri Light"/>
                <a:cs typeface="Calibri"/>
              </a:rPr>
              <a:t>         - Verduras: </a:t>
            </a:r>
            <a:r>
              <a:rPr lang="en-US" sz="2000" b="1" err="1">
                <a:latin typeface="Calibri Light"/>
                <a:cs typeface="Calibri"/>
              </a:rPr>
              <a:t>espinaca</a:t>
            </a:r>
            <a:r>
              <a:rPr lang="en-US" sz="2000" b="1" dirty="0">
                <a:latin typeface="Calibri Light"/>
                <a:cs typeface="Calibri"/>
              </a:rPr>
              <a:t>, </a:t>
            </a:r>
            <a:r>
              <a:rPr lang="en-US" sz="2000" b="1" err="1">
                <a:latin typeface="Calibri Light"/>
                <a:cs typeface="Calibri"/>
              </a:rPr>
              <a:t>berenjena</a:t>
            </a:r>
            <a:r>
              <a:rPr lang="en-US" sz="2000" b="1" dirty="0">
                <a:latin typeface="Calibri Light"/>
                <a:cs typeface="Calibri"/>
              </a:rPr>
              <a:t>, </a:t>
            </a:r>
            <a:r>
              <a:rPr lang="en-US" sz="2000" b="1" err="1">
                <a:latin typeface="Calibri Light"/>
                <a:cs typeface="Calibri"/>
              </a:rPr>
              <a:t>maiz</a:t>
            </a:r>
            <a:r>
              <a:rPr lang="en-US" sz="2000" b="1" dirty="0">
                <a:latin typeface="Calibri Light"/>
                <a:cs typeface="Calibri"/>
              </a:rPr>
              <a:t>...</a:t>
            </a:r>
          </a:p>
          <a:p>
            <a:r>
              <a:rPr lang="en-US" sz="2000" b="1" dirty="0">
                <a:latin typeface="Calibri Light"/>
                <a:cs typeface="Calibri"/>
              </a:rPr>
              <a:t>         - </a:t>
            </a:r>
            <a:r>
              <a:rPr lang="en-US" sz="2000" b="1" err="1">
                <a:latin typeface="Calibri Light"/>
                <a:cs typeface="Calibri"/>
              </a:rPr>
              <a:t>Otros</a:t>
            </a:r>
            <a:r>
              <a:rPr lang="en-US" sz="2000" b="1" dirty="0">
                <a:latin typeface="Calibri Light"/>
                <a:cs typeface="Calibri"/>
              </a:rPr>
              <a:t>: </a:t>
            </a:r>
            <a:r>
              <a:rPr lang="en-US" sz="2000" b="1" err="1">
                <a:latin typeface="Calibri Light"/>
                <a:cs typeface="Calibri"/>
              </a:rPr>
              <a:t>gengibre</a:t>
            </a:r>
            <a:r>
              <a:rPr lang="en-US" sz="2000" b="1" dirty="0">
                <a:latin typeface="Calibri Light"/>
                <a:cs typeface="Calibri"/>
              </a:rPr>
              <a:t>, </a:t>
            </a:r>
            <a:r>
              <a:rPr lang="en-US" sz="2000" b="1" err="1">
                <a:latin typeface="Calibri Light"/>
                <a:cs typeface="Calibri"/>
              </a:rPr>
              <a:t>cúrcuma</a:t>
            </a:r>
            <a:r>
              <a:rPr lang="en-US" sz="2000" b="1" dirty="0">
                <a:latin typeface="Calibri Light"/>
                <a:cs typeface="Calibri"/>
              </a:rPr>
              <a:t>, </a:t>
            </a:r>
            <a:r>
              <a:rPr lang="en-US" sz="2000" b="1" err="1">
                <a:latin typeface="Calibri Light"/>
                <a:cs typeface="Calibri"/>
              </a:rPr>
              <a:t>aloevera</a:t>
            </a:r>
            <a:r>
              <a:rPr lang="en-US" sz="2000" b="1" dirty="0">
                <a:latin typeface="Calibri Light"/>
                <a:cs typeface="Calibri"/>
              </a:rPr>
              <a:t>...</a:t>
            </a:r>
          </a:p>
          <a:p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1000 IMÁGENES DE CADA TIPO</a:t>
            </a:r>
          </a:p>
          <a:p>
            <a:endParaRPr lang="en-US" sz="2000" b="1" dirty="0">
              <a:latin typeface="Calibri Light"/>
              <a:cs typeface="Calibri"/>
            </a:endParaRPr>
          </a:p>
          <a:p>
            <a:r>
              <a:rPr lang="en-US" sz="2000" b="1" dirty="0">
                <a:latin typeface="Calibri Light"/>
                <a:cs typeface="Calibri"/>
              </a:rPr>
              <a:t>         - </a:t>
            </a:r>
            <a:r>
              <a:rPr lang="en-US" sz="2000" b="1" err="1">
                <a:latin typeface="Calibri Light"/>
                <a:cs typeface="Calibri"/>
              </a:rPr>
              <a:t>Entrenamiento</a:t>
            </a:r>
            <a:r>
              <a:rPr lang="en-US" sz="2000" b="1" dirty="0">
                <a:latin typeface="Calibri Light"/>
                <a:cs typeface="Calibri"/>
              </a:rPr>
              <a:t>: 700 </a:t>
            </a:r>
            <a:r>
              <a:rPr lang="en-US" sz="2000" b="1" err="1">
                <a:latin typeface="Calibri Light"/>
                <a:cs typeface="Calibri"/>
              </a:rPr>
              <a:t>imágenes</a:t>
            </a:r>
            <a:endParaRPr lang="en-US" sz="2000" b="1" dirty="0">
              <a:latin typeface="Calibri Light"/>
              <a:cs typeface="Calibri"/>
            </a:endParaRPr>
          </a:p>
          <a:p>
            <a:r>
              <a:rPr lang="en-US" sz="2000" b="1" dirty="0">
                <a:latin typeface="Calibri Light"/>
                <a:cs typeface="Calibri"/>
              </a:rPr>
              <a:t>         - </a:t>
            </a:r>
            <a:r>
              <a:rPr lang="en-US" sz="2000" b="1" err="1">
                <a:latin typeface="Calibri Light"/>
                <a:cs typeface="Calibri"/>
              </a:rPr>
              <a:t>Validación</a:t>
            </a:r>
            <a:r>
              <a:rPr lang="en-US" sz="2000" b="1" dirty="0">
                <a:latin typeface="Calibri Light"/>
                <a:cs typeface="Calibri"/>
              </a:rPr>
              <a:t>: 100 </a:t>
            </a:r>
            <a:r>
              <a:rPr lang="en-US" sz="2000" b="1" err="1">
                <a:latin typeface="Calibri Light"/>
                <a:cs typeface="Calibri"/>
              </a:rPr>
              <a:t>imágenes</a:t>
            </a:r>
            <a:endParaRPr lang="en-US" sz="2000" b="1" dirty="0">
              <a:latin typeface="Calibri Light"/>
              <a:cs typeface="Calibri"/>
            </a:endParaRPr>
          </a:p>
          <a:p>
            <a:r>
              <a:rPr lang="en-US" sz="2000" b="1" dirty="0">
                <a:latin typeface="Calibri Light"/>
                <a:cs typeface="Calibri"/>
              </a:rPr>
              <a:t>         - Test: 200 </a:t>
            </a:r>
            <a:r>
              <a:rPr lang="en-US" sz="2000" b="1" err="1">
                <a:latin typeface="Calibri Light"/>
                <a:cs typeface="Calibri" panose="020F0502020204030204"/>
              </a:rPr>
              <a:t>imágenes</a:t>
            </a:r>
            <a:endParaRPr lang="en-US" sz="2000" b="1">
              <a:latin typeface="Calibri Light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AAE8E-4878-E231-B98B-EEA1906A1FE4}"/>
              </a:ext>
            </a:extLst>
          </p:cNvPr>
          <p:cNvSpPr txBox="1"/>
          <p:nvPr/>
        </p:nvSpPr>
        <p:spPr>
          <a:xfrm>
            <a:off x="5884036" y="504423"/>
            <a:ext cx="16876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solidFill>
                  <a:srgbClr val="A4CF1F"/>
                </a:solidFill>
                <a:latin typeface="Bookman Old Style"/>
                <a:cs typeface="Calibri"/>
              </a:rPr>
              <a:t>1.</a:t>
            </a:r>
            <a:endParaRPr lang="en-US" sz="9600" dirty="0">
              <a:solidFill>
                <a:srgbClr val="A4CF1F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2468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10" descr="Toma aérea del césped verde">
            <a:extLst>
              <a:ext uri="{FF2B5EF4-FFF2-40B4-BE49-F238E27FC236}">
                <a16:creationId xmlns:a16="http://schemas.microsoft.com/office/drawing/2014/main" id="{3EF6AC11-6580-6AB7-5A11-92FF24AC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512" r="-2" b="154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487CD5BF-D713-971F-BA02-EF1EF9A7337A}"/>
              </a:ext>
            </a:extLst>
          </p:cNvPr>
          <p:cNvSpPr txBox="1"/>
          <p:nvPr/>
        </p:nvSpPr>
        <p:spPr>
          <a:xfrm>
            <a:off x="4142706" y="171717"/>
            <a:ext cx="418831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D8D8D8"/>
                </a:solidFill>
                <a:cs typeface="Calibri"/>
              </a:rPr>
              <a:t>HAY DIVERSIDAD...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31E246-D276-8D01-09AA-18B0D6DCEC3C}"/>
              </a:ext>
            </a:extLst>
          </p:cNvPr>
          <p:cNvSpPr>
            <a:spLocks noGrp="1"/>
          </p:cNvSpPr>
          <p:nvPr/>
        </p:nvSpPr>
        <p:spPr>
          <a:xfrm>
            <a:off x="11280819" y="6301033"/>
            <a:ext cx="910108" cy="552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Batang"/>
                <a:ea typeface="Batang"/>
                <a:cs typeface="Calibri" panose="020F0502020204030204"/>
              </a:rPr>
              <a:t>1/4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F41BD-775C-ADF1-3409-AC98B0B4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" y="1012384"/>
            <a:ext cx="3837903" cy="2654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C905D-C509-C823-3A73-459E6677B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823" y="1012095"/>
            <a:ext cx="3558861" cy="2655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5FC9B1-205C-B941-238F-5B2BAA965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161" y="1017184"/>
            <a:ext cx="3526664" cy="2666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7C8FCF-2F0C-007D-03D7-29B6922EF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10" y="3941002"/>
            <a:ext cx="3837904" cy="2292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2149F6-8282-FBD2-3BD6-C0720782F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162" y="3943539"/>
            <a:ext cx="3515932" cy="22872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772645-A568-9C39-A6DA-B3E581C0A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4676" y="3944155"/>
            <a:ext cx="3563156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10" descr="Toma aérea del césped verde">
            <a:extLst>
              <a:ext uri="{FF2B5EF4-FFF2-40B4-BE49-F238E27FC236}">
                <a16:creationId xmlns:a16="http://schemas.microsoft.com/office/drawing/2014/main" id="{3EF6AC11-6580-6AB7-5A11-92FF24AC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512" r="-2" b="154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487CD5BF-D713-971F-BA02-EF1EF9A7337A}"/>
              </a:ext>
            </a:extLst>
          </p:cNvPr>
          <p:cNvSpPr txBox="1"/>
          <p:nvPr/>
        </p:nvSpPr>
        <p:spPr>
          <a:xfrm>
            <a:off x="2371861" y="236111"/>
            <a:ext cx="745096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D8D8D8"/>
                </a:solidFill>
                <a:cs typeface="Calibri"/>
              </a:rPr>
              <a:t>PERO TAMBIÉN HAY SIMILITUD...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31E246-D276-8D01-09AA-18B0D6DCEC3C}"/>
              </a:ext>
            </a:extLst>
          </p:cNvPr>
          <p:cNvSpPr>
            <a:spLocks noGrp="1"/>
          </p:cNvSpPr>
          <p:nvPr/>
        </p:nvSpPr>
        <p:spPr>
          <a:xfrm>
            <a:off x="11280819" y="6301033"/>
            <a:ext cx="910108" cy="552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Batang"/>
                <a:ea typeface="Batang"/>
                <a:cs typeface="Calibri" panose="020F0502020204030204"/>
              </a:rPr>
              <a:t>1/4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76815-9720-5EDC-1374-079DB9A8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2" y="2349791"/>
            <a:ext cx="3951936" cy="2641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207A0-137A-258B-9E5D-14CAD29C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794" y="2348784"/>
            <a:ext cx="4144582" cy="2643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41F5A-B72D-70C5-3980-509CD9772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942" y="2354955"/>
            <a:ext cx="3462003" cy="263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6098D-FCE8-889A-A2E4-EE0819BFBC55}"/>
              </a:ext>
            </a:extLst>
          </p:cNvPr>
          <p:cNvSpPr txBox="1"/>
          <p:nvPr/>
        </p:nvSpPr>
        <p:spPr>
          <a:xfrm>
            <a:off x="1548149" y="1929148"/>
            <a:ext cx="1727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cs typeface="Calibri"/>
              </a:rPr>
              <a:t>COCO</a:t>
            </a:r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9578A-859A-0E1D-7D8B-CDFB600001C5}"/>
              </a:ext>
            </a:extLst>
          </p:cNvPr>
          <p:cNvSpPr txBox="1"/>
          <p:nvPr/>
        </p:nvSpPr>
        <p:spPr>
          <a:xfrm>
            <a:off x="9479388" y="1929148"/>
            <a:ext cx="1727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cs typeface="Calibri"/>
              </a:rPr>
              <a:t>POMELO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C371-E7A9-DF43-7410-1957BB369F5A}"/>
              </a:ext>
            </a:extLst>
          </p:cNvPr>
          <p:cNvSpPr txBox="1"/>
          <p:nvPr/>
        </p:nvSpPr>
        <p:spPr>
          <a:xfrm>
            <a:off x="5433277" y="1875486"/>
            <a:ext cx="18996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cs typeface="Calibri"/>
              </a:rPr>
              <a:t>NARANJA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0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coración de pared hexagonal">
            <a:extLst>
              <a:ext uri="{FF2B5EF4-FFF2-40B4-BE49-F238E27FC236}">
                <a16:creationId xmlns:a16="http://schemas.microsoft.com/office/drawing/2014/main" id="{0E37AF53-F8A9-D144-1564-9BE7386C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r="25157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1FA30-D699-5B75-F5C1-02F8A6D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219" y="502276"/>
            <a:ext cx="4649305" cy="1816878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A4CF1F"/>
                </a:solidFill>
                <a:latin typeface="Calibri"/>
                <a:cs typeface="Calibri Light"/>
              </a:rPr>
              <a:t>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48E-0F90-1E28-A757-287BD43B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2/4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C0184-6785-2E3D-A7DA-304F29775C45}"/>
              </a:ext>
            </a:extLst>
          </p:cNvPr>
          <p:cNvSpPr txBox="1"/>
          <p:nvPr/>
        </p:nvSpPr>
        <p:spPr>
          <a:xfrm>
            <a:off x="6095999" y="3192887"/>
            <a:ext cx="56881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3 MODELOS DIFERENTES UTILIZADOS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PRECISIÓN DE CADA MODELO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ELECCIÓN DEL MEJOR 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AAE8E-4878-E231-B98B-EEA1906A1FE4}"/>
              </a:ext>
            </a:extLst>
          </p:cNvPr>
          <p:cNvSpPr txBox="1"/>
          <p:nvPr/>
        </p:nvSpPr>
        <p:spPr>
          <a:xfrm>
            <a:off x="5884036" y="504423"/>
            <a:ext cx="16876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solidFill>
                  <a:srgbClr val="A4CF1F"/>
                </a:solidFill>
                <a:latin typeface="Bookman Old Style"/>
                <a:cs typeface="Calibri"/>
              </a:rPr>
              <a:t>2.</a:t>
            </a:r>
            <a:endParaRPr lang="en-US" sz="9600" dirty="0">
              <a:solidFill>
                <a:srgbClr val="A4CF1F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34275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Primer plano de una placa de circuito">
            <a:extLst>
              <a:ext uri="{FF2B5EF4-FFF2-40B4-BE49-F238E27FC236}">
                <a16:creationId xmlns:a16="http://schemas.microsoft.com/office/drawing/2014/main" id="{F15541A7-A62C-7D1B-0115-F5746D86A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397" r="-2" b="520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975A9-CBBF-96D4-24C2-481EB27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10617"/>
            <a:ext cx="9795637" cy="696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>
                    <a:lumMod val="85000"/>
                  </a:schemeClr>
                </a:solidFill>
                <a:latin typeface="Calibri"/>
                <a:cs typeface="Calibri Light"/>
              </a:rPr>
              <a:t>MODELOS UTILIZADOS</a:t>
            </a:r>
            <a:endParaRPr lang="en-US" sz="4000" b="1" u="sng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50962-CAE9-CEFA-DE6D-E78319BB6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3120"/>
              </p:ext>
            </p:extLst>
          </p:nvPr>
        </p:nvGraphicFramePr>
        <p:xfrm>
          <a:off x="2011680" y="1935136"/>
          <a:ext cx="8168640" cy="29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41943971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757658249"/>
                    </a:ext>
                  </a:extLst>
                </a:gridCol>
              </a:tblGrid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NOMBRE DEL MODELO</a:t>
                      </a:r>
                    </a:p>
                  </a:txBody>
                  <a:tcPr anchor="ctr">
                    <a:solidFill>
                      <a:srgbClr val="A4C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>
                    <a:solidFill>
                      <a:srgbClr val="A4C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87257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CNN </a:t>
                      </a:r>
                      <a:r>
                        <a:rPr lang="en-US" sz="2000" b="0" err="1"/>
                        <a:t>Secuencial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err="1"/>
                        <a:t>Básica</a:t>
                      </a:r>
                      <a:endParaRPr lang="en-US" sz="2000" b="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098843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EfficientNetB2 (</a:t>
                      </a:r>
                      <a:r>
                        <a:rPr lang="en-US" sz="2000" err="1"/>
                        <a:t>Keras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090204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414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20CDC-743C-0586-B65D-134FC3B5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Batang"/>
                <a:ea typeface="Batang"/>
                <a:cs typeface="Calibri" panose="020F0502020204030204"/>
              </a:rPr>
              <a:t>2/4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856099-44F0-8391-B02D-9E07A236565C}"/>
                  </a:ext>
                </a:extLst>
              </p14:cNvPr>
              <p14:cNvContentPartPr/>
              <p14:nvPr/>
            </p14:nvContentPartPr>
            <p14:xfrm>
              <a:off x="2017690" y="3415585"/>
              <a:ext cx="13415" cy="1341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856099-44F0-8391-B02D-9E07A2365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355" y="2744835"/>
                <a:ext cx="1341500" cy="134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10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Primer plano de una placa de circuito">
            <a:extLst>
              <a:ext uri="{FF2B5EF4-FFF2-40B4-BE49-F238E27FC236}">
                <a16:creationId xmlns:a16="http://schemas.microsoft.com/office/drawing/2014/main" id="{F15541A7-A62C-7D1B-0115-F5746D86A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397" r="-2" b="520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975A9-CBBF-96D4-24C2-481EB27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10617"/>
            <a:ext cx="9795637" cy="696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>
                    <a:lumMod val="85000"/>
                  </a:schemeClr>
                </a:solidFill>
                <a:latin typeface="Calibri"/>
                <a:cs typeface="Calibri Light"/>
              </a:rPr>
              <a:t>MODELOS UTILIZADOS</a:t>
            </a:r>
            <a:endParaRPr lang="en-US" sz="4000" b="1" u="sng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50962-CAE9-CEFA-DE6D-E78319BB6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44316"/>
              </p:ext>
            </p:extLst>
          </p:nvPr>
        </p:nvGraphicFramePr>
        <p:xfrm>
          <a:off x="2011680" y="1935136"/>
          <a:ext cx="8168640" cy="29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41943971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757658249"/>
                    </a:ext>
                  </a:extLst>
                </a:gridCol>
              </a:tblGrid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NOMBRE DEL MODELO</a:t>
                      </a:r>
                    </a:p>
                  </a:txBody>
                  <a:tcPr anchor="ctr">
                    <a:solidFill>
                      <a:srgbClr val="A4C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>
                    <a:solidFill>
                      <a:srgbClr val="A4C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87257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CNN </a:t>
                      </a:r>
                      <a:r>
                        <a:rPr lang="en-US" sz="2000" b="0" err="1"/>
                        <a:t>Secuencial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err="1"/>
                        <a:t>Básica</a:t>
                      </a:r>
                      <a:endParaRPr lang="en-US" sz="2000" b="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098843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EfficientNetB2 (</a:t>
                      </a:r>
                      <a:r>
                        <a:rPr lang="en-US" sz="2000" err="1"/>
                        <a:t>Keras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090204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414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20CDC-743C-0586-B65D-134FC3B5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Batang"/>
                <a:ea typeface="Batang"/>
                <a:cs typeface="Calibri" panose="020F0502020204030204"/>
              </a:rPr>
              <a:t>2/4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7C25-33E7-7718-1064-BEE41FFA2DF1}"/>
              </a:ext>
            </a:extLst>
          </p:cNvPr>
          <p:cNvSpPr/>
          <p:nvPr/>
        </p:nvSpPr>
        <p:spPr>
          <a:xfrm>
            <a:off x="2057936" y="3474611"/>
            <a:ext cx="8070758" cy="66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4641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coración de pared hexagonal">
            <a:extLst>
              <a:ext uri="{FF2B5EF4-FFF2-40B4-BE49-F238E27FC236}">
                <a16:creationId xmlns:a16="http://schemas.microsoft.com/office/drawing/2014/main" id="{0E37AF53-F8A9-D144-1564-9BE7386C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r="25157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1FA30-D699-5B75-F5C1-02F8A6D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219" y="502276"/>
            <a:ext cx="4649305" cy="1816878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A4CF1F"/>
                </a:solidFill>
                <a:latin typeface="Calibri"/>
                <a:cs typeface="Calibri Light"/>
              </a:rPr>
              <a:t>USO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48E-0F90-1E28-A757-287BD43B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68" y="6134637"/>
            <a:ext cx="868522" cy="65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Batang"/>
                <a:ea typeface="Batang"/>
                <a:cs typeface="Calibri" panose="020F0502020204030204"/>
              </a:rPr>
              <a:t>3/4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C0184-6785-2E3D-A7DA-304F29775C45}"/>
              </a:ext>
            </a:extLst>
          </p:cNvPr>
          <p:cNvSpPr txBox="1"/>
          <p:nvPr/>
        </p:nvSpPr>
        <p:spPr>
          <a:xfrm>
            <a:off x="6095999" y="3192887"/>
            <a:ext cx="56881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PERFORMANCE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VER EN QUÉ CLASES ACIERTA Y SE EQUIVOCA MÁS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Calibri Light"/>
                <a:cs typeface="Calibri"/>
              </a:rPr>
              <a:t>EJEMPLOS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AAE8E-4878-E231-B98B-EEA1906A1FE4}"/>
              </a:ext>
            </a:extLst>
          </p:cNvPr>
          <p:cNvSpPr txBox="1"/>
          <p:nvPr/>
        </p:nvSpPr>
        <p:spPr>
          <a:xfrm>
            <a:off x="5884036" y="504423"/>
            <a:ext cx="16876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solidFill>
                  <a:srgbClr val="A4CF1F"/>
                </a:solidFill>
                <a:latin typeface="Bookman Old Style"/>
                <a:cs typeface="Calibri"/>
              </a:rPr>
              <a:t>3.</a:t>
            </a:r>
            <a:endParaRPr lang="en-US" sz="9600" dirty="0">
              <a:solidFill>
                <a:srgbClr val="A4CF1F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799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CLASIFICACIÓN DE IMÁGENES DE PLANTAS</vt:lpstr>
      <vt:lpstr>ÍNDICE</vt:lpstr>
      <vt:lpstr>PRESENTACIÓN DEL  DATASET</vt:lpstr>
      <vt:lpstr>PowerPoint Presentation</vt:lpstr>
      <vt:lpstr>PowerPoint Presentation</vt:lpstr>
      <vt:lpstr>MODELOS</vt:lpstr>
      <vt:lpstr>MODELOS UTILIZADOS</vt:lpstr>
      <vt:lpstr>MODELOS UTILIZADOS</vt:lpstr>
      <vt:lpstr>USO DEL MODELO</vt:lpstr>
      <vt:lpstr>MEJORA DE HIPERPARAMETROS...</vt:lpstr>
      <vt:lpstr>CONFUSION MATRIX</vt:lpstr>
      <vt:lpstr>IMAGENES DONDE SE HA EQUIVOCADO</vt:lpstr>
      <vt:lpstr>ASPECTOS A MEJORAR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534</cp:revision>
  <dcterms:created xsi:type="dcterms:W3CDTF">2023-12-03T08:56:00Z</dcterms:created>
  <dcterms:modified xsi:type="dcterms:W3CDTF">2023-12-03T23:30:24Z</dcterms:modified>
</cp:coreProperties>
</file>