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2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6B95D-7C35-4A1F-9991-C48BD724663E}" v="2290" dt="2023-11-01T23:43:03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8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3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4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41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5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5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1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2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1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1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2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6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6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  <p:sldLayoutId id="214748411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52721" y="1432974"/>
            <a:ext cx="6558755" cy="300305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tx1">
                    <a:lumMod val="85000"/>
                  </a:schemeClr>
                </a:solidFill>
                <a:latin typeface="Elephant"/>
                <a:ea typeface="Calibri"/>
                <a:cs typeface="Calibri"/>
              </a:rPr>
              <a:t>INVERSIÓN EN STARTUPS</a:t>
            </a:r>
            <a:endParaRPr lang="es-ES" dirty="0">
              <a:solidFill>
                <a:schemeClr val="tx1">
                  <a:lumMod val="85000"/>
                </a:schemeClr>
              </a:solidFill>
              <a:latin typeface="Elephan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06329" y="5270266"/>
            <a:ext cx="6398943" cy="86142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65000"/>
                  </a:schemeClr>
                </a:solidFill>
                <a:latin typeface="Calibri"/>
                <a:ea typeface="Calibri"/>
                <a:cs typeface="Calibri"/>
              </a:rPr>
              <a:t>¿POR DÓNDE EMPEZARÍAS A BUSCAR OPORTUNIDADES?</a:t>
            </a:r>
            <a:endParaRPr lang="es-E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32" name="Picture 31" descr="Parte de una red con un fondo blanco">
            <a:extLst>
              <a:ext uri="{FF2B5EF4-FFF2-40B4-BE49-F238E27FC236}">
                <a16:creationId xmlns:a16="http://schemas.microsoft.com/office/drawing/2014/main" id="{5116E228-6E83-C19C-D9CA-557FDEC6B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3" r="51253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5D125-ABCE-CA90-AF71-4C9C89E423E3}"/>
              </a:ext>
            </a:extLst>
          </p:cNvPr>
          <p:cNvSpPr txBox="1"/>
          <p:nvPr/>
        </p:nvSpPr>
        <p:spPr>
          <a:xfrm>
            <a:off x="2468094" y="781610"/>
            <a:ext cx="75611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INDUSTRIAS DE LAS STARTUPS DEL MUNDO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8D408-F996-9872-C3F6-2BD183FC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9" y="1853454"/>
            <a:ext cx="5891471" cy="4507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F38DF-5FCE-EB3E-F6F7-26B71533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472" y="1853453"/>
            <a:ext cx="5961379" cy="45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5D125-ABCE-CA90-AF71-4C9C89E423E3}"/>
              </a:ext>
            </a:extLst>
          </p:cNvPr>
          <p:cNvSpPr txBox="1"/>
          <p:nvPr/>
        </p:nvSpPr>
        <p:spPr>
          <a:xfrm>
            <a:off x="2468094" y="781610"/>
            <a:ext cx="75611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PRINCIPALES INDUSTRIAS EN EEUU Y REINO UNIDO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74139-B991-D908-3069-A296A99F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8" y="2122394"/>
            <a:ext cx="6166718" cy="4607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BC40C-5FC0-D580-2470-5A49C03E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90" y="2122395"/>
            <a:ext cx="5559944" cy="46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3AFB1-333D-D832-CF9D-82643A7938AD}"/>
              </a:ext>
            </a:extLst>
          </p:cNvPr>
          <p:cNvSpPr txBox="1"/>
          <p:nvPr/>
        </p:nvSpPr>
        <p:spPr>
          <a:xfrm>
            <a:off x="1065308" y="2848535"/>
            <a:ext cx="7804150" cy="11556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7200" b="0" i="0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CONCLUSIÓN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005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53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a persona que busca un papel en una mesa llena de papel y notas adhesivas">
            <a:extLst>
              <a:ext uri="{FF2B5EF4-FFF2-40B4-BE49-F238E27FC236}">
                <a16:creationId xmlns:a16="http://schemas.microsoft.com/office/drawing/2014/main" id="{660B078A-BA99-CFEF-7118-044A0E882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835" r="-2" b="48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C112D-904F-D576-2A02-1483DD87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84" y="842682"/>
            <a:ext cx="10775481" cy="965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u="sng" dirty="0">
                <a:solidFill>
                  <a:schemeClr val="tx1">
                    <a:lumMod val="85000"/>
                  </a:schemeClr>
                </a:solidFill>
                <a:latin typeface="Univers Condensed"/>
              </a:rPr>
              <a:t>CARACTERÍSTICAS DE UNA STARTUP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BC5FE-34D2-BB61-D35E-85D440AE4029}"/>
              </a:ext>
            </a:extLst>
          </p:cNvPr>
          <p:cNvSpPr txBox="1"/>
          <p:nvPr/>
        </p:nvSpPr>
        <p:spPr>
          <a:xfrm>
            <a:off x="3448611" y="2193550"/>
            <a:ext cx="780825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3600" err="1"/>
              <a:t>Tamaño</a:t>
            </a:r>
            <a:r>
              <a:rPr lang="en-US" sz="3600" dirty="0"/>
              <a:t> y </a:t>
            </a:r>
            <a:r>
              <a:rPr lang="en-US" sz="3600" err="1"/>
              <a:t>Crecimiento</a:t>
            </a:r>
            <a:endParaRPr lang="en-US" sz="3600"/>
          </a:p>
          <a:p>
            <a:endParaRPr lang="en-US" sz="3600" dirty="0"/>
          </a:p>
          <a:p>
            <a:r>
              <a:rPr lang="en-US" sz="3600" dirty="0"/>
              <a:t>2.  </a:t>
            </a:r>
            <a:r>
              <a:rPr lang="en-US" sz="3600" err="1"/>
              <a:t>Etapas</a:t>
            </a:r>
            <a:r>
              <a:rPr lang="en-US" sz="3600" dirty="0"/>
              <a:t> </a:t>
            </a:r>
            <a:r>
              <a:rPr lang="en-US" sz="3600" err="1"/>
              <a:t>iniciales</a:t>
            </a:r>
            <a:endParaRPr lang="en-US" sz="3600"/>
          </a:p>
          <a:p>
            <a:endParaRPr lang="en-US" sz="3600" dirty="0"/>
          </a:p>
          <a:p>
            <a:r>
              <a:rPr lang="en-US" sz="3600" dirty="0"/>
              <a:t>3.  </a:t>
            </a:r>
            <a:r>
              <a:rPr lang="en-US" sz="3600" err="1"/>
              <a:t>Innovación</a:t>
            </a:r>
            <a:endParaRPr lang="en-US" sz="3600"/>
          </a:p>
          <a:p>
            <a:endParaRPr lang="en-US" sz="3600" dirty="0"/>
          </a:p>
          <a:p>
            <a:r>
              <a:rPr lang="en-US" sz="3600" dirty="0"/>
              <a:t>4.  </a:t>
            </a:r>
            <a:r>
              <a:rPr lang="en-US" sz="3600" err="1"/>
              <a:t>Financiación</a:t>
            </a:r>
            <a:endParaRPr lang="en-US" sz="360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04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Parte de una red con un fondo blanco">
            <a:extLst>
              <a:ext uri="{FF2B5EF4-FFF2-40B4-BE49-F238E27FC236}">
                <a16:creationId xmlns:a16="http://schemas.microsoft.com/office/drawing/2014/main" id="{5116E228-6E83-C19C-D9CA-557FDEC6B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843554" y="630051"/>
            <a:ext cx="9832975" cy="1200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u="sng" dirty="0">
                <a:solidFill>
                  <a:schemeClr val="tx1">
                    <a:lumMod val="85000"/>
                  </a:schemeClr>
                </a:solidFill>
              </a:rPr>
              <a:t>OBJETIVO DEL 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0A75F-8A76-DF1F-C2D6-7F54A9C2B0BB}"/>
              </a:ext>
            </a:extLst>
          </p:cNvPr>
          <p:cNvSpPr txBox="1"/>
          <p:nvPr/>
        </p:nvSpPr>
        <p:spPr>
          <a:xfrm>
            <a:off x="992460" y="4159300"/>
            <a:ext cx="937707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Para </a:t>
            </a:r>
            <a:r>
              <a:rPr lang="en-US" sz="2000" dirty="0" err="1"/>
              <a:t>ello</a:t>
            </a:r>
            <a:r>
              <a:rPr lang="en-US" sz="2000" dirty="0"/>
              <a:t> </a:t>
            </a:r>
            <a:r>
              <a:rPr lang="en-US" sz="2000" dirty="0" err="1"/>
              <a:t>veremos</a:t>
            </a:r>
            <a:r>
              <a:rPr lang="en-US" sz="2000" dirty="0"/>
              <a:t>: </a:t>
            </a:r>
          </a:p>
          <a:p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2000" dirty="0" err="1"/>
              <a:t>Países</a:t>
            </a:r>
            <a:r>
              <a:rPr lang="en-US" sz="2000" dirty="0"/>
              <a:t> y </a:t>
            </a:r>
            <a:r>
              <a:rPr lang="en-US" sz="2000" dirty="0" err="1"/>
              <a:t>ciudades</a:t>
            </a:r>
            <a:r>
              <a:rPr lang="en-US" sz="2000" dirty="0"/>
              <a:t> con mayor </a:t>
            </a:r>
            <a:r>
              <a:rPr lang="en-US" sz="2000" dirty="0" err="1"/>
              <a:t>número</a:t>
            </a:r>
            <a:r>
              <a:rPr lang="en-US" sz="2000" dirty="0"/>
              <a:t> y </a:t>
            </a:r>
            <a:r>
              <a:rPr lang="en-US" sz="2000" dirty="0" err="1"/>
              <a:t>calidad</a:t>
            </a:r>
            <a:r>
              <a:rPr lang="en-US" sz="2000" dirty="0"/>
              <a:t> de startups.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2000" err="1"/>
              <a:t>Situación</a:t>
            </a:r>
            <a:r>
              <a:rPr lang="en-US" sz="2000" dirty="0"/>
              <a:t> </a:t>
            </a:r>
            <a:r>
              <a:rPr lang="en-US" sz="2000" err="1"/>
              <a:t>en</a:t>
            </a:r>
            <a:r>
              <a:rPr lang="en-US" sz="2000" dirty="0"/>
              <a:t> la que se </a:t>
            </a:r>
            <a:r>
              <a:rPr lang="en-US" sz="2000" err="1"/>
              <a:t>encuentra</a:t>
            </a:r>
            <a:r>
              <a:rPr lang="en-US" sz="2000" dirty="0"/>
              <a:t> España.</a:t>
            </a:r>
          </a:p>
          <a:p>
            <a:pPr marL="285750" indent="-285750">
              <a:buFont typeface="Calibri"/>
              <a:buChar char="-"/>
            </a:pP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2000" dirty="0"/>
              <a:t>Industrias </a:t>
            </a:r>
            <a:r>
              <a:rPr lang="en-US" sz="2000" err="1"/>
              <a:t>punteras</a:t>
            </a:r>
            <a:r>
              <a:rPr lang="en-US" sz="2000" dirty="0"/>
              <a:t> del top 250 startups del </a:t>
            </a:r>
            <a:r>
              <a:rPr lang="en-US" sz="2000" err="1"/>
              <a:t>mundo</a:t>
            </a:r>
            <a:r>
              <a:rPr lang="en-US" sz="2000" dirty="0"/>
              <a:t>.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D6A03-A4B5-55AA-7826-85EC9C8D2A03}"/>
              </a:ext>
            </a:extLst>
          </p:cNvPr>
          <p:cNvSpPr txBox="1"/>
          <p:nvPr/>
        </p:nvSpPr>
        <p:spPr>
          <a:xfrm>
            <a:off x="2689411" y="47905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50990-B383-DC31-6510-6F489A3B8FEF}"/>
              </a:ext>
            </a:extLst>
          </p:cNvPr>
          <p:cNvSpPr txBox="1"/>
          <p:nvPr/>
        </p:nvSpPr>
        <p:spPr>
          <a:xfrm>
            <a:off x="1122948" y="2205789"/>
            <a:ext cx="979570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_tradnl" sz="2400" dirty="0"/>
              <a:t>El objetivo principal es conocer dónde se encuentran las mejores startups y que industrias están dominando, para así poder encontrar nuevas oportunidades según las características que busquemos.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4A7FF-44D9-0E61-9C52-42E42360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13" y="4154655"/>
            <a:ext cx="3262563" cy="25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2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5D125-ABCE-CA90-AF71-4C9C89E423E3}"/>
              </a:ext>
            </a:extLst>
          </p:cNvPr>
          <p:cNvSpPr txBox="1"/>
          <p:nvPr/>
        </p:nvSpPr>
        <p:spPr>
          <a:xfrm>
            <a:off x="2311212" y="602316"/>
            <a:ext cx="771805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PAÍSES CON MEJOR MERCADO DE STARTUPS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AF2DF-B14D-3CD5-A327-645E2518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6" y="1983442"/>
            <a:ext cx="5669616" cy="3798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E5064E-C623-FFF5-AAFA-C592FCFB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2" y="1986155"/>
            <a:ext cx="6096000" cy="37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5D125-ABCE-CA90-AF71-4C9C89E423E3}"/>
              </a:ext>
            </a:extLst>
          </p:cNvPr>
          <p:cNvSpPr txBox="1"/>
          <p:nvPr/>
        </p:nvSpPr>
        <p:spPr>
          <a:xfrm>
            <a:off x="2311212" y="602316"/>
            <a:ext cx="771805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PAÍSES CON MEJOR MERCADO DE STARTUPS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AF2DF-B14D-3CD5-A327-645E2518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2" y="1938619"/>
            <a:ext cx="5669616" cy="3798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3EB6C-547E-BCCB-9869-B5695B91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912" y="1943100"/>
            <a:ext cx="5934411" cy="37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5D125-ABCE-CA90-AF71-4C9C89E423E3}"/>
              </a:ext>
            </a:extLst>
          </p:cNvPr>
          <p:cNvSpPr txBox="1"/>
          <p:nvPr/>
        </p:nvSpPr>
        <p:spPr>
          <a:xfrm>
            <a:off x="2468094" y="781610"/>
            <a:ext cx="7561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SITUACIÓN EN ESPAÑA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7A614-B618-6123-A221-4C9D6D34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9" y="2743481"/>
            <a:ext cx="5734610" cy="2211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1F7FA-41B0-D0BB-AF02-4D5F6945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455" y="1786218"/>
            <a:ext cx="61117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2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5D125-ABCE-CA90-AF71-4C9C89E423E3}"/>
              </a:ext>
            </a:extLst>
          </p:cNvPr>
          <p:cNvSpPr txBox="1"/>
          <p:nvPr/>
        </p:nvSpPr>
        <p:spPr>
          <a:xfrm>
            <a:off x="2311212" y="602316"/>
            <a:ext cx="771805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PRINCIPALES CIUDADES DE ESTABLECIMIENTO DE STARTUPS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48ECF-D0E1-1E78-4F34-97B3AC7B774B}"/>
              </a:ext>
            </a:extLst>
          </p:cNvPr>
          <p:cNvSpPr txBox="1"/>
          <p:nvPr/>
        </p:nvSpPr>
        <p:spPr>
          <a:xfrm>
            <a:off x="2208295" y="1832309"/>
            <a:ext cx="3007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highlight>
                  <a:srgbClr val="2F2F2F"/>
                </a:highlight>
              </a:rPr>
              <a:t>  TOP 5 CITIES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AF163-F2A1-315F-490B-C9A123A6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896" y="2133700"/>
            <a:ext cx="5945605" cy="4305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0C36E-DD7C-D80E-CCA5-4B4345F876FA}"/>
              </a:ext>
            </a:extLst>
          </p:cNvPr>
          <p:cNvSpPr txBox="1"/>
          <p:nvPr/>
        </p:nvSpPr>
        <p:spPr>
          <a:xfrm>
            <a:off x="8344400" y="1832309"/>
            <a:ext cx="3007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highlight>
                  <a:srgbClr val="2F2F2F"/>
                </a:highlight>
              </a:rPr>
              <a:t>  TOP 50 CITIES 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B9594-48E6-A889-CB7A-835A263F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3" y="2133624"/>
            <a:ext cx="5765133" cy="17886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1FBE9-7781-529B-8C46-0E5DD8D5B789}"/>
              </a:ext>
            </a:extLst>
          </p:cNvPr>
          <p:cNvSpPr txBox="1"/>
          <p:nvPr/>
        </p:nvSpPr>
        <p:spPr>
          <a:xfrm>
            <a:off x="1797215" y="4148387"/>
            <a:ext cx="3007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2F2F2F"/>
                </a:highlight>
              </a:rPr>
              <a:t>  TOP 5 CITIES SPAIN 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EB0C81-0DAD-3899-0B47-4FBD1A2A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0" y="4425867"/>
            <a:ext cx="5773653" cy="19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6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Gráficos en una presentación con reflejo de oficina">
            <a:extLst>
              <a:ext uri="{FF2B5EF4-FFF2-40B4-BE49-F238E27FC236}">
                <a16:creationId xmlns:a16="http://schemas.microsoft.com/office/drawing/2014/main" id="{F691C2F8-DEAA-D7C7-160D-146312C3C9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E8E5E-FA33-F0A0-2423-A36F1E6543E0}"/>
              </a:ext>
            </a:extLst>
          </p:cNvPr>
          <p:cNvSpPr txBox="1"/>
          <p:nvPr/>
        </p:nvSpPr>
        <p:spPr>
          <a:xfrm>
            <a:off x="1793690" y="1671918"/>
            <a:ext cx="8825658" cy="3329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ANÁLISIS DE LAS MEJORES 250 STARTUPS DEL MUNDO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62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5D125-ABCE-CA90-AF71-4C9C89E423E3}"/>
              </a:ext>
            </a:extLst>
          </p:cNvPr>
          <p:cNvSpPr txBox="1"/>
          <p:nvPr/>
        </p:nvSpPr>
        <p:spPr>
          <a:xfrm>
            <a:off x="2468094" y="781610"/>
            <a:ext cx="7561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MEJORES STARTUPS DEL MUNDO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CC8D73-0E19-A973-92B8-CE68BE79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2" y="1929905"/>
            <a:ext cx="5897095" cy="3613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7A9D0-8177-95C2-AD4A-CC5C72BE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02" y="1933856"/>
            <a:ext cx="5805207" cy="36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INVERSIÓN EN STARTUPS</vt:lpstr>
      <vt:lpstr>CARACTERÍSTICAS DE UNA STARTUP</vt:lpstr>
      <vt:lpstr>OBJETIVO DEL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519</cp:revision>
  <dcterms:created xsi:type="dcterms:W3CDTF">2023-11-01T14:57:57Z</dcterms:created>
  <dcterms:modified xsi:type="dcterms:W3CDTF">2023-11-01T23:43:29Z</dcterms:modified>
</cp:coreProperties>
</file>