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28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5" d="100"/>
          <a:sy n="65" d="100"/>
        </p:scale>
        <p:origin x="71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F4138-5FA6-4172-A7CC-4C636B22A876}" type="datetimeFigureOut">
              <a:rPr lang="en-US" smtClean="0"/>
              <a:t>8/8/2024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1DEDA-9350-4A03-A8B7-2B4C1FA816E6}" type="slidenum">
              <a:rPr lang="en-US" smtClean="0"/>
              <a:t>‹#›</a:t>
            </a:fld>
            <a:endParaRPr lang="en-US"/>
          </a:p>
        </p:txBody>
      </p:sp>
    </p:spTree>
    <p:extLst>
      <p:ext uri="{BB962C8B-B14F-4D97-AF65-F5344CB8AC3E}">
        <p14:creationId xmlns:p14="http://schemas.microsoft.com/office/powerpoint/2010/main" val="3314543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F362D4-5DD5-1441-A093-8EF5773AF7CF}" type="slidenum">
              <a:rPr lang="en-US" smtClean="0"/>
              <a:t>4</a:t>
            </a:fld>
            <a:endParaRPr lang="en-US"/>
          </a:p>
        </p:txBody>
      </p:sp>
    </p:spTree>
    <p:extLst>
      <p:ext uri="{BB962C8B-B14F-4D97-AF65-F5344CB8AC3E}">
        <p14:creationId xmlns:p14="http://schemas.microsoft.com/office/powerpoint/2010/main" val="3173621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F362D4-5DD5-1441-A093-8EF5773AF7CF}" type="slidenum">
              <a:rPr lang="en-US" smtClean="0"/>
              <a:t>30</a:t>
            </a:fld>
            <a:endParaRPr lang="en-US"/>
          </a:p>
        </p:txBody>
      </p:sp>
    </p:spTree>
    <p:extLst>
      <p:ext uri="{BB962C8B-B14F-4D97-AF65-F5344CB8AC3E}">
        <p14:creationId xmlns:p14="http://schemas.microsoft.com/office/powerpoint/2010/main" val="1069290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solidFill>
                  <a:srgbClr val="8C8C8C"/>
                </a:solidFill>
                <a:effectLst/>
              </a:rPr>
              <a:t>//for client</a:t>
            </a:r>
            <a:br>
              <a:rPr lang="en-US" i="1">
                <a:solidFill>
                  <a:srgbClr val="8C8C8C"/>
                </a:solidFill>
                <a:effectLst/>
              </a:rPr>
            </a:br>
            <a:r>
              <a:rPr lang="en-US">
                <a:solidFill>
                  <a:srgbClr val="080808"/>
                </a:solidFill>
                <a:effectLst/>
              </a:rPr>
              <a:t>implementation(</a:t>
            </a:r>
            <a:r>
              <a:rPr lang="en-US">
                <a:solidFill>
                  <a:srgbClr val="067D17"/>
                </a:solidFill>
                <a:effectLst/>
              </a:rPr>
              <a:t>'org.glassfish.jersey.core:jersey-client:3.0.4'</a:t>
            </a:r>
            <a:r>
              <a:rPr lang="en-US">
                <a:solidFill>
                  <a:srgbClr val="080808"/>
                </a:solidFill>
                <a:effectLst/>
              </a:rPr>
              <a:t>)</a:t>
            </a:r>
            <a:br>
              <a:rPr lang="en-US">
                <a:solidFill>
                  <a:srgbClr val="080808"/>
                </a:solidFill>
                <a:effectLst/>
              </a:rPr>
            </a:br>
            <a:r>
              <a:rPr lang="en-US">
                <a:solidFill>
                  <a:srgbClr val="080808"/>
                </a:solidFill>
                <a:effectLst/>
              </a:rPr>
              <a:t>implementation(</a:t>
            </a:r>
            <a:r>
              <a:rPr lang="en-US">
                <a:solidFill>
                  <a:srgbClr val="067D17"/>
                </a:solidFill>
                <a:effectLst/>
              </a:rPr>
              <a:t>'org.glassfish.jersey.media:jersey-media-json-jackson:3.1.3'</a:t>
            </a:r>
            <a:r>
              <a:rPr lang="en-US">
                <a:solidFill>
                  <a:srgbClr val="080808"/>
                </a:solidFill>
                <a:effectLst/>
              </a:rPr>
              <a:t>)</a:t>
            </a:r>
            <a:br>
              <a:rPr lang="en-US">
                <a:solidFill>
                  <a:srgbClr val="080808"/>
                </a:solidFill>
                <a:effectLst/>
              </a:rPr>
            </a:br>
            <a:r>
              <a:rPr lang="en-US">
                <a:solidFill>
                  <a:srgbClr val="080808"/>
                </a:solidFill>
                <a:effectLst/>
              </a:rPr>
              <a:t>implementation </a:t>
            </a:r>
            <a:r>
              <a:rPr lang="en-US">
                <a:solidFill>
                  <a:srgbClr val="067D17"/>
                </a:solidFill>
                <a:effectLst/>
              </a:rPr>
              <a:t>'org.glassfish.jersey.inject:jersey-hk2:3.1.3'</a:t>
            </a:r>
            <a:endParaRPr lang="en-US">
              <a:solidFill>
                <a:srgbClr val="080808"/>
              </a:solidFill>
              <a:effectLst/>
            </a:endParaRPr>
          </a:p>
        </p:txBody>
      </p:sp>
      <p:sp>
        <p:nvSpPr>
          <p:cNvPr id="4" name="Slide Number Placeholder 3"/>
          <p:cNvSpPr>
            <a:spLocks noGrp="1"/>
          </p:cNvSpPr>
          <p:nvPr>
            <p:ph type="sldNum" sz="quarter" idx="5"/>
          </p:nvPr>
        </p:nvSpPr>
        <p:spPr/>
        <p:txBody>
          <a:bodyPr/>
          <a:lstStyle/>
          <a:p>
            <a:fld id="{DFF362D4-5DD5-1441-A093-8EF5773AF7CF}" type="slidenum">
              <a:rPr lang="en-US" smtClean="0"/>
              <a:t>36</a:t>
            </a:fld>
            <a:endParaRPr lang="en-US"/>
          </a:p>
        </p:txBody>
      </p:sp>
    </p:spTree>
    <p:extLst>
      <p:ext uri="{BB962C8B-B14F-4D97-AF65-F5344CB8AC3E}">
        <p14:creationId xmlns:p14="http://schemas.microsoft.com/office/powerpoint/2010/main" val="3526977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33B3"/>
                </a:solidFill>
                <a:effectLst/>
              </a:rPr>
              <a:t>package </a:t>
            </a:r>
            <a:r>
              <a:rPr lang="en-US" dirty="0" err="1">
                <a:solidFill>
                  <a:srgbClr val="000000"/>
                </a:solidFill>
                <a:effectLst/>
              </a:rPr>
              <a:t>vn.edu.iuh.fit.client</a:t>
            </a:r>
            <a:r>
              <a:rPr lang="en-US" dirty="0">
                <a:solidFill>
                  <a:srgbClr val="080808"/>
                </a:solidFill>
                <a:effectLst/>
              </a:rPr>
              <a:t>;</a:t>
            </a:r>
            <a:br>
              <a:rPr lang="en-US" dirty="0">
                <a:solidFill>
                  <a:srgbClr val="080808"/>
                </a:solidFill>
                <a:effectLst/>
              </a:rPr>
            </a:br>
            <a:r>
              <a:rPr lang="en-US" dirty="0">
                <a:solidFill>
                  <a:srgbClr val="080808"/>
                </a:solidFill>
                <a:effectLst/>
              </a:rPr>
              <a:t/>
            </a:r>
            <a:br>
              <a:rPr lang="en-US" dirty="0">
                <a:solidFill>
                  <a:srgbClr val="080808"/>
                </a:solidFill>
                <a:effectLst/>
              </a:rPr>
            </a:br>
            <a:r>
              <a:rPr lang="en-US" dirty="0">
                <a:solidFill>
                  <a:srgbClr val="0033B3"/>
                </a:solidFill>
                <a:effectLst/>
              </a:rPr>
              <a:t>import </a:t>
            </a:r>
            <a:r>
              <a:rPr lang="en-US" dirty="0" err="1">
                <a:solidFill>
                  <a:srgbClr val="000000"/>
                </a:solidFill>
                <a:effectLst/>
              </a:rPr>
              <a:t>com.fasterxml.jackson.core.JsonProcessingException</a:t>
            </a:r>
            <a:r>
              <a:rPr lang="en-US" dirty="0">
                <a:solidFill>
                  <a:srgbClr val="080808"/>
                </a:solidFill>
                <a:effectLst/>
              </a:rPr>
              <a:t>;</a:t>
            </a:r>
            <a:br>
              <a:rPr lang="en-US" dirty="0">
                <a:solidFill>
                  <a:srgbClr val="080808"/>
                </a:solidFill>
                <a:effectLst/>
              </a:rPr>
            </a:br>
            <a:r>
              <a:rPr lang="en-US" dirty="0">
                <a:solidFill>
                  <a:srgbClr val="0033B3"/>
                </a:solidFill>
                <a:effectLst/>
              </a:rPr>
              <a:t>import </a:t>
            </a:r>
            <a:r>
              <a:rPr lang="en-US" dirty="0" err="1">
                <a:solidFill>
                  <a:srgbClr val="000000"/>
                </a:solidFill>
                <a:effectLst/>
              </a:rPr>
              <a:t>com.fasterxml.jackson.core.type.TypeReference</a:t>
            </a:r>
            <a:r>
              <a:rPr lang="en-US" dirty="0">
                <a:solidFill>
                  <a:srgbClr val="080808"/>
                </a:solidFill>
                <a:effectLst/>
              </a:rPr>
              <a:t>;</a:t>
            </a:r>
            <a:br>
              <a:rPr lang="en-US" dirty="0">
                <a:solidFill>
                  <a:srgbClr val="080808"/>
                </a:solidFill>
                <a:effectLst/>
              </a:rPr>
            </a:br>
            <a:r>
              <a:rPr lang="en-US" dirty="0">
                <a:solidFill>
                  <a:srgbClr val="0033B3"/>
                </a:solidFill>
                <a:effectLst/>
              </a:rPr>
              <a:t>import </a:t>
            </a:r>
            <a:r>
              <a:rPr lang="en-US" dirty="0" err="1">
                <a:solidFill>
                  <a:srgbClr val="000000"/>
                </a:solidFill>
                <a:effectLst/>
              </a:rPr>
              <a:t>com.fasterxml.jackson.databind.ObjectMapper</a:t>
            </a:r>
            <a:r>
              <a:rPr lang="en-US" dirty="0">
                <a:solidFill>
                  <a:srgbClr val="080808"/>
                </a:solidFill>
                <a:effectLst/>
              </a:rPr>
              <a:t>;</a:t>
            </a:r>
            <a:br>
              <a:rPr lang="en-US" dirty="0">
                <a:solidFill>
                  <a:srgbClr val="080808"/>
                </a:solidFill>
                <a:effectLst/>
              </a:rPr>
            </a:br>
            <a:r>
              <a:rPr lang="en-US" dirty="0">
                <a:solidFill>
                  <a:srgbClr val="0033B3"/>
                </a:solidFill>
                <a:effectLst/>
              </a:rPr>
              <a:t>import </a:t>
            </a:r>
            <a:r>
              <a:rPr lang="en-US" dirty="0" err="1">
                <a:solidFill>
                  <a:srgbClr val="000000"/>
                </a:solidFill>
                <a:effectLst/>
              </a:rPr>
              <a:t>jakarta.ws.rs.client.Client</a:t>
            </a:r>
            <a:r>
              <a:rPr lang="en-US" dirty="0">
                <a:solidFill>
                  <a:srgbClr val="080808"/>
                </a:solidFill>
                <a:effectLst/>
              </a:rPr>
              <a:t>;</a:t>
            </a:r>
            <a:br>
              <a:rPr lang="en-US" dirty="0">
                <a:solidFill>
                  <a:srgbClr val="080808"/>
                </a:solidFill>
                <a:effectLst/>
              </a:rPr>
            </a:br>
            <a:r>
              <a:rPr lang="en-US" dirty="0">
                <a:solidFill>
                  <a:srgbClr val="0033B3"/>
                </a:solidFill>
                <a:effectLst/>
              </a:rPr>
              <a:t>import </a:t>
            </a:r>
            <a:r>
              <a:rPr lang="en-US" dirty="0" err="1">
                <a:solidFill>
                  <a:srgbClr val="000000"/>
                </a:solidFill>
                <a:effectLst/>
              </a:rPr>
              <a:t>jakarta.ws.rs.client.ClientBuilder</a:t>
            </a:r>
            <a:r>
              <a:rPr lang="en-US" dirty="0">
                <a:solidFill>
                  <a:srgbClr val="080808"/>
                </a:solidFill>
                <a:effectLst/>
              </a:rPr>
              <a:t>;</a:t>
            </a:r>
            <a:br>
              <a:rPr lang="en-US" dirty="0">
                <a:solidFill>
                  <a:srgbClr val="080808"/>
                </a:solidFill>
                <a:effectLst/>
              </a:rPr>
            </a:br>
            <a:r>
              <a:rPr lang="en-US" dirty="0">
                <a:solidFill>
                  <a:srgbClr val="0033B3"/>
                </a:solidFill>
                <a:effectLst/>
              </a:rPr>
              <a:t>import </a:t>
            </a:r>
            <a:r>
              <a:rPr lang="en-US" dirty="0" err="1">
                <a:solidFill>
                  <a:srgbClr val="000000"/>
                </a:solidFill>
                <a:effectLst/>
              </a:rPr>
              <a:t>jakarta.ws.rs.client.WebTarget</a:t>
            </a:r>
            <a:r>
              <a:rPr lang="en-US" dirty="0">
                <a:solidFill>
                  <a:srgbClr val="080808"/>
                </a:solidFill>
                <a:effectLst/>
              </a:rPr>
              <a:t>;</a:t>
            </a:r>
            <a:br>
              <a:rPr lang="en-US" dirty="0">
                <a:solidFill>
                  <a:srgbClr val="080808"/>
                </a:solidFill>
                <a:effectLst/>
              </a:rPr>
            </a:br>
            <a:r>
              <a:rPr lang="en-US" dirty="0">
                <a:solidFill>
                  <a:srgbClr val="0033B3"/>
                </a:solidFill>
                <a:effectLst/>
              </a:rPr>
              <a:t>import </a:t>
            </a:r>
            <a:r>
              <a:rPr lang="en-US" dirty="0" err="1">
                <a:solidFill>
                  <a:srgbClr val="000000"/>
                </a:solidFill>
                <a:effectLst/>
              </a:rPr>
              <a:t>jakarta.ws.rs.core.MediaType</a:t>
            </a:r>
            <a:r>
              <a:rPr lang="en-US" dirty="0">
                <a:solidFill>
                  <a:srgbClr val="080808"/>
                </a:solidFill>
                <a:effectLst/>
              </a:rPr>
              <a:t>;</a:t>
            </a:r>
            <a:br>
              <a:rPr lang="en-US" dirty="0">
                <a:solidFill>
                  <a:srgbClr val="080808"/>
                </a:solidFill>
                <a:effectLst/>
              </a:rPr>
            </a:br>
            <a:r>
              <a:rPr lang="en-US" dirty="0">
                <a:solidFill>
                  <a:srgbClr val="0033B3"/>
                </a:solidFill>
                <a:effectLst/>
              </a:rPr>
              <a:t>import </a:t>
            </a:r>
            <a:r>
              <a:rPr lang="en-US" dirty="0" err="1">
                <a:solidFill>
                  <a:srgbClr val="000000"/>
                </a:solidFill>
                <a:effectLst/>
              </a:rPr>
              <a:t>vn.edu.iuh.fit.models.Student</a:t>
            </a:r>
            <a:r>
              <a:rPr lang="en-US" dirty="0">
                <a:solidFill>
                  <a:srgbClr val="080808"/>
                </a:solidFill>
                <a:effectLst/>
              </a:rPr>
              <a:t>;</a:t>
            </a:r>
            <a:br>
              <a:rPr lang="en-US" dirty="0">
                <a:solidFill>
                  <a:srgbClr val="080808"/>
                </a:solidFill>
                <a:effectLst/>
              </a:rPr>
            </a:br>
            <a:r>
              <a:rPr lang="en-US" dirty="0">
                <a:solidFill>
                  <a:srgbClr val="080808"/>
                </a:solidFill>
                <a:effectLst/>
              </a:rPr>
              <a:t/>
            </a:r>
            <a:br>
              <a:rPr lang="en-US" dirty="0">
                <a:solidFill>
                  <a:srgbClr val="080808"/>
                </a:solidFill>
                <a:effectLst/>
              </a:rPr>
            </a:br>
            <a:r>
              <a:rPr lang="en-US" dirty="0">
                <a:solidFill>
                  <a:srgbClr val="0033B3"/>
                </a:solidFill>
                <a:effectLst/>
              </a:rPr>
              <a:t>import </a:t>
            </a:r>
            <a:r>
              <a:rPr lang="en-US" dirty="0" err="1">
                <a:solidFill>
                  <a:srgbClr val="000000"/>
                </a:solidFill>
                <a:effectLst/>
              </a:rPr>
              <a:t>java.util.List</a:t>
            </a:r>
            <a:r>
              <a:rPr lang="en-US" dirty="0">
                <a:solidFill>
                  <a:srgbClr val="080808"/>
                </a:solidFill>
                <a:effectLst/>
              </a:rPr>
              <a:t>;</a:t>
            </a:r>
            <a:br>
              <a:rPr lang="en-US" dirty="0">
                <a:solidFill>
                  <a:srgbClr val="080808"/>
                </a:solidFill>
                <a:effectLst/>
              </a:rPr>
            </a:br>
            <a:r>
              <a:rPr lang="en-US" dirty="0">
                <a:solidFill>
                  <a:srgbClr val="080808"/>
                </a:solidFill>
                <a:effectLst/>
              </a:rPr>
              <a:t/>
            </a:r>
            <a:br>
              <a:rPr lang="en-US" dirty="0">
                <a:solidFill>
                  <a:srgbClr val="080808"/>
                </a:solidFill>
                <a:effectLst/>
              </a:rPr>
            </a:br>
            <a:r>
              <a:rPr lang="en-US" dirty="0">
                <a:solidFill>
                  <a:srgbClr val="0033B3"/>
                </a:solidFill>
                <a:effectLst/>
              </a:rPr>
              <a:t>public class </a:t>
            </a:r>
            <a:r>
              <a:rPr lang="en-US" dirty="0" err="1">
                <a:solidFill>
                  <a:srgbClr val="000000"/>
                </a:solidFill>
                <a:effectLst/>
              </a:rPr>
              <a:t>DriverClass</a:t>
            </a:r>
            <a:r>
              <a:rPr lang="en-US" dirty="0">
                <a:solidFill>
                  <a:srgbClr val="000000"/>
                </a:solidFill>
                <a:effectLst/>
              </a:rPr>
              <a:t> </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033B3"/>
                </a:solidFill>
                <a:effectLst/>
              </a:rPr>
              <a:t>public static void </a:t>
            </a:r>
            <a:r>
              <a:rPr lang="en-US" dirty="0">
                <a:solidFill>
                  <a:srgbClr val="00627A"/>
                </a:solidFill>
                <a:effectLst/>
              </a:rPr>
              <a:t>main</a:t>
            </a:r>
            <a:r>
              <a:rPr lang="en-US" dirty="0">
                <a:solidFill>
                  <a:srgbClr val="080808"/>
                </a:solidFill>
                <a:effectLst/>
              </a:rPr>
              <a:t>(</a:t>
            </a:r>
            <a:r>
              <a:rPr lang="en-US" dirty="0">
                <a:solidFill>
                  <a:srgbClr val="000000"/>
                </a:solidFill>
                <a:effectLst/>
              </a:rPr>
              <a:t>String</a:t>
            </a:r>
            <a:r>
              <a:rPr lang="en-US" dirty="0">
                <a:solidFill>
                  <a:srgbClr val="080808"/>
                </a:solidFill>
                <a:effectLst/>
              </a:rPr>
              <a:t>[] </a:t>
            </a:r>
            <a:r>
              <a:rPr lang="en-US" dirty="0" err="1">
                <a:solidFill>
                  <a:srgbClr val="080808"/>
                </a:solidFill>
                <a:effectLst/>
              </a:rPr>
              <a:t>args</a:t>
            </a: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a:solidFill>
                  <a:srgbClr val="0033B3"/>
                </a:solidFill>
                <a:effectLst/>
              </a:rPr>
              <a:t>try </a:t>
            </a:r>
            <a:r>
              <a:rPr lang="en-US" dirty="0">
                <a:solidFill>
                  <a:srgbClr val="080808"/>
                </a:solidFill>
                <a:effectLst/>
              </a:rPr>
              <a:t>(</a:t>
            </a:r>
            <a:r>
              <a:rPr lang="en-US" dirty="0">
                <a:solidFill>
                  <a:srgbClr val="000000"/>
                </a:solidFill>
                <a:effectLst/>
              </a:rPr>
              <a:t>Client </a:t>
            </a:r>
            <a:r>
              <a:rPr lang="en-US" dirty="0" err="1">
                <a:solidFill>
                  <a:srgbClr val="000000"/>
                </a:solidFill>
                <a:effectLst/>
              </a:rPr>
              <a:t>client</a:t>
            </a:r>
            <a:r>
              <a:rPr lang="en-US" dirty="0">
                <a:solidFill>
                  <a:srgbClr val="000000"/>
                </a:solidFill>
                <a:effectLst/>
              </a:rPr>
              <a:t> </a:t>
            </a:r>
            <a:r>
              <a:rPr lang="en-US" dirty="0">
                <a:solidFill>
                  <a:srgbClr val="080808"/>
                </a:solidFill>
                <a:effectLst/>
              </a:rPr>
              <a:t>= </a:t>
            </a:r>
            <a:r>
              <a:rPr lang="en-US" dirty="0" err="1">
                <a:solidFill>
                  <a:srgbClr val="000000"/>
                </a:solidFill>
                <a:effectLst/>
              </a:rPr>
              <a:t>ClientBuilder</a:t>
            </a:r>
            <a:r>
              <a:rPr lang="en-US" dirty="0" err="1">
                <a:solidFill>
                  <a:srgbClr val="080808"/>
                </a:solidFill>
                <a:effectLst/>
              </a:rPr>
              <a:t>.</a:t>
            </a:r>
            <a:r>
              <a:rPr lang="en-US" i="1" dirty="0" err="1">
                <a:solidFill>
                  <a:srgbClr val="080808"/>
                </a:solidFill>
                <a:effectLst/>
              </a:rPr>
              <a:t>newClient</a:t>
            </a: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err="1">
                <a:solidFill>
                  <a:srgbClr val="000000"/>
                </a:solidFill>
                <a:effectLst/>
              </a:rPr>
              <a:t>WebTarget</a:t>
            </a:r>
            <a:r>
              <a:rPr lang="en-US" dirty="0">
                <a:solidFill>
                  <a:srgbClr val="000000"/>
                </a:solidFill>
                <a:effectLst/>
              </a:rPr>
              <a:t> </a:t>
            </a:r>
            <a:r>
              <a:rPr lang="en-US" dirty="0" err="1">
                <a:solidFill>
                  <a:srgbClr val="000000"/>
                </a:solidFill>
                <a:effectLst/>
              </a:rPr>
              <a:t>wt</a:t>
            </a:r>
            <a:r>
              <a:rPr lang="en-US" dirty="0">
                <a:solidFill>
                  <a:srgbClr val="000000"/>
                </a:solidFill>
                <a:effectLst/>
              </a:rPr>
              <a:t> </a:t>
            </a:r>
            <a:r>
              <a:rPr lang="en-US" dirty="0">
                <a:solidFill>
                  <a:srgbClr val="080808"/>
                </a:solidFill>
                <a:effectLst/>
              </a:rPr>
              <a:t>= </a:t>
            </a:r>
            <a:r>
              <a:rPr lang="en-US" dirty="0" err="1">
                <a:solidFill>
                  <a:srgbClr val="000000"/>
                </a:solidFill>
                <a:effectLst/>
              </a:rPr>
              <a:t>client</a:t>
            </a:r>
            <a:r>
              <a:rPr lang="en-US" dirty="0" err="1">
                <a:solidFill>
                  <a:srgbClr val="080808"/>
                </a:solidFill>
                <a:effectLst/>
              </a:rPr>
              <a:t>.target</a:t>
            </a:r>
            <a:r>
              <a:rPr lang="en-US" dirty="0">
                <a:solidFill>
                  <a:srgbClr val="080808"/>
                </a:solidFill>
                <a:effectLst/>
              </a:rPr>
              <a:t>(</a:t>
            </a:r>
            <a:r>
              <a:rPr lang="en-US" dirty="0">
                <a:solidFill>
                  <a:srgbClr val="067D17"/>
                </a:solidFill>
                <a:effectLst/>
              </a:rPr>
              <a:t>"http://localhost:8080/rest_dhth16b/</a:t>
            </a:r>
            <a:r>
              <a:rPr lang="en-US" dirty="0" err="1">
                <a:solidFill>
                  <a:srgbClr val="067D17"/>
                </a:solidFill>
                <a:effectLst/>
              </a:rPr>
              <a:t>api</a:t>
            </a:r>
            <a:r>
              <a:rPr lang="en-US" dirty="0">
                <a:solidFill>
                  <a:srgbClr val="067D17"/>
                </a:solidFill>
                <a:effectLst/>
              </a:rPr>
              <a:t>/student"</a:t>
            </a:r>
            <a:r>
              <a:rPr lang="en-US" dirty="0">
                <a:solidFill>
                  <a:srgbClr val="080808"/>
                </a:solidFill>
                <a:effectLst/>
              </a:rPr>
              <a:t>);</a:t>
            </a:r>
            <a:br>
              <a:rPr lang="en-US" dirty="0">
                <a:solidFill>
                  <a:srgbClr val="080808"/>
                </a:solidFill>
                <a:effectLst/>
              </a:rPr>
            </a:br>
            <a:r>
              <a:rPr lang="en-US" dirty="0">
                <a:solidFill>
                  <a:srgbClr val="080808"/>
                </a:solidFill>
                <a:effectLst/>
              </a:rPr>
              <a:t/>
            </a:r>
            <a:br>
              <a:rPr lang="en-US" dirty="0">
                <a:solidFill>
                  <a:srgbClr val="080808"/>
                </a:solidFill>
                <a:effectLst/>
              </a:rPr>
            </a:br>
            <a:r>
              <a:rPr lang="en-US" dirty="0">
                <a:solidFill>
                  <a:srgbClr val="080808"/>
                </a:solidFill>
                <a:effectLst/>
              </a:rPr>
              <a:t>            </a:t>
            </a:r>
            <a:r>
              <a:rPr lang="en-US" dirty="0">
                <a:solidFill>
                  <a:srgbClr val="000000"/>
                </a:solidFill>
                <a:effectLst/>
              </a:rPr>
              <a:t>String </a:t>
            </a:r>
            <a:r>
              <a:rPr lang="en-US" dirty="0" err="1">
                <a:solidFill>
                  <a:srgbClr val="000000"/>
                </a:solidFill>
                <a:effectLst/>
              </a:rPr>
              <a:t>jsonListString</a:t>
            </a:r>
            <a:r>
              <a:rPr lang="en-US" dirty="0">
                <a:solidFill>
                  <a:srgbClr val="080808"/>
                </a:solidFill>
                <a:effectLst/>
              </a:rPr>
              <a:t>= </a:t>
            </a:r>
            <a:r>
              <a:rPr lang="en-US" dirty="0" err="1">
                <a:solidFill>
                  <a:srgbClr val="000000"/>
                </a:solidFill>
                <a:effectLst/>
              </a:rPr>
              <a:t>wt</a:t>
            </a:r>
            <a:r>
              <a:rPr lang="en-US" dirty="0" err="1">
                <a:solidFill>
                  <a:srgbClr val="080808"/>
                </a:solidFill>
                <a:effectLst/>
              </a:rPr>
              <a:t>.request</a:t>
            </a:r>
            <a:r>
              <a:rPr lang="en-US" dirty="0">
                <a:solidFill>
                  <a:srgbClr val="080808"/>
                </a:solidFill>
                <a:effectLst/>
              </a:rPr>
              <a:t>(</a:t>
            </a:r>
            <a:r>
              <a:rPr lang="en-US" dirty="0" err="1">
                <a:solidFill>
                  <a:srgbClr val="000000"/>
                </a:solidFill>
                <a:effectLst/>
              </a:rPr>
              <a:t>MediaType</a:t>
            </a:r>
            <a:r>
              <a:rPr lang="en-US" dirty="0" err="1">
                <a:solidFill>
                  <a:srgbClr val="080808"/>
                </a:solidFill>
                <a:effectLst/>
              </a:rPr>
              <a:t>.</a:t>
            </a:r>
            <a:r>
              <a:rPr lang="en-US" i="1" dirty="0" err="1">
                <a:solidFill>
                  <a:srgbClr val="871094"/>
                </a:solidFill>
                <a:effectLst/>
              </a:rPr>
              <a:t>APPLICATION_JSON</a:t>
            </a:r>
            <a:r>
              <a:rPr lang="en-US" dirty="0">
                <a:solidFill>
                  <a:srgbClr val="080808"/>
                </a:solidFill>
                <a:effectLst/>
              </a:rPr>
              <a:t>)</a:t>
            </a:r>
            <a:br>
              <a:rPr lang="en-US" dirty="0">
                <a:solidFill>
                  <a:srgbClr val="080808"/>
                </a:solidFill>
                <a:effectLst/>
              </a:rPr>
            </a:br>
            <a:r>
              <a:rPr lang="en-US" dirty="0">
                <a:solidFill>
                  <a:srgbClr val="080808"/>
                </a:solidFill>
                <a:effectLst/>
              </a:rPr>
              <a:t>                    .get()</a:t>
            </a:r>
            <a:br>
              <a:rPr lang="en-US" dirty="0">
                <a:solidFill>
                  <a:srgbClr val="080808"/>
                </a:solidFill>
                <a:effectLst/>
              </a:rPr>
            </a:br>
            <a:r>
              <a:rPr lang="en-US" dirty="0">
                <a:solidFill>
                  <a:srgbClr val="080808"/>
                </a:solidFill>
                <a:effectLst/>
              </a:rPr>
              <a:t>                    .</a:t>
            </a:r>
            <a:r>
              <a:rPr lang="en-US" dirty="0" err="1">
                <a:solidFill>
                  <a:srgbClr val="080808"/>
                </a:solidFill>
                <a:effectLst/>
              </a:rPr>
              <a:t>readEntity</a:t>
            </a:r>
            <a:r>
              <a:rPr lang="en-US" dirty="0">
                <a:solidFill>
                  <a:srgbClr val="080808"/>
                </a:solidFill>
                <a:effectLst/>
              </a:rPr>
              <a:t>(</a:t>
            </a:r>
            <a:r>
              <a:rPr lang="en-US" dirty="0" err="1">
                <a:solidFill>
                  <a:srgbClr val="000000"/>
                </a:solidFill>
                <a:effectLst/>
              </a:rPr>
              <a:t>String</a:t>
            </a:r>
            <a:r>
              <a:rPr lang="en-US" dirty="0" err="1">
                <a:solidFill>
                  <a:srgbClr val="080808"/>
                </a:solidFill>
                <a:effectLst/>
              </a:rPr>
              <a:t>.</a:t>
            </a:r>
            <a:r>
              <a:rPr lang="en-US" dirty="0" err="1">
                <a:solidFill>
                  <a:srgbClr val="0033B3"/>
                </a:solidFill>
                <a:effectLst/>
              </a:rPr>
              <a:t>class</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err="1">
                <a:solidFill>
                  <a:srgbClr val="000000"/>
                </a:solidFill>
                <a:effectLst/>
              </a:rPr>
              <a:t>System</a:t>
            </a:r>
            <a:r>
              <a:rPr lang="en-US" dirty="0" err="1">
                <a:solidFill>
                  <a:srgbClr val="080808"/>
                </a:solidFill>
                <a:effectLst/>
              </a:rPr>
              <a:t>.</a:t>
            </a:r>
            <a:r>
              <a:rPr lang="en-US" i="1" dirty="0" err="1">
                <a:solidFill>
                  <a:srgbClr val="871094"/>
                </a:solidFill>
                <a:effectLst/>
              </a:rPr>
              <a:t>out</a:t>
            </a:r>
            <a:r>
              <a:rPr lang="en-US" dirty="0" err="1">
                <a:solidFill>
                  <a:srgbClr val="080808"/>
                </a:solidFill>
                <a:effectLst/>
              </a:rPr>
              <a:t>.println</a:t>
            </a:r>
            <a:r>
              <a:rPr lang="en-US" dirty="0">
                <a:solidFill>
                  <a:srgbClr val="080808"/>
                </a:solidFill>
                <a:effectLst/>
              </a:rPr>
              <a:t>(</a:t>
            </a:r>
            <a:r>
              <a:rPr lang="en-US" dirty="0" err="1">
                <a:solidFill>
                  <a:srgbClr val="000000"/>
                </a:solidFill>
                <a:effectLst/>
              </a:rPr>
              <a:t>jsonListString</a:t>
            </a:r>
            <a:r>
              <a:rPr lang="en-US" dirty="0">
                <a:solidFill>
                  <a:srgbClr val="080808"/>
                </a:solidFill>
                <a:effectLst/>
              </a:rPr>
              <a:t>);</a:t>
            </a:r>
            <a:br>
              <a:rPr lang="en-US" dirty="0">
                <a:solidFill>
                  <a:srgbClr val="080808"/>
                </a:solidFill>
                <a:effectLst/>
              </a:rPr>
            </a:br>
            <a:r>
              <a:rPr lang="en-US" dirty="0">
                <a:solidFill>
                  <a:srgbClr val="080808"/>
                </a:solidFill>
                <a:effectLst/>
              </a:rPr>
              <a:t/>
            </a:r>
            <a:br>
              <a:rPr lang="en-US" dirty="0">
                <a:solidFill>
                  <a:srgbClr val="080808"/>
                </a:solidFill>
                <a:effectLst/>
              </a:rPr>
            </a:br>
            <a:r>
              <a:rPr lang="en-US" dirty="0">
                <a:solidFill>
                  <a:srgbClr val="080808"/>
                </a:solidFill>
                <a:effectLst/>
              </a:rPr>
              <a:t>            </a:t>
            </a:r>
            <a:r>
              <a:rPr lang="en-US" dirty="0" err="1">
                <a:solidFill>
                  <a:srgbClr val="000000"/>
                </a:solidFill>
                <a:effectLst/>
              </a:rPr>
              <a:t>ObjectMapper</a:t>
            </a:r>
            <a:r>
              <a:rPr lang="en-US" dirty="0">
                <a:solidFill>
                  <a:srgbClr val="000000"/>
                </a:solidFill>
                <a:effectLst/>
              </a:rPr>
              <a:t> </a:t>
            </a:r>
            <a:r>
              <a:rPr lang="en-US" dirty="0" err="1">
                <a:solidFill>
                  <a:srgbClr val="000000"/>
                </a:solidFill>
                <a:effectLst/>
              </a:rPr>
              <a:t>objectMapper</a:t>
            </a:r>
            <a:r>
              <a:rPr lang="en-US" dirty="0">
                <a:solidFill>
                  <a:srgbClr val="000000"/>
                </a:solidFill>
                <a:effectLst/>
              </a:rPr>
              <a:t> </a:t>
            </a:r>
            <a:r>
              <a:rPr lang="en-US" dirty="0">
                <a:solidFill>
                  <a:srgbClr val="080808"/>
                </a:solidFill>
                <a:effectLst/>
              </a:rPr>
              <a:t>= </a:t>
            </a:r>
            <a:r>
              <a:rPr lang="en-US" dirty="0">
                <a:solidFill>
                  <a:srgbClr val="0033B3"/>
                </a:solidFill>
                <a:effectLst/>
              </a:rPr>
              <a:t>new </a:t>
            </a:r>
            <a:r>
              <a:rPr lang="en-US" dirty="0" err="1">
                <a:solidFill>
                  <a:srgbClr val="080808"/>
                </a:solidFill>
                <a:effectLst/>
              </a:rPr>
              <a:t>ObjectMapper</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00000"/>
                </a:solidFill>
                <a:effectLst/>
              </a:rPr>
              <a:t>List</a:t>
            </a:r>
            <a:r>
              <a:rPr lang="en-US" dirty="0">
                <a:solidFill>
                  <a:srgbClr val="080808"/>
                </a:solidFill>
                <a:effectLst/>
              </a:rPr>
              <a:t>&lt;</a:t>
            </a:r>
            <a:r>
              <a:rPr lang="en-US" dirty="0">
                <a:solidFill>
                  <a:srgbClr val="000000"/>
                </a:solidFill>
                <a:effectLst/>
              </a:rPr>
              <a:t>Student</a:t>
            </a:r>
            <a:r>
              <a:rPr lang="en-US" dirty="0">
                <a:solidFill>
                  <a:srgbClr val="080808"/>
                </a:solidFill>
                <a:effectLst/>
              </a:rPr>
              <a:t>&gt;</a:t>
            </a:r>
            <a:r>
              <a:rPr lang="en-US" dirty="0" err="1">
                <a:solidFill>
                  <a:srgbClr val="000000"/>
                </a:solidFill>
                <a:effectLst/>
              </a:rPr>
              <a:t>lst</a:t>
            </a:r>
            <a:r>
              <a:rPr lang="en-US" dirty="0">
                <a:solidFill>
                  <a:srgbClr val="000000"/>
                </a:solidFill>
                <a:effectLst/>
              </a:rPr>
              <a:t> </a:t>
            </a:r>
            <a:r>
              <a:rPr lang="en-US" dirty="0">
                <a:solidFill>
                  <a:srgbClr val="080808"/>
                </a:solidFill>
                <a:effectLst/>
              </a:rPr>
              <a:t>= </a:t>
            </a:r>
            <a:r>
              <a:rPr lang="en-US" dirty="0" err="1">
                <a:solidFill>
                  <a:srgbClr val="000000"/>
                </a:solidFill>
                <a:effectLst/>
              </a:rPr>
              <a:t>objectMapper</a:t>
            </a:r>
            <a:r>
              <a:rPr lang="en-US" dirty="0" err="1">
                <a:solidFill>
                  <a:srgbClr val="080808"/>
                </a:solidFill>
                <a:effectLst/>
              </a:rPr>
              <a:t>.readValue</a:t>
            </a:r>
            <a:r>
              <a:rPr lang="en-US" dirty="0">
                <a:solidFill>
                  <a:srgbClr val="080808"/>
                </a:solidFill>
                <a:effectLst/>
              </a:rPr>
              <a:t>(</a:t>
            </a:r>
            <a:r>
              <a:rPr lang="en-US" dirty="0" err="1">
                <a:solidFill>
                  <a:srgbClr val="000000"/>
                </a:solidFill>
                <a:effectLst/>
              </a:rPr>
              <a:t>jsonListString</a:t>
            </a:r>
            <a:r>
              <a:rPr lang="en-US" dirty="0">
                <a:solidFill>
                  <a:srgbClr val="080808"/>
                </a:solidFill>
                <a:effectLst/>
              </a:rPr>
              <a:t>, </a:t>
            </a:r>
            <a:r>
              <a:rPr lang="en-US" dirty="0">
                <a:solidFill>
                  <a:srgbClr val="0033B3"/>
                </a:solidFill>
                <a:effectLst/>
              </a:rPr>
              <a:t>new </a:t>
            </a:r>
            <a:r>
              <a:rPr lang="en-US" dirty="0" err="1">
                <a:solidFill>
                  <a:srgbClr val="000000"/>
                </a:solidFill>
                <a:effectLst/>
              </a:rPr>
              <a:t>TypeReference</a:t>
            </a:r>
            <a:r>
              <a:rPr lang="en-US" dirty="0">
                <a:solidFill>
                  <a:srgbClr val="080808"/>
                </a:solidFill>
                <a:effectLst/>
              </a:rPr>
              <a:t>&lt;</a:t>
            </a:r>
            <a:r>
              <a:rPr lang="en-US" dirty="0">
                <a:solidFill>
                  <a:srgbClr val="000000"/>
                </a:solidFill>
                <a:effectLst/>
              </a:rPr>
              <a:t>List</a:t>
            </a:r>
            <a:r>
              <a:rPr lang="en-US" dirty="0">
                <a:solidFill>
                  <a:srgbClr val="080808"/>
                </a:solidFill>
                <a:effectLst/>
              </a:rPr>
              <a:t>&lt;</a:t>
            </a:r>
            <a:r>
              <a:rPr lang="en-US" dirty="0">
                <a:solidFill>
                  <a:srgbClr val="000000"/>
                </a:solidFill>
                <a:effectLst/>
              </a:rPr>
              <a:t>Student</a:t>
            </a:r>
            <a:r>
              <a:rPr lang="en-US" dirty="0">
                <a:solidFill>
                  <a:srgbClr val="080808"/>
                </a:solidFill>
                <a:effectLst/>
              </a:rPr>
              <a:t>&gt;&gt;(){});</a:t>
            </a:r>
            <a:br>
              <a:rPr lang="en-US" dirty="0">
                <a:solidFill>
                  <a:srgbClr val="080808"/>
                </a:solidFill>
                <a:effectLst/>
              </a:rPr>
            </a:br>
            <a:r>
              <a:rPr lang="en-US" dirty="0">
                <a:solidFill>
                  <a:srgbClr val="080808"/>
                </a:solidFill>
                <a:effectLst/>
              </a:rPr>
              <a:t/>
            </a:r>
            <a:br>
              <a:rPr lang="en-US" dirty="0">
                <a:solidFill>
                  <a:srgbClr val="080808"/>
                </a:solidFill>
                <a:effectLst/>
              </a:rPr>
            </a:br>
            <a:r>
              <a:rPr lang="en-US" dirty="0">
                <a:solidFill>
                  <a:srgbClr val="080808"/>
                </a:solidFill>
                <a:effectLst/>
              </a:rPr>
              <a:t>            </a:t>
            </a:r>
            <a:r>
              <a:rPr lang="en-US" dirty="0" err="1">
                <a:solidFill>
                  <a:srgbClr val="000000"/>
                </a:solidFill>
                <a:effectLst/>
              </a:rPr>
              <a:t>lst</a:t>
            </a:r>
            <a:r>
              <a:rPr lang="en-US" dirty="0" err="1">
                <a:solidFill>
                  <a:srgbClr val="080808"/>
                </a:solidFill>
                <a:effectLst/>
              </a:rPr>
              <a:t>.forEach</a:t>
            </a:r>
            <a:r>
              <a:rPr lang="en-US" dirty="0">
                <a:solidFill>
                  <a:srgbClr val="080808"/>
                </a:solidFill>
                <a:effectLst/>
              </a:rPr>
              <a:t>(</a:t>
            </a:r>
            <a:r>
              <a:rPr lang="en-US" dirty="0" err="1">
                <a:solidFill>
                  <a:srgbClr val="000000"/>
                </a:solidFill>
                <a:effectLst/>
              </a:rPr>
              <a:t>System</a:t>
            </a:r>
            <a:r>
              <a:rPr lang="en-US" dirty="0" err="1">
                <a:solidFill>
                  <a:srgbClr val="080808"/>
                </a:solidFill>
                <a:effectLst/>
              </a:rPr>
              <a:t>.</a:t>
            </a:r>
            <a:r>
              <a:rPr lang="en-US" i="1" dirty="0" err="1">
                <a:solidFill>
                  <a:srgbClr val="871094"/>
                </a:solidFill>
                <a:effectLst/>
              </a:rPr>
              <a:t>out</a:t>
            </a:r>
            <a:r>
              <a:rPr lang="en-US" dirty="0">
                <a:solidFill>
                  <a:srgbClr val="080808"/>
                </a:solidFill>
                <a:effectLst/>
              </a:rPr>
              <a:t>::</a:t>
            </a:r>
            <a:r>
              <a:rPr lang="en-US" dirty="0" err="1">
                <a:solidFill>
                  <a:srgbClr val="080808"/>
                </a:solidFill>
                <a:effectLst/>
              </a:rPr>
              <a:t>println</a:t>
            </a:r>
            <a:r>
              <a:rPr lang="en-US" dirty="0">
                <a:solidFill>
                  <a:srgbClr val="080808"/>
                </a:solidFill>
                <a:effectLst/>
              </a:rPr>
              <a:t>);</a:t>
            </a:r>
            <a:br>
              <a:rPr lang="en-US" dirty="0">
                <a:solidFill>
                  <a:srgbClr val="080808"/>
                </a:solidFill>
                <a:effectLst/>
              </a:rPr>
            </a:br>
            <a:r>
              <a:rPr lang="en-US" dirty="0">
                <a:solidFill>
                  <a:srgbClr val="080808"/>
                </a:solidFill>
                <a:effectLst/>
              </a:rPr>
              <a:t/>
            </a:r>
            <a:br>
              <a:rPr lang="en-US" dirty="0">
                <a:solidFill>
                  <a:srgbClr val="080808"/>
                </a:solidFill>
                <a:effectLst/>
              </a:rPr>
            </a:br>
            <a:r>
              <a:rPr lang="en-US" dirty="0">
                <a:solidFill>
                  <a:srgbClr val="080808"/>
                </a:solidFill>
                <a:effectLst/>
              </a:rPr>
              <a:t>        } </a:t>
            </a:r>
            <a:r>
              <a:rPr lang="en-US" dirty="0">
                <a:solidFill>
                  <a:srgbClr val="0033B3"/>
                </a:solidFill>
                <a:effectLst/>
              </a:rPr>
              <a:t>catch </a:t>
            </a:r>
            <a:r>
              <a:rPr lang="en-US" dirty="0">
                <a:solidFill>
                  <a:srgbClr val="080808"/>
                </a:solidFill>
                <a:effectLst/>
              </a:rPr>
              <a:t>(</a:t>
            </a:r>
            <a:r>
              <a:rPr lang="en-US" dirty="0" err="1">
                <a:solidFill>
                  <a:srgbClr val="000000"/>
                </a:solidFill>
                <a:effectLst/>
              </a:rPr>
              <a:t>JsonProcessingException</a:t>
            </a:r>
            <a:r>
              <a:rPr lang="en-US" dirty="0">
                <a:solidFill>
                  <a:srgbClr val="000000"/>
                </a:solidFill>
                <a:effectLst/>
              </a:rPr>
              <a:t> </a:t>
            </a:r>
            <a:r>
              <a:rPr lang="en-US" dirty="0">
                <a:solidFill>
                  <a:srgbClr val="080808"/>
                </a:solidFill>
                <a:effectLst/>
              </a:rPr>
              <a:t>e) {</a:t>
            </a:r>
            <a:br>
              <a:rPr lang="en-US" dirty="0">
                <a:solidFill>
                  <a:srgbClr val="080808"/>
                </a:solidFill>
                <a:effectLst/>
              </a:rPr>
            </a:br>
            <a:r>
              <a:rPr lang="en-US" dirty="0">
                <a:solidFill>
                  <a:srgbClr val="080808"/>
                </a:solidFill>
                <a:effectLst/>
              </a:rPr>
              <a:t>            </a:t>
            </a:r>
            <a:r>
              <a:rPr lang="en-US" dirty="0">
                <a:solidFill>
                  <a:srgbClr val="0033B3"/>
                </a:solidFill>
                <a:effectLst/>
              </a:rPr>
              <a:t>throw new </a:t>
            </a:r>
            <a:r>
              <a:rPr lang="en-US" dirty="0" err="1">
                <a:solidFill>
                  <a:srgbClr val="080808"/>
                </a:solidFill>
                <a:effectLst/>
              </a:rPr>
              <a:t>RuntimeException</a:t>
            </a:r>
            <a:r>
              <a:rPr lang="en-US" dirty="0">
                <a:solidFill>
                  <a:srgbClr val="080808"/>
                </a:solidFill>
                <a:effectLst/>
              </a:rPr>
              <a:t>(e);</a:t>
            </a:r>
            <a:br>
              <a:rPr lang="en-US" dirty="0">
                <a:solidFill>
                  <a:srgbClr val="080808"/>
                </a:solidFill>
                <a:effectLst/>
              </a:rPr>
            </a:br>
            <a:r>
              <a:rPr lang="en-US" dirty="0">
                <a:solidFill>
                  <a:srgbClr val="080808"/>
                </a:solidFill>
                <a:effectLst/>
              </a:rPr>
              <a:t>        }</a:t>
            </a:r>
            <a:br>
              <a:rPr lang="en-US" dirty="0">
                <a:solidFill>
                  <a:srgbClr val="080808"/>
                </a:solidFill>
                <a:effectLst/>
              </a:rPr>
            </a:br>
            <a:r>
              <a:rPr lang="en-US" dirty="0">
                <a:solidFill>
                  <a:srgbClr val="080808"/>
                </a:solidFill>
                <a:effectLst/>
              </a:rPr>
              <a:t>    }</a:t>
            </a:r>
            <a:br>
              <a:rPr lang="en-US" dirty="0">
                <a:solidFill>
                  <a:srgbClr val="080808"/>
                </a:solidFill>
                <a:effectLst/>
              </a:rPr>
            </a:br>
            <a:r>
              <a:rPr lang="en-US" dirty="0">
                <a:solidFill>
                  <a:srgbClr val="080808"/>
                </a:solidFill>
                <a:effectLst/>
              </a:rPr>
              <a:t>}</a:t>
            </a:r>
            <a:br>
              <a:rPr lang="en-US" dirty="0">
                <a:solidFill>
                  <a:srgbClr val="080808"/>
                </a:solidFill>
                <a:effectLst/>
              </a:rPr>
            </a:br>
            <a:endParaRPr lang="en-US" dirty="0">
              <a:solidFill>
                <a:srgbClr val="080808"/>
              </a:solidFill>
              <a:effectLst/>
            </a:endParaRPr>
          </a:p>
          <a:p>
            <a:endParaRPr lang="en-US" dirty="0"/>
          </a:p>
        </p:txBody>
      </p:sp>
      <p:sp>
        <p:nvSpPr>
          <p:cNvPr id="4" name="Slide Number Placeholder 3"/>
          <p:cNvSpPr>
            <a:spLocks noGrp="1"/>
          </p:cNvSpPr>
          <p:nvPr>
            <p:ph type="sldNum" sz="quarter" idx="5"/>
          </p:nvPr>
        </p:nvSpPr>
        <p:spPr/>
        <p:txBody>
          <a:bodyPr/>
          <a:lstStyle/>
          <a:p>
            <a:fld id="{DFF362D4-5DD5-1441-A093-8EF5773AF7CF}" type="slidenum">
              <a:rPr lang="en-US" smtClean="0"/>
              <a:t>37</a:t>
            </a:fld>
            <a:endParaRPr lang="en-US"/>
          </a:p>
        </p:txBody>
      </p:sp>
    </p:spTree>
    <p:extLst>
      <p:ext uri="{BB962C8B-B14F-4D97-AF65-F5344CB8AC3E}">
        <p14:creationId xmlns:p14="http://schemas.microsoft.com/office/powerpoint/2010/main" val="4016600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9688">
              <a:defRPr/>
            </a:pPr>
            <a:r>
              <a:rPr lang="en-US" sz="1200" b="0" dirty="0">
                <a:latin typeface="Courier New" pitchFamily="49" charset="0"/>
                <a:ea typeface="ＭＳ Ｐゴシック" pitchFamily="34" charset="-128"/>
                <a:cs typeface="Courier"/>
                <a:sym typeface="Courier New Bold" pitchFamily="49" charset="0"/>
              </a:rPr>
              <a:t>public class </a:t>
            </a:r>
            <a:r>
              <a:rPr lang="en-US" sz="1200" b="0" dirty="0" err="1">
                <a:latin typeface="Courier New" pitchFamily="49" charset="0"/>
                <a:ea typeface="ＭＳ Ｐゴシック" pitchFamily="34" charset="-128"/>
                <a:cs typeface="Courier"/>
                <a:sym typeface="Courier New Bold" pitchFamily="49" charset="0"/>
              </a:rPr>
              <a:t>HelloServer</a:t>
            </a:r>
            <a:r>
              <a:rPr lang="en-US" sz="1200" b="0" dirty="0">
                <a:latin typeface="Courier New" pitchFamily="49" charset="0"/>
                <a:ea typeface="ＭＳ Ｐゴシック" pitchFamily="34" charset="-128"/>
                <a:cs typeface="Courier"/>
                <a:sym typeface="Courier New Bold" pitchFamily="49" charset="0"/>
              </a:rPr>
              <a:t> extends </a:t>
            </a:r>
            <a:r>
              <a:rPr lang="en-US" sz="1200" b="0" dirty="0">
                <a:solidFill>
                  <a:srgbClr val="FF0000"/>
                </a:solidFill>
                <a:latin typeface="Courier New" pitchFamily="49" charset="0"/>
                <a:ea typeface="ＭＳ Ｐゴシック" pitchFamily="34" charset="-128"/>
                <a:cs typeface="Courier"/>
                <a:sym typeface="Courier New Bold" pitchFamily="49" charset="0"/>
              </a:rPr>
              <a:t>Endpoint</a:t>
            </a:r>
            <a:r>
              <a:rPr lang="en-US" sz="1200" b="0" dirty="0">
                <a:latin typeface="Courier New" pitchFamily="49" charset="0"/>
                <a:ea typeface="ＭＳ Ｐゴシック" pitchFamily="34" charset="-128"/>
                <a:cs typeface="Courier"/>
                <a:sym typeface="Courier New Bold" pitchFamily="49" charset="0"/>
              </a:rPr>
              <a:t> {</a:t>
            </a:r>
            <a:br>
              <a:rPr lang="en-US" sz="1200" b="0" dirty="0">
                <a:latin typeface="Courier New" pitchFamily="49" charset="0"/>
                <a:ea typeface="ＭＳ Ｐゴシック" pitchFamily="34" charset="-128"/>
                <a:cs typeface="Courier"/>
                <a:sym typeface="Courier New Bold" pitchFamily="49" charset="0"/>
              </a:rPr>
            </a:br>
            <a:r>
              <a:rPr lang="en-US" sz="1200" b="0" dirty="0">
                <a:latin typeface="Courier New" pitchFamily="49" charset="0"/>
                <a:ea typeface="ＭＳ Ｐゴシック" pitchFamily="34" charset="-128"/>
                <a:cs typeface="Courier"/>
                <a:sym typeface="Courier New Bold" pitchFamily="49" charset="0"/>
              </a:rPr>
              <a:t>  @Override</a:t>
            </a:r>
            <a:br>
              <a:rPr lang="en-US" sz="1200" b="0" dirty="0">
                <a:latin typeface="Courier New" pitchFamily="49" charset="0"/>
                <a:ea typeface="ＭＳ Ｐゴシック" pitchFamily="34" charset="-128"/>
                <a:cs typeface="Courier"/>
                <a:sym typeface="Courier New Bold" pitchFamily="49" charset="0"/>
              </a:rPr>
            </a:br>
            <a:r>
              <a:rPr lang="en-US" sz="1200" b="0" dirty="0">
                <a:latin typeface="Courier New" pitchFamily="49" charset="0"/>
                <a:ea typeface="ＭＳ Ｐゴシック" pitchFamily="34" charset="-128"/>
                <a:cs typeface="Courier"/>
                <a:sym typeface="Courier New Bold" pitchFamily="49" charset="0"/>
              </a:rPr>
              <a:t>  public void </a:t>
            </a:r>
            <a:r>
              <a:rPr lang="en-US" sz="1200" b="0" dirty="0" err="1">
                <a:latin typeface="Courier New" pitchFamily="49" charset="0"/>
                <a:ea typeface="ＭＳ Ｐゴシック" pitchFamily="34" charset="-128"/>
                <a:cs typeface="Courier"/>
                <a:sym typeface="Courier New Bold" pitchFamily="49" charset="0"/>
              </a:rPr>
              <a:t>onOpen</a:t>
            </a:r>
            <a:r>
              <a:rPr lang="en-US" sz="1200" b="0" dirty="0">
                <a:latin typeface="Courier New" pitchFamily="49" charset="0"/>
                <a:ea typeface="ＭＳ Ｐゴシック" pitchFamily="34" charset="-128"/>
                <a:cs typeface="Courier"/>
                <a:sym typeface="Courier New Bold" pitchFamily="49" charset="0"/>
              </a:rPr>
              <a:t>(</a:t>
            </a:r>
            <a:r>
              <a:rPr lang="en-US" sz="1200" b="0" dirty="0">
                <a:solidFill>
                  <a:srgbClr val="FF0000"/>
                </a:solidFill>
                <a:latin typeface="Courier New" pitchFamily="49" charset="0"/>
                <a:ea typeface="ＭＳ Ｐゴシック" pitchFamily="34" charset="-128"/>
                <a:cs typeface="Courier"/>
                <a:sym typeface="Courier New Bold" pitchFamily="49" charset="0"/>
              </a:rPr>
              <a:t>Session</a:t>
            </a:r>
            <a:r>
              <a:rPr lang="en-US" sz="1200" b="0" dirty="0">
                <a:latin typeface="Courier New" pitchFamily="49" charset="0"/>
                <a:ea typeface="ＭＳ Ｐゴシック" pitchFamily="34" charset="-128"/>
                <a:cs typeface="Courier"/>
                <a:sym typeface="Courier New Bold" pitchFamily="49" charset="0"/>
              </a:rPr>
              <a:t> </a:t>
            </a:r>
            <a:r>
              <a:rPr lang="en-US" sz="1200" b="0" dirty="0" err="1">
                <a:latin typeface="Courier New" pitchFamily="49" charset="0"/>
                <a:ea typeface="ＭＳ Ｐゴシック" pitchFamily="34" charset="-128"/>
                <a:cs typeface="Courier"/>
                <a:sym typeface="Courier New Bold" pitchFamily="49" charset="0"/>
              </a:rPr>
              <a:t>session</a:t>
            </a:r>
            <a:r>
              <a:rPr lang="en-US" sz="1200" b="0" dirty="0">
                <a:latin typeface="Courier New" pitchFamily="49" charset="0"/>
                <a:ea typeface="ＭＳ Ｐゴシック" pitchFamily="34" charset="-128"/>
                <a:cs typeface="Courier"/>
                <a:sym typeface="Courier New Bold" pitchFamily="49" charset="0"/>
              </a:rPr>
              <a:t>,</a:t>
            </a:r>
          </a:p>
          <a:p>
            <a:pPr marL="39688">
              <a:defRPr/>
            </a:pPr>
            <a:r>
              <a:rPr lang="en-US" sz="1200" b="0" dirty="0">
                <a:solidFill>
                  <a:srgbClr val="FF0000"/>
                </a:solidFill>
                <a:latin typeface="Courier New" pitchFamily="49" charset="0"/>
                <a:ea typeface="ＭＳ Ｐゴシック" pitchFamily="34" charset="-128"/>
                <a:cs typeface="Courier"/>
                <a:sym typeface="Courier New Bold" pitchFamily="49" charset="0"/>
              </a:rPr>
              <a:t>      </a:t>
            </a:r>
            <a:r>
              <a:rPr lang="en-US" sz="1200" b="0" dirty="0" err="1">
                <a:solidFill>
                  <a:srgbClr val="FF0000"/>
                </a:solidFill>
                <a:latin typeface="Courier New" pitchFamily="49" charset="0"/>
                <a:ea typeface="ＭＳ Ｐゴシック" pitchFamily="34" charset="-128"/>
                <a:cs typeface="Courier"/>
                <a:sym typeface="Courier New Bold" pitchFamily="49" charset="0"/>
              </a:rPr>
              <a:t>EndpointConfig</a:t>
            </a:r>
            <a:r>
              <a:rPr lang="en-US" sz="1200" b="0" dirty="0">
                <a:latin typeface="Courier New" pitchFamily="49" charset="0"/>
                <a:ea typeface="ＭＳ Ｐゴシック" pitchFamily="34" charset="-128"/>
                <a:cs typeface="Courier"/>
                <a:sym typeface="Courier New Bold" pitchFamily="49" charset="0"/>
              </a:rPr>
              <a:t> configuration) {</a:t>
            </a:r>
            <a:br>
              <a:rPr lang="en-US" sz="1200" b="0" dirty="0">
                <a:latin typeface="Courier New" pitchFamily="49" charset="0"/>
                <a:ea typeface="ＭＳ Ｐゴシック" pitchFamily="34" charset="-128"/>
                <a:cs typeface="Courier"/>
                <a:sym typeface="Courier New Bold" pitchFamily="49" charset="0"/>
              </a:rPr>
            </a:br>
            <a:r>
              <a:rPr lang="en-US" sz="1200" b="0" dirty="0">
                <a:latin typeface="Courier New" pitchFamily="49" charset="0"/>
                <a:ea typeface="ＭＳ Ｐゴシック" pitchFamily="34" charset="-128"/>
                <a:cs typeface="Courier"/>
                <a:sym typeface="Courier New Bold" pitchFamily="49" charset="0"/>
              </a:rPr>
              <a:t>    </a:t>
            </a:r>
            <a:r>
              <a:rPr lang="en-US" sz="1200" b="0" dirty="0" err="1">
                <a:latin typeface="Courier New" pitchFamily="49" charset="0"/>
                <a:ea typeface="ＭＳ Ｐゴシック" pitchFamily="34" charset="-128"/>
                <a:cs typeface="Courier"/>
                <a:sym typeface="Courier New Bold" pitchFamily="49" charset="0"/>
              </a:rPr>
              <a:t>session.addMessageHandler</a:t>
            </a:r>
            <a:r>
              <a:rPr lang="en-US" sz="1200" b="0" dirty="0">
                <a:latin typeface="Courier New" pitchFamily="49" charset="0"/>
                <a:ea typeface="ＭＳ Ｐゴシック" pitchFamily="34" charset="-128"/>
                <a:cs typeface="Courier"/>
                <a:sym typeface="Courier New Bold" pitchFamily="49" charset="0"/>
              </a:rPr>
              <a:t>(</a:t>
            </a:r>
          </a:p>
          <a:p>
            <a:pPr marL="39688">
              <a:defRPr/>
            </a:pPr>
            <a:r>
              <a:rPr lang="en-US" sz="1200" b="0" dirty="0">
                <a:latin typeface="Courier New" pitchFamily="49" charset="0"/>
                <a:ea typeface="ＭＳ Ｐゴシック" pitchFamily="34" charset="-128"/>
                <a:cs typeface="Courier"/>
                <a:sym typeface="Courier New Bold" pitchFamily="49" charset="0"/>
              </a:rPr>
              <a:t>        new </a:t>
            </a:r>
            <a:r>
              <a:rPr lang="en-US" sz="1200" b="0" dirty="0" err="1">
                <a:latin typeface="Courier New" pitchFamily="49" charset="0"/>
                <a:ea typeface="ＭＳ Ｐゴシック" pitchFamily="34" charset="-128"/>
                <a:cs typeface="Courier"/>
                <a:sym typeface="Courier New Bold" pitchFamily="49" charset="0"/>
              </a:rPr>
              <a:t>MessageHandler.Whole</a:t>
            </a:r>
            <a:r>
              <a:rPr lang="en-US" sz="1200" b="0" dirty="0">
                <a:latin typeface="Courier New" pitchFamily="49" charset="0"/>
                <a:ea typeface="ＭＳ Ｐゴシック" pitchFamily="34" charset="-128"/>
                <a:cs typeface="Courier"/>
                <a:sym typeface="Courier New Bold" pitchFamily="49" charset="0"/>
              </a:rPr>
              <a:t>&lt;String&gt;() {</a:t>
            </a:r>
            <a:br>
              <a:rPr lang="en-US" sz="1200" b="0" dirty="0">
                <a:latin typeface="Courier New" pitchFamily="49" charset="0"/>
                <a:ea typeface="ＭＳ Ｐゴシック" pitchFamily="34" charset="-128"/>
                <a:cs typeface="Courier"/>
                <a:sym typeface="Courier New Bold" pitchFamily="49" charset="0"/>
              </a:rPr>
            </a:br>
            <a:r>
              <a:rPr lang="en-US" sz="1200" b="0" dirty="0">
                <a:latin typeface="Courier New" pitchFamily="49" charset="0"/>
                <a:ea typeface="ＭＳ Ｐゴシック" pitchFamily="34" charset="-128"/>
                <a:cs typeface="Courier"/>
                <a:sym typeface="Courier New Bold" pitchFamily="49" charset="0"/>
              </a:rPr>
              <a:t>      public void </a:t>
            </a:r>
            <a:r>
              <a:rPr lang="en-US" sz="1200" b="0" dirty="0" err="1">
                <a:latin typeface="Courier New" pitchFamily="49" charset="0"/>
                <a:ea typeface="ＭＳ Ｐゴシック" pitchFamily="34" charset="-128"/>
                <a:cs typeface="Courier"/>
                <a:sym typeface="Courier New Bold" pitchFamily="49" charset="0"/>
              </a:rPr>
              <a:t>onMessage</a:t>
            </a:r>
            <a:r>
              <a:rPr lang="en-US" sz="1200" b="0" dirty="0">
                <a:latin typeface="Courier New" pitchFamily="49" charset="0"/>
                <a:ea typeface="ＭＳ Ｐゴシック" pitchFamily="34" charset="-128"/>
                <a:cs typeface="Courier"/>
                <a:sym typeface="Courier New Bold" pitchFamily="49" charset="0"/>
              </a:rPr>
              <a:t>(String name) {</a:t>
            </a:r>
            <a:br>
              <a:rPr lang="en-US" sz="1200" b="0" dirty="0">
                <a:latin typeface="Courier New" pitchFamily="49" charset="0"/>
                <a:ea typeface="ＭＳ Ｐゴシック" pitchFamily="34" charset="-128"/>
                <a:cs typeface="Courier"/>
                <a:sym typeface="Courier New Bold" pitchFamily="49" charset="0"/>
              </a:rPr>
            </a:br>
            <a:r>
              <a:rPr lang="en-US" sz="1200" b="0" dirty="0">
                <a:latin typeface="Courier New" pitchFamily="49" charset="0"/>
                <a:ea typeface="ＭＳ Ｐゴシック" pitchFamily="34" charset="-128"/>
                <a:cs typeface="Courier"/>
                <a:sym typeface="Courier New Bold" pitchFamily="49" charset="0"/>
              </a:rPr>
              <a:t>        try {</a:t>
            </a:r>
            <a:br>
              <a:rPr lang="en-US" sz="1200" b="0" dirty="0">
                <a:latin typeface="Courier New" pitchFamily="49" charset="0"/>
                <a:ea typeface="ＭＳ Ｐゴシック" pitchFamily="34" charset="-128"/>
                <a:cs typeface="Courier"/>
                <a:sym typeface="Courier New Bold" pitchFamily="49" charset="0"/>
              </a:rPr>
            </a:br>
            <a:r>
              <a:rPr lang="en-US" sz="1200" b="0" dirty="0">
                <a:latin typeface="Courier New" pitchFamily="49" charset="0"/>
                <a:ea typeface="ＭＳ Ｐゴシック" pitchFamily="34" charset="-128"/>
                <a:cs typeface="Courier"/>
                <a:sym typeface="Courier New Bold" pitchFamily="49" charset="0"/>
              </a:rPr>
              <a:t>          </a:t>
            </a:r>
            <a:r>
              <a:rPr lang="en-US" sz="1200" b="0" dirty="0" err="1">
                <a:latin typeface="Courier New" pitchFamily="49" charset="0"/>
                <a:ea typeface="ＭＳ Ｐゴシック" pitchFamily="34" charset="-128"/>
                <a:cs typeface="Courier"/>
                <a:sym typeface="Courier New Bold" pitchFamily="49" charset="0"/>
              </a:rPr>
              <a:t>session.</a:t>
            </a:r>
            <a:r>
              <a:rPr lang="en-US" sz="1200" b="0" dirty="0" err="1">
                <a:solidFill>
                  <a:srgbClr val="FF0000"/>
                </a:solidFill>
                <a:latin typeface="Courier New" pitchFamily="49" charset="0"/>
                <a:ea typeface="ＭＳ Ｐゴシック" pitchFamily="34" charset="-128"/>
                <a:cs typeface="Courier"/>
                <a:sym typeface="Courier New Bold" pitchFamily="49" charset="0"/>
              </a:rPr>
              <a:t>getBasicRemote</a:t>
            </a:r>
            <a:r>
              <a:rPr lang="en-US" sz="1200" b="0" dirty="0">
                <a:solidFill>
                  <a:srgbClr val="FF0000"/>
                </a:solidFill>
                <a:latin typeface="Courier New" pitchFamily="49" charset="0"/>
                <a:ea typeface="ＭＳ Ｐゴシック" pitchFamily="34" charset="-128"/>
                <a:cs typeface="Courier"/>
                <a:sym typeface="Courier New Bold" pitchFamily="49" charset="0"/>
              </a:rPr>
              <a:t>()</a:t>
            </a:r>
            <a:r>
              <a:rPr lang="en-US" sz="1200" b="0" dirty="0">
                <a:latin typeface="Courier New" pitchFamily="49" charset="0"/>
                <a:ea typeface="ＭＳ Ｐゴシック" pitchFamily="34" charset="-128"/>
                <a:cs typeface="Courier"/>
                <a:sym typeface="Courier New Bold" pitchFamily="49" charset="0"/>
              </a:rPr>
              <a:t>.</a:t>
            </a:r>
            <a:r>
              <a:rPr lang="en-US" sz="1200" b="0" dirty="0" err="1">
                <a:latin typeface="Courier New" pitchFamily="49" charset="0"/>
                <a:ea typeface="ＭＳ Ｐゴシック" pitchFamily="34" charset="-128"/>
                <a:cs typeface="Courier"/>
                <a:sym typeface="Courier New Bold" pitchFamily="49" charset="0"/>
              </a:rPr>
              <a:t>sendText</a:t>
            </a:r>
            <a:r>
              <a:rPr lang="en-US" sz="1200" b="0" dirty="0">
                <a:latin typeface="Courier New" pitchFamily="49" charset="0"/>
                <a:ea typeface="ＭＳ Ｐゴシック" pitchFamily="34" charset="-128"/>
                <a:cs typeface="Courier"/>
                <a:sym typeface="Courier New Bold" pitchFamily="49" charset="0"/>
              </a:rPr>
              <a:t>(</a:t>
            </a:r>
            <a:r>
              <a:rPr lang="ja-JP" altLang="en-US" sz="1200" b="0" dirty="0">
                <a:latin typeface="Courier New" pitchFamily="49" charset="0"/>
                <a:ea typeface="ＭＳ Ｐゴシック" pitchFamily="34" charset="-128"/>
                <a:cs typeface="Courier"/>
                <a:sym typeface="Courier New Bold" pitchFamily="49" charset="0"/>
              </a:rPr>
              <a:t>“</a:t>
            </a:r>
            <a:r>
              <a:rPr lang="en-US" sz="1200" b="0" dirty="0">
                <a:latin typeface="Courier New" pitchFamily="49" charset="0"/>
                <a:ea typeface="ＭＳ Ｐゴシック" pitchFamily="34" charset="-128"/>
                <a:cs typeface="Courier"/>
                <a:sym typeface="Courier New Bold" pitchFamily="49" charset="0"/>
              </a:rPr>
              <a:t>Hello </a:t>
            </a:r>
            <a:r>
              <a:rPr lang="ja-JP" altLang="en-US" sz="1200" b="0" dirty="0">
                <a:latin typeface="Courier New" pitchFamily="49" charset="0"/>
                <a:ea typeface="ＭＳ Ｐゴシック" pitchFamily="34" charset="-128"/>
                <a:cs typeface="Courier"/>
                <a:sym typeface="Courier New Bold" pitchFamily="49" charset="0"/>
              </a:rPr>
              <a:t>“</a:t>
            </a:r>
            <a:r>
              <a:rPr lang="en-US" sz="1200" b="0" dirty="0">
                <a:latin typeface="Courier New" pitchFamily="49" charset="0"/>
                <a:ea typeface="ＭＳ Ｐゴシック" pitchFamily="34" charset="-128"/>
                <a:cs typeface="Courier"/>
                <a:sym typeface="Courier New Bold" pitchFamily="49" charset="0"/>
              </a:rPr>
              <a:t> + name);</a:t>
            </a:r>
            <a:br>
              <a:rPr lang="en-US" sz="1200" b="0" dirty="0">
                <a:latin typeface="Courier New" pitchFamily="49" charset="0"/>
                <a:ea typeface="ＭＳ Ｐゴシック" pitchFamily="34" charset="-128"/>
                <a:cs typeface="Courier"/>
                <a:sym typeface="Courier New Bold" pitchFamily="49" charset="0"/>
              </a:rPr>
            </a:br>
            <a:r>
              <a:rPr lang="en-US" sz="1200" b="0" dirty="0">
                <a:latin typeface="Courier New" pitchFamily="49" charset="0"/>
                <a:ea typeface="ＭＳ Ｐゴシック" pitchFamily="34" charset="-128"/>
                <a:cs typeface="Courier"/>
                <a:sym typeface="Courier New Bold" pitchFamily="49" charset="0"/>
              </a:rPr>
              <a:t>        } catch (</a:t>
            </a:r>
            <a:r>
              <a:rPr lang="en-US" sz="1200" b="0" dirty="0" err="1">
                <a:latin typeface="Courier New" pitchFamily="49" charset="0"/>
                <a:ea typeface="ＭＳ Ｐゴシック" pitchFamily="34" charset="-128"/>
                <a:cs typeface="Courier"/>
                <a:sym typeface="Courier New Bold" pitchFamily="49" charset="0"/>
              </a:rPr>
              <a:t>IOException</a:t>
            </a:r>
            <a:r>
              <a:rPr lang="en-US" sz="1200" b="0" dirty="0">
                <a:latin typeface="Courier New" pitchFamily="49" charset="0"/>
                <a:ea typeface="ＭＳ Ｐゴシック" pitchFamily="34" charset="-128"/>
                <a:cs typeface="Courier"/>
                <a:sym typeface="Courier New Bold" pitchFamily="49" charset="0"/>
              </a:rPr>
              <a:t> </a:t>
            </a:r>
            <a:r>
              <a:rPr lang="en-US" sz="1200" b="0" dirty="0" err="1">
                <a:latin typeface="Courier New" pitchFamily="49" charset="0"/>
                <a:ea typeface="ＭＳ Ｐゴシック" pitchFamily="34" charset="-128"/>
                <a:cs typeface="Courier"/>
                <a:sym typeface="Courier New Bold" pitchFamily="49" charset="0"/>
              </a:rPr>
              <a:t>ioe</a:t>
            </a:r>
            <a:r>
              <a:rPr lang="en-US" sz="1200" b="0" dirty="0">
                <a:latin typeface="Courier New" pitchFamily="49" charset="0"/>
                <a:ea typeface="ＭＳ Ｐゴシック" pitchFamily="34" charset="-128"/>
                <a:cs typeface="Courier"/>
                <a:sym typeface="Courier New Bold" pitchFamily="49" charset="0"/>
              </a:rPr>
              <a:t>) {</a:t>
            </a:r>
          </a:p>
          <a:p>
            <a:pPr marL="39688">
              <a:defRPr/>
            </a:pPr>
            <a:r>
              <a:rPr lang="en-US" sz="1200" b="0" dirty="0">
                <a:latin typeface="Courier New" pitchFamily="49" charset="0"/>
                <a:ea typeface="ＭＳ Ｐゴシック" pitchFamily="34" charset="-128"/>
                <a:cs typeface="Courier"/>
                <a:sym typeface="Courier New Bold" pitchFamily="49" charset="0"/>
              </a:rPr>
              <a:t>          </a:t>
            </a:r>
            <a:r>
              <a:rPr lang="en-US" sz="1200" b="0" dirty="0">
                <a:solidFill>
                  <a:schemeClr val="bg1">
                    <a:lumMod val="50000"/>
                  </a:schemeClr>
                </a:solidFill>
                <a:latin typeface="Courier New" pitchFamily="49" charset="0"/>
                <a:ea typeface="ＭＳ Ｐゴシック" pitchFamily="34" charset="-128"/>
                <a:cs typeface="Courier"/>
                <a:sym typeface="Courier New Bold" pitchFamily="49" charset="0"/>
              </a:rPr>
              <a:t>// Handle failure.</a:t>
            </a:r>
            <a:br>
              <a:rPr lang="en-US" sz="1200" b="0" dirty="0">
                <a:solidFill>
                  <a:schemeClr val="bg1">
                    <a:lumMod val="50000"/>
                  </a:schemeClr>
                </a:solidFill>
                <a:latin typeface="Courier New" pitchFamily="49" charset="0"/>
                <a:ea typeface="ＭＳ Ｐゴシック" pitchFamily="34" charset="-128"/>
                <a:cs typeface="Courier"/>
                <a:sym typeface="Courier New Bold" pitchFamily="49" charset="0"/>
              </a:rPr>
            </a:br>
            <a:r>
              <a:rPr lang="en-US" sz="1200" b="0" dirty="0">
                <a:latin typeface="Courier New" pitchFamily="49" charset="0"/>
                <a:ea typeface="ＭＳ Ｐゴシック" pitchFamily="34" charset="-128"/>
                <a:cs typeface="Courier"/>
                <a:sym typeface="Courier New Bold" pitchFamily="49" charset="0"/>
              </a:rPr>
              <a:t>        }</a:t>
            </a:r>
            <a:br>
              <a:rPr lang="en-US" sz="1200" b="0" dirty="0">
                <a:latin typeface="Courier New" pitchFamily="49" charset="0"/>
                <a:ea typeface="ＭＳ Ｐゴシック" pitchFamily="34" charset="-128"/>
                <a:cs typeface="Courier"/>
                <a:sym typeface="Courier New Bold" pitchFamily="49" charset="0"/>
              </a:rPr>
            </a:br>
            <a:r>
              <a:rPr lang="en-US" sz="1200" b="0" dirty="0">
                <a:latin typeface="Courier New" pitchFamily="49" charset="0"/>
                <a:ea typeface="ＭＳ Ｐゴシック" pitchFamily="34" charset="-128"/>
                <a:cs typeface="Courier"/>
                <a:sym typeface="Courier New Bold" pitchFamily="49" charset="0"/>
              </a:rPr>
              <a:t>      }        </a:t>
            </a:r>
            <a:br>
              <a:rPr lang="en-US" sz="1200" b="0" dirty="0">
                <a:latin typeface="Courier New" pitchFamily="49" charset="0"/>
                <a:ea typeface="ＭＳ Ｐゴシック" pitchFamily="34" charset="-128"/>
                <a:cs typeface="Courier"/>
                <a:sym typeface="Courier New Bold" pitchFamily="49" charset="0"/>
              </a:rPr>
            </a:br>
            <a:r>
              <a:rPr lang="en-US" sz="1200" b="0" dirty="0">
                <a:latin typeface="Courier New" pitchFamily="49" charset="0"/>
                <a:ea typeface="ＭＳ Ｐゴシック" pitchFamily="34" charset="-128"/>
                <a:cs typeface="Courier"/>
                <a:sym typeface="Courier New Bold" pitchFamily="49" charset="0"/>
              </a:rPr>
              <a:t>    });</a:t>
            </a:r>
            <a:br>
              <a:rPr lang="en-US" sz="1200" b="0" dirty="0">
                <a:latin typeface="Courier New" pitchFamily="49" charset="0"/>
                <a:ea typeface="ＭＳ Ｐゴシック" pitchFamily="34" charset="-128"/>
                <a:cs typeface="Courier"/>
                <a:sym typeface="Courier New Bold" pitchFamily="49" charset="0"/>
              </a:rPr>
            </a:br>
            <a:r>
              <a:rPr lang="en-US" sz="1200" b="0" dirty="0">
                <a:latin typeface="Courier New" pitchFamily="49" charset="0"/>
                <a:ea typeface="ＭＳ Ｐゴシック" pitchFamily="34" charset="-128"/>
                <a:cs typeface="Courier"/>
                <a:sym typeface="Courier New Bold" pitchFamily="49" charset="0"/>
              </a:rPr>
              <a:t>  }</a:t>
            </a:r>
            <a:br>
              <a:rPr lang="en-US" sz="1200" b="0" dirty="0">
                <a:latin typeface="Courier New" pitchFamily="49" charset="0"/>
                <a:ea typeface="ＭＳ Ｐゴシック" pitchFamily="34" charset="-128"/>
                <a:cs typeface="Courier"/>
                <a:sym typeface="Courier New Bold" pitchFamily="49" charset="0"/>
              </a:rPr>
            </a:br>
            <a:r>
              <a:rPr lang="en-US" sz="1200" b="0" dirty="0">
                <a:latin typeface="Courier New" pitchFamily="49" charset="0"/>
                <a:ea typeface="ＭＳ Ｐゴシック" pitchFamily="34" charset="-128"/>
                <a:cs typeface="Courier"/>
                <a:sym typeface="Courier New Bold" pitchFamily="49" charset="0"/>
              </a:rPr>
              <a:t>}</a:t>
            </a:r>
          </a:p>
          <a:p>
            <a:r>
              <a:rPr lang="en-US" b="0" dirty="0"/>
              <a:t>Client</a:t>
            </a:r>
          </a:p>
          <a:p>
            <a:pPr eaLnBrk="1" hangingPunct="1">
              <a:spcAft>
                <a:spcPct val="0"/>
              </a:spcAft>
              <a:buClrTx/>
              <a:buSzTx/>
              <a:buFontTx/>
              <a:buNone/>
            </a:pPr>
            <a:r>
              <a:rPr lang="en-US" altLang="en-US" sz="1200" b="0" dirty="0">
                <a:solidFill>
                  <a:srgbClr val="000000"/>
                </a:solidFill>
                <a:latin typeface="Courier New" pitchFamily="49" charset="0"/>
                <a:ea typeface="ＭＳ Ｐゴシック" pitchFamily="34" charset="-128"/>
                <a:cs typeface="Courier"/>
                <a:sym typeface="Courier New Bold" pitchFamily="49" charset="0"/>
              </a:rPr>
              <a:t>public class </a:t>
            </a:r>
            <a:r>
              <a:rPr lang="en-US" altLang="en-US" sz="1200" b="0" dirty="0" err="1">
                <a:solidFill>
                  <a:srgbClr val="000000"/>
                </a:solidFill>
                <a:latin typeface="Courier New" pitchFamily="49" charset="0"/>
                <a:ea typeface="ＭＳ Ｐゴシック" pitchFamily="34" charset="-128"/>
                <a:cs typeface="Courier"/>
                <a:sym typeface="Courier New Bold" pitchFamily="49" charset="0"/>
              </a:rPr>
              <a:t>HelloClient</a:t>
            </a:r>
            <a:r>
              <a:rPr lang="en-US" altLang="en-US" sz="1200" b="0" dirty="0">
                <a:solidFill>
                  <a:srgbClr val="000000"/>
                </a:solidFill>
                <a:latin typeface="Courier New" pitchFamily="49" charset="0"/>
                <a:ea typeface="ＭＳ Ｐゴシック" pitchFamily="34" charset="-128"/>
                <a:cs typeface="Courier"/>
                <a:sym typeface="Courier New Bold" pitchFamily="49" charset="0"/>
              </a:rPr>
              <a:t> extends Endpoint {</a:t>
            </a:r>
            <a:br>
              <a:rPr lang="en-US" altLang="en-US" sz="1200" b="0" dirty="0">
                <a:solidFill>
                  <a:srgbClr val="000000"/>
                </a:solidFill>
                <a:latin typeface="Courier New" pitchFamily="49" charset="0"/>
                <a:ea typeface="ＭＳ Ｐゴシック" pitchFamily="34" charset="-128"/>
                <a:cs typeface="Courier"/>
                <a:sym typeface="Courier New Bold" pitchFamily="49" charset="0"/>
              </a:rPr>
            </a:br>
            <a:r>
              <a:rPr lang="en-US" altLang="en-US" sz="1200" b="0" dirty="0">
                <a:solidFill>
                  <a:srgbClr val="000000"/>
                </a:solidFill>
                <a:latin typeface="Courier New" pitchFamily="49" charset="0"/>
                <a:ea typeface="ＭＳ Ｐゴシック" pitchFamily="34" charset="-128"/>
                <a:cs typeface="Courier"/>
                <a:sym typeface="Courier New Bold" pitchFamily="49" charset="0"/>
              </a:rPr>
              <a:t>  @Override</a:t>
            </a:r>
            <a:br>
              <a:rPr lang="en-US" altLang="en-US" sz="1200" b="0" dirty="0">
                <a:solidFill>
                  <a:srgbClr val="000000"/>
                </a:solidFill>
                <a:latin typeface="Courier New" pitchFamily="49" charset="0"/>
                <a:ea typeface="ＭＳ Ｐゴシック" pitchFamily="34" charset="-128"/>
                <a:cs typeface="Courier"/>
                <a:sym typeface="Courier New Bold" pitchFamily="49" charset="0"/>
              </a:rPr>
            </a:br>
            <a:r>
              <a:rPr lang="en-US" altLang="en-US" sz="1200" b="0" dirty="0">
                <a:solidFill>
                  <a:srgbClr val="000000"/>
                </a:solidFill>
                <a:latin typeface="Courier New" pitchFamily="49" charset="0"/>
                <a:ea typeface="ＭＳ Ｐゴシック" pitchFamily="34" charset="-128"/>
                <a:cs typeface="Courier"/>
                <a:sym typeface="Courier New Bold" pitchFamily="49" charset="0"/>
              </a:rPr>
              <a:t>  public void </a:t>
            </a:r>
            <a:r>
              <a:rPr lang="en-US" altLang="en-US" sz="1200" b="0" dirty="0" err="1">
                <a:solidFill>
                  <a:srgbClr val="000000"/>
                </a:solidFill>
                <a:latin typeface="Courier New" pitchFamily="49" charset="0"/>
                <a:ea typeface="ＭＳ Ｐゴシック" pitchFamily="34" charset="-128"/>
                <a:cs typeface="Courier"/>
                <a:sym typeface="Courier New Bold" pitchFamily="49" charset="0"/>
              </a:rPr>
              <a:t>onOpen</a:t>
            </a:r>
            <a:r>
              <a:rPr lang="en-US" altLang="en-US" sz="1200" b="0" dirty="0">
                <a:solidFill>
                  <a:srgbClr val="000000"/>
                </a:solidFill>
                <a:latin typeface="Courier New" pitchFamily="49" charset="0"/>
                <a:ea typeface="ＭＳ Ｐゴシック" pitchFamily="34" charset="-128"/>
                <a:cs typeface="Courier"/>
                <a:sym typeface="Courier New Bold" pitchFamily="49" charset="0"/>
              </a:rPr>
              <a:t>(Session </a:t>
            </a:r>
            <a:r>
              <a:rPr lang="en-US" altLang="en-US" sz="1200" b="0" dirty="0" err="1">
                <a:solidFill>
                  <a:srgbClr val="000000"/>
                </a:solidFill>
                <a:latin typeface="Courier New" pitchFamily="49" charset="0"/>
                <a:ea typeface="ＭＳ Ｐゴシック" pitchFamily="34" charset="-128"/>
                <a:cs typeface="Courier"/>
                <a:sym typeface="Courier New Bold" pitchFamily="49" charset="0"/>
              </a:rPr>
              <a:t>session</a:t>
            </a:r>
            <a:r>
              <a:rPr lang="en-US" altLang="en-US" sz="1200" b="0" dirty="0">
                <a:solidFill>
                  <a:srgbClr val="000000"/>
                </a:solidFill>
                <a:latin typeface="Courier New" pitchFamily="49" charset="0"/>
                <a:ea typeface="ＭＳ Ｐゴシック" pitchFamily="34" charset="-128"/>
                <a:cs typeface="Courier"/>
                <a:sym typeface="Courier New Bold" pitchFamily="49" charset="0"/>
              </a:rPr>
              <a:t>,</a:t>
            </a:r>
          </a:p>
          <a:p>
            <a:pPr eaLnBrk="1" hangingPunct="1">
              <a:spcAft>
                <a:spcPct val="0"/>
              </a:spcAft>
              <a:buClrTx/>
              <a:buSzTx/>
              <a:buFontTx/>
              <a:buNone/>
            </a:pPr>
            <a:r>
              <a:rPr lang="en-US" altLang="en-US" sz="1200" b="0" dirty="0">
                <a:solidFill>
                  <a:srgbClr val="000000"/>
                </a:solidFill>
                <a:latin typeface="Courier New" pitchFamily="49" charset="0"/>
                <a:ea typeface="ＭＳ Ｐゴシック" pitchFamily="34" charset="-128"/>
                <a:cs typeface="Courier"/>
                <a:sym typeface="Courier New Bold" pitchFamily="49" charset="0"/>
              </a:rPr>
              <a:t>      </a:t>
            </a:r>
            <a:r>
              <a:rPr lang="en-US" altLang="en-US" sz="1200" b="0" dirty="0" err="1">
                <a:solidFill>
                  <a:srgbClr val="000000"/>
                </a:solidFill>
                <a:latin typeface="Courier New" pitchFamily="49" charset="0"/>
                <a:ea typeface="ＭＳ Ｐゴシック" pitchFamily="34" charset="-128"/>
                <a:cs typeface="Courier"/>
                <a:sym typeface="Courier New Bold" pitchFamily="49" charset="0"/>
              </a:rPr>
              <a:t>EndpointConfig</a:t>
            </a:r>
            <a:r>
              <a:rPr lang="en-US" altLang="en-US" sz="1200" b="0" dirty="0">
                <a:solidFill>
                  <a:srgbClr val="000000"/>
                </a:solidFill>
                <a:latin typeface="Courier New" pitchFamily="49" charset="0"/>
                <a:ea typeface="ＭＳ Ｐゴシック" pitchFamily="34" charset="-128"/>
                <a:cs typeface="Courier"/>
                <a:sym typeface="Courier New Bold" pitchFamily="49" charset="0"/>
              </a:rPr>
              <a:t> configuration) {</a:t>
            </a:r>
            <a:br>
              <a:rPr lang="en-US" altLang="en-US" sz="1200" b="0" dirty="0">
                <a:solidFill>
                  <a:srgbClr val="000000"/>
                </a:solidFill>
                <a:latin typeface="Courier New" pitchFamily="49" charset="0"/>
                <a:ea typeface="ＭＳ Ｐゴシック" pitchFamily="34" charset="-128"/>
                <a:cs typeface="Courier"/>
                <a:sym typeface="Courier New Bold" pitchFamily="49" charset="0"/>
              </a:rPr>
            </a:br>
            <a:r>
              <a:rPr lang="en-US" altLang="en-US" sz="1200" b="0" dirty="0">
                <a:solidFill>
                  <a:srgbClr val="000000"/>
                </a:solidFill>
                <a:latin typeface="Courier New" pitchFamily="49" charset="0"/>
                <a:ea typeface="ＭＳ Ｐゴシック" pitchFamily="34" charset="-128"/>
                <a:cs typeface="Courier"/>
                <a:sym typeface="Courier New Bold" pitchFamily="49" charset="0"/>
              </a:rPr>
              <a:t>    try {</a:t>
            </a:r>
            <a:br>
              <a:rPr lang="en-US" altLang="en-US" sz="1200" b="0" dirty="0">
                <a:solidFill>
                  <a:srgbClr val="000000"/>
                </a:solidFill>
                <a:latin typeface="Courier New" pitchFamily="49" charset="0"/>
                <a:ea typeface="ＭＳ Ｐゴシック" pitchFamily="34" charset="-128"/>
                <a:cs typeface="Courier"/>
                <a:sym typeface="Courier New Bold" pitchFamily="49" charset="0"/>
              </a:rPr>
            </a:br>
            <a:r>
              <a:rPr lang="en-US" altLang="en-US" sz="1200" b="0" dirty="0">
                <a:solidFill>
                  <a:srgbClr val="000000"/>
                </a:solidFill>
                <a:latin typeface="Courier New" pitchFamily="49" charset="0"/>
                <a:ea typeface="ＭＳ Ｐゴシック" pitchFamily="34" charset="-128"/>
                <a:cs typeface="Courier"/>
                <a:sym typeface="Courier New Bold" pitchFamily="49" charset="0"/>
              </a:rPr>
              <a:t>      </a:t>
            </a:r>
            <a:r>
              <a:rPr lang="en-US" altLang="en-US" sz="1200" b="0" dirty="0" err="1">
                <a:solidFill>
                  <a:srgbClr val="FF0000"/>
                </a:solidFill>
                <a:latin typeface="Courier New" pitchFamily="49" charset="0"/>
                <a:ea typeface="ＭＳ Ｐゴシック" pitchFamily="34" charset="-128"/>
                <a:cs typeface="Courier"/>
                <a:sym typeface="Courier New Bold" pitchFamily="49" charset="0"/>
              </a:rPr>
              <a:t>session.getBasicRemote</a:t>
            </a:r>
            <a:r>
              <a:rPr lang="en-US" altLang="en-US" sz="1200" b="0" dirty="0">
                <a:solidFill>
                  <a:srgbClr val="FF0000"/>
                </a:solidFill>
                <a:latin typeface="Courier New" pitchFamily="49" charset="0"/>
                <a:ea typeface="ＭＳ Ｐゴシック" pitchFamily="34" charset="-128"/>
                <a:cs typeface="Courier"/>
                <a:sym typeface="Courier New Bold" pitchFamily="49" charset="0"/>
              </a:rPr>
              <a:t>().</a:t>
            </a:r>
            <a:r>
              <a:rPr lang="en-US" altLang="en-US" sz="1200" b="0" dirty="0" err="1">
                <a:solidFill>
                  <a:srgbClr val="FF0000"/>
                </a:solidFill>
                <a:latin typeface="Courier New" pitchFamily="49" charset="0"/>
                <a:ea typeface="ＭＳ Ｐゴシック" pitchFamily="34" charset="-128"/>
                <a:cs typeface="Courier"/>
                <a:sym typeface="Courier New Bold" pitchFamily="49" charset="0"/>
              </a:rPr>
              <a:t>sendText</a:t>
            </a:r>
            <a:r>
              <a:rPr lang="en-US" altLang="en-US" sz="1200" b="0" dirty="0">
                <a:solidFill>
                  <a:srgbClr val="000000"/>
                </a:solidFill>
                <a:latin typeface="Courier New" pitchFamily="49" charset="0"/>
                <a:ea typeface="ＭＳ Ｐゴシック" pitchFamily="34" charset="-128"/>
                <a:cs typeface="Courier"/>
                <a:sym typeface="Courier New Bold" pitchFamily="49" charset="0"/>
              </a:rPr>
              <a:t>("Hello you!");</a:t>
            </a:r>
            <a:br>
              <a:rPr lang="en-US" altLang="en-US" sz="1200" b="0" dirty="0">
                <a:solidFill>
                  <a:srgbClr val="000000"/>
                </a:solidFill>
                <a:latin typeface="Courier New" pitchFamily="49" charset="0"/>
                <a:ea typeface="ＭＳ Ｐゴシック" pitchFamily="34" charset="-128"/>
                <a:cs typeface="Courier"/>
                <a:sym typeface="Courier New Bold" pitchFamily="49" charset="0"/>
              </a:rPr>
            </a:br>
            <a:r>
              <a:rPr lang="en-US" altLang="en-US" sz="1200" b="0" dirty="0">
                <a:solidFill>
                  <a:srgbClr val="000000"/>
                </a:solidFill>
                <a:latin typeface="Courier New" pitchFamily="49" charset="0"/>
                <a:ea typeface="ＭＳ Ｐゴシック" pitchFamily="34" charset="-128"/>
                <a:cs typeface="Courier"/>
                <a:sym typeface="Courier New Bold" pitchFamily="49" charset="0"/>
              </a:rPr>
              <a:t>    } catch (</a:t>
            </a:r>
            <a:r>
              <a:rPr lang="en-US" altLang="en-US" sz="1200" b="0" dirty="0" err="1">
                <a:solidFill>
                  <a:srgbClr val="000000"/>
                </a:solidFill>
                <a:latin typeface="Courier New" pitchFamily="49" charset="0"/>
                <a:ea typeface="ＭＳ Ｐゴシック" pitchFamily="34" charset="-128"/>
                <a:cs typeface="Courier"/>
                <a:sym typeface="Courier New Bold" pitchFamily="49" charset="0"/>
              </a:rPr>
              <a:t>IOException</a:t>
            </a:r>
            <a:r>
              <a:rPr lang="en-US" altLang="en-US" sz="1200" b="0" dirty="0">
                <a:solidFill>
                  <a:srgbClr val="000000"/>
                </a:solidFill>
                <a:latin typeface="Courier New" pitchFamily="49" charset="0"/>
                <a:ea typeface="ＭＳ Ｐゴシック" pitchFamily="34" charset="-128"/>
                <a:cs typeface="Courier"/>
                <a:sym typeface="Courier New Bold" pitchFamily="49" charset="0"/>
              </a:rPr>
              <a:t> </a:t>
            </a:r>
            <a:r>
              <a:rPr lang="en-US" altLang="en-US" sz="1200" b="0" dirty="0" err="1">
                <a:solidFill>
                  <a:srgbClr val="000000"/>
                </a:solidFill>
                <a:latin typeface="Courier New" pitchFamily="49" charset="0"/>
                <a:ea typeface="ＭＳ Ｐゴシック" pitchFamily="34" charset="-128"/>
                <a:cs typeface="Courier"/>
                <a:sym typeface="Courier New Bold" pitchFamily="49" charset="0"/>
              </a:rPr>
              <a:t>ioe</a:t>
            </a:r>
            <a:r>
              <a:rPr lang="en-US" altLang="en-US" sz="1200" b="0" dirty="0">
                <a:solidFill>
                  <a:srgbClr val="000000"/>
                </a:solidFill>
                <a:latin typeface="Courier New" pitchFamily="49" charset="0"/>
                <a:ea typeface="ＭＳ Ｐゴシック" pitchFamily="34" charset="-128"/>
                <a:cs typeface="Courier"/>
                <a:sym typeface="Courier New Bold" pitchFamily="49" charset="0"/>
              </a:rPr>
              <a:t>) {</a:t>
            </a:r>
            <a:br>
              <a:rPr lang="en-US" altLang="en-US" sz="1200" b="0" dirty="0">
                <a:solidFill>
                  <a:srgbClr val="000000"/>
                </a:solidFill>
                <a:latin typeface="Courier New" pitchFamily="49" charset="0"/>
                <a:ea typeface="ＭＳ Ｐゴシック" pitchFamily="34" charset="-128"/>
                <a:cs typeface="Courier"/>
                <a:sym typeface="Courier New Bold" pitchFamily="49" charset="0"/>
              </a:rPr>
            </a:br>
            <a:r>
              <a:rPr lang="en-US" altLang="en-US" sz="1200" b="0" dirty="0">
                <a:solidFill>
                  <a:srgbClr val="000000"/>
                </a:solidFill>
                <a:latin typeface="Courier New" pitchFamily="49" charset="0"/>
                <a:ea typeface="ＭＳ Ｐゴシック" pitchFamily="34" charset="-128"/>
                <a:cs typeface="Courier"/>
                <a:sym typeface="Courier New Bold" pitchFamily="49" charset="0"/>
              </a:rPr>
              <a:t>      . . .        </a:t>
            </a:r>
            <a:br>
              <a:rPr lang="en-US" altLang="en-US" sz="1200" b="0" dirty="0">
                <a:solidFill>
                  <a:srgbClr val="000000"/>
                </a:solidFill>
                <a:latin typeface="Courier New" pitchFamily="49" charset="0"/>
                <a:ea typeface="ＭＳ Ｐゴシック" pitchFamily="34" charset="-128"/>
                <a:cs typeface="Courier"/>
                <a:sym typeface="Courier New Bold" pitchFamily="49" charset="0"/>
              </a:rPr>
            </a:br>
            <a:r>
              <a:rPr lang="en-US" altLang="en-US" sz="1200" b="0" dirty="0">
                <a:solidFill>
                  <a:srgbClr val="000000"/>
                </a:solidFill>
                <a:latin typeface="Courier New" pitchFamily="49" charset="0"/>
                <a:ea typeface="ＭＳ Ｐゴシック" pitchFamily="34" charset="-128"/>
                <a:cs typeface="Courier"/>
                <a:sym typeface="Courier New Bold" pitchFamily="49" charset="0"/>
              </a:rPr>
              <a:t>    }</a:t>
            </a:r>
            <a:br>
              <a:rPr lang="en-US" altLang="en-US" sz="1200" b="0" dirty="0">
                <a:solidFill>
                  <a:srgbClr val="000000"/>
                </a:solidFill>
                <a:latin typeface="Courier New" pitchFamily="49" charset="0"/>
                <a:ea typeface="ＭＳ Ｐゴシック" pitchFamily="34" charset="-128"/>
                <a:cs typeface="Courier"/>
                <a:sym typeface="Courier New Bold" pitchFamily="49" charset="0"/>
              </a:rPr>
            </a:br>
            <a:r>
              <a:rPr lang="en-US" altLang="en-US" sz="1200" b="0" dirty="0">
                <a:solidFill>
                  <a:srgbClr val="000000"/>
                </a:solidFill>
                <a:latin typeface="Courier New" pitchFamily="49" charset="0"/>
                <a:ea typeface="ＭＳ Ｐゴシック" pitchFamily="34" charset="-128"/>
                <a:cs typeface="Courier"/>
                <a:sym typeface="Courier New Bold" pitchFamily="49" charset="0"/>
              </a:rPr>
              <a:t>  }</a:t>
            </a:r>
            <a:br>
              <a:rPr lang="en-US" altLang="en-US" sz="1200" b="0" dirty="0">
                <a:solidFill>
                  <a:srgbClr val="000000"/>
                </a:solidFill>
                <a:latin typeface="Courier New" pitchFamily="49" charset="0"/>
                <a:ea typeface="ＭＳ Ｐゴシック" pitchFamily="34" charset="-128"/>
                <a:cs typeface="Courier"/>
                <a:sym typeface="Courier New Bold" pitchFamily="49" charset="0"/>
              </a:rPr>
            </a:br>
            <a:r>
              <a:rPr lang="en-US" altLang="en-US" sz="1200" b="0" dirty="0">
                <a:solidFill>
                  <a:srgbClr val="000000"/>
                </a:solidFill>
                <a:latin typeface="Courier New" pitchFamily="49" charset="0"/>
                <a:ea typeface="ＭＳ Ｐゴシック" pitchFamily="34" charset="-128"/>
                <a:cs typeface="Courier"/>
                <a:sym typeface="Courier New Bold" pitchFamily="49" charset="0"/>
              </a:rPr>
              <a:t>}</a:t>
            </a:r>
          </a:p>
          <a:p>
            <a:endParaRPr lang="en-US" b="0" dirty="0"/>
          </a:p>
        </p:txBody>
      </p:sp>
      <p:sp>
        <p:nvSpPr>
          <p:cNvPr id="4" name="Slide Number Placeholder 3"/>
          <p:cNvSpPr>
            <a:spLocks noGrp="1"/>
          </p:cNvSpPr>
          <p:nvPr>
            <p:ph type="sldNum" sz="quarter" idx="5"/>
          </p:nvPr>
        </p:nvSpPr>
        <p:spPr/>
        <p:txBody>
          <a:bodyPr/>
          <a:lstStyle/>
          <a:p>
            <a:fld id="{DFF362D4-5DD5-1441-A093-8EF5773AF7CF}" type="slidenum">
              <a:rPr lang="en-US" smtClean="0"/>
              <a:t>40</a:t>
            </a:fld>
            <a:endParaRPr lang="en-US"/>
          </a:p>
        </p:txBody>
      </p:sp>
    </p:spTree>
    <p:extLst>
      <p:ext uri="{BB962C8B-B14F-4D97-AF65-F5344CB8AC3E}">
        <p14:creationId xmlns:p14="http://schemas.microsoft.com/office/powerpoint/2010/main" val="42163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33B3"/>
                </a:solidFill>
                <a:effectLst/>
              </a:rPr>
              <a:t>import </a:t>
            </a:r>
            <a:r>
              <a:rPr lang="en-US" dirty="0" err="1">
                <a:solidFill>
                  <a:srgbClr val="000000"/>
                </a:solidFill>
                <a:effectLst/>
              </a:rPr>
              <a:t>jakarta.websocket</a:t>
            </a:r>
            <a:r>
              <a:rPr lang="en-US" dirty="0">
                <a:solidFill>
                  <a:srgbClr val="000000"/>
                </a:solidFill>
                <a:effectLst/>
              </a:rPr>
              <a:t>.</a:t>
            </a:r>
            <a:r>
              <a:rPr lang="en-US" dirty="0">
                <a:solidFill>
                  <a:srgbClr val="080808"/>
                </a:solidFill>
                <a:effectLst/>
              </a:rPr>
              <a:t>*;</a:t>
            </a:r>
            <a:br>
              <a:rPr lang="en-US" dirty="0">
                <a:solidFill>
                  <a:srgbClr val="080808"/>
                </a:solidFill>
                <a:effectLst/>
              </a:rPr>
            </a:br>
            <a:r>
              <a:rPr lang="en-US" dirty="0">
                <a:solidFill>
                  <a:srgbClr val="0033B3"/>
                </a:solidFill>
                <a:effectLst/>
              </a:rPr>
              <a:t>import </a:t>
            </a:r>
            <a:r>
              <a:rPr lang="en-US" dirty="0" err="1">
                <a:solidFill>
                  <a:srgbClr val="000000"/>
                </a:solidFill>
                <a:effectLst/>
              </a:rPr>
              <a:t>jakarta.websocket.server.</a:t>
            </a:r>
            <a:r>
              <a:rPr lang="en-US" dirty="0" err="1">
                <a:solidFill>
                  <a:srgbClr val="9E880D"/>
                </a:solidFill>
                <a:effectLst/>
              </a:rPr>
              <a:t>ServerEndpoint</a:t>
            </a:r>
            <a:r>
              <a:rPr lang="en-US" dirty="0">
                <a:solidFill>
                  <a:srgbClr val="080808"/>
                </a:solidFill>
                <a:effectLst/>
              </a:rPr>
              <a:t>;</a:t>
            </a:r>
            <a:br>
              <a:rPr lang="en-US" dirty="0">
                <a:solidFill>
                  <a:srgbClr val="080808"/>
                </a:solidFill>
                <a:effectLst/>
              </a:rPr>
            </a:br>
            <a:r>
              <a:rPr lang="en-US" dirty="0">
                <a:solidFill>
                  <a:srgbClr val="080808"/>
                </a:solidFill>
                <a:effectLst/>
              </a:rPr>
              <a:t/>
            </a:r>
            <a:br>
              <a:rPr lang="en-US" dirty="0">
                <a:solidFill>
                  <a:srgbClr val="080808"/>
                </a:solidFill>
                <a:effectLst/>
              </a:rPr>
            </a:br>
            <a:r>
              <a:rPr lang="en-US" dirty="0">
                <a:solidFill>
                  <a:srgbClr val="9E880D"/>
                </a:solidFill>
                <a:effectLst/>
              </a:rPr>
              <a:t>@ServerEndpoint</a:t>
            </a:r>
            <a:r>
              <a:rPr lang="en-US" dirty="0">
                <a:solidFill>
                  <a:srgbClr val="080808"/>
                </a:solidFill>
                <a:effectLst/>
              </a:rPr>
              <a:t>(value = </a:t>
            </a:r>
            <a:r>
              <a:rPr lang="en-US" dirty="0">
                <a:solidFill>
                  <a:srgbClr val="067D17"/>
                </a:solidFill>
                <a:effectLst/>
              </a:rPr>
              <a:t>"/sample-endpoint"</a:t>
            </a:r>
            <a:br>
              <a:rPr lang="en-US" dirty="0">
                <a:solidFill>
                  <a:srgbClr val="067D17"/>
                </a:solidFill>
                <a:effectLst/>
              </a:rPr>
            </a:br>
            <a:r>
              <a:rPr lang="en-US" dirty="0">
                <a:solidFill>
                  <a:srgbClr val="067D17"/>
                </a:solidFill>
                <a:effectLst/>
              </a:rPr>
              <a:t>        </a:t>
            </a:r>
            <a:r>
              <a:rPr lang="en-US" i="1" dirty="0">
                <a:solidFill>
                  <a:srgbClr val="8C8C8C"/>
                </a:solidFill>
                <a:effectLst/>
              </a:rPr>
              <a:t>/*,decoders = </a:t>
            </a:r>
            <a:r>
              <a:rPr lang="en-US" i="1" dirty="0" err="1">
                <a:solidFill>
                  <a:srgbClr val="8C8C8C"/>
                </a:solidFill>
                <a:effectLst/>
              </a:rPr>
              <a:t>MessageDecoder.class</a:t>
            </a:r>
            <a:r>
              <a:rPr lang="en-US" i="1" dirty="0">
                <a:solidFill>
                  <a:srgbClr val="8C8C8C"/>
                </a:solidFill>
                <a:effectLst/>
              </a:rPr>
              <a:t>,</a:t>
            </a:r>
            <a:br>
              <a:rPr lang="en-US" i="1" dirty="0">
                <a:solidFill>
                  <a:srgbClr val="8C8C8C"/>
                </a:solidFill>
                <a:effectLst/>
              </a:rPr>
            </a:br>
            <a:r>
              <a:rPr lang="en-US" i="1" dirty="0">
                <a:solidFill>
                  <a:srgbClr val="8C8C8C"/>
                </a:solidFill>
                <a:effectLst/>
              </a:rPr>
              <a:t>        encoders = </a:t>
            </a:r>
            <a:r>
              <a:rPr lang="en-US" i="1" dirty="0" err="1">
                <a:solidFill>
                  <a:srgbClr val="8C8C8C"/>
                </a:solidFill>
                <a:effectLst/>
              </a:rPr>
              <a:t>MessageEncoder.class</a:t>
            </a:r>
            <a:r>
              <a:rPr lang="en-US" i="1" dirty="0">
                <a:solidFill>
                  <a:srgbClr val="8C8C8C"/>
                </a:solidFill>
                <a:effectLst/>
              </a:rPr>
              <a:t>*/</a:t>
            </a:r>
            <a:r>
              <a:rPr lang="en-US" dirty="0">
                <a:solidFill>
                  <a:srgbClr val="080808"/>
                </a:solidFill>
                <a:effectLst/>
              </a:rPr>
              <a:t>)</a:t>
            </a:r>
            <a:br>
              <a:rPr lang="en-US" dirty="0">
                <a:solidFill>
                  <a:srgbClr val="080808"/>
                </a:solidFill>
                <a:effectLst/>
              </a:rPr>
            </a:br>
            <a:r>
              <a:rPr lang="en-US" dirty="0">
                <a:solidFill>
                  <a:srgbClr val="0033B3"/>
                </a:solidFill>
                <a:effectLst/>
              </a:rPr>
              <a:t>public class </a:t>
            </a:r>
            <a:r>
              <a:rPr lang="en-US" dirty="0" err="1">
                <a:solidFill>
                  <a:srgbClr val="000000"/>
                </a:solidFill>
                <a:effectLst/>
              </a:rPr>
              <a:t>SampleEndPoint</a:t>
            </a:r>
            <a:r>
              <a:rPr lang="en-US" dirty="0">
                <a:solidFill>
                  <a:srgbClr val="000000"/>
                </a:solidFill>
                <a:effectLst/>
              </a:rPr>
              <a:t> </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9E880D"/>
                </a:solidFill>
                <a:effectLst/>
              </a:rPr>
              <a:t>@OnOpen</a:t>
            </a:r>
            <a:br>
              <a:rPr lang="en-US" dirty="0">
                <a:solidFill>
                  <a:srgbClr val="9E880D"/>
                </a:solidFill>
                <a:effectLst/>
              </a:rPr>
            </a:br>
            <a:r>
              <a:rPr lang="en-US" dirty="0">
                <a:solidFill>
                  <a:srgbClr val="9E880D"/>
                </a:solidFill>
                <a:effectLst/>
              </a:rPr>
              <a:t>    </a:t>
            </a:r>
            <a:r>
              <a:rPr lang="en-US" dirty="0">
                <a:solidFill>
                  <a:srgbClr val="0033B3"/>
                </a:solidFill>
                <a:effectLst/>
              </a:rPr>
              <a:t>public void </a:t>
            </a:r>
            <a:r>
              <a:rPr lang="en-US" dirty="0" err="1">
                <a:solidFill>
                  <a:srgbClr val="00627A"/>
                </a:solidFill>
                <a:effectLst/>
              </a:rPr>
              <a:t>onOpen</a:t>
            </a:r>
            <a:r>
              <a:rPr lang="en-US" dirty="0">
                <a:solidFill>
                  <a:srgbClr val="080808"/>
                </a:solidFill>
                <a:effectLst/>
              </a:rPr>
              <a:t>(</a:t>
            </a:r>
            <a:r>
              <a:rPr lang="en-US" dirty="0">
                <a:solidFill>
                  <a:srgbClr val="000000"/>
                </a:solidFill>
                <a:effectLst/>
              </a:rPr>
              <a:t>Session </a:t>
            </a:r>
            <a:r>
              <a:rPr lang="en-US" dirty="0" err="1">
                <a:solidFill>
                  <a:srgbClr val="080808"/>
                </a:solidFill>
                <a:effectLst/>
              </a:rPr>
              <a:t>session</a:t>
            </a:r>
            <a:r>
              <a:rPr lang="en-US" dirty="0">
                <a:solidFill>
                  <a:srgbClr val="080808"/>
                </a:solidFill>
                <a:effectLst/>
              </a:rPr>
              <a:t>, </a:t>
            </a:r>
            <a:r>
              <a:rPr lang="en-US" dirty="0">
                <a:solidFill>
                  <a:srgbClr val="000000"/>
                </a:solidFill>
                <a:effectLst/>
              </a:rPr>
              <a:t>String </a:t>
            </a:r>
            <a:r>
              <a:rPr lang="en-US" dirty="0">
                <a:solidFill>
                  <a:srgbClr val="080808"/>
                </a:solidFill>
                <a:effectLst/>
              </a:rPr>
              <a:t>username)</a:t>
            </a:r>
            <a:r>
              <a:rPr lang="en-US" dirty="0">
                <a:solidFill>
                  <a:srgbClr val="0033B3"/>
                </a:solidFill>
                <a:effectLst/>
              </a:rPr>
              <a:t>throws </a:t>
            </a:r>
            <a:r>
              <a:rPr lang="en-US" dirty="0">
                <a:solidFill>
                  <a:srgbClr val="000000"/>
                </a:solidFill>
                <a:effectLst/>
              </a:rPr>
              <a:t>Exception</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i="1" dirty="0">
                <a:solidFill>
                  <a:srgbClr val="8C8C8C"/>
                </a:solidFill>
                <a:effectLst/>
              </a:rPr>
              <a:t>//raise when open a session to endpoint</a:t>
            </a:r>
            <a:br>
              <a:rPr lang="en-US" i="1" dirty="0">
                <a:solidFill>
                  <a:srgbClr val="8C8C8C"/>
                </a:solidFill>
                <a:effectLst/>
              </a:rPr>
            </a:br>
            <a:r>
              <a:rPr lang="en-US" i="1" dirty="0">
                <a:solidFill>
                  <a:srgbClr val="8C8C8C"/>
                </a:solidFill>
                <a:effectLst/>
              </a:rPr>
              <a:t>    </a:t>
            </a:r>
            <a:r>
              <a:rPr lang="en-US" dirty="0">
                <a:solidFill>
                  <a:srgbClr val="080808"/>
                </a:solidFill>
                <a:effectLst/>
              </a:rPr>
              <a:t>}</a:t>
            </a:r>
            <a:br>
              <a:rPr lang="en-US" dirty="0">
                <a:solidFill>
                  <a:srgbClr val="080808"/>
                </a:solidFill>
                <a:effectLst/>
              </a:rPr>
            </a:br>
            <a:r>
              <a:rPr lang="en-US" dirty="0">
                <a:solidFill>
                  <a:srgbClr val="080808"/>
                </a:solidFill>
                <a:effectLst/>
              </a:rPr>
              <a:t/>
            </a:r>
            <a:br>
              <a:rPr lang="en-US" dirty="0">
                <a:solidFill>
                  <a:srgbClr val="080808"/>
                </a:solidFill>
                <a:effectLst/>
              </a:rPr>
            </a:br>
            <a:r>
              <a:rPr lang="en-US" dirty="0">
                <a:solidFill>
                  <a:srgbClr val="080808"/>
                </a:solidFill>
                <a:effectLst/>
              </a:rPr>
              <a:t>    </a:t>
            </a:r>
            <a:r>
              <a:rPr lang="en-US" dirty="0">
                <a:solidFill>
                  <a:srgbClr val="9E880D"/>
                </a:solidFill>
                <a:effectLst/>
              </a:rPr>
              <a:t>@OnMessage</a:t>
            </a:r>
            <a:br>
              <a:rPr lang="en-US" dirty="0">
                <a:solidFill>
                  <a:srgbClr val="9E880D"/>
                </a:solidFill>
                <a:effectLst/>
              </a:rPr>
            </a:br>
            <a:r>
              <a:rPr lang="en-US" dirty="0">
                <a:solidFill>
                  <a:srgbClr val="9E880D"/>
                </a:solidFill>
                <a:effectLst/>
              </a:rPr>
              <a:t>    </a:t>
            </a:r>
            <a:r>
              <a:rPr lang="en-US" dirty="0">
                <a:solidFill>
                  <a:srgbClr val="0033B3"/>
                </a:solidFill>
                <a:effectLst/>
              </a:rPr>
              <a:t>public void </a:t>
            </a:r>
            <a:r>
              <a:rPr lang="en-US" dirty="0" err="1">
                <a:solidFill>
                  <a:srgbClr val="00627A"/>
                </a:solidFill>
                <a:effectLst/>
              </a:rPr>
              <a:t>onMessage</a:t>
            </a:r>
            <a:r>
              <a:rPr lang="en-US" dirty="0">
                <a:solidFill>
                  <a:srgbClr val="080808"/>
                </a:solidFill>
                <a:effectLst/>
              </a:rPr>
              <a:t>(</a:t>
            </a:r>
            <a:r>
              <a:rPr lang="en-US" dirty="0">
                <a:solidFill>
                  <a:srgbClr val="000000"/>
                </a:solidFill>
                <a:effectLst/>
              </a:rPr>
              <a:t>Session </a:t>
            </a:r>
            <a:r>
              <a:rPr lang="en-US" dirty="0" err="1">
                <a:solidFill>
                  <a:srgbClr val="080808"/>
                </a:solidFill>
                <a:effectLst/>
              </a:rPr>
              <a:t>session</a:t>
            </a:r>
            <a:r>
              <a:rPr lang="en-US" dirty="0">
                <a:solidFill>
                  <a:srgbClr val="080808"/>
                </a:solidFill>
                <a:effectLst/>
              </a:rPr>
              <a:t>, </a:t>
            </a:r>
            <a:r>
              <a:rPr lang="en-US" dirty="0">
                <a:solidFill>
                  <a:srgbClr val="000000"/>
                </a:solidFill>
                <a:effectLst/>
              </a:rPr>
              <a:t>Message </a:t>
            </a:r>
            <a:r>
              <a:rPr lang="en-US" dirty="0">
                <a:solidFill>
                  <a:srgbClr val="080808"/>
                </a:solidFill>
                <a:effectLst/>
              </a:rPr>
              <a:t>message)</a:t>
            </a:r>
            <a:r>
              <a:rPr lang="en-US" dirty="0">
                <a:solidFill>
                  <a:srgbClr val="0033B3"/>
                </a:solidFill>
                <a:effectLst/>
              </a:rPr>
              <a:t>throws </a:t>
            </a:r>
            <a:r>
              <a:rPr lang="en-US" dirty="0">
                <a:solidFill>
                  <a:srgbClr val="000000"/>
                </a:solidFill>
                <a:effectLst/>
              </a:rPr>
              <a:t>Exception </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i="1" dirty="0">
                <a:solidFill>
                  <a:srgbClr val="8C8C8C"/>
                </a:solidFill>
                <a:effectLst/>
              </a:rPr>
              <a:t>//raise when any message come</a:t>
            </a:r>
            <a:br>
              <a:rPr lang="en-US" i="1" dirty="0">
                <a:solidFill>
                  <a:srgbClr val="8C8C8C"/>
                </a:solidFill>
                <a:effectLst/>
              </a:rPr>
            </a:br>
            <a:r>
              <a:rPr lang="en-US" i="1" dirty="0">
                <a:solidFill>
                  <a:srgbClr val="8C8C8C"/>
                </a:solidFill>
                <a:effectLst/>
              </a:rPr>
              <a:t>    </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9E880D"/>
                </a:solidFill>
                <a:effectLst/>
              </a:rPr>
              <a:t>@OnClose</a:t>
            </a:r>
            <a:br>
              <a:rPr lang="en-US" dirty="0">
                <a:solidFill>
                  <a:srgbClr val="9E880D"/>
                </a:solidFill>
                <a:effectLst/>
              </a:rPr>
            </a:br>
            <a:r>
              <a:rPr lang="en-US" dirty="0">
                <a:solidFill>
                  <a:srgbClr val="9E880D"/>
                </a:solidFill>
                <a:effectLst/>
              </a:rPr>
              <a:t>    </a:t>
            </a:r>
            <a:r>
              <a:rPr lang="en-US" dirty="0">
                <a:solidFill>
                  <a:srgbClr val="0033B3"/>
                </a:solidFill>
                <a:effectLst/>
              </a:rPr>
              <a:t>public void </a:t>
            </a:r>
            <a:r>
              <a:rPr lang="en-US" dirty="0" err="1">
                <a:solidFill>
                  <a:srgbClr val="00627A"/>
                </a:solidFill>
                <a:effectLst/>
              </a:rPr>
              <a:t>onClose</a:t>
            </a:r>
            <a:r>
              <a:rPr lang="en-US" dirty="0">
                <a:solidFill>
                  <a:srgbClr val="080808"/>
                </a:solidFill>
                <a:effectLst/>
              </a:rPr>
              <a:t>(</a:t>
            </a:r>
            <a:r>
              <a:rPr lang="en-US" dirty="0">
                <a:solidFill>
                  <a:srgbClr val="000000"/>
                </a:solidFill>
                <a:effectLst/>
              </a:rPr>
              <a:t>Session </a:t>
            </a:r>
            <a:r>
              <a:rPr lang="en-US" dirty="0">
                <a:solidFill>
                  <a:srgbClr val="080808"/>
                </a:solidFill>
                <a:effectLst/>
              </a:rPr>
              <a:t>session) </a:t>
            </a:r>
            <a:r>
              <a:rPr lang="en-US" dirty="0">
                <a:solidFill>
                  <a:srgbClr val="0033B3"/>
                </a:solidFill>
                <a:effectLst/>
              </a:rPr>
              <a:t>throws </a:t>
            </a:r>
            <a:r>
              <a:rPr lang="en-US" dirty="0">
                <a:solidFill>
                  <a:srgbClr val="000000"/>
                </a:solidFill>
                <a:effectLst/>
              </a:rPr>
              <a:t>Exception</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i="1" dirty="0">
                <a:solidFill>
                  <a:srgbClr val="8C8C8C"/>
                </a:solidFill>
                <a:effectLst/>
              </a:rPr>
              <a:t>//before closed, free resource</a:t>
            </a:r>
            <a:br>
              <a:rPr lang="en-US" i="1" dirty="0">
                <a:solidFill>
                  <a:srgbClr val="8C8C8C"/>
                </a:solidFill>
                <a:effectLst/>
              </a:rPr>
            </a:br>
            <a:r>
              <a:rPr lang="en-US" i="1" dirty="0">
                <a:solidFill>
                  <a:srgbClr val="8C8C8C"/>
                </a:solidFill>
                <a:effectLst/>
              </a:rPr>
              <a:t>    </a:t>
            </a:r>
            <a:r>
              <a:rPr lang="en-US" dirty="0">
                <a:solidFill>
                  <a:srgbClr val="080808"/>
                </a:solidFill>
                <a:effectLst/>
              </a:rPr>
              <a:t>}</a:t>
            </a:r>
            <a:br>
              <a:rPr lang="en-US" dirty="0">
                <a:solidFill>
                  <a:srgbClr val="080808"/>
                </a:solidFill>
                <a:effectLst/>
              </a:rPr>
            </a:br>
            <a:r>
              <a:rPr lang="en-US" dirty="0">
                <a:solidFill>
                  <a:srgbClr val="080808"/>
                </a:solidFill>
                <a:effectLst/>
              </a:rPr>
              <a:t/>
            </a:r>
            <a:br>
              <a:rPr lang="en-US" dirty="0">
                <a:solidFill>
                  <a:srgbClr val="080808"/>
                </a:solidFill>
                <a:effectLst/>
              </a:rPr>
            </a:br>
            <a:r>
              <a:rPr lang="en-US" dirty="0">
                <a:solidFill>
                  <a:srgbClr val="080808"/>
                </a:solidFill>
                <a:effectLst/>
              </a:rPr>
              <a:t>    </a:t>
            </a:r>
            <a:r>
              <a:rPr lang="en-US" dirty="0">
                <a:solidFill>
                  <a:srgbClr val="9E880D"/>
                </a:solidFill>
                <a:effectLst/>
              </a:rPr>
              <a:t>@OnError</a:t>
            </a:r>
            <a:br>
              <a:rPr lang="en-US" dirty="0">
                <a:solidFill>
                  <a:srgbClr val="9E880D"/>
                </a:solidFill>
                <a:effectLst/>
              </a:rPr>
            </a:br>
            <a:r>
              <a:rPr lang="en-US" dirty="0">
                <a:solidFill>
                  <a:srgbClr val="9E880D"/>
                </a:solidFill>
                <a:effectLst/>
              </a:rPr>
              <a:t>    </a:t>
            </a:r>
            <a:r>
              <a:rPr lang="en-US" dirty="0">
                <a:solidFill>
                  <a:srgbClr val="0033B3"/>
                </a:solidFill>
                <a:effectLst/>
              </a:rPr>
              <a:t>public void </a:t>
            </a:r>
            <a:r>
              <a:rPr lang="en-US" dirty="0" err="1">
                <a:solidFill>
                  <a:srgbClr val="00627A"/>
                </a:solidFill>
                <a:effectLst/>
              </a:rPr>
              <a:t>onError</a:t>
            </a:r>
            <a:r>
              <a:rPr lang="en-US" dirty="0">
                <a:solidFill>
                  <a:srgbClr val="080808"/>
                </a:solidFill>
                <a:effectLst/>
              </a:rPr>
              <a:t>(</a:t>
            </a:r>
            <a:r>
              <a:rPr lang="en-US" dirty="0">
                <a:solidFill>
                  <a:srgbClr val="000000"/>
                </a:solidFill>
                <a:effectLst/>
              </a:rPr>
              <a:t>Session </a:t>
            </a:r>
            <a:r>
              <a:rPr lang="en-US" dirty="0" err="1">
                <a:solidFill>
                  <a:srgbClr val="080808"/>
                </a:solidFill>
                <a:effectLst/>
              </a:rPr>
              <a:t>session</a:t>
            </a:r>
            <a:r>
              <a:rPr lang="en-US" dirty="0">
                <a:solidFill>
                  <a:srgbClr val="080808"/>
                </a:solidFill>
                <a:effectLst/>
              </a:rPr>
              <a:t>, </a:t>
            </a:r>
            <a:r>
              <a:rPr lang="en-US" dirty="0">
                <a:solidFill>
                  <a:srgbClr val="000000"/>
                </a:solidFill>
                <a:effectLst/>
              </a:rPr>
              <a:t>Throwable </a:t>
            </a:r>
            <a:r>
              <a:rPr lang="en-US" dirty="0">
                <a:solidFill>
                  <a:srgbClr val="080808"/>
                </a:solidFill>
                <a:effectLst/>
              </a:rPr>
              <a:t>throwable) {</a:t>
            </a:r>
            <a:br>
              <a:rPr lang="en-US" dirty="0">
                <a:solidFill>
                  <a:srgbClr val="080808"/>
                </a:solidFill>
                <a:effectLst/>
              </a:rPr>
            </a:br>
            <a:r>
              <a:rPr lang="en-US" dirty="0">
                <a:solidFill>
                  <a:srgbClr val="080808"/>
                </a:solidFill>
                <a:effectLst/>
              </a:rPr>
              <a:t>        </a:t>
            </a:r>
            <a:r>
              <a:rPr lang="en-US" i="1" dirty="0">
                <a:solidFill>
                  <a:srgbClr val="8C8C8C"/>
                </a:solidFill>
                <a:effectLst/>
              </a:rPr>
              <a:t>// Do error handling here</a:t>
            </a:r>
            <a:br>
              <a:rPr lang="en-US" i="1" dirty="0">
                <a:solidFill>
                  <a:srgbClr val="8C8C8C"/>
                </a:solidFill>
                <a:effectLst/>
              </a:rPr>
            </a:br>
            <a:r>
              <a:rPr lang="en-US" i="1" dirty="0">
                <a:solidFill>
                  <a:srgbClr val="8C8C8C"/>
                </a:solidFill>
                <a:effectLst/>
              </a:rPr>
              <a:t>    </a:t>
            </a:r>
            <a:r>
              <a:rPr lang="en-US" dirty="0">
                <a:solidFill>
                  <a:srgbClr val="080808"/>
                </a:solidFill>
                <a:effectLst/>
              </a:rPr>
              <a:t>}</a:t>
            </a:r>
            <a:br>
              <a:rPr lang="en-US" dirty="0">
                <a:solidFill>
                  <a:srgbClr val="080808"/>
                </a:solidFill>
                <a:effectLst/>
              </a:rPr>
            </a:br>
            <a:r>
              <a:rPr lang="en-US" dirty="0">
                <a:solidFill>
                  <a:srgbClr val="080808"/>
                </a:solidFill>
                <a:effectLst/>
              </a:rPr>
              <a:t>}</a:t>
            </a:r>
            <a:br>
              <a:rPr lang="en-US" dirty="0">
                <a:solidFill>
                  <a:srgbClr val="080808"/>
                </a:solidFill>
                <a:effectLst/>
              </a:rPr>
            </a:br>
            <a:endParaRPr lang="en-US" dirty="0">
              <a:solidFill>
                <a:srgbClr val="080808"/>
              </a:solidFill>
              <a:effectLst/>
            </a:endParaRPr>
          </a:p>
          <a:p>
            <a:endParaRPr lang="en-US" dirty="0"/>
          </a:p>
        </p:txBody>
      </p:sp>
      <p:sp>
        <p:nvSpPr>
          <p:cNvPr id="4" name="Slide Number Placeholder 3"/>
          <p:cNvSpPr>
            <a:spLocks noGrp="1"/>
          </p:cNvSpPr>
          <p:nvPr>
            <p:ph type="sldNum" sz="quarter" idx="5"/>
          </p:nvPr>
        </p:nvSpPr>
        <p:spPr/>
        <p:txBody>
          <a:bodyPr/>
          <a:lstStyle/>
          <a:p>
            <a:fld id="{DFF362D4-5DD5-1441-A093-8EF5773AF7CF}" type="slidenum">
              <a:rPr lang="en-US" smtClean="0"/>
              <a:t>43</a:t>
            </a:fld>
            <a:endParaRPr lang="en-US"/>
          </a:p>
        </p:txBody>
      </p:sp>
    </p:spTree>
    <p:extLst>
      <p:ext uri="{BB962C8B-B14F-4D97-AF65-F5344CB8AC3E}">
        <p14:creationId xmlns:p14="http://schemas.microsoft.com/office/powerpoint/2010/main" val="1245853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F362D4-5DD5-1441-A093-8EF5773AF7CF}" type="slidenum">
              <a:rPr lang="en-US" smtClean="0"/>
              <a:t>45</a:t>
            </a:fld>
            <a:endParaRPr lang="en-US"/>
          </a:p>
        </p:txBody>
      </p:sp>
    </p:spTree>
    <p:extLst>
      <p:ext uri="{BB962C8B-B14F-4D97-AF65-F5344CB8AC3E}">
        <p14:creationId xmlns:p14="http://schemas.microsoft.com/office/powerpoint/2010/main" val="1502906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F362D4-5DD5-1441-A093-8EF5773AF7CF}" type="slidenum">
              <a:rPr lang="en-US" smtClean="0"/>
              <a:t>46</a:t>
            </a:fld>
            <a:endParaRPr lang="en-US"/>
          </a:p>
        </p:txBody>
      </p:sp>
    </p:spTree>
    <p:extLst>
      <p:ext uri="{BB962C8B-B14F-4D97-AF65-F5344CB8AC3E}">
        <p14:creationId xmlns:p14="http://schemas.microsoft.com/office/powerpoint/2010/main" val="75116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solidFill>
                  <a:srgbClr val="080808"/>
                </a:solidFill>
                <a:effectLst/>
              </a:rPr>
              <a:t>&lt;?</a:t>
            </a:r>
            <a:r>
              <a:rPr lang="en-US" dirty="0">
                <a:solidFill>
                  <a:srgbClr val="174AD4"/>
                </a:solidFill>
                <a:effectLst/>
              </a:rPr>
              <a:t>xml version</a:t>
            </a:r>
            <a:r>
              <a:rPr lang="en-US" dirty="0">
                <a:solidFill>
                  <a:srgbClr val="067D17"/>
                </a:solidFill>
                <a:effectLst/>
              </a:rPr>
              <a:t>="1.0" </a:t>
            </a:r>
            <a:r>
              <a:rPr lang="en-US" dirty="0">
                <a:solidFill>
                  <a:srgbClr val="174AD4"/>
                </a:solidFill>
                <a:effectLst/>
              </a:rPr>
              <a:t>encoding</a:t>
            </a:r>
            <a:r>
              <a:rPr lang="en-US" dirty="0">
                <a:solidFill>
                  <a:srgbClr val="067D17"/>
                </a:solidFill>
                <a:effectLst/>
              </a:rPr>
              <a:t>="UTF-8"</a:t>
            </a:r>
            <a:r>
              <a:rPr lang="en-US" i="1" dirty="0">
                <a:solidFill>
                  <a:srgbClr val="080808"/>
                </a:solidFill>
                <a:effectLst/>
              </a:rPr>
              <a:t>?&gt;</a:t>
            </a:r>
            <a:br>
              <a:rPr lang="en-US" i="1" dirty="0">
                <a:solidFill>
                  <a:srgbClr val="080808"/>
                </a:solidFill>
                <a:effectLst/>
              </a:rPr>
            </a:br>
            <a:r>
              <a:rPr lang="en-US" dirty="0">
                <a:solidFill>
                  <a:srgbClr val="080808"/>
                </a:solidFill>
                <a:effectLst/>
              </a:rPr>
              <a:t>&lt;</a:t>
            </a:r>
            <a:r>
              <a:rPr lang="en-US" dirty="0">
                <a:solidFill>
                  <a:srgbClr val="0033B3"/>
                </a:solidFill>
                <a:effectLst/>
              </a:rPr>
              <a:t>Context </a:t>
            </a:r>
            <a:r>
              <a:rPr lang="en-US" dirty="0">
                <a:solidFill>
                  <a:srgbClr val="174AD4"/>
                </a:solidFill>
                <a:effectLst/>
              </a:rPr>
              <a:t>path</a:t>
            </a:r>
            <a:r>
              <a:rPr lang="en-US" dirty="0">
                <a:solidFill>
                  <a:srgbClr val="067D17"/>
                </a:solidFill>
                <a:effectLst/>
              </a:rPr>
              <a:t>="/</a:t>
            </a:r>
            <a:r>
              <a:rPr lang="en-US" dirty="0" err="1">
                <a:solidFill>
                  <a:srgbClr val="067D17"/>
                </a:solidFill>
                <a:effectLst/>
              </a:rPr>
              <a:t>JavaServletWeld</a:t>
            </a:r>
            <a:r>
              <a:rPr lang="en-US" dirty="0">
                <a:solidFill>
                  <a:srgbClr val="067D17"/>
                </a:solidFill>
                <a:effectLst/>
              </a:rPr>
              <a:t>"</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a:solidFill>
                  <a:srgbClr val="0033B3"/>
                </a:solidFill>
                <a:effectLst/>
              </a:rPr>
              <a:t>Resource </a:t>
            </a:r>
            <a:r>
              <a:rPr lang="en-US" dirty="0">
                <a:solidFill>
                  <a:srgbClr val="174AD4"/>
                </a:solidFill>
                <a:effectLst/>
              </a:rPr>
              <a:t>name</a:t>
            </a:r>
            <a:r>
              <a:rPr lang="en-US" dirty="0">
                <a:solidFill>
                  <a:srgbClr val="067D17"/>
                </a:solidFill>
                <a:effectLst/>
              </a:rPr>
              <a:t>="</a:t>
            </a:r>
            <a:r>
              <a:rPr lang="en-US" dirty="0" err="1">
                <a:solidFill>
                  <a:srgbClr val="067D17"/>
                </a:solidFill>
                <a:effectLst/>
              </a:rPr>
              <a:t>BeanManager</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a:solidFill>
                  <a:srgbClr val="174AD4"/>
                </a:solidFill>
                <a:effectLst/>
              </a:rPr>
              <a:t>auth</a:t>
            </a:r>
            <a:r>
              <a:rPr lang="en-US" dirty="0">
                <a:solidFill>
                  <a:srgbClr val="067D17"/>
                </a:solidFill>
                <a:effectLst/>
              </a:rPr>
              <a:t>="Container"</a:t>
            </a:r>
            <a:br>
              <a:rPr lang="en-US" dirty="0">
                <a:solidFill>
                  <a:srgbClr val="067D17"/>
                </a:solidFill>
                <a:effectLst/>
              </a:rPr>
            </a:br>
            <a:r>
              <a:rPr lang="en-US" dirty="0">
                <a:solidFill>
                  <a:srgbClr val="067D17"/>
                </a:solidFill>
                <a:effectLst/>
              </a:rPr>
              <a:t>              </a:t>
            </a:r>
            <a:r>
              <a:rPr lang="en-US" dirty="0">
                <a:solidFill>
                  <a:srgbClr val="174AD4"/>
                </a:solidFill>
                <a:effectLst/>
              </a:rPr>
              <a:t>type</a:t>
            </a:r>
            <a:r>
              <a:rPr lang="en-US" dirty="0">
                <a:solidFill>
                  <a:srgbClr val="067D17"/>
                </a:solidFill>
                <a:effectLst/>
              </a:rPr>
              <a:t>="</a:t>
            </a:r>
            <a:r>
              <a:rPr lang="en-US" dirty="0" err="1">
                <a:solidFill>
                  <a:srgbClr val="067D17"/>
                </a:solidFill>
                <a:effectLst/>
              </a:rPr>
              <a:t>jakarta.enterprise.inject.spi.BeanManager</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a:solidFill>
                  <a:srgbClr val="174AD4"/>
                </a:solidFill>
                <a:effectLst/>
              </a:rPr>
              <a:t>factory</a:t>
            </a:r>
            <a:r>
              <a:rPr lang="en-US" dirty="0">
                <a:solidFill>
                  <a:srgbClr val="067D17"/>
                </a:solidFill>
                <a:effectLst/>
              </a:rPr>
              <a:t>="</a:t>
            </a:r>
            <a:r>
              <a:rPr lang="en-US" dirty="0" err="1">
                <a:solidFill>
                  <a:srgbClr val="067D17"/>
                </a:solidFill>
                <a:effectLst/>
              </a:rPr>
              <a:t>org.jboss.weld.resources.ManagerObjectFactory</a:t>
            </a:r>
            <a:r>
              <a:rPr lang="en-US" dirty="0">
                <a:solidFill>
                  <a:srgbClr val="067D17"/>
                </a:solidFill>
                <a:effectLst/>
              </a:rPr>
              <a:t>" </a:t>
            </a:r>
            <a:r>
              <a:rPr lang="en-US" dirty="0">
                <a:solidFill>
                  <a:srgbClr val="080808"/>
                </a:solidFill>
                <a:effectLst/>
              </a:rPr>
              <a:t>/&gt;</a:t>
            </a:r>
            <a:br>
              <a:rPr lang="en-US" dirty="0">
                <a:solidFill>
                  <a:srgbClr val="080808"/>
                </a:solidFill>
                <a:effectLst/>
              </a:rPr>
            </a:br>
            <a:r>
              <a:rPr lang="en-US" dirty="0">
                <a:solidFill>
                  <a:srgbClr val="080808"/>
                </a:solidFill>
                <a:effectLst/>
              </a:rPr>
              <a:t>&lt;/</a:t>
            </a:r>
            <a:r>
              <a:rPr lang="en-US" dirty="0">
                <a:solidFill>
                  <a:srgbClr val="0033B3"/>
                </a:solidFill>
                <a:effectLst/>
              </a:rPr>
              <a:t>Context</a:t>
            </a:r>
            <a:r>
              <a:rPr lang="en-US" dirty="0">
                <a:solidFill>
                  <a:srgbClr val="080808"/>
                </a:solidFill>
                <a:effectLst/>
              </a:rPr>
              <a:t>&gt;</a:t>
            </a:r>
            <a:br>
              <a:rPr lang="en-US" dirty="0">
                <a:solidFill>
                  <a:srgbClr val="080808"/>
                </a:solidFill>
                <a:effectLst/>
              </a:rPr>
            </a:br>
            <a:r>
              <a:rPr lang="en-US" dirty="0">
                <a:solidFill>
                  <a:srgbClr val="080808"/>
                </a:solidFill>
                <a:effectLst/>
              </a:rPr>
              <a:t/>
            </a:r>
            <a:br>
              <a:rPr lang="en-US" dirty="0">
                <a:solidFill>
                  <a:srgbClr val="080808"/>
                </a:solidFill>
                <a:effectLst/>
              </a:rPr>
            </a:br>
            <a:r>
              <a:rPr lang="en-US" dirty="0">
                <a:solidFill>
                  <a:srgbClr val="080808"/>
                </a:solidFill>
                <a:effectLst/>
              </a:rPr>
              <a:t/>
            </a:r>
            <a:br>
              <a:rPr lang="en-US" dirty="0">
                <a:solidFill>
                  <a:srgbClr val="080808"/>
                </a:solidFill>
                <a:effectLst/>
              </a:rPr>
            </a:br>
            <a:endParaRPr lang="en-US" dirty="0">
              <a:solidFill>
                <a:srgbClr val="080808"/>
              </a:solidFill>
              <a:effectLst/>
            </a:endParaRPr>
          </a:p>
          <a:p>
            <a:endParaRPr lang="en-US" dirty="0"/>
          </a:p>
        </p:txBody>
      </p:sp>
      <p:sp>
        <p:nvSpPr>
          <p:cNvPr id="4" name="Slide Number Placeholder 3"/>
          <p:cNvSpPr>
            <a:spLocks noGrp="1"/>
          </p:cNvSpPr>
          <p:nvPr>
            <p:ph type="sldNum" sz="quarter" idx="5"/>
          </p:nvPr>
        </p:nvSpPr>
        <p:spPr/>
        <p:txBody>
          <a:bodyPr/>
          <a:lstStyle/>
          <a:p>
            <a:fld id="{DFF362D4-5DD5-1441-A093-8EF5773AF7CF}" type="slidenum">
              <a:rPr lang="en-US" smtClean="0"/>
              <a:t>52</a:t>
            </a:fld>
            <a:endParaRPr lang="en-US"/>
          </a:p>
        </p:txBody>
      </p:sp>
    </p:spTree>
    <p:extLst>
      <p:ext uri="{BB962C8B-B14F-4D97-AF65-F5344CB8AC3E}">
        <p14:creationId xmlns:p14="http://schemas.microsoft.com/office/powerpoint/2010/main" val="222407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https://www3.ntu.edu.sg/home/ehchua/programming/howto/Tomcat_HowTo.html</a:t>
            </a:r>
          </a:p>
        </p:txBody>
      </p:sp>
      <p:sp>
        <p:nvSpPr>
          <p:cNvPr id="4" name="Slide Number Placeholder 3"/>
          <p:cNvSpPr>
            <a:spLocks noGrp="1"/>
          </p:cNvSpPr>
          <p:nvPr>
            <p:ph type="sldNum" sz="quarter" idx="5"/>
          </p:nvPr>
        </p:nvSpPr>
        <p:spPr/>
        <p:txBody>
          <a:bodyPr/>
          <a:lstStyle/>
          <a:p>
            <a:fld id="{DFF362D4-5DD5-1441-A093-8EF5773AF7CF}" type="slidenum">
              <a:rPr lang="en-US" smtClean="0"/>
              <a:t>5</a:t>
            </a:fld>
            <a:endParaRPr lang="en-US"/>
          </a:p>
        </p:txBody>
      </p:sp>
    </p:spTree>
    <p:extLst>
      <p:ext uri="{BB962C8B-B14F-4D97-AF65-F5344CB8AC3E}">
        <p14:creationId xmlns:p14="http://schemas.microsoft.com/office/powerpoint/2010/main" val="799914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F362D4-5DD5-1441-A093-8EF5773AF7CF}" type="slidenum">
              <a:rPr lang="en-US" smtClean="0"/>
              <a:t>11</a:t>
            </a:fld>
            <a:endParaRPr lang="en-US"/>
          </a:p>
        </p:txBody>
      </p:sp>
    </p:spTree>
    <p:extLst>
      <p:ext uri="{BB962C8B-B14F-4D97-AF65-F5344CB8AC3E}">
        <p14:creationId xmlns:p14="http://schemas.microsoft.com/office/powerpoint/2010/main" val="2062540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F362D4-5DD5-1441-A093-8EF5773AF7CF}" type="slidenum">
              <a:rPr lang="en-US" smtClean="0"/>
              <a:t>15</a:t>
            </a:fld>
            <a:endParaRPr lang="en-US"/>
          </a:p>
        </p:txBody>
      </p:sp>
    </p:spTree>
    <p:extLst>
      <p:ext uri="{BB962C8B-B14F-4D97-AF65-F5344CB8AC3E}">
        <p14:creationId xmlns:p14="http://schemas.microsoft.com/office/powerpoint/2010/main" val="660509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F362D4-5DD5-1441-A093-8EF5773AF7CF}" type="slidenum">
              <a:rPr lang="en-US" smtClean="0"/>
              <a:t>16</a:t>
            </a:fld>
            <a:endParaRPr lang="en-US"/>
          </a:p>
        </p:txBody>
      </p:sp>
    </p:spTree>
    <p:extLst>
      <p:ext uri="{BB962C8B-B14F-4D97-AF65-F5344CB8AC3E}">
        <p14:creationId xmlns:p14="http://schemas.microsoft.com/office/powerpoint/2010/main" val="1607238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33B3"/>
                </a:solidFill>
                <a:effectLst/>
              </a:rPr>
              <a:t>package </a:t>
            </a:r>
            <a:r>
              <a:rPr lang="en-US" dirty="0" err="1">
                <a:solidFill>
                  <a:srgbClr val="000000"/>
                </a:solidFill>
                <a:effectLst/>
              </a:rPr>
              <a:t>edu.vn.iuh.fit.async</a:t>
            </a:r>
            <a:r>
              <a:rPr lang="en-US" dirty="0">
                <a:solidFill>
                  <a:srgbClr val="080808"/>
                </a:solidFill>
                <a:effectLst/>
              </a:rPr>
              <a:t>;</a:t>
            </a:r>
            <a:br>
              <a:rPr lang="en-US" dirty="0">
                <a:solidFill>
                  <a:srgbClr val="080808"/>
                </a:solidFill>
                <a:effectLst/>
              </a:rPr>
            </a:br>
            <a:r>
              <a:rPr lang="en-US" dirty="0">
                <a:solidFill>
                  <a:srgbClr val="080808"/>
                </a:solidFill>
                <a:effectLst/>
              </a:rPr>
              <a:t/>
            </a:r>
            <a:br>
              <a:rPr lang="en-US" dirty="0">
                <a:solidFill>
                  <a:srgbClr val="080808"/>
                </a:solidFill>
                <a:effectLst/>
              </a:rPr>
            </a:br>
            <a:r>
              <a:rPr lang="en-US" dirty="0">
                <a:solidFill>
                  <a:srgbClr val="080808"/>
                </a:solidFill>
                <a:effectLst/>
              </a:rPr>
              <a:t/>
            </a:r>
            <a:br>
              <a:rPr lang="en-US" dirty="0">
                <a:solidFill>
                  <a:srgbClr val="080808"/>
                </a:solidFill>
                <a:effectLst/>
              </a:rPr>
            </a:br>
            <a:r>
              <a:rPr lang="en-US" dirty="0">
                <a:solidFill>
                  <a:srgbClr val="0033B3"/>
                </a:solidFill>
                <a:effectLst/>
              </a:rPr>
              <a:t>import </a:t>
            </a:r>
            <a:r>
              <a:rPr lang="en-US" dirty="0" err="1">
                <a:solidFill>
                  <a:srgbClr val="000000"/>
                </a:solidFill>
                <a:effectLst/>
              </a:rPr>
              <a:t>jakarta.servlet.AsyncContext</a:t>
            </a:r>
            <a:r>
              <a:rPr lang="en-US" dirty="0">
                <a:solidFill>
                  <a:srgbClr val="080808"/>
                </a:solidFill>
                <a:effectLst/>
              </a:rPr>
              <a:t>;</a:t>
            </a:r>
            <a:br>
              <a:rPr lang="en-US" dirty="0">
                <a:solidFill>
                  <a:srgbClr val="080808"/>
                </a:solidFill>
                <a:effectLst/>
              </a:rPr>
            </a:br>
            <a:r>
              <a:rPr lang="en-US" dirty="0">
                <a:solidFill>
                  <a:srgbClr val="0033B3"/>
                </a:solidFill>
                <a:effectLst/>
              </a:rPr>
              <a:t>import </a:t>
            </a:r>
            <a:r>
              <a:rPr lang="en-US" dirty="0" err="1">
                <a:solidFill>
                  <a:srgbClr val="000000"/>
                </a:solidFill>
                <a:effectLst/>
              </a:rPr>
              <a:t>jakarta.servlet.ServletException</a:t>
            </a:r>
            <a:r>
              <a:rPr lang="en-US" dirty="0">
                <a:solidFill>
                  <a:srgbClr val="080808"/>
                </a:solidFill>
                <a:effectLst/>
              </a:rPr>
              <a:t>;</a:t>
            </a:r>
            <a:br>
              <a:rPr lang="en-US" dirty="0">
                <a:solidFill>
                  <a:srgbClr val="080808"/>
                </a:solidFill>
                <a:effectLst/>
              </a:rPr>
            </a:br>
            <a:r>
              <a:rPr lang="en-US" dirty="0">
                <a:solidFill>
                  <a:srgbClr val="0033B3"/>
                </a:solidFill>
                <a:effectLst/>
              </a:rPr>
              <a:t>import </a:t>
            </a:r>
            <a:r>
              <a:rPr lang="en-US" dirty="0" err="1">
                <a:solidFill>
                  <a:srgbClr val="000000"/>
                </a:solidFill>
                <a:effectLst/>
              </a:rPr>
              <a:t>jakarta.servlet.annotation.</a:t>
            </a:r>
            <a:r>
              <a:rPr lang="en-US" dirty="0" err="1">
                <a:solidFill>
                  <a:srgbClr val="9E880D"/>
                </a:solidFill>
                <a:effectLst/>
              </a:rPr>
              <a:t>WebServlet</a:t>
            </a:r>
            <a:r>
              <a:rPr lang="en-US" dirty="0">
                <a:solidFill>
                  <a:srgbClr val="080808"/>
                </a:solidFill>
                <a:effectLst/>
              </a:rPr>
              <a:t>;</a:t>
            </a:r>
            <a:br>
              <a:rPr lang="en-US" dirty="0">
                <a:solidFill>
                  <a:srgbClr val="080808"/>
                </a:solidFill>
                <a:effectLst/>
              </a:rPr>
            </a:br>
            <a:r>
              <a:rPr lang="en-US" dirty="0">
                <a:solidFill>
                  <a:srgbClr val="0033B3"/>
                </a:solidFill>
                <a:effectLst/>
              </a:rPr>
              <a:t>import </a:t>
            </a:r>
            <a:r>
              <a:rPr lang="en-US" dirty="0" err="1">
                <a:solidFill>
                  <a:srgbClr val="000000"/>
                </a:solidFill>
                <a:effectLst/>
              </a:rPr>
              <a:t>jakarta.servlet.http</a:t>
            </a:r>
            <a:r>
              <a:rPr lang="en-US" dirty="0">
                <a:solidFill>
                  <a:srgbClr val="000000"/>
                </a:solidFill>
                <a:effectLst/>
              </a:rPr>
              <a:t>.</a:t>
            </a:r>
            <a:r>
              <a:rPr lang="en-US" dirty="0">
                <a:solidFill>
                  <a:srgbClr val="080808"/>
                </a:solidFill>
                <a:effectLst/>
              </a:rPr>
              <a:t>*;</a:t>
            </a:r>
            <a:br>
              <a:rPr lang="en-US" dirty="0">
                <a:solidFill>
                  <a:srgbClr val="080808"/>
                </a:solidFill>
                <a:effectLst/>
              </a:rPr>
            </a:br>
            <a:r>
              <a:rPr lang="en-US" dirty="0">
                <a:solidFill>
                  <a:srgbClr val="080808"/>
                </a:solidFill>
                <a:effectLst/>
              </a:rPr>
              <a:t/>
            </a:r>
            <a:br>
              <a:rPr lang="en-US" dirty="0">
                <a:solidFill>
                  <a:srgbClr val="080808"/>
                </a:solidFill>
                <a:effectLst/>
              </a:rPr>
            </a:br>
            <a:r>
              <a:rPr lang="en-US" dirty="0">
                <a:solidFill>
                  <a:srgbClr val="0033B3"/>
                </a:solidFill>
                <a:effectLst/>
              </a:rPr>
              <a:t>import </a:t>
            </a:r>
            <a:r>
              <a:rPr lang="en-US" dirty="0" err="1">
                <a:solidFill>
                  <a:srgbClr val="000000"/>
                </a:solidFill>
                <a:effectLst/>
              </a:rPr>
              <a:t>java.io.IOException</a:t>
            </a:r>
            <a:r>
              <a:rPr lang="en-US" dirty="0">
                <a:solidFill>
                  <a:srgbClr val="080808"/>
                </a:solidFill>
                <a:effectLst/>
              </a:rPr>
              <a:t>;</a:t>
            </a:r>
            <a:br>
              <a:rPr lang="en-US" dirty="0">
                <a:solidFill>
                  <a:srgbClr val="080808"/>
                </a:solidFill>
                <a:effectLst/>
              </a:rPr>
            </a:br>
            <a:r>
              <a:rPr lang="en-US" dirty="0">
                <a:solidFill>
                  <a:srgbClr val="0033B3"/>
                </a:solidFill>
                <a:effectLst/>
              </a:rPr>
              <a:t>import </a:t>
            </a:r>
            <a:r>
              <a:rPr lang="en-US" dirty="0" err="1">
                <a:solidFill>
                  <a:srgbClr val="000000"/>
                </a:solidFill>
                <a:effectLst/>
              </a:rPr>
              <a:t>java.io.PrintWriter</a:t>
            </a:r>
            <a:r>
              <a:rPr lang="en-US" dirty="0">
                <a:solidFill>
                  <a:srgbClr val="080808"/>
                </a:solidFill>
                <a:effectLst/>
              </a:rPr>
              <a:t>;</a:t>
            </a:r>
            <a:br>
              <a:rPr lang="en-US" dirty="0">
                <a:solidFill>
                  <a:srgbClr val="080808"/>
                </a:solidFill>
                <a:effectLst/>
              </a:rPr>
            </a:br>
            <a:r>
              <a:rPr lang="en-US" dirty="0">
                <a:solidFill>
                  <a:srgbClr val="0033B3"/>
                </a:solidFill>
                <a:effectLst/>
              </a:rPr>
              <a:t>import </a:t>
            </a:r>
            <a:r>
              <a:rPr lang="en-US" dirty="0" err="1">
                <a:solidFill>
                  <a:srgbClr val="000000"/>
                </a:solidFill>
                <a:effectLst/>
              </a:rPr>
              <a:t>java.util.concurrent.ThreadLocalRandom</a:t>
            </a:r>
            <a:r>
              <a:rPr lang="en-US" dirty="0">
                <a:solidFill>
                  <a:srgbClr val="080808"/>
                </a:solidFill>
                <a:effectLst/>
              </a:rPr>
              <a:t>;</a:t>
            </a:r>
            <a:br>
              <a:rPr lang="en-US" dirty="0">
                <a:solidFill>
                  <a:srgbClr val="080808"/>
                </a:solidFill>
                <a:effectLst/>
              </a:rPr>
            </a:br>
            <a:r>
              <a:rPr lang="en-US" dirty="0">
                <a:solidFill>
                  <a:srgbClr val="080808"/>
                </a:solidFill>
                <a:effectLst/>
              </a:rPr>
              <a:t/>
            </a:r>
            <a:br>
              <a:rPr lang="en-US" dirty="0">
                <a:solidFill>
                  <a:srgbClr val="080808"/>
                </a:solidFill>
                <a:effectLst/>
              </a:rPr>
            </a:br>
            <a:r>
              <a:rPr lang="en-US" dirty="0">
                <a:solidFill>
                  <a:srgbClr val="9E880D"/>
                </a:solidFill>
                <a:effectLst/>
              </a:rPr>
              <a:t>@WebServlet</a:t>
            </a:r>
            <a:r>
              <a:rPr lang="en-US" dirty="0">
                <a:solidFill>
                  <a:srgbClr val="080808"/>
                </a:solidFill>
                <a:effectLst/>
              </a:rPr>
              <a:t>(name = </a:t>
            </a:r>
            <a:r>
              <a:rPr lang="en-US" dirty="0">
                <a:solidFill>
                  <a:srgbClr val="067D17"/>
                </a:solidFill>
                <a:effectLst/>
              </a:rPr>
              <a:t>"</a:t>
            </a:r>
            <a:r>
              <a:rPr lang="en-US" dirty="0" err="1">
                <a:solidFill>
                  <a:srgbClr val="067D17"/>
                </a:solidFill>
                <a:effectLst/>
              </a:rPr>
              <a:t>myAsyncServlet</a:t>
            </a:r>
            <a:r>
              <a:rPr lang="en-US" dirty="0">
                <a:solidFill>
                  <a:srgbClr val="067D17"/>
                </a:solidFill>
                <a:effectLst/>
              </a:rPr>
              <a:t>"</a:t>
            </a:r>
            <a:r>
              <a:rPr lang="en-US" dirty="0">
                <a:solidFill>
                  <a:srgbClr val="080808"/>
                </a:solidFill>
                <a:effectLst/>
              </a:rPr>
              <a:t>, </a:t>
            </a:r>
            <a:r>
              <a:rPr lang="en-US" dirty="0" err="1">
                <a:solidFill>
                  <a:srgbClr val="080808"/>
                </a:solidFill>
                <a:effectLst/>
              </a:rPr>
              <a:t>urlPatterns</a:t>
            </a:r>
            <a:r>
              <a:rPr lang="en-US" dirty="0">
                <a:solidFill>
                  <a:srgbClr val="080808"/>
                </a:solidFill>
                <a:effectLst/>
              </a:rPr>
              <a:t> = {</a:t>
            </a:r>
            <a:r>
              <a:rPr lang="en-US" dirty="0">
                <a:solidFill>
                  <a:srgbClr val="067D17"/>
                </a:solidFill>
                <a:effectLst/>
              </a:rPr>
              <a:t>"/async-test"</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err="1">
                <a:solidFill>
                  <a:srgbClr val="080808"/>
                </a:solidFill>
                <a:effectLst/>
              </a:rPr>
              <a:t>asyncSupported</a:t>
            </a:r>
            <a:r>
              <a:rPr lang="en-US" dirty="0">
                <a:solidFill>
                  <a:srgbClr val="080808"/>
                </a:solidFill>
                <a:effectLst/>
              </a:rPr>
              <a:t> = </a:t>
            </a:r>
            <a:r>
              <a:rPr lang="en-US" dirty="0">
                <a:solidFill>
                  <a:srgbClr val="0033B3"/>
                </a:solidFill>
                <a:effectLst/>
              </a:rPr>
              <a:t>true</a:t>
            </a:r>
            <a:r>
              <a:rPr lang="en-US" dirty="0">
                <a:solidFill>
                  <a:srgbClr val="080808"/>
                </a:solidFill>
                <a:effectLst/>
              </a:rPr>
              <a:t>)</a:t>
            </a:r>
            <a:br>
              <a:rPr lang="en-US" dirty="0">
                <a:solidFill>
                  <a:srgbClr val="080808"/>
                </a:solidFill>
                <a:effectLst/>
              </a:rPr>
            </a:br>
            <a:r>
              <a:rPr lang="en-US" dirty="0">
                <a:solidFill>
                  <a:srgbClr val="0033B3"/>
                </a:solidFill>
                <a:effectLst/>
              </a:rPr>
              <a:t>public class </a:t>
            </a:r>
            <a:r>
              <a:rPr lang="en-US" dirty="0" err="1">
                <a:solidFill>
                  <a:srgbClr val="000000"/>
                </a:solidFill>
                <a:effectLst/>
              </a:rPr>
              <a:t>MyAsyncServlet</a:t>
            </a:r>
            <a:r>
              <a:rPr lang="en-US" dirty="0">
                <a:solidFill>
                  <a:srgbClr val="000000"/>
                </a:solidFill>
                <a:effectLst/>
              </a:rPr>
              <a:t> </a:t>
            </a:r>
            <a:r>
              <a:rPr lang="en-US" dirty="0">
                <a:solidFill>
                  <a:srgbClr val="0033B3"/>
                </a:solidFill>
                <a:effectLst/>
              </a:rPr>
              <a:t>extends </a:t>
            </a:r>
            <a:r>
              <a:rPr lang="en-US" dirty="0" err="1">
                <a:solidFill>
                  <a:srgbClr val="000000"/>
                </a:solidFill>
                <a:effectLst/>
              </a:rPr>
              <a:t>HttpServlet</a:t>
            </a:r>
            <a:r>
              <a:rPr lang="en-US" dirty="0">
                <a:solidFill>
                  <a:srgbClr val="000000"/>
                </a:solidFill>
                <a:effectLst/>
              </a:rPr>
              <a:t> </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9E880D"/>
                </a:solidFill>
                <a:effectLst/>
              </a:rPr>
              <a:t>@Override</a:t>
            </a:r>
            <a:br>
              <a:rPr lang="en-US" dirty="0">
                <a:solidFill>
                  <a:srgbClr val="9E880D"/>
                </a:solidFill>
                <a:effectLst/>
              </a:rPr>
            </a:br>
            <a:r>
              <a:rPr lang="en-US" dirty="0">
                <a:solidFill>
                  <a:srgbClr val="9E880D"/>
                </a:solidFill>
                <a:effectLst/>
              </a:rPr>
              <a:t>    </a:t>
            </a:r>
            <a:r>
              <a:rPr lang="en-US" dirty="0">
                <a:solidFill>
                  <a:srgbClr val="0033B3"/>
                </a:solidFill>
                <a:effectLst/>
              </a:rPr>
              <a:t>protected void </a:t>
            </a:r>
            <a:r>
              <a:rPr lang="en-US" dirty="0" err="1">
                <a:solidFill>
                  <a:srgbClr val="00627A"/>
                </a:solidFill>
                <a:effectLst/>
              </a:rPr>
              <a:t>doGet</a:t>
            </a:r>
            <a:r>
              <a:rPr lang="en-US" dirty="0">
                <a:solidFill>
                  <a:srgbClr val="00627A"/>
                </a:solidFill>
                <a:effectLst/>
              </a:rPr>
              <a:t> </a:t>
            </a:r>
            <a:r>
              <a:rPr lang="en-US" dirty="0">
                <a:solidFill>
                  <a:srgbClr val="080808"/>
                </a:solidFill>
                <a:effectLst/>
              </a:rPr>
              <a:t>(</a:t>
            </a:r>
            <a:r>
              <a:rPr lang="en-US" dirty="0" err="1">
                <a:solidFill>
                  <a:srgbClr val="000000"/>
                </a:solidFill>
                <a:effectLst/>
              </a:rPr>
              <a:t>HttpServletRequest</a:t>
            </a:r>
            <a:r>
              <a:rPr lang="en-US" dirty="0">
                <a:solidFill>
                  <a:srgbClr val="000000"/>
                </a:solidFill>
                <a:effectLst/>
              </a:rPr>
              <a:t> </a:t>
            </a:r>
            <a:r>
              <a:rPr lang="en-US" dirty="0">
                <a:solidFill>
                  <a:srgbClr val="080808"/>
                </a:solidFill>
                <a:effectLst/>
              </a:rPr>
              <a:t>req,</a:t>
            </a:r>
            <a:br>
              <a:rPr lang="en-US" dirty="0">
                <a:solidFill>
                  <a:srgbClr val="080808"/>
                </a:solidFill>
                <a:effectLst/>
              </a:rPr>
            </a:br>
            <a:r>
              <a:rPr lang="en-US" dirty="0">
                <a:solidFill>
                  <a:srgbClr val="080808"/>
                </a:solidFill>
                <a:effectLst/>
              </a:rPr>
              <a:t>                          </a:t>
            </a:r>
            <a:r>
              <a:rPr lang="en-US" dirty="0" err="1">
                <a:solidFill>
                  <a:srgbClr val="000000"/>
                </a:solidFill>
                <a:effectLst/>
              </a:rPr>
              <a:t>HttpServletResponse</a:t>
            </a:r>
            <a:r>
              <a:rPr lang="en-US" dirty="0">
                <a:solidFill>
                  <a:srgbClr val="000000"/>
                </a:solidFill>
                <a:effectLst/>
              </a:rPr>
              <a:t> </a:t>
            </a:r>
            <a:r>
              <a:rPr lang="en-US" dirty="0">
                <a:solidFill>
                  <a:srgbClr val="080808"/>
                </a:solidFill>
                <a:effectLst/>
              </a:rPr>
              <a:t>resp) </a:t>
            </a:r>
            <a:r>
              <a:rPr lang="en-US" dirty="0">
                <a:solidFill>
                  <a:srgbClr val="0033B3"/>
                </a:solidFill>
                <a:effectLst/>
              </a:rPr>
              <a:t>throws </a:t>
            </a:r>
            <a:r>
              <a:rPr lang="en-US" dirty="0" err="1">
                <a:solidFill>
                  <a:srgbClr val="000000"/>
                </a:solidFill>
                <a:effectLst/>
              </a:rPr>
              <a:t>ServletException</a:t>
            </a:r>
            <a:r>
              <a:rPr lang="en-US" dirty="0">
                <a:solidFill>
                  <a:srgbClr val="080808"/>
                </a:solidFill>
                <a:effectLst/>
              </a:rPr>
              <a:t>, </a:t>
            </a:r>
            <a:r>
              <a:rPr lang="en-US" dirty="0" err="1">
                <a:solidFill>
                  <a:srgbClr val="000000"/>
                </a:solidFill>
                <a:effectLst/>
              </a:rPr>
              <a:t>IOException</a:t>
            </a:r>
            <a:r>
              <a:rPr lang="en-US" dirty="0">
                <a:solidFill>
                  <a:srgbClr val="000000"/>
                </a:solidFill>
                <a:effectLst/>
              </a:rPr>
              <a:t> </a:t>
            </a:r>
            <a:r>
              <a:rPr lang="en-US" dirty="0">
                <a:solidFill>
                  <a:srgbClr val="080808"/>
                </a:solidFill>
                <a:effectLst/>
              </a:rPr>
              <a:t>{</a:t>
            </a:r>
            <a:br>
              <a:rPr lang="en-US" dirty="0">
                <a:solidFill>
                  <a:srgbClr val="080808"/>
                </a:solidFill>
                <a:effectLst/>
              </a:rPr>
            </a:br>
            <a:r>
              <a:rPr lang="en-US" dirty="0">
                <a:solidFill>
                  <a:srgbClr val="080808"/>
                </a:solidFill>
                <a:effectLst/>
              </a:rPr>
              <a:t/>
            </a:r>
            <a:br>
              <a:rPr lang="en-US" dirty="0">
                <a:solidFill>
                  <a:srgbClr val="080808"/>
                </a:solidFill>
                <a:effectLst/>
              </a:rPr>
            </a:br>
            <a:r>
              <a:rPr lang="en-US" dirty="0">
                <a:solidFill>
                  <a:srgbClr val="080808"/>
                </a:solidFill>
                <a:effectLst/>
              </a:rPr>
              <a:t>        </a:t>
            </a:r>
            <a:r>
              <a:rPr lang="en-US" dirty="0" err="1">
                <a:solidFill>
                  <a:srgbClr val="000000"/>
                </a:solidFill>
                <a:effectLst/>
              </a:rPr>
              <a:t>PrintWriter</a:t>
            </a:r>
            <a:r>
              <a:rPr lang="en-US" dirty="0">
                <a:solidFill>
                  <a:srgbClr val="000000"/>
                </a:solidFill>
                <a:effectLst/>
              </a:rPr>
              <a:t> writer </a:t>
            </a:r>
            <a:r>
              <a:rPr lang="en-US" dirty="0">
                <a:solidFill>
                  <a:srgbClr val="080808"/>
                </a:solidFill>
                <a:effectLst/>
              </a:rPr>
              <a:t>= </a:t>
            </a:r>
            <a:r>
              <a:rPr lang="en-US" dirty="0" err="1">
                <a:solidFill>
                  <a:srgbClr val="080808"/>
                </a:solidFill>
                <a:effectLst/>
              </a:rPr>
              <a:t>resp.getWriter</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err="1">
                <a:solidFill>
                  <a:srgbClr val="000000"/>
                </a:solidFill>
                <a:effectLst/>
              </a:rPr>
              <a:t>AsyncContext</a:t>
            </a:r>
            <a:r>
              <a:rPr lang="en-US" dirty="0">
                <a:solidFill>
                  <a:srgbClr val="000000"/>
                </a:solidFill>
                <a:effectLst/>
              </a:rPr>
              <a:t> </a:t>
            </a:r>
            <a:r>
              <a:rPr lang="en-US" dirty="0" err="1">
                <a:solidFill>
                  <a:srgbClr val="000000"/>
                </a:solidFill>
                <a:effectLst/>
              </a:rPr>
              <a:t>asyncContext</a:t>
            </a:r>
            <a:r>
              <a:rPr lang="en-US" dirty="0">
                <a:solidFill>
                  <a:srgbClr val="000000"/>
                </a:solidFill>
                <a:effectLst/>
              </a:rPr>
              <a:t> </a:t>
            </a:r>
            <a:r>
              <a:rPr lang="en-US" dirty="0">
                <a:solidFill>
                  <a:srgbClr val="080808"/>
                </a:solidFill>
                <a:effectLst/>
              </a:rPr>
              <a:t>= </a:t>
            </a:r>
            <a:r>
              <a:rPr lang="en-US" dirty="0" err="1">
                <a:solidFill>
                  <a:srgbClr val="080808"/>
                </a:solidFill>
                <a:effectLst/>
              </a:rPr>
              <a:t>req.startAsync</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err="1">
                <a:solidFill>
                  <a:srgbClr val="000000"/>
                </a:solidFill>
                <a:effectLst/>
              </a:rPr>
              <a:t>asyncContext</a:t>
            </a:r>
            <a:r>
              <a:rPr lang="en-US" dirty="0" err="1">
                <a:solidFill>
                  <a:srgbClr val="080808"/>
                </a:solidFill>
                <a:effectLst/>
              </a:rPr>
              <a:t>.addListener</a:t>
            </a:r>
            <a:r>
              <a:rPr lang="en-US" dirty="0">
                <a:solidFill>
                  <a:srgbClr val="080808"/>
                </a:solidFill>
                <a:effectLst/>
              </a:rPr>
              <a:t>(</a:t>
            </a:r>
            <a:r>
              <a:rPr lang="en-US" dirty="0">
                <a:solidFill>
                  <a:srgbClr val="0033B3"/>
                </a:solidFill>
                <a:effectLst/>
              </a:rPr>
              <a:t>new </a:t>
            </a:r>
            <a:r>
              <a:rPr lang="en-US" dirty="0" err="1">
                <a:solidFill>
                  <a:srgbClr val="080808"/>
                </a:solidFill>
                <a:effectLst/>
              </a:rPr>
              <a:t>MyAsyncListener</a:t>
            </a:r>
            <a:r>
              <a:rPr lang="en-US" dirty="0">
                <a:solidFill>
                  <a:srgbClr val="080808"/>
                </a:solidFill>
                <a:effectLst/>
              </a:rPr>
              <a:t>());</a:t>
            </a:r>
            <a:br>
              <a:rPr lang="en-US" dirty="0">
                <a:solidFill>
                  <a:srgbClr val="080808"/>
                </a:solidFill>
                <a:effectLst/>
              </a:rPr>
            </a:br>
            <a:r>
              <a:rPr lang="en-US" dirty="0">
                <a:solidFill>
                  <a:srgbClr val="080808"/>
                </a:solidFill>
                <a:effectLst/>
              </a:rPr>
              <a:t/>
            </a:r>
            <a:br>
              <a:rPr lang="en-US" dirty="0">
                <a:solidFill>
                  <a:srgbClr val="080808"/>
                </a:solidFill>
                <a:effectLst/>
              </a:rPr>
            </a:br>
            <a:r>
              <a:rPr lang="en-US" dirty="0">
                <a:solidFill>
                  <a:srgbClr val="080808"/>
                </a:solidFill>
                <a:effectLst/>
              </a:rPr>
              <a:t>        </a:t>
            </a:r>
            <a:r>
              <a:rPr lang="en-US" dirty="0" err="1">
                <a:solidFill>
                  <a:srgbClr val="000000"/>
                </a:solidFill>
                <a:effectLst/>
              </a:rPr>
              <a:t>asyncContext</a:t>
            </a:r>
            <a:r>
              <a:rPr lang="en-US" dirty="0" err="1">
                <a:solidFill>
                  <a:srgbClr val="080808"/>
                </a:solidFill>
                <a:effectLst/>
              </a:rPr>
              <a:t>.start</a:t>
            </a:r>
            <a:r>
              <a:rPr lang="en-US" dirty="0">
                <a:solidFill>
                  <a:srgbClr val="080808"/>
                </a:solidFill>
                <a:effectLst/>
              </a:rPr>
              <a:t>(</a:t>
            </a:r>
            <a:r>
              <a:rPr lang="en-US" dirty="0">
                <a:solidFill>
                  <a:srgbClr val="0033B3"/>
                </a:solidFill>
                <a:effectLst/>
              </a:rPr>
              <a:t>new </a:t>
            </a:r>
            <a:r>
              <a:rPr lang="en-US" dirty="0">
                <a:solidFill>
                  <a:srgbClr val="000000"/>
                </a:solidFill>
                <a:effectLst/>
              </a:rPr>
              <a:t>Runnable</a:t>
            </a: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a:solidFill>
                  <a:srgbClr val="9E880D"/>
                </a:solidFill>
                <a:effectLst/>
              </a:rPr>
              <a:t>@Override</a:t>
            </a:r>
            <a:br>
              <a:rPr lang="en-US" dirty="0">
                <a:solidFill>
                  <a:srgbClr val="9E880D"/>
                </a:solidFill>
                <a:effectLst/>
              </a:rPr>
            </a:br>
            <a:r>
              <a:rPr lang="en-US" dirty="0">
                <a:solidFill>
                  <a:srgbClr val="9E880D"/>
                </a:solidFill>
                <a:effectLst/>
              </a:rPr>
              <a:t>            </a:t>
            </a:r>
            <a:r>
              <a:rPr lang="en-US" dirty="0">
                <a:solidFill>
                  <a:srgbClr val="0033B3"/>
                </a:solidFill>
                <a:effectLst/>
              </a:rPr>
              <a:t>public void </a:t>
            </a:r>
            <a:r>
              <a:rPr lang="en-US" dirty="0">
                <a:solidFill>
                  <a:srgbClr val="00627A"/>
                </a:solidFill>
                <a:effectLst/>
              </a:rPr>
              <a:t>run </a:t>
            </a: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a:solidFill>
                  <a:srgbClr val="000000"/>
                </a:solidFill>
                <a:effectLst/>
              </a:rPr>
              <a:t>String msg </a:t>
            </a:r>
            <a:r>
              <a:rPr lang="en-US" dirty="0">
                <a:solidFill>
                  <a:srgbClr val="080808"/>
                </a:solidFill>
                <a:effectLst/>
              </a:rPr>
              <a:t>= task();</a:t>
            </a:r>
            <a:br>
              <a:rPr lang="en-US" dirty="0">
                <a:solidFill>
                  <a:srgbClr val="080808"/>
                </a:solidFill>
                <a:effectLst/>
              </a:rPr>
            </a:br>
            <a:r>
              <a:rPr lang="en-US" dirty="0">
                <a:solidFill>
                  <a:srgbClr val="080808"/>
                </a:solidFill>
                <a:effectLst/>
              </a:rPr>
              <a:t>                </a:t>
            </a:r>
            <a:r>
              <a:rPr lang="en-US" dirty="0" err="1">
                <a:solidFill>
                  <a:srgbClr val="851691"/>
                </a:solidFill>
                <a:effectLst/>
              </a:rPr>
              <a:t>writer</a:t>
            </a:r>
            <a:r>
              <a:rPr lang="en-US" dirty="0" err="1">
                <a:solidFill>
                  <a:srgbClr val="080808"/>
                </a:solidFill>
                <a:effectLst/>
              </a:rPr>
              <a:t>.println</a:t>
            </a:r>
            <a:r>
              <a:rPr lang="en-US" dirty="0">
                <a:solidFill>
                  <a:srgbClr val="080808"/>
                </a:solidFill>
                <a:effectLst/>
              </a:rPr>
              <a:t>(</a:t>
            </a:r>
            <a:r>
              <a:rPr lang="en-US" dirty="0">
                <a:solidFill>
                  <a:srgbClr val="000000"/>
                </a:solidFill>
                <a:effectLst/>
              </a:rPr>
              <a:t>msg</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err="1">
                <a:solidFill>
                  <a:srgbClr val="851691"/>
                </a:solidFill>
                <a:effectLst/>
              </a:rPr>
              <a:t>asyncContext</a:t>
            </a:r>
            <a:r>
              <a:rPr lang="en-US" dirty="0" err="1">
                <a:solidFill>
                  <a:srgbClr val="080808"/>
                </a:solidFill>
                <a:effectLst/>
              </a:rPr>
              <a:t>.complete</a:t>
            </a:r>
            <a:r>
              <a:rPr lang="en-US" dirty="0">
                <a:solidFill>
                  <a:srgbClr val="080808"/>
                </a:solidFill>
                <a:effectLst/>
              </a:rPr>
              <a:t>();</a:t>
            </a:r>
            <a:br>
              <a:rPr lang="en-US" dirty="0">
                <a:solidFill>
                  <a:srgbClr val="080808"/>
                </a:solidFill>
                <a:effectLst/>
              </a:rPr>
            </a:br>
            <a:r>
              <a:rPr lang="en-US" dirty="0">
                <a:solidFill>
                  <a:srgbClr val="080808"/>
                </a:solidFill>
                <a:effectLst/>
              </a:rPr>
              <a:t>            }</a:t>
            </a:r>
            <a:br>
              <a:rPr lang="en-US" dirty="0">
                <a:solidFill>
                  <a:srgbClr val="080808"/>
                </a:solidFill>
                <a:effectLst/>
              </a:rPr>
            </a:br>
            <a:r>
              <a:rPr lang="en-US" dirty="0">
                <a:solidFill>
                  <a:srgbClr val="080808"/>
                </a:solidFill>
                <a:effectLst/>
              </a:rPr>
              <a:t>        });</a:t>
            </a:r>
            <a:br>
              <a:rPr lang="en-US" dirty="0">
                <a:solidFill>
                  <a:srgbClr val="080808"/>
                </a:solidFill>
                <a:effectLst/>
              </a:rPr>
            </a:b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a:solidFill>
                  <a:srgbClr val="0033B3"/>
                </a:solidFill>
                <a:effectLst/>
              </a:rPr>
              <a:t>private </a:t>
            </a:r>
            <a:r>
              <a:rPr lang="en-US" dirty="0">
                <a:solidFill>
                  <a:srgbClr val="000000"/>
                </a:solidFill>
                <a:effectLst/>
              </a:rPr>
              <a:t>String </a:t>
            </a:r>
            <a:r>
              <a:rPr lang="en-US" dirty="0">
                <a:solidFill>
                  <a:srgbClr val="00627A"/>
                </a:solidFill>
                <a:effectLst/>
              </a:rPr>
              <a:t>task </a:t>
            </a: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a:solidFill>
                  <a:srgbClr val="0033B3"/>
                </a:solidFill>
                <a:effectLst/>
              </a:rPr>
              <a:t>long </a:t>
            </a:r>
            <a:r>
              <a:rPr lang="en-US" dirty="0">
                <a:solidFill>
                  <a:srgbClr val="000000"/>
                </a:solidFill>
                <a:effectLst/>
              </a:rPr>
              <a:t>start </a:t>
            </a:r>
            <a:r>
              <a:rPr lang="en-US" dirty="0">
                <a:solidFill>
                  <a:srgbClr val="080808"/>
                </a:solidFill>
                <a:effectLst/>
              </a:rPr>
              <a:t>= </a:t>
            </a:r>
            <a:r>
              <a:rPr lang="en-US" dirty="0" err="1">
                <a:solidFill>
                  <a:srgbClr val="000000"/>
                </a:solidFill>
                <a:effectLst/>
              </a:rPr>
              <a:t>System</a:t>
            </a:r>
            <a:r>
              <a:rPr lang="en-US" dirty="0" err="1">
                <a:solidFill>
                  <a:srgbClr val="080808"/>
                </a:solidFill>
                <a:effectLst/>
              </a:rPr>
              <a:t>.</a:t>
            </a:r>
            <a:r>
              <a:rPr lang="en-US" i="1" dirty="0" err="1">
                <a:solidFill>
                  <a:srgbClr val="080808"/>
                </a:solidFill>
                <a:effectLst/>
              </a:rPr>
              <a:t>currentTimeMillis</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033B3"/>
                </a:solidFill>
                <a:effectLst/>
              </a:rPr>
              <a:t>try </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033B3"/>
                </a:solidFill>
                <a:effectLst/>
              </a:rPr>
              <a:t>int </a:t>
            </a:r>
            <a:r>
              <a:rPr lang="en-US" dirty="0" err="1">
                <a:solidFill>
                  <a:srgbClr val="000000"/>
                </a:solidFill>
                <a:effectLst/>
              </a:rPr>
              <a:t>i</a:t>
            </a:r>
            <a:r>
              <a:rPr lang="en-US" dirty="0">
                <a:solidFill>
                  <a:srgbClr val="000000"/>
                </a:solidFill>
                <a:effectLst/>
              </a:rPr>
              <a:t> </a:t>
            </a:r>
            <a:r>
              <a:rPr lang="en-US" dirty="0">
                <a:solidFill>
                  <a:srgbClr val="080808"/>
                </a:solidFill>
                <a:effectLst/>
              </a:rPr>
              <a:t>= </a:t>
            </a:r>
            <a:r>
              <a:rPr lang="en-US" dirty="0" err="1">
                <a:solidFill>
                  <a:srgbClr val="000000"/>
                </a:solidFill>
                <a:effectLst/>
              </a:rPr>
              <a:t>ThreadLocalRandom</a:t>
            </a:r>
            <a:r>
              <a:rPr lang="en-US" dirty="0" err="1">
                <a:solidFill>
                  <a:srgbClr val="080808"/>
                </a:solidFill>
                <a:effectLst/>
              </a:rPr>
              <a:t>.</a:t>
            </a:r>
            <a:r>
              <a:rPr lang="en-US" i="1" dirty="0" err="1">
                <a:solidFill>
                  <a:srgbClr val="080808"/>
                </a:solidFill>
                <a:effectLst/>
              </a:rPr>
              <a:t>current</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err="1">
                <a:solidFill>
                  <a:srgbClr val="080808"/>
                </a:solidFill>
                <a:effectLst/>
              </a:rPr>
              <a:t>nextInt</a:t>
            </a:r>
            <a:r>
              <a:rPr lang="en-US" dirty="0">
                <a:solidFill>
                  <a:srgbClr val="080808"/>
                </a:solidFill>
                <a:effectLst/>
              </a:rPr>
              <a:t>(</a:t>
            </a:r>
            <a:r>
              <a:rPr lang="en-US" dirty="0">
                <a:solidFill>
                  <a:srgbClr val="1750EB"/>
                </a:solidFill>
                <a:effectLst/>
              </a:rPr>
              <a:t>1</a:t>
            </a:r>
            <a:r>
              <a:rPr lang="en-US" dirty="0">
                <a:solidFill>
                  <a:srgbClr val="080808"/>
                </a:solidFill>
                <a:effectLst/>
              </a:rPr>
              <a:t>, </a:t>
            </a:r>
            <a:r>
              <a:rPr lang="en-US" dirty="0">
                <a:solidFill>
                  <a:srgbClr val="1750EB"/>
                </a:solidFill>
                <a:effectLst/>
              </a:rPr>
              <a:t>5</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err="1">
                <a:solidFill>
                  <a:srgbClr val="000000"/>
                </a:solidFill>
                <a:effectLst/>
              </a:rPr>
              <a:t>Thread</a:t>
            </a:r>
            <a:r>
              <a:rPr lang="en-US" dirty="0" err="1">
                <a:solidFill>
                  <a:srgbClr val="080808"/>
                </a:solidFill>
                <a:effectLst/>
              </a:rPr>
              <a:t>.</a:t>
            </a:r>
            <a:r>
              <a:rPr lang="en-US" i="1" dirty="0" err="1">
                <a:solidFill>
                  <a:srgbClr val="080808"/>
                </a:solidFill>
                <a:effectLst/>
              </a:rPr>
              <a:t>sleep</a:t>
            </a:r>
            <a:r>
              <a:rPr lang="en-US" dirty="0">
                <a:solidFill>
                  <a:srgbClr val="080808"/>
                </a:solidFill>
                <a:effectLst/>
              </a:rPr>
              <a:t>(</a:t>
            </a:r>
            <a:r>
              <a:rPr lang="en-US" dirty="0" err="1">
                <a:solidFill>
                  <a:srgbClr val="000000"/>
                </a:solidFill>
                <a:effectLst/>
              </a:rPr>
              <a:t>i</a:t>
            </a:r>
            <a:r>
              <a:rPr lang="en-US" dirty="0">
                <a:solidFill>
                  <a:srgbClr val="000000"/>
                </a:solidFill>
                <a:effectLst/>
              </a:rPr>
              <a:t> </a:t>
            </a:r>
            <a:r>
              <a:rPr lang="en-US" dirty="0">
                <a:solidFill>
                  <a:srgbClr val="080808"/>
                </a:solidFill>
                <a:effectLst/>
              </a:rPr>
              <a:t>* </a:t>
            </a:r>
            <a:r>
              <a:rPr lang="en-US" dirty="0">
                <a:solidFill>
                  <a:srgbClr val="1750EB"/>
                </a:solidFill>
                <a:effectLst/>
              </a:rPr>
              <a:t>1000</a:t>
            </a:r>
            <a:r>
              <a:rPr lang="en-US" dirty="0">
                <a:solidFill>
                  <a:srgbClr val="080808"/>
                </a:solidFill>
                <a:effectLst/>
              </a:rPr>
              <a:t>);</a:t>
            </a:r>
            <a:br>
              <a:rPr lang="en-US" dirty="0">
                <a:solidFill>
                  <a:srgbClr val="080808"/>
                </a:solidFill>
                <a:effectLst/>
              </a:rPr>
            </a:br>
            <a:r>
              <a:rPr lang="en-US" dirty="0">
                <a:solidFill>
                  <a:srgbClr val="080808"/>
                </a:solidFill>
                <a:effectLst/>
              </a:rPr>
              <a:t>        } </a:t>
            </a:r>
            <a:r>
              <a:rPr lang="en-US" dirty="0">
                <a:solidFill>
                  <a:srgbClr val="0033B3"/>
                </a:solidFill>
                <a:effectLst/>
              </a:rPr>
              <a:t>catch </a:t>
            </a:r>
            <a:r>
              <a:rPr lang="en-US" dirty="0">
                <a:solidFill>
                  <a:srgbClr val="080808"/>
                </a:solidFill>
                <a:effectLst/>
              </a:rPr>
              <a:t>(</a:t>
            </a:r>
            <a:r>
              <a:rPr lang="en-US" dirty="0" err="1">
                <a:solidFill>
                  <a:srgbClr val="000000"/>
                </a:solidFill>
                <a:effectLst/>
              </a:rPr>
              <a:t>InterruptedException</a:t>
            </a:r>
            <a:r>
              <a:rPr lang="en-US" dirty="0">
                <a:solidFill>
                  <a:srgbClr val="000000"/>
                </a:solidFill>
                <a:effectLst/>
              </a:rPr>
              <a:t> </a:t>
            </a:r>
            <a:r>
              <a:rPr lang="en-US" dirty="0">
                <a:solidFill>
                  <a:srgbClr val="080808"/>
                </a:solidFill>
                <a:effectLst/>
              </a:rPr>
              <a:t>e) {</a:t>
            </a:r>
            <a:br>
              <a:rPr lang="en-US" dirty="0">
                <a:solidFill>
                  <a:srgbClr val="080808"/>
                </a:solidFill>
                <a:effectLst/>
              </a:rPr>
            </a:br>
            <a:r>
              <a:rPr lang="en-US" dirty="0">
                <a:solidFill>
                  <a:srgbClr val="080808"/>
                </a:solidFill>
                <a:effectLst/>
              </a:rPr>
              <a:t>            </a:t>
            </a:r>
            <a:r>
              <a:rPr lang="en-US" dirty="0" err="1">
                <a:solidFill>
                  <a:srgbClr val="080808"/>
                </a:solidFill>
                <a:effectLst/>
              </a:rPr>
              <a:t>e.printStackTrace</a:t>
            </a:r>
            <a:r>
              <a:rPr lang="en-US" dirty="0">
                <a:solidFill>
                  <a:srgbClr val="080808"/>
                </a:solidFill>
                <a:effectLst/>
              </a:rPr>
              <a:t>();</a:t>
            </a:r>
            <a:br>
              <a:rPr lang="en-US" dirty="0">
                <a:solidFill>
                  <a:srgbClr val="080808"/>
                </a:solidFill>
                <a:effectLst/>
              </a:rPr>
            </a:b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a:solidFill>
                  <a:srgbClr val="0033B3"/>
                </a:solidFill>
                <a:effectLst/>
              </a:rPr>
              <a:t>return </a:t>
            </a:r>
            <a:r>
              <a:rPr lang="en-US" dirty="0">
                <a:solidFill>
                  <a:srgbClr val="067D17"/>
                </a:solidFill>
                <a:effectLst/>
              </a:rPr>
              <a:t>"time to complete long task " </a:t>
            </a:r>
            <a:r>
              <a:rPr lang="en-US" dirty="0">
                <a:solidFill>
                  <a:srgbClr val="080808"/>
                </a:solidFill>
                <a:effectLst/>
              </a:rPr>
              <a:t>+ (</a:t>
            </a:r>
            <a:r>
              <a:rPr lang="en-US" dirty="0" err="1">
                <a:solidFill>
                  <a:srgbClr val="000000"/>
                </a:solidFill>
                <a:effectLst/>
              </a:rPr>
              <a:t>System</a:t>
            </a:r>
            <a:r>
              <a:rPr lang="en-US" dirty="0" err="1">
                <a:solidFill>
                  <a:srgbClr val="080808"/>
                </a:solidFill>
                <a:effectLst/>
              </a:rPr>
              <a:t>.</a:t>
            </a:r>
            <a:r>
              <a:rPr lang="en-US" i="1" dirty="0" err="1">
                <a:solidFill>
                  <a:srgbClr val="080808"/>
                </a:solidFill>
                <a:effectLst/>
              </a:rPr>
              <a:t>currentTimeMillis</a:t>
            </a:r>
            <a:r>
              <a:rPr lang="en-US" dirty="0">
                <a:solidFill>
                  <a:srgbClr val="080808"/>
                </a:solidFill>
                <a:effectLst/>
              </a:rPr>
              <a:t>() - </a:t>
            </a:r>
            <a:r>
              <a:rPr lang="en-US" dirty="0">
                <a:solidFill>
                  <a:srgbClr val="000000"/>
                </a:solidFill>
                <a:effectLst/>
              </a:rPr>
              <a:t>start</a:t>
            </a:r>
            <a:r>
              <a:rPr lang="en-US" dirty="0">
                <a:solidFill>
                  <a:srgbClr val="080808"/>
                </a:solidFill>
                <a:effectLst/>
              </a:rPr>
              <a:t>);</a:t>
            </a:r>
            <a:br>
              <a:rPr lang="en-US" dirty="0">
                <a:solidFill>
                  <a:srgbClr val="080808"/>
                </a:solidFill>
                <a:effectLst/>
              </a:rPr>
            </a:br>
            <a:r>
              <a:rPr lang="en-US" dirty="0">
                <a:solidFill>
                  <a:srgbClr val="080808"/>
                </a:solidFill>
                <a:effectLst/>
              </a:rPr>
              <a:t>    }</a:t>
            </a:r>
            <a:br>
              <a:rPr lang="en-US" dirty="0">
                <a:solidFill>
                  <a:srgbClr val="080808"/>
                </a:solidFill>
                <a:effectLst/>
              </a:rPr>
            </a:br>
            <a:r>
              <a:rPr lang="en-US" dirty="0">
                <a:solidFill>
                  <a:srgbClr val="080808"/>
                </a:solidFill>
                <a:effectLst/>
              </a:rPr>
              <a:t>}</a:t>
            </a:r>
          </a:p>
          <a:p>
            <a:endParaRPr lang="en-US" dirty="0"/>
          </a:p>
        </p:txBody>
      </p:sp>
      <p:sp>
        <p:nvSpPr>
          <p:cNvPr id="4" name="Slide Number Placeholder 3"/>
          <p:cNvSpPr>
            <a:spLocks noGrp="1"/>
          </p:cNvSpPr>
          <p:nvPr>
            <p:ph type="sldNum" sz="quarter" idx="5"/>
          </p:nvPr>
        </p:nvSpPr>
        <p:spPr/>
        <p:txBody>
          <a:bodyPr/>
          <a:lstStyle/>
          <a:p>
            <a:fld id="{DFF362D4-5DD5-1441-A093-8EF5773AF7CF}" type="slidenum">
              <a:rPr lang="en-US" smtClean="0"/>
              <a:t>24</a:t>
            </a:fld>
            <a:endParaRPr lang="en-US"/>
          </a:p>
        </p:txBody>
      </p:sp>
    </p:spTree>
    <p:extLst>
      <p:ext uri="{BB962C8B-B14F-4D97-AF65-F5344CB8AC3E}">
        <p14:creationId xmlns:p14="http://schemas.microsoft.com/office/powerpoint/2010/main" val="277992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80808"/>
                </a:solidFill>
                <a:effectLst/>
              </a:rPr>
              <a:t>implementation </a:t>
            </a:r>
            <a:r>
              <a:rPr lang="en-US" dirty="0">
                <a:solidFill>
                  <a:srgbClr val="067D17"/>
                </a:solidFill>
                <a:effectLst/>
              </a:rPr>
              <a:t>'org.jboss.weld.servlet:weld-servlet-core:5.1.1.Final'</a:t>
            </a:r>
            <a:endParaRPr lang="en-US" dirty="0">
              <a:solidFill>
                <a:srgbClr val="080808"/>
              </a:solidFill>
              <a:effectLst/>
            </a:endParaRPr>
          </a:p>
          <a:p>
            <a:endParaRPr lang="en-US" dirty="0"/>
          </a:p>
        </p:txBody>
      </p:sp>
      <p:sp>
        <p:nvSpPr>
          <p:cNvPr id="4" name="Slide Number Placeholder 3"/>
          <p:cNvSpPr>
            <a:spLocks noGrp="1"/>
          </p:cNvSpPr>
          <p:nvPr>
            <p:ph type="sldNum" sz="quarter" idx="5"/>
          </p:nvPr>
        </p:nvSpPr>
        <p:spPr/>
        <p:txBody>
          <a:bodyPr/>
          <a:lstStyle/>
          <a:p>
            <a:fld id="{DFF362D4-5DD5-1441-A093-8EF5773AF7CF}" type="slidenum">
              <a:rPr lang="en-US" smtClean="0"/>
              <a:t>25</a:t>
            </a:fld>
            <a:endParaRPr lang="en-US"/>
          </a:p>
        </p:txBody>
      </p:sp>
    </p:spTree>
    <p:extLst>
      <p:ext uri="{BB962C8B-B14F-4D97-AF65-F5344CB8AC3E}">
        <p14:creationId xmlns:p14="http://schemas.microsoft.com/office/powerpoint/2010/main" val="382231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AnnotationDescription</a:t>
            </a:r>
            <a:endParaRPr lang="en-US" dirty="0"/>
          </a:p>
          <a:p>
            <a:r>
              <a:rPr lang="en-US" dirty="0">
                <a:effectLst/>
              </a:rPr>
              <a:t>@Path</a:t>
            </a:r>
          </a:p>
          <a:p>
            <a:r>
              <a:rPr lang="en-US" dirty="0">
                <a:effectLst/>
              </a:rPr>
              <a:t>The @Path annotation’s value is a relative URI path indicating where the Java class will be hosted: for example, /</a:t>
            </a:r>
            <a:r>
              <a:rPr lang="en-US" dirty="0" err="1">
                <a:effectLst/>
              </a:rPr>
              <a:t>helloworld</a:t>
            </a:r>
            <a:r>
              <a:rPr lang="en-US" dirty="0">
                <a:effectLst/>
              </a:rPr>
              <a:t>. You can also embed variables in the URIs to make a URI path template. For example, you could ask for the name of a user and pass it to the application as a variable in the URI: /</a:t>
            </a:r>
            <a:r>
              <a:rPr lang="en-US" dirty="0" err="1">
                <a:effectLst/>
              </a:rPr>
              <a:t>helloworld</a:t>
            </a:r>
            <a:r>
              <a:rPr lang="en-US" dirty="0">
                <a:effectLst/>
              </a:rPr>
              <a:t>/{username}.</a:t>
            </a:r>
          </a:p>
          <a:p>
            <a:r>
              <a:rPr lang="en-US" dirty="0">
                <a:effectLst/>
              </a:rPr>
              <a:t>@GET</a:t>
            </a:r>
          </a:p>
          <a:p>
            <a:r>
              <a:rPr lang="en-US" dirty="0">
                <a:effectLst/>
              </a:rPr>
              <a:t>The @GET annotation is a request method designator and corresponds to the similarly named HTTP method. The Java method annotated with this request method designator will process HTTP GET requests. The behavior of a resource is determined by the HTTP method to which the resource is responding.</a:t>
            </a:r>
          </a:p>
          <a:p>
            <a:r>
              <a:rPr lang="en-US" dirty="0">
                <a:effectLst/>
              </a:rPr>
              <a:t>@POST</a:t>
            </a:r>
          </a:p>
          <a:p>
            <a:r>
              <a:rPr lang="en-US" dirty="0">
                <a:effectLst/>
              </a:rPr>
              <a:t>The @POST annotation is a request method designator and corresponds to the similarly named HTTP method. The Java method annotated with this request method designator will process HTTP POST requests. The behavior of a resource is determined by the HTTP method to which the resource is responding.</a:t>
            </a:r>
          </a:p>
          <a:p>
            <a:r>
              <a:rPr lang="en-US" dirty="0">
                <a:effectLst/>
              </a:rPr>
              <a:t>@PUT</a:t>
            </a:r>
          </a:p>
          <a:p>
            <a:r>
              <a:rPr lang="en-US" dirty="0">
                <a:effectLst/>
              </a:rPr>
              <a:t>The @PUT annotation is a request method designator and corresponds to the similarly named HTTP method. The Java method annotated with this request method designator will process HTTP PUT requests. The behavior of a resource is determined by the HTTP method to which the resource is responding.</a:t>
            </a:r>
          </a:p>
          <a:p>
            <a:r>
              <a:rPr lang="en-US" dirty="0">
                <a:effectLst/>
              </a:rPr>
              <a:t>@DELETE</a:t>
            </a:r>
          </a:p>
          <a:p>
            <a:r>
              <a:rPr lang="en-US" dirty="0">
                <a:effectLst/>
              </a:rPr>
              <a:t>The @DELETE annotation is a request method designator and corresponds to the similarly named HTTP method. The Java method annotated with this request method designator will process HTTP DELETE requests. The behavior of a resource is determined by the HTTP method to which the resource is responding.</a:t>
            </a:r>
          </a:p>
          <a:p>
            <a:r>
              <a:rPr lang="en-US" dirty="0">
                <a:effectLst/>
              </a:rPr>
              <a:t>@HEAD</a:t>
            </a:r>
          </a:p>
          <a:p>
            <a:r>
              <a:rPr lang="en-US" dirty="0">
                <a:effectLst/>
              </a:rPr>
              <a:t>The @HEAD annotation is a request method designator and corresponds to the similarly named HTTP method. The Java method annotated with this request method designator will process HTTP HEAD requests. The behavior of a resource is determined by the HTTP method to which the resource is responding.</a:t>
            </a:r>
          </a:p>
          <a:p>
            <a:r>
              <a:rPr lang="en-US" dirty="0">
                <a:effectLst/>
              </a:rPr>
              <a:t>@OPTIONS</a:t>
            </a:r>
          </a:p>
          <a:p>
            <a:r>
              <a:rPr lang="en-US" dirty="0">
                <a:effectLst/>
              </a:rPr>
              <a:t>The @OPTIONS annotation is a request method designator and corresponds to the similarly named HTTP method. The Java method annotated with this request method designator will process HTTP OPTIONS requests. The behavior of a resource is determined by the HTTP method to which the resource is responding.</a:t>
            </a:r>
          </a:p>
          <a:p>
            <a:r>
              <a:rPr lang="en-US" dirty="0">
                <a:effectLst/>
              </a:rPr>
              <a:t>@PATCH</a:t>
            </a:r>
          </a:p>
          <a:p>
            <a:r>
              <a:rPr lang="en-US" dirty="0">
                <a:effectLst/>
              </a:rPr>
              <a:t>The @PATCH annotation is a request method designator and corresponds to the similarly named HTTP method. The Java method annotated with this request method designator will process HTTP PATCH requests. The behavior of a resource is determined by the HTTP method to which the resource is responding.</a:t>
            </a:r>
          </a:p>
          <a:p>
            <a:r>
              <a:rPr lang="en-US" dirty="0">
                <a:effectLst/>
              </a:rPr>
              <a:t>@PathParam</a:t>
            </a:r>
          </a:p>
          <a:p>
            <a:r>
              <a:rPr lang="en-US" dirty="0">
                <a:effectLst/>
              </a:rPr>
              <a:t>The @PathParam annotation is a type of parameter that you can extract for use in your resource class. URI path parameters are extracted from the request URI, and the parameter names correspond to the URI path template variable names specified in the @Path class-level annotation.</a:t>
            </a:r>
          </a:p>
          <a:p>
            <a:r>
              <a:rPr lang="en-US" dirty="0">
                <a:effectLst/>
              </a:rPr>
              <a:t>@QueryParam</a:t>
            </a:r>
          </a:p>
          <a:p>
            <a:r>
              <a:rPr lang="en-US" dirty="0">
                <a:effectLst/>
              </a:rPr>
              <a:t>The @QueryParam annotation is a type of parameter that you can extract for use in your resource class. Query parameters are extracted from the request URI query parameters.</a:t>
            </a:r>
          </a:p>
          <a:p>
            <a:r>
              <a:rPr lang="en-US" dirty="0">
                <a:effectLst/>
              </a:rPr>
              <a:t>@Consumes</a:t>
            </a:r>
          </a:p>
          <a:p>
            <a:r>
              <a:rPr lang="en-US" dirty="0">
                <a:effectLst/>
              </a:rPr>
              <a:t>The @Consumes annotation is used to specify the MIME media types of representations a resource can consume that were sent by the client.</a:t>
            </a:r>
          </a:p>
          <a:p>
            <a:r>
              <a:rPr lang="en-US" dirty="0">
                <a:effectLst/>
              </a:rPr>
              <a:t>@Produces</a:t>
            </a:r>
          </a:p>
          <a:p>
            <a:r>
              <a:rPr lang="en-US" dirty="0">
                <a:effectLst/>
              </a:rPr>
              <a:t>The @Produces annotation is used to specify the MIME media types of representations a resource can produce and send back to the client: for example, "text/plain".</a:t>
            </a:r>
          </a:p>
          <a:p>
            <a:r>
              <a:rPr lang="en-US" dirty="0">
                <a:effectLst/>
              </a:rPr>
              <a:t>@Provider</a:t>
            </a:r>
          </a:p>
          <a:p>
            <a:r>
              <a:rPr lang="en-US" dirty="0">
                <a:effectLst/>
              </a:rPr>
              <a:t>The @Provider annotation is used for anything that is of interest to the Jakarta REST runtime, such as </a:t>
            </a:r>
            <a:r>
              <a:rPr lang="en-US" dirty="0" err="1">
                <a:effectLst/>
              </a:rPr>
              <a:t>MessageBodyReader</a:t>
            </a:r>
            <a:r>
              <a:rPr lang="en-US" dirty="0">
                <a:effectLst/>
              </a:rPr>
              <a:t> and </a:t>
            </a:r>
            <a:r>
              <a:rPr lang="en-US" dirty="0" err="1">
                <a:effectLst/>
              </a:rPr>
              <a:t>MessageBodyWriter</a:t>
            </a:r>
            <a:r>
              <a:rPr lang="en-US" dirty="0">
                <a:effectLst/>
              </a:rPr>
              <a:t>. For HTTP requests, the </a:t>
            </a:r>
            <a:r>
              <a:rPr lang="en-US" dirty="0" err="1">
                <a:effectLst/>
              </a:rPr>
              <a:t>MessageBodyReader</a:t>
            </a:r>
            <a:r>
              <a:rPr lang="en-US" dirty="0">
                <a:effectLst/>
              </a:rPr>
              <a:t> is used to map an HTTP request entity body to method parameters. On the response side, a return value is mapped to an HTTP response entity body by using a </a:t>
            </a:r>
            <a:r>
              <a:rPr lang="en-US" dirty="0" err="1">
                <a:effectLst/>
              </a:rPr>
              <a:t>MessageBodyWriter</a:t>
            </a:r>
            <a:r>
              <a:rPr lang="en-US" dirty="0">
                <a:effectLst/>
              </a:rPr>
              <a:t>. If the application needs to supply additional metadata, such as HTTP headers or a different status code, a method can return a Response that wraps the entity and that can be built using </a:t>
            </a:r>
            <a:r>
              <a:rPr lang="en-US" dirty="0" err="1">
                <a:effectLst/>
              </a:rPr>
              <a:t>Response.ResponseBuilder</a:t>
            </a:r>
            <a:r>
              <a:rPr lang="en-US" dirty="0">
                <a:effectLst/>
              </a:rPr>
              <a:t>.</a:t>
            </a:r>
          </a:p>
          <a:p>
            <a:r>
              <a:rPr lang="en-US" dirty="0">
                <a:effectLst/>
              </a:rPr>
              <a:t>@ApplicationPath</a:t>
            </a:r>
          </a:p>
          <a:p>
            <a:r>
              <a:rPr lang="en-US" dirty="0">
                <a:effectLst/>
              </a:rPr>
              <a:t>The @ApplicationPath annotation is used to define the URL mapping for the application. The path specified by @ApplicationPath is the base URI for all resource URIs specified by @Path annotations in the resource class. You may only apply @ApplicationPath to a subclass of </a:t>
            </a:r>
            <a:r>
              <a:rPr lang="en-US" dirty="0" err="1">
                <a:effectLst/>
              </a:rPr>
              <a:t>jakarta.ws.rs.core.Application</a:t>
            </a:r>
            <a:r>
              <a:rPr lang="en-US" dirty="0">
                <a:effectLst/>
              </a:rPr>
              <a:t>.</a:t>
            </a:r>
          </a:p>
          <a:p>
            <a:endParaRPr lang="en-US" dirty="0"/>
          </a:p>
        </p:txBody>
      </p:sp>
      <p:sp>
        <p:nvSpPr>
          <p:cNvPr id="4" name="Slide Number Placeholder 3"/>
          <p:cNvSpPr>
            <a:spLocks noGrp="1"/>
          </p:cNvSpPr>
          <p:nvPr>
            <p:ph type="sldNum" sz="quarter" idx="5"/>
          </p:nvPr>
        </p:nvSpPr>
        <p:spPr/>
        <p:txBody>
          <a:bodyPr/>
          <a:lstStyle/>
          <a:p>
            <a:fld id="{DFF362D4-5DD5-1441-A093-8EF5773AF7CF}" type="slidenum">
              <a:rPr lang="en-US" smtClean="0"/>
              <a:t>28</a:t>
            </a:fld>
            <a:endParaRPr lang="en-US"/>
          </a:p>
        </p:txBody>
      </p:sp>
    </p:spTree>
    <p:extLst>
      <p:ext uri="{BB962C8B-B14F-4D97-AF65-F5344CB8AC3E}">
        <p14:creationId xmlns:p14="http://schemas.microsoft.com/office/powerpoint/2010/main" val="1914562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solidFill>
                  <a:srgbClr val="080808"/>
                </a:solidFill>
                <a:effectLst/>
              </a:rPr>
              <a:t>compileOnly</a:t>
            </a:r>
            <a:r>
              <a:rPr lang="en-US" dirty="0">
                <a:solidFill>
                  <a:srgbClr val="080808"/>
                </a:solidFill>
                <a:effectLst/>
              </a:rPr>
              <a:t>(</a:t>
            </a:r>
            <a:r>
              <a:rPr lang="en-US" dirty="0">
                <a:solidFill>
                  <a:srgbClr val="067D17"/>
                </a:solidFill>
                <a:effectLst/>
              </a:rPr>
              <a:t>'jakarta.servlet:jakarta.servlet-api:6.0.0'</a:t>
            </a:r>
            <a:r>
              <a:rPr lang="en-US" dirty="0">
                <a:solidFill>
                  <a:srgbClr val="080808"/>
                </a:solidFill>
                <a:effectLst/>
              </a:rPr>
              <a:t>)</a:t>
            </a:r>
            <a:br>
              <a:rPr lang="en-US" dirty="0">
                <a:solidFill>
                  <a:srgbClr val="080808"/>
                </a:solidFill>
                <a:effectLst/>
              </a:rPr>
            </a:br>
            <a:r>
              <a:rPr lang="en-US" dirty="0">
                <a:solidFill>
                  <a:srgbClr val="080808"/>
                </a:solidFill>
                <a:effectLst/>
              </a:rPr>
              <a:t>implementation (</a:t>
            </a:r>
            <a:r>
              <a:rPr lang="en-US" dirty="0">
                <a:solidFill>
                  <a:srgbClr val="067D17"/>
                </a:solidFill>
                <a:effectLst/>
              </a:rPr>
              <a:t>'jakarta.platform:jakarta.jakartaee-web-api:10.0.0'</a:t>
            </a:r>
            <a:r>
              <a:rPr lang="en-US" dirty="0">
                <a:solidFill>
                  <a:srgbClr val="080808"/>
                </a:solidFill>
                <a:effectLst/>
              </a:rPr>
              <a:t>)</a:t>
            </a:r>
            <a:br>
              <a:rPr lang="en-US" dirty="0">
                <a:solidFill>
                  <a:srgbClr val="080808"/>
                </a:solidFill>
                <a:effectLst/>
              </a:rPr>
            </a:br>
            <a:r>
              <a:rPr lang="en-US" dirty="0">
                <a:solidFill>
                  <a:srgbClr val="080808"/>
                </a:solidFill>
                <a:effectLst/>
              </a:rPr>
              <a:t>implementation </a:t>
            </a:r>
            <a:r>
              <a:rPr lang="en-US" dirty="0">
                <a:solidFill>
                  <a:srgbClr val="067D17"/>
                </a:solidFill>
                <a:effectLst/>
              </a:rPr>
              <a:t>'org.glassfish.jersey.containers:jersey-container-servlet:3.1.3'</a:t>
            </a:r>
            <a:br>
              <a:rPr lang="en-US" dirty="0">
                <a:solidFill>
                  <a:srgbClr val="067D17"/>
                </a:solidFill>
                <a:effectLst/>
              </a:rPr>
            </a:br>
            <a:r>
              <a:rPr lang="en-US" dirty="0">
                <a:solidFill>
                  <a:srgbClr val="080808"/>
                </a:solidFill>
                <a:effectLst/>
              </a:rPr>
              <a:t>implementation(</a:t>
            </a:r>
            <a:r>
              <a:rPr lang="en-US" dirty="0">
                <a:solidFill>
                  <a:srgbClr val="067D17"/>
                </a:solidFill>
                <a:effectLst/>
              </a:rPr>
              <a:t>'org.glassfish.jersey.media:jersey-media-json-jackson:3.1.3'</a:t>
            </a:r>
            <a:r>
              <a:rPr lang="en-US" dirty="0">
                <a:solidFill>
                  <a:srgbClr val="080808"/>
                </a:solidFill>
                <a:effectLst/>
              </a:rPr>
              <a:t>)</a:t>
            </a:r>
            <a:br>
              <a:rPr lang="en-US" dirty="0">
                <a:solidFill>
                  <a:srgbClr val="080808"/>
                </a:solidFill>
                <a:effectLst/>
              </a:rPr>
            </a:br>
            <a:r>
              <a:rPr lang="en-US" dirty="0">
                <a:solidFill>
                  <a:srgbClr val="080808"/>
                </a:solidFill>
                <a:effectLst/>
              </a:rPr>
              <a:t>implementation(</a:t>
            </a:r>
            <a:r>
              <a:rPr lang="en-US" dirty="0">
                <a:solidFill>
                  <a:srgbClr val="067D17"/>
                </a:solidFill>
                <a:effectLst/>
              </a:rPr>
              <a:t>'org.glassfish.jersey.inject:jersey-cdi2-se:3.1.3'</a:t>
            </a:r>
            <a:r>
              <a:rPr lang="en-US" dirty="0">
                <a:solidFill>
                  <a:srgbClr val="080808"/>
                </a:solidFill>
                <a:effectLst/>
              </a:rPr>
              <a:t>)</a:t>
            </a:r>
            <a:br>
              <a:rPr lang="en-US" dirty="0">
                <a:solidFill>
                  <a:srgbClr val="080808"/>
                </a:solidFill>
                <a:effectLst/>
              </a:rPr>
            </a:br>
            <a:r>
              <a:rPr lang="en-US" dirty="0">
                <a:solidFill>
                  <a:srgbClr val="080808"/>
                </a:solidFill>
                <a:effectLst/>
              </a:rPr>
              <a:t>implementation </a:t>
            </a:r>
            <a:r>
              <a:rPr lang="en-US" dirty="0">
                <a:solidFill>
                  <a:srgbClr val="067D17"/>
                </a:solidFill>
                <a:effectLst/>
              </a:rPr>
              <a:t>'org.jboss.weld.se:weld-se-core:5.1.1.Final'</a:t>
            </a:r>
            <a:br>
              <a:rPr lang="en-US" dirty="0">
                <a:solidFill>
                  <a:srgbClr val="067D17"/>
                </a:solidFill>
                <a:effectLst/>
              </a:rPr>
            </a:br>
            <a:r>
              <a:rPr lang="en-US" dirty="0">
                <a:solidFill>
                  <a:srgbClr val="067D17"/>
                </a:solidFill>
                <a:effectLst/>
              </a:rPr>
              <a:t/>
            </a:r>
            <a:br>
              <a:rPr lang="en-US" dirty="0">
                <a:solidFill>
                  <a:srgbClr val="067D17"/>
                </a:solidFill>
                <a:effectLst/>
              </a:rPr>
            </a:br>
            <a:r>
              <a:rPr lang="en-US" dirty="0">
                <a:solidFill>
                  <a:srgbClr val="080808"/>
                </a:solidFill>
                <a:effectLst/>
              </a:rPr>
              <a:t>implementation </a:t>
            </a:r>
            <a:r>
              <a:rPr lang="en-US" dirty="0">
                <a:solidFill>
                  <a:srgbClr val="067D17"/>
                </a:solidFill>
                <a:effectLst/>
              </a:rPr>
              <a:t>'com.fasterxml.jackson.module:jackson-module-jaxb-annotations:2.15.2'</a:t>
            </a:r>
            <a:br>
              <a:rPr lang="en-US" dirty="0">
                <a:solidFill>
                  <a:srgbClr val="067D17"/>
                </a:solidFill>
                <a:effectLst/>
              </a:rPr>
            </a:br>
            <a:r>
              <a:rPr lang="en-US" dirty="0">
                <a:solidFill>
                  <a:srgbClr val="080808"/>
                </a:solidFill>
                <a:effectLst/>
              </a:rPr>
              <a:t>implementation </a:t>
            </a:r>
            <a:r>
              <a:rPr lang="en-US" dirty="0">
                <a:solidFill>
                  <a:srgbClr val="067D17"/>
                </a:solidFill>
                <a:effectLst/>
              </a:rPr>
              <a:t>'jakarta.xml.bind:jakarta.xml.bind-api:4.0.0'</a:t>
            </a:r>
            <a:br>
              <a:rPr lang="en-US" dirty="0">
                <a:solidFill>
                  <a:srgbClr val="067D17"/>
                </a:solidFill>
                <a:effectLst/>
              </a:rPr>
            </a:br>
            <a:r>
              <a:rPr lang="en-US" dirty="0">
                <a:solidFill>
                  <a:srgbClr val="080808"/>
                </a:solidFill>
                <a:effectLst/>
              </a:rPr>
              <a:t>implementation </a:t>
            </a:r>
            <a:r>
              <a:rPr lang="en-US" dirty="0">
                <a:solidFill>
                  <a:srgbClr val="067D17"/>
                </a:solidFill>
                <a:effectLst/>
              </a:rPr>
              <a:t>'org.glassfish.jaxb:jaxb-runtime:4.0.3'</a:t>
            </a:r>
            <a:br>
              <a:rPr lang="en-US" dirty="0">
                <a:solidFill>
                  <a:srgbClr val="067D17"/>
                </a:solidFill>
                <a:effectLst/>
              </a:rPr>
            </a:br>
            <a:r>
              <a:rPr lang="en-US" dirty="0">
                <a:solidFill>
                  <a:srgbClr val="080808"/>
                </a:solidFill>
                <a:effectLst/>
              </a:rPr>
              <a:t>implementation </a:t>
            </a:r>
            <a:r>
              <a:rPr lang="en-US" dirty="0">
                <a:solidFill>
                  <a:srgbClr val="067D17"/>
                </a:solidFill>
                <a:effectLst/>
              </a:rPr>
              <a:t>'javax.xml.bind:jaxb-api:2.3.1'</a:t>
            </a:r>
            <a:endParaRPr lang="en-US" dirty="0">
              <a:solidFill>
                <a:srgbClr val="080808"/>
              </a:solidFill>
              <a:effectLst/>
            </a:endParaRPr>
          </a:p>
        </p:txBody>
      </p:sp>
      <p:sp>
        <p:nvSpPr>
          <p:cNvPr id="4" name="Slide Number Placeholder 3"/>
          <p:cNvSpPr>
            <a:spLocks noGrp="1"/>
          </p:cNvSpPr>
          <p:nvPr>
            <p:ph type="sldNum" sz="quarter" idx="5"/>
          </p:nvPr>
        </p:nvSpPr>
        <p:spPr/>
        <p:txBody>
          <a:bodyPr/>
          <a:lstStyle/>
          <a:p>
            <a:fld id="{DFF362D4-5DD5-1441-A093-8EF5773AF7CF}" type="slidenum">
              <a:rPr lang="en-US" smtClean="0"/>
              <a:t>29</a:t>
            </a:fld>
            <a:endParaRPr lang="en-US"/>
          </a:p>
        </p:txBody>
      </p:sp>
    </p:spTree>
    <p:extLst>
      <p:ext uri="{BB962C8B-B14F-4D97-AF65-F5344CB8AC3E}">
        <p14:creationId xmlns:p14="http://schemas.microsoft.com/office/powerpoint/2010/main" val="3493972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4447399-8D8F-4685-8842-3BC6E5D36706}" type="datetime1">
              <a:rPr lang="en-US" smtClean="0"/>
              <a:t>8/8/2024</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US" smtClean="0"/>
              <a:t>JAKARTA EE</a:t>
            </a:r>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8ABA51E9-C9B1-4999-AAAA-75A5D7032878}" type="slidenum">
              <a:rPr lang="en-US" smtClean="0"/>
              <a:t>‹#›</a:t>
            </a:fld>
            <a:endParaRPr lang="en-US"/>
          </a:p>
        </p:txBody>
      </p:sp>
    </p:spTree>
    <p:extLst>
      <p:ext uri="{BB962C8B-B14F-4D97-AF65-F5344CB8AC3E}">
        <p14:creationId xmlns:p14="http://schemas.microsoft.com/office/powerpoint/2010/main" val="191303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C5B648-35A6-48E7-837A-C901D582B61C}" type="datetime1">
              <a:rPr lang="en-US" smtClean="0"/>
              <a:t>8/8/2024</a:t>
            </a:fld>
            <a:endParaRPr lang="en-US"/>
          </a:p>
        </p:txBody>
      </p:sp>
      <p:sp>
        <p:nvSpPr>
          <p:cNvPr id="6" name="Footer Placeholder 5"/>
          <p:cNvSpPr>
            <a:spLocks noGrp="1"/>
          </p:cNvSpPr>
          <p:nvPr>
            <p:ph type="ftr" sz="quarter" idx="11"/>
          </p:nvPr>
        </p:nvSpPr>
        <p:spPr/>
        <p:txBody>
          <a:bodyPr/>
          <a:lstStyle/>
          <a:p>
            <a:r>
              <a:rPr lang="en-US" smtClean="0"/>
              <a:t>JAKARTA EE</a:t>
            </a:r>
            <a:endParaRPr lang="en-US"/>
          </a:p>
        </p:txBody>
      </p:sp>
      <p:sp>
        <p:nvSpPr>
          <p:cNvPr id="7" name="Slide Number Placeholder 6"/>
          <p:cNvSpPr>
            <a:spLocks noGrp="1"/>
          </p:cNvSpPr>
          <p:nvPr>
            <p:ph type="sldNum" sz="quarter" idx="12"/>
          </p:nvPr>
        </p:nvSpPr>
        <p:spPr/>
        <p:txBody>
          <a:bodyPr/>
          <a:lstStyle/>
          <a:p>
            <a:fld id="{8ABA51E9-C9B1-4999-AAAA-75A5D7032878}" type="slidenum">
              <a:rPr lang="en-US" smtClean="0"/>
              <a:t>‹#›</a:t>
            </a:fld>
            <a:endParaRPr lang="en-US"/>
          </a:p>
        </p:txBody>
      </p:sp>
    </p:spTree>
    <p:extLst>
      <p:ext uri="{BB962C8B-B14F-4D97-AF65-F5344CB8AC3E}">
        <p14:creationId xmlns:p14="http://schemas.microsoft.com/office/powerpoint/2010/main" val="12982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AFF790-37BC-4DF2-8787-3D9F6E3173E9}" type="datetime1">
              <a:rPr lang="en-US" smtClean="0"/>
              <a:t>8/8/2024</a:t>
            </a:fld>
            <a:endParaRPr lang="en-US"/>
          </a:p>
        </p:txBody>
      </p:sp>
      <p:sp>
        <p:nvSpPr>
          <p:cNvPr id="5" name="Footer Placeholder 4"/>
          <p:cNvSpPr>
            <a:spLocks noGrp="1"/>
          </p:cNvSpPr>
          <p:nvPr>
            <p:ph type="ftr" sz="quarter" idx="11"/>
          </p:nvPr>
        </p:nvSpPr>
        <p:spPr/>
        <p:txBody>
          <a:bodyPr/>
          <a:lstStyle/>
          <a:p>
            <a:r>
              <a:rPr lang="en-US" smtClean="0"/>
              <a:t>JAKARTA EE</a:t>
            </a:r>
            <a:endParaRPr lang="en-US"/>
          </a:p>
        </p:txBody>
      </p:sp>
      <p:sp>
        <p:nvSpPr>
          <p:cNvPr id="6" name="Slide Number Placeholder 5"/>
          <p:cNvSpPr>
            <a:spLocks noGrp="1"/>
          </p:cNvSpPr>
          <p:nvPr>
            <p:ph type="sldNum" sz="quarter" idx="12"/>
          </p:nvPr>
        </p:nvSpPr>
        <p:spPr/>
        <p:txBody>
          <a:bodyPr/>
          <a:lstStyle/>
          <a:p>
            <a:fld id="{8ABA51E9-C9B1-4999-AAAA-75A5D7032878}" type="slidenum">
              <a:rPr lang="en-US" smtClean="0"/>
              <a:t>‹#›</a:t>
            </a:fld>
            <a:endParaRPr lang="en-US"/>
          </a:p>
        </p:txBody>
      </p:sp>
    </p:spTree>
    <p:extLst>
      <p:ext uri="{BB962C8B-B14F-4D97-AF65-F5344CB8AC3E}">
        <p14:creationId xmlns:p14="http://schemas.microsoft.com/office/powerpoint/2010/main" val="686430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64209-4171-41C5-8FEA-309B10DED8FE}" type="datetime1">
              <a:rPr lang="en-US" smtClean="0"/>
              <a:t>8/8/2024</a:t>
            </a:fld>
            <a:endParaRPr lang="en-US"/>
          </a:p>
        </p:txBody>
      </p:sp>
      <p:sp>
        <p:nvSpPr>
          <p:cNvPr id="5" name="Footer Placeholder 4"/>
          <p:cNvSpPr>
            <a:spLocks noGrp="1"/>
          </p:cNvSpPr>
          <p:nvPr>
            <p:ph type="ftr" sz="quarter" idx="11"/>
          </p:nvPr>
        </p:nvSpPr>
        <p:spPr/>
        <p:txBody>
          <a:bodyPr/>
          <a:lstStyle/>
          <a:p>
            <a:r>
              <a:rPr lang="en-US" smtClean="0"/>
              <a:t>JAKARTA EE</a:t>
            </a:r>
            <a:endParaRPr lang="en-US"/>
          </a:p>
        </p:txBody>
      </p:sp>
      <p:sp>
        <p:nvSpPr>
          <p:cNvPr id="6" name="Slide Number Placeholder 5"/>
          <p:cNvSpPr>
            <a:spLocks noGrp="1"/>
          </p:cNvSpPr>
          <p:nvPr>
            <p:ph type="sldNum" sz="quarter" idx="12"/>
          </p:nvPr>
        </p:nvSpPr>
        <p:spPr/>
        <p:txBody>
          <a:bodyPr/>
          <a:lstStyle/>
          <a:p>
            <a:fld id="{8ABA51E9-C9B1-4999-AAAA-75A5D7032878}" type="slidenum">
              <a:rPr lang="en-US" smtClean="0"/>
              <a:t>‹#›</a:t>
            </a:fld>
            <a:endParaRPr lang="en-US"/>
          </a:p>
        </p:txBody>
      </p:sp>
    </p:spTree>
    <p:extLst>
      <p:ext uri="{BB962C8B-B14F-4D97-AF65-F5344CB8AC3E}">
        <p14:creationId xmlns:p14="http://schemas.microsoft.com/office/powerpoint/2010/main" val="3249972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1FB82A-53A0-413D-88D6-003C18226FCA}" type="datetime1">
              <a:rPr lang="en-US" smtClean="0"/>
              <a:t>8/8/2024</a:t>
            </a:fld>
            <a:endParaRPr lang="en-US"/>
          </a:p>
        </p:txBody>
      </p:sp>
      <p:sp>
        <p:nvSpPr>
          <p:cNvPr id="5" name="Footer Placeholder 4"/>
          <p:cNvSpPr>
            <a:spLocks noGrp="1"/>
          </p:cNvSpPr>
          <p:nvPr>
            <p:ph type="ftr" sz="quarter" idx="11"/>
          </p:nvPr>
        </p:nvSpPr>
        <p:spPr/>
        <p:txBody>
          <a:bodyPr/>
          <a:lstStyle/>
          <a:p>
            <a:r>
              <a:rPr lang="en-US" smtClean="0"/>
              <a:t>JAKARTA EE</a:t>
            </a:r>
            <a:endParaRPr lang="en-US"/>
          </a:p>
        </p:txBody>
      </p:sp>
      <p:sp>
        <p:nvSpPr>
          <p:cNvPr id="6" name="Slide Number Placeholder 5"/>
          <p:cNvSpPr>
            <a:spLocks noGrp="1"/>
          </p:cNvSpPr>
          <p:nvPr>
            <p:ph type="sldNum" sz="quarter" idx="12"/>
          </p:nvPr>
        </p:nvSpPr>
        <p:spPr/>
        <p:txBody>
          <a:bodyPr/>
          <a:lstStyle/>
          <a:p>
            <a:fld id="{8ABA51E9-C9B1-4999-AAAA-75A5D7032878}" type="slidenum">
              <a:rPr lang="en-US" smtClean="0"/>
              <a:t>‹#›</a:t>
            </a:fld>
            <a:endParaRPr lang="en-US"/>
          </a:p>
        </p:txBody>
      </p:sp>
    </p:spTree>
    <p:extLst>
      <p:ext uri="{BB962C8B-B14F-4D97-AF65-F5344CB8AC3E}">
        <p14:creationId xmlns:p14="http://schemas.microsoft.com/office/powerpoint/2010/main" val="380167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52E4F0-FEB2-4C0F-A0C8-C95EACB2F9D8}" type="datetime1">
              <a:rPr lang="en-US" smtClean="0"/>
              <a:t>8/8/2024</a:t>
            </a:fld>
            <a:endParaRPr lang="en-US"/>
          </a:p>
        </p:txBody>
      </p:sp>
      <p:sp>
        <p:nvSpPr>
          <p:cNvPr id="5" name="Footer Placeholder 4"/>
          <p:cNvSpPr>
            <a:spLocks noGrp="1"/>
          </p:cNvSpPr>
          <p:nvPr>
            <p:ph type="ftr" sz="quarter" idx="11"/>
          </p:nvPr>
        </p:nvSpPr>
        <p:spPr/>
        <p:txBody>
          <a:bodyPr/>
          <a:lstStyle/>
          <a:p>
            <a:r>
              <a:rPr lang="en-US" smtClean="0"/>
              <a:t>JAKARTA EE</a:t>
            </a:r>
            <a:endParaRPr lang="en-US"/>
          </a:p>
        </p:txBody>
      </p:sp>
      <p:sp>
        <p:nvSpPr>
          <p:cNvPr id="6" name="Slide Number Placeholder 5"/>
          <p:cNvSpPr>
            <a:spLocks noGrp="1"/>
          </p:cNvSpPr>
          <p:nvPr>
            <p:ph type="sldNum" sz="quarter" idx="12"/>
          </p:nvPr>
        </p:nvSpPr>
        <p:spPr/>
        <p:txBody>
          <a:bodyPr/>
          <a:lstStyle/>
          <a:p>
            <a:fld id="{8ABA51E9-C9B1-4999-AAAA-75A5D7032878}" type="slidenum">
              <a:rPr lang="en-US" smtClean="0"/>
              <a:t>‹#›</a:t>
            </a:fld>
            <a:endParaRPr lang="en-US"/>
          </a:p>
        </p:txBody>
      </p:sp>
    </p:spTree>
    <p:extLst>
      <p:ext uri="{BB962C8B-B14F-4D97-AF65-F5344CB8AC3E}">
        <p14:creationId xmlns:p14="http://schemas.microsoft.com/office/powerpoint/2010/main" val="986142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2BC573-C11C-4ED0-9764-21627E8A0269}" type="datetime1">
              <a:rPr lang="en-US" smtClean="0"/>
              <a:t>8/8/2024</a:t>
            </a:fld>
            <a:endParaRPr lang="en-US"/>
          </a:p>
        </p:txBody>
      </p:sp>
      <p:sp>
        <p:nvSpPr>
          <p:cNvPr id="5" name="Footer Placeholder 4"/>
          <p:cNvSpPr>
            <a:spLocks noGrp="1"/>
          </p:cNvSpPr>
          <p:nvPr>
            <p:ph type="ftr" sz="quarter" idx="11"/>
          </p:nvPr>
        </p:nvSpPr>
        <p:spPr/>
        <p:txBody>
          <a:bodyPr/>
          <a:lstStyle/>
          <a:p>
            <a:r>
              <a:rPr lang="en-US" smtClean="0"/>
              <a:t>JAKARTA EE</a:t>
            </a:r>
            <a:endParaRPr lang="en-US"/>
          </a:p>
        </p:txBody>
      </p:sp>
      <p:sp>
        <p:nvSpPr>
          <p:cNvPr id="6" name="Slide Number Placeholder 5"/>
          <p:cNvSpPr>
            <a:spLocks noGrp="1"/>
          </p:cNvSpPr>
          <p:nvPr>
            <p:ph type="sldNum" sz="quarter" idx="12"/>
          </p:nvPr>
        </p:nvSpPr>
        <p:spPr/>
        <p:txBody>
          <a:bodyPr/>
          <a:lstStyle/>
          <a:p>
            <a:fld id="{8ABA51E9-C9B1-4999-AAAA-75A5D7032878}" type="slidenum">
              <a:rPr lang="en-US" smtClean="0"/>
              <a:t>‹#›</a:t>
            </a:fld>
            <a:endParaRPr lang="en-US"/>
          </a:p>
        </p:txBody>
      </p:sp>
    </p:spTree>
    <p:extLst>
      <p:ext uri="{BB962C8B-B14F-4D97-AF65-F5344CB8AC3E}">
        <p14:creationId xmlns:p14="http://schemas.microsoft.com/office/powerpoint/2010/main" val="77257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3F09C0-4D9B-47B1-BCA6-C58992C902FE}" type="datetime1">
              <a:rPr lang="en-US" smtClean="0"/>
              <a:t>8/8/2024</a:t>
            </a:fld>
            <a:endParaRPr lang="en-US"/>
          </a:p>
        </p:txBody>
      </p:sp>
      <p:sp>
        <p:nvSpPr>
          <p:cNvPr id="5" name="Footer Placeholder 4"/>
          <p:cNvSpPr>
            <a:spLocks noGrp="1"/>
          </p:cNvSpPr>
          <p:nvPr>
            <p:ph type="ftr" sz="quarter" idx="11"/>
          </p:nvPr>
        </p:nvSpPr>
        <p:spPr/>
        <p:txBody>
          <a:bodyPr/>
          <a:lstStyle/>
          <a:p>
            <a:r>
              <a:rPr lang="en-US" smtClean="0"/>
              <a:t>JAKARTA EE</a:t>
            </a:r>
            <a:endParaRPr lang="en-US"/>
          </a:p>
        </p:txBody>
      </p:sp>
      <p:sp>
        <p:nvSpPr>
          <p:cNvPr id="6" name="Slide Number Placeholder 5"/>
          <p:cNvSpPr>
            <a:spLocks noGrp="1"/>
          </p:cNvSpPr>
          <p:nvPr>
            <p:ph type="sldNum" sz="quarter" idx="12"/>
          </p:nvPr>
        </p:nvSpPr>
        <p:spPr/>
        <p:txBody>
          <a:bodyPr/>
          <a:lstStyle/>
          <a:p>
            <a:fld id="{8ABA51E9-C9B1-4999-AAAA-75A5D7032878}"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034338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5F8274-624C-47BD-9805-5883DD3BD317}" type="datetime1">
              <a:rPr lang="en-US" smtClean="0"/>
              <a:t>8/8/2024</a:t>
            </a:fld>
            <a:endParaRPr lang="en-US"/>
          </a:p>
        </p:txBody>
      </p:sp>
      <p:sp>
        <p:nvSpPr>
          <p:cNvPr id="5" name="Footer Placeholder 4"/>
          <p:cNvSpPr>
            <a:spLocks noGrp="1"/>
          </p:cNvSpPr>
          <p:nvPr>
            <p:ph type="ftr" sz="quarter" idx="11"/>
          </p:nvPr>
        </p:nvSpPr>
        <p:spPr/>
        <p:txBody>
          <a:bodyPr/>
          <a:lstStyle/>
          <a:p>
            <a:r>
              <a:rPr lang="en-US" smtClean="0"/>
              <a:t>JAKARTA EE</a:t>
            </a:r>
            <a:endParaRPr lang="en-US"/>
          </a:p>
        </p:txBody>
      </p:sp>
      <p:sp>
        <p:nvSpPr>
          <p:cNvPr id="6" name="Slide Number Placeholder 5"/>
          <p:cNvSpPr>
            <a:spLocks noGrp="1"/>
          </p:cNvSpPr>
          <p:nvPr>
            <p:ph type="sldNum" sz="quarter" idx="12"/>
          </p:nvPr>
        </p:nvSpPr>
        <p:spPr/>
        <p:txBody>
          <a:bodyPr/>
          <a:lstStyle/>
          <a:p>
            <a:fld id="{8ABA51E9-C9B1-4999-AAAA-75A5D7032878}" type="slidenum">
              <a:rPr lang="en-US" smtClean="0"/>
              <a:t>‹#›</a:t>
            </a:fld>
            <a:endParaRPr lang="en-US"/>
          </a:p>
        </p:txBody>
      </p:sp>
    </p:spTree>
    <p:extLst>
      <p:ext uri="{BB962C8B-B14F-4D97-AF65-F5344CB8AC3E}">
        <p14:creationId xmlns:p14="http://schemas.microsoft.com/office/powerpoint/2010/main" val="2162686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5171" y="375940"/>
            <a:ext cx="11837323" cy="553336"/>
          </a:xfrm>
        </p:spPr>
        <p:txBody>
          <a:bodyPr/>
          <a:lstStyle/>
          <a:p>
            <a:r>
              <a:rPr lang="en-US" dirty="0"/>
              <a:t>Topic</a:t>
            </a:r>
          </a:p>
        </p:txBody>
      </p:sp>
      <p:sp>
        <p:nvSpPr>
          <p:cNvPr id="10" name="Text Placeholder 9"/>
          <p:cNvSpPr>
            <a:spLocks noGrp="1"/>
          </p:cNvSpPr>
          <p:nvPr>
            <p:ph type="body" sz="quarter" idx="13"/>
          </p:nvPr>
        </p:nvSpPr>
        <p:spPr>
          <a:xfrm>
            <a:off x="155170" y="1363288"/>
            <a:ext cx="11837324" cy="5118773"/>
          </a:xfrm>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p:cNvSpPr>
            <a:spLocks noGrp="1"/>
          </p:cNvSpPr>
          <p:nvPr>
            <p:ph type="sldNum" sz="quarter" idx="14"/>
          </p:nvPr>
        </p:nvSpPr>
        <p:spPr>
          <a:xfrm>
            <a:off x="11144111" y="6581509"/>
            <a:ext cx="648879" cy="252845"/>
          </a:xfrm>
        </p:spPr>
        <p:txBody>
          <a:bodyPr/>
          <a:lstStyle>
            <a:lvl1pPr>
              <a:defRPr>
                <a:solidFill>
                  <a:schemeClr val="accent4"/>
                </a:solidFill>
              </a:defRPr>
            </a:lvl1pPr>
          </a:lstStyle>
          <a:p>
            <a:fld id="{3DD97BEB-BAEF-0344-9D5C-EC73E478698A}" type="slidenum">
              <a:rPr lang="en-US" smtClean="0"/>
              <a:pPr/>
              <a:t>‹#›</a:t>
            </a:fld>
            <a:endParaRPr lang="en-US"/>
          </a:p>
        </p:txBody>
      </p:sp>
      <p:sp>
        <p:nvSpPr>
          <p:cNvPr id="4" name="Text Placeholder 3"/>
          <p:cNvSpPr>
            <a:spLocks noGrp="1"/>
          </p:cNvSpPr>
          <p:nvPr>
            <p:ph type="body" sz="quarter" idx="15" hasCustomPrompt="1"/>
          </p:nvPr>
        </p:nvSpPr>
        <p:spPr>
          <a:xfrm>
            <a:off x="513760" y="929277"/>
            <a:ext cx="11478733" cy="356843"/>
          </a:xfrm>
        </p:spPr>
        <p:txBody>
          <a:bodyPr>
            <a:normAutofit/>
          </a:bodyPr>
          <a:lstStyle>
            <a:lvl1pPr marL="0" indent="0">
              <a:buNone/>
              <a:defRPr sz="24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103646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ACA59D-0A51-44AE-A7D0-091791CFE3AE}" type="datetime1">
              <a:rPr lang="en-US" smtClean="0"/>
              <a:t>8/8/2024</a:t>
            </a:fld>
            <a:endParaRPr lang="en-US"/>
          </a:p>
        </p:txBody>
      </p:sp>
      <p:sp>
        <p:nvSpPr>
          <p:cNvPr id="5" name="Footer Placeholder 4"/>
          <p:cNvSpPr>
            <a:spLocks noGrp="1"/>
          </p:cNvSpPr>
          <p:nvPr>
            <p:ph type="ftr" sz="quarter" idx="11"/>
          </p:nvPr>
        </p:nvSpPr>
        <p:spPr/>
        <p:txBody>
          <a:bodyPr/>
          <a:lstStyle/>
          <a:p>
            <a:r>
              <a:rPr lang="en-US" smtClean="0"/>
              <a:t>JAKARTA EE</a:t>
            </a:r>
            <a:endParaRPr lang="en-US"/>
          </a:p>
        </p:txBody>
      </p:sp>
      <p:sp>
        <p:nvSpPr>
          <p:cNvPr id="6" name="Slide Number Placeholder 5"/>
          <p:cNvSpPr>
            <a:spLocks noGrp="1"/>
          </p:cNvSpPr>
          <p:nvPr>
            <p:ph type="sldNum" sz="quarter" idx="12"/>
          </p:nvPr>
        </p:nvSpPr>
        <p:spPr/>
        <p:txBody>
          <a:bodyPr/>
          <a:lstStyle/>
          <a:p>
            <a:fld id="{8ABA51E9-C9B1-4999-AAAA-75A5D7032878}" type="slidenum">
              <a:rPr lang="en-US" smtClean="0"/>
              <a:t>‹#›</a:t>
            </a:fld>
            <a:endParaRPr lang="en-US"/>
          </a:p>
        </p:txBody>
      </p:sp>
    </p:spTree>
    <p:extLst>
      <p:ext uri="{BB962C8B-B14F-4D97-AF65-F5344CB8AC3E}">
        <p14:creationId xmlns:p14="http://schemas.microsoft.com/office/powerpoint/2010/main" val="196715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062893-2FD8-4479-B550-9AD226A8277B}" type="datetime1">
              <a:rPr lang="en-US" smtClean="0"/>
              <a:t>8/8/2024</a:t>
            </a:fld>
            <a:endParaRPr lang="en-US"/>
          </a:p>
        </p:txBody>
      </p:sp>
      <p:sp>
        <p:nvSpPr>
          <p:cNvPr id="5" name="Footer Placeholder 4"/>
          <p:cNvSpPr>
            <a:spLocks noGrp="1"/>
          </p:cNvSpPr>
          <p:nvPr>
            <p:ph type="ftr" sz="quarter" idx="11"/>
          </p:nvPr>
        </p:nvSpPr>
        <p:spPr/>
        <p:txBody>
          <a:bodyPr/>
          <a:lstStyle/>
          <a:p>
            <a:r>
              <a:rPr lang="en-US" smtClean="0"/>
              <a:t>JAKARTA EE</a:t>
            </a:r>
            <a:endParaRPr lang="en-US"/>
          </a:p>
        </p:txBody>
      </p:sp>
      <p:sp>
        <p:nvSpPr>
          <p:cNvPr id="6" name="Slide Number Placeholder 5"/>
          <p:cNvSpPr>
            <a:spLocks noGrp="1"/>
          </p:cNvSpPr>
          <p:nvPr>
            <p:ph type="sldNum" sz="quarter" idx="12"/>
          </p:nvPr>
        </p:nvSpPr>
        <p:spPr/>
        <p:txBody>
          <a:bodyPr/>
          <a:lstStyle/>
          <a:p>
            <a:fld id="{8ABA51E9-C9B1-4999-AAAA-75A5D7032878}" type="slidenum">
              <a:rPr lang="en-US" smtClean="0"/>
              <a:t>‹#›</a:t>
            </a:fld>
            <a:endParaRPr lang="en-US"/>
          </a:p>
        </p:txBody>
      </p:sp>
    </p:spTree>
    <p:extLst>
      <p:ext uri="{BB962C8B-B14F-4D97-AF65-F5344CB8AC3E}">
        <p14:creationId xmlns:p14="http://schemas.microsoft.com/office/powerpoint/2010/main" val="14993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7A598E-F650-404A-81E2-951051856546}" type="datetime1">
              <a:rPr lang="en-US" smtClean="0"/>
              <a:t>8/8/2024</a:t>
            </a:fld>
            <a:endParaRPr lang="en-US"/>
          </a:p>
        </p:txBody>
      </p:sp>
      <p:sp>
        <p:nvSpPr>
          <p:cNvPr id="6" name="Footer Placeholder 5"/>
          <p:cNvSpPr>
            <a:spLocks noGrp="1"/>
          </p:cNvSpPr>
          <p:nvPr>
            <p:ph type="ftr" sz="quarter" idx="11"/>
          </p:nvPr>
        </p:nvSpPr>
        <p:spPr/>
        <p:txBody>
          <a:bodyPr/>
          <a:lstStyle/>
          <a:p>
            <a:r>
              <a:rPr lang="en-US" smtClean="0"/>
              <a:t>JAKARTA EE</a:t>
            </a:r>
            <a:endParaRPr lang="en-US"/>
          </a:p>
        </p:txBody>
      </p:sp>
      <p:sp>
        <p:nvSpPr>
          <p:cNvPr id="7" name="Slide Number Placeholder 6"/>
          <p:cNvSpPr>
            <a:spLocks noGrp="1"/>
          </p:cNvSpPr>
          <p:nvPr>
            <p:ph type="sldNum" sz="quarter" idx="12"/>
          </p:nvPr>
        </p:nvSpPr>
        <p:spPr/>
        <p:txBody>
          <a:bodyPr/>
          <a:lstStyle/>
          <a:p>
            <a:fld id="{8ABA51E9-C9B1-4999-AAAA-75A5D7032878}" type="slidenum">
              <a:rPr lang="en-US" smtClean="0"/>
              <a:t>‹#›</a:t>
            </a:fld>
            <a:endParaRPr lang="en-US"/>
          </a:p>
        </p:txBody>
      </p:sp>
    </p:spTree>
    <p:extLst>
      <p:ext uri="{BB962C8B-B14F-4D97-AF65-F5344CB8AC3E}">
        <p14:creationId xmlns:p14="http://schemas.microsoft.com/office/powerpoint/2010/main" val="268133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79FE1D-6A88-430A-B634-23EA9A06F9F2}" type="datetime1">
              <a:rPr lang="en-US" smtClean="0"/>
              <a:t>8/8/2024</a:t>
            </a:fld>
            <a:endParaRPr lang="en-US"/>
          </a:p>
        </p:txBody>
      </p:sp>
      <p:sp>
        <p:nvSpPr>
          <p:cNvPr id="8" name="Footer Placeholder 7"/>
          <p:cNvSpPr>
            <a:spLocks noGrp="1"/>
          </p:cNvSpPr>
          <p:nvPr>
            <p:ph type="ftr" sz="quarter" idx="11"/>
          </p:nvPr>
        </p:nvSpPr>
        <p:spPr/>
        <p:txBody>
          <a:bodyPr/>
          <a:lstStyle/>
          <a:p>
            <a:r>
              <a:rPr lang="en-US" smtClean="0"/>
              <a:t>JAKARTA EE</a:t>
            </a:r>
            <a:endParaRPr lang="en-US"/>
          </a:p>
        </p:txBody>
      </p:sp>
      <p:sp>
        <p:nvSpPr>
          <p:cNvPr id="9" name="Slide Number Placeholder 8"/>
          <p:cNvSpPr>
            <a:spLocks noGrp="1"/>
          </p:cNvSpPr>
          <p:nvPr>
            <p:ph type="sldNum" sz="quarter" idx="12"/>
          </p:nvPr>
        </p:nvSpPr>
        <p:spPr/>
        <p:txBody>
          <a:bodyPr/>
          <a:lstStyle/>
          <a:p>
            <a:fld id="{8ABA51E9-C9B1-4999-AAAA-75A5D7032878}" type="slidenum">
              <a:rPr lang="en-US" smtClean="0"/>
              <a:t>‹#›</a:t>
            </a:fld>
            <a:endParaRPr lang="en-US"/>
          </a:p>
        </p:txBody>
      </p:sp>
    </p:spTree>
    <p:extLst>
      <p:ext uri="{BB962C8B-B14F-4D97-AF65-F5344CB8AC3E}">
        <p14:creationId xmlns:p14="http://schemas.microsoft.com/office/powerpoint/2010/main" val="1293163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5145D8-688C-4D82-82B0-634FE648ED2E}" type="datetime1">
              <a:rPr lang="en-US" smtClean="0"/>
              <a:t>8/8/2024</a:t>
            </a:fld>
            <a:endParaRPr lang="en-US"/>
          </a:p>
        </p:txBody>
      </p:sp>
      <p:sp>
        <p:nvSpPr>
          <p:cNvPr id="4" name="Footer Placeholder 3"/>
          <p:cNvSpPr>
            <a:spLocks noGrp="1"/>
          </p:cNvSpPr>
          <p:nvPr>
            <p:ph type="ftr" sz="quarter" idx="11"/>
          </p:nvPr>
        </p:nvSpPr>
        <p:spPr/>
        <p:txBody>
          <a:bodyPr/>
          <a:lstStyle/>
          <a:p>
            <a:r>
              <a:rPr lang="en-US" smtClean="0"/>
              <a:t>JAKARTA EE</a:t>
            </a:r>
            <a:endParaRPr lang="en-US"/>
          </a:p>
        </p:txBody>
      </p:sp>
      <p:sp>
        <p:nvSpPr>
          <p:cNvPr id="5" name="Slide Number Placeholder 4"/>
          <p:cNvSpPr>
            <a:spLocks noGrp="1"/>
          </p:cNvSpPr>
          <p:nvPr>
            <p:ph type="sldNum" sz="quarter" idx="12"/>
          </p:nvPr>
        </p:nvSpPr>
        <p:spPr/>
        <p:txBody>
          <a:bodyPr/>
          <a:lstStyle/>
          <a:p>
            <a:fld id="{8ABA51E9-C9B1-4999-AAAA-75A5D7032878}" type="slidenum">
              <a:rPr lang="en-US" smtClean="0"/>
              <a:t>‹#›</a:t>
            </a:fld>
            <a:endParaRPr lang="en-US"/>
          </a:p>
        </p:txBody>
      </p:sp>
    </p:spTree>
    <p:extLst>
      <p:ext uri="{BB962C8B-B14F-4D97-AF65-F5344CB8AC3E}">
        <p14:creationId xmlns:p14="http://schemas.microsoft.com/office/powerpoint/2010/main" val="294678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E05D300-5479-4A21-96C7-1691371577B4}" type="datetime1">
              <a:rPr lang="en-US" smtClean="0"/>
              <a:t>8/8/2024</a:t>
            </a:fld>
            <a:endParaRPr lang="en-US"/>
          </a:p>
        </p:txBody>
      </p:sp>
      <p:sp>
        <p:nvSpPr>
          <p:cNvPr id="3" name="Footer Placeholder 2"/>
          <p:cNvSpPr>
            <a:spLocks noGrp="1"/>
          </p:cNvSpPr>
          <p:nvPr>
            <p:ph type="ftr" sz="quarter" idx="11"/>
          </p:nvPr>
        </p:nvSpPr>
        <p:spPr/>
        <p:txBody>
          <a:bodyPr/>
          <a:lstStyle/>
          <a:p>
            <a:r>
              <a:rPr lang="en-US" smtClean="0"/>
              <a:t>JAKARTA EE</a:t>
            </a:r>
            <a:endParaRPr lang="en-US"/>
          </a:p>
        </p:txBody>
      </p:sp>
      <p:sp>
        <p:nvSpPr>
          <p:cNvPr id="4" name="Slide Number Placeholder 3"/>
          <p:cNvSpPr>
            <a:spLocks noGrp="1"/>
          </p:cNvSpPr>
          <p:nvPr>
            <p:ph type="sldNum" sz="quarter" idx="12"/>
          </p:nvPr>
        </p:nvSpPr>
        <p:spPr/>
        <p:txBody>
          <a:bodyPr/>
          <a:lstStyle/>
          <a:p>
            <a:fld id="{8ABA51E9-C9B1-4999-AAAA-75A5D7032878}" type="slidenum">
              <a:rPr lang="en-US" smtClean="0"/>
              <a:t>‹#›</a:t>
            </a:fld>
            <a:endParaRPr lang="en-US"/>
          </a:p>
        </p:txBody>
      </p:sp>
    </p:spTree>
    <p:extLst>
      <p:ext uri="{BB962C8B-B14F-4D97-AF65-F5344CB8AC3E}">
        <p14:creationId xmlns:p14="http://schemas.microsoft.com/office/powerpoint/2010/main" val="628007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6C0983-AEC7-448F-8E74-FD5BA7154B33}" type="datetime1">
              <a:rPr lang="en-US" smtClean="0"/>
              <a:t>8/8/2024</a:t>
            </a:fld>
            <a:endParaRPr lang="en-US"/>
          </a:p>
        </p:txBody>
      </p:sp>
      <p:sp>
        <p:nvSpPr>
          <p:cNvPr id="6" name="Footer Placeholder 5"/>
          <p:cNvSpPr>
            <a:spLocks noGrp="1"/>
          </p:cNvSpPr>
          <p:nvPr>
            <p:ph type="ftr" sz="quarter" idx="11"/>
          </p:nvPr>
        </p:nvSpPr>
        <p:spPr/>
        <p:txBody>
          <a:bodyPr/>
          <a:lstStyle/>
          <a:p>
            <a:r>
              <a:rPr lang="en-US" smtClean="0"/>
              <a:t>JAKARTA EE</a:t>
            </a:r>
            <a:endParaRPr lang="en-US"/>
          </a:p>
        </p:txBody>
      </p:sp>
      <p:sp>
        <p:nvSpPr>
          <p:cNvPr id="7" name="Slide Number Placeholder 6"/>
          <p:cNvSpPr>
            <a:spLocks noGrp="1"/>
          </p:cNvSpPr>
          <p:nvPr>
            <p:ph type="sldNum" sz="quarter" idx="12"/>
          </p:nvPr>
        </p:nvSpPr>
        <p:spPr/>
        <p:txBody>
          <a:bodyPr/>
          <a:lstStyle/>
          <a:p>
            <a:fld id="{8ABA51E9-C9B1-4999-AAAA-75A5D7032878}" type="slidenum">
              <a:rPr lang="en-US" smtClean="0"/>
              <a:t>‹#›</a:t>
            </a:fld>
            <a:endParaRPr lang="en-US"/>
          </a:p>
        </p:txBody>
      </p:sp>
    </p:spTree>
    <p:extLst>
      <p:ext uri="{BB962C8B-B14F-4D97-AF65-F5344CB8AC3E}">
        <p14:creationId xmlns:p14="http://schemas.microsoft.com/office/powerpoint/2010/main" val="759849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CB1B9-B6C9-470C-ADA0-57CF660ABA60}" type="datetime1">
              <a:rPr lang="en-US" smtClean="0"/>
              <a:t>8/8/2024</a:t>
            </a:fld>
            <a:endParaRPr lang="en-US"/>
          </a:p>
        </p:txBody>
      </p:sp>
      <p:sp>
        <p:nvSpPr>
          <p:cNvPr id="6" name="Footer Placeholder 5"/>
          <p:cNvSpPr>
            <a:spLocks noGrp="1"/>
          </p:cNvSpPr>
          <p:nvPr>
            <p:ph type="ftr" sz="quarter" idx="11"/>
          </p:nvPr>
        </p:nvSpPr>
        <p:spPr/>
        <p:txBody>
          <a:bodyPr/>
          <a:lstStyle/>
          <a:p>
            <a:r>
              <a:rPr lang="en-US" smtClean="0"/>
              <a:t>JAKARTA EE</a:t>
            </a:r>
            <a:endParaRPr lang="en-US"/>
          </a:p>
        </p:txBody>
      </p:sp>
      <p:sp>
        <p:nvSpPr>
          <p:cNvPr id="7" name="Slide Number Placeholder 6"/>
          <p:cNvSpPr>
            <a:spLocks noGrp="1"/>
          </p:cNvSpPr>
          <p:nvPr>
            <p:ph type="sldNum" sz="quarter" idx="12"/>
          </p:nvPr>
        </p:nvSpPr>
        <p:spPr/>
        <p:txBody>
          <a:bodyPr/>
          <a:lstStyle/>
          <a:p>
            <a:fld id="{8ABA51E9-C9B1-4999-AAAA-75A5D7032878}" type="slidenum">
              <a:rPr lang="en-US" smtClean="0"/>
              <a:t>‹#›</a:t>
            </a:fld>
            <a:endParaRPr lang="en-US"/>
          </a:p>
        </p:txBody>
      </p:sp>
    </p:spTree>
    <p:extLst>
      <p:ext uri="{BB962C8B-B14F-4D97-AF65-F5344CB8AC3E}">
        <p14:creationId xmlns:p14="http://schemas.microsoft.com/office/powerpoint/2010/main" val="2493549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0FCCB9-D2D9-4C31-95F6-C8EE47DBBBB2}" type="datetime1">
              <a:rPr lang="en-US" smtClean="0"/>
              <a:t>8/8/2024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JAKARTA EE</a:t>
            </a:r>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BA51E9-C9B1-4999-AAAA-75A5D7032878}" type="slidenum">
              <a:rPr lang="en-US" smtClean="0"/>
              <a:t>‹#›</a:t>
            </a:fld>
            <a:endParaRPr lang="en-US"/>
          </a:p>
        </p:txBody>
      </p:sp>
    </p:spTree>
    <p:extLst>
      <p:ext uri="{BB962C8B-B14F-4D97-AF65-F5344CB8AC3E}">
        <p14:creationId xmlns:p14="http://schemas.microsoft.com/office/powerpoint/2010/main" val="393163668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hf hdr="0" dt="0"/>
  <p:txStyles>
    <p:titleStyle>
      <a:lvl1pPr algn="r" defTabSz="457200" rtl="0" eaLnBrk="1" latinLnBrk="0" hangingPunct="1">
        <a:spcBef>
          <a:spcPct val="0"/>
        </a:spcBef>
        <a:buNone/>
        <a:defRPr sz="3200" b="1"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omcat.apache.org/download-10.cgi" TargetMode="Externa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hyperlink" Target="https://webeduclick.com/servlet-life-cycle/" TargetMode="External"/><Relationship Id="rId5" Type="http://schemas.openxmlformats.org/officeDocument/2006/relationships/hyperlink" Target="https://www.dineshonjava.com/servlet-life-cycle/" TargetMode="Externa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eclipse-ee4j/jakartaee-tutorial/blob/master/src/main/asciidoc/servlets/servlets003.adoc#maintaining-client-state" TargetMode="External"/><Relationship Id="rId2" Type="http://schemas.openxmlformats.org/officeDocument/2006/relationships/hyperlink" Target="https://github.com/eclipse-ee4j/jakartaee-tutorial/blob/master/src/main/asciidoc/servlets/servlets003.adoc#accessing-the-web-context" TargetMode="Externa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hyperlink" Target="https://github.com/eclipse-ee4j/jakartaee-tutorial/blob/master/src/main/asciidoc/servlets/servlets012.adoc" TargetMode="Externa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eclipse-ee4j/jakartaee-tutorial/tree/master/src/main/asciidoc/cdi-basic"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eclipse-ee4j/jakartaee-tutorial/blob/master/src/main/asciidoc/jaxrs/jaxrs002.adoc"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hyperlink" Target="http://localhost:8080/rest-demo/api/hello-world" TargetMode="External"/><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hyperlink" Target="https://www.jetbrains.com/help/idea/exploring-http-syntax.html" TargetMode="External"/><Relationship Id="rId7" Type="http://schemas.openxmlformats.org/officeDocument/2006/relationships/image" Target="../media/image56.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55.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8.xml"/><Relationship Id="rId4" Type="http://schemas.openxmlformats.org/officeDocument/2006/relationships/image" Target="../media/image64.png"/></Relationships>
</file>

<file path=ppt/slides/_rels/slide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71.png"/><Relationship Id="rId4" Type="http://schemas.openxmlformats.org/officeDocument/2006/relationships/image" Target="../media/image7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8.xml"/><Relationship Id="rId4" Type="http://schemas.openxmlformats.org/officeDocument/2006/relationships/image" Target="../media/image8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eclipse-ee4j/jakartaee-tutorial" TargetMode="Externa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85.pn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CHAPTER </a:t>
            </a:r>
            <a:r>
              <a:rPr lang="en-US" dirty="0"/>
              <a:t>2: Jakarta Servlet, Servlet Life cycle, Sharing </a:t>
            </a:r>
            <a:r>
              <a:rPr lang="en-US" dirty="0" smtClean="0"/>
              <a:t>Information</a:t>
            </a:r>
            <a:endParaRPr lang="en-US" dirty="0"/>
          </a:p>
        </p:txBody>
      </p:sp>
      <p:sp>
        <p:nvSpPr>
          <p:cNvPr id="3" name="Subtitle 2"/>
          <p:cNvSpPr>
            <a:spLocks noGrp="1"/>
          </p:cNvSpPr>
          <p:nvPr>
            <p:ph type="subTitle" idx="1"/>
          </p:nvPr>
        </p:nvSpPr>
        <p:spPr/>
        <p:txBody>
          <a:bodyPr/>
          <a:lstStyle/>
          <a:p>
            <a:r>
              <a:rPr lang="en-US" dirty="0" smtClean="0"/>
              <a:t>JAKARTA EE</a:t>
            </a:r>
            <a:endParaRPr lang="en-US" dirty="0"/>
          </a:p>
        </p:txBody>
      </p:sp>
    </p:spTree>
    <p:extLst>
      <p:ext uri="{BB962C8B-B14F-4D97-AF65-F5344CB8AC3E}">
        <p14:creationId xmlns:p14="http://schemas.microsoft.com/office/powerpoint/2010/main" val="863644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D583D-F934-6FD3-41B4-4188EDA4725F}"/>
              </a:ext>
            </a:extLst>
          </p:cNvPr>
          <p:cNvSpPr>
            <a:spLocks noGrp="1"/>
          </p:cNvSpPr>
          <p:nvPr>
            <p:ph type="title"/>
          </p:nvPr>
        </p:nvSpPr>
        <p:spPr/>
        <p:txBody>
          <a:bodyPr>
            <a:normAutofit fontScale="90000"/>
          </a:bodyPr>
          <a:lstStyle/>
          <a:p>
            <a:r>
              <a:rPr lang="en-US" dirty="0"/>
              <a:t>Apache Tomcat Web Server</a:t>
            </a:r>
          </a:p>
        </p:txBody>
      </p:sp>
      <p:sp>
        <p:nvSpPr>
          <p:cNvPr id="3" name="Text Placeholder 2">
            <a:extLst>
              <a:ext uri="{FF2B5EF4-FFF2-40B4-BE49-F238E27FC236}">
                <a16:creationId xmlns:a16="http://schemas.microsoft.com/office/drawing/2014/main" xmlns="" id="{237C4A92-CF12-2125-9229-CC482EA7E367}"/>
              </a:ext>
            </a:extLst>
          </p:cNvPr>
          <p:cNvSpPr>
            <a:spLocks noGrp="1"/>
          </p:cNvSpPr>
          <p:nvPr>
            <p:ph type="body" sz="quarter" idx="13"/>
          </p:nvPr>
        </p:nvSpPr>
        <p:spPr>
          <a:xfrm>
            <a:off x="1640378" y="1000741"/>
            <a:ext cx="6631895" cy="5481320"/>
          </a:xfrm>
        </p:spPr>
        <p:txBody>
          <a:bodyPr/>
          <a:lstStyle/>
          <a:p>
            <a:r>
              <a:rPr lang="en-US" dirty="0"/>
              <a:t>Download: </a:t>
            </a:r>
            <a:r>
              <a:rPr lang="en-US" dirty="0">
                <a:hlinkClick r:id="rId2"/>
              </a:rPr>
              <a:t>https://tomcat.apache.org/download-10.cgi</a:t>
            </a:r>
            <a:r>
              <a:rPr lang="en-US" dirty="0"/>
              <a:t> (v 10.1.11 or higher)</a:t>
            </a:r>
          </a:p>
          <a:p>
            <a:r>
              <a:rPr lang="en-US" dirty="0"/>
              <a:t>Configuration:</a:t>
            </a:r>
          </a:p>
          <a:p>
            <a:pPr lvl="1"/>
            <a:r>
              <a:rPr lang="en-US" dirty="0"/>
              <a:t>Install JDK (8/11/17), add to PATH environment</a:t>
            </a:r>
          </a:p>
          <a:p>
            <a:pPr lvl="1"/>
            <a:r>
              <a:rPr lang="en-US" dirty="0"/>
              <a:t>Edit: </a:t>
            </a:r>
            <a:r>
              <a:rPr lang="en-US" dirty="0">
                <a:solidFill>
                  <a:srgbClr val="FF0000"/>
                </a:solidFill>
              </a:rPr>
              <a:t>.\conf\tomcat-user.xml</a:t>
            </a:r>
          </a:p>
          <a:p>
            <a:pPr lvl="1"/>
            <a:r>
              <a:rPr lang="en-US" dirty="0"/>
              <a:t>Start Tomcat:</a:t>
            </a:r>
            <a:r>
              <a:rPr lang="en-US" dirty="0">
                <a:solidFill>
                  <a:srgbClr val="FF0000"/>
                </a:solidFill>
              </a:rPr>
              <a:t> .\bin\startup.bat</a:t>
            </a:r>
          </a:p>
          <a:p>
            <a:endParaRPr lang="en-US" dirty="0"/>
          </a:p>
        </p:txBody>
      </p:sp>
      <p:sp>
        <p:nvSpPr>
          <p:cNvPr id="4" name="Slide Number Placeholder 3">
            <a:extLst>
              <a:ext uri="{FF2B5EF4-FFF2-40B4-BE49-F238E27FC236}">
                <a16:creationId xmlns:a16="http://schemas.microsoft.com/office/drawing/2014/main" xmlns="" id="{08CF4613-62EA-CDCF-0EAD-3D40FACFCBB7}"/>
              </a:ext>
            </a:extLst>
          </p:cNvPr>
          <p:cNvSpPr>
            <a:spLocks noGrp="1"/>
          </p:cNvSpPr>
          <p:nvPr>
            <p:ph type="sldNum" sz="quarter" idx="14"/>
          </p:nvPr>
        </p:nvSpPr>
        <p:spPr/>
        <p:txBody>
          <a:bodyPr/>
          <a:lstStyle/>
          <a:p>
            <a:fld id="{3DD97BEB-BAEF-0344-9D5C-EC73E478698A}" type="slidenum">
              <a:rPr lang="en-US" smtClean="0"/>
              <a:pPr/>
              <a:t>10</a:t>
            </a:fld>
            <a:endParaRPr lang="en-US"/>
          </a:p>
        </p:txBody>
      </p:sp>
      <p:pic>
        <p:nvPicPr>
          <p:cNvPr id="5122" name="Picture 2" descr="Tomcat Home">
            <a:extLst>
              <a:ext uri="{FF2B5EF4-FFF2-40B4-BE49-F238E27FC236}">
                <a16:creationId xmlns:a16="http://schemas.microsoft.com/office/drawing/2014/main" xmlns="" id="{1DED8E30-75A8-D439-81E5-67C7A3CC5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5192" y="1000741"/>
            <a:ext cx="1474678" cy="10517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xmlns="" id="{1BDC9454-D025-8E90-134C-AFF43CD5DE6D}"/>
              </a:ext>
            </a:extLst>
          </p:cNvPr>
          <p:cNvPicPr>
            <a:picLocks noChangeAspect="1"/>
          </p:cNvPicPr>
          <p:nvPr/>
        </p:nvPicPr>
        <p:blipFill>
          <a:blip r:embed="rId4"/>
          <a:stretch>
            <a:fillRect/>
          </a:stretch>
        </p:blipFill>
        <p:spPr>
          <a:xfrm>
            <a:off x="1942130" y="3099817"/>
            <a:ext cx="4830526" cy="3289809"/>
          </a:xfrm>
          <a:prstGeom prst="rect">
            <a:avLst/>
          </a:prstGeom>
        </p:spPr>
      </p:pic>
      <p:pic>
        <p:nvPicPr>
          <p:cNvPr id="14" name="Picture 13">
            <a:extLst>
              <a:ext uri="{FF2B5EF4-FFF2-40B4-BE49-F238E27FC236}">
                <a16:creationId xmlns:a16="http://schemas.microsoft.com/office/drawing/2014/main" xmlns="" id="{DEEC613B-E660-D2B0-CD97-2B9656B99F7C}"/>
              </a:ext>
            </a:extLst>
          </p:cNvPr>
          <p:cNvPicPr>
            <a:picLocks noChangeAspect="1"/>
          </p:cNvPicPr>
          <p:nvPr/>
        </p:nvPicPr>
        <p:blipFill>
          <a:blip r:embed="rId5"/>
          <a:stretch>
            <a:fillRect/>
          </a:stretch>
        </p:blipFill>
        <p:spPr>
          <a:xfrm>
            <a:off x="7860896" y="2329160"/>
            <a:ext cx="2657475" cy="4152900"/>
          </a:xfrm>
          <a:prstGeom prst="rect">
            <a:avLst/>
          </a:prstGeom>
        </p:spPr>
      </p:pic>
    </p:spTree>
    <p:extLst>
      <p:ext uri="{BB962C8B-B14F-4D97-AF65-F5344CB8AC3E}">
        <p14:creationId xmlns:p14="http://schemas.microsoft.com/office/powerpoint/2010/main" val="583408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008878-23B5-491D-58B2-389FA4CA245E}"/>
              </a:ext>
            </a:extLst>
          </p:cNvPr>
          <p:cNvSpPr>
            <a:spLocks noGrp="1"/>
          </p:cNvSpPr>
          <p:nvPr>
            <p:ph type="title"/>
          </p:nvPr>
        </p:nvSpPr>
        <p:spPr/>
        <p:txBody>
          <a:bodyPr>
            <a:normAutofit fontScale="90000"/>
          </a:bodyPr>
          <a:lstStyle/>
          <a:p>
            <a:r>
              <a:rPr lang="en-US" dirty="0"/>
              <a:t>Development</a:t>
            </a:r>
          </a:p>
        </p:txBody>
      </p:sp>
      <p:sp>
        <p:nvSpPr>
          <p:cNvPr id="3" name="Text Placeholder 2">
            <a:extLst>
              <a:ext uri="{FF2B5EF4-FFF2-40B4-BE49-F238E27FC236}">
                <a16:creationId xmlns:a16="http://schemas.microsoft.com/office/drawing/2014/main" xmlns="" id="{9951976F-FCF0-F0FE-D20E-7D3E8302C29B}"/>
              </a:ext>
            </a:extLst>
          </p:cNvPr>
          <p:cNvSpPr>
            <a:spLocks noGrp="1"/>
          </p:cNvSpPr>
          <p:nvPr>
            <p:ph type="body" sz="quarter" idx="13"/>
          </p:nvPr>
        </p:nvSpPr>
        <p:spPr>
          <a:xfrm>
            <a:off x="7200632" y="1363288"/>
            <a:ext cx="3317739" cy="5118773"/>
          </a:xfrm>
        </p:spPr>
        <p:txBody>
          <a:bodyPr/>
          <a:lstStyle/>
          <a:p>
            <a:pPr marL="457200" indent="-457200">
              <a:buFont typeface="+mj-lt"/>
              <a:buAutoNum type="arabicPeriod"/>
            </a:pPr>
            <a:r>
              <a:rPr lang="en-US" dirty="0"/>
              <a:t>Create directory structure</a:t>
            </a:r>
          </a:p>
          <a:p>
            <a:pPr marL="457200" indent="-457200">
              <a:buFont typeface="+mj-lt"/>
              <a:buAutoNum type="arabicPeriod"/>
            </a:pPr>
            <a:r>
              <a:rPr lang="en-US" dirty="0"/>
              <a:t>Put resources into these folders appropriately</a:t>
            </a:r>
          </a:p>
          <a:p>
            <a:pPr marL="457200" indent="-457200">
              <a:buFont typeface="+mj-lt"/>
              <a:buAutoNum type="arabicPeriod"/>
            </a:pPr>
            <a:r>
              <a:rPr lang="en-US" dirty="0"/>
              <a:t>Copy it to </a:t>
            </a:r>
            <a:r>
              <a:rPr lang="en-US" b="1" dirty="0">
                <a:solidFill>
                  <a:srgbClr val="FF0000"/>
                </a:solidFill>
              </a:rPr>
              <a:t>webapps</a:t>
            </a:r>
            <a:r>
              <a:rPr lang="en-US" dirty="0"/>
              <a:t> folder of Tomcat web server</a:t>
            </a:r>
          </a:p>
          <a:p>
            <a:pPr marL="0" indent="0">
              <a:buNone/>
            </a:pPr>
            <a:r>
              <a:rPr lang="en-US" dirty="0">
                <a:sym typeface="Wingdings" panose="05000000000000000000" pitchFamily="2" charset="2"/>
              </a:rPr>
              <a:t> automatically deploy</a:t>
            </a:r>
            <a:endParaRPr lang="en-US" dirty="0"/>
          </a:p>
        </p:txBody>
      </p:sp>
      <p:sp>
        <p:nvSpPr>
          <p:cNvPr id="4" name="Slide Number Placeholder 3">
            <a:extLst>
              <a:ext uri="{FF2B5EF4-FFF2-40B4-BE49-F238E27FC236}">
                <a16:creationId xmlns:a16="http://schemas.microsoft.com/office/drawing/2014/main" xmlns="" id="{E90B767F-F417-F88B-177F-79CAD366F31C}"/>
              </a:ext>
            </a:extLst>
          </p:cNvPr>
          <p:cNvSpPr>
            <a:spLocks noGrp="1"/>
          </p:cNvSpPr>
          <p:nvPr>
            <p:ph type="sldNum" sz="quarter" idx="14"/>
          </p:nvPr>
        </p:nvSpPr>
        <p:spPr/>
        <p:txBody>
          <a:bodyPr/>
          <a:lstStyle/>
          <a:p>
            <a:fld id="{3DD97BEB-BAEF-0344-9D5C-EC73E478698A}" type="slidenum">
              <a:rPr lang="en-US" smtClean="0"/>
              <a:pPr/>
              <a:t>11</a:t>
            </a:fld>
            <a:endParaRPr lang="en-US"/>
          </a:p>
        </p:txBody>
      </p:sp>
      <p:sp>
        <p:nvSpPr>
          <p:cNvPr id="5" name="Text Placeholder 4">
            <a:extLst>
              <a:ext uri="{FF2B5EF4-FFF2-40B4-BE49-F238E27FC236}">
                <a16:creationId xmlns:a16="http://schemas.microsoft.com/office/drawing/2014/main" xmlns="" id="{C87BF955-A268-A6AD-FACD-465020E3158D}"/>
              </a:ext>
            </a:extLst>
          </p:cNvPr>
          <p:cNvSpPr>
            <a:spLocks noGrp="1"/>
          </p:cNvSpPr>
          <p:nvPr>
            <p:ph type="body" sz="quarter" idx="15"/>
          </p:nvPr>
        </p:nvSpPr>
        <p:spPr/>
        <p:txBody>
          <a:bodyPr>
            <a:normAutofit fontScale="85000" lnSpcReduction="20000"/>
          </a:bodyPr>
          <a:lstStyle/>
          <a:p>
            <a:r>
              <a:rPr lang="en-US" dirty="0"/>
              <a:t>Web Application Directory Structure</a:t>
            </a:r>
          </a:p>
        </p:txBody>
      </p:sp>
      <p:pic>
        <p:nvPicPr>
          <p:cNvPr id="6" name="Picture 2" descr="Diagram of web module structure. WEB-INF and web pages are under the root. Under WEB-INF are descriptors and the lib and classes directories.">
            <a:extLst>
              <a:ext uri="{FF2B5EF4-FFF2-40B4-BE49-F238E27FC236}">
                <a16:creationId xmlns:a16="http://schemas.microsoft.com/office/drawing/2014/main" xmlns="" id="{55D63134-C606-B723-57B7-CA4EEF814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630" y="1234369"/>
            <a:ext cx="4422370" cy="317530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xmlns="" id="{FFEFEE4B-D386-DDE7-79EA-1DC947E070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371" y="4666308"/>
            <a:ext cx="4186317" cy="181575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241363BF-98DD-A105-A4BB-0DB14DADE520}"/>
              </a:ext>
            </a:extLst>
          </p:cNvPr>
          <p:cNvSpPr txBox="1"/>
          <p:nvPr/>
        </p:nvSpPr>
        <p:spPr>
          <a:xfrm>
            <a:off x="1673630" y="4406657"/>
            <a:ext cx="3754858" cy="338554"/>
          </a:xfrm>
          <a:prstGeom prst="rect">
            <a:avLst/>
          </a:prstGeom>
          <a:noFill/>
        </p:spPr>
        <p:txBody>
          <a:bodyPr wrap="square">
            <a:spAutoFit/>
          </a:bodyPr>
          <a:lstStyle/>
          <a:p>
            <a:r>
              <a:rPr lang="en-US" sz="1600" dirty="0"/>
              <a:t>Fig1. Java web-application Structure</a:t>
            </a:r>
          </a:p>
        </p:txBody>
      </p:sp>
      <p:sp>
        <p:nvSpPr>
          <p:cNvPr id="10" name="TextBox 9">
            <a:extLst>
              <a:ext uri="{FF2B5EF4-FFF2-40B4-BE49-F238E27FC236}">
                <a16:creationId xmlns:a16="http://schemas.microsoft.com/office/drawing/2014/main" xmlns="" id="{FF3E7756-5E9E-8D1D-AC91-67B09C65C0A2}"/>
              </a:ext>
            </a:extLst>
          </p:cNvPr>
          <p:cNvSpPr txBox="1"/>
          <p:nvPr/>
        </p:nvSpPr>
        <p:spPr>
          <a:xfrm>
            <a:off x="1591133" y="5832599"/>
            <a:ext cx="3082050" cy="338554"/>
          </a:xfrm>
          <a:prstGeom prst="rect">
            <a:avLst/>
          </a:prstGeom>
          <a:noFill/>
        </p:spPr>
        <p:txBody>
          <a:bodyPr wrap="square">
            <a:spAutoFit/>
          </a:bodyPr>
          <a:lstStyle/>
          <a:p>
            <a:r>
              <a:rPr lang="en-US" sz="1600" dirty="0"/>
              <a:t>Fig2: Sample application</a:t>
            </a:r>
          </a:p>
        </p:txBody>
      </p:sp>
    </p:spTree>
    <p:extLst>
      <p:ext uri="{BB962C8B-B14F-4D97-AF65-F5344CB8AC3E}">
        <p14:creationId xmlns:p14="http://schemas.microsoft.com/office/powerpoint/2010/main" val="641398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845BF-3E58-BE05-FEF6-733826044E4A}"/>
              </a:ext>
            </a:extLst>
          </p:cNvPr>
          <p:cNvSpPr>
            <a:spLocks noGrp="1"/>
          </p:cNvSpPr>
          <p:nvPr>
            <p:ph type="title"/>
          </p:nvPr>
        </p:nvSpPr>
        <p:spPr/>
        <p:txBody>
          <a:bodyPr>
            <a:normAutofit fontScale="90000"/>
          </a:bodyPr>
          <a:lstStyle/>
          <a:p>
            <a:r>
              <a:rPr lang="en-US" dirty="0"/>
              <a:t>Create Application</a:t>
            </a:r>
          </a:p>
        </p:txBody>
      </p:sp>
      <p:sp>
        <p:nvSpPr>
          <p:cNvPr id="4" name="Slide Number Placeholder 3">
            <a:extLst>
              <a:ext uri="{FF2B5EF4-FFF2-40B4-BE49-F238E27FC236}">
                <a16:creationId xmlns:a16="http://schemas.microsoft.com/office/drawing/2014/main" xmlns="" id="{F8BB71FB-CABC-455C-1536-917AFC1C54E5}"/>
              </a:ext>
            </a:extLst>
          </p:cNvPr>
          <p:cNvSpPr>
            <a:spLocks noGrp="1"/>
          </p:cNvSpPr>
          <p:nvPr>
            <p:ph type="sldNum" sz="quarter" idx="14"/>
          </p:nvPr>
        </p:nvSpPr>
        <p:spPr/>
        <p:txBody>
          <a:bodyPr/>
          <a:lstStyle/>
          <a:p>
            <a:fld id="{3DD97BEB-BAEF-0344-9D5C-EC73E478698A}" type="slidenum">
              <a:rPr lang="en-US" smtClean="0"/>
              <a:pPr/>
              <a:t>12</a:t>
            </a:fld>
            <a:endParaRPr lang="en-US"/>
          </a:p>
        </p:txBody>
      </p:sp>
      <p:sp>
        <p:nvSpPr>
          <p:cNvPr id="5" name="Text Placeholder 4">
            <a:extLst>
              <a:ext uri="{FF2B5EF4-FFF2-40B4-BE49-F238E27FC236}">
                <a16:creationId xmlns:a16="http://schemas.microsoft.com/office/drawing/2014/main" xmlns="" id="{5381D5C7-9653-A1DE-FE79-3D08ACF4B55E}"/>
              </a:ext>
            </a:extLst>
          </p:cNvPr>
          <p:cNvSpPr>
            <a:spLocks noGrp="1"/>
          </p:cNvSpPr>
          <p:nvPr>
            <p:ph type="body" sz="quarter" idx="15"/>
          </p:nvPr>
        </p:nvSpPr>
        <p:spPr/>
        <p:txBody>
          <a:bodyPr>
            <a:normAutofit fontScale="85000" lnSpcReduction="20000"/>
          </a:bodyPr>
          <a:lstStyle/>
          <a:p>
            <a:r>
              <a:rPr lang="en-US" dirty="0"/>
              <a:t>With Eclipse</a:t>
            </a:r>
          </a:p>
        </p:txBody>
      </p:sp>
      <p:pic>
        <p:nvPicPr>
          <p:cNvPr id="7" name="Picture 6">
            <a:extLst>
              <a:ext uri="{FF2B5EF4-FFF2-40B4-BE49-F238E27FC236}">
                <a16:creationId xmlns:a16="http://schemas.microsoft.com/office/drawing/2014/main" xmlns="" id="{CB1E8413-64DA-F321-6D97-2DA681AFCCC4}"/>
              </a:ext>
            </a:extLst>
          </p:cNvPr>
          <p:cNvPicPr>
            <a:picLocks noChangeAspect="1"/>
          </p:cNvPicPr>
          <p:nvPr/>
        </p:nvPicPr>
        <p:blipFill>
          <a:blip r:embed="rId2"/>
          <a:stretch>
            <a:fillRect/>
          </a:stretch>
        </p:blipFill>
        <p:spPr>
          <a:xfrm>
            <a:off x="1737551" y="1252240"/>
            <a:ext cx="2352675" cy="3790950"/>
          </a:xfrm>
          <a:prstGeom prst="rect">
            <a:avLst/>
          </a:prstGeom>
          <a:ln>
            <a:solidFill>
              <a:schemeClr val="accent5"/>
            </a:solidFill>
          </a:ln>
        </p:spPr>
      </p:pic>
      <p:pic>
        <p:nvPicPr>
          <p:cNvPr id="9" name="Picture 8">
            <a:extLst>
              <a:ext uri="{FF2B5EF4-FFF2-40B4-BE49-F238E27FC236}">
                <a16:creationId xmlns:a16="http://schemas.microsoft.com/office/drawing/2014/main" xmlns="" id="{AF5FF065-C97A-3DB3-C162-2261783F5A5F}"/>
              </a:ext>
            </a:extLst>
          </p:cNvPr>
          <p:cNvPicPr>
            <a:picLocks noChangeAspect="1"/>
          </p:cNvPicPr>
          <p:nvPr/>
        </p:nvPicPr>
        <p:blipFill>
          <a:blip r:embed="rId3"/>
          <a:stretch>
            <a:fillRect/>
          </a:stretch>
        </p:blipFill>
        <p:spPr>
          <a:xfrm>
            <a:off x="4245663" y="1184749"/>
            <a:ext cx="3111297" cy="3790950"/>
          </a:xfrm>
          <a:prstGeom prst="rect">
            <a:avLst/>
          </a:prstGeom>
          <a:ln>
            <a:solidFill>
              <a:schemeClr val="accent5"/>
            </a:solidFill>
          </a:ln>
        </p:spPr>
      </p:pic>
      <p:pic>
        <p:nvPicPr>
          <p:cNvPr id="11" name="Picture 10">
            <a:extLst>
              <a:ext uri="{FF2B5EF4-FFF2-40B4-BE49-F238E27FC236}">
                <a16:creationId xmlns:a16="http://schemas.microsoft.com/office/drawing/2014/main" xmlns="" id="{4A40B551-8F52-6988-F6FB-DEFB795B4BC2}"/>
              </a:ext>
            </a:extLst>
          </p:cNvPr>
          <p:cNvPicPr>
            <a:picLocks noChangeAspect="1"/>
          </p:cNvPicPr>
          <p:nvPr/>
        </p:nvPicPr>
        <p:blipFill>
          <a:blip r:embed="rId4"/>
          <a:stretch>
            <a:fillRect/>
          </a:stretch>
        </p:blipFill>
        <p:spPr>
          <a:xfrm>
            <a:off x="7915699" y="375941"/>
            <a:ext cx="2219325" cy="2771775"/>
          </a:xfrm>
          <a:prstGeom prst="rect">
            <a:avLst/>
          </a:prstGeom>
          <a:ln>
            <a:solidFill>
              <a:srgbClr val="FF0000"/>
            </a:solidFill>
          </a:ln>
        </p:spPr>
      </p:pic>
      <p:pic>
        <p:nvPicPr>
          <p:cNvPr id="13" name="Picture 12">
            <a:extLst>
              <a:ext uri="{FF2B5EF4-FFF2-40B4-BE49-F238E27FC236}">
                <a16:creationId xmlns:a16="http://schemas.microsoft.com/office/drawing/2014/main" xmlns="" id="{82E5EECF-CBF1-5ADD-1167-CE9F2205A5D2}"/>
              </a:ext>
            </a:extLst>
          </p:cNvPr>
          <p:cNvPicPr>
            <a:picLocks noChangeAspect="1"/>
          </p:cNvPicPr>
          <p:nvPr/>
        </p:nvPicPr>
        <p:blipFill rotWithShape="1">
          <a:blip r:embed="rId5"/>
          <a:srcRect r="53200"/>
          <a:stretch/>
        </p:blipFill>
        <p:spPr>
          <a:xfrm>
            <a:off x="7512398" y="3329552"/>
            <a:ext cx="2856345" cy="3152508"/>
          </a:xfrm>
          <a:prstGeom prst="rect">
            <a:avLst/>
          </a:prstGeom>
          <a:ln>
            <a:solidFill>
              <a:schemeClr val="accent5"/>
            </a:solidFill>
          </a:ln>
        </p:spPr>
      </p:pic>
      <p:pic>
        <p:nvPicPr>
          <p:cNvPr id="15" name="Picture 14">
            <a:extLst>
              <a:ext uri="{FF2B5EF4-FFF2-40B4-BE49-F238E27FC236}">
                <a16:creationId xmlns:a16="http://schemas.microsoft.com/office/drawing/2014/main" xmlns="" id="{A23A2D4F-0445-BD72-EA13-7B4C874A94BB}"/>
              </a:ext>
            </a:extLst>
          </p:cNvPr>
          <p:cNvPicPr>
            <a:picLocks noChangeAspect="1"/>
          </p:cNvPicPr>
          <p:nvPr/>
        </p:nvPicPr>
        <p:blipFill>
          <a:blip r:embed="rId6"/>
          <a:stretch>
            <a:fillRect/>
          </a:stretch>
        </p:blipFill>
        <p:spPr>
          <a:xfrm>
            <a:off x="3337057" y="5122864"/>
            <a:ext cx="4019903" cy="1585066"/>
          </a:xfrm>
          <a:prstGeom prst="rect">
            <a:avLst/>
          </a:prstGeom>
          <a:ln>
            <a:solidFill>
              <a:schemeClr val="accent5"/>
            </a:solidFill>
          </a:ln>
        </p:spPr>
      </p:pic>
    </p:spTree>
    <p:extLst>
      <p:ext uri="{BB962C8B-B14F-4D97-AF65-F5344CB8AC3E}">
        <p14:creationId xmlns:p14="http://schemas.microsoft.com/office/powerpoint/2010/main" val="3040880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7D09C5-7BA5-93FD-1A20-B5A6DAE5F6C0}"/>
              </a:ext>
            </a:extLst>
          </p:cNvPr>
          <p:cNvSpPr>
            <a:spLocks noGrp="1"/>
          </p:cNvSpPr>
          <p:nvPr>
            <p:ph type="title"/>
          </p:nvPr>
        </p:nvSpPr>
        <p:spPr/>
        <p:txBody>
          <a:bodyPr>
            <a:normAutofit fontScale="90000"/>
          </a:bodyPr>
          <a:lstStyle/>
          <a:p>
            <a:r>
              <a:rPr lang="en-US" dirty="0"/>
              <a:t>Create Application</a:t>
            </a:r>
          </a:p>
        </p:txBody>
      </p:sp>
      <p:sp>
        <p:nvSpPr>
          <p:cNvPr id="4" name="Slide Number Placeholder 3">
            <a:extLst>
              <a:ext uri="{FF2B5EF4-FFF2-40B4-BE49-F238E27FC236}">
                <a16:creationId xmlns:a16="http://schemas.microsoft.com/office/drawing/2014/main" xmlns="" id="{37BA7A1A-75C1-3FFE-F88C-2B8F4622E639}"/>
              </a:ext>
            </a:extLst>
          </p:cNvPr>
          <p:cNvSpPr>
            <a:spLocks noGrp="1"/>
          </p:cNvSpPr>
          <p:nvPr>
            <p:ph type="sldNum" sz="quarter" idx="14"/>
          </p:nvPr>
        </p:nvSpPr>
        <p:spPr/>
        <p:txBody>
          <a:bodyPr/>
          <a:lstStyle/>
          <a:p>
            <a:fld id="{3DD97BEB-BAEF-0344-9D5C-EC73E478698A}" type="slidenum">
              <a:rPr lang="en-US" smtClean="0"/>
              <a:pPr/>
              <a:t>13</a:t>
            </a:fld>
            <a:endParaRPr lang="en-US"/>
          </a:p>
        </p:txBody>
      </p:sp>
      <p:sp>
        <p:nvSpPr>
          <p:cNvPr id="5" name="Text Placeholder 4">
            <a:extLst>
              <a:ext uri="{FF2B5EF4-FFF2-40B4-BE49-F238E27FC236}">
                <a16:creationId xmlns:a16="http://schemas.microsoft.com/office/drawing/2014/main" xmlns="" id="{636BD244-794D-2DAF-CEB3-195592004B61}"/>
              </a:ext>
            </a:extLst>
          </p:cNvPr>
          <p:cNvSpPr>
            <a:spLocks noGrp="1"/>
          </p:cNvSpPr>
          <p:nvPr>
            <p:ph type="body" sz="quarter" idx="15"/>
          </p:nvPr>
        </p:nvSpPr>
        <p:spPr/>
        <p:txBody>
          <a:bodyPr>
            <a:normAutofit fontScale="85000" lnSpcReduction="20000"/>
          </a:bodyPr>
          <a:lstStyle/>
          <a:p>
            <a:r>
              <a:rPr lang="en-US" dirty="0"/>
              <a:t>With IntelliJ IDEA</a:t>
            </a:r>
          </a:p>
        </p:txBody>
      </p:sp>
      <p:pic>
        <p:nvPicPr>
          <p:cNvPr id="7" name="Picture 6">
            <a:extLst>
              <a:ext uri="{FF2B5EF4-FFF2-40B4-BE49-F238E27FC236}">
                <a16:creationId xmlns:a16="http://schemas.microsoft.com/office/drawing/2014/main" xmlns="" id="{FD362644-C428-F4FD-D72C-BC0E1458FDE1}"/>
              </a:ext>
            </a:extLst>
          </p:cNvPr>
          <p:cNvPicPr>
            <a:picLocks noChangeAspect="1"/>
          </p:cNvPicPr>
          <p:nvPr/>
        </p:nvPicPr>
        <p:blipFill>
          <a:blip r:embed="rId2"/>
          <a:stretch>
            <a:fillRect/>
          </a:stretch>
        </p:blipFill>
        <p:spPr>
          <a:xfrm>
            <a:off x="1640378" y="1363287"/>
            <a:ext cx="5583174" cy="4903938"/>
          </a:xfrm>
          <a:prstGeom prst="rect">
            <a:avLst/>
          </a:prstGeom>
        </p:spPr>
      </p:pic>
      <p:pic>
        <p:nvPicPr>
          <p:cNvPr id="12" name="Picture 11">
            <a:extLst>
              <a:ext uri="{FF2B5EF4-FFF2-40B4-BE49-F238E27FC236}">
                <a16:creationId xmlns:a16="http://schemas.microsoft.com/office/drawing/2014/main" xmlns="" id="{7AE325DF-99C3-7F64-8BA7-F666DED2C457}"/>
              </a:ext>
            </a:extLst>
          </p:cNvPr>
          <p:cNvPicPr>
            <a:picLocks noChangeAspect="1"/>
          </p:cNvPicPr>
          <p:nvPr/>
        </p:nvPicPr>
        <p:blipFill rotWithShape="1">
          <a:blip r:embed="rId3"/>
          <a:srcRect r="51155"/>
          <a:stretch/>
        </p:blipFill>
        <p:spPr>
          <a:xfrm>
            <a:off x="7480555" y="1363287"/>
            <a:ext cx="2727097" cy="4903938"/>
          </a:xfrm>
          <a:prstGeom prst="rect">
            <a:avLst/>
          </a:prstGeom>
        </p:spPr>
      </p:pic>
    </p:spTree>
    <p:extLst>
      <p:ext uri="{BB962C8B-B14F-4D97-AF65-F5344CB8AC3E}">
        <p14:creationId xmlns:p14="http://schemas.microsoft.com/office/powerpoint/2010/main" val="2556842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533713-0F76-6C9D-26E1-86E02AF4A4E0}"/>
              </a:ext>
            </a:extLst>
          </p:cNvPr>
          <p:cNvSpPr>
            <a:spLocks noGrp="1"/>
          </p:cNvSpPr>
          <p:nvPr>
            <p:ph type="title"/>
          </p:nvPr>
        </p:nvSpPr>
        <p:spPr/>
        <p:txBody>
          <a:bodyPr>
            <a:normAutofit fontScale="90000"/>
          </a:bodyPr>
          <a:lstStyle/>
          <a:p>
            <a:r>
              <a:rPr lang="en-US" dirty="0"/>
              <a:t>Sample Servlet</a:t>
            </a:r>
          </a:p>
        </p:txBody>
      </p:sp>
      <p:sp>
        <p:nvSpPr>
          <p:cNvPr id="4" name="Slide Number Placeholder 3">
            <a:extLst>
              <a:ext uri="{FF2B5EF4-FFF2-40B4-BE49-F238E27FC236}">
                <a16:creationId xmlns:a16="http://schemas.microsoft.com/office/drawing/2014/main" xmlns="" id="{F520BFDE-2AD0-D547-FAD1-AA4C55418727}"/>
              </a:ext>
            </a:extLst>
          </p:cNvPr>
          <p:cNvSpPr>
            <a:spLocks noGrp="1"/>
          </p:cNvSpPr>
          <p:nvPr>
            <p:ph type="sldNum" sz="quarter" idx="14"/>
          </p:nvPr>
        </p:nvSpPr>
        <p:spPr/>
        <p:txBody>
          <a:bodyPr/>
          <a:lstStyle/>
          <a:p>
            <a:fld id="{3DD97BEB-BAEF-0344-9D5C-EC73E478698A}" type="slidenum">
              <a:rPr lang="en-US" smtClean="0"/>
              <a:pPr/>
              <a:t>14</a:t>
            </a:fld>
            <a:endParaRPr lang="en-US"/>
          </a:p>
        </p:txBody>
      </p:sp>
      <p:pic>
        <p:nvPicPr>
          <p:cNvPr id="9" name="Picture 8">
            <a:extLst>
              <a:ext uri="{FF2B5EF4-FFF2-40B4-BE49-F238E27FC236}">
                <a16:creationId xmlns:a16="http://schemas.microsoft.com/office/drawing/2014/main" xmlns="" id="{FC0E7561-1A3D-F9E2-64E8-704B32F7C209}"/>
              </a:ext>
            </a:extLst>
          </p:cNvPr>
          <p:cNvPicPr>
            <a:picLocks noChangeAspect="1"/>
          </p:cNvPicPr>
          <p:nvPr/>
        </p:nvPicPr>
        <p:blipFill>
          <a:blip r:embed="rId2"/>
          <a:stretch>
            <a:fillRect/>
          </a:stretch>
        </p:blipFill>
        <p:spPr>
          <a:xfrm>
            <a:off x="1673630" y="971539"/>
            <a:ext cx="5709348" cy="5218221"/>
          </a:xfrm>
          <a:prstGeom prst="rect">
            <a:avLst/>
          </a:prstGeom>
          <a:ln>
            <a:solidFill>
              <a:schemeClr val="accent1"/>
            </a:solidFill>
          </a:ln>
        </p:spPr>
      </p:pic>
      <p:pic>
        <p:nvPicPr>
          <p:cNvPr id="11" name="Picture 10">
            <a:extLst>
              <a:ext uri="{FF2B5EF4-FFF2-40B4-BE49-F238E27FC236}">
                <a16:creationId xmlns:a16="http://schemas.microsoft.com/office/drawing/2014/main" xmlns="" id="{A6B946FB-8EAC-3556-9254-6DAE74D1F423}"/>
              </a:ext>
            </a:extLst>
          </p:cNvPr>
          <p:cNvPicPr>
            <a:picLocks noChangeAspect="1"/>
          </p:cNvPicPr>
          <p:nvPr/>
        </p:nvPicPr>
        <p:blipFill>
          <a:blip r:embed="rId3"/>
          <a:stretch>
            <a:fillRect/>
          </a:stretch>
        </p:blipFill>
        <p:spPr>
          <a:xfrm>
            <a:off x="6615891" y="3580649"/>
            <a:ext cx="3752850" cy="2962275"/>
          </a:xfrm>
          <a:prstGeom prst="rect">
            <a:avLst/>
          </a:prstGeom>
          <a:ln>
            <a:solidFill>
              <a:schemeClr val="accent1"/>
            </a:solidFill>
          </a:ln>
        </p:spPr>
      </p:pic>
      <p:pic>
        <p:nvPicPr>
          <p:cNvPr id="13" name="Picture 12">
            <a:extLst>
              <a:ext uri="{FF2B5EF4-FFF2-40B4-BE49-F238E27FC236}">
                <a16:creationId xmlns:a16="http://schemas.microsoft.com/office/drawing/2014/main" xmlns="" id="{C0CA74E9-E3ED-6B9E-9F25-0A39315A82DC}"/>
              </a:ext>
            </a:extLst>
          </p:cNvPr>
          <p:cNvPicPr>
            <a:picLocks noChangeAspect="1"/>
          </p:cNvPicPr>
          <p:nvPr/>
        </p:nvPicPr>
        <p:blipFill>
          <a:blip r:embed="rId4"/>
          <a:stretch>
            <a:fillRect/>
          </a:stretch>
        </p:blipFill>
        <p:spPr>
          <a:xfrm>
            <a:off x="7747125" y="375940"/>
            <a:ext cx="2448396" cy="3053060"/>
          </a:xfrm>
          <a:prstGeom prst="rect">
            <a:avLst/>
          </a:prstGeom>
          <a:ln>
            <a:solidFill>
              <a:srgbClr val="FF0000"/>
            </a:solidFill>
          </a:ln>
        </p:spPr>
      </p:pic>
    </p:spTree>
    <p:extLst>
      <p:ext uri="{BB962C8B-B14F-4D97-AF65-F5344CB8AC3E}">
        <p14:creationId xmlns:p14="http://schemas.microsoft.com/office/powerpoint/2010/main" val="2589414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92DEB6-562A-3158-8CF2-83CCFE32CC78}"/>
              </a:ext>
            </a:extLst>
          </p:cNvPr>
          <p:cNvSpPr>
            <a:spLocks noGrp="1"/>
          </p:cNvSpPr>
          <p:nvPr>
            <p:ph type="title"/>
          </p:nvPr>
        </p:nvSpPr>
        <p:spPr/>
        <p:txBody>
          <a:bodyPr>
            <a:normAutofit fontScale="90000"/>
          </a:bodyPr>
          <a:lstStyle/>
          <a:p>
            <a:r>
              <a:rPr lang="en-US" dirty="0"/>
              <a:t>Create Project with Build tools</a:t>
            </a:r>
          </a:p>
        </p:txBody>
      </p:sp>
      <p:sp>
        <p:nvSpPr>
          <p:cNvPr id="4" name="Slide Number Placeholder 3">
            <a:extLst>
              <a:ext uri="{FF2B5EF4-FFF2-40B4-BE49-F238E27FC236}">
                <a16:creationId xmlns:a16="http://schemas.microsoft.com/office/drawing/2014/main" xmlns="" id="{3270FF18-3ECF-4E45-5816-293E74A8BC84}"/>
              </a:ext>
            </a:extLst>
          </p:cNvPr>
          <p:cNvSpPr>
            <a:spLocks noGrp="1"/>
          </p:cNvSpPr>
          <p:nvPr>
            <p:ph type="sldNum" sz="quarter" idx="14"/>
          </p:nvPr>
        </p:nvSpPr>
        <p:spPr/>
        <p:txBody>
          <a:bodyPr/>
          <a:lstStyle/>
          <a:p>
            <a:fld id="{3DD97BEB-BAEF-0344-9D5C-EC73E478698A}" type="slidenum">
              <a:rPr lang="en-US" smtClean="0"/>
              <a:pPr/>
              <a:t>15</a:t>
            </a:fld>
            <a:endParaRPr lang="en-US"/>
          </a:p>
        </p:txBody>
      </p:sp>
      <p:sp>
        <p:nvSpPr>
          <p:cNvPr id="7" name="Rectangle 2">
            <a:extLst>
              <a:ext uri="{FF2B5EF4-FFF2-40B4-BE49-F238E27FC236}">
                <a16:creationId xmlns:a16="http://schemas.microsoft.com/office/drawing/2014/main" xmlns="" id="{0546F4C4-E73A-95E8-4B21-EEDE24A8A2AA}"/>
              </a:ext>
            </a:extLst>
          </p:cNvPr>
          <p:cNvSpPr>
            <a:spLocks noGrp="1" noChangeArrowheads="1"/>
          </p:cNvSpPr>
          <p:nvPr>
            <p:ph type="body" sz="quarter" idx="13"/>
          </p:nvPr>
        </p:nvSpPr>
        <p:spPr bwMode="auto">
          <a:xfrm>
            <a:off x="1804969" y="3415387"/>
            <a:ext cx="559319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indent="0" algn="l" defTabSz="914400" eaLnBrk="0" fontAlgn="base" hangingPunct="0">
              <a:spcBef>
                <a:spcPct val="0"/>
              </a:spcBef>
              <a:spcAft>
                <a:spcPct val="0"/>
              </a:spcAft>
              <a:buClrTx/>
              <a:buSzTx/>
              <a:buNone/>
            </a:pPr>
            <a:r>
              <a:rPr lang="en-US" altLang="en-US" sz="1800" dirty="0">
                <a:solidFill>
                  <a:srgbClr val="000000"/>
                </a:solidFill>
                <a:latin typeface="JetBrains Mono"/>
              </a:rPr>
              <a:t>Gradle:</a:t>
            </a:r>
          </a:p>
          <a:p>
            <a:pPr marL="0" indent="0" algn="l" defTabSz="914400" eaLnBrk="0" fontAlgn="base" hangingPunct="0">
              <a:spcBef>
                <a:spcPct val="0"/>
              </a:spcBef>
              <a:spcAft>
                <a:spcPct val="0"/>
              </a:spcAft>
              <a:buClrTx/>
              <a:buSzTx/>
              <a:buNone/>
            </a:pPr>
            <a:r>
              <a:rPr lang="en-US" altLang="en-US" sz="1800" dirty="0" err="1">
                <a:solidFill>
                  <a:srgbClr val="000000"/>
                </a:solidFill>
                <a:latin typeface="JetBrains Mono"/>
              </a:rPr>
              <a:t>compileOnly</a:t>
            </a:r>
            <a:r>
              <a:rPr lang="en-US" altLang="en-US" sz="1800" dirty="0">
                <a:solidFill>
                  <a:srgbClr val="080808"/>
                </a:solidFill>
                <a:latin typeface="JetBrains Mono"/>
              </a:rPr>
              <a:t>(</a:t>
            </a:r>
            <a:r>
              <a:rPr lang="en-US" altLang="en-US" sz="1800" dirty="0">
                <a:solidFill>
                  <a:srgbClr val="067D17"/>
                </a:solidFill>
                <a:latin typeface="JetBrains Mono"/>
              </a:rPr>
              <a:t>'jakarta.servlet:jakarta.servlet-api:6.0.0'</a:t>
            </a:r>
            <a:r>
              <a:rPr lang="en-US" altLang="en-US" sz="1800" dirty="0">
                <a:solidFill>
                  <a:srgbClr val="080808"/>
                </a:solidFill>
                <a:latin typeface="JetBrains Mono"/>
              </a:rPr>
              <a:t>)</a:t>
            </a:r>
            <a:endParaRPr lang="en-US" altLang="en-US" sz="4400" dirty="0">
              <a:latin typeface="Arial" panose="020B0604020202020204" pitchFamily="34" charset="0"/>
            </a:endParaRPr>
          </a:p>
        </p:txBody>
      </p:sp>
      <p:sp>
        <p:nvSpPr>
          <p:cNvPr id="9" name="TextBox 8">
            <a:extLst>
              <a:ext uri="{FF2B5EF4-FFF2-40B4-BE49-F238E27FC236}">
                <a16:creationId xmlns:a16="http://schemas.microsoft.com/office/drawing/2014/main" xmlns="" id="{D6E4299C-3EC2-C5E9-8284-B42328A05CE6}"/>
              </a:ext>
            </a:extLst>
          </p:cNvPr>
          <p:cNvSpPr txBox="1"/>
          <p:nvPr/>
        </p:nvSpPr>
        <p:spPr>
          <a:xfrm>
            <a:off x="1804969" y="1154561"/>
            <a:ext cx="5320760" cy="2031325"/>
          </a:xfrm>
          <a:prstGeom prst="rect">
            <a:avLst/>
          </a:prstGeom>
          <a:noFill/>
        </p:spPr>
        <p:txBody>
          <a:bodyPr wrap="square">
            <a:spAutoFit/>
          </a:bodyPr>
          <a:lstStyle/>
          <a:p>
            <a:r>
              <a:rPr lang="en-US" b="1" dirty="0">
                <a:solidFill>
                  <a:srgbClr val="000000"/>
                </a:solidFill>
                <a:latin typeface="Courier New" panose="02070309020205020404" pitchFamily="49" charset="0"/>
              </a:rPr>
              <a:t>Maven:</a:t>
            </a:r>
          </a:p>
          <a:p>
            <a:pPr lvl="1"/>
            <a:r>
              <a:rPr lang="en-US" dirty="0">
                <a:solidFill>
                  <a:srgbClr val="0000FF"/>
                </a:solidFill>
                <a:latin typeface="Courier New" panose="02070309020205020404" pitchFamily="49" charset="0"/>
              </a:rPr>
              <a:t>&lt;dependency&gt;</a:t>
            </a:r>
            <a:r>
              <a:rPr lang="en-US" b="1"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&lt;</a:t>
            </a:r>
            <a:r>
              <a:rPr lang="en-US" dirty="0" err="1">
                <a:solidFill>
                  <a:srgbClr val="0000FF"/>
                </a:solidFill>
                <a:latin typeface="Courier New" panose="02070309020205020404" pitchFamily="49" charset="0"/>
              </a:rPr>
              <a:t>groupId</a:t>
            </a:r>
            <a:r>
              <a:rPr lang="en-US" dirty="0">
                <a:solidFill>
                  <a:srgbClr val="0000FF"/>
                </a:solidFill>
                <a:latin typeface="Courier New" panose="02070309020205020404" pitchFamily="49" charset="0"/>
              </a:rPr>
              <a:t>&gt;</a:t>
            </a:r>
            <a:r>
              <a:rPr lang="en-US" b="1" dirty="0" err="1">
                <a:solidFill>
                  <a:srgbClr val="000000"/>
                </a:solidFill>
                <a:latin typeface="Courier New" panose="02070309020205020404" pitchFamily="49" charset="0"/>
              </a:rPr>
              <a:t>jakarta.servlet</a:t>
            </a:r>
            <a:r>
              <a:rPr lang="en-US" dirty="0">
                <a:solidFill>
                  <a:srgbClr val="0000FF"/>
                </a:solidFill>
                <a:latin typeface="Courier New" panose="02070309020205020404" pitchFamily="49" charset="0"/>
              </a:rPr>
              <a:t>&lt;/</a:t>
            </a:r>
            <a:r>
              <a:rPr lang="en-US" dirty="0" err="1">
                <a:solidFill>
                  <a:srgbClr val="0000FF"/>
                </a:solidFill>
                <a:latin typeface="Courier New" panose="02070309020205020404" pitchFamily="49" charset="0"/>
              </a:rPr>
              <a:t>groupId</a:t>
            </a:r>
            <a:r>
              <a:rPr lang="en-US" dirty="0">
                <a:solidFill>
                  <a:srgbClr val="0000FF"/>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&lt;</a:t>
            </a:r>
            <a:r>
              <a:rPr lang="en-US" dirty="0" err="1">
                <a:solidFill>
                  <a:srgbClr val="0000FF"/>
                </a:solidFill>
                <a:latin typeface="Courier New" panose="02070309020205020404" pitchFamily="49" charset="0"/>
              </a:rPr>
              <a:t>artifactId</a:t>
            </a:r>
            <a:r>
              <a:rPr lang="en-US" dirty="0">
                <a:solidFill>
                  <a:srgbClr val="0000FF"/>
                </a:solidFill>
                <a:latin typeface="Courier New" panose="02070309020205020404" pitchFamily="49" charset="0"/>
              </a:rPr>
              <a:t>&gt;</a:t>
            </a:r>
            <a:r>
              <a:rPr lang="en-US" b="1" dirty="0" err="1">
                <a:solidFill>
                  <a:srgbClr val="000000"/>
                </a:solidFill>
                <a:latin typeface="Courier New" panose="02070309020205020404" pitchFamily="49" charset="0"/>
              </a:rPr>
              <a:t>jakarta.servlet-api</a:t>
            </a:r>
            <a:r>
              <a:rPr lang="en-US" dirty="0">
                <a:solidFill>
                  <a:srgbClr val="0000FF"/>
                </a:solidFill>
                <a:latin typeface="Courier New" panose="02070309020205020404" pitchFamily="49" charset="0"/>
              </a:rPr>
              <a:t>&lt;/</a:t>
            </a:r>
            <a:r>
              <a:rPr lang="en-US" dirty="0" err="1">
                <a:solidFill>
                  <a:srgbClr val="0000FF"/>
                </a:solidFill>
                <a:latin typeface="Courier New" panose="02070309020205020404" pitchFamily="49" charset="0"/>
              </a:rPr>
              <a:t>artifactId</a:t>
            </a:r>
            <a:r>
              <a:rPr lang="en-US" dirty="0">
                <a:solidFill>
                  <a:srgbClr val="0000FF"/>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&lt;version&gt;</a:t>
            </a:r>
            <a:r>
              <a:rPr lang="en-US" b="1" dirty="0">
                <a:solidFill>
                  <a:srgbClr val="000000"/>
                </a:solidFill>
                <a:latin typeface="Courier New" panose="02070309020205020404" pitchFamily="49" charset="0"/>
              </a:rPr>
              <a:t>6.0.0</a:t>
            </a:r>
            <a:r>
              <a:rPr lang="en-US" dirty="0">
                <a:solidFill>
                  <a:srgbClr val="0000FF"/>
                </a:solidFill>
                <a:latin typeface="Courier New" panose="02070309020205020404" pitchFamily="49" charset="0"/>
              </a:rPr>
              <a:t>&lt;/version&gt;</a:t>
            </a:r>
            <a:r>
              <a:rPr lang="en-US" b="1"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&lt;/dependency&gt;</a:t>
            </a:r>
            <a:endParaRPr lang="en-US" dirty="0"/>
          </a:p>
        </p:txBody>
      </p:sp>
      <p:pic>
        <p:nvPicPr>
          <p:cNvPr id="7172" name="Picture 4" descr="upload.wikimedia.org/wikipedia/commons/thumb/5/...">
            <a:extLst>
              <a:ext uri="{FF2B5EF4-FFF2-40B4-BE49-F238E27FC236}">
                <a16:creationId xmlns:a16="http://schemas.microsoft.com/office/drawing/2014/main" xmlns="" id="{7210468D-E2AE-BAC1-C311-91C9131CC2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7144" y="1831426"/>
            <a:ext cx="2468218" cy="62476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radle - Wikipedia">
            <a:extLst>
              <a:ext uri="{FF2B5EF4-FFF2-40B4-BE49-F238E27FC236}">
                <a16:creationId xmlns:a16="http://schemas.microsoft.com/office/drawing/2014/main" xmlns="" id="{B7BDDF33-1A2C-6253-5EAE-CDB2B13508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2709" y="3453743"/>
            <a:ext cx="2589375" cy="904508"/>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xmlns="" id="{6BB5C631-5C8E-146E-6B35-4C63F5E9620B}"/>
              </a:ext>
            </a:extLst>
          </p:cNvPr>
          <p:cNvGrpSpPr/>
          <p:nvPr/>
        </p:nvGrpSpPr>
        <p:grpSpPr>
          <a:xfrm>
            <a:off x="4706113" y="4206240"/>
            <a:ext cx="2419617" cy="2275820"/>
            <a:chOff x="1864128" y="4223732"/>
            <a:chExt cx="2092710" cy="2094772"/>
          </a:xfrm>
        </p:grpSpPr>
        <p:pic>
          <p:nvPicPr>
            <p:cNvPr id="7184" name="Picture 16" descr="Printable Do Not Use Sign – Free Printable Signs">
              <a:extLst>
                <a:ext uri="{FF2B5EF4-FFF2-40B4-BE49-F238E27FC236}">
                  <a16:creationId xmlns:a16="http://schemas.microsoft.com/office/drawing/2014/main" xmlns="" id="{CFA0F20F-99C6-B818-020F-1D9748C3639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483"/>
            <a:stretch/>
          </p:blipFill>
          <p:spPr bwMode="auto">
            <a:xfrm>
              <a:off x="1864128" y="4223732"/>
              <a:ext cx="2092710" cy="209477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Apache Ant logo">
              <a:extLst>
                <a:ext uri="{FF2B5EF4-FFF2-40B4-BE49-F238E27FC236}">
                  <a16:creationId xmlns:a16="http://schemas.microsoft.com/office/drawing/2014/main" xmlns="" id="{1E8624B6-7208-84CB-68E8-03D1495C862B}"/>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918" t="23784" r="18866" b="19462"/>
            <a:stretch/>
          </p:blipFill>
          <p:spPr bwMode="auto">
            <a:xfrm>
              <a:off x="2197418" y="4535932"/>
              <a:ext cx="1510938" cy="7847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7911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28882F-C0C5-0433-5DEF-9D5FAE9D7098}"/>
              </a:ext>
            </a:extLst>
          </p:cNvPr>
          <p:cNvSpPr>
            <a:spLocks noGrp="1"/>
          </p:cNvSpPr>
          <p:nvPr>
            <p:ph type="title"/>
          </p:nvPr>
        </p:nvSpPr>
        <p:spPr/>
        <p:txBody>
          <a:bodyPr>
            <a:normAutofit fontScale="90000"/>
          </a:bodyPr>
          <a:lstStyle/>
          <a:p>
            <a:r>
              <a:rPr lang="en-US" dirty="0"/>
              <a:t>Jakarta Servlet Life Cycle</a:t>
            </a:r>
          </a:p>
        </p:txBody>
      </p:sp>
      <p:sp>
        <p:nvSpPr>
          <p:cNvPr id="3" name="Text Placeholder 2">
            <a:extLst>
              <a:ext uri="{FF2B5EF4-FFF2-40B4-BE49-F238E27FC236}">
                <a16:creationId xmlns:a16="http://schemas.microsoft.com/office/drawing/2014/main" xmlns="" id="{69C7CCC2-4E66-84C4-0B4E-DD5AD66D6654}"/>
              </a:ext>
            </a:extLst>
          </p:cNvPr>
          <p:cNvSpPr>
            <a:spLocks noGrp="1"/>
          </p:cNvSpPr>
          <p:nvPr>
            <p:ph type="body" sz="quarter" idx="13"/>
          </p:nvPr>
        </p:nvSpPr>
        <p:spPr>
          <a:xfrm>
            <a:off x="1640377" y="1363288"/>
            <a:ext cx="8877992" cy="5118773"/>
          </a:xfrm>
        </p:spPr>
        <p:txBody>
          <a:bodyPr/>
          <a:lstStyle/>
          <a:p>
            <a:pPr marL="185738" indent="-185738">
              <a:spcBef>
                <a:spcPct val="50000"/>
              </a:spcBef>
            </a:pPr>
            <a:r>
              <a:rPr lang="en-US" b="1" dirty="0">
                <a:latin typeface="Comic Sans MS" panose="030F0702030302020204" pitchFamily="66" charset="0"/>
              </a:rPr>
              <a:t>The life cycle is defined by:</a:t>
            </a:r>
          </a:p>
          <a:p>
            <a:pPr marL="642938" lvl="1" indent="-185738">
              <a:spcBef>
                <a:spcPct val="50000"/>
              </a:spcBef>
              <a:buFontTx/>
              <a:buChar char="•"/>
            </a:pPr>
            <a:r>
              <a:rPr lang="en-US" sz="1600" dirty="0" err="1">
                <a:latin typeface="Comic Sans MS" panose="030F0702030302020204" pitchFamily="66" charset="0"/>
              </a:rPr>
              <a:t>init</a:t>
            </a:r>
            <a:r>
              <a:rPr lang="en-US" sz="1600" dirty="0">
                <a:latin typeface="Comic Sans MS" panose="030F0702030302020204" pitchFamily="66" charset="0"/>
              </a:rPr>
              <a:t>() – called only one by the server in the first request</a:t>
            </a:r>
          </a:p>
          <a:p>
            <a:pPr marL="642938" lvl="1" indent="-185738">
              <a:spcBef>
                <a:spcPct val="50000"/>
              </a:spcBef>
              <a:buFontTx/>
              <a:buChar char="•"/>
            </a:pPr>
            <a:r>
              <a:rPr lang="en-US" sz="1600" dirty="0">
                <a:latin typeface="Comic Sans MS" panose="030F0702030302020204" pitchFamily="66" charset="0"/>
              </a:rPr>
              <a:t>service() – process the client’s request</a:t>
            </a:r>
          </a:p>
          <a:p>
            <a:pPr marL="642938" lvl="1" indent="-185738">
              <a:spcBef>
                <a:spcPct val="50000"/>
              </a:spcBef>
              <a:buFontTx/>
              <a:buChar char="•"/>
            </a:pPr>
            <a:r>
              <a:rPr lang="en-US" sz="1600" dirty="0">
                <a:latin typeface="Comic Sans MS" panose="030F0702030302020204" pitchFamily="66" charset="0"/>
              </a:rPr>
              <a:t>destroy() – called after all requests have been processed or a server-specific number of seconds have passed</a:t>
            </a:r>
          </a:p>
          <a:p>
            <a:endParaRPr lang="en-US" dirty="0"/>
          </a:p>
        </p:txBody>
      </p:sp>
      <p:sp>
        <p:nvSpPr>
          <p:cNvPr id="4" name="Slide Number Placeholder 3">
            <a:extLst>
              <a:ext uri="{FF2B5EF4-FFF2-40B4-BE49-F238E27FC236}">
                <a16:creationId xmlns:a16="http://schemas.microsoft.com/office/drawing/2014/main" xmlns="" id="{DE46E3E5-8B94-E444-4DE2-BFD4CFDDF8E2}"/>
              </a:ext>
            </a:extLst>
          </p:cNvPr>
          <p:cNvSpPr>
            <a:spLocks noGrp="1"/>
          </p:cNvSpPr>
          <p:nvPr>
            <p:ph type="sldNum" sz="quarter" idx="14"/>
          </p:nvPr>
        </p:nvSpPr>
        <p:spPr/>
        <p:txBody>
          <a:bodyPr/>
          <a:lstStyle/>
          <a:p>
            <a:fld id="{3DD97BEB-BAEF-0344-9D5C-EC73E478698A}" type="slidenum">
              <a:rPr lang="en-US" smtClean="0"/>
              <a:pPr/>
              <a:t>16</a:t>
            </a:fld>
            <a:endParaRPr lang="en-US"/>
          </a:p>
        </p:txBody>
      </p:sp>
      <p:sp>
        <p:nvSpPr>
          <p:cNvPr id="5" name="Text Placeholder 4">
            <a:extLst>
              <a:ext uri="{FF2B5EF4-FFF2-40B4-BE49-F238E27FC236}">
                <a16:creationId xmlns:a16="http://schemas.microsoft.com/office/drawing/2014/main" xmlns="" id="{DB79AE67-006E-61D3-F380-2D46146CC4C0}"/>
              </a:ext>
            </a:extLst>
          </p:cNvPr>
          <p:cNvSpPr>
            <a:spLocks noGrp="1"/>
          </p:cNvSpPr>
          <p:nvPr>
            <p:ph type="body" sz="quarter" idx="15"/>
          </p:nvPr>
        </p:nvSpPr>
        <p:spPr/>
        <p:txBody>
          <a:bodyPr>
            <a:normAutofit fontScale="85000" lnSpcReduction="20000"/>
          </a:bodyPr>
          <a:lstStyle/>
          <a:p>
            <a:r>
              <a:rPr lang="en-US" dirty="0"/>
              <a:t>Generic Servlet Life Cycle</a:t>
            </a:r>
          </a:p>
        </p:txBody>
      </p:sp>
      <p:pic>
        <p:nvPicPr>
          <p:cNvPr id="10" name="Picture 9">
            <a:extLst>
              <a:ext uri="{FF2B5EF4-FFF2-40B4-BE49-F238E27FC236}">
                <a16:creationId xmlns:a16="http://schemas.microsoft.com/office/drawing/2014/main" xmlns="" id="{027C1005-8EFD-E6F2-C33B-546E4FE3E3BF}"/>
              </a:ext>
            </a:extLst>
          </p:cNvPr>
          <p:cNvPicPr>
            <a:picLocks noChangeAspect="1"/>
          </p:cNvPicPr>
          <p:nvPr/>
        </p:nvPicPr>
        <p:blipFill rotWithShape="1">
          <a:blip r:embed="rId3"/>
          <a:srcRect b="25116"/>
          <a:stretch/>
        </p:blipFill>
        <p:spPr>
          <a:xfrm>
            <a:off x="1640378" y="3165322"/>
            <a:ext cx="3784622" cy="1909599"/>
          </a:xfrm>
          <a:prstGeom prst="rect">
            <a:avLst/>
          </a:prstGeom>
        </p:spPr>
      </p:pic>
      <p:pic>
        <p:nvPicPr>
          <p:cNvPr id="12" name="Picture 11">
            <a:extLst>
              <a:ext uri="{FF2B5EF4-FFF2-40B4-BE49-F238E27FC236}">
                <a16:creationId xmlns:a16="http://schemas.microsoft.com/office/drawing/2014/main" xmlns="" id="{EC040500-38E6-B430-5197-441F4550FD29}"/>
              </a:ext>
            </a:extLst>
          </p:cNvPr>
          <p:cNvPicPr>
            <a:picLocks noChangeAspect="1"/>
          </p:cNvPicPr>
          <p:nvPr/>
        </p:nvPicPr>
        <p:blipFill>
          <a:blip r:embed="rId4"/>
          <a:stretch>
            <a:fillRect/>
          </a:stretch>
        </p:blipFill>
        <p:spPr>
          <a:xfrm>
            <a:off x="5529073" y="2871216"/>
            <a:ext cx="4989297" cy="3704533"/>
          </a:xfrm>
          <a:prstGeom prst="rect">
            <a:avLst/>
          </a:prstGeom>
        </p:spPr>
      </p:pic>
      <p:sp>
        <p:nvSpPr>
          <p:cNvPr id="14" name="TextBox 13">
            <a:extLst>
              <a:ext uri="{FF2B5EF4-FFF2-40B4-BE49-F238E27FC236}">
                <a16:creationId xmlns:a16="http://schemas.microsoft.com/office/drawing/2014/main" xmlns="" id="{48EA4FB0-2502-48EA-02F9-36546B4AB578}"/>
              </a:ext>
            </a:extLst>
          </p:cNvPr>
          <p:cNvSpPr txBox="1"/>
          <p:nvPr/>
        </p:nvSpPr>
        <p:spPr>
          <a:xfrm>
            <a:off x="6693009" y="6296883"/>
            <a:ext cx="829818" cy="307777"/>
          </a:xfrm>
          <a:prstGeom prst="rect">
            <a:avLst/>
          </a:prstGeom>
          <a:noFill/>
        </p:spPr>
        <p:txBody>
          <a:bodyPr wrap="square">
            <a:spAutoFit/>
          </a:bodyPr>
          <a:lstStyle/>
          <a:p>
            <a:r>
              <a:rPr lang="en-US" sz="1400" dirty="0">
                <a:hlinkClick r:id="rId5"/>
              </a:rPr>
              <a:t>Source</a:t>
            </a:r>
            <a:endParaRPr lang="en-US" sz="1400" dirty="0"/>
          </a:p>
        </p:txBody>
      </p:sp>
      <p:sp>
        <p:nvSpPr>
          <p:cNvPr id="16" name="TextBox 15">
            <a:extLst>
              <a:ext uri="{FF2B5EF4-FFF2-40B4-BE49-F238E27FC236}">
                <a16:creationId xmlns:a16="http://schemas.microsoft.com/office/drawing/2014/main" xmlns="" id="{EC514D70-9104-A04E-93A3-A57F6D60AFDB}"/>
              </a:ext>
            </a:extLst>
          </p:cNvPr>
          <p:cNvSpPr txBox="1"/>
          <p:nvPr/>
        </p:nvSpPr>
        <p:spPr>
          <a:xfrm>
            <a:off x="1640376" y="4335031"/>
            <a:ext cx="898606" cy="307777"/>
          </a:xfrm>
          <a:prstGeom prst="rect">
            <a:avLst/>
          </a:prstGeom>
          <a:noFill/>
        </p:spPr>
        <p:txBody>
          <a:bodyPr wrap="square">
            <a:spAutoFit/>
          </a:bodyPr>
          <a:lstStyle/>
          <a:p>
            <a:r>
              <a:rPr lang="en-US" sz="1400" dirty="0">
                <a:hlinkClick r:id="rId6"/>
              </a:rPr>
              <a:t>Source</a:t>
            </a:r>
            <a:endParaRPr lang="en-US" sz="1400" dirty="0"/>
          </a:p>
        </p:txBody>
      </p:sp>
      <p:sp>
        <p:nvSpPr>
          <p:cNvPr id="18" name="TextBox 17">
            <a:extLst>
              <a:ext uri="{FF2B5EF4-FFF2-40B4-BE49-F238E27FC236}">
                <a16:creationId xmlns:a16="http://schemas.microsoft.com/office/drawing/2014/main" xmlns="" id="{94F5AE88-AEDA-5471-E021-7384C4C895EB}"/>
              </a:ext>
            </a:extLst>
          </p:cNvPr>
          <p:cNvSpPr txBox="1"/>
          <p:nvPr/>
        </p:nvSpPr>
        <p:spPr>
          <a:xfrm>
            <a:off x="2736662" y="5475594"/>
            <a:ext cx="2688338" cy="369332"/>
          </a:xfrm>
          <a:prstGeom prst="rect">
            <a:avLst/>
          </a:prstGeom>
          <a:noFill/>
        </p:spPr>
        <p:txBody>
          <a:bodyPr wrap="square">
            <a:spAutoFit/>
          </a:bodyPr>
          <a:lstStyle/>
          <a:p>
            <a:r>
              <a:rPr lang="en-US" dirty="0"/>
              <a:t>Fig: The Servlet Life Cycle</a:t>
            </a:r>
          </a:p>
        </p:txBody>
      </p:sp>
    </p:spTree>
    <p:extLst>
      <p:ext uri="{BB962C8B-B14F-4D97-AF65-F5344CB8AC3E}">
        <p14:creationId xmlns:p14="http://schemas.microsoft.com/office/powerpoint/2010/main" val="172079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9B0CE6-D895-C559-4F06-7D90200EE914}"/>
              </a:ext>
            </a:extLst>
          </p:cNvPr>
          <p:cNvSpPr>
            <a:spLocks noGrp="1"/>
          </p:cNvSpPr>
          <p:nvPr>
            <p:ph type="title"/>
          </p:nvPr>
        </p:nvSpPr>
        <p:spPr/>
        <p:txBody>
          <a:bodyPr>
            <a:normAutofit fontScale="90000"/>
          </a:bodyPr>
          <a:lstStyle/>
          <a:p>
            <a:r>
              <a:rPr lang="en-US" dirty="0"/>
              <a:t>Types of Servlet</a:t>
            </a:r>
          </a:p>
        </p:txBody>
      </p:sp>
      <p:sp>
        <p:nvSpPr>
          <p:cNvPr id="4" name="Slide Number Placeholder 3">
            <a:extLst>
              <a:ext uri="{FF2B5EF4-FFF2-40B4-BE49-F238E27FC236}">
                <a16:creationId xmlns:a16="http://schemas.microsoft.com/office/drawing/2014/main" xmlns="" id="{84D1B1AD-B867-A3E6-A077-461FF88A031A}"/>
              </a:ext>
            </a:extLst>
          </p:cNvPr>
          <p:cNvSpPr>
            <a:spLocks noGrp="1"/>
          </p:cNvSpPr>
          <p:nvPr>
            <p:ph type="sldNum" sz="quarter" idx="14"/>
          </p:nvPr>
        </p:nvSpPr>
        <p:spPr/>
        <p:txBody>
          <a:bodyPr/>
          <a:lstStyle/>
          <a:p>
            <a:fld id="{3DD97BEB-BAEF-0344-9D5C-EC73E478698A}" type="slidenum">
              <a:rPr lang="en-US" smtClean="0"/>
              <a:pPr/>
              <a:t>17</a:t>
            </a:fld>
            <a:endParaRPr lang="en-US"/>
          </a:p>
        </p:txBody>
      </p:sp>
      <p:sp>
        <p:nvSpPr>
          <p:cNvPr id="5" name="Text Placeholder 4">
            <a:extLst>
              <a:ext uri="{FF2B5EF4-FFF2-40B4-BE49-F238E27FC236}">
                <a16:creationId xmlns:a16="http://schemas.microsoft.com/office/drawing/2014/main" xmlns="" id="{0BEC562F-1031-515C-5BE1-51A5B11BFCE0}"/>
              </a:ext>
            </a:extLst>
          </p:cNvPr>
          <p:cNvSpPr>
            <a:spLocks noGrp="1"/>
          </p:cNvSpPr>
          <p:nvPr>
            <p:ph type="body" sz="quarter" idx="15"/>
          </p:nvPr>
        </p:nvSpPr>
        <p:spPr/>
        <p:txBody>
          <a:bodyPr>
            <a:normAutofit fontScale="85000" lnSpcReduction="20000"/>
          </a:bodyPr>
          <a:lstStyle/>
          <a:p>
            <a:r>
              <a:rPr lang="en-US" dirty="0"/>
              <a:t>The </a:t>
            </a:r>
            <a:r>
              <a:rPr lang="en-US" dirty="0" err="1"/>
              <a:t>jakarta.servlet.GenericServlet</a:t>
            </a:r>
            <a:endParaRPr lang="en-US" dirty="0"/>
          </a:p>
        </p:txBody>
      </p:sp>
      <p:pic>
        <p:nvPicPr>
          <p:cNvPr id="7" name="Picture 6">
            <a:extLst>
              <a:ext uri="{FF2B5EF4-FFF2-40B4-BE49-F238E27FC236}">
                <a16:creationId xmlns:a16="http://schemas.microsoft.com/office/drawing/2014/main" xmlns="" id="{5862CA84-FD75-D67C-673F-431A879E792A}"/>
              </a:ext>
            </a:extLst>
          </p:cNvPr>
          <p:cNvPicPr>
            <a:picLocks noChangeAspect="1"/>
          </p:cNvPicPr>
          <p:nvPr/>
        </p:nvPicPr>
        <p:blipFill>
          <a:blip r:embed="rId2"/>
          <a:stretch>
            <a:fillRect/>
          </a:stretch>
        </p:blipFill>
        <p:spPr>
          <a:xfrm>
            <a:off x="1640378" y="1363288"/>
            <a:ext cx="4083227" cy="1689210"/>
          </a:xfrm>
          <a:prstGeom prst="rect">
            <a:avLst/>
          </a:prstGeom>
          <a:ln>
            <a:solidFill>
              <a:schemeClr val="accent1"/>
            </a:solidFill>
          </a:ln>
        </p:spPr>
      </p:pic>
      <p:pic>
        <p:nvPicPr>
          <p:cNvPr id="10" name="Picture 9">
            <a:extLst>
              <a:ext uri="{FF2B5EF4-FFF2-40B4-BE49-F238E27FC236}">
                <a16:creationId xmlns:a16="http://schemas.microsoft.com/office/drawing/2014/main" xmlns="" id="{8ECF98E4-77E0-B9E2-05EA-73C8B3063DFD}"/>
              </a:ext>
            </a:extLst>
          </p:cNvPr>
          <p:cNvPicPr>
            <a:picLocks noChangeAspect="1"/>
          </p:cNvPicPr>
          <p:nvPr/>
        </p:nvPicPr>
        <p:blipFill>
          <a:blip r:embed="rId3"/>
          <a:stretch>
            <a:fillRect/>
          </a:stretch>
        </p:blipFill>
        <p:spPr>
          <a:xfrm>
            <a:off x="1587082" y="3409341"/>
            <a:ext cx="4189816" cy="2761071"/>
          </a:xfrm>
          <a:prstGeom prst="rect">
            <a:avLst/>
          </a:prstGeom>
          <a:ln>
            <a:solidFill>
              <a:schemeClr val="accent1"/>
            </a:solidFill>
          </a:ln>
        </p:spPr>
      </p:pic>
      <p:pic>
        <p:nvPicPr>
          <p:cNvPr id="18" name="Picture 17">
            <a:extLst>
              <a:ext uri="{FF2B5EF4-FFF2-40B4-BE49-F238E27FC236}">
                <a16:creationId xmlns:a16="http://schemas.microsoft.com/office/drawing/2014/main" xmlns="" id="{7EFCB68F-717B-B4E0-6CC0-8C917ABDADDA}"/>
              </a:ext>
            </a:extLst>
          </p:cNvPr>
          <p:cNvPicPr>
            <a:picLocks noChangeAspect="1"/>
          </p:cNvPicPr>
          <p:nvPr/>
        </p:nvPicPr>
        <p:blipFill>
          <a:blip r:embed="rId4"/>
          <a:stretch>
            <a:fillRect/>
          </a:stretch>
        </p:blipFill>
        <p:spPr>
          <a:xfrm>
            <a:off x="5863446" y="365798"/>
            <a:ext cx="4800808" cy="2726673"/>
          </a:xfrm>
          <a:prstGeom prst="rect">
            <a:avLst/>
          </a:prstGeom>
          <a:ln>
            <a:solidFill>
              <a:schemeClr val="accent1"/>
            </a:solidFill>
          </a:ln>
        </p:spPr>
      </p:pic>
      <p:pic>
        <p:nvPicPr>
          <p:cNvPr id="20" name="Picture 19">
            <a:extLst>
              <a:ext uri="{FF2B5EF4-FFF2-40B4-BE49-F238E27FC236}">
                <a16:creationId xmlns:a16="http://schemas.microsoft.com/office/drawing/2014/main" xmlns="" id="{ABBC65F5-B95B-CDF1-7DBD-96150E2DCB86}"/>
              </a:ext>
            </a:extLst>
          </p:cNvPr>
          <p:cNvPicPr>
            <a:picLocks noChangeAspect="1"/>
          </p:cNvPicPr>
          <p:nvPr/>
        </p:nvPicPr>
        <p:blipFill>
          <a:blip r:embed="rId5"/>
          <a:stretch>
            <a:fillRect/>
          </a:stretch>
        </p:blipFill>
        <p:spPr>
          <a:xfrm>
            <a:off x="5857609" y="3192852"/>
            <a:ext cx="4656544" cy="2726673"/>
          </a:xfrm>
          <a:prstGeom prst="rect">
            <a:avLst/>
          </a:prstGeom>
          <a:ln>
            <a:solidFill>
              <a:schemeClr val="accent1"/>
            </a:solidFill>
          </a:ln>
        </p:spPr>
      </p:pic>
      <p:pic>
        <p:nvPicPr>
          <p:cNvPr id="22" name="Picture 21">
            <a:extLst>
              <a:ext uri="{FF2B5EF4-FFF2-40B4-BE49-F238E27FC236}">
                <a16:creationId xmlns:a16="http://schemas.microsoft.com/office/drawing/2014/main" xmlns="" id="{1B3A7DE1-FAE7-A597-3873-28408DD92D0F}"/>
              </a:ext>
            </a:extLst>
          </p:cNvPr>
          <p:cNvPicPr>
            <a:picLocks noChangeAspect="1"/>
          </p:cNvPicPr>
          <p:nvPr/>
        </p:nvPicPr>
        <p:blipFill>
          <a:blip r:embed="rId6"/>
          <a:stretch>
            <a:fillRect/>
          </a:stretch>
        </p:blipFill>
        <p:spPr>
          <a:xfrm>
            <a:off x="6929057" y="6019905"/>
            <a:ext cx="2513648" cy="301012"/>
          </a:xfrm>
          <a:prstGeom prst="rect">
            <a:avLst/>
          </a:prstGeom>
          <a:ln>
            <a:solidFill>
              <a:schemeClr val="accent1"/>
            </a:solidFill>
          </a:ln>
        </p:spPr>
      </p:pic>
    </p:spTree>
    <p:extLst>
      <p:ext uri="{BB962C8B-B14F-4D97-AF65-F5344CB8AC3E}">
        <p14:creationId xmlns:p14="http://schemas.microsoft.com/office/powerpoint/2010/main" val="2457208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C29E63-6D3C-C76C-2466-96E75C925362}"/>
              </a:ext>
            </a:extLst>
          </p:cNvPr>
          <p:cNvSpPr>
            <a:spLocks noGrp="1"/>
          </p:cNvSpPr>
          <p:nvPr>
            <p:ph type="title"/>
          </p:nvPr>
        </p:nvSpPr>
        <p:spPr/>
        <p:txBody>
          <a:bodyPr>
            <a:normAutofit fontScale="90000"/>
          </a:bodyPr>
          <a:lstStyle/>
          <a:p>
            <a:r>
              <a:rPr lang="en-US" dirty="0"/>
              <a:t>Types of Servlet</a:t>
            </a:r>
          </a:p>
        </p:txBody>
      </p:sp>
      <p:sp>
        <p:nvSpPr>
          <p:cNvPr id="4" name="Slide Number Placeholder 3">
            <a:extLst>
              <a:ext uri="{FF2B5EF4-FFF2-40B4-BE49-F238E27FC236}">
                <a16:creationId xmlns:a16="http://schemas.microsoft.com/office/drawing/2014/main" xmlns="" id="{4155AF2F-1692-397B-CB76-F7E9598BDD23}"/>
              </a:ext>
            </a:extLst>
          </p:cNvPr>
          <p:cNvSpPr>
            <a:spLocks noGrp="1"/>
          </p:cNvSpPr>
          <p:nvPr>
            <p:ph type="sldNum" sz="quarter" idx="14"/>
          </p:nvPr>
        </p:nvSpPr>
        <p:spPr/>
        <p:txBody>
          <a:bodyPr/>
          <a:lstStyle/>
          <a:p>
            <a:fld id="{3DD97BEB-BAEF-0344-9D5C-EC73E478698A}" type="slidenum">
              <a:rPr lang="en-US" smtClean="0"/>
              <a:pPr/>
              <a:t>18</a:t>
            </a:fld>
            <a:endParaRPr lang="en-US"/>
          </a:p>
        </p:txBody>
      </p:sp>
      <p:sp>
        <p:nvSpPr>
          <p:cNvPr id="5" name="Text Placeholder 4">
            <a:extLst>
              <a:ext uri="{FF2B5EF4-FFF2-40B4-BE49-F238E27FC236}">
                <a16:creationId xmlns:a16="http://schemas.microsoft.com/office/drawing/2014/main" xmlns="" id="{0A6E55BB-0072-99EA-BC9B-B4C15F94AFF2}"/>
              </a:ext>
            </a:extLst>
          </p:cNvPr>
          <p:cNvSpPr>
            <a:spLocks noGrp="1"/>
          </p:cNvSpPr>
          <p:nvPr>
            <p:ph type="body" sz="quarter" idx="15"/>
          </p:nvPr>
        </p:nvSpPr>
        <p:spPr/>
        <p:txBody>
          <a:bodyPr>
            <a:normAutofit fontScale="85000" lnSpcReduction="20000"/>
          </a:bodyPr>
          <a:lstStyle/>
          <a:p>
            <a:r>
              <a:rPr lang="en-US" dirty="0" err="1"/>
              <a:t>jakarta.servlet.http.HttpServlet</a:t>
            </a:r>
            <a:endParaRPr lang="en-US" dirty="0"/>
          </a:p>
        </p:txBody>
      </p:sp>
      <p:pic>
        <p:nvPicPr>
          <p:cNvPr id="7" name="Picture 6">
            <a:extLst>
              <a:ext uri="{FF2B5EF4-FFF2-40B4-BE49-F238E27FC236}">
                <a16:creationId xmlns:a16="http://schemas.microsoft.com/office/drawing/2014/main" xmlns="" id="{73FCE028-2B9F-F984-DA59-1A6832A748EB}"/>
              </a:ext>
            </a:extLst>
          </p:cNvPr>
          <p:cNvPicPr>
            <a:picLocks noChangeAspect="1"/>
          </p:cNvPicPr>
          <p:nvPr/>
        </p:nvPicPr>
        <p:blipFill>
          <a:blip r:embed="rId2"/>
          <a:stretch>
            <a:fillRect/>
          </a:stretch>
        </p:blipFill>
        <p:spPr>
          <a:xfrm>
            <a:off x="1909320" y="1273572"/>
            <a:ext cx="3379954" cy="1620075"/>
          </a:xfrm>
          <a:prstGeom prst="rect">
            <a:avLst/>
          </a:prstGeom>
          <a:ln>
            <a:solidFill>
              <a:schemeClr val="accent1"/>
            </a:solidFill>
          </a:ln>
        </p:spPr>
      </p:pic>
      <p:pic>
        <p:nvPicPr>
          <p:cNvPr id="11" name="Picture 10">
            <a:extLst>
              <a:ext uri="{FF2B5EF4-FFF2-40B4-BE49-F238E27FC236}">
                <a16:creationId xmlns:a16="http://schemas.microsoft.com/office/drawing/2014/main" xmlns="" id="{0F24E5EF-4013-DEB9-20AD-3200C8E2CE0F}"/>
              </a:ext>
            </a:extLst>
          </p:cNvPr>
          <p:cNvPicPr>
            <a:picLocks noChangeAspect="1"/>
          </p:cNvPicPr>
          <p:nvPr/>
        </p:nvPicPr>
        <p:blipFill>
          <a:blip r:embed="rId3"/>
          <a:stretch>
            <a:fillRect/>
          </a:stretch>
        </p:blipFill>
        <p:spPr>
          <a:xfrm>
            <a:off x="1655344" y="2929435"/>
            <a:ext cx="3916377" cy="3601387"/>
          </a:xfrm>
          <a:prstGeom prst="rect">
            <a:avLst/>
          </a:prstGeom>
          <a:ln>
            <a:solidFill>
              <a:schemeClr val="accent1"/>
            </a:solidFill>
          </a:ln>
        </p:spPr>
      </p:pic>
      <p:grpSp>
        <p:nvGrpSpPr>
          <p:cNvPr id="15" name="Group 14">
            <a:extLst>
              <a:ext uri="{FF2B5EF4-FFF2-40B4-BE49-F238E27FC236}">
                <a16:creationId xmlns:a16="http://schemas.microsoft.com/office/drawing/2014/main" xmlns="" id="{AA4550F7-1799-14E4-E97F-292002E0B236}"/>
              </a:ext>
            </a:extLst>
          </p:cNvPr>
          <p:cNvGrpSpPr/>
          <p:nvPr/>
        </p:nvGrpSpPr>
        <p:grpSpPr>
          <a:xfrm>
            <a:off x="5721097" y="1346890"/>
            <a:ext cx="4815315" cy="2082110"/>
            <a:chOff x="4197096" y="1346890"/>
            <a:chExt cx="4815315" cy="2082110"/>
          </a:xfrm>
        </p:grpSpPr>
        <p:pic>
          <p:nvPicPr>
            <p:cNvPr id="13" name="Picture 12">
              <a:extLst>
                <a:ext uri="{FF2B5EF4-FFF2-40B4-BE49-F238E27FC236}">
                  <a16:creationId xmlns:a16="http://schemas.microsoft.com/office/drawing/2014/main" xmlns="" id="{BB567FAF-40CC-AFDA-1E1C-F19F7A8A7DE6}"/>
                </a:ext>
              </a:extLst>
            </p:cNvPr>
            <p:cNvPicPr>
              <a:picLocks noChangeAspect="1"/>
            </p:cNvPicPr>
            <p:nvPr/>
          </p:nvPicPr>
          <p:blipFill>
            <a:blip r:embed="rId4"/>
            <a:stretch>
              <a:fillRect/>
            </a:stretch>
          </p:blipFill>
          <p:spPr>
            <a:xfrm>
              <a:off x="4197096" y="1366414"/>
              <a:ext cx="4815315" cy="2062586"/>
            </a:xfrm>
            <a:prstGeom prst="rect">
              <a:avLst/>
            </a:prstGeom>
            <a:ln>
              <a:solidFill>
                <a:schemeClr val="accent1"/>
              </a:solidFill>
            </a:ln>
          </p:spPr>
        </p:pic>
        <p:sp>
          <p:nvSpPr>
            <p:cNvPr id="14" name="Rectangle 13">
              <a:extLst>
                <a:ext uri="{FF2B5EF4-FFF2-40B4-BE49-F238E27FC236}">
                  <a16:creationId xmlns:a16="http://schemas.microsoft.com/office/drawing/2014/main" xmlns="" id="{D4678638-46FD-7B92-76EE-C7E0B4B4FA5E}"/>
                </a:ext>
              </a:extLst>
            </p:cNvPr>
            <p:cNvSpPr/>
            <p:nvPr/>
          </p:nvSpPr>
          <p:spPr>
            <a:xfrm>
              <a:off x="4197096" y="1346890"/>
              <a:ext cx="3822192" cy="187865"/>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pic>
        <p:nvPicPr>
          <p:cNvPr id="19" name="Picture 18">
            <a:extLst>
              <a:ext uri="{FF2B5EF4-FFF2-40B4-BE49-F238E27FC236}">
                <a16:creationId xmlns:a16="http://schemas.microsoft.com/office/drawing/2014/main" xmlns="" id="{210A558C-46DA-6770-BFBF-F83661615F6D}"/>
              </a:ext>
            </a:extLst>
          </p:cNvPr>
          <p:cNvPicPr>
            <a:picLocks noChangeAspect="1"/>
          </p:cNvPicPr>
          <p:nvPr/>
        </p:nvPicPr>
        <p:blipFill>
          <a:blip r:embed="rId5"/>
          <a:stretch>
            <a:fillRect/>
          </a:stretch>
        </p:blipFill>
        <p:spPr>
          <a:xfrm>
            <a:off x="5806933" y="3538558"/>
            <a:ext cx="4114800" cy="1628775"/>
          </a:xfrm>
          <a:prstGeom prst="rect">
            <a:avLst/>
          </a:prstGeom>
          <a:ln>
            <a:solidFill>
              <a:schemeClr val="accent1"/>
            </a:solidFill>
          </a:ln>
        </p:spPr>
      </p:pic>
      <p:pic>
        <p:nvPicPr>
          <p:cNvPr id="21" name="Picture 20">
            <a:extLst>
              <a:ext uri="{FF2B5EF4-FFF2-40B4-BE49-F238E27FC236}">
                <a16:creationId xmlns:a16="http://schemas.microsoft.com/office/drawing/2014/main" xmlns="" id="{84DB9A81-CD40-606C-BC46-CA107C398FEB}"/>
              </a:ext>
            </a:extLst>
          </p:cNvPr>
          <p:cNvPicPr>
            <a:picLocks noChangeAspect="1"/>
          </p:cNvPicPr>
          <p:nvPr/>
        </p:nvPicPr>
        <p:blipFill>
          <a:blip r:embed="rId6"/>
          <a:stretch>
            <a:fillRect/>
          </a:stretch>
        </p:blipFill>
        <p:spPr>
          <a:xfrm>
            <a:off x="5806934" y="5281382"/>
            <a:ext cx="1770395" cy="1148757"/>
          </a:xfrm>
          <a:prstGeom prst="rect">
            <a:avLst/>
          </a:prstGeom>
          <a:ln>
            <a:solidFill>
              <a:schemeClr val="accent1"/>
            </a:solidFill>
          </a:ln>
        </p:spPr>
      </p:pic>
    </p:spTree>
    <p:extLst>
      <p:ext uri="{BB962C8B-B14F-4D97-AF65-F5344CB8AC3E}">
        <p14:creationId xmlns:p14="http://schemas.microsoft.com/office/powerpoint/2010/main" val="2995996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DD2AE3-54DF-87E9-EFB9-77D9D6A6E081}"/>
              </a:ext>
            </a:extLst>
          </p:cNvPr>
          <p:cNvSpPr>
            <a:spLocks noGrp="1"/>
          </p:cNvSpPr>
          <p:nvPr>
            <p:ph type="title"/>
          </p:nvPr>
        </p:nvSpPr>
        <p:spPr/>
        <p:txBody>
          <a:bodyPr>
            <a:normAutofit fontScale="90000"/>
          </a:bodyPr>
          <a:lstStyle/>
          <a:p>
            <a:r>
              <a:rPr lang="en-US" dirty="0"/>
              <a:t>Handling Servlet Lifecycle Events</a:t>
            </a:r>
          </a:p>
        </p:txBody>
      </p:sp>
      <p:sp>
        <p:nvSpPr>
          <p:cNvPr id="3" name="Text Placeholder 2">
            <a:extLst>
              <a:ext uri="{FF2B5EF4-FFF2-40B4-BE49-F238E27FC236}">
                <a16:creationId xmlns:a16="http://schemas.microsoft.com/office/drawing/2014/main" xmlns="" id="{E5430008-24A3-F27A-176E-839ABC49EAB2}"/>
              </a:ext>
            </a:extLst>
          </p:cNvPr>
          <p:cNvSpPr>
            <a:spLocks noGrp="1"/>
          </p:cNvSpPr>
          <p:nvPr>
            <p:ph type="body" sz="quarter" idx="13"/>
          </p:nvPr>
        </p:nvSpPr>
        <p:spPr/>
        <p:txBody>
          <a:bodyPr>
            <a:normAutofit/>
          </a:bodyPr>
          <a:lstStyle/>
          <a:p>
            <a:r>
              <a:rPr lang="en-US" sz="1800" dirty="0"/>
              <a:t>You can monitor and react to events in a servlet’s lifecycle by defining listener objects whose methods get invoked when lifecycle events occur. </a:t>
            </a:r>
          </a:p>
        </p:txBody>
      </p:sp>
      <p:sp>
        <p:nvSpPr>
          <p:cNvPr id="4" name="Slide Number Placeholder 3">
            <a:extLst>
              <a:ext uri="{FF2B5EF4-FFF2-40B4-BE49-F238E27FC236}">
                <a16:creationId xmlns:a16="http://schemas.microsoft.com/office/drawing/2014/main" xmlns="" id="{51B665B9-285A-3C5F-2286-80233B4ABE89}"/>
              </a:ext>
            </a:extLst>
          </p:cNvPr>
          <p:cNvSpPr>
            <a:spLocks noGrp="1"/>
          </p:cNvSpPr>
          <p:nvPr>
            <p:ph type="sldNum" sz="quarter" idx="14"/>
          </p:nvPr>
        </p:nvSpPr>
        <p:spPr/>
        <p:txBody>
          <a:bodyPr/>
          <a:lstStyle/>
          <a:p>
            <a:fld id="{3DD97BEB-BAEF-0344-9D5C-EC73E478698A}" type="slidenum">
              <a:rPr lang="en-US" smtClean="0"/>
              <a:pPr/>
              <a:t>19</a:t>
            </a:fld>
            <a:endParaRPr lang="en-US"/>
          </a:p>
        </p:txBody>
      </p:sp>
      <p:sp>
        <p:nvSpPr>
          <p:cNvPr id="5" name="Text Placeholder 4">
            <a:extLst>
              <a:ext uri="{FF2B5EF4-FFF2-40B4-BE49-F238E27FC236}">
                <a16:creationId xmlns:a16="http://schemas.microsoft.com/office/drawing/2014/main" xmlns="" id="{C34E5549-0949-0297-B3CD-6AC26B27F3C1}"/>
              </a:ext>
            </a:extLst>
          </p:cNvPr>
          <p:cNvSpPr>
            <a:spLocks noGrp="1"/>
          </p:cNvSpPr>
          <p:nvPr>
            <p:ph type="body" sz="quarter" idx="15"/>
          </p:nvPr>
        </p:nvSpPr>
        <p:spPr/>
        <p:txBody>
          <a:bodyPr>
            <a:normAutofit fontScale="85000" lnSpcReduction="20000"/>
          </a:bodyPr>
          <a:lstStyle/>
          <a:p>
            <a:endParaRPr lang="en-US"/>
          </a:p>
        </p:txBody>
      </p:sp>
      <p:graphicFrame>
        <p:nvGraphicFramePr>
          <p:cNvPr id="6" name="Table 5">
            <a:extLst>
              <a:ext uri="{FF2B5EF4-FFF2-40B4-BE49-F238E27FC236}">
                <a16:creationId xmlns:a16="http://schemas.microsoft.com/office/drawing/2014/main" xmlns="" id="{F9D96B76-3A47-90FB-B00E-4EDD59F1FD9D}"/>
              </a:ext>
            </a:extLst>
          </p:cNvPr>
          <p:cNvGraphicFramePr>
            <a:graphicFrameLocks noGrp="1"/>
          </p:cNvGraphicFramePr>
          <p:nvPr>
            <p:extLst>
              <p:ext uri="{D42A27DB-BD31-4B8C-83A1-F6EECF244321}">
                <p14:modId xmlns:p14="http://schemas.microsoft.com/office/powerpoint/2010/main" val="160216915"/>
              </p:ext>
            </p:extLst>
          </p:nvPr>
        </p:nvGraphicFramePr>
        <p:xfrm>
          <a:off x="2012425" y="2751376"/>
          <a:ext cx="7869658" cy="3936700"/>
        </p:xfrm>
        <a:graphic>
          <a:graphicData uri="http://schemas.openxmlformats.org/drawingml/2006/table">
            <a:tbl>
              <a:tblPr/>
              <a:tblGrid>
                <a:gridCol w="960083">
                  <a:extLst>
                    <a:ext uri="{9D8B030D-6E8A-4147-A177-3AD203B41FA5}">
                      <a16:colId xmlns:a16="http://schemas.microsoft.com/office/drawing/2014/main" xmlns="" val="4118346940"/>
                    </a:ext>
                  </a:extLst>
                </a:gridCol>
                <a:gridCol w="3142858">
                  <a:extLst>
                    <a:ext uri="{9D8B030D-6E8A-4147-A177-3AD203B41FA5}">
                      <a16:colId xmlns:a16="http://schemas.microsoft.com/office/drawing/2014/main" xmlns="" val="1727079426"/>
                    </a:ext>
                  </a:extLst>
                </a:gridCol>
                <a:gridCol w="3766717">
                  <a:extLst>
                    <a:ext uri="{9D8B030D-6E8A-4147-A177-3AD203B41FA5}">
                      <a16:colId xmlns:a16="http://schemas.microsoft.com/office/drawing/2014/main" xmlns="" val="4122111305"/>
                    </a:ext>
                  </a:extLst>
                </a:gridCol>
              </a:tblGrid>
              <a:tr h="294485">
                <a:tc gridSpan="3">
                  <a:txBody>
                    <a:bodyPr/>
                    <a:lstStyle/>
                    <a:p>
                      <a:pPr algn="ctr"/>
                      <a:r>
                        <a:rPr lang="en-US" sz="1800" b="0" i="0" kern="1200" dirty="0">
                          <a:solidFill>
                            <a:schemeClr val="accent1">
                              <a:lumMod val="75000"/>
                            </a:schemeClr>
                          </a:solidFill>
                          <a:effectLst/>
                          <a:latin typeface="+mn-lt"/>
                          <a:ea typeface="+mn-ea"/>
                          <a:cs typeface="+mn-cs"/>
                        </a:rPr>
                        <a:t>Servlet Lifecycle Events</a:t>
                      </a:r>
                      <a:endParaRPr lang="en-US" sz="1400" dirty="0">
                        <a:solidFill>
                          <a:schemeClr val="accent1">
                            <a:lumMod val="75000"/>
                          </a:schemeClr>
                        </a:solidFill>
                        <a:effectLst/>
                      </a:endParaRP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sz="1400" dirty="0">
                        <a:effectLst/>
                      </a:endParaRP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sz="1400" dirty="0">
                        <a:effectLst/>
                      </a:endParaRP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606785051"/>
                  </a:ext>
                </a:extLst>
              </a:tr>
              <a:tr h="294485">
                <a:tc>
                  <a:txBody>
                    <a:bodyPr/>
                    <a:lstStyle/>
                    <a:p>
                      <a:r>
                        <a:rPr lang="en-US" sz="1400" dirty="0">
                          <a:solidFill>
                            <a:schemeClr val="accent1">
                              <a:lumMod val="75000"/>
                            </a:schemeClr>
                          </a:solidFill>
                          <a:effectLst/>
                        </a:rPr>
                        <a:t>Object</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chemeClr val="accent1">
                              <a:lumMod val="75000"/>
                            </a:schemeClr>
                          </a:solidFill>
                          <a:effectLst/>
                        </a:rPr>
                        <a:t>Event</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chemeClr val="accent1">
                              <a:lumMod val="75000"/>
                            </a:schemeClr>
                          </a:solidFill>
                          <a:effectLst/>
                        </a:rPr>
                        <a:t>Listener Interface and Event Class</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727687773"/>
                  </a:ext>
                </a:extLst>
              </a:tr>
              <a:tr h="479692">
                <a:tc>
                  <a:txBody>
                    <a:bodyPr/>
                    <a:lstStyle/>
                    <a:p>
                      <a:r>
                        <a:rPr lang="en-US" sz="1400">
                          <a:solidFill>
                            <a:schemeClr val="accent1">
                              <a:lumMod val="75000"/>
                            </a:schemeClr>
                          </a:solidFill>
                          <a:effectLst/>
                        </a:rPr>
                        <a:t>Web context</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chemeClr val="accent1">
                              <a:lumMod val="75000"/>
                            </a:schemeClr>
                          </a:solidFill>
                          <a:effectLst/>
                        </a:rPr>
                        <a:t>Initialization and destruction</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err="1">
                          <a:solidFill>
                            <a:schemeClr val="accent1">
                              <a:lumMod val="75000"/>
                            </a:schemeClr>
                          </a:solidFill>
                          <a:effectLst/>
                        </a:rPr>
                        <a:t>jakarta.servlet.ServletContextListener</a:t>
                      </a:r>
                      <a:r>
                        <a:rPr lang="en-US" sz="1400" dirty="0">
                          <a:solidFill>
                            <a:schemeClr val="accent1">
                              <a:lumMod val="75000"/>
                            </a:schemeClr>
                          </a:solidFill>
                          <a:effectLst/>
                        </a:rPr>
                        <a:t> and </a:t>
                      </a:r>
                      <a:r>
                        <a:rPr lang="en-US" sz="1400" dirty="0" err="1">
                          <a:solidFill>
                            <a:schemeClr val="accent1">
                              <a:lumMod val="75000"/>
                            </a:schemeClr>
                          </a:solidFill>
                          <a:effectLst/>
                        </a:rPr>
                        <a:t>ServletContextEvent</a:t>
                      </a:r>
                      <a:endParaRPr lang="en-US" sz="1400" dirty="0">
                        <a:solidFill>
                          <a:schemeClr val="accent1">
                            <a:lumMod val="75000"/>
                          </a:schemeClr>
                        </a:solidFill>
                        <a:effectLst/>
                      </a:endParaRP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3865360418"/>
                  </a:ext>
                </a:extLst>
              </a:tr>
              <a:tr h="538197">
                <a:tc>
                  <a:txBody>
                    <a:bodyPr/>
                    <a:lstStyle/>
                    <a:p>
                      <a:r>
                        <a:rPr lang="en-US" sz="1400" dirty="0">
                          <a:solidFill>
                            <a:schemeClr val="accent1">
                              <a:lumMod val="75000"/>
                            </a:schemeClr>
                          </a:solidFill>
                          <a:effectLst/>
                        </a:rPr>
                        <a:t>Web context</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chemeClr val="accent1">
                              <a:lumMod val="75000"/>
                            </a:schemeClr>
                          </a:solidFill>
                          <a:effectLst/>
                        </a:rPr>
                        <a:t>Attribute added, removed, or replaced</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solidFill>
                            <a:schemeClr val="accent1">
                              <a:lumMod val="75000"/>
                            </a:schemeClr>
                          </a:solidFill>
                          <a:effectLst/>
                        </a:rPr>
                        <a:t>jakarta.servlet.ServletContextAttributeListener and ServletContextAttributeEvent</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337952759"/>
                  </a:ext>
                </a:extLst>
              </a:tr>
              <a:tr h="694152">
                <a:tc>
                  <a:txBody>
                    <a:bodyPr/>
                    <a:lstStyle/>
                    <a:p>
                      <a:r>
                        <a:rPr lang="en-US" sz="1400">
                          <a:solidFill>
                            <a:schemeClr val="accent1">
                              <a:lumMod val="75000"/>
                            </a:schemeClr>
                          </a:solidFill>
                          <a:effectLst/>
                        </a:rPr>
                        <a:t>Session</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chemeClr val="accent1">
                              <a:lumMod val="75000"/>
                            </a:schemeClr>
                          </a:solidFill>
                          <a:effectLst/>
                        </a:rPr>
                        <a:t>Creation, invalidation, activation, passivation, and timeout</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solidFill>
                            <a:schemeClr val="accent1">
                              <a:lumMod val="75000"/>
                            </a:schemeClr>
                          </a:solidFill>
                          <a:effectLst/>
                        </a:rPr>
                        <a:t>jakarta.servlet.http.HttpSessionListener, jakarta.servlet.http.HttpSessionActivationListener, and HttpSessionEvent</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3432977768"/>
                  </a:ext>
                </a:extLst>
              </a:tr>
              <a:tr h="538197">
                <a:tc>
                  <a:txBody>
                    <a:bodyPr/>
                    <a:lstStyle/>
                    <a:p>
                      <a:r>
                        <a:rPr lang="en-US" sz="1400">
                          <a:solidFill>
                            <a:schemeClr val="accent1">
                              <a:lumMod val="75000"/>
                            </a:schemeClr>
                          </a:solidFill>
                          <a:effectLst/>
                        </a:rPr>
                        <a:t>Session</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solidFill>
                            <a:schemeClr val="accent1">
                              <a:lumMod val="75000"/>
                            </a:schemeClr>
                          </a:solidFill>
                          <a:effectLst/>
                        </a:rPr>
                        <a:t>Attribute added, removed, or replaced</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solidFill>
                            <a:schemeClr val="accent1">
                              <a:lumMod val="75000"/>
                            </a:schemeClr>
                          </a:solidFill>
                          <a:effectLst/>
                        </a:rPr>
                        <a:t>jakarta.servlet.http.HttpSessionAttributeListener and HttpSessionBindingEvent</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2518783060"/>
                  </a:ext>
                </a:extLst>
              </a:tr>
              <a:tr h="479692">
                <a:tc>
                  <a:txBody>
                    <a:bodyPr/>
                    <a:lstStyle/>
                    <a:p>
                      <a:r>
                        <a:rPr lang="en-US" sz="1400">
                          <a:solidFill>
                            <a:schemeClr val="accent1">
                              <a:lumMod val="75000"/>
                            </a:schemeClr>
                          </a:solidFill>
                          <a:effectLst/>
                        </a:rPr>
                        <a:t>Request</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solidFill>
                            <a:schemeClr val="accent1">
                              <a:lumMod val="75000"/>
                            </a:schemeClr>
                          </a:solidFill>
                          <a:effectLst/>
                        </a:rPr>
                        <a:t>A servlet request has started being processed by web components</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solidFill>
                            <a:schemeClr val="accent1">
                              <a:lumMod val="75000"/>
                            </a:schemeClr>
                          </a:solidFill>
                          <a:effectLst/>
                        </a:rPr>
                        <a:t>jakarta.servlet.ServletRequestListener and ServletRequestEvent</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364454029"/>
                  </a:ext>
                </a:extLst>
              </a:tr>
              <a:tr h="538197">
                <a:tc>
                  <a:txBody>
                    <a:bodyPr/>
                    <a:lstStyle/>
                    <a:p>
                      <a:r>
                        <a:rPr lang="en-US" sz="1400">
                          <a:solidFill>
                            <a:schemeClr val="accent1">
                              <a:lumMod val="75000"/>
                            </a:schemeClr>
                          </a:solidFill>
                          <a:effectLst/>
                        </a:rPr>
                        <a:t>Request</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solidFill>
                            <a:schemeClr val="accent1">
                              <a:lumMod val="75000"/>
                            </a:schemeClr>
                          </a:solidFill>
                          <a:effectLst/>
                        </a:rPr>
                        <a:t>Attribute added, removed, or replaced</a:t>
                      </a: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err="1">
                          <a:solidFill>
                            <a:schemeClr val="accent1">
                              <a:lumMod val="75000"/>
                            </a:schemeClr>
                          </a:solidFill>
                          <a:effectLst/>
                        </a:rPr>
                        <a:t>jakarta.servlet.ServletRequestAttributeListener</a:t>
                      </a:r>
                      <a:r>
                        <a:rPr lang="en-US" sz="1400" dirty="0">
                          <a:solidFill>
                            <a:schemeClr val="accent1">
                              <a:lumMod val="75000"/>
                            </a:schemeClr>
                          </a:solidFill>
                          <a:effectLst/>
                        </a:rPr>
                        <a:t> and </a:t>
                      </a:r>
                      <a:r>
                        <a:rPr lang="en-US" sz="1400" dirty="0" err="1">
                          <a:solidFill>
                            <a:schemeClr val="accent1">
                              <a:lumMod val="75000"/>
                            </a:schemeClr>
                          </a:solidFill>
                          <a:effectLst/>
                        </a:rPr>
                        <a:t>ServletRequestAttributeEvent</a:t>
                      </a:r>
                      <a:endParaRPr lang="en-US" sz="1400" dirty="0">
                        <a:solidFill>
                          <a:schemeClr val="accent1">
                            <a:lumMod val="75000"/>
                          </a:schemeClr>
                        </a:solidFill>
                        <a:effectLst/>
                      </a:endParaRPr>
                    </a:p>
                  </a:txBody>
                  <a:tcPr marL="70357" marR="70357" marT="32473" marB="324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676780073"/>
                  </a:ext>
                </a:extLst>
              </a:tr>
            </a:tbl>
          </a:graphicData>
        </a:graphic>
      </p:graphicFrame>
      <p:pic>
        <p:nvPicPr>
          <p:cNvPr id="8" name="Picture 7">
            <a:extLst>
              <a:ext uri="{FF2B5EF4-FFF2-40B4-BE49-F238E27FC236}">
                <a16:creationId xmlns:a16="http://schemas.microsoft.com/office/drawing/2014/main" xmlns="" id="{98AFB892-7D4D-14E4-B030-502180B8ECFA}"/>
              </a:ext>
            </a:extLst>
          </p:cNvPr>
          <p:cNvPicPr>
            <a:picLocks noChangeAspect="1"/>
          </p:cNvPicPr>
          <p:nvPr/>
        </p:nvPicPr>
        <p:blipFill>
          <a:blip r:embed="rId2"/>
          <a:stretch>
            <a:fillRect/>
          </a:stretch>
        </p:blipFill>
        <p:spPr>
          <a:xfrm>
            <a:off x="3261204" y="1985178"/>
            <a:ext cx="5372100" cy="666750"/>
          </a:xfrm>
          <a:prstGeom prst="rect">
            <a:avLst/>
          </a:prstGeom>
          <a:ln>
            <a:solidFill>
              <a:schemeClr val="accent1"/>
            </a:solidFill>
          </a:ln>
        </p:spPr>
      </p:pic>
    </p:spTree>
    <p:extLst>
      <p:ext uri="{BB962C8B-B14F-4D97-AF65-F5344CB8AC3E}">
        <p14:creationId xmlns:p14="http://schemas.microsoft.com/office/powerpoint/2010/main" val="249738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a:t>21. Asynchronous Processing</a:t>
            </a:r>
          </a:p>
          <a:p>
            <a:r>
              <a:rPr lang="en-US" dirty="0"/>
              <a:t>2.2. Contexts and Dependency Injection (CDI)</a:t>
            </a:r>
          </a:p>
          <a:p>
            <a:r>
              <a:rPr lang="en-US" dirty="0"/>
              <a:t>2.3. REST API</a:t>
            </a:r>
          </a:p>
          <a:p>
            <a:r>
              <a:rPr lang="en-US" dirty="0"/>
              <a:t>2.4. JSP</a:t>
            </a:r>
          </a:p>
          <a:p>
            <a:r>
              <a:rPr lang="en-US" dirty="0"/>
              <a:t>2.5. Web Socket</a:t>
            </a:r>
          </a:p>
        </p:txBody>
      </p:sp>
      <p:sp>
        <p:nvSpPr>
          <p:cNvPr id="4" name="Footer Placeholder 3"/>
          <p:cNvSpPr>
            <a:spLocks noGrp="1"/>
          </p:cNvSpPr>
          <p:nvPr>
            <p:ph type="ftr" sz="quarter" idx="11"/>
          </p:nvPr>
        </p:nvSpPr>
        <p:spPr/>
        <p:txBody>
          <a:bodyPr/>
          <a:lstStyle/>
          <a:p>
            <a:r>
              <a:rPr lang="en-US" smtClean="0"/>
              <a:t>JAKARTA EE</a:t>
            </a:r>
            <a:endParaRPr lang="en-US"/>
          </a:p>
        </p:txBody>
      </p:sp>
      <p:sp>
        <p:nvSpPr>
          <p:cNvPr id="5" name="Slide Number Placeholder 4"/>
          <p:cNvSpPr>
            <a:spLocks noGrp="1"/>
          </p:cNvSpPr>
          <p:nvPr>
            <p:ph type="sldNum" sz="quarter" idx="12"/>
          </p:nvPr>
        </p:nvSpPr>
        <p:spPr/>
        <p:txBody>
          <a:bodyPr/>
          <a:lstStyle/>
          <a:p>
            <a:fld id="{8ABA51E9-C9B1-4999-AAAA-75A5D7032878}" type="slidenum">
              <a:rPr lang="en-US" smtClean="0"/>
              <a:t>2</a:t>
            </a:fld>
            <a:endParaRPr lang="en-US"/>
          </a:p>
        </p:txBody>
      </p:sp>
    </p:spTree>
    <p:extLst>
      <p:ext uri="{BB962C8B-B14F-4D97-AF65-F5344CB8AC3E}">
        <p14:creationId xmlns:p14="http://schemas.microsoft.com/office/powerpoint/2010/main" val="4149135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89C3B3-3A41-C86D-F07F-2EE501CDBE3E}"/>
              </a:ext>
            </a:extLst>
          </p:cNvPr>
          <p:cNvSpPr>
            <a:spLocks noGrp="1"/>
          </p:cNvSpPr>
          <p:nvPr>
            <p:ph type="title"/>
          </p:nvPr>
        </p:nvSpPr>
        <p:spPr/>
        <p:txBody>
          <a:bodyPr>
            <a:normAutofit fontScale="90000"/>
          </a:bodyPr>
          <a:lstStyle/>
          <a:p>
            <a:r>
              <a:rPr lang="en-US" dirty="0"/>
              <a:t>Sharing Information</a:t>
            </a:r>
          </a:p>
        </p:txBody>
      </p:sp>
      <p:sp>
        <p:nvSpPr>
          <p:cNvPr id="3" name="Text Placeholder 2">
            <a:extLst>
              <a:ext uri="{FF2B5EF4-FFF2-40B4-BE49-F238E27FC236}">
                <a16:creationId xmlns:a16="http://schemas.microsoft.com/office/drawing/2014/main" xmlns="" id="{18A955D7-CD54-039D-DB0A-E54A8621146E}"/>
              </a:ext>
            </a:extLst>
          </p:cNvPr>
          <p:cNvSpPr>
            <a:spLocks noGrp="1"/>
          </p:cNvSpPr>
          <p:nvPr>
            <p:ph type="body" sz="quarter" idx="13"/>
          </p:nvPr>
        </p:nvSpPr>
        <p:spPr/>
        <p:txBody>
          <a:bodyPr>
            <a:normAutofit/>
          </a:bodyPr>
          <a:lstStyle/>
          <a:p>
            <a:r>
              <a:rPr lang="en-US" sz="1800" dirty="0"/>
              <a:t>Collaborating web components share information by means of objects that are maintained as attributes of four scope objects. You access these attributes by using the </a:t>
            </a:r>
            <a:r>
              <a:rPr lang="en-US" sz="1800" dirty="0" err="1"/>
              <a:t>getAttribute</a:t>
            </a:r>
            <a:r>
              <a:rPr lang="en-US" sz="1800" dirty="0"/>
              <a:t> and </a:t>
            </a:r>
            <a:r>
              <a:rPr lang="en-US" sz="1800" dirty="0" err="1"/>
              <a:t>setAttribute</a:t>
            </a:r>
            <a:r>
              <a:rPr lang="en-US" sz="1800" dirty="0"/>
              <a:t> methods of the class representing the scope.</a:t>
            </a:r>
          </a:p>
        </p:txBody>
      </p:sp>
      <p:sp>
        <p:nvSpPr>
          <p:cNvPr id="4" name="Slide Number Placeholder 3">
            <a:extLst>
              <a:ext uri="{FF2B5EF4-FFF2-40B4-BE49-F238E27FC236}">
                <a16:creationId xmlns:a16="http://schemas.microsoft.com/office/drawing/2014/main" xmlns="" id="{4237568F-EC98-4D18-AB31-8192EDA00E82}"/>
              </a:ext>
            </a:extLst>
          </p:cNvPr>
          <p:cNvSpPr>
            <a:spLocks noGrp="1"/>
          </p:cNvSpPr>
          <p:nvPr>
            <p:ph type="sldNum" sz="quarter" idx="14"/>
          </p:nvPr>
        </p:nvSpPr>
        <p:spPr/>
        <p:txBody>
          <a:bodyPr/>
          <a:lstStyle/>
          <a:p>
            <a:fld id="{3DD97BEB-BAEF-0344-9D5C-EC73E478698A}" type="slidenum">
              <a:rPr lang="en-US" smtClean="0"/>
              <a:pPr/>
              <a:t>20</a:t>
            </a:fld>
            <a:endParaRPr lang="en-US"/>
          </a:p>
        </p:txBody>
      </p:sp>
      <p:sp>
        <p:nvSpPr>
          <p:cNvPr id="5" name="Text Placeholder 4">
            <a:extLst>
              <a:ext uri="{FF2B5EF4-FFF2-40B4-BE49-F238E27FC236}">
                <a16:creationId xmlns:a16="http://schemas.microsoft.com/office/drawing/2014/main" xmlns="" id="{FCC3F90E-3F06-3B32-6AC2-8C2F8DE6A15A}"/>
              </a:ext>
            </a:extLst>
          </p:cNvPr>
          <p:cNvSpPr>
            <a:spLocks noGrp="1"/>
          </p:cNvSpPr>
          <p:nvPr>
            <p:ph type="body" sz="quarter" idx="15"/>
          </p:nvPr>
        </p:nvSpPr>
        <p:spPr/>
        <p:txBody>
          <a:bodyPr>
            <a:normAutofit fontScale="85000" lnSpcReduction="20000"/>
          </a:bodyPr>
          <a:lstStyle/>
          <a:p>
            <a:r>
              <a:rPr lang="en-US" dirty="0"/>
              <a:t>Using Scope Objects</a:t>
            </a:r>
          </a:p>
        </p:txBody>
      </p:sp>
      <p:graphicFrame>
        <p:nvGraphicFramePr>
          <p:cNvPr id="6" name="Table 5">
            <a:extLst>
              <a:ext uri="{FF2B5EF4-FFF2-40B4-BE49-F238E27FC236}">
                <a16:creationId xmlns:a16="http://schemas.microsoft.com/office/drawing/2014/main" xmlns="" id="{69C4EBDC-D770-B59A-501F-BF54C310A001}"/>
              </a:ext>
            </a:extLst>
          </p:cNvPr>
          <p:cNvGraphicFramePr>
            <a:graphicFrameLocks noGrp="1"/>
          </p:cNvGraphicFramePr>
          <p:nvPr>
            <p:extLst>
              <p:ext uri="{D42A27DB-BD31-4B8C-83A1-F6EECF244321}">
                <p14:modId xmlns:p14="http://schemas.microsoft.com/office/powerpoint/2010/main" val="3453327540"/>
              </p:ext>
            </p:extLst>
          </p:nvPr>
        </p:nvGraphicFramePr>
        <p:xfrm>
          <a:off x="1607890" y="2178941"/>
          <a:ext cx="8968900" cy="4463710"/>
        </p:xfrm>
        <a:graphic>
          <a:graphicData uri="http://schemas.openxmlformats.org/drawingml/2006/table">
            <a:tbl>
              <a:tblPr/>
              <a:tblGrid>
                <a:gridCol w="805343">
                  <a:extLst>
                    <a:ext uri="{9D8B030D-6E8A-4147-A177-3AD203B41FA5}">
                      <a16:colId xmlns:a16="http://schemas.microsoft.com/office/drawing/2014/main" xmlns="" val="1376764016"/>
                    </a:ext>
                  </a:extLst>
                </a:gridCol>
                <a:gridCol w="1596301">
                  <a:extLst>
                    <a:ext uri="{9D8B030D-6E8A-4147-A177-3AD203B41FA5}">
                      <a16:colId xmlns:a16="http://schemas.microsoft.com/office/drawing/2014/main" xmlns="" val="2293127666"/>
                    </a:ext>
                  </a:extLst>
                </a:gridCol>
                <a:gridCol w="2600401">
                  <a:extLst>
                    <a:ext uri="{9D8B030D-6E8A-4147-A177-3AD203B41FA5}">
                      <a16:colId xmlns:a16="http://schemas.microsoft.com/office/drawing/2014/main" xmlns="" val="3223600980"/>
                    </a:ext>
                  </a:extLst>
                </a:gridCol>
                <a:gridCol w="3966855">
                  <a:extLst>
                    <a:ext uri="{9D8B030D-6E8A-4147-A177-3AD203B41FA5}">
                      <a16:colId xmlns:a16="http://schemas.microsoft.com/office/drawing/2014/main" xmlns="" val="1194333674"/>
                    </a:ext>
                  </a:extLst>
                </a:gridCol>
              </a:tblGrid>
              <a:tr h="237043">
                <a:tc>
                  <a:txBody>
                    <a:bodyPr/>
                    <a:lstStyle/>
                    <a:p>
                      <a:r>
                        <a:rPr lang="en-US" sz="1200" b="1" dirty="0">
                          <a:solidFill>
                            <a:schemeClr val="accent1">
                              <a:lumMod val="75000"/>
                            </a:schemeClr>
                          </a:solidFill>
                          <a:effectLst/>
                        </a:rPr>
                        <a:t>Scope Object</a:t>
                      </a: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accent1">
                              <a:lumMod val="75000"/>
                            </a:schemeClr>
                          </a:solidFill>
                          <a:effectLst/>
                        </a:rPr>
                        <a:t>Class</a:t>
                      </a:r>
                      <a:endParaRPr lang="en-US" sz="1200" b="1" dirty="0">
                        <a:solidFill>
                          <a:schemeClr val="accent1">
                            <a:lumMod val="75000"/>
                          </a:schemeClr>
                        </a:solidFill>
                        <a:effectLst/>
                      </a:endParaRP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accent1">
                              <a:lumMod val="75000"/>
                            </a:schemeClr>
                          </a:solidFill>
                          <a:effectLst/>
                        </a:rPr>
                        <a:t>Accessible From</a:t>
                      </a:r>
                      <a:endParaRPr lang="en-US" sz="1200" b="1" dirty="0">
                        <a:solidFill>
                          <a:schemeClr val="accent1">
                            <a:lumMod val="75000"/>
                          </a:schemeClr>
                        </a:solidFill>
                        <a:effectLst/>
                      </a:endParaRP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US" sz="1200" b="1" dirty="0">
                        <a:solidFill>
                          <a:schemeClr val="accent1">
                            <a:lumMod val="75000"/>
                          </a:schemeClr>
                        </a:solidFill>
                        <a:effectLst/>
                      </a:endParaRP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543745126"/>
                  </a:ext>
                </a:extLst>
              </a:tr>
              <a:tr h="532522">
                <a:tc>
                  <a:txBody>
                    <a:bodyPr/>
                    <a:lstStyle/>
                    <a:p>
                      <a:r>
                        <a:rPr lang="en-US" sz="1400" dirty="0">
                          <a:solidFill>
                            <a:schemeClr val="accent1">
                              <a:lumMod val="75000"/>
                            </a:schemeClr>
                          </a:solidFill>
                          <a:effectLst/>
                        </a:rPr>
                        <a:t>Web context</a:t>
                      </a: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err="1">
                          <a:solidFill>
                            <a:schemeClr val="accent1">
                              <a:lumMod val="75000"/>
                            </a:schemeClr>
                          </a:solidFill>
                          <a:effectLst/>
                        </a:rPr>
                        <a:t>jakarta.servlet.ServletContext</a:t>
                      </a:r>
                      <a:endParaRPr lang="en-US" sz="1200" dirty="0">
                        <a:solidFill>
                          <a:schemeClr val="accent1">
                            <a:lumMod val="75000"/>
                          </a:schemeClr>
                        </a:solidFill>
                        <a:effectLst/>
                      </a:endParaRP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solidFill>
                            <a:schemeClr val="accent1">
                              <a:lumMod val="75000"/>
                            </a:schemeClr>
                          </a:solidFill>
                          <a:effectLst/>
                        </a:rPr>
                        <a:t>Web components within a web context. See </a:t>
                      </a:r>
                      <a:r>
                        <a:rPr lang="en-US" sz="1400" u="none" strike="noStrike">
                          <a:solidFill>
                            <a:schemeClr val="accent1">
                              <a:lumMod val="75000"/>
                            </a:schemeClr>
                          </a:solidFill>
                          <a:effectLst/>
                          <a:hlinkClick r:id="rId2"/>
                        </a:rPr>
                        <a:t>[accessing-the-web-context]</a:t>
                      </a:r>
                      <a:r>
                        <a:rPr lang="en-US" sz="1400">
                          <a:solidFill>
                            <a:schemeClr val="accent1">
                              <a:lumMod val="75000"/>
                            </a:schemeClr>
                          </a:solidFill>
                          <a:effectLst/>
                        </a:rPr>
                        <a:t>.</a:t>
                      </a: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a:solidFill>
                            <a:schemeClr val="accent1">
                              <a:lumMod val="75000"/>
                            </a:schemeClr>
                          </a:solidFill>
                          <a:effectLst/>
                        </a:rPr>
                        <a:t>// set/get </a:t>
                      </a:r>
                      <a:r>
                        <a:rPr lang="en-US" sz="1200" b="1" dirty="0">
                          <a:solidFill>
                            <a:schemeClr val="accent1">
                              <a:lumMod val="75000"/>
                            </a:schemeClr>
                          </a:solidFill>
                          <a:effectLst/>
                        </a:rPr>
                        <a:t>application</a:t>
                      </a:r>
                      <a:r>
                        <a:rPr lang="en-US" sz="1200" dirty="0">
                          <a:solidFill>
                            <a:schemeClr val="accent1">
                              <a:lumMod val="75000"/>
                            </a:schemeClr>
                          </a:solidFill>
                          <a:effectLst/>
                        </a:rPr>
                        <a:t> scoped attribute</a:t>
                      </a:r>
                    </a:p>
                    <a:p>
                      <a:r>
                        <a:rPr lang="en-US" sz="1200" dirty="0" err="1">
                          <a:solidFill>
                            <a:schemeClr val="accent1">
                              <a:lumMod val="75000"/>
                            </a:schemeClr>
                          </a:solidFill>
                          <a:effectLst/>
                        </a:rPr>
                        <a:t>req.getServletContext</a:t>
                      </a:r>
                      <a:r>
                        <a:rPr lang="en-US" sz="1200" dirty="0">
                          <a:solidFill>
                            <a:schemeClr val="accent1">
                              <a:lumMod val="75000"/>
                            </a:schemeClr>
                          </a:solidFill>
                          <a:effectLst/>
                        </a:rPr>
                        <a:t>().</a:t>
                      </a:r>
                      <a:r>
                        <a:rPr lang="en-US" sz="1200" dirty="0" err="1">
                          <a:solidFill>
                            <a:schemeClr val="accent1">
                              <a:lumMod val="75000"/>
                            </a:schemeClr>
                          </a:solidFill>
                          <a:effectLst/>
                        </a:rPr>
                        <a:t>setAttribute</a:t>
                      </a:r>
                      <a:r>
                        <a:rPr lang="en-US" sz="1200" dirty="0">
                          <a:solidFill>
                            <a:schemeClr val="accent1">
                              <a:lumMod val="75000"/>
                            </a:schemeClr>
                          </a:solidFill>
                          <a:effectLst/>
                        </a:rPr>
                        <a:t>("name", "application scoped attribute");</a:t>
                      </a:r>
                    </a:p>
                    <a:p>
                      <a:r>
                        <a:rPr lang="en-US" sz="1200" dirty="0">
                          <a:solidFill>
                            <a:schemeClr val="accent1">
                              <a:lumMod val="75000"/>
                            </a:schemeClr>
                          </a:solidFill>
                          <a:effectLst/>
                        </a:rPr>
                        <a:t>String </a:t>
                      </a:r>
                      <a:r>
                        <a:rPr lang="en-US" sz="1200" dirty="0" err="1">
                          <a:solidFill>
                            <a:schemeClr val="accent1">
                              <a:lumMod val="75000"/>
                            </a:schemeClr>
                          </a:solidFill>
                          <a:effectLst/>
                        </a:rPr>
                        <a:t>applicationScope</a:t>
                      </a:r>
                      <a:r>
                        <a:rPr lang="en-US" sz="1200" dirty="0">
                          <a:solidFill>
                            <a:schemeClr val="accent1">
                              <a:lumMod val="75000"/>
                            </a:schemeClr>
                          </a:solidFill>
                          <a:effectLst/>
                        </a:rPr>
                        <a:t> = (String) </a:t>
                      </a:r>
                      <a:r>
                        <a:rPr lang="en-US" sz="1200" kern="1200" dirty="0" err="1">
                          <a:solidFill>
                            <a:schemeClr val="accent1">
                              <a:lumMod val="75000"/>
                            </a:schemeClr>
                          </a:solidFill>
                          <a:effectLst/>
                          <a:latin typeface="+mn-lt"/>
                          <a:ea typeface="+mn-ea"/>
                          <a:cs typeface="+mn-cs"/>
                        </a:rPr>
                        <a:t>req</a:t>
                      </a:r>
                      <a:r>
                        <a:rPr lang="en-US" sz="1200" dirty="0" err="1">
                          <a:solidFill>
                            <a:schemeClr val="accent1">
                              <a:lumMod val="75000"/>
                            </a:schemeClr>
                          </a:solidFill>
                          <a:effectLst/>
                        </a:rPr>
                        <a:t>.</a:t>
                      </a:r>
                      <a:r>
                        <a:rPr lang="en-US" sz="1200" kern="1200" dirty="0" err="1">
                          <a:solidFill>
                            <a:schemeClr val="accent1">
                              <a:lumMod val="75000"/>
                            </a:schemeClr>
                          </a:solidFill>
                          <a:effectLst/>
                          <a:latin typeface="+mn-lt"/>
                          <a:ea typeface="+mn-ea"/>
                          <a:cs typeface="+mn-cs"/>
                        </a:rPr>
                        <a:t>getServletContext</a:t>
                      </a:r>
                      <a:r>
                        <a:rPr lang="en-US" sz="1200" dirty="0">
                          <a:solidFill>
                            <a:schemeClr val="accent1">
                              <a:lumMod val="75000"/>
                            </a:schemeClr>
                          </a:solidFill>
                          <a:effectLst/>
                        </a:rPr>
                        <a:t>().</a:t>
                      </a:r>
                      <a:r>
                        <a:rPr lang="en-US" sz="1200" dirty="0" err="1">
                          <a:solidFill>
                            <a:schemeClr val="accent1">
                              <a:lumMod val="75000"/>
                            </a:schemeClr>
                          </a:solidFill>
                          <a:effectLst/>
                        </a:rPr>
                        <a:t>getAttribute</a:t>
                      </a:r>
                      <a:r>
                        <a:rPr lang="en-US" sz="1200" dirty="0">
                          <a:solidFill>
                            <a:schemeClr val="accent1">
                              <a:lumMod val="75000"/>
                            </a:schemeClr>
                          </a:solidFill>
                          <a:effectLst/>
                        </a:rPr>
                        <a:t>("a");</a:t>
                      </a: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682525417"/>
                  </a:ext>
                </a:extLst>
              </a:tr>
              <a:tr h="653243">
                <a:tc>
                  <a:txBody>
                    <a:bodyPr/>
                    <a:lstStyle/>
                    <a:p>
                      <a:r>
                        <a:rPr lang="en-US" sz="1400">
                          <a:solidFill>
                            <a:schemeClr val="accent1">
                              <a:lumMod val="75000"/>
                            </a:schemeClr>
                          </a:solidFill>
                          <a:effectLst/>
                        </a:rPr>
                        <a:t>Session</a:t>
                      </a: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a:solidFill>
                            <a:schemeClr val="accent1">
                              <a:lumMod val="75000"/>
                            </a:schemeClr>
                          </a:solidFill>
                          <a:effectLst/>
                        </a:rPr>
                        <a:t>jakarta.servlet.http.HttpSession</a:t>
                      </a: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chemeClr val="accent1">
                              <a:lumMod val="75000"/>
                            </a:schemeClr>
                          </a:solidFill>
                          <a:effectLst/>
                        </a:rPr>
                        <a:t>Web components handling a request that belongs to the session. See </a:t>
                      </a:r>
                      <a:r>
                        <a:rPr lang="en-US" sz="1400" u="none" strike="noStrike" dirty="0">
                          <a:solidFill>
                            <a:schemeClr val="accent1">
                              <a:lumMod val="75000"/>
                            </a:schemeClr>
                          </a:solidFill>
                          <a:effectLst/>
                          <a:hlinkClick r:id="rId3"/>
                        </a:rPr>
                        <a:t>[maintaining-client-state]</a:t>
                      </a:r>
                      <a:r>
                        <a:rPr lang="en-US" sz="1400" dirty="0">
                          <a:solidFill>
                            <a:schemeClr val="accent1">
                              <a:lumMod val="75000"/>
                            </a:schemeClr>
                          </a:solidFill>
                          <a:effectLst/>
                        </a:rPr>
                        <a:t>.</a:t>
                      </a: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a:solidFill>
                            <a:schemeClr val="accent1">
                              <a:lumMod val="75000"/>
                            </a:schemeClr>
                          </a:solidFill>
                          <a:effectLst/>
                        </a:rPr>
                        <a:t>// set/get </a:t>
                      </a:r>
                      <a:r>
                        <a:rPr lang="en-US" sz="1200" b="1" dirty="0">
                          <a:solidFill>
                            <a:schemeClr val="accent1">
                              <a:lumMod val="75000"/>
                            </a:schemeClr>
                          </a:solidFill>
                          <a:effectLst/>
                        </a:rPr>
                        <a:t>session</a:t>
                      </a:r>
                      <a:r>
                        <a:rPr lang="en-US" sz="1200" dirty="0">
                          <a:solidFill>
                            <a:schemeClr val="accent1">
                              <a:lumMod val="75000"/>
                            </a:schemeClr>
                          </a:solidFill>
                          <a:effectLst/>
                        </a:rPr>
                        <a:t> scoped attribute</a:t>
                      </a:r>
                    </a:p>
                    <a:p>
                      <a:r>
                        <a:rPr lang="en-US" sz="1200" dirty="0" err="1">
                          <a:solidFill>
                            <a:schemeClr val="accent1">
                              <a:lumMod val="75000"/>
                            </a:schemeClr>
                          </a:solidFill>
                          <a:effectLst/>
                        </a:rPr>
                        <a:t>HttpSession</a:t>
                      </a:r>
                      <a:r>
                        <a:rPr lang="en-US" sz="1200" dirty="0">
                          <a:solidFill>
                            <a:schemeClr val="accent1">
                              <a:lumMod val="75000"/>
                            </a:schemeClr>
                          </a:solidFill>
                          <a:effectLst/>
                        </a:rPr>
                        <a:t> session = </a:t>
                      </a:r>
                      <a:r>
                        <a:rPr lang="en-US" sz="1200" dirty="0" err="1">
                          <a:solidFill>
                            <a:schemeClr val="accent1">
                              <a:lumMod val="75000"/>
                            </a:schemeClr>
                          </a:solidFill>
                          <a:effectLst/>
                        </a:rPr>
                        <a:t>req.getSession</a:t>
                      </a:r>
                      <a:r>
                        <a:rPr lang="en-US" sz="1200" dirty="0">
                          <a:solidFill>
                            <a:schemeClr val="accent1">
                              <a:lumMod val="75000"/>
                            </a:schemeClr>
                          </a:solidFill>
                          <a:effectLst/>
                        </a:rPr>
                        <a:t>();</a:t>
                      </a:r>
                    </a:p>
                    <a:p>
                      <a:r>
                        <a:rPr lang="en-US" sz="1200" kern="1200" dirty="0" err="1">
                          <a:solidFill>
                            <a:schemeClr val="accent1">
                              <a:lumMod val="75000"/>
                            </a:schemeClr>
                          </a:solidFill>
                          <a:effectLst/>
                          <a:latin typeface="+mn-lt"/>
                          <a:ea typeface="+mn-ea"/>
                          <a:cs typeface="+mn-cs"/>
                        </a:rPr>
                        <a:t>session</a:t>
                      </a:r>
                      <a:r>
                        <a:rPr lang="en-US" sz="1200" dirty="0" err="1">
                          <a:solidFill>
                            <a:schemeClr val="accent1">
                              <a:lumMod val="75000"/>
                            </a:schemeClr>
                          </a:solidFill>
                          <a:effectLst/>
                        </a:rPr>
                        <a:t>.</a:t>
                      </a:r>
                      <a:r>
                        <a:rPr lang="en-US" sz="1200" kern="1200" dirty="0" err="1">
                          <a:solidFill>
                            <a:schemeClr val="accent1">
                              <a:lumMod val="75000"/>
                            </a:schemeClr>
                          </a:solidFill>
                          <a:effectLst/>
                          <a:latin typeface="+mn-lt"/>
                          <a:ea typeface="+mn-ea"/>
                          <a:cs typeface="+mn-cs"/>
                        </a:rPr>
                        <a:t>setAttribute</a:t>
                      </a:r>
                      <a:r>
                        <a:rPr lang="en-US" sz="1200" dirty="0">
                          <a:solidFill>
                            <a:schemeClr val="accent1">
                              <a:lumMod val="75000"/>
                            </a:schemeClr>
                          </a:solidFill>
                          <a:effectLst/>
                        </a:rPr>
                        <a:t>("name", "session scoped attribute");</a:t>
                      </a:r>
                    </a:p>
                    <a:p>
                      <a:r>
                        <a:rPr lang="en-US" sz="1200" dirty="0">
                          <a:solidFill>
                            <a:schemeClr val="accent1">
                              <a:lumMod val="75000"/>
                            </a:schemeClr>
                          </a:solidFill>
                          <a:effectLst/>
                        </a:rPr>
                        <a:t>String </a:t>
                      </a:r>
                      <a:r>
                        <a:rPr lang="en-US" sz="1200" dirty="0" err="1">
                          <a:solidFill>
                            <a:schemeClr val="accent1">
                              <a:lumMod val="75000"/>
                            </a:schemeClr>
                          </a:solidFill>
                          <a:effectLst/>
                        </a:rPr>
                        <a:t>sessionScope</a:t>
                      </a:r>
                      <a:r>
                        <a:rPr lang="en-US" sz="1200" dirty="0">
                          <a:solidFill>
                            <a:schemeClr val="accent1">
                              <a:lumMod val="75000"/>
                            </a:schemeClr>
                          </a:solidFill>
                          <a:effectLst/>
                        </a:rPr>
                        <a:t> = (String) </a:t>
                      </a:r>
                      <a:r>
                        <a:rPr lang="en-US" sz="1200" dirty="0" err="1">
                          <a:solidFill>
                            <a:schemeClr val="accent1">
                              <a:lumMod val="75000"/>
                            </a:schemeClr>
                          </a:solidFill>
                          <a:effectLst/>
                        </a:rPr>
                        <a:t>session.getAttribute</a:t>
                      </a:r>
                      <a:r>
                        <a:rPr lang="en-US" sz="1200" dirty="0">
                          <a:solidFill>
                            <a:schemeClr val="accent1">
                              <a:lumMod val="75000"/>
                            </a:schemeClr>
                          </a:solidFill>
                          <a:effectLst/>
                        </a:rPr>
                        <a:t>("b");</a:t>
                      </a: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3394439901"/>
                  </a:ext>
                </a:extLst>
              </a:tr>
              <a:tr h="499639">
                <a:tc>
                  <a:txBody>
                    <a:bodyPr/>
                    <a:lstStyle/>
                    <a:p>
                      <a:r>
                        <a:rPr lang="en-US" sz="1400">
                          <a:solidFill>
                            <a:schemeClr val="accent1">
                              <a:lumMod val="75000"/>
                            </a:schemeClr>
                          </a:solidFill>
                          <a:effectLst/>
                        </a:rPr>
                        <a:t>Request</a:t>
                      </a: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a:solidFill>
                            <a:schemeClr val="accent1">
                              <a:lumMod val="75000"/>
                            </a:schemeClr>
                          </a:solidFill>
                          <a:effectLst/>
                        </a:rPr>
                        <a:t>Subtype of jakarta.servlet.ServletRequest</a:t>
                      </a: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solidFill>
                            <a:schemeClr val="accent1">
                              <a:lumMod val="75000"/>
                            </a:schemeClr>
                          </a:solidFill>
                          <a:effectLst/>
                        </a:rPr>
                        <a:t>Web components handling the request.</a:t>
                      </a: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a:solidFill>
                            <a:schemeClr val="accent1">
                              <a:lumMod val="75000"/>
                            </a:schemeClr>
                          </a:solidFill>
                          <a:effectLst/>
                        </a:rPr>
                        <a:t>// set/get </a:t>
                      </a:r>
                      <a:r>
                        <a:rPr lang="en-US" sz="1200" b="1" dirty="0">
                          <a:solidFill>
                            <a:schemeClr val="accent1">
                              <a:lumMod val="75000"/>
                            </a:schemeClr>
                          </a:solidFill>
                          <a:effectLst/>
                        </a:rPr>
                        <a:t>request</a:t>
                      </a:r>
                      <a:r>
                        <a:rPr lang="en-US" sz="1200" dirty="0">
                          <a:solidFill>
                            <a:schemeClr val="accent1">
                              <a:lumMod val="75000"/>
                            </a:schemeClr>
                          </a:solidFill>
                          <a:effectLst/>
                        </a:rPr>
                        <a:t> scoped attribute</a:t>
                      </a:r>
                    </a:p>
                    <a:p>
                      <a:r>
                        <a:rPr lang="en-US" sz="1200" kern="1200" dirty="0" err="1">
                          <a:solidFill>
                            <a:schemeClr val="accent1">
                              <a:lumMod val="75000"/>
                            </a:schemeClr>
                          </a:solidFill>
                          <a:effectLst/>
                          <a:latin typeface="+mn-lt"/>
                          <a:ea typeface="+mn-ea"/>
                          <a:cs typeface="+mn-cs"/>
                        </a:rPr>
                        <a:t>req</a:t>
                      </a:r>
                      <a:r>
                        <a:rPr lang="en-US" sz="1200" dirty="0" err="1">
                          <a:solidFill>
                            <a:schemeClr val="accent1">
                              <a:lumMod val="75000"/>
                            </a:schemeClr>
                          </a:solidFill>
                          <a:effectLst/>
                        </a:rPr>
                        <a:t>.</a:t>
                      </a:r>
                      <a:r>
                        <a:rPr lang="en-US" sz="1200" kern="1200" dirty="0" err="1">
                          <a:solidFill>
                            <a:schemeClr val="accent1">
                              <a:lumMod val="75000"/>
                            </a:schemeClr>
                          </a:solidFill>
                          <a:effectLst/>
                          <a:latin typeface="+mn-lt"/>
                          <a:ea typeface="+mn-ea"/>
                          <a:cs typeface="+mn-cs"/>
                        </a:rPr>
                        <a:t>setAttribute</a:t>
                      </a:r>
                      <a:r>
                        <a:rPr lang="en-US" sz="1200" dirty="0">
                          <a:solidFill>
                            <a:schemeClr val="accent1">
                              <a:lumMod val="75000"/>
                            </a:schemeClr>
                          </a:solidFill>
                          <a:effectLst/>
                        </a:rPr>
                        <a:t>("name", "request scoped attribute");</a:t>
                      </a:r>
                    </a:p>
                    <a:p>
                      <a:r>
                        <a:rPr lang="en-US" sz="1200" dirty="0">
                          <a:solidFill>
                            <a:schemeClr val="accent1">
                              <a:lumMod val="75000"/>
                            </a:schemeClr>
                          </a:solidFill>
                          <a:effectLst/>
                        </a:rPr>
                        <a:t>String </a:t>
                      </a:r>
                      <a:r>
                        <a:rPr lang="en-US" sz="1200" dirty="0" err="1">
                          <a:solidFill>
                            <a:schemeClr val="accent1">
                              <a:lumMod val="75000"/>
                            </a:schemeClr>
                          </a:solidFill>
                          <a:effectLst/>
                        </a:rPr>
                        <a:t>requestScope</a:t>
                      </a:r>
                      <a:r>
                        <a:rPr lang="en-US" sz="1200" dirty="0">
                          <a:solidFill>
                            <a:schemeClr val="accent1">
                              <a:lumMod val="75000"/>
                            </a:schemeClr>
                          </a:solidFill>
                          <a:effectLst/>
                        </a:rPr>
                        <a:t> = (String) </a:t>
                      </a:r>
                      <a:r>
                        <a:rPr lang="en-US" sz="1200" kern="1200" dirty="0" err="1">
                          <a:solidFill>
                            <a:schemeClr val="accent1">
                              <a:lumMod val="75000"/>
                            </a:schemeClr>
                          </a:solidFill>
                          <a:effectLst/>
                          <a:latin typeface="+mn-lt"/>
                          <a:ea typeface="+mn-ea"/>
                          <a:cs typeface="+mn-cs"/>
                        </a:rPr>
                        <a:t>req</a:t>
                      </a:r>
                      <a:r>
                        <a:rPr lang="en-US" sz="1200" dirty="0" err="1">
                          <a:solidFill>
                            <a:schemeClr val="accent1">
                              <a:lumMod val="75000"/>
                            </a:schemeClr>
                          </a:solidFill>
                          <a:effectLst/>
                        </a:rPr>
                        <a:t>.</a:t>
                      </a:r>
                      <a:r>
                        <a:rPr lang="en-US" sz="1200" kern="1200" dirty="0" err="1">
                          <a:solidFill>
                            <a:schemeClr val="accent1">
                              <a:lumMod val="75000"/>
                            </a:schemeClr>
                          </a:solidFill>
                          <a:effectLst/>
                          <a:latin typeface="+mn-lt"/>
                          <a:ea typeface="+mn-ea"/>
                          <a:cs typeface="+mn-cs"/>
                        </a:rPr>
                        <a:t>getAttribute</a:t>
                      </a:r>
                      <a:r>
                        <a:rPr lang="en-US" sz="1200" dirty="0">
                          <a:solidFill>
                            <a:schemeClr val="accent1">
                              <a:lumMod val="75000"/>
                            </a:schemeClr>
                          </a:solidFill>
                          <a:effectLst/>
                        </a:rPr>
                        <a:t>("c");</a:t>
                      </a:r>
                    </a:p>
                    <a:p>
                      <a:r>
                        <a:rPr lang="en-US" sz="1200" dirty="0">
                          <a:solidFill>
                            <a:schemeClr val="accent1">
                              <a:lumMod val="75000"/>
                            </a:schemeClr>
                          </a:solidFill>
                          <a:effectLst/>
                        </a:rPr>
                        <a:t>// send redirect to other servlet</a:t>
                      </a:r>
                    </a:p>
                    <a:p>
                      <a:r>
                        <a:rPr lang="en-US" sz="1200" kern="1200" dirty="0" err="1">
                          <a:solidFill>
                            <a:schemeClr val="accent1">
                              <a:lumMod val="75000"/>
                            </a:schemeClr>
                          </a:solidFill>
                          <a:effectLst/>
                          <a:latin typeface="+mn-lt"/>
                          <a:ea typeface="+mn-ea"/>
                          <a:cs typeface="+mn-cs"/>
                        </a:rPr>
                        <a:t>req</a:t>
                      </a:r>
                      <a:r>
                        <a:rPr lang="en-US" sz="1200" dirty="0" err="1">
                          <a:solidFill>
                            <a:schemeClr val="accent1">
                              <a:lumMod val="75000"/>
                            </a:schemeClr>
                          </a:solidFill>
                          <a:effectLst/>
                        </a:rPr>
                        <a:t>.</a:t>
                      </a:r>
                      <a:r>
                        <a:rPr lang="en-US" sz="1200" kern="1200" dirty="0" err="1">
                          <a:solidFill>
                            <a:schemeClr val="accent1">
                              <a:lumMod val="75000"/>
                            </a:schemeClr>
                          </a:solidFill>
                          <a:effectLst/>
                          <a:latin typeface="+mn-lt"/>
                          <a:ea typeface="+mn-ea"/>
                          <a:cs typeface="+mn-cs"/>
                        </a:rPr>
                        <a:t>getRequestDispatcher</a:t>
                      </a:r>
                      <a:r>
                        <a:rPr lang="en-US" sz="1200" dirty="0">
                          <a:solidFill>
                            <a:schemeClr val="accent1">
                              <a:lumMod val="75000"/>
                            </a:schemeClr>
                          </a:solidFill>
                          <a:effectLst/>
                        </a:rPr>
                        <a:t>("get-attributes").forward(req, resp);</a:t>
                      </a: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2699113636"/>
                  </a:ext>
                </a:extLst>
              </a:tr>
              <a:tr h="411800">
                <a:tc>
                  <a:txBody>
                    <a:bodyPr/>
                    <a:lstStyle/>
                    <a:p>
                      <a:r>
                        <a:rPr lang="en-US" sz="1400">
                          <a:solidFill>
                            <a:schemeClr val="accent1">
                              <a:lumMod val="75000"/>
                            </a:schemeClr>
                          </a:solidFill>
                          <a:effectLst/>
                        </a:rPr>
                        <a:t>Page</a:t>
                      </a: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err="1">
                          <a:solidFill>
                            <a:schemeClr val="accent1">
                              <a:lumMod val="75000"/>
                            </a:schemeClr>
                          </a:solidFill>
                          <a:effectLst/>
                        </a:rPr>
                        <a:t>jakarta.servlet.jsp.JspContext</a:t>
                      </a:r>
                      <a:endParaRPr lang="en-US" sz="1200" dirty="0">
                        <a:solidFill>
                          <a:schemeClr val="accent1">
                            <a:lumMod val="75000"/>
                          </a:schemeClr>
                        </a:solidFill>
                        <a:effectLst/>
                      </a:endParaRP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chemeClr val="accent1">
                              <a:lumMod val="75000"/>
                            </a:schemeClr>
                          </a:solidFill>
                          <a:effectLst/>
                        </a:rPr>
                        <a:t>The Jakarta Server Pages page that creates the object.</a:t>
                      </a: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a:solidFill>
                            <a:schemeClr val="accent1">
                              <a:lumMod val="75000"/>
                            </a:schemeClr>
                          </a:solidFill>
                          <a:effectLst/>
                        </a:rPr>
                        <a:t>&lt;% </a:t>
                      </a:r>
                    </a:p>
                    <a:p>
                      <a:r>
                        <a:rPr lang="it-IT" sz="1200" kern="1200" dirty="0">
                          <a:solidFill>
                            <a:schemeClr val="accent1">
                              <a:lumMod val="75000"/>
                            </a:schemeClr>
                          </a:solidFill>
                          <a:effectLst/>
                          <a:latin typeface="+mn-lt"/>
                          <a:ea typeface="+mn-ea"/>
                          <a:cs typeface="+mn-cs"/>
                        </a:rPr>
                        <a:t>page</a:t>
                      </a:r>
                      <a:r>
                        <a:rPr lang="it-IT" sz="1200" dirty="0">
                          <a:solidFill>
                            <a:schemeClr val="accent1">
                              <a:lumMod val="75000"/>
                            </a:schemeClr>
                          </a:solidFill>
                          <a:effectLst/>
                        </a:rPr>
                        <a:t>.</a:t>
                      </a:r>
                      <a:r>
                        <a:rPr lang="it-IT" sz="1200" kern="1200" dirty="0">
                          <a:solidFill>
                            <a:schemeClr val="accent1">
                              <a:lumMod val="75000"/>
                            </a:schemeClr>
                          </a:solidFill>
                          <a:effectLst/>
                          <a:latin typeface="+mn-lt"/>
                          <a:ea typeface="+mn-ea"/>
                          <a:cs typeface="+mn-cs"/>
                        </a:rPr>
                        <a:t>setAttribute</a:t>
                      </a:r>
                      <a:r>
                        <a:rPr lang="it-IT" sz="1200" dirty="0">
                          <a:solidFill>
                            <a:schemeClr val="accent1">
                              <a:lumMod val="75000"/>
                            </a:schemeClr>
                          </a:solidFill>
                          <a:effectLst/>
                        </a:rPr>
                        <a:t>("name","page scoped attribute");</a:t>
                      </a:r>
                    </a:p>
                    <a:p>
                      <a:r>
                        <a:rPr lang="it-IT" sz="1200" dirty="0">
                          <a:solidFill>
                            <a:schemeClr val="accent1">
                              <a:lumMod val="75000"/>
                            </a:schemeClr>
                          </a:solidFill>
                          <a:effectLst/>
                        </a:rPr>
                        <a:t>String pageStr = </a:t>
                      </a:r>
                      <a:r>
                        <a:rPr lang="it-IT" sz="1200" kern="1200" dirty="0">
                          <a:solidFill>
                            <a:schemeClr val="accent1">
                              <a:lumMod val="75000"/>
                            </a:schemeClr>
                          </a:solidFill>
                          <a:effectLst/>
                          <a:latin typeface="+mn-lt"/>
                          <a:ea typeface="+mn-ea"/>
                          <a:cs typeface="+mn-cs"/>
                        </a:rPr>
                        <a:t>page</a:t>
                      </a:r>
                      <a:r>
                        <a:rPr lang="it-IT" sz="1200" dirty="0">
                          <a:solidFill>
                            <a:schemeClr val="accent1">
                              <a:lumMod val="75000"/>
                            </a:schemeClr>
                          </a:solidFill>
                          <a:effectLst/>
                        </a:rPr>
                        <a:t>.</a:t>
                      </a:r>
                      <a:r>
                        <a:rPr lang="it-IT" sz="1200" kern="1200" dirty="0">
                          <a:solidFill>
                            <a:schemeClr val="accent1">
                              <a:lumMod val="75000"/>
                            </a:schemeClr>
                          </a:solidFill>
                          <a:effectLst/>
                          <a:latin typeface="+mn-lt"/>
                          <a:ea typeface="+mn-ea"/>
                          <a:cs typeface="+mn-cs"/>
                        </a:rPr>
                        <a:t>getAttribute</a:t>
                      </a:r>
                      <a:r>
                        <a:rPr lang="it-IT" sz="1200" dirty="0">
                          <a:solidFill>
                            <a:schemeClr val="accent1">
                              <a:lumMod val="75000"/>
                            </a:schemeClr>
                          </a:solidFill>
                          <a:effectLst/>
                        </a:rPr>
                        <a:t>("name").toString();</a:t>
                      </a:r>
                      <a:endParaRPr lang="en-US" sz="1200" dirty="0">
                        <a:solidFill>
                          <a:schemeClr val="accent1">
                            <a:lumMod val="75000"/>
                          </a:schemeClr>
                        </a:solidFill>
                        <a:effectLst/>
                      </a:endParaRPr>
                    </a:p>
                    <a:p>
                      <a:r>
                        <a:rPr lang="en-US" sz="1200" dirty="0">
                          <a:solidFill>
                            <a:schemeClr val="accent1">
                              <a:lumMod val="75000"/>
                            </a:schemeClr>
                          </a:solidFill>
                          <a:effectLst/>
                        </a:rPr>
                        <a:t>%&gt;</a:t>
                      </a:r>
                    </a:p>
                  </a:txBody>
                  <a:tcPr marL="108616" marR="108616"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326289640"/>
                  </a:ext>
                </a:extLst>
              </a:tr>
            </a:tbl>
          </a:graphicData>
        </a:graphic>
      </p:graphicFrame>
    </p:spTree>
    <p:extLst>
      <p:ext uri="{BB962C8B-B14F-4D97-AF65-F5344CB8AC3E}">
        <p14:creationId xmlns:p14="http://schemas.microsoft.com/office/powerpoint/2010/main" val="1685347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89C3B3-3A41-C86D-F07F-2EE501CDBE3E}"/>
              </a:ext>
            </a:extLst>
          </p:cNvPr>
          <p:cNvSpPr>
            <a:spLocks noGrp="1"/>
          </p:cNvSpPr>
          <p:nvPr>
            <p:ph type="title"/>
          </p:nvPr>
        </p:nvSpPr>
        <p:spPr/>
        <p:txBody>
          <a:bodyPr>
            <a:normAutofit fontScale="90000"/>
          </a:bodyPr>
          <a:lstStyle/>
          <a:p>
            <a:r>
              <a:rPr lang="en-US" dirty="0"/>
              <a:t>Sharing Information</a:t>
            </a:r>
          </a:p>
        </p:txBody>
      </p:sp>
      <p:sp>
        <p:nvSpPr>
          <p:cNvPr id="3" name="Text Placeholder 2">
            <a:extLst>
              <a:ext uri="{FF2B5EF4-FFF2-40B4-BE49-F238E27FC236}">
                <a16:creationId xmlns:a16="http://schemas.microsoft.com/office/drawing/2014/main" xmlns="" id="{18A955D7-CD54-039D-DB0A-E54A8621146E}"/>
              </a:ext>
            </a:extLst>
          </p:cNvPr>
          <p:cNvSpPr>
            <a:spLocks noGrp="1"/>
          </p:cNvSpPr>
          <p:nvPr>
            <p:ph type="body" sz="quarter" idx="13"/>
          </p:nvPr>
        </p:nvSpPr>
        <p:spPr/>
        <p:txBody>
          <a:bodyPr>
            <a:normAutofit fontScale="92500" lnSpcReduction="20000"/>
          </a:bodyPr>
          <a:lstStyle/>
          <a:p>
            <a:r>
              <a:rPr lang="en-US" dirty="0"/>
              <a:t>In a multithreaded server, shared resources can be accessed concurrently. In addition to scope object attributes, shared resources include in-memory data, such as instance or class variables, and external objects, such as files, database connections, and network connections.</a:t>
            </a:r>
          </a:p>
          <a:p>
            <a:r>
              <a:rPr lang="en-US" dirty="0"/>
              <a:t>Concurrent access can arise in several situations.</a:t>
            </a:r>
          </a:p>
          <a:p>
            <a:pPr lvl="1"/>
            <a:r>
              <a:rPr lang="en-US" dirty="0"/>
              <a:t>Multiple web components accessing objects stored in the web context.</a:t>
            </a:r>
          </a:p>
          <a:p>
            <a:pPr lvl="1"/>
            <a:r>
              <a:rPr lang="en-US" dirty="0"/>
              <a:t>Multiple web components accessing objects stored in a session.</a:t>
            </a:r>
          </a:p>
          <a:p>
            <a:pPr lvl="1"/>
            <a:r>
              <a:rPr lang="en-US" dirty="0"/>
              <a:t>Multiple threads within a web component accessing instance variables.</a:t>
            </a:r>
          </a:p>
          <a:p>
            <a:r>
              <a:rPr lang="en-US" dirty="0"/>
              <a:t>A  web container will typically create a thread to handle each request. To ensure that a servlet instance handles only one request at a time, a servlet can implement the </a:t>
            </a:r>
            <a:r>
              <a:rPr lang="en-US" dirty="0" err="1"/>
              <a:t>SingleThreadModel</a:t>
            </a:r>
            <a:r>
              <a:rPr lang="en-US" dirty="0"/>
              <a:t> interface. If a servlet implements this interface, no two threads will execute concurrently in the servlet’s service method. A web container can implement this guarantee by synchronizing access to a single instance of the servlet or by maintaining a pool of web component instances and dispatching each new request to a free instance. </a:t>
            </a:r>
            <a:r>
              <a:rPr lang="en-US"/>
              <a:t>This interface does not prevent synchronization problems that result from web components' accessing shared resources, such as static class variables or external objects.</a:t>
            </a:r>
            <a:endParaRPr lang="en-US" dirty="0"/>
          </a:p>
        </p:txBody>
      </p:sp>
      <p:sp>
        <p:nvSpPr>
          <p:cNvPr id="4" name="Slide Number Placeholder 3">
            <a:extLst>
              <a:ext uri="{FF2B5EF4-FFF2-40B4-BE49-F238E27FC236}">
                <a16:creationId xmlns:a16="http://schemas.microsoft.com/office/drawing/2014/main" xmlns="" id="{4237568F-EC98-4D18-AB31-8192EDA00E82}"/>
              </a:ext>
            </a:extLst>
          </p:cNvPr>
          <p:cNvSpPr>
            <a:spLocks noGrp="1"/>
          </p:cNvSpPr>
          <p:nvPr>
            <p:ph type="sldNum" sz="quarter" idx="14"/>
          </p:nvPr>
        </p:nvSpPr>
        <p:spPr/>
        <p:txBody>
          <a:bodyPr/>
          <a:lstStyle/>
          <a:p>
            <a:fld id="{3DD97BEB-BAEF-0344-9D5C-EC73E478698A}" type="slidenum">
              <a:rPr lang="en-US" smtClean="0"/>
              <a:pPr/>
              <a:t>21</a:t>
            </a:fld>
            <a:endParaRPr lang="en-US"/>
          </a:p>
        </p:txBody>
      </p:sp>
      <p:sp>
        <p:nvSpPr>
          <p:cNvPr id="5" name="Text Placeholder 4">
            <a:extLst>
              <a:ext uri="{FF2B5EF4-FFF2-40B4-BE49-F238E27FC236}">
                <a16:creationId xmlns:a16="http://schemas.microsoft.com/office/drawing/2014/main" xmlns="" id="{FCC3F90E-3F06-3B32-6AC2-8C2F8DE6A15A}"/>
              </a:ext>
            </a:extLst>
          </p:cNvPr>
          <p:cNvSpPr>
            <a:spLocks noGrp="1"/>
          </p:cNvSpPr>
          <p:nvPr>
            <p:ph type="body" sz="quarter" idx="15"/>
          </p:nvPr>
        </p:nvSpPr>
        <p:spPr/>
        <p:txBody>
          <a:bodyPr>
            <a:normAutofit fontScale="85000" lnSpcReduction="20000"/>
          </a:bodyPr>
          <a:lstStyle/>
          <a:p>
            <a:r>
              <a:rPr lang="en-US" dirty="0"/>
              <a:t>Controlling Concurrent Access to Shared Resources</a:t>
            </a:r>
          </a:p>
        </p:txBody>
      </p:sp>
    </p:spTree>
    <p:extLst>
      <p:ext uri="{BB962C8B-B14F-4D97-AF65-F5344CB8AC3E}">
        <p14:creationId xmlns:p14="http://schemas.microsoft.com/office/powerpoint/2010/main" val="2353291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CBB0F2-D0EF-8CBC-389D-B3C42A8B2021}"/>
              </a:ext>
            </a:extLst>
          </p:cNvPr>
          <p:cNvSpPr>
            <a:spLocks noGrp="1"/>
          </p:cNvSpPr>
          <p:nvPr>
            <p:ph type="title"/>
          </p:nvPr>
        </p:nvSpPr>
        <p:spPr/>
        <p:txBody>
          <a:bodyPr>
            <a:normAutofit fontScale="90000"/>
          </a:bodyPr>
          <a:lstStyle/>
          <a:p>
            <a:r>
              <a:rPr lang="en-US" dirty="0"/>
              <a:t>Asynchronous Processing</a:t>
            </a:r>
          </a:p>
        </p:txBody>
      </p:sp>
      <p:sp>
        <p:nvSpPr>
          <p:cNvPr id="3" name="Text Placeholder 2">
            <a:extLst>
              <a:ext uri="{FF2B5EF4-FFF2-40B4-BE49-F238E27FC236}">
                <a16:creationId xmlns:a16="http://schemas.microsoft.com/office/drawing/2014/main" xmlns="" id="{7E3029FB-7ED5-74B2-78AF-971384096379}"/>
              </a:ext>
            </a:extLst>
          </p:cNvPr>
          <p:cNvSpPr>
            <a:spLocks noGrp="1"/>
          </p:cNvSpPr>
          <p:nvPr>
            <p:ph type="body" sz="quarter" idx="13"/>
          </p:nvPr>
        </p:nvSpPr>
        <p:spPr/>
        <p:txBody>
          <a:bodyPr>
            <a:normAutofit fontScale="92500" lnSpcReduction="10000"/>
          </a:bodyPr>
          <a:lstStyle/>
          <a:p>
            <a:r>
              <a:rPr lang="en-US" dirty="0"/>
              <a:t>Web containers in application servers normally use a server thread per client request. </a:t>
            </a:r>
          </a:p>
          <a:p>
            <a:r>
              <a:rPr lang="en-US" dirty="0"/>
              <a:t>Under heavy load conditions, containers need a large amount of threads to serve all the client requests. </a:t>
            </a:r>
          </a:p>
          <a:p>
            <a:r>
              <a:rPr lang="en-US" dirty="0"/>
              <a:t>Scalability limitations include running out of memory or exhausting the pool of container threads. </a:t>
            </a:r>
          </a:p>
          <a:p>
            <a:r>
              <a:rPr lang="en-US" dirty="0"/>
              <a:t>To create scalable web applications, you must ensure that no threads associated with a request are sitting idle, so the container can use them to process new requests.</a:t>
            </a:r>
          </a:p>
          <a:p>
            <a:r>
              <a:rPr lang="en-US" dirty="0"/>
              <a:t>There are two common scenarios in which a thread associated with a request can be sitting idle:</a:t>
            </a:r>
          </a:p>
          <a:p>
            <a:pPr lvl="1"/>
            <a:r>
              <a:rPr lang="en-US" dirty="0"/>
              <a:t>The thread needs to wait for a resource to become available or process data before building the response. For example, an application may need to query a database or access data from a remote web service before generating the response.</a:t>
            </a:r>
          </a:p>
          <a:p>
            <a:pPr lvl="1"/>
            <a:r>
              <a:rPr lang="en-US" dirty="0"/>
              <a:t>The thread needs to wait for an event before generating the response. For example, an application may have to wait for a Jakarta Messaging message, new information from another client, or new data available in a queue before generating the response.</a:t>
            </a:r>
          </a:p>
        </p:txBody>
      </p:sp>
      <p:sp>
        <p:nvSpPr>
          <p:cNvPr id="4" name="Slide Number Placeholder 3">
            <a:extLst>
              <a:ext uri="{FF2B5EF4-FFF2-40B4-BE49-F238E27FC236}">
                <a16:creationId xmlns:a16="http://schemas.microsoft.com/office/drawing/2014/main" xmlns="" id="{88C3CCF3-2BE2-DFF4-A116-B204C2334C6F}"/>
              </a:ext>
            </a:extLst>
          </p:cNvPr>
          <p:cNvSpPr>
            <a:spLocks noGrp="1"/>
          </p:cNvSpPr>
          <p:nvPr>
            <p:ph type="sldNum" sz="quarter" idx="14"/>
          </p:nvPr>
        </p:nvSpPr>
        <p:spPr/>
        <p:txBody>
          <a:bodyPr/>
          <a:lstStyle/>
          <a:p>
            <a:fld id="{3DD97BEB-BAEF-0344-9D5C-EC73E478698A}" type="slidenum">
              <a:rPr lang="en-US" smtClean="0"/>
              <a:pPr/>
              <a:t>22</a:t>
            </a:fld>
            <a:endParaRPr lang="en-US"/>
          </a:p>
        </p:txBody>
      </p:sp>
      <p:sp>
        <p:nvSpPr>
          <p:cNvPr id="5" name="Text Placeholder 4">
            <a:extLst>
              <a:ext uri="{FF2B5EF4-FFF2-40B4-BE49-F238E27FC236}">
                <a16:creationId xmlns:a16="http://schemas.microsoft.com/office/drawing/2014/main" xmlns="" id="{C0323939-2435-9105-BD86-0210B5AB5E9C}"/>
              </a:ext>
            </a:extLst>
          </p:cNvPr>
          <p:cNvSpPr>
            <a:spLocks noGrp="1"/>
          </p:cNvSpPr>
          <p:nvPr>
            <p:ph type="body" sz="quarter" idx="15"/>
          </p:nvPr>
        </p:nvSpPr>
        <p:spPr/>
        <p:txBody>
          <a:bodyPr>
            <a:normAutofit fontScale="85000" lnSpcReduction="20000"/>
          </a:bodyPr>
          <a:lstStyle/>
          <a:p>
            <a:r>
              <a:rPr lang="en-US" dirty="0"/>
              <a:t>Introduction</a:t>
            </a:r>
          </a:p>
        </p:txBody>
      </p:sp>
    </p:spTree>
    <p:extLst>
      <p:ext uri="{BB962C8B-B14F-4D97-AF65-F5344CB8AC3E}">
        <p14:creationId xmlns:p14="http://schemas.microsoft.com/office/powerpoint/2010/main" val="3655254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A398DC-AA48-B65E-ADD3-EACECDB2C778}"/>
              </a:ext>
            </a:extLst>
          </p:cNvPr>
          <p:cNvSpPr>
            <a:spLocks noGrp="1"/>
          </p:cNvSpPr>
          <p:nvPr>
            <p:ph type="title"/>
          </p:nvPr>
        </p:nvSpPr>
        <p:spPr/>
        <p:txBody>
          <a:bodyPr>
            <a:normAutofit fontScale="90000"/>
          </a:bodyPr>
          <a:lstStyle/>
          <a:p>
            <a:r>
              <a:rPr lang="en-US" dirty="0"/>
              <a:t>Asynchronous Processing</a:t>
            </a:r>
          </a:p>
        </p:txBody>
      </p:sp>
      <p:sp>
        <p:nvSpPr>
          <p:cNvPr id="3" name="Text Placeholder 2">
            <a:extLst>
              <a:ext uri="{FF2B5EF4-FFF2-40B4-BE49-F238E27FC236}">
                <a16:creationId xmlns:a16="http://schemas.microsoft.com/office/drawing/2014/main" xmlns="" id="{84DD6D15-AAED-C5D5-3551-339088C18BBF}"/>
              </a:ext>
            </a:extLst>
          </p:cNvPr>
          <p:cNvSpPr>
            <a:spLocks noGrp="1"/>
          </p:cNvSpPr>
          <p:nvPr>
            <p:ph type="body" sz="quarter" idx="13"/>
          </p:nvPr>
        </p:nvSpPr>
        <p:spPr/>
        <p:txBody>
          <a:bodyPr>
            <a:normAutofit/>
          </a:bodyPr>
          <a:lstStyle/>
          <a:p>
            <a:r>
              <a:rPr lang="en-US" sz="2000" dirty="0"/>
              <a:t>To enable asynchronous processing on a servlet, set the parameter </a:t>
            </a:r>
            <a:r>
              <a:rPr lang="en-US" sz="2000" dirty="0" err="1">
                <a:solidFill>
                  <a:srgbClr val="FF0000"/>
                </a:solidFill>
              </a:rPr>
              <a:t>asyncSupported</a:t>
            </a:r>
            <a:r>
              <a:rPr lang="en-US" sz="2000" dirty="0"/>
              <a:t> to true on the </a:t>
            </a:r>
            <a:r>
              <a:rPr lang="en-US" sz="2000" dirty="0">
                <a:solidFill>
                  <a:srgbClr val="FF0000"/>
                </a:solidFill>
              </a:rPr>
              <a:t>@WebServlet </a:t>
            </a:r>
            <a:r>
              <a:rPr lang="en-US" sz="2000" dirty="0"/>
              <a:t>annotation as follows:</a:t>
            </a:r>
          </a:p>
          <a:p>
            <a:endParaRPr lang="en-US" sz="2000" dirty="0"/>
          </a:p>
          <a:p>
            <a:endParaRPr lang="en-US" sz="2000" dirty="0"/>
          </a:p>
          <a:p>
            <a:r>
              <a:rPr lang="en-US" sz="2000" dirty="0"/>
              <a:t>The </a:t>
            </a:r>
            <a:r>
              <a:rPr lang="en-US" sz="2000" dirty="0" err="1"/>
              <a:t>jakarta.servlet.AsyncContext</a:t>
            </a:r>
            <a:r>
              <a:rPr lang="en-US" sz="2000" dirty="0"/>
              <a:t> class provides the functionality that you need to perform asynchronous processing inside service methods. To obtain an instance of </a:t>
            </a:r>
            <a:r>
              <a:rPr lang="en-US" sz="2000" dirty="0" err="1"/>
              <a:t>AsyncContext</a:t>
            </a:r>
            <a:r>
              <a:rPr lang="en-US" sz="2000" dirty="0"/>
              <a:t>, call the </a:t>
            </a:r>
            <a:r>
              <a:rPr lang="en-US" sz="2000" dirty="0" err="1"/>
              <a:t>startAsync</a:t>
            </a:r>
            <a:r>
              <a:rPr lang="en-US" sz="2000" dirty="0"/>
              <a:t>() method on the request object of your service method;</a:t>
            </a:r>
          </a:p>
          <a:p>
            <a:endParaRPr lang="en-US" sz="2000" dirty="0"/>
          </a:p>
          <a:p>
            <a:endParaRPr lang="en-US" sz="2000" dirty="0"/>
          </a:p>
          <a:p>
            <a:endParaRPr lang="en-US" sz="2000" dirty="0"/>
          </a:p>
          <a:p>
            <a:r>
              <a:rPr lang="en-US" sz="2000" dirty="0"/>
              <a:t>The </a:t>
            </a:r>
            <a:r>
              <a:rPr lang="en-US" sz="2000" dirty="0" err="1"/>
              <a:t>AsyncListener</a:t>
            </a:r>
            <a:r>
              <a:rPr lang="en-US" sz="2000" dirty="0"/>
              <a:t> class provides the functionality that you can use to listen the states of async thread.</a:t>
            </a:r>
          </a:p>
          <a:p>
            <a:endParaRPr lang="en-US" sz="2000" dirty="0"/>
          </a:p>
        </p:txBody>
      </p:sp>
      <p:sp>
        <p:nvSpPr>
          <p:cNvPr id="4" name="Slide Number Placeholder 3">
            <a:extLst>
              <a:ext uri="{FF2B5EF4-FFF2-40B4-BE49-F238E27FC236}">
                <a16:creationId xmlns:a16="http://schemas.microsoft.com/office/drawing/2014/main" xmlns="" id="{BEF97B45-0E10-D998-47C5-42548F159C7B}"/>
              </a:ext>
            </a:extLst>
          </p:cNvPr>
          <p:cNvSpPr>
            <a:spLocks noGrp="1"/>
          </p:cNvSpPr>
          <p:nvPr>
            <p:ph type="sldNum" sz="quarter" idx="14"/>
          </p:nvPr>
        </p:nvSpPr>
        <p:spPr/>
        <p:txBody>
          <a:bodyPr/>
          <a:lstStyle/>
          <a:p>
            <a:fld id="{3DD97BEB-BAEF-0344-9D5C-EC73E478698A}" type="slidenum">
              <a:rPr lang="en-US" smtClean="0"/>
              <a:pPr/>
              <a:t>23</a:t>
            </a:fld>
            <a:endParaRPr lang="en-US"/>
          </a:p>
        </p:txBody>
      </p:sp>
      <p:sp>
        <p:nvSpPr>
          <p:cNvPr id="5" name="Text Placeholder 4">
            <a:extLst>
              <a:ext uri="{FF2B5EF4-FFF2-40B4-BE49-F238E27FC236}">
                <a16:creationId xmlns:a16="http://schemas.microsoft.com/office/drawing/2014/main" xmlns="" id="{C32EF396-CCAF-883B-C32A-63D3A5A69A0D}"/>
              </a:ext>
            </a:extLst>
          </p:cNvPr>
          <p:cNvSpPr>
            <a:spLocks noGrp="1"/>
          </p:cNvSpPr>
          <p:nvPr>
            <p:ph type="body" sz="quarter" idx="15"/>
          </p:nvPr>
        </p:nvSpPr>
        <p:spPr/>
        <p:txBody>
          <a:bodyPr>
            <a:normAutofit fontScale="85000" lnSpcReduction="20000"/>
          </a:bodyPr>
          <a:lstStyle/>
          <a:p>
            <a:r>
              <a:rPr lang="en-US" dirty="0"/>
              <a:t>Asynchronous Processing in Servlets</a:t>
            </a:r>
          </a:p>
        </p:txBody>
      </p:sp>
      <p:pic>
        <p:nvPicPr>
          <p:cNvPr id="7" name="Picture 6">
            <a:extLst>
              <a:ext uri="{FF2B5EF4-FFF2-40B4-BE49-F238E27FC236}">
                <a16:creationId xmlns:a16="http://schemas.microsoft.com/office/drawing/2014/main" xmlns="" id="{3692CDB7-0B32-C1F0-ABF3-D5087971A880}"/>
              </a:ext>
            </a:extLst>
          </p:cNvPr>
          <p:cNvPicPr>
            <a:picLocks noChangeAspect="1"/>
          </p:cNvPicPr>
          <p:nvPr/>
        </p:nvPicPr>
        <p:blipFill>
          <a:blip r:embed="rId2"/>
          <a:stretch>
            <a:fillRect/>
          </a:stretch>
        </p:blipFill>
        <p:spPr>
          <a:xfrm>
            <a:off x="2494026" y="2105357"/>
            <a:ext cx="6520573" cy="602742"/>
          </a:xfrm>
          <a:prstGeom prst="rect">
            <a:avLst/>
          </a:prstGeom>
          <a:ln>
            <a:solidFill>
              <a:schemeClr val="accent1"/>
            </a:solidFill>
          </a:ln>
        </p:spPr>
      </p:pic>
      <p:pic>
        <p:nvPicPr>
          <p:cNvPr id="9" name="Picture 8">
            <a:extLst>
              <a:ext uri="{FF2B5EF4-FFF2-40B4-BE49-F238E27FC236}">
                <a16:creationId xmlns:a16="http://schemas.microsoft.com/office/drawing/2014/main" xmlns="" id="{44A9EB4D-6894-3E83-0A45-F5C2A8CAE6D5}"/>
              </a:ext>
            </a:extLst>
          </p:cNvPr>
          <p:cNvPicPr>
            <a:picLocks noChangeAspect="1"/>
          </p:cNvPicPr>
          <p:nvPr/>
        </p:nvPicPr>
        <p:blipFill>
          <a:blip r:embed="rId3"/>
          <a:stretch>
            <a:fillRect/>
          </a:stretch>
        </p:blipFill>
        <p:spPr>
          <a:xfrm>
            <a:off x="2466551" y="4052912"/>
            <a:ext cx="6157670" cy="1165601"/>
          </a:xfrm>
          <a:prstGeom prst="rect">
            <a:avLst/>
          </a:prstGeom>
          <a:ln>
            <a:solidFill>
              <a:schemeClr val="accent1"/>
            </a:solidFill>
          </a:ln>
        </p:spPr>
      </p:pic>
      <p:sp>
        <p:nvSpPr>
          <p:cNvPr id="10" name="Rectangle 1">
            <a:extLst>
              <a:ext uri="{FF2B5EF4-FFF2-40B4-BE49-F238E27FC236}">
                <a16:creationId xmlns:a16="http://schemas.microsoft.com/office/drawing/2014/main" xmlns="" id="{32A6CE14-D08E-8212-49BD-9BFA25FAF005}"/>
              </a:ext>
            </a:extLst>
          </p:cNvPr>
          <p:cNvSpPr>
            <a:spLocks noChangeArrowheads="1"/>
          </p:cNvSpPr>
          <p:nvPr/>
        </p:nvSpPr>
        <p:spPr bwMode="auto">
          <a:xfrm>
            <a:off x="5600743" y="5682504"/>
            <a:ext cx="5427961" cy="83099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600" dirty="0">
                <a:solidFill>
                  <a:srgbClr val="0033B3"/>
                </a:solidFill>
                <a:latin typeface="JetBrains Mono"/>
              </a:rPr>
              <a:t>public class </a:t>
            </a:r>
            <a:r>
              <a:rPr lang="en-US" altLang="en-US" sz="1600" dirty="0" err="1">
                <a:solidFill>
                  <a:srgbClr val="000000"/>
                </a:solidFill>
                <a:latin typeface="JetBrains Mono"/>
              </a:rPr>
              <a:t>MyAsyncListener</a:t>
            </a:r>
            <a:r>
              <a:rPr lang="en-US" altLang="en-US" sz="1600" dirty="0">
                <a:solidFill>
                  <a:srgbClr val="000000"/>
                </a:solidFill>
                <a:latin typeface="JetBrains Mono"/>
              </a:rPr>
              <a:t> </a:t>
            </a:r>
            <a:r>
              <a:rPr lang="en-US" altLang="en-US" sz="1600" dirty="0">
                <a:solidFill>
                  <a:srgbClr val="0033B3"/>
                </a:solidFill>
                <a:latin typeface="JetBrains Mono"/>
              </a:rPr>
              <a:t>implements </a:t>
            </a:r>
            <a:r>
              <a:rPr lang="en-US" altLang="en-US" sz="1600" dirty="0" err="1">
                <a:solidFill>
                  <a:srgbClr val="000000"/>
                </a:solidFill>
                <a:latin typeface="JetBrains Mono"/>
              </a:rPr>
              <a:t>AsyncListener</a:t>
            </a:r>
            <a:r>
              <a:rPr lang="en-US" altLang="en-US" sz="1600" dirty="0">
                <a:solidFill>
                  <a:srgbClr val="000000"/>
                </a:solidFill>
                <a:latin typeface="JetBrains Mono"/>
              </a:rPr>
              <a:t> </a:t>
            </a:r>
            <a:r>
              <a:rPr lang="en-US" altLang="en-US" sz="1600" dirty="0">
                <a:solidFill>
                  <a:srgbClr val="080808"/>
                </a:solidFill>
                <a:latin typeface="JetBrains Mono"/>
              </a:rPr>
              <a:t>{</a:t>
            </a:r>
          </a:p>
          <a:p>
            <a:pPr eaLnBrk="0" fontAlgn="base" hangingPunct="0">
              <a:spcBef>
                <a:spcPct val="0"/>
              </a:spcBef>
              <a:spcAft>
                <a:spcPct val="0"/>
              </a:spcAft>
            </a:pPr>
            <a:r>
              <a:rPr lang="en-US" altLang="en-US" sz="1600" dirty="0">
                <a:solidFill>
                  <a:srgbClr val="080808"/>
                </a:solidFill>
                <a:latin typeface="JetBrains Mono"/>
              </a:rPr>
              <a:t>     //…</a:t>
            </a:r>
          </a:p>
          <a:p>
            <a:pPr eaLnBrk="0" fontAlgn="base" hangingPunct="0">
              <a:spcBef>
                <a:spcPct val="0"/>
              </a:spcBef>
              <a:spcAft>
                <a:spcPct val="0"/>
              </a:spcAft>
            </a:pPr>
            <a:r>
              <a:rPr lang="en-US" altLang="en-US" sz="1600" dirty="0">
                <a:solidFill>
                  <a:srgbClr val="080808"/>
                </a:solidFill>
                <a:latin typeface="JetBrains Mono"/>
              </a:rPr>
              <a:t>}</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1667938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5377BB-D2E7-3E52-BC95-AAB8C5BCB450}"/>
              </a:ext>
            </a:extLst>
          </p:cNvPr>
          <p:cNvSpPr>
            <a:spLocks noGrp="1"/>
          </p:cNvSpPr>
          <p:nvPr>
            <p:ph type="title"/>
          </p:nvPr>
        </p:nvSpPr>
        <p:spPr/>
        <p:txBody>
          <a:bodyPr>
            <a:normAutofit fontScale="90000"/>
          </a:bodyPr>
          <a:lstStyle/>
          <a:p>
            <a:r>
              <a:rPr lang="en-US" dirty="0"/>
              <a:t>Asynchronous Processing</a:t>
            </a:r>
          </a:p>
        </p:txBody>
      </p:sp>
      <p:sp>
        <p:nvSpPr>
          <p:cNvPr id="4" name="Slide Number Placeholder 3">
            <a:extLst>
              <a:ext uri="{FF2B5EF4-FFF2-40B4-BE49-F238E27FC236}">
                <a16:creationId xmlns:a16="http://schemas.microsoft.com/office/drawing/2014/main" xmlns="" id="{B006C040-2CF0-BFD6-91A1-800CCA62C76B}"/>
              </a:ext>
            </a:extLst>
          </p:cNvPr>
          <p:cNvSpPr>
            <a:spLocks noGrp="1"/>
          </p:cNvSpPr>
          <p:nvPr>
            <p:ph type="sldNum" sz="quarter" idx="14"/>
          </p:nvPr>
        </p:nvSpPr>
        <p:spPr/>
        <p:txBody>
          <a:bodyPr/>
          <a:lstStyle/>
          <a:p>
            <a:fld id="{3DD97BEB-BAEF-0344-9D5C-EC73E478698A}" type="slidenum">
              <a:rPr lang="en-US" smtClean="0"/>
              <a:pPr/>
              <a:t>24</a:t>
            </a:fld>
            <a:endParaRPr lang="en-US"/>
          </a:p>
        </p:txBody>
      </p:sp>
      <p:sp>
        <p:nvSpPr>
          <p:cNvPr id="5" name="Text Placeholder 4">
            <a:extLst>
              <a:ext uri="{FF2B5EF4-FFF2-40B4-BE49-F238E27FC236}">
                <a16:creationId xmlns:a16="http://schemas.microsoft.com/office/drawing/2014/main" xmlns="" id="{6581527B-B60E-1F92-5C84-4F00C45D0007}"/>
              </a:ext>
            </a:extLst>
          </p:cNvPr>
          <p:cNvSpPr>
            <a:spLocks noGrp="1"/>
          </p:cNvSpPr>
          <p:nvPr>
            <p:ph type="body" sz="quarter" idx="15"/>
          </p:nvPr>
        </p:nvSpPr>
        <p:spPr/>
        <p:txBody>
          <a:bodyPr>
            <a:normAutofit fontScale="85000" lnSpcReduction="20000"/>
          </a:bodyPr>
          <a:lstStyle/>
          <a:p>
            <a:r>
              <a:rPr lang="en-US" dirty="0"/>
              <a:t>Example</a:t>
            </a:r>
          </a:p>
        </p:txBody>
      </p:sp>
      <p:pic>
        <p:nvPicPr>
          <p:cNvPr id="7" name="Picture 6">
            <a:extLst>
              <a:ext uri="{FF2B5EF4-FFF2-40B4-BE49-F238E27FC236}">
                <a16:creationId xmlns:a16="http://schemas.microsoft.com/office/drawing/2014/main" xmlns="" id="{120E153F-86A3-3DCB-2754-576A8B3537BE}"/>
              </a:ext>
            </a:extLst>
          </p:cNvPr>
          <p:cNvPicPr>
            <a:picLocks noChangeAspect="1"/>
          </p:cNvPicPr>
          <p:nvPr/>
        </p:nvPicPr>
        <p:blipFill>
          <a:blip r:embed="rId3"/>
          <a:stretch>
            <a:fillRect/>
          </a:stretch>
        </p:blipFill>
        <p:spPr>
          <a:xfrm>
            <a:off x="1640378" y="1482613"/>
            <a:ext cx="5162550" cy="4600575"/>
          </a:xfrm>
          <a:prstGeom prst="rect">
            <a:avLst/>
          </a:prstGeom>
          <a:ln>
            <a:solidFill>
              <a:schemeClr val="accent1"/>
            </a:solidFill>
          </a:ln>
        </p:spPr>
      </p:pic>
      <p:pic>
        <p:nvPicPr>
          <p:cNvPr id="9" name="Picture 8">
            <a:extLst>
              <a:ext uri="{FF2B5EF4-FFF2-40B4-BE49-F238E27FC236}">
                <a16:creationId xmlns:a16="http://schemas.microsoft.com/office/drawing/2014/main" xmlns="" id="{EF793FB7-D5D3-40B5-BBAE-12A11A60A3B0}"/>
              </a:ext>
            </a:extLst>
          </p:cNvPr>
          <p:cNvPicPr>
            <a:picLocks noChangeAspect="1"/>
          </p:cNvPicPr>
          <p:nvPr/>
        </p:nvPicPr>
        <p:blipFill>
          <a:blip r:embed="rId4"/>
          <a:stretch>
            <a:fillRect/>
          </a:stretch>
        </p:blipFill>
        <p:spPr>
          <a:xfrm>
            <a:off x="7093942" y="1482612"/>
            <a:ext cx="3180867" cy="4306404"/>
          </a:xfrm>
          <a:prstGeom prst="rect">
            <a:avLst/>
          </a:prstGeom>
        </p:spPr>
      </p:pic>
      <p:sp>
        <p:nvSpPr>
          <p:cNvPr id="11" name="TextBox 10">
            <a:extLst>
              <a:ext uri="{FF2B5EF4-FFF2-40B4-BE49-F238E27FC236}">
                <a16:creationId xmlns:a16="http://schemas.microsoft.com/office/drawing/2014/main" xmlns="" id="{FA5EB3F9-3B6D-EE67-3A18-C0175B426AAA}"/>
              </a:ext>
            </a:extLst>
          </p:cNvPr>
          <p:cNvSpPr txBox="1"/>
          <p:nvPr/>
        </p:nvSpPr>
        <p:spPr>
          <a:xfrm>
            <a:off x="1823258" y="6110101"/>
            <a:ext cx="8451550" cy="369332"/>
          </a:xfrm>
          <a:prstGeom prst="rect">
            <a:avLst/>
          </a:prstGeom>
          <a:noFill/>
        </p:spPr>
        <p:txBody>
          <a:bodyPr wrap="square">
            <a:spAutoFit/>
          </a:bodyPr>
          <a:lstStyle/>
          <a:p>
            <a:r>
              <a:rPr lang="en-US" sz="1600" dirty="0"/>
              <a:t>Read more: </a:t>
            </a:r>
            <a:r>
              <a:rPr lang="en-US" sz="1200" dirty="0">
                <a:hlinkClick r:id="rId5"/>
              </a:rPr>
              <a:t>https://github.com/eclipse-ee4j/jakartaee-tutorial/blob/master/src/main/asciidoc/servlets/servlets012.adoc</a:t>
            </a:r>
            <a:r>
              <a:rPr lang="en-US" dirty="0"/>
              <a:t> </a:t>
            </a:r>
          </a:p>
        </p:txBody>
      </p:sp>
    </p:spTree>
    <p:extLst>
      <p:ext uri="{BB962C8B-B14F-4D97-AF65-F5344CB8AC3E}">
        <p14:creationId xmlns:p14="http://schemas.microsoft.com/office/powerpoint/2010/main" val="430874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8C0F3D-1FFE-9790-1338-04E2FC65764C}"/>
              </a:ext>
            </a:extLst>
          </p:cNvPr>
          <p:cNvSpPr>
            <a:spLocks noGrp="1"/>
          </p:cNvSpPr>
          <p:nvPr>
            <p:ph type="title"/>
          </p:nvPr>
        </p:nvSpPr>
        <p:spPr/>
        <p:txBody>
          <a:bodyPr>
            <a:normAutofit fontScale="90000"/>
          </a:bodyPr>
          <a:lstStyle/>
          <a:p>
            <a:r>
              <a:rPr lang="en-US" dirty="0"/>
              <a:t>Contexts and Dependency Injection (CDI)</a:t>
            </a:r>
          </a:p>
        </p:txBody>
      </p:sp>
      <p:sp>
        <p:nvSpPr>
          <p:cNvPr id="3" name="Text Placeholder 2">
            <a:extLst>
              <a:ext uri="{FF2B5EF4-FFF2-40B4-BE49-F238E27FC236}">
                <a16:creationId xmlns:a16="http://schemas.microsoft.com/office/drawing/2014/main" xmlns="" id="{1A7859C0-4D06-9E3A-EB01-44BFF89F6A5F}"/>
              </a:ext>
            </a:extLst>
          </p:cNvPr>
          <p:cNvSpPr>
            <a:spLocks noGrp="1"/>
          </p:cNvSpPr>
          <p:nvPr>
            <p:ph type="body" sz="quarter" idx="13"/>
          </p:nvPr>
        </p:nvSpPr>
        <p:spPr/>
        <p:txBody>
          <a:bodyPr/>
          <a:lstStyle/>
          <a:p>
            <a:r>
              <a:rPr lang="en-US" dirty="0"/>
              <a:t>CDI (Contexts and Dependency Injection) is a standard dependency injection framework included in Java EE 6 and higher. </a:t>
            </a:r>
          </a:p>
          <a:p>
            <a:r>
              <a:rPr lang="en-US" dirty="0"/>
              <a:t>It allows us to manage the lifecycle of stateful components via domain-specific lifecycle contexts and inject components (services) into client objects in a type-safe way</a:t>
            </a:r>
          </a:p>
          <a:p>
            <a:r>
              <a:rPr lang="en-US" dirty="0"/>
              <a:t>CDI</a:t>
            </a:r>
          </a:p>
          <a:p>
            <a:pPr lvl="1"/>
            <a:r>
              <a:rPr lang="en-US" dirty="0"/>
              <a:t>Contexts: The ability to bind the lifecycle and interactions of stateful components to well-defined but extensible lifecycle contexts</a:t>
            </a:r>
          </a:p>
          <a:p>
            <a:pPr lvl="1"/>
            <a:r>
              <a:rPr lang="en-US" dirty="0"/>
              <a:t>Dependency injection: The ability to inject components into an application in a type-safe way, including the ability to choose at deployment time which implementation of a particular interface to inject.</a:t>
            </a:r>
          </a:p>
          <a:p>
            <a:r>
              <a:rPr lang="en-US" dirty="0"/>
              <a:t>In Tomcat Server, it’s needed to add reference to </a:t>
            </a:r>
            <a:r>
              <a:rPr lang="en-US" dirty="0" err="1"/>
              <a:t>jboss</a:t>
            </a:r>
            <a:r>
              <a:rPr lang="en-US" dirty="0"/>
              <a:t> weld dependency</a:t>
            </a:r>
          </a:p>
          <a:p>
            <a:endParaRPr lang="en-US" dirty="0"/>
          </a:p>
        </p:txBody>
      </p:sp>
      <p:sp>
        <p:nvSpPr>
          <p:cNvPr id="4" name="Slide Number Placeholder 3">
            <a:extLst>
              <a:ext uri="{FF2B5EF4-FFF2-40B4-BE49-F238E27FC236}">
                <a16:creationId xmlns:a16="http://schemas.microsoft.com/office/drawing/2014/main" xmlns="" id="{E10767FB-EAA3-5FF9-3378-795B3FCBFC4A}"/>
              </a:ext>
            </a:extLst>
          </p:cNvPr>
          <p:cNvSpPr>
            <a:spLocks noGrp="1"/>
          </p:cNvSpPr>
          <p:nvPr>
            <p:ph type="sldNum" sz="quarter" idx="14"/>
          </p:nvPr>
        </p:nvSpPr>
        <p:spPr/>
        <p:txBody>
          <a:bodyPr/>
          <a:lstStyle/>
          <a:p>
            <a:fld id="{3DD97BEB-BAEF-0344-9D5C-EC73E478698A}" type="slidenum">
              <a:rPr lang="en-US" smtClean="0"/>
              <a:pPr/>
              <a:t>25</a:t>
            </a:fld>
            <a:endParaRPr lang="en-US"/>
          </a:p>
        </p:txBody>
      </p:sp>
      <p:sp>
        <p:nvSpPr>
          <p:cNvPr id="5" name="Text Placeholder 4">
            <a:extLst>
              <a:ext uri="{FF2B5EF4-FFF2-40B4-BE49-F238E27FC236}">
                <a16:creationId xmlns:a16="http://schemas.microsoft.com/office/drawing/2014/main" xmlns="" id="{5A7FEA70-599C-CF51-208B-164C70D2FE3C}"/>
              </a:ext>
            </a:extLst>
          </p:cNvPr>
          <p:cNvSpPr>
            <a:spLocks noGrp="1"/>
          </p:cNvSpPr>
          <p:nvPr>
            <p:ph type="body" sz="quarter" idx="15"/>
          </p:nvPr>
        </p:nvSpPr>
        <p:spPr/>
        <p:txBody>
          <a:bodyPr>
            <a:normAutofit fontScale="85000" lnSpcReduction="20000"/>
          </a:bodyPr>
          <a:lstStyle/>
          <a:p>
            <a:r>
              <a:rPr lang="en-US" dirty="0"/>
              <a:t>Introduction</a:t>
            </a:r>
          </a:p>
        </p:txBody>
      </p:sp>
      <p:sp>
        <p:nvSpPr>
          <p:cNvPr id="7" name="TextBox 6">
            <a:extLst>
              <a:ext uri="{FF2B5EF4-FFF2-40B4-BE49-F238E27FC236}">
                <a16:creationId xmlns:a16="http://schemas.microsoft.com/office/drawing/2014/main" xmlns="" id="{89EFCDFF-981D-985C-37C1-CECC46D4F264}"/>
              </a:ext>
            </a:extLst>
          </p:cNvPr>
          <p:cNvSpPr txBox="1"/>
          <p:nvPr/>
        </p:nvSpPr>
        <p:spPr>
          <a:xfrm>
            <a:off x="2763012" y="6023067"/>
            <a:ext cx="7836408" cy="584775"/>
          </a:xfrm>
          <a:prstGeom prst="rect">
            <a:avLst/>
          </a:prstGeom>
          <a:noFill/>
        </p:spPr>
        <p:txBody>
          <a:bodyPr wrap="square">
            <a:spAutoFit/>
          </a:bodyPr>
          <a:lstStyle/>
          <a:p>
            <a:r>
              <a:rPr lang="en-US" sz="1600" dirty="0">
                <a:solidFill>
                  <a:srgbClr val="FF0000"/>
                </a:solidFill>
              </a:rPr>
              <a:t>Read more: </a:t>
            </a:r>
          </a:p>
          <a:p>
            <a:r>
              <a:rPr lang="en-US" sz="1600" dirty="0">
                <a:hlinkClick r:id="rId3"/>
              </a:rPr>
              <a:t>https://github.com/eclipse-ee4j/jakartaee-tutorial/tree/master/src/main/asciidoc/cdi-basic</a:t>
            </a:r>
            <a:r>
              <a:rPr lang="en-US" sz="1600" dirty="0"/>
              <a:t> </a:t>
            </a:r>
          </a:p>
        </p:txBody>
      </p:sp>
      <p:pic>
        <p:nvPicPr>
          <p:cNvPr id="9" name="Picture 8">
            <a:extLst>
              <a:ext uri="{FF2B5EF4-FFF2-40B4-BE49-F238E27FC236}">
                <a16:creationId xmlns:a16="http://schemas.microsoft.com/office/drawing/2014/main" xmlns="" id="{F2D7C8A4-C4F7-9473-DDC5-EF7F32E8A631}"/>
              </a:ext>
            </a:extLst>
          </p:cNvPr>
          <p:cNvPicPr>
            <a:picLocks noChangeAspect="1"/>
          </p:cNvPicPr>
          <p:nvPr/>
        </p:nvPicPr>
        <p:blipFill rotWithShape="1">
          <a:blip r:embed="rId4"/>
          <a:srcRect/>
          <a:stretch/>
        </p:blipFill>
        <p:spPr>
          <a:xfrm>
            <a:off x="6885935" y="5281191"/>
            <a:ext cx="3517497" cy="770064"/>
          </a:xfrm>
          <a:prstGeom prst="rect">
            <a:avLst/>
          </a:prstGeom>
          <a:ln>
            <a:solidFill>
              <a:schemeClr val="accent1"/>
            </a:solidFill>
          </a:ln>
        </p:spPr>
      </p:pic>
      <p:pic>
        <p:nvPicPr>
          <p:cNvPr id="12" name="Picture 11">
            <a:extLst>
              <a:ext uri="{FF2B5EF4-FFF2-40B4-BE49-F238E27FC236}">
                <a16:creationId xmlns:a16="http://schemas.microsoft.com/office/drawing/2014/main" xmlns="" id="{0304EA68-985B-0C9B-025A-7CA612F41978}"/>
              </a:ext>
            </a:extLst>
          </p:cNvPr>
          <p:cNvPicPr>
            <a:picLocks noChangeAspect="1"/>
          </p:cNvPicPr>
          <p:nvPr/>
        </p:nvPicPr>
        <p:blipFill>
          <a:blip r:embed="rId5"/>
          <a:stretch>
            <a:fillRect/>
          </a:stretch>
        </p:blipFill>
        <p:spPr>
          <a:xfrm>
            <a:off x="1792379" y="5346954"/>
            <a:ext cx="4755605" cy="708111"/>
          </a:xfrm>
          <a:prstGeom prst="rect">
            <a:avLst/>
          </a:prstGeom>
          <a:ln>
            <a:solidFill>
              <a:schemeClr val="accent1"/>
            </a:solidFill>
          </a:ln>
        </p:spPr>
      </p:pic>
    </p:spTree>
    <p:extLst>
      <p:ext uri="{BB962C8B-B14F-4D97-AF65-F5344CB8AC3E}">
        <p14:creationId xmlns:p14="http://schemas.microsoft.com/office/powerpoint/2010/main" val="2470457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86D94C-B2FD-950E-DEE6-E768F06B28D1}"/>
              </a:ext>
            </a:extLst>
          </p:cNvPr>
          <p:cNvSpPr>
            <a:spLocks noGrp="1"/>
          </p:cNvSpPr>
          <p:nvPr>
            <p:ph type="title"/>
          </p:nvPr>
        </p:nvSpPr>
        <p:spPr/>
        <p:txBody>
          <a:bodyPr/>
          <a:lstStyle/>
          <a:p>
            <a:r>
              <a:rPr lang="en-US" dirty="0"/>
              <a:t>REST API</a:t>
            </a:r>
          </a:p>
        </p:txBody>
      </p:sp>
      <p:sp>
        <p:nvSpPr>
          <p:cNvPr id="3" name="Text Placeholder 2">
            <a:extLst>
              <a:ext uri="{FF2B5EF4-FFF2-40B4-BE49-F238E27FC236}">
                <a16:creationId xmlns:a16="http://schemas.microsoft.com/office/drawing/2014/main" xmlns="" id="{06182C10-18DC-F721-6D60-999F2404C21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DE423D76-925C-73EB-CB69-D2405FA03965}"/>
              </a:ext>
            </a:extLst>
          </p:cNvPr>
          <p:cNvSpPr>
            <a:spLocks noGrp="1"/>
          </p:cNvSpPr>
          <p:nvPr>
            <p:ph type="sldNum" sz="quarter" idx="10"/>
          </p:nvPr>
        </p:nvSpPr>
        <p:spPr/>
        <p:txBody>
          <a:bodyPr/>
          <a:lstStyle/>
          <a:p>
            <a:fld id="{3DD97BEB-BAEF-0344-9D5C-EC73E478698A}" type="slidenum">
              <a:rPr lang="en-US" smtClean="0"/>
              <a:pPr/>
              <a:t>26</a:t>
            </a:fld>
            <a:endParaRPr lang="en-US"/>
          </a:p>
        </p:txBody>
      </p:sp>
    </p:spTree>
    <p:extLst>
      <p:ext uri="{BB962C8B-B14F-4D97-AF65-F5344CB8AC3E}">
        <p14:creationId xmlns:p14="http://schemas.microsoft.com/office/powerpoint/2010/main" val="65035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509401-8B1C-1040-423D-219389FEBABE}"/>
              </a:ext>
            </a:extLst>
          </p:cNvPr>
          <p:cNvSpPr>
            <a:spLocks noGrp="1"/>
          </p:cNvSpPr>
          <p:nvPr>
            <p:ph type="title"/>
          </p:nvPr>
        </p:nvSpPr>
        <p:spPr/>
        <p:txBody>
          <a:bodyPr>
            <a:normAutofit fontScale="90000"/>
          </a:bodyPr>
          <a:lstStyle/>
          <a:p>
            <a:r>
              <a:rPr lang="en-US" dirty="0"/>
              <a:t>RESTful Web Services</a:t>
            </a:r>
          </a:p>
        </p:txBody>
      </p:sp>
      <p:sp>
        <p:nvSpPr>
          <p:cNvPr id="3" name="Text Placeholder 2">
            <a:extLst>
              <a:ext uri="{FF2B5EF4-FFF2-40B4-BE49-F238E27FC236}">
                <a16:creationId xmlns:a16="http://schemas.microsoft.com/office/drawing/2014/main" xmlns="" id="{CFC62113-CBCC-CD55-452B-5C4A6D869DCA}"/>
              </a:ext>
            </a:extLst>
          </p:cNvPr>
          <p:cNvSpPr>
            <a:spLocks noGrp="1"/>
          </p:cNvSpPr>
          <p:nvPr>
            <p:ph type="body" sz="quarter" idx="13"/>
          </p:nvPr>
        </p:nvSpPr>
        <p:spPr/>
        <p:txBody>
          <a:bodyPr/>
          <a:lstStyle/>
          <a:p>
            <a:r>
              <a:rPr lang="en-US" dirty="0"/>
              <a:t>RESTful web services are loosely coupled, lightweight web services that are particularly well suited for creating APIs for clients spread out across the internet. </a:t>
            </a:r>
          </a:p>
          <a:p>
            <a:r>
              <a:rPr lang="en-US" dirty="0"/>
              <a:t>Representational State Transfer (REST) is an architectural style of client-server application centered around the transfer of representations of resources through requests and responses. </a:t>
            </a:r>
          </a:p>
          <a:p>
            <a:r>
              <a:rPr lang="en-US" dirty="0"/>
              <a:t>In the REST architectural style, data and functionality are considered resources and are accessed using Uniform Resource Identifiers (URIs), typically links on the Web. </a:t>
            </a:r>
          </a:p>
          <a:p>
            <a:r>
              <a:rPr lang="en-US" dirty="0"/>
              <a:t>The resources are represented by documents and are acted upon by using a set of simple, well-defined operations.</a:t>
            </a:r>
          </a:p>
        </p:txBody>
      </p:sp>
      <p:sp>
        <p:nvSpPr>
          <p:cNvPr id="4" name="Slide Number Placeholder 3">
            <a:extLst>
              <a:ext uri="{FF2B5EF4-FFF2-40B4-BE49-F238E27FC236}">
                <a16:creationId xmlns:a16="http://schemas.microsoft.com/office/drawing/2014/main" xmlns="" id="{C7E6A3DA-BF0A-4668-084D-D8C366B22B28}"/>
              </a:ext>
            </a:extLst>
          </p:cNvPr>
          <p:cNvSpPr>
            <a:spLocks noGrp="1"/>
          </p:cNvSpPr>
          <p:nvPr>
            <p:ph type="sldNum" sz="quarter" idx="14"/>
          </p:nvPr>
        </p:nvSpPr>
        <p:spPr/>
        <p:txBody>
          <a:bodyPr/>
          <a:lstStyle/>
          <a:p>
            <a:fld id="{3DD97BEB-BAEF-0344-9D5C-EC73E478698A}" type="slidenum">
              <a:rPr lang="en-US" smtClean="0"/>
              <a:pPr/>
              <a:t>27</a:t>
            </a:fld>
            <a:endParaRPr lang="en-US"/>
          </a:p>
        </p:txBody>
      </p:sp>
      <p:sp>
        <p:nvSpPr>
          <p:cNvPr id="5" name="Text Placeholder 4">
            <a:extLst>
              <a:ext uri="{FF2B5EF4-FFF2-40B4-BE49-F238E27FC236}">
                <a16:creationId xmlns:a16="http://schemas.microsoft.com/office/drawing/2014/main" xmlns="" id="{35054D7F-20A6-31F1-2F56-3F846574BD5E}"/>
              </a:ext>
            </a:extLst>
          </p:cNvPr>
          <p:cNvSpPr>
            <a:spLocks noGrp="1"/>
          </p:cNvSpPr>
          <p:nvPr>
            <p:ph type="body" sz="quarter" idx="15"/>
          </p:nvPr>
        </p:nvSpPr>
        <p:spPr/>
        <p:txBody>
          <a:bodyPr>
            <a:normAutofit fontScale="85000" lnSpcReduction="20000"/>
          </a:bodyPr>
          <a:lstStyle/>
          <a:p>
            <a:r>
              <a:rPr lang="en-US" dirty="0"/>
              <a:t>Introduction</a:t>
            </a:r>
          </a:p>
        </p:txBody>
      </p:sp>
    </p:spTree>
    <p:extLst>
      <p:ext uri="{BB962C8B-B14F-4D97-AF65-F5344CB8AC3E}">
        <p14:creationId xmlns:p14="http://schemas.microsoft.com/office/powerpoint/2010/main" val="1890318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EDB56F-67C6-6E49-5044-51F9E759FCFF}"/>
              </a:ext>
            </a:extLst>
          </p:cNvPr>
          <p:cNvSpPr>
            <a:spLocks noGrp="1"/>
          </p:cNvSpPr>
          <p:nvPr>
            <p:ph type="title"/>
          </p:nvPr>
        </p:nvSpPr>
        <p:spPr/>
        <p:txBody>
          <a:bodyPr>
            <a:normAutofit fontScale="90000"/>
          </a:bodyPr>
          <a:lstStyle/>
          <a:p>
            <a:r>
              <a:rPr lang="en-US" dirty="0"/>
              <a:t>RESTful Root Resource</a:t>
            </a:r>
          </a:p>
        </p:txBody>
      </p:sp>
      <p:sp>
        <p:nvSpPr>
          <p:cNvPr id="3" name="Text Placeholder 2">
            <a:extLst>
              <a:ext uri="{FF2B5EF4-FFF2-40B4-BE49-F238E27FC236}">
                <a16:creationId xmlns:a16="http://schemas.microsoft.com/office/drawing/2014/main" xmlns="" id="{8C5517EE-38E1-892C-3BCE-8E43BAD75A8B}"/>
              </a:ext>
            </a:extLst>
          </p:cNvPr>
          <p:cNvSpPr>
            <a:spLocks noGrp="1"/>
          </p:cNvSpPr>
          <p:nvPr>
            <p:ph type="body" sz="quarter" idx="13"/>
          </p:nvPr>
        </p:nvSpPr>
        <p:spPr/>
        <p:txBody>
          <a:bodyPr/>
          <a:lstStyle/>
          <a:p>
            <a:r>
              <a:rPr lang="en-US" dirty="0"/>
              <a:t>Jakarta REST is a Java programming language API designed to make it easy to develop applications that use the REST architecture.</a:t>
            </a:r>
          </a:p>
          <a:p>
            <a:r>
              <a:rPr lang="en-US" dirty="0"/>
              <a:t>The Jakarta REST API uses Java programming language annotations to simplify the development of RESTful web services. </a:t>
            </a:r>
          </a:p>
          <a:p>
            <a:r>
              <a:rPr lang="en-US" dirty="0"/>
              <a:t>Developers decorate Java programming language class files with Jakarta REST annotations to define resources and the actions that can be performed on those resources. </a:t>
            </a:r>
          </a:p>
          <a:p>
            <a:endParaRPr lang="en-US" dirty="0"/>
          </a:p>
        </p:txBody>
      </p:sp>
      <p:sp>
        <p:nvSpPr>
          <p:cNvPr id="4" name="Slide Number Placeholder 3">
            <a:extLst>
              <a:ext uri="{FF2B5EF4-FFF2-40B4-BE49-F238E27FC236}">
                <a16:creationId xmlns:a16="http://schemas.microsoft.com/office/drawing/2014/main" xmlns="" id="{83D133A8-2F40-5463-C86A-66C9E5AE3ED7}"/>
              </a:ext>
            </a:extLst>
          </p:cNvPr>
          <p:cNvSpPr>
            <a:spLocks noGrp="1"/>
          </p:cNvSpPr>
          <p:nvPr>
            <p:ph type="sldNum" sz="quarter" idx="14"/>
          </p:nvPr>
        </p:nvSpPr>
        <p:spPr/>
        <p:txBody>
          <a:bodyPr/>
          <a:lstStyle/>
          <a:p>
            <a:fld id="{3DD97BEB-BAEF-0344-9D5C-EC73E478698A}" type="slidenum">
              <a:rPr lang="en-US" smtClean="0"/>
              <a:pPr/>
              <a:t>28</a:t>
            </a:fld>
            <a:endParaRPr lang="en-US"/>
          </a:p>
        </p:txBody>
      </p:sp>
      <p:sp>
        <p:nvSpPr>
          <p:cNvPr id="5" name="Text Placeholder 4">
            <a:extLst>
              <a:ext uri="{FF2B5EF4-FFF2-40B4-BE49-F238E27FC236}">
                <a16:creationId xmlns:a16="http://schemas.microsoft.com/office/drawing/2014/main" xmlns="" id="{B3140C14-84FA-83D9-4DD1-2DF5945B7380}"/>
              </a:ext>
            </a:extLst>
          </p:cNvPr>
          <p:cNvSpPr>
            <a:spLocks noGrp="1"/>
          </p:cNvSpPr>
          <p:nvPr>
            <p:ph type="body" sz="quarter" idx="15"/>
          </p:nvPr>
        </p:nvSpPr>
        <p:spPr/>
        <p:txBody>
          <a:bodyPr>
            <a:normAutofit fontScale="85000" lnSpcReduction="20000"/>
          </a:bodyPr>
          <a:lstStyle/>
          <a:p>
            <a:r>
              <a:rPr lang="en-US" dirty="0"/>
              <a:t>Developing RESTful Web Services with Jakarta REST</a:t>
            </a:r>
          </a:p>
        </p:txBody>
      </p:sp>
      <p:graphicFrame>
        <p:nvGraphicFramePr>
          <p:cNvPr id="8" name="Table 7">
            <a:extLst>
              <a:ext uri="{FF2B5EF4-FFF2-40B4-BE49-F238E27FC236}">
                <a16:creationId xmlns:a16="http://schemas.microsoft.com/office/drawing/2014/main" xmlns="" id="{2937F05B-D8E8-5B68-640B-2D753CFFFE24}"/>
              </a:ext>
            </a:extLst>
          </p:cNvPr>
          <p:cNvGraphicFramePr>
            <a:graphicFrameLocks noGrp="1"/>
          </p:cNvGraphicFramePr>
          <p:nvPr>
            <p:extLst/>
          </p:nvPr>
        </p:nvGraphicFramePr>
        <p:xfrm>
          <a:off x="1958668" y="3769081"/>
          <a:ext cx="8241411" cy="2270760"/>
        </p:xfrm>
        <a:graphic>
          <a:graphicData uri="http://schemas.openxmlformats.org/drawingml/2006/table">
            <a:tbl>
              <a:tblPr firstRow="1" firstCol="1" bandRow="1">
                <a:tableStyleId>{B301B821-A1FF-4177-AEE7-76D212191A09}</a:tableStyleId>
              </a:tblPr>
              <a:tblGrid>
                <a:gridCol w="2747137">
                  <a:extLst>
                    <a:ext uri="{9D8B030D-6E8A-4147-A177-3AD203B41FA5}">
                      <a16:colId xmlns:a16="http://schemas.microsoft.com/office/drawing/2014/main" xmlns="" val="2914110049"/>
                    </a:ext>
                  </a:extLst>
                </a:gridCol>
                <a:gridCol w="2747137">
                  <a:extLst>
                    <a:ext uri="{9D8B030D-6E8A-4147-A177-3AD203B41FA5}">
                      <a16:colId xmlns:a16="http://schemas.microsoft.com/office/drawing/2014/main" xmlns="" val="502433019"/>
                    </a:ext>
                  </a:extLst>
                </a:gridCol>
                <a:gridCol w="2747137">
                  <a:extLst>
                    <a:ext uri="{9D8B030D-6E8A-4147-A177-3AD203B41FA5}">
                      <a16:colId xmlns:a16="http://schemas.microsoft.com/office/drawing/2014/main" xmlns="" val="3183648094"/>
                    </a:ext>
                  </a:extLst>
                </a:gridCol>
              </a:tblGrid>
              <a:tr h="250776">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effectLst/>
                        </a:rPr>
                        <a:t>Jakarta REST Annotations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882133282"/>
                  </a:ext>
                </a:extLst>
              </a:tr>
              <a:tr h="344278">
                <a:tc>
                  <a:txBody>
                    <a:bodyPr/>
                    <a:lstStyle/>
                    <a:p>
                      <a:pPr marL="0" marR="0">
                        <a:lnSpc>
                          <a:spcPct val="100000"/>
                        </a:lnSpc>
                        <a:spcBef>
                          <a:spcPts val="0"/>
                        </a:spcBef>
                        <a:spcAft>
                          <a:spcPts val="0"/>
                        </a:spcAft>
                      </a:pPr>
                      <a:r>
                        <a:rPr lang="en-US" sz="1600" b="0" dirty="0">
                          <a:effectLst/>
                        </a:rPr>
                        <a:t>@Path</a:t>
                      </a:r>
                      <a:endParaRPr lang="en-US" sz="2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b="0" dirty="0">
                          <a:effectLst/>
                        </a:rPr>
                        <a:t>@PATCH</a:t>
                      </a:r>
                      <a:endParaRPr lang="en-US" sz="2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b="0" dirty="0">
                          <a:effectLst/>
                        </a:rPr>
                        <a:t>@Consumes</a:t>
                      </a:r>
                      <a:endParaRPr lang="en-US" sz="2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43269886"/>
                  </a:ext>
                </a:extLst>
              </a:tr>
              <a:tr h="344278">
                <a:tc>
                  <a:txBody>
                    <a:bodyPr/>
                    <a:lstStyle/>
                    <a:p>
                      <a:pPr marL="0" marR="0">
                        <a:lnSpc>
                          <a:spcPct val="100000"/>
                        </a:lnSpc>
                        <a:spcBef>
                          <a:spcPts val="0"/>
                        </a:spcBef>
                        <a:spcAft>
                          <a:spcPts val="0"/>
                        </a:spcAft>
                      </a:pPr>
                      <a:r>
                        <a:rPr lang="en-US" sz="1600" b="0">
                          <a:effectLst/>
                        </a:rPr>
                        <a:t>@GET</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b="0">
                          <a:effectLst/>
                        </a:rPr>
                        <a:t>@HEAD</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b="0">
                          <a:effectLst/>
                        </a:rPr>
                        <a:t>@Produces</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52169321"/>
                  </a:ext>
                </a:extLst>
              </a:tr>
              <a:tr h="344278">
                <a:tc>
                  <a:txBody>
                    <a:bodyPr/>
                    <a:lstStyle/>
                    <a:p>
                      <a:pPr marL="0" marR="0">
                        <a:lnSpc>
                          <a:spcPct val="100000"/>
                        </a:lnSpc>
                        <a:spcBef>
                          <a:spcPts val="0"/>
                        </a:spcBef>
                        <a:spcAft>
                          <a:spcPts val="0"/>
                        </a:spcAft>
                      </a:pPr>
                      <a:r>
                        <a:rPr lang="en-US" sz="1600" b="0">
                          <a:effectLst/>
                        </a:rPr>
                        <a:t>@POST</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b="0">
                          <a:effectLst/>
                        </a:rPr>
                        <a:t>@OPTIONS</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b="0">
                          <a:effectLst/>
                        </a:rPr>
                        <a:t>@Provider</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46910481"/>
                  </a:ext>
                </a:extLst>
              </a:tr>
              <a:tr h="344278">
                <a:tc>
                  <a:txBody>
                    <a:bodyPr/>
                    <a:lstStyle/>
                    <a:p>
                      <a:pPr marL="0" marR="0">
                        <a:lnSpc>
                          <a:spcPct val="100000"/>
                        </a:lnSpc>
                        <a:spcBef>
                          <a:spcPts val="0"/>
                        </a:spcBef>
                        <a:spcAft>
                          <a:spcPts val="0"/>
                        </a:spcAft>
                      </a:pPr>
                      <a:r>
                        <a:rPr lang="en-US" sz="1600" b="0">
                          <a:effectLst/>
                        </a:rPr>
                        <a:t>@PUT</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b="0">
                          <a:effectLst/>
                        </a:rPr>
                        <a:t>@PathParam</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b="0">
                          <a:effectLst/>
                        </a:rPr>
                        <a:t>@ApplicationPath</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51901267"/>
                  </a:ext>
                </a:extLst>
              </a:tr>
              <a:tr h="344278">
                <a:tc>
                  <a:txBody>
                    <a:bodyPr/>
                    <a:lstStyle/>
                    <a:p>
                      <a:pPr marL="0" marR="0">
                        <a:lnSpc>
                          <a:spcPct val="100000"/>
                        </a:lnSpc>
                        <a:spcBef>
                          <a:spcPts val="0"/>
                        </a:spcBef>
                        <a:spcAft>
                          <a:spcPts val="0"/>
                        </a:spcAft>
                      </a:pPr>
                      <a:r>
                        <a:rPr lang="en-US" sz="1600" b="0">
                          <a:effectLst/>
                        </a:rPr>
                        <a:t>@DELETE</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b="0">
                          <a:effectLst/>
                        </a:rPr>
                        <a:t>@QueryParam</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b="0" dirty="0">
                          <a:effectLst/>
                        </a:rPr>
                        <a:t> </a:t>
                      </a:r>
                      <a:endParaRPr lang="en-US" sz="2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27857820"/>
                  </a:ext>
                </a:extLst>
              </a:tr>
            </a:tbl>
          </a:graphicData>
        </a:graphic>
      </p:graphicFrame>
      <p:sp>
        <p:nvSpPr>
          <p:cNvPr id="7" name="TextBox 6">
            <a:extLst>
              <a:ext uri="{FF2B5EF4-FFF2-40B4-BE49-F238E27FC236}">
                <a16:creationId xmlns:a16="http://schemas.microsoft.com/office/drawing/2014/main" xmlns="" id="{1CD94802-5AD7-4C27-D04C-696F58E9E1D2}"/>
              </a:ext>
            </a:extLst>
          </p:cNvPr>
          <p:cNvSpPr txBox="1"/>
          <p:nvPr/>
        </p:nvSpPr>
        <p:spPr>
          <a:xfrm>
            <a:off x="1796563" y="6120509"/>
            <a:ext cx="8755060" cy="338554"/>
          </a:xfrm>
          <a:prstGeom prst="rect">
            <a:avLst/>
          </a:prstGeom>
          <a:noFill/>
        </p:spPr>
        <p:txBody>
          <a:bodyPr wrap="square">
            <a:spAutoFit/>
          </a:bodyPr>
          <a:lstStyle/>
          <a:p>
            <a:r>
              <a:rPr lang="en-US" sz="1600" dirty="0">
                <a:hlinkClick r:id="rId3"/>
              </a:rPr>
              <a:t>https://github.com/eclipse-ee4j/jakartaee-tutorial/blob/master/src/main/asciidoc/jaxrs/jaxrs002.adoc</a:t>
            </a:r>
            <a:r>
              <a:rPr lang="en-US" sz="1600" dirty="0"/>
              <a:t> </a:t>
            </a:r>
          </a:p>
        </p:txBody>
      </p:sp>
    </p:spTree>
    <p:extLst>
      <p:ext uri="{BB962C8B-B14F-4D97-AF65-F5344CB8AC3E}">
        <p14:creationId xmlns:p14="http://schemas.microsoft.com/office/powerpoint/2010/main" val="224231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A64CE-1E11-35A9-F496-CB799F4790CD}"/>
              </a:ext>
            </a:extLst>
          </p:cNvPr>
          <p:cNvSpPr>
            <a:spLocks noGrp="1"/>
          </p:cNvSpPr>
          <p:nvPr>
            <p:ph type="title"/>
          </p:nvPr>
        </p:nvSpPr>
        <p:spPr/>
        <p:txBody>
          <a:bodyPr>
            <a:normAutofit fontScale="90000"/>
          </a:bodyPr>
          <a:lstStyle/>
          <a:p>
            <a:r>
              <a:rPr lang="en-US" dirty="0"/>
              <a:t>REST - example</a:t>
            </a:r>
          </a:p>
        </p:txBody>
      </p:sp>
      <p:sp>
        <p:nvSpPr>
          <p:cNvPr id="4" name="Slide Number Placeholder 3">
            <a:extLst>
              <a:ext uri="{FF2B5EF4-FFF2-40B4-BE49-F238E27FC236}">
                <a16:creationId xmlns:a16="http://schemas.microsoft.com/office/drawing/2014/main" xmlns="" id="{69CC1AE2-1CE8-ADBA-3E45-96FAD133998D}"/>
              </a:ext>
            </a:extLst>
          </p:cNvPr>
          <p:cNvSpPr>
            <a:spLocks noGrp="1"/>
          </p:cNvSpPr>
          <p:nvPr>
            <p:ph type="sldNum" sz="quarter" idx="14"/>
          </p:nvPr>
        </p:nvSpPr>
        <p:spPr/>
        <p:txBody>
          <a:bodyPr/>
          <a:lstStyle/>
          <a:p>
            <a:fld id="{3DD97BEB-BAEF-0344-9D5C-EC73E478698A}" type="slidenum">
              <a:rPr lang="en-US" smtClean="0"/>
              <a:pPr/>
              <a:t>29</a:t>
            </a:fld>
            <a:endParaRPr lang="en-US"/>
          </a:p>
        </p:txBody>
      </p:sp>
      <p:pic>
        <p:nvPicPr>
          <p:cNvPr id="11" name="Picture 10">
            <a:extLst>
              <a:ext uri="{FF2B5EF4-FFF2-40B4-BE49-F238E27FC236}">
                <a16:creationId xmlns:a16="http://schemas.microsoft.com/office/drawing/2014/main" xmlns="" id="{16F73EBD-327A-37B1-9F1E-76C93BE81A65}"/>
              </a:ext>
            </a:extLst>
          </p:cNvPr>
          <p:cNvPicPr>
            <a:picLocks noChangeAspect="1"/>
          </p:cNvPicPr>
          <p:nvPr/>
        </p:nvPicPr>
        <p:blipFill>
          <a:blip r:embed="rId3"/>
          <a:stretch>
            <a:fillRect/>
          </a:stretch>
        </p:blipFill>
        <p:spPr>
          <a:xfrm>
            <a:off x="7933144" y="987154"/>
            <a:ext cx="2505075" cy="3324225"/>
          </a:xfrm>
          <a:prstGeom prst="rect">
            <a:avLst/>
          </a:prstGeom>
          <a:ln>
            <a:solidFill>
              <a:schemeClr val="accent1"/>
            </a:solidFill>
          </a:ln>
        </p:spPr>
      </p:pic>
      <p:pic>
        <p:nvPicPr>
          <p:cNvPr id="16" name="Picture 15">
            <a:extLst>
              <a:ext uri="{FF2B5EF4-FFF2-40B4-BE49-F238E27FC236}">
                <a16:creationId xmlns:a16="http://schemas.microsoft.com/office/drawing/2014/main" xmlns="" id="{593EF614-EB4F-4F32-75AD-67824615FD70}"/>
              </a:ext>
            </a:extLst>
          </p:cNvPr>
          <p:cNvPicPr>
            <a:picLocks noChangeAspect="1"/>
          </p:cNvPicPr>
          <p:nvPr/>
        </p:nvPicPr>
        <p:blipFill>
          <a:blip r:embed="rId4"/>
          <a:stretch>
            <a:fillRect/>
          </a:stretch>
        </p:blipFill>
        <p:spPr>
          <a:xfrm>
            <a:off x="4376856" y="4650286"/>
            <a:ext cx="4278853" cy="627428"/>
          </a:xfrm>
          <a:prstGeom prst="rect">
            <a:avLst/>
          </a:prstGeom>
          <a:ln>
            <a:solidFill>
              <a:schemeClr val="accent1"/>
            </a:solidFill>
          </a:ln>
        </p:spPr>
      </p:pic>
      <p:pic>
        <p:nvPicPr>
          <p:cNvPr id="18" name="Picture 17">
            <a:extLst>
              <a:ext uri="{FF2B5EF4-FFF2-40B4-BE49-F238E27FC236}">
                <a16:creationId xmlns:a16="http://schemas.microsoft.com/office/drawing/2014/main" xmlns="" id="{4FFBF792-5CFE-16DC-25F0-E52E5E88DEB0}"/>
              </a:ext>
            </a:extLst>
          </p:cNvPr>
          <p:cNvPicPr>
            <a:picLocks noChangeAspect="1"/>
          </p:cNvPicPr>
          <p:nvPr/>
        </p:nvPicPr>
        <p:blipFill>
          <a:blip r:embed="rId5"/>
          <a:stretch>
            <a:fillRect/>
          </a:stretch>
        </p:blipFill>
        <p:spPr>
          <a:xfrm>
            <a:off x="1599407" y="4674954"/>
            <a:ext cx="2409825" cy="1619250"/>
          </a:xfrm>
          <a:prstGeom prst="rect">
            <a:avLst/>
          </a:prstGeom>
          <a:ln>
            <a:solidFill>
              <a:schemeClr val="accent1"/>
            </a:solidFill>
          </a:ln>
        </p:spPr>
      </p:pic>
      <p:sp>
        <p:nvSpPr>
          <p:cNvPr id="20" name="TextBox 19">
            <a:extLst>
              <a:ext uri="{FF2B5EF4-FFF2-40B4-BE49-F238E27FC236}">
                <a16:creationId xmlns:a16="http://schemas.microsoft.com/office/drawing/2014/main" xmlns="" id="{410CC2A1-6218-50BA-D5A7-73C8E849BFC4}"/>
              </a:ext>
            </a:extLst>
          </p:cNvPr>
          <p:cNvSpPr txBox="1"/>
          <p:nvPr/>
        </p:nvSpPr>
        <p:spPr>
          <a:xfrm>
            <a:off x="3381984" y="6212426"/>
            <a:ext cx="4377447" cy="338554"/>
          </a:xfrm>
          <a:prstGeom prst="rect">
            <a:avLst/>
          </a:prstGeom>
          <a:noFill/>
        </p:spPr>
        <p:txBody>
          <a:bodyPr wrap="square">
            <a:spAutoFit/>
          </a:bodyPr>
          <a:lstStyle/>
          <a:p>
            <a:r>
              <a:rPr lang="en-US" sz="1600" dirty="0">
                <a:hlinkClick r:id="rId6"/>
              </a:rPr>
              <a:t>http://localhost:8080/rest-demo/api/hello-world</a:t>
            </a:r>
            <a:r>
              <a:rPr lang="en-US" sz="1600" dirty="0"/>
              <a:t> </a:t>
            </a:r>
          </a:p>
        </p:txBody>
      </p:sp>
      <p:grpSp>
        <p:nvGrpSpPr>
          <p:cNvPr id="24" name="Group 23">
            <a:extLst>
              <a:ext uri="{FF2B5EF4-FFF2-40B4-BE49-F238E27FC236}">
                <a16:creationId xmlns:a16="http://schemas.microsoft.com/office/drawing/2014/main" xmlns="" id="{18528524-4EAB-9DE1-0AED-7680AFB6292D}"/>
              </a:ext>
            </a:extLst>
          </p:cNvPr>
          <p:cNvGrpSpPr/>
          <p:nvPr/>
        </p:nvGrpSpPr>
        <p:grpSpPr>
          <a:xfrm>
            <a:off x="1640378" y="1003364"/>
            <a:ext cx="5472958" cy="2122991"/>
            <a:chOff x="116378" y="1003363"/>
            <a:chExt cx="5472958" cy="2122991"/>
          </a:xfrm>
        </p:grpSpPr>
        <p:pic>
          <p:nvPicPr>
            <p:cNvPr id="9" name="Picture 8">
              <a:extLst>
                <a:ext uri="{FF2B5EF4-FFF2-40B4-BE49-F238E27FC236}">
                  <a16:creationId xmlns:a16="http://schemas.microsoft.com/office/drawing/2014/main" xmlns="" id="{86E6AA26-5566-234F-80F1-D67307D16C41}"/>
                </a:ext>
              </a:extLst>
            </p:cNvPr>
            <p:cNvPicPr>
              <a:picLocks noChangeAspect="1"/>
            </p:cNvPicPr>
            <p:nvPr/>
          </p:nvPicPr>
          <p:blipFill>
            <a:blip r:embed="rId7"/>
            <a:stretch>
              <a:fillRect/>
            </a:stretch>
          </p:blipFill>
          <p:spPr>
            <a:xfrm>
              <a:off x="116378" y="1003363"/>
              <a:ext cx="5472957" cy="2122991"/>
            </a:xfrm>
            <a:prstGeom prst="rect">
              <a:avLst/>
            </a:prstGeom>
            <a:ln>
              <a:solidFill>
                <a:schemeClr val="accent1"/>
              </a:solidFill>
            </a:ln>
          </p:spPr>
        </p:pic>
        <p:sp>
          <p:nvSpPr>
            <p:cNvPr id="23" name="Rectangle 22">
              <a:extLst>
                <a:ext uri="{FF2B5EF4-FFF2-40B4-BE49-F238E27FC236}">
                  <a16:creationId xmlns:a16="http://schemas.microsoft.com/office/drawing/2014/main" xmlns="" id="{89A820AB-52C3-939E-ECF9-64D43B31E5EB}"/>
                </a:ext>
              </a:extLst>
            </p:cNvPr>
            <p:cNvSpPr/>
            <p:nvPr/>
          </p:nvSpPr>
          <p:spPr>
            <a:xfrm>
              <a:off x="2188724" y="2487031"/>
              <a:ext cx="3400612" cy="32101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pic>
        <p:nvPicPr>
          <p:cNvPr id="32" name="Picture 31">
            <a:extLst>
              <a:ext uri="{FF2B5EF4-FFF2-40B4-BE49-F238E27FC236}">
                <a16:creationId xmlns:a16="http://schemas.microsoft.com/office/drawing/2014/main" xmlns="" id="{3082BB7D-0026-D8A7-7565-DB768B581466}"/>
              </a:ext>
            </a:extLst>
          </p:cNvPr>
          <p:cNvPicPr>
            <a:picLocks noChangeAspect="1"/>
          </p:cNvPicPr>
          <p:nvPr/>
        </p:nvPicPr>
        <p:blipFill>
          <a:blip r:embed="rId8"/>
          <a:stretch>
            <a:fillRect/>
          </a:stretch>
        </p:blipFill>
        <p:spPr>
          <a:xfrm>
            <a:off x="7743014" y="5365179"/>
            <a:ext cx="2695204" cy="960667"/>
          </a:xfrm>
          <a:prstGeom prst="rect">
            <a:avLst/>
          </a:prstGeom>
          <a:ln>
            <a:solidFill>
              <a:schemeClr val="accent1"/>
            </a:solidFill>
          </a:ln>
        </p:spPr>
      </p:pic>
      <p:pic>
        <p:nvPicPr>
          <p:cNvPr id="34" name="Picture 33">
            <a:extLst>
              <a:ext uri="{FF2B5EF4-FFF2-40B4-BE49-F238E27FC236}">
                <a16:creationId xmlns:a16="http://schemas.microsoft.com/office/drawing/2014/main" xmlns="" id="{69CB0A60-4E3D-73EC-8EEB-903AEF14C328}"/>
              </a:ext>
            </a:extLst>
          </p:cNvPr>
          <p:cNvPicPr>
            <a:picLocks noChangeAspect="1"/>
          </p:cNvPicPr>
          <p:nvPr/>
        </p:nvPicPr>
        <p:blipFill>
          <a:blip r:embed="rId9"/>
          <a:stretch>
            <a:fillRect/>
          </a:stretch>
        </p:blipFill>
        <p:spPr>
          <a:xfrm>
            <a:off x="1663724" y="3200441"/>
            <a:ext cx="5892226" cy="1375758"/>
          </a:xfrm>
          <a:prstGeom prst="rect">
            <a:avLst/>
          </a:prstGeom>
          <a:ln>
            <a:solidFill>
              <a:schemeClr val="accent1"/>
            </a:solidFill>
          </a:ln>
        </p:spPr>
      </p:pic>
      <p:sp>
        <p:nvSpPr>
          <p:cNvPr id="25" name="Rectangle 24">
            <a:extLst>
              <a:ext uri="{FF2B5EF4-FFF2-40B4-BE49-F238E27FC236}">
                <a16:creationId xmlns:a16="http://schemas.microsoft.com/office/drawing/2014/main" xmlns="" id="{444A0F08-C923-03EA-B9E0-3C46EED8D7FF}"/>
              </a:ext>
            </a:extLst>
          </p:cNvPr>
          <p:cNvSpPr/>
          <p:nvPr/>
        </p:nvSpPr>
        <p:spPr>
          <a:xfrm>
            <a:off x="7054969" y="3545690"/>
            <a:ext cx="480557" cy="23346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1740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B96F1F-E2E9-223B-B8F3-9856E1BE5DFC}"/>
              </a:ext>
            </a:extLst>
          </p:cNvPr>
          <p:cNvSpPr>
            <a:spLocks noGrp="1"/>
          </p:cNvSpPr>
          <p:nvPr>
            <p:ph type="title"/>
          </p:nvPr>
        </p:nvSpPr>
        <p:spPr/>
        <p:txBody>
          <a:bodyPr>
            <a:normAutofit fontScale="90000"/>
          </a:bodyPr>
          <a:lstStyle/>
          <a:p>
            <a:r>
              <a:rPr lang="en-US" dirty="0"/>
              <a:t>Terminologies</a:t>
            </a:r>
          </a:p>
        </p:txBody>
      </p:sp>
      <p:sp>
        <p:nvSpPr>
          <p:cNvPr id="3" name="Text Placeholder 2">
            <a:extLst>
              <a:ext uri="{FF2B5EF4-FFF2-40B4-BE49-F238E27FC236}">
                <a16:creationId xmlns:a16="http://schemas.microsoft.com/office/drawing/2014/main" xmlns="" id="{50CB7085-CBDA-5CD6-67F8-D691C45BA61C}"/>
              </a:ext>
            </a:extLst>
          </p:cNvPr>
          <p:cNvSpPr>
            <a:spLocks noGrp="1"/>
          </p:cNvSpPr>
          <p:nvPr>
            <p:ph type="body" sz="quarter" idx="13"/>
          </p:nvPr>
        </p:nvSpPr>
        <p:spPr>
          <a:xfrm>
            <a:off x="1640378" y="1363288"/>
            <a:ext cx="8877993" cy="5118773"/>
          </a:xfrm>
        </p:spPr>
        <p:txBody>
          <a:bodyPr>
            <a:normAutofit/>
          </a:bodyPr>
          <a:lstStyle/>
          <a:p>
            <a:r>
              <a:rPr lang="en-US" sz="1800" dirty="0"/>
              <a:t>A servlet is a Jakarta technology-based web component, managed by a container, that generates dynamic content. </a:t>
            </a:r>
          </a:p>
          <a:p>
            <a:r>
              <a:rPr lang="en-US" sz="1800" dirty="0"/>
              <a:t>Like other Jakarta technology-based components, servlets are platform-independent Java classes that are compiled to platform-neutral byte code that can be loaded dynamically into and run by a Jakarta technology-enabled web server. </a:t>
            </a:r>
          </a:p>
          <a:p>
            <a:r>
              <a:rPr lang="en-US" sz="1800" dirty="0"/>
              <a:t>Containers, sometimes called servlet engines, are web server extensions that provide servlet functionality. Servlets interact with web clients via a request/response paradigm implemented by the servlet container.</a:t>
            </a:r>
          </a:p>
        </p:txBody>
      </p:sp>
      <p:sp>
        <p:nvSpPr>
          <p:cNvPr id="4" name="Slide Number Placeholder 3">
            <a:extLst>
              <a:ext uri="{FF2B5EF4-FFF2-40B4-BE49-F238E27FC236}">
                <a16:creationId xmlns:a16="http://schemas.microsoft.com/office/drawing/2014/main" xmlns="" id="{13E06C06-DEFE-146D-0E43-F59F9975226E}"/>
              </a:ext>
            </a:extLst>
          </p:cNvPr>
          <p:cNvSpPr>
            <a:spLocks noGrp="1"/>
          </p:cNvSpPr>
          <p:nvPr>
            <p:ph type="sldNum" sz="quarter" idx="14"/>
          </p:nvPr>
        </p:nvSpPr>
        <p:spPr/>
        <p:txBody>
          <a:bodyPr/>
          <a:lstStyle/>
          <a:p>
            <a:fld id="{3DD97BEB-BAEF-0344-9D5C-EC73E478698A}" type="slidenum">
              <a:rPr lang="en-US" smtClean="0"/>
              <a:pPr/>
              <a:t>3</a:t>
            </a:fld>
            <a:endParaRPr lang="en-US"/>
          </a:p>
        </p:txBody>
      </p:sp>
      <p:sp>
        <p:nvSpPr>
          <p:cNvPr id="5" name="Text Placeholder 4">
            <a:extLst>
              <a:ext uri="{FF2B5EF4-FFF2-40B4-BE49-F238E27FC236}">
                <a16:creationId xmlns:a16="http://schemas.microsoft.com/office/drawing/2014/main" xmlns="" id="{773C0B13-D49F-F1CC-9F39-CA6F43628F1F}"/>
              </a:ext>
            </a:extLst>
          </p:cNvPr>
          <p:cNvSpPr>
            <a:spLocks noGrp="1"/>
          </p:cNvSpPr>
          <p:nvPr>
            <p:ph type="body" sz="quarter" idx="15"/>
          </p:nvPr>
        </p:nvSpPr>
        <p:spPr/>
        <p:txBody>
          <a:bodyPr>
            <a:normAutofit fontScale="85000" lnSpcReduction="20000"/>
          </a:bodyPr>
          <a:lstStyle/>
          <a:p>
            <a:r>
              <a:rPr lang="en-US" dirty="0"/>
              <a:t>What is a Servlet?</a:t>
            </a:r>
          </a:p>
        </p:txBody>
      </p:sp>
      <p:pic>
        <p:nvPicPr>
          <p:cNvPr id="7" name="Picture 6">
            <a:extLst>
              <a:ext uri="{FF2B5EF4-FFF2-40B4-BE49-F238E27FC236}">
                <a16:creationId xmlns:a16="http://schemas.microsoft.com/office/drawing/2014/main" xmlns="" id="{F5702611-F685-F806-3665-31AE339FE213}"/>
              </a:ext>
            </a:extLst>
          </p:cNvPr>
          <p:cNvPicPr>
            <a:picLocks noChangeAspect="1"/>
          </p:cNvPicPr>
          <p:nvPr/>
        </p:nvPicPr>
        <p:blipFill rotWithShape="1">
          <a:blip r:embed="rId2"/>
          <a:srcRect b="2001"/>
          <a:stretch/>
        </p:blipFill>
        <p:spPr>
          <a:xfrm>
            <a:off x="4078721" y="3666745"/>
            <a:ext cx="4388607" cy="2892484"/>
          </a:xfrm>
          <a:prstGeom prst="rect">
            <a:avLst/>
          </a:prstGeom>
        </p:spPr>
      </p:pic>
    </p:spTree>
    <p:extLst>
      <p:ext uri="{BB962C8B-B14F-4D97-AF65-F5344CB8AC3E}">
        <p14:creationId xmlns:p14="http://schemas.microsoft.com/office/powerpoint/2010/main" val="1996695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DD2AC1-1290-8692-0531-1E7F8CEFE941}"/>
              </a:ext>
            </a:extLst>
          </p:cNvPr>
          <p:cNvSpPr>
            <a:spLocks noGrp="1"/>
          </p:cNvSpPr>
          <p:nvPr>
            <p:ph type="title"/>
          </p:nvPr>
        </p:nvSpPr>
        <p:spPr/>
        <p:txBody>
          <a:bodyPr>
            <a:normAutofit fontScale="90000"/>
          </a:bodyPr>
          <a:lstStyle/>
          <a:p>
            <a:r>
              <a:rPr lang="en-US"/>
              <a:t>REST API Client</a:t>
            </a:r>
            <a:endParaRPr lang="en-US" dirty="0"/>
          </a:p>
        </p:txBody>
      </p:sp>
      <p:sp>
        <p:nvSpPr>
          <p:cNvPr id="4" name="Slide Number Placeholder 3">
            <a:extLst>
              <a:ext uri="{FF2B5EF4-FFF2-40B4-BE49-F238E27FC236}">
                <a16:creationId xmlns:a16="http://schemas.microsoft.com/office/drawing/2014/main" xmlns="" id="{449985D1-BCAB-063A-91B6-663DC16A2BC4}"/>
              </a:ext>
            </a:extLst>
          </p:cNvPr>
          <p:cNvSpPr>
            <a:spLocks noGrp="1"/>
          </p:cNvSpPr>
          <p:nvPr>
            <p:ph type="sldNum" sz="quarter" idx="14"/>
          </p:nvPr>
        </p:nvSpPr>
        <p:spPr/>
        <p:txBody>
          <a:bodyPr/>
          <a:lstStyle/>
          <a:p>
            <a:fld id="{3DD97BEB-BAEF-0344-9D5C-EC73E478698A}" type="slidenum">
              <a:rPr lang="en-US" smtClean="0"/>
              <a:pPr/>
              <a:t>30</a:t>
            </a:fld>
            <a:endParaRPr lang="en-US"/>
          </a:p>
        </p:txBody>
      </p:sp>
      <p:sp>
        <p:nvSpPr>
          <p:cNvPr id="7" name="TextBox 6">
            <a:extLst>
              <a:ext uri="{FF2B5EF4-FFF2-40B4-BE49-F238E27FC236}">
                <a16:creationId xmlns:a16="http://schemas.microsoft.com/office/drawing/2014/main" xmlns="" id="{BBAE41FA-C3EE-22DD-0FDB-6AC3445D2F19}"/>
              </a:ext>
            </a:extLst>
          </p:cNvPr>
          <p:cNvSpPr txBox="1"/>
          <p:nvPr/>
        </p:nvSpPr>
        <p:spPr>
          <a:xfrm>
            <a:off x="4387465" y="771990"/>
            <a:ext cx="6042747" cy="307777"/>
          </a:xfrm>
          <a:prstGeom prst="rect">
            <a:avLst/>
          </a:prstGeom>
          <a:noFill/>
        </p:spPr>
        <p:txBody>
          <a:bodyPr wrap="square">
            <a:spAutoFit/>
          </a:bodyPr>
          <a:lstStyle/>
          <a:p>
            <a:r>
              <a:rPr lang="en-US" sz="1400" dirty="0">
                <a:hlinkClick r:id="rId3"/>
              </a:rPr>
              <a:t>https://www.jetbrains.com/help/idea/exploring-http-syntax.html</a:t>
            </a:r>
            <a:r>
              <a:rPr lang="en-US" sz="1400" dirty="0"/>
              <a:t> </a:t>
            </a:r>
          </a:p>
        </p:txBody>
      </p:sp>
      <p:pic>
        <p:nvPicPr>
          <p:cNvPr id="11" name="Picture 10">
            <a:extLst>
              <a:ext uri="{FF2B5EF4-FFF2-40B4-BE49-F238E27FC236}">
                <a16:creationId xmlns:a16="http://schemas.microsoft.com/office/drawing/2014/main" xmlns="" id="{0DE529C1-CB4C-5ECF-CB1F-9B86BAAD071D}"/>
              </a:ext>
            </a:extLst>
          </p:cNvPr>
          <p:cNvPicPr>
            <a:picLocks noChangeAspect="1"/>
          </p:cNvPicPr>
          <p:nvPr/>
        </p:nvPicPr>
        <p:blipFill>
          <a:blip r:embed="rId4"/>
          <a:stretch>
            <a:fillRect/>
          </a:stretch>
        </p:blipFill>
        <p:spPr>
          <a:xfrm>
            <a:off x="5256910" y="2398012"/>
            <a:ext cx="4505325" cy="1533525"/>
          </a:xfrm>
          <a:prstGeom prst="rect">
            <a:avLst/>
          </a:prstGeom>
          <a:ln>
            <a:solidFill>
              <a:schemeClr val="accent1"/>
            </a:solidFill>
          </a:ln>
        </p:spPr>
      </p:pic>
      <p:pic>
        <p:nvPicPr>
          <p:cNvPr id="13" name="Picture 12">
            <a:extLst>
              <a:ext uri="{FF2B5EF4-FFF2-40B4-BE49-F238E27FC236}">
                <a16:creationId xmlns:a16="http://schemas.microsoft.com/office/drawing/2014/main" xmlns="" id="{E6C90E24-9360-61F1-931A-359944F058F5}"/>
              </a:ext>
            </a:extLst>
          </p:cNvPr>
          <p:cNvPicPr>
            <a:picLocks noChangeAspect="1"/>
          </p:cNvPicPr>
          <p:nvPr/>
        </p:nvPicPr>
        <p:blipFill>
          <a:blip r:embed="rId5"/>
          <a:stretch>
            <a:fillRect/>
          </a:stretch>
        </p:blipFill>
        <p:spPr>
          <a:xfrm>
            <a:off x="5304826" y="4314825"/>
            <a:ext cx="3581400" cy="1238250"/>
          </a:xfrm>
          <a:prstGeom prst="rect">
            <a:avLst/>
          </a:prstGeom>
          <a:ln>
            <a:solidFill>
              <a:schemeClr val="accent1"/>
            </a:solidFill>
          </a:ln>
        </p:spPr>
      </p:pic>
      <p:pic>
        <p:nvPicPr>
          <p:cNvPr id="15" name="Picture 14">
            <a:extLst>
              <a:ext uri="{FF2B5EF4-FFF2-40B4-BE49-F238E27FC236}">
                <a16:creationId xmlns:a16="http://schemas.microsoft.com/office/drawing/2014/main" xmlns="" id="{D9A40C5C-B694-4E87-6BC0-E069219AFD07}"/>
              </a:ext>
            </a:extLst>
          </p:cNvPr>
          <p:cNvPicPr>
            <a:picLocks noChangeAspect="1"/>
          </p:cNvPicPr>
          <p:nvPr/>
        </p:nvPicPr>
        <p:blipFill>
          <a:blip r:embed="rId6"/>
          <a:stretch>
            <a:fillRect/>
          </a:stretch>
        </p:blipFill>
        <p:spPr>
          <a:xfrm>
            <a:off x="1846150" y="5777481"/>
            <a:ext cx="2171700" cy="533400"/>
          </a:xfrm>
          <a:prstGeom prst="rect">
            <a:avLst/>
          </a:prstGeom>
          <a:ln>
            <a:solidFill>
              <a:schemeClr val="accent1"/>
            </a:solidFill>
          </a:ln>
        </p:spPr>
      </p:pic>
      <p:pic>
        <p:nvPicPr>
          <p:cNvPr id="17" name="Picture 16">
            <a:extLst>
              <a:ext uri="{FF2B5EF4-FFF2-40B4-BE49-F238E27FC236}">
                <a16:creationId xmlns:a16="http://schemas.microsoft.com/office/drawing/2014/main" xmlns="" id="{5554E1AD-C19A-C3F8-5A1A-7F2E69D703C7}"/>
              </a:ext>
            </a:extLst>
          </p:cNvPr>
          <p:cNvPicPr>
            <a:picLocks noChangeAspect="1"/>
          </p:cNvPicPr>
          <p:nvPr/>
        </p:nvPicPr>
        <p:blipFill>
          <a:blip r:embed="rId7"/>
          <a:stretch>
            <a:fillRect/>
          </a:stretch>
        </p:blipFill>
        <p:spPr>
          <a:xfrm>
            <a:off x="1743676" y="3429001"/>
            <a:ext cx="3352800" cy="2124075"/>
          </a:xfrm>
          <a:prstGeom prst="rect">
            <a:avLst/>
          </a:prstGeom>
          <a:ln>
            <a:solidFill>
              <a:schemeClr val="accent1"/>
            </a:solidFill>
          </a:ln>
        </p:spPr>
      </p:pic>
      <p:pic>
        <p:nvPicPr>
          <p:cNvPr id="21" name="Picture 20">
            <a:extLst>
              <a:ext uri="{FF2B5EF4-FFF2-40B4-BE49-F238E27FC236}">
                <a16:creationId xmlns:a16="http://schemas.microsoft.com/office/drawing/2014/main" xmlns="" id="{D96855B1-05AB-41FD-7531-6FE57777559B}"/>
              </a:ext>
            </a:extLst>
          </p:cNvPr>
          <p:cNvPicPr>
            <a:picLocks noChangeAspect="1"/>
          </p:cNvPicPr>
          <p:nvPr/>
        </p:nvPicPr>
        <p:blipFill>
          <a:blip r:embed="rId8"/>
          <a:stretch>
            <a:fillRect/>
          </a:stretch>
        </p:blipFill>
        <p:spPr>
          <a:xfrm>
            <a:off x="4548346" y="5689339"/>
            <a:ext cx="2883744" cy="864492"/>
          </a:xfrm>
          <a:prstGeom prst="rect">
            <a:avLst/>
          </a:prstGeom>
          <a:ln>
            <a:solidFill>
              <a:schemeClr val="accent1"/>
            </a:solidFill>
          </a:ln>
        </p:spPr>
      </p:pic>
      <p:pic>
        <p:nvPicPr>
          <p:cNvPr id="23" name="Picture 22">
            <a:extLst>
              <a:ext uri="{FF2B5EF4-FFF2-40B4-BE49-F238E27FC236}">
                <a16:creationId xmlns:a16="http://schemas.microsoft.com/office/drawing/2014/main" xmlns="" id="{62B15210-C4F8-0A6F-3E4C-B3B6691194BD}"/>
              </a:ext>
            </a:extLst>
          </p:cNvPr>
          <p:cNvPicPr>
            <a:picLocks noChangeAspect="1"/>
          </p:cNvPicPr>
          <p:nvPr/>
        </p:nvPicPr>
        <p:blipFill>
          <a:blip r:embed="rId9"/>
          <a:stretch>
            <a:fillRect/>
          </a:stretch>
        </p:blipFill>
        <p:spPr>
          <a:xfrm>
            <a:off x="1777614" y="1079767"/>
            <a:ext cx="2968946" cy="2253799"/>
          </a:xfrm>
          <a:prstGeom prst="rect">
            <a:avLst/>
          </a:prstGeom>
          <a:ln>
            <a:solidFill>
              <a:schemeClr val="accent1"/>
            </a:solidFill>
          </a:ln>
        </p:spPr>
      </p:pic>
      <p:pic>
        <p:nvPicPr>
          <p:cNvPr id="1032" name="Picture 8" descr="Download Postman | Get Started for Free">
            <a:extLst>
              <a:ext uri="{FF2B5EF4-FFF2-40B4-BE49-F238E27FC236}">
                <a16:creationId xmlns:a16="http://schemas.microsoft.com/office/drawing/2014/main" xmlns="" id="{0B837678-C521-C65C-76CD-DAFD9B60E5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66317" y="5677853"/>
            <a:ext cx="2760785" cy="87597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7793B67C-0D6A-EB3D-DC77-A745F91164CA}"/>
              </a:ext>
            </a:extLst>
          </p:cNvPr>
          <p:cNvSpPr txBox="1"/>
          <p:nvPr/>
        </p:nvSpPr>
        <p:spPr>
          <a:xfrm>
            <a:off x="4854236" y="1250136"/>
            <a:ext cx="5627333" cy="646331"/>
          </a:xfrm>
          <a:prstGeom prst="rect">
            <a:avLst/>
          </a:prstGeom>
          <a:noFill/>
        </p:spPr>
        <p:txBody>
          <a:bodyPr wrap="square">
            <a:spAutoFit/>
          </a:bodyPr>
          <a:lstStyle/>
          <a:p>
            <a:r>
              <a:rPr lang="vi-VN" dirty="0"/>
              <a:t>In IDEA environment, </a:t>
            </a:r>
            <a:br>
              <a:rPr lang="vi-VN" dirty="0"/>
            </a:br>
            <a:r>
              <a:rPr lang="vi-VN" dirty="0"/>
              <a:t>select View menu --&gt; Tool Windows --&gt; Enpoints</a:t>
            </a:r>
            <a:endParaRPr lang="en-US" dirty="0"/>
          </a:p>
        </p:txBody>
      </p:sp>
    </p:spTree>
    <p:extLst>
      <p:ext uri="{BB962C8B-B14F-4D97-AF65-F5344CB8AC3E}">
        <p14:creationId xmlns:p14="http://schemas.microsoft.com/office/powerpoint/2010/main" val="3115684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8DD5B4-44E7-06D2-4C65-C8DFF0FC725F}"/>
              </a:ext>
            </a:extLst>
          </p:cNvPr>
          <p:cNvSpPr>
            <a:spLocks noGrp="1"/>
          </p:cNvSpPr>
          <p:nvPr>
            <p:ph type="title"/>
          </p:nvPr>
        </p:nvSpPr>
        <p:spPr/>
        <p:txBody>
          <a:bodyPr>
            <a:normAutofit fontScale="90000"/>
          </a:bodyPr>
          <a:lstStyle/>
          <a:p>
            <a:r>
              <a:rPr lang="en-US" dirty="0"/>
              <a:t>REST </a:t>
            </a:r>
          </a:p>
        </p:txBody>
      </p:sp>
      <p:sp>
        <p:nvSpPr>
          <p:cNvPr id="3" name="Text Placeholder 2">
            <a:extLst>
              <a:ext uri="{FF2B5EF4-FFF2-40B4-BE49-F238E27FC236}">
                <a16:creationId xmlns:a16="http://schemas.microsoft.com/office/drawing/2014/main" xmlns="" id="{3877A1CE-B18F-0C88-AFFB-3A263899FBE9}"/>
              </a:ext>
            </a:extLst>
          </p:cNvPr>
          <p:cNvSpPr>
            <a:spLocks noGrp="1"/>
          </p:cNvSpPr>
          <p:nvPr>
            <p:ph type="body" sz="quarter" idx="13"/>
          </p:nvPr>
        </p:nvSpPr>
        <p:spPr/>
        <p:txBody>
          <a:bodyPr>
            <a:normAutofit/>
          </a:bodyPr>
          <a:lstStyle/>
          <a:p>
            <a:r>
              <a:rPr lang="en-US" sz="2000" dirty="0"/>
              <a:t>The @Path annotation identifies the URI path template to which the resource responds and is specified at the class or method level of a resource. </a:t>
            </a:r>
          </a:p>
          <a:p>
            <a:r>
              <a:rPr lang="en-US" sz="2000" dirty="0"/>
              <a:t>The @Path annotation’s value is a partial URI path template relative to the base URI of the server on which the resource is deployed, the context root of the application, and the URL pattern to which the Jakarta REST runtime responds.</a:t>
            </a:r>
          </a:p>
          <a:p>
            <a:r>
              <a:rPr lang="en-US" sz="2000" dirty="0"/>
              <a:t>URI path templates are URIs with variables embedded within the URI syntax. These variables are substituted at runtime in order for a resource to respond to a request based on the substituted URI. Variables are denoted by braces ({ and }). </a:t>
            </a:r>
          </a:p>
        </p:txBody>
      </p:sp>
      <p:sp>
        <p:nvSpPr>
          <p:cNvPr id="4" name="Slide Number Placeholder 3">
            <a:extLst>
              <a:ext uri="{FF2B5EF4-FFF2-40B4-BE49-F238E27FC236}">
                <a16:creationId xmlns:a16="http://schemas.microsoft.com/office/drawing/2014/main" xmlns="" id="{3D84C732-A6E7-CFEF-5874-792649CC52A4}"/>
              </a:ext>
            </a:extLst>
          </p:cNvPr>
          <p:cNvSpPr>
            <a:spLocks noGrp="1"/>
          </p:cNvSpPr>
          <p:nvPr>
            <p:ph type="sldNum" sz="quarter" idx="14"/>
          </p:nvPr>
        </p:nvSpPr>
        <p:spPr/>
        <p:txBody>
          <a:bodyPr/>
          <a:lstStyle/>
          <a:p>
            <a:fld id="{3DD97BEB-BAEF-0344-9D5C-EC73E478698A}" type="slidenum">
              <a:rPr lang="en-US" smtClean="0"/>
              <a:pPr/>
              <a:t>31</a:t>
            </a:fld>
            <a:endParaRPr lang="en-US"/>
          </a:p>
        </p:txBody>
      </p:sp>
      <p:sp>
        <p:nvSpPr>
          <p:cNvPr id="5" name="Text Placeholder 4">
            <a:extLst>
              <a:ext uri="{FF2B5EF4-FFF2-40B4-BE49-F238E27FC236}">
                <a16:creationId xmlns:a16="http://schemas.microsoft.com/office/drawing/2014/main" xmlns="" id="{6F4A1635-F138-884F-8589-A77BBDF1A00B}"/>
              </a:ext>
            </a:extLst>
          </p:cNvPr>
          <p:cNvSpPr>
            <a:spLocks noGrp="1"/>
          </p:cNvSpPr>
          <p:nvPr>
            <p:ph type="body" sz="quarter" idx="15"/>
          </p:nvPr>
        </p:nvSpPr>
        <p:spPr/>
        <p:txBody>
          <a:bodyPr>
            <a:normAutofit fontScale="85000" lnSpcReduction="20000"/>
          </a:bodyPr>
          <a:lstStyle/>
          <a:p>
            <a:r>
              <a:rPr lang="en-US" dirty="0"/>
              <a:t>The @Path Annotation and URI Path Templates</a:t>
            </a:r>
          </a:p>
        </p:txBody>
      </p:sp>
      <p:pic>
        <p:nvPicPr>
          <p:cNvPr id="7" name="Picture 6">
            <a:extLst>
              <a:ext uri="{FF2B5EF4-FFF2-40B4-BE49-F238E27FC236}">
                <a16:creationId xmlns:a16="http://schemas.microsoft.com/office/drawing/2014/main" xmlns="" id="{A7324220-3589-4DED-C982-6013B635015F}"/>
              </a:ext>
            </a:extLst>
          </p:cNvPr>
          <p:cNvPicPr>
            <a:picLocks noChangeAspect="1"/>
          </p:cNvPicPr>
          <p:nvPr/>
        </p:nvPicPr>
        <p:blipFill>
          <a:blip r:embed="rId2"/>
          <a:stretch>
            <a:fillRect/>
          </a:stretch>
        </p:blipFill>
        <p:spPr>
          <a:xfrm>
            <a:off x="1848536" y="4026497"/>
            <a:ext cx="5495622" cy="1726320"/>
          </a:xfrm>
          <a:prstGeom prst="rect">
            <a:avLst/>
          </a:prstGeom>
          <a:ln>
            <a:solidFill>
              <a:schemeClr val="accent1"/>
            </a:solidFill>
          </a:ln>
        </p:spPr>
      </p:pic>
      <p:pic>
        <p:nvPicPr>
          <p:cNvPr id="9" name="Picture 8">
            <a:extLst>
              <a:ext uri="{FF2B5EF4-FFF2-40B4-BE49-F238E27FC236}">
                <a16:creationId xmlns:a16="http://schemas.microsoft.com/office/drawing/2014/main" xmlns="" id="{A271D430-8755-DB53-D041-EB72B2426609}"/>
              </a:ext>
            </a:extLst>
          </p:cNvPr>
          <p:cNvPicPr>
            <a:picLocks noChangeAspect="1"/>
          </p:cNvPicPr>
          <p:nvPr/>
        </p:nvPicPr>
        <p:blipFill>
          <a:blip r:embed="rId3"/>
          <a:stretch>
            <a:fillRect/>
          </a:stretch>
        </p:blipFill>
        <p:spPr>
          <a:xfrm>
            <a:off x="4909449" y="5323668"/>
            <a:ext cx="5285736" cy="1158392"/>
          </a:xfrm>
          <a:prstGeom prst="rect">
            <a:avLst/>
          </a:prstGeom>
          <a:ln>
            <a:solidFill>
              <a:schemeClr val="accent1"/>
            </a:solidFill>
          </a:ln>
        </p:spPr>
      </p:pic>
      <p:sp>
        <p:nvSpPr>
          <p:cNvPr id="10" name="Rectangle 9">
            <a:extLst>
              <a:ext uri="{FF2B5EF4-FFF2-40B4-BE49-F238E27FC236}">
                <a16:creationId xmlns:a16="http://schemas.microsoft.com/office/drawing/2014/main" xmlns="" id="{40A27734-5574-CDF3-BA46-6248B0B7BB39}"/>
              </a:ext>
            </a:extLst>
          </p:cNvPr>
          <p:cNvSpPr/>
          <p:nvPr/>
        </p:nvSpPr>
        <p:spPr>
          <a:xfrm>
            <a:off x="4909450" y="6248596"/>
            <a:ext cx="480557" cy="23346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3050D74-37C3-58CF-3699-827BBD5C8591}"/>
              </a:ext>
            </a:extLst>
          </p:cNvPr>
          <p:cNvSpPr/>
          <p:nvPr/>
        </p:nvSpPr>
        <p:spPr>
          <a:xfrm>
            <a:off x="7050005" y="5786132"/>
            <a:ext cx="3145180" cy="23346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8350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318FA6-786D-D074-634F-221D1EEF5D7C}"/>
              </a:ext>
            </a:extLst>
          </p:cNvPr>
          <p:cNvSpPr>
            <a:spLocks noGrp="1"/>
          </p:cNvSpPr>
          <p:nvPr>
            <p:ph type="title"/>
          </p:nvPr>
        </p:nvSpPr>
        <p:spPr/>
        <p:txBody>
          <a:bodyPr>
            <a:normAutofit fontScale="90000"/>
          </a:bodyPr>
          <a:lstStyle/>
          <a:p>
            <a:r>
              <a:rPr lang="en-US" dirty="0"/>
              <a:t>REST </a:t>
            </a:r>
          </a:p>
        </p:txBody>
      </p:sp>
      <p:sp>
        <p:nvSpPr>
          <p:cNvPr id="3" name="Text Placeholder 2">
            <a:extLst>
              <a:ext uri="{FF2B5EF4-FFF2-40B4-BE49-F238E27FC236}">
                <a16:creationId xmlns:a16="http://schemas.microsoft.com/office/drawing/2014/main" xmlns="" id="{E4115875-6BF3-AF58-D4BA-30A39BF51201}"/>
              </a:ext>
            </a:extLst>
          </p:cNvPr>
          <p:cNvSpPr>
            <a:spLocks noGrp="1"/>
          </p:cNvSpPr>
          <p:nvPr>
            <p:ph type="body" sz="quarter" idx="13"/>
          </p:nvPr>
        </p:nvSpPr>
        <p:spPr>
          <a:xfrm>
            <a:off x="1640378" y="1363288"/>
            <a:ext cx="8877993" cy="1593921"/>
          </a:xfrm>
        </p:spPr>
        <p:txBody>
          <a:bodyPr>
            <a:normAutofit fontScale="85000" lnSpcReduction="20000"/>
          </a:bodyPr>
          <a:lstStyle/>
          <a:p>
            <a:r>
              <a:rPr lang="en-US" dirty="0"/>
              <a:t>Using Entity Providers to Map HTTP Response and Request Entity Bodies</a:t>
            </a:r>
          </a:p>
          <a:p>
            <a:pPr lvl="1"/>
            <a:r>
              <a:rPr lang="en-US" dirty="0"/>
              <a:t>Entity providers supply mapping services between representations and their associated Java types. </a:t>
            </a:r>
          </a:p>
          <a:p>
            <a:pPr lvl="1"/>
            <a:r>
              <a:rPr lang="en-US" dirty="0"/>
              <a:t>The two types of entity providers are </a:t>
            </a:r>
            <a:r>
              <a:rPr lang="en-US" dirty="0" err="1"/>
              <a:t>MessageBodyReader</a:t>
            </a:r>
            <a:r>
              <a:rPr lang="en-US" dirty="0"/>
              <a:t> and </a:t>
            </a:r>
            <a:r>
              <a:rPr lang="en-US" dirty="0" err="1"/>
              <a:t>MessageBodyWriter</a:t>
            </a:r>
            <a:r>
              <a:rPr lang="en-US" dirty="0"/>
              <a:t>. </a:t>
            </a:r>
          </a:p>
        </p:txBody>
      </p:sp>
      <p:sp>
        <p:nvSpPr>
          <p:cNvPr id="4" name="Slide Number Placeholder 3">
            <a:extLst>
              <a:ext uri="{FF2B5EF4-FFF2-40B4-BE49-F238E27FC236}">
                <a16:creationId xmlns:a16="http://schemas.microsoft.com/office/drawing/2014/main" xmlns="" id="{27789BAE-2896-1959-D867-4EE2A50B378C}"/>
              </a:ext>
            </a:extLst>
          </p:cNvPr>
          <p:cNvSpPr>
            <a:spLocks noGrp="1"/>
          </p:cNvSpPr>
          <p:nvPr>
            <p:ph type="sldNum" sz="quarter" idx="14"/>
          </p:nvPr>
        </p:nvSpPr>
        <p:spPr/>
        <p:txBody>
          <a:bodyPr/>
          <a:lstStyle/>
          <a:p>
            <a:fld id="{3DD97BEB-BAEF-0344-9D5C-EC73E478698A}" type="slidenum">
              <a:rPr lang="en-US" smtClean="0"/>
              <a:pPr/>
              <a:t>32</a:t>
            </a:fld>
            <a:endParaRPr lang="en-US"/>
          </a:p>
        </p:txBody>
      </p:sp>
      <p:sp>
        <p:nvSpPr>
          <p:cNvPr id="5" name="Text Placeholder 4">
            <a:extLst>
              <a:ext uri="{FF2B5EF4-FFF2-40B4-BE49-F238E27FC236}">
                <a16:creationId xmlns:a16="http://schemas.microsoft.com/office/drawing/2014/main" xmlns="" id="{0C4BACEA-C09E-372A-B5F0-3FAE80817B14}"/>
              </a:ext>
            </a:extLst>
          </p:cNvPr>
          <p:cNvSpPr>
            <a:spLocks noGrp="1"/>
          </p:cNvSpPr>
          <p:nvPr>
            <p:ph type="body" sz="quarter" idx="15"/>
          </p:nvPr>
        </p:nvSpPr>
        <p:spPr/>
        <p:txBody>
          <a:bodyPr>
            <a:normAutofit fontScale="85000" lnSpcReduction="20000"/>
          </a:bodyPr>
          <a:lstStyle/>
          <a:p>
            <a:r>
              <a:rPr lang="en-US" dirty="0"/>
              <a:t>Types Supported for HTTP Request and Response Entity Bodies</a:t>
            </a:r>
          </a:p>
        </p:txBody>
      </p:sp>
      <p:graphicFrame>
        <p:nvGraphicFramePr>
          <p:cNvPr id="6" name="Table 5">
            <a:extLst>
              <a:ext uri="{FF2B5EF4-FFF2-40B4-BE49-F238E27FC236}">
                <a16:creationId xmlns:a16="http://schemas.microsoft.com/office/drawing/2014/main" xmlns="" id="{92310694-D76E-9815-C888-8AE970937EC5}"/>
              </a:ext>
            </a:extLst>
          </p:cNvPr>
          <p:cNvGraphicFramePr>
            <a:graphicFrameLocks noGrp="1"/>
          </p:cNvGraphicFramePr>
          <p:nvPr>
            <p:extLst/>
          </p:nvPr>
        </p:nvGraphicFramePr>
        <p:xfrm>
          <a:off x="1909320" y="3072986"/>
          <a:ext cx="8609050" cy="3499582"/>
        </p:xfrm>
        <a:graphic>
          <a:graphicData uri="http://schemas.openxmlformats.org/drawingml/2006/table">
            <a:tbl>
              <a:tblPr/>
              <a:tblGrid>
                <a:gridCol w="4304525">
                  <a:extLst>
                    <a:ext uri="{9D8B030D-6E8A-4147-A177-3AD203B41FA5}">
                      <a16:colId xmlns:a16="http://schemas.microsoft.com/office/drawing/2014/main" xmlns="" val="3084616005"/>
                    </a:ext>
                  </a:extLst>
                </a:gridCol>
                <a:gridCol w="4304525">
                  <a:extLst>
                    <a:ext uri="{9D8B030D-6E8A-4147-A177-3AD203B41FA5}">
                      <a16:colId xmlns:a16="http://schemas.microsoft.com/office/drawing/2014/main" xmlns="" val="2334289182"/>
                    </a:ext>
                  </a:extLst>
                </a:gridCol>
              </a:tblGrid>
              <a:tr h="174804">
                <a:tc>
                  <a:txBody>
                    <a:bodyPr/>
                    <a:lstStyle/>
                    <a:p>
                      <a:r>
                        <a:rPr lang="en-US" sz="1300" b="1" dirty="0">
                          <a:effectLst/>
                        </a:rPr>
                        <a:t>Java Type</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300" b="1" dirty="0">
                          <a:effectLst/>
                        </a:rPr>
                        <a:t>Supported Media Types</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643080111"/>
                  </a:ext>
                </a:extLst>
              </a:tr>
              <a:tr h="174804">
                <a:tc>
                  <a:txBody>
                    <a:bodyPr/>
                    <a:lstStyle/>
                    <a:p>
                      <a:r>
                        <a:rPr lang="en-US" sz="1300">
                          <a:effectLst/>
                        </a:rPr>
                        <a:t>byte[]</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300">
                          <a:effectLst/>
                        </a:rPr>
                        <a:t>All media types (*/*)</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66642146"/>
                  </a:ext>
                </a:extLst>
              </a:tr>
              <a:tr h="174804">
                <a:tc>
                  <a:txBody>
                    <a:bodyPr/>
                    <a:lstStyle/>
                    <a:p>
                      <a:r>
                        <a:rPr lang="en-US" sz="1300">
                          <a:effectLst/>
                        </a:rPr>
                        <a:t>java.lang.String</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300">
                          <a:effectLst/>
                        </a:rPr>
                        <a:t>All text media types (text/*)</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3780476294"/>
                  </a:ext>
                </a:extLst>
              </a:tr>
              <a:tr h="174804">
                <a:tc>
                  <a:txBody>
                    <a:bodyPr/>
                    <a:lstStyle/>
                    <a:p>
                      <a:r>
                        <a:rPr lang="en-US" sz="1300">
                          <a:effectLst/>
                        </a:rPr>
                        <a:t>java.io.InputStream</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300" dirty="0">
                          <a:effectLst/>
                        </a:rPr>
                        <a:t>All media types (*/*)</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669786363"/>
                  </a:ext>
                </a:extLst>
              </a:tr>
              <a:tr h="174804">
                <a:tc>
                  <a:txBody>
                    <a:bodyPr/>
                    <a:lstStyle/>
                    <a:p>
                      <a:r>
                        <a:rPr lang="en-US" sz="1300" dirty="0" err="1">
                          <a:effectLst/>
                        </a:rPr>
                        <a:t>java.io.Reader</a:t>
                      </a:r>
                      <a:endParaRPr lang="en-US" sz="1300" dirty="0">
                        <a:effectLst/>
                      </a:endParaRP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300">
                          <a:effectLst/>
                        </a:rPr>
                        <a:t>All media types (*/*)</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3237269809"/>
                  </a:ext>
                </a:extLst>
              </a:tr>
              <a:tr h="174804">
                <a:tc>
                  <a:txBody>
                    <a:bodyPr/>
                    <a:lstStyle/>
                    <a:p>
                      <a:r>
                        <a:rPr lang="en-US" sz="1300">
                          <a:effectLst/>
                        </a:rPr>
                        <a:t>java.io.File</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300">
                          <a:effectLst/>
                        </a:rPr>
                        <a:t>All media types (*/*)</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494374057"/>
                  </a:ext>
                </a:extLst>
              </a:tr>
              <a:tr h="174804">
                <a:tc>
                  <a:txBody>
                    <a:bodyPr/>
                    <a:lstStyle/>
                    <a:p>
                      <a:r>
                        <a:rPr lang="en-US" sz="1300">
                          <a:effectLst/>
                        </a:rPr>
                        <a:t>jakarta.activation.DataSource</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300">
                          <a:effectLst/>
                        </a:rPr>
                        <a:t>All media types (*/*)</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776887601"/>
                  </a:ext>
                </a:extLst>
              </a:tr>
              <a:tr h="377001">
                <a:tc>
                  <a:txBody>
                    <a:bodyPr/>
                    <a:lstStyle/>
                    <a:p>
                      <a:r>
                        <a:rPr lang="en-US" sz="1300">
                          <a:effectLst/>
                        </a:rPr>
                        <a:t>javax.xml.transform.Source</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300" dirty="0">
                          <a:effectLst/>
                        </a:rPr>
                        <a:t>XML media types (text/xml, application/xml, and application/*+xml)</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2176073527"/>
                  </a:ext>
                </a:extLst>
              </a:tr>
              <a:tr h="377001">
                <a:tc>
                  <a:txBody>
                    <a:bodyPr/>
                    <a:lstStyle/>
                    <a:p>
                      <a:r>
                        <a:rPr lang="en-US" sz="1300">
                          <a:effectLst/>
                        </a:rPr>
                        <a:t>jakarta.xml.bind.JAXBElement and application-supplied Jakarta XML Binding classes</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300">
                          <a:effectLst/>
                        </a:rPr>
                        <a:t>XML media types (text/xml, application/xml, and application/*+xml)</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3897425215"/>
                  </a:ext>
                </a:extLst>
              </a:tr>
              <a:tr h="266659">
                <a:tc>
                  <a:txBody>
                    <a:bodyPr/>
                    <a:lstStyle/>
                    <a:p>
                      <a:r>
                        <a:rPr lang="en-US" sz="1300">
                          <a:effectLst/>
                        </a:rPr>
                        <a:t>MultivaluedMap&lt;String, String&gt;</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300">
                          <a:effectLst/>
                        </a:rPr>
                        <a:t>Form content (application/x-www-form-urlencoded)</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2482626963"/>
                  </a:ext>
                </a:extLst>
              </a:tr>
              <a:tr h="266659">
                <a:tc>
                  <a:txBody>
                    <a:bodyPr/>
                    <a:lstStyle/>
                    <a:p>
                      <a:r>
                        <a:rPr lang="en-US" sz="1300">
                          <a:effectLst/>
                        </a:rPr>
                        <a:t>StreamingOutput</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300" dirty="0">
                          <a:effectLst/>
                        </a:rPr>
                        <a:t>All media types (</a:t>
                      </a:r>
                      <a:r>
                        <a:rPr lang="en-US" sz="1300" b="1" dirty="0">
                          <a:effectLst/>
                        </a:rPr>
                        <a:t>/</a:t>
                      </a:r>
                      <a:r>
                        <a:rPr lang="en-US" sz="1300" dirty="0">
                          <a:effectLst/>
                        </a:rPr>
                        <a:t>), </a:t>
                      </a:r>
                      <a:r>
                        <a:rPr lang="en-US" sz="1300" dirty="0" err="1">
                          <a:effectLst/>
                        </a:rPr>
                        <a:t>MessageBodyWriter</a:t>
                      </a:r>
                      <a:r>
                        <a:rPr lang="en-US" sz="1300" dirty="0">
                          <a:effectLst/>
                        </a:rPr>
                        <a:t> only</a:t>
                      </a:r>
                    </a:p>
                  </a:txBody>
                  <a:tcPr marL="91003" marR="91003" marT="42001" marB="420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4123567044"/>
                  </a:ext>
                </a:extLst>
              </a:tr>
            </a:tbl>
          </a:graphicData>
        </a:graphic>
      </p:graphicFrame>
    </p:spTree>
    <p:extLst>
      <p:ext uri="{BB962C8B-B14F-4D97-AF65-F5344CB8AC3E}">
        <p14:creationId xmlns:p14="http://schemas.microsoft.com/office/powerpoint/2010/main" val="1830409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90273E-668D-9C42-5F1B-0A565F1504E0}"/>
              </a:ext>
            </a:extLst>
          </p:cNvPr>
          <p:cNvSpPr>
            <a:spLocks noGrp="1"/>
          </p:cNvSpPr>
          <p:nvPr>
            <p:ph type="title"/>
          </p:nvPr>
        </p:nvSpPr>
        <p:spPr/>
        <p:txBody>
          <a:bodyPr>
            <a:normAutofit fontScale="90000"/>
          </a:bodyPr>
          <a:lstStyle/>
          <a:p>
            <a:r>
              <a:rPr lang="en-US" dirty="0"/>
              <a:t>REST </a:t>
            </a:r>
          </a:p>
        </p:txBody>
      </p:sp>
      <p:sp>
        <p:nvSpPr>
          <p:cNvPr id="3" name="Text Placeholder 2">
            <a:extLst>
              <a:ext uri="{FF2B5EF4-FFF2-40B4-BE49-F238E27FC236}">
                <a16:creationId xmlns:a16="http://schemas.microsoft.com/office/drawing/2014/main" xmlns="" id="{D2BE1D2A-30FD-C07C-90D2-39CF45A8BE70}"/>
              </a:ext>
            </a:extLst>
          </p:cNvPr>
          <p:cNvSpPr>
            <a:spLocks noGrp="1"/>
          </p:cNvSpPr>
          <p:nvPr>
            <p:ph type="body" sz="quarter" idx="13"/>
          </p:nvPr>
        </p:nvSpPr>
        <p:spPr/>
        <p:txBody>
          <a:bodyPr>
            <a:normAutofit fontScale="77500" lnSpcReduction="20000"/>
          </a:bodyPr>
          <a:lstStyle/>
          <a:p>
            <a:r>
              <a:rPr lang="en-US" dirty="0"/>
              <a:t>The value of @Produces is an array of String of MIME types or a comma-separated list of MediaType constants. For example:</a:t>
            </a:r>
          </a:p>
          <a:p>
            <a:pPr lvl="1"/>
            <a:r>
              <a:rPr lang="en-US" dirty="0"/>
              <a:t>@Produces({"image/jpeg,image/png"})</a:t>
            </a:r>
          </a:p>
          <a:p>
            <a:pPr lvl="1"/>
            <a:r>
              <a:rPr lang="en-US" dirty="0"/>
              <a:t>@Produces(MediaType.APPLICATION_XML)</a:t>
            </a:r>
          </a:p>
          <a:p>
            <a:pPr lvl="1"/>
            <a:r>
              <a:rPr lang="fr-FR" dirty="0"/>
              <a:t>@Produces({"application/xml", "application/</a:t>
            </a:r>
            <a:r>
              <a:rPr lang="fr-FR" dirty="0" err="1"/>
              <a:t>json</a:t>
            </a:r>
            <a:r>
              <a:rPr lang="fr-FR" dirty="0"/>
              <a:t>"})</a:t>
            </a:r>
            <a:endParaRPr lang="en-US" dirty="0"/>
          </a:p>
          <a:p>
            <a:r>
              <a:rPr lang="en-US" dirty="0"/>
              <a:t>The @Consumes annotation is used to specify which MIME media types of representations a resource can accept, or consume, from the client. </a:t>
            </a:r>
          </a:p>
          <a:p>
            <a:pPr lvl="1"/>
            <a:r>
              <a:rPr lang="en-US" dirty="0"/>
              <a:t>If @Consumes is applied at the class level, all the response methods accept the specified MIME types by default. </a:t>
            </a:r>
          </a:p>
          <a:p>
            <a:pPr lvl="1"/>
            <a:r>
              <a:rPr lang="en-US" dirty="0"/>
              <a:t>If applied at the method level, @Consumes overrides any @Consumes annotations applied at the class level.</a:t>
            </a:r>
          </a:p>
          <a:p>
            <a:pPr lvl="1"/>
            <a:r>
              <a:rPr lang="en-US" dirty="0"/>
              <a:t>Example:</a:t>
            </a:r>
          </a:p>
          <a:p>
            <a:pPr lvl="2"/>
            <a:r>
              <a:rPr lang="en-US" dirty="0"/>
              <a:t>@Consumes({"text/plain,text/html"})</a:t>
            </a:r>
          </a:p>
          <a:p>
            <a:pPr lvl="2"/>
            <a:r>
              <a:rPr lang="en-US" dirty="0"/>
              <a:t>@Consumes({MediaType.TEXT_PLAIN,MediaType.TEXT_HTML})</a:t>
            </a:r>
          </a:p>
          <a:p>
            <a:pPr lvl="2"/>
            <a:r>
              <a:rPr lang="en-US" dirty="0"/>
              <a:t>@Consumes("multipart/related")</a:t>
            </a:r>
          </a:p>
          <a:p>
            <a:pPr lvl="2"/>
            <a:r>
              <a:rPr lang="en-US" dirty="0"/>
              <a:t>@Consumes("application/x-www-form-urlencoded")</a:t>
            </a:r>
          </a:p>
        </p:txBody>
      </p:sp>
      <p:sp>
        <p:nvSpPr>
          <p:cNvPr id="4" name="Slide Number Placeholder 3">
            <a:extLst>
              <a:ext uri="{FF2B5EF4-FFF2-40B4-BE49-F238E27FC236}">
                <a16:creationId xmlns:a16="http://schemas.microsoft.com/office/drawing/2014/main" xmlns="" id="{B85949CC-7BB9-2F0B-35E3-2D334BDAE83D}"/>
              </a:ext>
            </a:extLst>
          </p:cNvPr>
          <p:cNvSpPr>
            <a:spLocks noGrp="1"/>
          </p:cNvSpPr>
          <p:nvPr>
            <p:ph type="sldNum" sz="quarter" idx="14"/>
          </p:nvPr>
        </p:nvSpPr>
        <p:spPr/>
        <p:txBody>
          <a:bodyPr/>
          <a:lstStyle/>
          <a:p>
            <a:fld id="{3DD97BEB-BAEF-0344-9D5C-EC73E478698A}" type="slidenum">
              <a:rPr lang="en-US" smtClean="0"/>
              <a:pPr/>
              <a:t>33</a:t>
            </a:fld>
            <a:endParaRPr lang="en-US"/>
          </a:p>
        </p:txBody>
      </p:sp>
      <p:sp>
        <p:nvSpPr>
          <p:cNvPr id="5" name="Text Placeholder 4">
            <a:extLst>
              <a:ext uri="{FF2B5EF4-FFF2-40B4-BE49-F238E27FC236}">
                <a16:creationId xmlns:a16="http://schemas.microsoft.com/office/drawing/2014/main" xmlns="" id="{556C350F-10F3-675E-818C-CB3E70B056A5}"/>
              </a:ext>
            </a:extLst>
          </p:cNvPr>
          <p:cNvSpPr>
            <a:spLocks noGrp="1"/>
          </p:cNvSpPr>
          <p:nvPr>
            <p:ph type="body" sz="quarter" idx="15"/>
          </p:nvPr>
        </p:nvSpPr>
        <p:spPr/>
        <p:txBody>
          <a:bodyPr>
            <a:normAutofit fontScale="85000" lnSpcReduction="20000"/>
          </a:bodyPr>
          <a:lstStyle/>
          <a:p>
            <a:r>
              <a:rPr lang="en-US" dirty="0"/>
              <a:t>Using @Consumes and @Produces to Customize Requests and Responses</a:t>
            </a:r>
          </a:p>
        </p:txBody>
      </p:sp>
    </p:spTree>
    <p:extLst>
      <p:ext uri="{BB962C8B-B14F-4D97-AF65-F5344CB8AC3E}">
        <p14:creationId xmlns:p14="http://schemas.microsoft.com/office/powerpoint/2010/main" val="2472936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2DB3AAA-7765-5622-4AB7-8A9A3B6BCD58}"/>
              </a:ext>
            </a:extLst>
          </p:cNvPr>
          <p:cNvPicPr>
            <a:picLocks noChangeAspect="1"/>
          </p:cNvPicPr>
          <p:nvPr/>
        </p:nvPicPr>
        <p:blipFill>
          <a:blip r:embed="rId2"/>
          <a:stretch>
            <a:fillRect/>
          </a:stretch>
        </p:blipFill>
        <p:spPr>
          <a:xfrm>
            <a:off x="5770531" y="4498069"/>
            <a:ext cx="4727643" cy="1115949"/>
          </a:xfrm>
          <a:prstGeom prst="rect">
            <a:avLst/>
          </a:prstGeom>
          <a:ln>
            <a:solidFill>
              <a:schemeClr val="accent1"/>
            </a:solidFill>
          </a:ln>
        </p:spPr>
      </p:pic>
      <p:sp>
        <p:nvSpPr>
          <p:cNvPr id="2" name="Title 1">
            <a:extLst>
              <a:ext uri="{FF2B5EF4-FFF2-40B4-BE49-F238E27FC236}">
                <a16:creationId xmlns:a16="http://schemas.microsoft.com/office/drawing/2014/main" xmlns="" id="{D5D1CE40-3231-FE47-E200-FF80D621CC5C}"/>
              </a:ext>
            </a:extLst>
          </p:cNvPr>
          <p:cNvSpPr>
            <a:spLocks noGrp="1"/>
          </p:cNvSpPr>
          <p:nvPr>
            <p:ph type="title"/>
          </p:nvPr>
        </p:nvSpPr>
        <p:spPr/>
        <p:txBody>
          <a:bodyPr>
            <a:normAutofit fontScale="90000"/>
          </a:bodyPr>
          <a:lstStyle/>
          <a:p>
            <a:r>
              <a:rPr lang="en-US" dirty="0"/>
              <a:t>REST </a:t>
            </a:r>
          </a:p>
        </p:txBody>
      </p:sp>
      <p:sp>
        <p:nvSpPr>
          <p:cNvPr id="3" name="Text Placeholder 2">
            <a:extLst>
              <a:ext uri="{FF2B5EF4-FFF2-40B4-BE49-F238E27FC236}">
                <a16:creationId xmlns:a16="http://schemas.microsoft.com/office/drawing/2014/main" xmlns="" id="{2F1EDA56-BBC1-978F-6296-312D320734BD}"/>
              </a:ext>
            </a:extLst>
          </p:cNvPr>
          <p:cNvSpPr>
            <a:spLocks noGrp="1"/>
          </p:cNvSpPr>
          <p:nvPr>
            <p:ph type="body" sz="quarter" idx="13"/>
          </p:nvPr>
        </p:nvSpPr>
        <p:spPr/>
        <p:txBody>
          <a:bodyPr/>
          <a:lstStyle/>
          <a:p>
            <a:r>
              <a:rPr lang="en-US" dirty="0"/>
              <a:t>Parameters of a resource method may be annotated with parameter-based annotations to extract information from a request. A previous example presented the use of the @PathParam parameter to extract a path parameter from the path component of the request URL that matched the path declared in @Path.</a:t>
            </a:r>
          </a:p>
          <a:p>
            <a:r>
              <a:rPr lang="en-US" dirty="0"/>
              <a:t>You can extract the following types of parameters for use in your resource class: Query, URI path, Form, Cookie, Header, Matrix</a:t>
            </a:r>
          </a:p>
        </p:txBody>
      </p:sp>
      <p:sp>
        <p:nvSpPr>
          <p:cNvPr id="4" name="Slide Number Placeholder 3">
            <a:extLst>
              <a:ext uri="{FF2B5EF4-FFF2-40B4-BE49-F238E27FC236}">
                <a16:creationId xmlns:a16="http://schemas.microsoft.com/office/drawing/2014/main" xmlns="" id="{1C662505-4CCB-F09E-2CA1-C890C39D00C6}"/>
              </a:ext>
            </a:extLst>
          </p:cNvPr>
          <p:cNvSpPr>
            <a:spLocks noGrp="1"/>
          </p:cNvSpPr>
          <p:nvPr>
            <p:ph type="sldNum" sz="quarter" idx="14"/>
          </p:nvPr>
        </p:nvSpPr>
        <p:spPr/>
        <p:txBody>
          <a:bodyPr/>
          <a:lstStyle/>
          <a:p>
            <a:fld id="{3DD97BEB-BAEF-0344-9D5C-EC73E478698A}" type="slidenum">
              <a:rPr lang="en-US" smtClean="0"/>
              <a:pPr/>
              <a:t>34</a:t>
            </a:fld>
            <a:endParaRPr lang="en-US"/>
          </a:p>
        </p:txBody>
      </p:sp>
      <p:sp>
        <p:nvSpPr>
          <p:cNvPr id="5" name="Text Placeholder 4">
            <a:extLst>
              <a:ext uri="{FF2B5EF4-FFF2-40B4-BE49-F238E27FC236}">
                <a16:creationId xmlns:a16="http://schemas.microsoft.com/office/drawing/2014/main" xmlns="" id="{871A72AE-C92A-9131-E334-5E2C4529BFD5}"/>
              </a:ext>
            </a:extLst>
          </p:cNvPr>
          <p:cNvSpPr>
            <a:spLocks noGrp="1"/>
          </p:cNvSpPr>
          <p:nvPr>
            <p:ph type="body" sz="quarter" idx="15"/>
          </p:nvPr>
        </p:nvSpPr>
        <p:spPr/>
        <p:txBody>
          <a:bodyPr>
            <a:normAutofit fontScale="85000" lnSpcReduction="20000"/>
          </a:bodyPr>
          <a:lstStyle/>
          <a:p>
            <a:r>
              <a:rPr lang="en-US" dirty="0"/>
              <a:t>Extracting Request Parameters</a:t>
            </a:r>
          </a:p>
        </p:txBody>
      </p:sp>
      <p:pic>
        <p:nvPicPr>
          <p:cNvPr id="9" name="Picture 8">
            <a:extLst>
              <a:ext uri="{FF2B5EF4-FFF2-40B4-BE49-F238E27FC236}">
                <a16:creationId xmlns:a16="http://schemas.microsoft.com/office/drawing/2014/main" xmlns="" id="{DCDC14B2-935F-9F02-F6EF-4CC32E28A7AA}"/>
              </a:ext>
            </a:extLst>
          </p:cNvPr>
          <p:cNvPicPr>
            <a:picLocks noChangeAspect="1"/>
          </p:cNvPicPr>
          <p:nvPr/>
        </p:nvPicPr>
        <p:blipFill>
          <a:blip r:embed="rId3"/>
          <a:stretch>
            <a:fillRect/>
          </a:stretch>
        </p:blipFill>
        <p:spPr>
          <a:xfrm>
            <a:off x="1775433" y="3741316"/>
            <a:ext cx="4705350" cy="1247775"/>
          </a:xfrm>
          <a:prstGeom prst="rect">
            <a:avLst/>
          </a:prstGeom>
          <a:ln>
            <a:solidFill>
              <a:schemeClr val="accent1"/>
            </a:solidFill>
          </a:ln>
        </p:spPr>
      </p:pic>
      <p:pic>
        <p:nvPicPr>
          <p:cNvPr id="11" name="Picture 10">
            <a:extLst>
              <a:ext uri="{FF2B5EF4-FFF2-40B4-BE49-F238E27FC236}">
                <a16:creationId xmlns:a16="http://schemas.microsoft.com/office/drawing/2014/main" xmlns="" id="{592F7C03-F56E-606B-5712-7CAF86E1C27A}"/>
              </a:ext>
            </a:extLst>
          </p:cNvPr>
          <p:cNvPicPr>
            <a:picLocks noChangeAspect="1"/>
          </p:cNvPicPr>
          <p:nvPr/>
        </p:nvPicPr>
        <p:blipFill>
          <a:blip r:embed="rId4"/>
          <a:stretch>
            <a:fillRect/>
          </a:stretch>
        </p:blipFill>
        <p:spPr>
          <a:xfrm>
            <a:off x="2005859" y="5657824"/>
            <a:ext cx="4727643" cy="873960"/>
          </a:xfrm>
          <a:prstGeom prst="rect">
            <a:avLst/>
          </a:prstGeom>
          <a:ln>
            <a:solidFill>
              <a:schemeClr val="accent1"/>
            </a:solidFill>
          </a:ln>
        </p:spPr>
      </p:pic>
    </p:spTree>
    <p:extLst>
      <p:ext uri="{BB962C8B-B14F-4D97-AF65-F5344CB8AC3E}">
        <p14:creationId xmlns:p14="http://schemas.microsoft.com/office/powerpoint/2010/main" val="223134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F5BBBE-D589-1E0E-2C02-7EDF059C1394}"/>
              </a:ext>
            </a:extLst>
          </p:cNvPr>
          <p:cNvSpPr>
            <a:spLocks noGrp="1"/>
          </p:cNvSpPr>
          <p:nvPr>
            <p:ph type="title"/>
          </p:nvPr>
        </p:nvSpPr>
        <p:spPr/>
        <p:txBody>
          <a:bodyPr>
            <a:normAutofit fontScale="90000"/>
          </a:bodyPr>
          <a:lstStyle/>
          <a:p>
            <a:r>
              <a:rPr lang="en-US" dirty="0"/>
              <a:t>REST</a:t>
            </a:r>
          </a:p>
        </p:txBody>
      </p:sp>
      <p:sp>
        <p:nvSpPr>
          <p:cNvPr id="3" name="Text Placeholder 2">
            <a:extLst>
              <a:ext uri="{FF2B5EF4-FFF2-40B4-BE49-F238E27FC236}">
                <a16:creationId xmlns:a16="http://schemas.microsoft.com/office/drawing/2014/main" xmlns="" id="{2BAE86E3-5A51-1519-3B8B-E5A6B6915D6D}"/>
              </a:ext>
            </a:extLst>
          </p:cNvPr>
          <p:cNvSpPr>
            <a:spLocks noGrp="1"/>
          </p:cNvSpPr>
          <p:nvPr>
            <p:ph type="body" sz="quarter" idx="13"/>
          </p:nvPr>
        </p:nvSpPr>
        <p:spPr/>
        <p:txBody>
          <a:bodyPr>
            <a:normAutofit/>
          </a:bodyPr>
          <a:lstStyle/>
          <a:p>
            <a:r>
              <a:rPr lang="en-US" sz="2000" dirty="0"/>
              <a:t>Create a subclass of </a:t>
            </a:r>
            <a:r>
              <a:rPr lang="en-US" sz="2000" dirty="0" err="1"/>
              <a:t>jakarta.ws.rs.core.Application</a:t>
            </a:r>
            <a:r>
              <a:rPr lang="en-US" sz="2000" dirty="0"/>
              <a:t> to manually configure the environment in which the REST resources defined in your resource classes are run, including the base URI. Add a class-level @ApplicationPath annotation to set the base URI.</a:t>
            </a:r>
          </a:p>
          <a:p>
            <a:pPr marL="0" indent="0" algn="l">
              <a:buNone/>
            </a:pPr>
            <a:r>
              <a:rPr lang="en-US" altLang="en-US" sz="1800" dirty="0">
                <a:solidFill>
                  <a:srgbClr val="9E880D"/>
                </a:solidFill>
                <a:latin typeface="JetBrains Mono"/>
              </a:rPr>
              <a:t>	@ApplicationPath</a:t>
            </a:r>
            <a:r>
              <a:rPr lang="en-US" altLang="en-US" sz="1800" dirty="0">
                <a:solidFill>
                  <a:srgbClr val="080808"/>
                </a:solidFill>
                <a:latin typeface="JetBrains Mono"/>
              </a:rPr>
              <a:t>(</a:t>
            </a:r>
            <a:r>
              <a:rPr lang="en-US" altLang="en-US" sz="1800" dirty="0">
                <a:solidFill>
                  <a:srgbClr val="067D17"/>
                </a:solidFill>
                <a:latin typeface="JetBrains Mono"/>
              </a:rPr>
              <a:t>"/api"</a:t>
            </a:r>
            <a:r>
              <a:rPr lang="en-US" altLang="en-US" sz="1800" dirty="0">
                <a:solidFill>
                  <a:srgbClr val="080808"/>
                </a:solidFill>
                <a:latin typeface="JetBrains Mono"/>
              </a:rPr>
              <a:t>)</a:t>
            </a:r>
            <a:r>
              <a:rPr lang="en-US" altLang="en-US" sz="1800" dirty="0">
                <a:solidFill>
                  <a:srgbClr val="0033B3"/>
                </a:solidFill>
                <a:latin typeface="JetBrains Mono"/>
              </a:rPr>
              <a:t/>
            </a:r>
            <a:br>
              <a:rPr lang="en-US" altLang="en-US" sz="1800" dirty="0">
                <a:solidFill>
                  <a:srgbClr val="0033B3"/>
                </a:solidFill>
                <a:latin typeface="JetBrains Mono"/>
              </a:rPr>
            </a:br>
            <a:r>
              <a:rPr lang="en-US" altLang="en-US" sz="1800" dirty="0">
                <a:solidFill>
                  <a:srgbClr val="0033B3"/>
                </a:solidFill>
                <a:latin typeface="JetBrains Mono"/>
              </a:rPr>
              <a:t>	public class </a:t>
            </a:r>
            <a:r>
              <a:rPr lang="en-US" altLang="en-US" sz="1800" dirty="0" err="1">
                <a:solidFill>
                  <a:srgbClr val="000000"/>
                </a:solidFill>
                <a:latin typeface="JetBrains Mono"/>
              </a:rPr>
              <a:t>HelloApplication</a:t>
            </a:r>
            <a:r>
              <a:rPr lang="en-US" altLang="en-US" sz="1800" dirty="0">
                <a:solidFill>
                  <a:srgbClr val="000000"/>
                </a:solidFill>
                <a:latin typeface="JetBrains Mono"/>
              </a:rPr>
              <a:t> </a:t>
            </a:r>
            <a:r>
              <a:rPr lang="en-US" altLang="en-US" sz="1800" dirty="0">
                <a:solidFill>
                  <a:srgbClr val="0033B3"/>
                </a:solidFill>
                <a:latin typeface="JetBrains Mono"/>
              </a:rPr>
              <a:t>extends </a:t>
            </a:r>
            <a:r>
              <a:rPr lang="en-US" altLang="en-US" sz="1800" dirty="0">
                <a:solidFill>
                  <a:srgbClr val="000000"/>
                </a:solidFill>
                <a:latin typeface="JetBrains Mono"/>
              </a:rPr>
              <a:t>Application {}</a:t>
            </a:r>
            <a:endParaRPr lang="en-US" sz="2000" dirty="0"/>
          </a:p>
          <a:p>
            <a:r>
              <a:rPr lang="en-US" sz="2000" dirty="0">
                <a:sym typeface="Wingdings" panose="05000000000000000000" pitchFamily="2" charset="2"/>
              </a:rPr>
              <a:t>a</a:t>
            </a:r>
            <a:r>
              <a:rPr lang="en-US" sz="2000" dirty="0"/>
              <a:t>ll resources defined within the application are relative to /</a:t>
            </a:r>
            <a:r>
              <a:rPr lang="en-US" sz="2000" dirty="0" err="1"/>
              <a:t>api</a:t>
            </a:r>
            <a:endParaRPr lang="en-US" sz="2000" dirty="0"/>
          </a:p>
          <a:p>
            <a:r>
              <a:rPr lang="en-US" sz="2000" dirty="0"/>
              <a:t>By default, all the resources in an archive will be processed for resources. Override the </a:t>
            </a:r>
            <a:r>
              <a:rPr lang="en-US" sz="2000" dirty="0" err="1"/>
              <a:t>getClasses</a:t>
            </a:r>
            <a:r>
              <a:rPr lang="en-US" sz="2000" dirty="0"/>
              <a:t> method to manually register the resource classes in the application with the Jakarta REST runtime.</a:t>
            </a:r>
          </a:p>
          <a:p>
            <a:endParaRPr lang="en-US" sz="2000" dirty="0"/>
          </a:p>
        </p:txBody>
      </p:sp>
      <p:sp>
        <p:nvSpPr>
          <p:cNvPr id="4" name="Slide Number Placeholder 3">
            <a:extLst>
              <a:ext uri="{FF2B5EF4-FFF2-40B4-BE49-F238E27FC236}">
                <a16:creationId xmlns:a16="http://schemas.microsoft.com/office/drawing/2014/main" xmlns="" id="{80738267-2732-28CC-CE05-F890C7E21A47}"/>
              </a:ext>
            </a:extLst>
          </p:cNvPr>
          <p:cNvSpPr>
            <a:spLocks noGrp="1"/>
          </p:cNvSpPr>
          <p:nvPr>
            <p:ph type="sldNum" sz="quarter" idx="14"/>
          </p:nvPr>
        </p:nvSpPr>
        <p:spPr/>
        <p:txBody>
          <a:bodyPr/>
          <a:lstStyle/>
          <a:p>
            <a:fld id="{3DD97BEB-BAEF-0344-9D5C-EC73E478698A}" type="slidenum">
              <a:rPr lang="en-US" smtClean="0"/>
              <a:pPr/>
              <a:t>35</a:t>
            </a:fld>
            <a:endParaRPr lang="en-US"/>
          </a:p>
        </p:txBody>
      </p:sp>
      <p:sp>
        <p:nvSpPr>
          <p:cNvPr id="5" name="Text Placeholder 4">
            <a:extLst>
              <a:ext uri="{FF2B5EF4-FFF2-40B4-BE49-F238E27FC236}">
                <a16:creationId xmlns:a16="http://schemas.microsoft.com/office/drawing/2014/main" xmlns="" id="{05F7A9EA-5CD7-C3B0-EF99-2143DC911771}"/>
              </a:ext>
            </a:extLst>
          </p:cNvPr>
          <p:cNvSpPr>
            <a:spLocks noGrp="1"/>
          </p:cNvSpPr>
          <p:nvPr>
            <p:ph type="body" sz="quarter" idx="15"/>
          </p:nvPr>
        </p:nvSpPr>
        <p:spPr/>
        <p:txBody>
          <a:bodyPr>
            <a:normAutofit fontScale="85000" lnSpcReduction="20000"/>
          </a:bodyPr>
          <a:lstStyle/>
          <a:p>
            <a:r>
              <a:rPr lang="en-US" dirty="0"/>
              <a:t>Configuring Jakarta REST Applications</a:t>
            </a:r>
          </a:p>
        </p:txBody>
      </p:sp>
      <p:pic>
        <p:nvPicPr>
          <p:cNvPr id="13" name="Picture 12">
            <a:extLst>
              <a:ext uri="{FF2B5EF4-FFF2-40B4-BE49-F238E27FC236}">
                <a16:creationId xmlns:a16="http://schemas.microsoft.com/office/drawing/2014/main" xmlns="" id="{FA6F6956-2204-0C3C-C792-64713405472B}"/>
              </a:ext>
            </a:extLst>
          </p:cNvPr>
          <p:cNvPicPr>
            <a:picLocks noChangeAspect="1"/>
          </p:cNvPicPr>
          <p:nvPr/>
        </p:nvPicPr>
        <p:blipFill>
          <a:blip r:embed="rId2"/>
          <a:stretch>
            <a:fillRect/>
          </a:stretch>
        </p:blipFill>
        <p:spPr>
          <a:xfrm>
            <a:off x="1909320" y="4517804"/>
            <a:ext cx="4272742" cy="2063705"/>
          </a:xfrm>
          <a:prstGeom prst="rect">
            <a:avLst/>
          </a:prstGeom>
        </p:spPr>
      </p:pic>
    </p:spTree>
    <p:extLst>
      <p:ext uri="{BB962C8B-B14F-4D97-AF65-F5344CB8AC3E}">
        <p14:creationId xmlns:p14="http://schemas.microsoft.com/office/powerpoint/2010/main" val="90341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88F2A5-A59A-0B31-7EFD-DAB565102484}"/>
              </a:ext>
            </a:extLst>
          </p:cNvPr>
          <p:cNvSpPr>
            <a:spLocks noGrp="1"/>
          </p:cNvSpPr>
          <p:nvPr>
            <p:ph type="title"/>
          </p:nvPr>
        </p:nvSpPr>
        <p:spPr/>
        <p:txBody>
          <a:bodyPr>
            <a:normAutofit fontScale="90000"/>
          </a:bodyPr>
          <a:lstStyle/>
          <a:p>
            <a:r>
              <a:rPr lang="en-US" dirty="0"/>
              <a:t>REST Client</a:t>
            </a:r>
          </a:p>
        </p:txBody>
      </p:sp>
      <p:sp>
        <p:nvSpPr>
          <p:cNvPr id="4" name="Slide Number Placeholder 3">
            <a:extLst>
              <a:ext uri="{FF2B5EF4-FFF2-40B4-BE49-F238E27FC236}">
                <a16:creationId xmlns:a16="http://schemas.microsoft.com/office/drawing/2014/main" xmlns="" id="{A9C71FC5-5A77-9931-E487-FD38E6CE7594}"/>
              </a:ext>
            </a:extLst>
          </p:cNvPr>
          <p:cNvSpPr>
            <a:spLocks noGrp="1"/>
          </p:cNvSpPr>
          <p:nvPr>
            <p:ph type="sldNum" sz="quarter" idx="14"/>
          </p:nvPr>
        </p:nvSpPr>
        <p:spPr/>
        <p:txBody>
          <a:bodyPr/>
          <a:lstStyle/>
          <a:p>
            <a:fld id="{3DD97BEB-BAEF-0344-9D5C-EC73E478698A}" type="slidenum">
              <a:rPr lang="en-US" smtClean="0"/>
              <a:pPr/>
              <a:t>36</a:t>
            </a:fld>
            <a:endParaRPr lang="en-US"/>
          </a:p>
        </p:txBody>
      </p:sp>
      <p:pic>
        <p:nvPicPr>
          <p:cNvPr id="7" name="Picture 6">
            <a:extLst>
              <a:ext uri="{FF2B5EF4-FFF2-40B4-BE49-F238E27FC236}">
                <a16:creationId xmlns:a16="http://schemas.microsoft.com/office/drawing/2014/main" xmlns="" id="{3B9F5A6B-FF15-74A1-C431-1D63BAF50E8E}"/>
              </a:ext>
            </a:extLst>
          </p:cNvPr>
          <p:cNvPicPr>
            <a:picLocks noChangeAspect="1"/>
          </p:cNvPicPr>
          <p:nvPr/>
        </p:nvPicPr>
        <p:blipFill>
          <a:blip r:embed="rId3"/>
          <a:stretch>
            <a:fillRect/>
          </a:stretch>
        </p:blipFill>
        <p:spPr>
          <a:xfrm>
            <a:off x="1802557" y="1209675"/>
            <a:ext cx="8145837" cy="4860384"/>
          </a:xfrm>
          <a:prstGeom prst="rect">
            <a:avLst/>
          </a:prstGeom>
        </p:spPr>
      </p:pic>
    </p:spTree>
    <p:extLst>
      <p:ext uri="{BB962C8B-B14F-4D97-AF65-F5344CB8AC3E}">
        <p14:creationId xmlns:p14="http://schemas.microsoft.com/office/powerpoint/2010/main" val="1967311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88F2A5-A59A-0B31-7EFD-DAB565102484}"/>
              </a:ext>
            </a:extLst>
          </p:cNvPr>
          <p:cNvSpPr>
            <a:spLocks noGrp="1"/>
          </p:cNvSpPr>
          <p:nvPr>
            <p:ph type="title"/>
          </p:nvPr>
        </p:nvSpPr>
        <p:spPr/>
        <p:txBody>
          <a:bodyPr>
            <a:normAutofit fontScale="90000"/>
          </a:bodyPr>
          <a:lstStyle/>
          <a:p>
            <a:r>
              <a:rPr lang="en-US" dirty="0"/>
              <a:t>REST Client</a:t>
            </a:r>
          </a:p>
        </p:txBody>
      </p:sp>
      <p:sp>
        <p:nvSpPr>
          <p:cNvPr id="4" name="Slide Number Placeholder 3">
            <a:extLst>
              <a:ext uri="{FF2B5EF4-FFF2-40B4-BE49-F238E27FC236}">
                <a16:creationId xmlns:a16="http://schemas.microsoft.com/office/drawing/2014/main" xmlns="" id="{A9C71FC5-5A77-9931-E487-FD38E6CE7594}"/>
              </a:ext>
            </a:extLst>
          </p:cNvPr>
          <p:cNvSpPr>
            <a:spLocks noGrp="1"/>
          </p:cNvSpPr>
          <p:nvPr>
            <p:ph type="sldNum" sz="quarter" idx="14"/>
          </p:nvPr>
        </p:nvSpPr>
        <p:spPr/>
        <p:txBody>
          <a:bodyPr/>
          <a:lstStyle/>
          <a:p>
            <a:fld id="{3DD97BEB-BAEF-0344-9D5C-EC73E478698A}" type="slidenum">
              <a:rPr lang="en-US" smtClean="0"/>
              <a:pPr/>
              <a:t>37</a:t>
            </a:fld>
            <a:endParaRPr lang="en-US"/>
          </a:p>
        </p:txBody>
      </p:sp>
      <p:sp>
        <p:nvSpPr>
          <p:cNvPr id="8" name="TextBox 7">
            <a:extLst>
              <a:ext uri="{FF2B5EF4-FFF2-40B4-BE49-F238E27FC236}">
                <a16:creationId xmlns:a16="http://schemas.microsoft.com/office/drawing/2014/main" xmlns="" id="{2DD74C5A-9AE8-E706-0C90-F15CAF83D6D9}"/>
              </a:ext>
            </a:extLst>
          </p:cNvPr>
          <p:cNvSpPr txBox="1"/>
          <p:nvPr/>
        </p:nvSpPr>
        <p:spPr>
          <a:xfrm>
            <a:off x="5941893" y="894350"/>
            <a:ext cx="2755265" cy="369332"/>
          </a:xfrm>
          <a:prstGeom prst="rect">
            <a:avLst/>
          </a:prstGeom>
          <a:noFill/>
        </p:spPr>
        <p:txBody>
          <a:bodyPr wrap="square">
            <a:spAutoFit/>
          </a:bodyPr>
          <a:lstStyle/>
          <a:p>
            <a:r>
              <a:rPr lang="vi-VN" dirty="0"/>
              <a:t>Get a l</a:t>
            </a:r>
            <a:r>
              <a:rPr lang="en-US" dirty="0" err="1"/>
              <a:t>ist</a:t>
            </a:r>
            <a:r>
              <a:rPr lang="en-US" dirty="0"/>
              <a:t> of Java object</a:t>
            </a:r>
          </a:p>
        </p:txBody>
      </p:sp>
      <p:pic>
        <p:nvPicPr>
          <p:cNvPr id="10" name="Picture 9">
            <a:extLst>
              <a:ext uri="{FF2B5EF4-FFF2-40B4-BE49-F238E27FC236}">
                <a16:creationId xmlns:a16="http://schemas.microsoft.com/office/drawing/2014/main" xmlns="" id="{F6449D72-9B66-B8B5-DA27-9D1E67F8A711}"/>
              </a:ext>
            </a:extLst>
          </p:cNvPr>
          <p:cNvPicPr>
            <a:picLocks noChangeAspect="1"/>
          </p:cNvPicPr>
          <p:nvPr/>
        </p:nvPicPr>
        <p:blipFill>
          <a:blip r:embed="rId3"/>
          <a:stretch>
            <a:fillRect/>
          </a:stretch>
        </p:blipFill>
        <p:spPr>
          <a:xfrm>
            <a:off x="1823245" y="1515762"/>
            <a:ext cx="8512259" cy="4799416"/>
          </a:xfrm>
          <a:prstGeom prst="rect">
            <a:avLst/>
          </a:prstGeom>
        </p:spPr>
      </p:pic>
    </p:spTree>
    <p:extLst>
      <p:ext uri="{BB962C8B-B14F-4D97-AF65-F5344CB8AC3E}">
        <p14:creationId xmlns:p14="http://schemas.microsoft.com/office/powerpoint/2010/main" val="1223633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002291-CC2B-F0B3-2A92-7FBD29C2322C}"/>
              </a:ext>
            </a:extLst>
          </p:cNvPr>
          <p:cNvSpPr>
            <a:spLocks noGrp="1"/>
          </p:cNvSpPr>
          <p:nvPr>
            <p:ph type="title"/>
          </p:nvPr>
        </p:nvSpPr>
        <p:spPr/>
        <p:txBody>
          <a:bodyPr>
            <a:normAutofit fontScale="90000"/>
          </a:bodyPr>
          <a:lstStyle/>
          <a:p>
            <a:r>
              <a:rPr lang="en-US" dirty="0"/>
              <a:t>Rest client using </a:t>
            </a:r>
            <a:r>
              <a:rPr lang="en-US" dirty="0" err="1"/>
              <a:t>HttpClient</a:t>
            </a:r>
            <a:endParaRPr lang="en-US" dirty="0"/>
          </a:p>
        </p:txBody>
      </p:sp>
      <p:sp>
        <p:nvSpPr>
          <p:cNvPr id="4" name="Slide Number Placeholder 3">
            <a:extLst>
              <a:ext uri="{FF2B5EF4-FFF2-40B4-BE49-F238E27FC236}">
                <a16:creationId xmlns:a16="http://schemas.microsoft.com/office/drawing/2014/main" xmlns="" id="{628570E8-EE14-B6E9-DBF4-E50B2E93EA5F}"/>
              </a:ext>
            </a:extLst>
          </p:cNvPr>
          <p:cNvSpPr>
            <a:spLocks noGrp="1"/>
          </p:cNvSpPr>
          <p:nvPr>
            <p:ph type="sldNum" sz="quarter" idx="14"/>
          </p:nvPr>
        </p:nvSpPr>
        <p:spPr/>
        <p:txBody>
          <a:bodyPr/>
          <a:lstStyle/>
          <a:p>
            <a:fld id="{3DD97BEB-BAEF-0344-9D5C-EC73E478698A}" type="slidenum">
              <a:rPr lang="en-US" smtClean="0"/>
              <a:pPr/>
              <a:t>38</a:t>
            </a:fld>
            <a:endParaRPr lang="en-US"/>
          </a:p>
        </p:txBody>
      </p:sp>
      <p:pic>
        <p:nvPicPr>
          <p:cNvPr id="7" name="Picture 6">
            <a:extLst>
              <a:ext uri="{FF2B5EF4-FFF2-40B4-BE49-F238E27FC236}">
                <a16:creationId xmlns:a16="http://schemas.microsoft.com/office/drawing/2014/main" xmlns="" id="{BDB8C9E9-C57D-5890-69F0-FB23C1F62A40}"/>
              </a:ext>
            </a:extLst>
          </p:cNvPr>
          <p:cNvPicPr>
            <a:picLocks noChangeAspect="1"/>
          </p:cNvPicPr>
          <p:nvPr/>
        </p:nvPicPr>
        <p:blipFill>
          <a:blip r:embed="rId2"/>
          <a:stretch>
            <a:fillRect/>
          </a:stretch>
        </p:blipFill>
        <p:spPr>
          <a:xfrm>
            <a:off x="1858713" y="1065266"/>
            <a:ext cx="7282768" cy="4735845"/>
          </a:xfrm>
          <a:prstGeom prst="rect">
            <a:avLst/>
          </a:prstGeom>
        </p:spPr>
      </p:pic>
    </p:spTree>
    <p:extLst>
      <p:ext uri="{BB962C8B-B14F-4D97-AF65-F5344CB8AC3E}">
        <p14:creationId xmlns:p14="http://schemas.microsoft.com/office/powerpoint/2010/main" val="2900998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B08ED-08D6-3922-A33A-2E216D03C474}"/>
              </a:ext>
            </a:extLst>
          </p:cNvPr>
          <p:cNvSpPr>
            <a:spLocks noGrp="1"/>
          </p:cNvSpPr>
          <p:nvPr>
            <p:ph type="title"/>
          </p:nvPr>
        </p:nvSpPr>
        <p:spPr/>
        <p:txBody>
          <a:bodyPr/>
          <a:lstStyle/>
          <a:p>
            <a:r>
              <a:rPr lang="en-US" dirty="0"/>
              <a:t>WebSocket</a:t>
            </a:r>
          </a:p>
        </p:txBody>
      </p:sp>
      <p:sp>
        <p:nvSpPr>
          <p:cNvPr id="3" name="Text Placeholder 2">
            <a:extLst>
              <a:ext uri="{FF2B5EF4-FFF2-40B4-BE49-F238E27FC236}">
                <a16:creationId xmlns:a16="http://schemas.microsoft.com/office/drawing/2014/main" xmlns="" id="{8EC45FCA-D92F-88AF-4798-720417A48F3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B03DE000-2019-F27C-2592-FCFAC2BB1C7F}"/>
              </a:ext>
            </a:extLst>
          </p:cNvPr>
          <p:cNvSpPr>
            <a:spLocks noGrp="1"/>
          </p:cNvSpPr>
          <p:nvPr>
            <p:ph type="sldNum" sz="quarter" idx="10"/>
          </p:nvPr>
        </p:nvSpPr>
        <p:spPr/>
        <p:txBody>
          <a:bodyPr/>
          <a:lstStyle/>
          <a:p>
            <a:fld id="{3DD97BEB-BAEF-0344-9D5C-EC73E478698A}" type="slidenum">
              <a:rPr lang="en-US" smtClean="0"/>
              <a:pPr/>
              <a:t>39</a:t>
            </a:fld>
            <a:endParaRPr lang="en-US"/>
          </a:p>
        </p:txBody>
      </p:sp>
    </p:spTree>
    <p:extLst>
      <p:ext uri="{BB962C8B-B14F-4D97-AF65-F5344CB8AC3E}">
        <p14:creationId xmlns:p14="http://schemas.microsoft.com/office/powerpoint/2010/main" val="117943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1D4AFD-5044-6E5F-4294-BC370419F9AB}"/>
              </a:ext>
            </a:extLst>
          </p:cNvPr>
          <p:cNvSpPr>
            <a:spLocks noGrp="1"/>
          </p:cNvSpPr>
          <p:nvPr>
            <p:ph type="title"/>
          </p:nvPr>
        </p:nvSpPr>
        <p:spPr/>
        <p:txBody>
          <a:bodyPr>
            <a:normAutofit fontScale="90000"/>
          </a:bodyPr>
          <a:lstStyle/>
          <a:p>
            <a:r>
              <a:rPr lang="en-US" dirty="0"/>
              <a:t>Servlet Request/Response Handling</a:t>
            </a:r>
          </a:p>
        </p:txBody>
      </p:sp>
      <p:sp>
        <p:nvSpPr>
          <p:cNvPr id="4" name="Slide Number Placeholder 3">
            <a:extLst>
              <a:ext uri="{FF2B5EF4-FFF2-40B4-BE49-F238E27FC236}">
                <a16:creationId xmlns:a16="http://schemas.microsoft.com/office/drawing/2014/main" xmlns="" id="{E6D3E1A0-D517-D7CA-9D33-F60B96811B28}"/>
              </a:ext>
            </a:extLst>
          </p:cNvPr>
          <p:cNvSpPr>
            <a:spLocks noGrp="1"/>
          </p:cNvSpPr>
          <p:nvPr>
            <p:ph type="sldNum" sz="quarter" idx="14"/>
          </p:nvPr>
        </p:nvSpPr>
        <p:spPr/>
        <p:txBody>
          <a:bodyPr/>
          <a:lstStyle/>
          <a:p>
            <a:fld id="{3DD97BEB-BAEF-0344-9D5C-EC73E478698A}" type="slidenum">
              <a:rPr lang="en-US" smtClean="0"/>
              <a:pPr/>
              <a:t>4</a:t>
            </a:fld>
            <a:endParaRPr lang="en-US"/>
          </a:p>
        </p:txBody>
      </p:sp>
      <p:sp>
        <p:nvSpPr>
          <p:cNvPr id="5" name="Text Placeholder 4">
            <a:extLst>
              <a:ext uri="{FF2B5EF4-FFF2-40B4-BE49-F238E27FC236}">
                <a16:creationId xmlns:a16="http://schemas.microsoft.com/office/drawing/2014/main" xmlns="" id="{B6577D3A-C499-B329-4DDA-FA77D966F44F}"/>
              </a:ext>
            </a:extLst>
          </p:cNvPr>
          <p:cNvSpPr>
            <a:spLocks noGrp="1"/>
          </p:cNvSpPr>
          <p:nvPr>
            <p:ph type="body" sz="quarter" idx="15"/>
          </p:nvPr>
        </p:nvSpPr>
        <p:spPr/>
        <p:txBody>
          <a:bodyPr>
            <a:normAutofit fontScale="85000" lnSpcReduction="20000"/>
          </a:bodyPr>
          <a:lstStyle/>
          <a:p>
            <a:r>
              <a:rPr lang="en-US" dirty="0"/>
              <a:t>Java Web Application Request Handling</a:t>
            </a:r>
          </a:p>
        </p:txBody>
      </p:sp>
      <p:pic>
        <p:nvPicPr>
          <p:cNvPr id="6146" name="Picture 2">
            <a:extLst>
              <a:ext uri="{FF2B5EF4-FFF2-40B4-BE49-F238E27FC236}">
                <a16:creationId xmlns:a16="http://schemas.microsoft.com/office/drawing/2014/main" xmlns="" id="{B9016B1B-9F92-F974-FBE9-D618627C0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320" y="1288168"/>
            <a:ext cx="8593472" cy="5293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588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9E0823-CE72-A199-7A2C-00248913A625}"/>
              </a:ext>
            </a:extLst>
          </p:cNvPr>
          <p:cNvSpPr>
            <a:spLocks noGrp="1"/>
          </p:cNvSpPr>
          <p:nvPr>
            <p:ph type="title"/>
          </p:nvPr>
        </p:nvSpPr>
        <p:spPr/>
        <p:txBody>
          <a:bodyPr>
            <a:normAutofit fontScale="90000"/>
          </a:bodyPr>
          <a:lstStyle/>
          <a:p>
            <a:r>
              <a:rPr lang="en-US" dirty="0"/>
              <a:t>WebSocket</a:t>
            </a:r>
          </a:p>
        </p:txBody>
      </p:sp>
      <p:sp>
        <p:nvSpPr>
          <p:cNvPr id="3" name="Text Placeholder 2">
            <a:extLst>
              <a:ext uri="{FF2B5EF4-FFF2-40B4-BE49-F238E27FC236}">
                <a16:creationId xmlns:a16="http://schemas.microsoft.com/office/drawing/2014/main" xmlns="" id="{2C4E9913-9CC6-2F21-A8B5-6978AEAD6EBC}"/>
              </a:ext>
            </a:extLst>
          </p:cNvPr>
          <p:cNvSpPr>
            <a:spLocks noGrp="1"/>
          </p:cNvSpPr>
          <p:nvPr>
            <p:ph type="body" sz="quarter" idx="13"/>
          </p:nvPr>
        </p:nvSpPr>
        <p:spPr/>
        <p:txBody>
          <a:bodyPr>
            <a:normAutofit fontScale="92500"/>
          </a:bodyPr>
          <a:lstStyle/>
          <a:p>
            <a:r>
              <a:rPr lang="en-US" dirty="0"/>
              <a:t>In the standard HTTP model, a server cannot initiate a connection with a client nor send an unrequested HTTP response to a client; thus, the server cannot push asynchronous events to clients.</a:t>
            </a:r>
          </a:p>
          <a:p>
            <a:r>
              <a:rPr lang="en-US" dirty="0"/>
              <a:t>In a WebSocket application, the server publishes a WebSocket endpoint, and the client uses the endpoint’s URI to connect to the server. </a:t>
            </a:r>
          </a:p>
          <a:p>
            <a:pPr lvl="1"/>
            <a:r>
              <a:rPr lang="en-US" dirty="0"/>
              <a:t>The WebSocket protocol is symmetrical after the connection has been established; the client and the server can send messages to each other at any time while the connection is open, and they can close the connection at any time. </a:t>
            </a:r>
          </a:p>
          <a:p>
            <a:pPr lvl="1"/>
            <a:r>
              <a:rPr lang="en-US" dirty="0"/>
              <a:t>Clients usually connect only to one server, and servers accept connections from multiple clients.</a:t>
            </a:r>
          </a:p>
          <a:p>
            <a:r>
              <a:rPr lang="en-US" dirty="0"/>
              <a:t>The WebSocket protocol has two parts: handshake and data transfer. </a:t>
            </a:r>
          </a:p>
          <a:p>
            <a:pPr lvl="1"/>
            <a:r>
              <a:rPr lang="en-US" dirty="0"/>
              <a:t>The client initiates the handshake by sending a request to a WebSocket endpoint using its URI. </a:t>
            </a:r>
          </a:p>
          <a:p>
            <a:pPr lvl="1"/>
            <a:r>
              <a:rPr lang="en-US" dirty="0"/>
              <a:t>The handshake is compatible with existing HTTP-based infrastructure: web servers interpret it as an HTTP connection upgrade request. 				</a:t>
            </a:r>
          </a:p>
          <a:p>
            <a:endParaRPr lang="en-US" dirty="0"/>
          </a:p>
        </p:txBody>
      </p:sp>
      <p:sp>
        <p:nvSpPr>
          <p:cNvPr id="4" name="Slide Number Placeholder 3">
            <a:extLst>
              <a:ext uri="{FF2B5EF4-FFF2-40B4-BE49-F238E27FC236}">
                <a16:creationId xmlns:a16="http://schemas.microsoft.com/office/drawing/2014/main" xmlns="" id="{08ADB996-6AE7-7004-7F0E-DACDCE61D936}"/>
              </a:ext>
            </a:extLst>
          </p:cNvPr>
          <p:cNvSpPr>
            <a:spLocks noGrp="1"/>
          </p:cNvSpPr>
          <p:nvPr>
            <p:ph type="sldNum" sz="quarter" idx="14"/>
          </p:nvPr>
        </p:nvSpPr>
        <p:spPr/>
        <p:txBody>
          <a:bodyPr/>
          <a:lstStyle/>
          <a:p>
            <a:fld id="{3DD97BEB-BAEF-0344-9D5C-EC73E478698A}" type="slidenum">
              <a:rPr lang="en-US" smtClean="0"/>
              <a:pPr/>
              <a:t>40</a:t>
            </a:fld>
            <a:endParaRPr lang="en-US"/>
          </a:p>
        </p:txBody>
      </p:sp>
      <p:sp>
        <p:nvSpPr>
          <p:cNvPr id="5" name="Text Placeholder 4">
            <a:extLst>
              <a:ext uri="{FF2B5EF4-FFF2-40B4-BE49-F238E27FC236}">
                <a16:creationId xmlns:a16="http://schemas.microsoft.com/office/drawing/2014/main" xmlns="" id="{7A3DC55D-AC97-1BF2-C508-473B6DB22B41}"/>
              </a:ext>
            </a:extLst>
          </p:cNvPr>
          <p:cNvSpPr>
            <a:spLocks noGrp="1"/>
          </p:cNvSpPr>
          <p:nvPr>
            <p:ph type="body" sz="quarter" idx="15"/>
          </p:nvPr>
        </p:nvSpPr>
        <p:spPr/>
        <p:txBody>
          <a:bodyPr>
            <a:normAutofit fontScale="85000" lnSpcReduction="20000"/>
          </a:bodyPr>
          <a:lstStyle/>
          <a:p>
            <a:r>
              <a:rPr lang="en-US" dirty="0"/>
              <a:t>Introduction</a:t>
            </a:r>
          </a:p>
        </p:txBody>
      </p:sp>
    </p:spTree>
    <p:extLst>
      <p:ext uri="{BB962C8B-B14F-4D97-AF65-F5344CB8AC3E}">
        <p14:creationId xmlns:p14="http://schemas.microsoft.com/office/powerpoint/2010/main" val="2964767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3BFF0-0819-05B5-0D60-7A7FB6A5531A}"/>
              </a:ext>
            </a:extLst>
          </p:cNvPr>
          <p:cNvSpPr>
            <a:spLocks noGrp="1"/>
          </p:cNvSpPr>
          <p:nvPr>
            <p:ph type="title"/>
          </p:nvPr>
        </p:nvSpPr>
        <p:spPr/>
        <p:txBody>
          <a:bodyPr>
            <a:normAutofit fontScale="90000"/>
          </a:bodyPr>
          <a:lstStyle/>
          <a:p>
            <a:r>
              <a:rPr lang="en-US" dirty="0"/>
              <a:t>Jakarta WebSocket</a:t>
            </a:r>
          </a:p>
        </p:txBody>
      </p:sp>
      <p:sp>
        <p:nvSpPr>
          <p:cNvPr id="3" name="Text Placeholder 2">
            <a:extLst>
              <a:ext uri="{FF2B5EF4-FFF2-40B4-BE49-F238E27FC236}">
                <a16:creationId xmlns:a16="http://schemas.microsoft.com/office/drawing/2014/main" xmlns="" id="{6626E078-26E1-DB92-25B9-91D0A4324E8A}"/>
              </a:ext>
            </a:extLst>
          </p:cNvPr>
          <p:cNvSpPr>
            <a:spLocks noGrp="1"/>
          </p:cNvSpPr>
          <p:nvPr>
            <p:ph type="body" sz="quarter" idx="13"/>
          </p:nvPr>
        </p:nvSpPr>
        <p:spPr/>
        <p:txBody>
          <a:bodyPr>
            <a:normAutofit fontScale="77500" lnSpcReduction="20000"/>
          </a:bodyPr>
          <a:lstStyle/>
          <a:p>
            <a:r>
              <a:rPr lang="en-US" dirty="0"/>
              <a:t>The Jakarta EE platform includes Jakarta WebSocket, which enables you to create, configure, and deploy WebSocket endpoints in web applications. The WebSocket client API specified in Jakarta WebSocket also enables you to access remote WebSocket endpoints from any Java application.</a:t>
            </a:r>
          </a:p>
          <a:p>
            <a:r>
              <a:rPr lang="en-US" dirty="0"/>
              <a:t>Jakarta WebSocket consists of the following packages.</a:t>
            </a:r>
          </a:p>
          <a:p>
            <a:pPr lvl="1"/>
            <a:r>
              <a:rPr lang="en-US" dirty="0"/>
              <a:t>The </a:t>
            </a:r>
            <a:r>
              <a:rPr lang="en-US" dirty="0" err="1"/>
              <a:t>jakarta.websocket.server</a:t>
            </a:r>
            <a:r>
              <a:rPr lang="en-US" dirty="0"/>
              <a:t> package contains annotations, classes, and interfaces to create and configure server endpoints.</a:t>
            </a:r>
          </a:p>
          <a:p>
            <a:pPr lvl="1"/>
            <a:r>
              <a:rPr lang="en-US" dirty="0"/>
              <a:t>The </a:t>
            </a:r>
            <a:r>
              <a:rPr lang="en-US" dirty="0" err="1"/>
              <a:t>jakarta.websocket</a:t>
            </a:r>
            <a:r>
              <a:rPr lang="en-US" dirty="0"/>
              <a:t> package contains annotations, classes, interfaces, and exceptions that are common to client and server endpoints.</a:t>
            </a:r>
          </a:p>
          <a:p>
            <a:r>
              <a:rPr lang="en-US" dirty="0"/>
              <a:t>WebSocket endpoints are instances of the </a:t>
            </a:r>
            <a:r>
              <a:rPr lang="en-US" dirty="0" err="1"/>
              <a:t>jakarta.websocket.Endpoint</a:t>
            </a:r>
            <a:r>
              <a:rPr lang="en-US" dirty="0"/>
              <a:t> class. </a:t>
            </a:r>
          </a:p>
          <a:p>
            <a:r>
              <a:rPr lang="en-US" dirty="0"/>
              <a:t>Jakarta WebSocket enables you to create two kinds of endpoints: programmatic endpoints and annotated endpoints. </a:t>
            </a:r>
          </a:p>
          <a:p>
            <a:pPr lvl="1"/>
            <a:r>
              <a:rPr lang="en-US" dirty="0"/>
              <a:t>To create a programmatic endpoint, you extend the Endpoint class and override its lifecycle methods. (</a:t>
            </a:r>
            <a:r>
              <a:rPr lang="en-US" i="1" dirty="0"/>
              <a:t>not-recommended</a:t>
            </a:r>
            <a:r>
              <a:rPr lang="en-US" dirty="0"/>
              <a:t>)</a:t>
            </a:r>
          </a:p>
          <a:p>
            <a:pPr lvl="1"/>
            <a:r>
              <a:rPr lang="en-US" dirty="0"/>
              <a:t>To create an annotated endpoint, you decorate a Java class and some of its methods with the annotations provided by the packages mentioned previously. </a:t>
            </a:r>
          </a:p>
          <a:p>
            <a:pPr lvl="1"/>
            <a:r>
              <a:rPr lang="en-US" dirty="0"/>
              <a:t>After you have created an endpoint, you deploy it to an specific URI in the application so that remote clients can connect to it.</a:t>
            </a:r>
          </a:p>
        </p:txBody>
      </p:sp>
      <p:sp>
        <p:nvSpPr>
          <p:cNvPr id="4" name="Slide Number Placeholder 3">
            <a:extLst>
              <a:ext uri="{FF2B5EF4-FFF2-40B4-BE49-F238E27FC236}">
                <a16:creationId xmlns:a16="http://schemas.microsoft.com/office/drawing/2014/main" xmlns="" id="{0E923795-F210-A968-FC64-FD0B13B5435E}"/>
              </a:ext>
            </a:extLst>
          </p:cNvPr>
          <p:cNvSpPr>
            <a:spLocks noGrp="1"/>
          </p:cNvSpPr>
          <p:nvPr>
            <p:ph type="sldNum" sz="quarter" idx="14"/>
          </p:nvPr>
        </p:nvSpPr>
        <p:spPr/>
        <p:txBody>
          <a:bodyPr/>
          <a:lstStyle/>
          <a:p>
            <a:fld id="{3DD97BEB-BAEF-0344-9D5C-EC73E478698A}" type="slidenum">
              <a:rPr lang="en-US" smtClean="0"/>
              <a:pPr/>
              <a:t>41</a:t>
            </a:fld>
            <a:endParaRPr lang="en-US"/>
          </a:p>
        </p:txBody>
      </p:sp>
      <p:sp>
        <p:nvSpPr>
          <p:cNvPr id="5" name="Text Placeholder 4">
            <a:extLst>
              <a:ext uri="{FF2B5EF4-FFF2-40B4-BE49-F238E27FC236}">
                <a16:creationId xmlns:a16="http://schemas.microsoft.com/office/drawing/2014/main" xmlns="" id="{0E255A19-FC80-7365-E502-937181C026AB}"/>
              </a:ext>
            </a:extLst>
          </p:cNvPr>
          <p:cNvSpPr>
            <a:spLocks noGrp="1"/>
          </p:cNvSpPr>
          <p:nvPr>
            <p:ph type="body" sz="quarter" idx="15"/>
          </p:nvPr>
        </p:nvSpPr>
        <p:spPr/>
        <p:txBody>
          <a:bodyPr>
            <a:normAutofit fontScale="85000" lnSpcReduction="20000"/>
          </a:bodyPr>
          <a:lstStyle/>
          <a:p>
            <a:r>
              <a:rPr lang="en-US" dirty="0"/>
              <a:t>Creating WebSocket Applications in the Jakarta EE Platform</a:t>
            </a:r>
          </a:p>
        </p:txBody>
      </p:sp>
    </p:spTree>
    <p:extLst>
      <p:ext uri="{BB962C8B-B14F-4D97-AF65-F5344CB8AC3E}">
        <p14:creationId xmlns:p14="http://schemas.microsoft.com/office/powerpoint/2010/main" val="1510542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7AE25A-F08F-D05B-F165-77BF5B97A16A}"/>
              </a:ext>
            </a:extLst>
          </p:cNvPr>
          <p:cNvSpPr>
            <a:spLocks noGrp="1"/>
          </p:cNvSpPr>
          <p:nvPr>
            <p:ph type="title"/>
          </p:nvPr>
        </p:nvSpPr>
        <p:spPr/>
        <p:txBody>
          <a:bodyPr>
            <a:normAutofit fontScale="90000"/>
          </a:bodyPr>
          <a:lstStyle/>
          <a:p>
            <a:r>
              <a:rPr lang="en-US" dirty="0"/>
              <a:t>Jakarta WebSocket</a:t>
            </a:r>
          </a:p>
        </p:txBody>
      </p:sp>
      <p:sp>
        <p:nvSpPr>
          <p:cNvPr id="3" name="Text Placeholder 2">
            <a:extLst>
              <a:ext uri="{FF2B5EF4-FFF2-40B4-BE49-F238E27FC236}">
                <a16:creationId xmlns:a16="http://schemas.microsoft.com/office/drawing/2014/main" xmlns="" id="{F12F352C-1B71-2496-44AD-446425E54BC2}"/>
              </a:ext>
            </a:extLst>
          </p:cNvPr>
          <p:cNvSpPr>
            <a:spLocks noGrp="1"/>
          </p:cNvSpPr>
          <p:nvPr>
            <p:ph type="body" sz="quarter" idx="13"/>
          </p:nvPr>
        </p:nvSpPr>
        <p:spPr/>
        <p:txBody>
          <a:bodyPr>
            <a:normAutofit fontScale="92500" lnSpcReduction="10000"/>
          </a:bodyPr>
          <a:lstStyle/>
          <a:p>
            <a:r>
              <a:rPr lang="en-US" dirty="0"/>
              <a:t>The process for creating and deploying a WebSocket endpoint:</a:t>
            </a:r>
          </a:p>
          <a:p>
            <a:endParaRPr lang="en-US" dirty="0"/>
          </a:p>
          <a:p>
            <a:pPr marL="800100" lvl="1" indent="-342900">
              <a:buFont typeface="+mj-lt"/>
              <a:buAutoNum type="arabicPeriod"/>
            </a:pPr>
            <a:r>
              <a:rPr lang="en-US" dirty="0"/>
              <a:t>Create an endpoint class.</a:t>
            </a:r>
          </a:p>
          <a:p>
            <a:pPr marL="800100" lvl="1" indent="-342900">
              <a:buFont typeface="+mj-lt"/>
              <a:buAutoNum type="arabicPeriod"/>
            </a:pPr>
            <a:endParaRPr lang="en-US" dirty="0"/>
          </a:p>
          <a:p>
            <a:pPr marL="800100" lvl="1" indent="-342900">
              <a:buFont typeface="+mj-lt"/>
              <a:buAutoNum type="arabicPeriod"/>
            </a:pPr>
            <a:r>
              <a:rPr lang="en-US" dirty="0"/>
              <a:t>Implement the lifecycle methods of the endpoint.</a:t>
            </a:r>
          </a:p>
          <a:p>
            <a:pPr marL="800100" lvl="1" indent="-342900">
              <a:buFont typeface="+mj-lt"/>
              <a:buAutoNum type="arabicPeriod"/>
            </a:pPr>
            <a:endParaRPr lang="en-US" dirty="0"/>
          </a:p>
          <a:p>
            <a:pPr marL="800100" lvl="1" indent="-342900">
              <a:buFont typeface="+mj-lt"/>
              <a:buAutoNum type="arabicPeriod"/>
            </a:pPr>
            <a:r>
              <a:rPr lang="en-US" dirty="0"/>
              <a:t>Add your business logic to the endpoint.</a:t>
            </a:r>
          </a:p>
          <a:p>
            <a:pPr marL="800100" lvl="1" indent="-342900">
              <a:buFont typeface="+mj-lt"/>
              <a:buAutoNum type="arabicPeriod"/>
            </a:pPr>
            <a:endParaRPr lang="en-US" dirty="0"/>
          </a:p>
          <a:p>
            <a:pPr marL="800100" lvl="1" indent="-342900">
              <a:buFont typeface="+mj-lt"/>
              <a:buAutoNum type="arabicPeriod"/>
            </a:pPr>
            <a:r>
              <a:rPr lang="en-US" dirty="0"/>
              <a:t>Deploy the endpoint inside a web application.</a:t>
            </a:r>
          </a:p>
          <a:p>
            <a:endParaRPr lang="en-US" dirty="0"/>
          </a:p>
          <a:p>
            <a:r>
              <a:rPr lang="en-US" dirty="0"/>
              <a:t>The process is slightly different for programmatic endpoints and annotated endpoints, and it is covered in detail in the following sections.</a:t>
            </a:r>
          </a:p>
        </p:txBody>
      </p:sp>
      <p:sp>
        <p:nvSpPr>
          <p:cNvPr id="4" name="Slide Number Placeholder 3">
            <a:extLst>
              <a:ext uri="{FF2B5EF4-FFF2-40B4-BE49-F238E27FC236}">
                <a16:creationId xmlns:a16="http://schemas.microsoft.com/office/drawing/2014/main" xmlns="" id="{61469FEC-2D52-75E3-0416-59AC2F1A334A}"/>
              </a:ext>
            </a:extLst>
          </p:cNvPr>
          <p:cNvSpPr>
            <a:spLocks noGrp="1"/>
          </p:cNvSpPr>
          <p:nvPr>
            <p:ph type="sldNum" sz="quarter" idx="14"/>
          </p:nvPr>
        </p:nvSpPr>
        <p:spPr/>
        <p:txBody>
          <a:bodyPr/>
          <a:lstStyle/>
          <a:p>
            <a:fld id="{3DD97BEB-BAEF-0344-9D5C-EC73E478698A}" type="slidenum">
              <a:rPr lang="en-US" smtClean="0"/>
              <a:pPr/>
              <a:t>42</a:t>
            </a:fld>
            <a:endParaRPr lang="en-US"/>
          </a:p>
        </p:txBody>
      </p:sp>
      <p:sp>
        <p:nvSpPr>
          <p:cNvPr id="5" name="Text Placeholder 4">
            <a:extLst>
              <a:ext uri="{FF2B5EF4-FFF2-40B4-BE49-F238E27FC236}">
                <a16:creationId xmlns:a16="http://schemas.microsoft.com/office/drawing/2014/main" xmlns="" id="{4F235131-FE23-BA5D-BE8C-C0B4C6F96FCF}"/>
              </a:ext>
            </a:extLst>
          </p:cNvPr>
          <p:cNvSpPr>
            <a:spLocks noGrp="1"/>
          </p:cNvSpPr>
          <p:nvPr>
            <p:ph type="body" sz="quarter" idx="15"/>
          </p:nvPr>
        </p:nvSpPr>
        <p:spPr/>
        <p:txBody>
          <a:bodyPr>
            <a:normAutofit fontScale="85000" lnSpcReduction="20000"/>
          </a:bodyPr>
          <a:lstStyle/>
          <a:p>
            <a:r>
              <a:rPr lang="en-US" dirty="0"/>
              <a:t>Creating and Deploying a WebSocket Endpoint</a:t>
            </a:r>
          </a:p>
        </p:txBody>
      </p:sp>
    </p:spTree>
    <p:extLst>
      <p:ext uri="{BB962C8B-B14F-4D97-AF65-F5344CB8AC3E}">
        <p14:creationId xmlns:p14="http://schemas.microsoft.com/office/powerpoint/2010/main" val="75884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400C1-E55E-FB16-9795-8C959B39F849}"/>
              </a:ext>
            </a:extLst>
          </p:cNvPr>
          <p:cNvSpPr>
            <a:spLocks noGrp="1"/>
          </p:cNvSpPr>
          <p:nvPr>
            <p:ph type="title"/>
          </p:nvPr>
        </p:nvSpPr>
        <p:spPr/>
        <p:txBody>
          <a:bodyPr>
            <a:normAutofit fontScale="90000"/>
          </a:bodyPr>
          <a:lstStyle/>
          <a:p>
            <a:r>
              <a:rPr lang="en-US" dirty="0"/>
              <a:t>Jakarta WebSocket</a:t>
            </a:r>
          </a:p>
        </p:txBody>
      </p:sp>
      <p:sp>
        <p:nvSpPr>
          <p:cNvPr id="4" name="Slide Number Placeholder 3">
            <a:extLst>
              <a:ext uri="{FF2B5EF4-FFF2-40B4-BE49-F238E27FC236}">
                <a16:creationId xmlns:a16="http://schemas.microsoft.com/office/drawing/2014/main" xmlns="" id="{5ADB5776-51FE-B805-898D-6AFC04841357}"/>
              </a:ext>
            </a:extLst>
          </p:cNvPr>
          <p:cNvSpPr>
            <a:spLocks noGrp="1"/>
          </p:cNvSpPr>
          <p:nvPr>
            <p:ph type="sldNum" sz="quarter" idx="14"/>
          </p:nvPr>
        </p:nvSpPr>
        <p:spPr/>
        <p:txBody>
          <a:bodyPr/>
          <a:lstStyle/>
          <a:p>
            <a:fld id="{3DD97BEB-BAEF-0344-9D5C-EC73E478698A}" type="slidenum">
              <a:rPr lang="en-US" smtClean="0"/>
              <a:pPr/>
              <a:t>43</a:t>
            </a:fld>
            <a:endParaRPr lang="en-US"/>
          </a:p>
        </p:txBody>
      </p:sp>
      <p:sp>
        <p:nvSpPr>
          <p:cNvPr id="5" name="Text Placeholder 4">
            <a:extLst>
              <a:ext uri="{FF2B5EF4-FFF2-40B4-BE49-F238E27FC236}">
                <a16:creationId xmlns:a16="http://schemas.microsoft.com/office/drawing/2014/main" xmlns="" id="{C8547DA4-F638-E78B-5997-E558A1514C60}"/>
              </a:ext>
            </a:extLst>
          </p:cNvPr>
          <p:cNvSpPr>
            <a:spLocks noGrp="1"/>
          </p:cNvSpPr>
          <p:nvPr>
            <p:ph type="body" sz="quarter" idx="15"/>
          </p:nvPr>
        </p:nvSpPr>
        <p:spPr/>
        <p:txBody>
          <a:bodyPr>
            <a:normAutofit fontScale="85000" lnSpcReduction="20000"/>
          </a:bodyPr>
          <a:lstStyle/>
          <a:p>
            <a:r>
              <a:rPr lang="en-US" b="1" i="0" dirty="0">
                <a:solidFill>
                  <a:srgbClr val="1F2328"/>
                </a:solidFill>
                <a:effectLst/>
                <a:latin typeface="-apple-system"/>
              </a:rPr>
              <a:t>Annotated </a:t>
            </a:r>
            <a:r>
              <a:rPr lang="vi-VN" b="1" i="0" dirty="0">
                <a:solidFill>
                  <a:srgbClr val="1F2328"/>
                </a:solidFill>
                <a:effectLst/>
                <a:latin typeface="-apple-system"/>
              </a:rPr>
              <a:t>E</a:t>
            </a:r>
            <a:r>
              <a:rPr lang="en-US" b="1" i="0" dirty="0" err="1">
                <a:solidFill>
                  <a:srgbClr val="1F2328"/>
                </a:solidFill>
                <a:effectLst/>
                <a:latin typeface="-apple-system"/>
              </a:rPr>
              <a:t>ndpoints</a:t>
            </a:r>
            <a:endParaRPr lang="en-US" b="1" i="0" dirty="0">
              <a:solidFill>
                <a:srgbClr val="1F2328"/>
              </a:solidFill>
              <a:effectLst/>
              <a:latin typeface="-apple-system"/>
            </a:endParaRPr>
          </a:p>
        </p:txBody>
      </p:sp>
      <p:grpSp>
        <p:nvGrpSpPr>
          <p:cNvPr id="20" name="Group 19">
            <a:extLst>
              <a:ext uri="{FF2B5EF4-FFF2-40B4-BE49-F238E27FC236}">
                <a16:creationId xmlns:a16="http://schemas.microsoft.com/office/drawing/2014/main" xmlns="" id="{27652BA0-A433-FCC9-7237-B6590CA94E9E}"/>
              </a:ext>
            </a:extLst>
          </p:cNvPr>
          <p:cNvGrpSpPr/>
          <p:nvPr/>
        </p:nvGrpSpPr>
        <p:grpSpPr>
          <a:xfrm>
            <a:off x="6627590" y="1286119"/>
            <a:ext cx="3741153" cy="4135998"/>
            <a:chOff x="5103589" y="1286119"/>
            <a:chExt cx="3741153" cy="4135998"/>
          </a:xfrm>
        </p:grpSpPr>
        <p:pic>
          <p:nvPicPr>
            <p:cNvPr id="9" name="Picture 8">
              <a:extLst>
                <a:ext uri="{FF2B5EF4-FFF2-40B4-BE49-F238E27FC236}">
                  <a16:creationId xmlns:a16="http://schemas.microsoft.com/office/drawing/2014/main" xmlns="" id="{1A31C6A6-42AF-D2D1-64E3-6FC89A55DB32}"/>
                </a:ext>
              </a:extLst>
            </p:cNvPr>
            <p:cNvPicPr>
              <a:picLocks noChangeAspect="1"/>
            </p:cNvPicPr>
            <p:nvPr/>
          </p:nvPicPr>
          <p:blipFill>
            <a:blip r:embed="rId3"/>
            <a:stretch>
              <a:fillRect/>
            </a:stretch>
          </p:blipFill>
          <p:spPr>
            <a:xfrm>
              <a:off x="5103589" y="1286119"/>
              <a:ext cx="3741153" cy="4135998"/>
            </a:xfrm>
            <a:prstGeom prst="rect">
              <a:avLst/>
            </a:prstGeom>
            <a:ln>
              <a:solidFill>
                <a:schemeClr val="accent1"/>
              </a:solidFill>
            </a:ln>
          </p:spPr>
        </p:pic>
        <p:sp>
          <p:nvSpPr>
            <p:cNvPr id="11" name="Rectangle 10">
              <a:extLst>
                <a:ext uri="{FF2B5EF4-FFF2-40B4-BE49-F238E27FC236}">
                  <a16:creationId xmlns:a16="http://schemas.microsoft.com/office/drawing/2014/main" xmlns="" id="{5FB8FEB9-BECF-BFE0-58B6-760FD1D69AEE}"/>
                </a:ext>
              </a:extLst>
            </p:cNvPr>
            <p:cNvSpPr/>
            <p:nvPr/>
          </p:nvSpPr>
          <p:spPr>
            <a:xfrm>
              <a:off x="5215316" y="1293800"/>
              <a:ext cx="3517698" cy="698324"/>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xmlns="" id="{3CE8A211-0624-BD54-F8F5-F7823FB2FD1B}"/>
              </a:ext>
            </a:extLst>
          </p:cNvPr>
          <p:cNvGrpSpPr/>
          <p:nvPr/>
        </p:nvGrpSpPr>
        <p:grpSpPr>
          <a:xfrm>
            <a:off x="1673631" y="1286120"/>
            <a:ext cx="4867447" cy="4939583"/>
            <a:chOff x="149630" y="1286119"/>
            <a:chExt cx="4867447" cy="4939583"/>
          </a:xfrm>
        </p:grpSpPr>
        <p:pic>
          <p:nvPicPr>
            <p:cNvPr id="7" name="Picture 6">
              <a:extLst>
                <a:ext uri="{FF2B5EF4-FFF2-40B4-BE49-F238E27FC236}">
                  <a16:creationId xmlns:a16="http://schemas.microsoft.com/office/drawing/2014/main" xmlns="" id="{E2F1714F-FBD7-811D-E912-20E38F4D0AEB}"/>
                </a:ext>
              </a:extLst>
            </p:cNvPr>
            <p:cNvPicPr>
              <a:picLocks noChangeAspect="1"/>
            </p:cNvPicPr>
            <p:nvPr/>
          </p:nvPicPr>
          <p:blipFill rotWithShape="1">
            <a:blip r:embed="rId4"/>
            <a:srcRect t="10425" r="21126"/>
            <a:stretch/>
          </p:blipFill>
          <p:spPr>
            <a:xfrm>
              <a:off x="149630" y="1286119"/>
              <a:ext cx="4867447" cy="4939583"/>
            </a:xfrm>
            <a:prstGeom prst="rect">
              <a:avLst/>
            </a:prstGeom>
            <a:ln>
              <a:solidFill>
                <a:schemeClr val="accent1"/>
              </a:solidFill>
            </a:ln>
          </p:spPr>
        </p:pic>
        <p:sp>
          <p:nvSpPr>
            <p:cNvPr id="10" name="Rectangle 9">
              <a:extLst>
                <a:ext uri="{FF2B5EF4-FFF2-40B4-BE49-F238E27FC236}">
                  <a16:creationId xmlns:a16="http://schemas.microsoft.com/office/drawing/2014/main" xmlns="" id="{C40FD74D-B629-3E1F-2CDB-E34D3E45E81E}"/>
                </a:ext>
              </a:extLst>
            </p:cNvPr>
            <p:cNvSpPr/>
            <p:nvPr/>
          </p:nvSpPr>
          <p:spPr>
            <a:xfrm>
              <a:off x="149630" y="1286119"/>
              <a:ext cx="3517698" cy="698324"/>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xmlns="" id="{AA1C3283-3C0F-D14D-0DFB-54B41C667F3B}"/>
                </a:ext>
              </a:extLst>
            </p:cNvPr>
            <p:cNvSpPr/>
            <p:nvPr/>
          </p:nvSpPr>
          <p:spPr>
            <a:xfrm>
              <a:off x="573932" y="3191103"/>
              <a:ext cx="914400" cy="326030"/>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xmlns="" id="{0E698FC5-A6F6-8825-B488-26DFDD0DD197}"/>
                </a:ext>
              </a:extLst>
            </p:cNvPr>
            <p:cNvSpPr/>
            <p:nvPr/>
          </p:nvSpPr>
          <p:spPr>
            <a:xfrm>
              <a:off x="573932" y="2135936"/>
              <a:ext cx="914400" cy="326030"/>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xmlns="" id="{A4CCBD51-6603-7BE7-B26C-82ADAD1FFDAC}"/>
                </a:ext>
              </a:extLst>
            </p:cNvPr>
            <p:cNvSpPr/>
            <p:nvPr/>
          </p:nvSpPr>
          <p:spPr>
            <a:xfrm>
              <a:off x="573932" y="4083255"/>
              <a:ext cx="914400" cy="326030"/>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xmlns="" id="{95564DC3-B260-B0BF-E7D1-8B121B48AA00}"/>
                </a:ext>
              </a:extLst>
            </p:cNvPr>
            <p:cNvSpPr/>
            <p:nvPr/>
          </p:nvSpPr>
          <p:spPr>
            <a:xfrm>
              <a:off x="573932" y="5093725"/>
              <a:ext cx="914400" cy="326030"/>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pic>
        <p:nvPicPr>
          <p:cNvPr id="21" name="Picture 20">
            <a:extLst>
              <a:ext uri="{FF2B5EF4-FFF2-40B4-BE49-F238E27FC236}">
                <a16:creationId xmlns:a16="http://schemas.microsoft.com/office/drawing/2014/main" xmlns="" id="{1C7DC57B-F83A-223C-435F-ABC67C5B4EBB}"/>
              </a:ext>
            </a:extLst>
          </p:cNvPr>
          <p:cNvPicPr>
            <a:picLocks noChangeAspect="1"/>
          </p:cNvPicPr>
          <p:nvPr/>
        </p:nvPicPr>
        <p:blipFill>
          <a:blip r:embed="rId5"/>
          <a:stretch>
            <a:fillRect/>
          </a:stretch>
        </p:blipFill>
        <p:spPr>
          <a:xfrm>
            <a:off x="4794830" y="5749569"/>
            <a:ext cx="5600700" cy="647700"/>
          </a:xfrm>
          <a:prstGeom prst="rect">
            <a:avLst/>
          </a:prstGeom>
          <a:ln>
            <a:solidFill>
              <a:schemeClr val="accent1"/>
            </a:solidFill>
          </a:ln>
        </p:spPr>
      </p:pic>
    </p:spTree>
    <p:extLst>
      <p:ext uri="{BB962C8B-B14F-4D97-AF65-F5344CB8AC3E}">
        <p14:creationId xmlns:p14="http://schemas.microsoft.com/office/powerpoint/2010/main" val="2216687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C8EE02-4A15-7268-7A19-49E0EDE1FAE5}"/>
              </a:ext>
            </a:extLst>
          </p:cNvPr>
          <p:cNvSpPr>
            <a:spLocks noGrp="1"/>
          </p:cNvSpPr>
          <p:nvPr>
            <p:ph type="title"/>
          </p:nvPr>
        </p:nvSpPr>
        <p:spPr/>
        <p:txBody>
          <a:bodyPr>
            <a:normAutofit fontScale="90000"/>
          </a:bodyPr>
          <a:lstStyle/>
          <a:p>
            <a:r>
              <a:rPr lang="en-US" dirty="0"/>
              <a:t>Jakarta WebSocket</a:t>
            </a:r>
          </a:p>
        </p:txBody>
      </p:sp>
      <p:sp>
        <p:nvSpPr>
          <p:cNvPr id="4" name="Slide Number Placeholder 3">
            <a:extLst>
              <a:ext uri="{FF2B5EF4-FFF2-40B4-BE49-F238E27FC236}">
                <a16:creationId xmlns:a16="http://schemas.microsoft.com/office/drawing/2014/main" xmlns="" id="{1E129250-DC51-A4C3-D032-09FD50A9E087}"/>
              </a:ext>
            </a:extLst>
          </p:cNvPr>
          <p:cNvSpPr>
            <a:spLocks noGrp="1"/>
          </p:cNvSpPr>
          <p:nvPr>
            <p:ph type="sldNum" sz="quarter" idx="14"/>
          </p:nvPr>
        </p:nvSpPr>
        <p:spPr/>
        <p:txBody>
          <a:bodyPr/>
          <a:lstStyle/>
          <a:p>
            <a:fld id="{3DD97BEB-BAEF-0344-9D5C-EC73E478698A}" type="slidenum">
              <a:rPr lang="en-US" smtClean="0"/>
              <a:pPr/>
              <a:t>44</a:t>
            </a:fld>
            <a:endParaRPr lang="en-US"/>
          </a:p>
        </p:txBody>
      </p:sp>
      <p:sp>
        <p:nvSpPr>
          <p:cNvPr id="5" name="Text Placeholder 4">
            <a:extLst>
              <a:ext uri="{FF2B5EF4-FFF2-40B4-BE49-F238E27FC236}">
                <a16:creationId xmlns:a16="http://schemas.microsoft.com/office/drawing/2014/main" xmlns="" id="{4C458C61-2EE0-0A23-0AEC-D7ED789F9D6A}"/>
              </a:ext>
            </a:extLst>
          </p:cNvPr>
          <p:cNvSpPr>
            <a:spLocks noGrp="1"/>
          </p:cNvSpPr>
          <p:nvPr>
            <p:ph type="body" sz="quarter" idx="15"/>
          </p:nvPr>
        </p:nvSpPr>
        <p:spPr/>
        <p:txBody>
          <a:bodyPr>
            <a:normAutofit fontScale="85000" lnSpcReduction="20000"/>
          </a:bodyPr>
          <a:lstStyle/>
          <a:p>
            <a:r>
              <a:rPr lang="vi-VN" dirty="0"/>
              <a:t>Server Endpoint</a:t>
            </a:r>
            <a:endParaRPr lang="en-US" dirty="0"/>
          </a:p>
        </p:txBody>
      </p:sp>
      <p:sp>
        <p:nvSpPr>
          <p:cNvPr id="6" name="Rectangle 1">
            <a:extLst>
              <a:ext uri="{FF2B5EF4-FFF2-40B4-BE49-F238E27FC236}">
                <a16:creationId xmlns:a16="http://schemas.microsoft.com/office/drawing/2014/main" xmlns="" id="{70F4F211-99B7-214A-AE7F-47A6BEE9A724}"/>
              </a:ext>
            </a:extLst>
          </p:cNvPr>
          <p:cNvSpPr>
            <a:spLocks noChangeArrowheads="1"/>
          </p:cNvSpPr>
          <p:nvPr/>
        </p:nvSpPr>
        <p:spPr bwMode="auto">
          <a:xfrm>
            <a:off x="1634718" y="1850686"/>
            <a:ext cx="4490465" cy="440120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400" dirty="0">
                <a:solidFill>
                  <a:srgbClr val="0033B3"/>
                </a:solidFill>
                <a:latin typeface="JetBrains Mono"/>
              </a:rPr>
              <a:t>private static void </a:t>
            </a:r>
            <a:r>
              <a:rPr lang="en-US" altLang="en-US" sz="1400" dirty="0" err="1">
                <a:solidFill>
                  <a:srgbClr val="00627A"/>
                </a:solidFill>
                <a:latin typeface="JetBrains Mono"/>
              </a:rPr>
              <a:t>sendTo</a:t>
            </a:r>
            <a:r>
              <a:rPr lang="en-US" altLang="en-US" sz="1400" dirty="0">
                <a:solidFill>
                  <a:srgbClr val="080808"/>
                </a:solidFill>
                <a:latin typeface="JetBrains Mono"/>
              </a:rPr>
              <a:t>(</a:t>
            </a:r>
            <a:r>
              <a:rPr lang="en-US" altLang="en-US" sz="1400" dirty="0">
                <a:solidFill>
                  <a:srgbClr val="000000"/>
                </a:solidFill>
                <a:latin typeface="JetBrains Mono"/>
              </a:rPr>
              <a:t>Message </a:t>
            </a:r>
            <a:r>
              <a:rPr lang="en-US" altLang="en-US" sz="1400" dirty="0">
                <a:solidFill>
                  <a:srgbClr val="080808"/>
                </a:solidFill>
                <a:latin typeface="JetBrains Mono"/>
              </a:rPr>
              <a:t>message){</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dirty="0">
                <a:solidFill>
                  <a:srgbClr val="000000"/>
                </a:solidFill>
                <a:latin typeface="JetBrains Mono"/>
              </a:rPr>
              <a:t>String to </a:t>
            </a:r>
            <a:r>
              <a:rPr lang="en-US" altLang="en-US" sz="1400" dirty="0">
                <a:solidFill>
                  <a:srgbClr val="080808"/>
                </a:solidFill>
                <a:latin typeface="JetBrains Mono"/>
              </a:rPr>
              <a:t>= </a:t>
            </a:r>
            <a:r>
              <a:rPr lang="en-US" altLang="en-US" sz="1400" dirty="0" err="1">
                <a:solidFill>
                  <a:srgbClr val="080808"/>
                </a:solidFill>
                <a:latin typeface="JetBrains Mono"/>
              </a:rPr>
              <a:t>message.getTo</a:t>
            </a:r>
            <a:r>
              <a:rPr lang="en-US" altLang="en-US" sz="1400" dirty="0">
                <a:solidFill>
                  <a:srgbClr val="080808"/>
                </a:solidFill>
                <a:latin typeface="JetBrains Mono"/>
              </a:rPr>
              <a:t>();</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dirty="0">
                <a:solidFill>
                  <a:srgbClr val="0033B3"/>
                </a:solidFill>
                <a:latin typeface="JetBrains Mono"/>
              </a:rPr>
              <a:t>if</a:t>
            </a:r>
            <a:r>
              <a:rPr lang="en-US" altLang="en-US" sz="1400" dirty="0">
                <a:solidFill>
                  <a:srgbClr val="080808"/>
                </a:solidFill>
                <a:latin typeface="JetBrains Mono"/>
              </a:rPr>
              <a:t>(</a:t>
            </a:r>
            <a:r>
              <a:rPr lang="en-US" altLang="en-US" sz="1400" dirty="0">
                <a:solidFill>
                  <a:srgbClr val="000000"/>
                </a:solidFill>
                <a:latin typeface="JetBrains Mono"/>
              </a:rPr>
              <a:t>to</a:t>
            </a:r>
            <a:r>
              <a:rPr lang="en-US" altLang="en-US" sz="1400" dirty="0">
                <a:solidFill>
                  <a:srgbClr val="080808"/>
                </a:solidFill>
                <a:latin typeface="JetBrains Mono"/>
              </a:rPr>
              <a:t>!=</a:t>
            </a:r>
            <a:r>
              <a:rPr lang="en-US" altLang="en-US" sz="1400" dirty="0">
                <a:solidFill>
                  <a:srgbClr val="0033B3"/>
                </a:solidFill>
                <a:latin typeface="JetBrains Mono"/>
              </a:rPr>
              <a:t>null</a:t>
            </a:r>
            <a:r>
              <a:rPr lang="en-US" altLang="en-US" sz="1400" dirty="0">
                <a:solidFill>
                  <a:srgbClr val="080808"/>
                </a:solidFill>
                <a:latin typeface="JetBrains Mono"/>
              </a:rPr>
              <a:t>){</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i="1" dirty="0" err="1">
                <a:solidFill>
                  <a:srgbClr val="871094"/>
                </a:solidFill>
                <a:latin typeface="JetBrains Mono"/>
              </a:rPr>
              <a:t>chatEndpoints</a:t>
            </a:r>
            <a:r>
              <a:rPr lang="en-US" altLang="en-US" sz="1400" dirty="0" err="1">
                <a:solidFill>
                  <a:srgbClr val="080808"/>
                </a:solidFill>
                <a:latin typeface="JetBrains Mono"/>
              </a:rPr>
              <a:t>.forEach</a:t>
            </a:r>
            <a:r>
              <a:rPr lang="en-US" altLang="en-US" sz="1400" dirty="0">
                <a:solidFill>
                  <a:srgbClr val="080808"/>
                </a:solidFill>
                <a:latin typeface="JetBrains Mono"/>
              </a:rPr>
              <a:t>(endpoint -&gt; {</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dirty="0">
                <a:solidFill>
                  <a:srgbClr val="0033B3"/>
                </a:solidFill>
                <a:latin typeface="JetBrains Mono"/>
              </a:rPr>
              <a:t>synchronized </a:t>
            </a:r>
            <a:r>
              <a:rPr lang="en-US" altLang="en-US" sz="1400" dirty="0">
                <a:solidFill>
                  <a:srgbClr val="080808"/>
                </a:solidFill>
                <a:latin typeface="JetBrains Mono"/>
              </a:rPr>
              <a:t>(endpoint) {</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dirty="0">
                <a:solidFill>
                  <a:srgbClr val="0033B3"/>
                </a:solidFill>
                <a:latin typeface="JetBrains Mono"/>
              </a:rPr>
              <a:t>try </a:t>
            </a:r>
            <a:r>
              <a:rPr lang="en-US" altLang="en-US" sz="1400" dirty="0">
                <a:solidFill>
                  <a:srgbClr val="080808"/>
                </a:solidFill>
                <a:latin typeface="JetBrains Mono"/>
              </a:rPr>
              <a:t>{</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dirty="0">
                <a:solidFill>
                  <a:srgbClr val="000000"/>
                </a:solidFill>
                <a:latin typeface="JetBrains Mono"/>
              </a:rPr>
              <a:t>String us </a:t>
            </a:r>
            <a:r>
              <a:rPr lang="en-US" altLang="en-US" sz="1400" dirty="0">
                <a:solidFill>
                  <a:srgbClr val="080808"/>
                </a:solidFill>
                <a:latin typeface="JetBrains Mono"/>
              </a:rPr>
              <a:t>= </a:t>
            </a:r>
            <a:r>
              <a:rPr lang="en-US" altLang="en-US" sz="1400" i="1" dirty="0" err="1">
                <a:solidFill>
                  <a:srgbClr val="871094"/>
                </a:solidFill>
                <a:latin typeface="JetBrains Mono"/>
              </a:rPr>
              <a:t>users</a:t>
            </a:r>
            <a:r>
              <a:rPr lang="en-US" altLang="en-US" sz="1400" dirty="0" err="1">
                <a:solidFill>
                  <a:srgbClr val="080808"/>
                </a:solidFill>
                <a:latin typeface="JetBrains Mono"/>
              </a:rPr>
              <a:t>.get</a:t>
            </a:r>
            <a:r>
              <a:rPr lang="en-US" altLang="en-US" sz="1400" dirty="0">
                <a:solidFill>
                  <a:srgbClr val="080808"/>
                </a:solidFill>
                <a:latin typeface="JetBrains Mono"/>
              </a:rPr>
              <a:t>(</a:t>
            </a:r>
            <a:r>
              <a:rPr lang="en-US" altLang="en-US" sz="1400" dirty="0" err="1">
                <a:solidFill>
                  <a:srgbClr val="080808"/>
                </a:solidFill>
                <a:latin typeface="JetBrains Mono"/>
              </a:rPr>
              <a:t>endpoint.</a:t>
            </a:r>
            <a:r>
              <a:rPr lang="en-US" altLang="en-US" sz="1400" dirty="0" err="1">
                <a:solidFill>
                  <a:srgbClr val="871094"/>
                </a:solidFill>
                <a:latin typeface="JetBrains Mono"/>
              </a:rPr>
              <a:t>session</a:t>
            </a:r>
            <a:r>
              <a:rPr lang="en-US" altLang="en-US" sz="1400" dirty="0" err="1">
                <a:solidFill>
                  <a:srgbClr val="080808"/>
                </a:solidFill>
                <a:latin typeface="JetBrains Mono"/>
              </a:rPr>
              <a:t>.getId</a:t>
            </a:r>
            <a:r>
              <a:rPr lang="en-US" altLang="en-US" sz="1400" dirty="0">
                <a:solidFill>
                  <a:srgbClr val="080808"/>
                </a:solidFill>
                <a:latin typeface="JetBrains Mono"/>
              </a:rPr>
              <a:t>());</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dirty="0">
                <a:solidFill>
                  <a:srgbClr val="0033B3"/>
                </a:solidFill>
                <a:latin typeface="JetBrains Mono"/>
              </a:rPr>
              <a:t>if</a:t>
            </a:r>
            <a:r>
              <a:rPr lang="en-US" altLang="en-US" sz="1400" dirty="0">
                <a:solidFill>
                  <a:srgbClr val="080808"/>
                </a:solidFill>
                <a:latin typeface="JetBrains Mono"/>
              </a:rPr>
              <a:t>(</a:t>
            </a:r>
            <a:r>
              <a:rPr lang="en-US" altLang="en-US" sz="1400" dirty="0" err="1">
                <a:solidFill>
                  <a:srgbClr val="851691"/>
                </a:solidFill>
                <a:latin typeface="JetBrains Mono"/>
              </a:rPr>
              <a:t>to</a:t>
            </a:r>
            <a:r>
              <a:rPr lang="en-US" altLang="en-US" sz="1400" dirty="0" err="1">
                <a:solidFill>
                  <a:srgbClr val="080808"/>
                </a:solidFill>
                <a:latin typeface="JetBrains Mono"/>
              </a:rPr>
              <a:t>.equalsIgnoreCase</a:t>
            </a:r>
            <a:r>
              <a:rPr lang="en-US" altLang="en-US" sz="1400" dirty="0">
                <a:solidFill>
                  <a:srgbClr val="080808"/>
                </a:solidFill>
                <a:latin typeface="JetBrains Mono"/>
              </a:rPr>
              <a:t>(</a:t>
            </a:r>
            <a:r>
              <a:rPr lang="en-US" altLang="en-US" sz="1400" dirty="0">
                <a:solidFill>
                  <a:srgbClr val="000000"/>
                </a:solidFill>
                <a:latin typeface="JetBrains Mono"/>
              </a:rPr>
              <a:t>us</a:t>
            </a:r>
            <a:r>
              <a:rPr lang="en-US" altLang="en-US" sz="1400" dirty="0">
                <a:solidFill>
                  <a:srgbClr val="080808"/>
                </a:solidFill>
                <a:latin typeface="JetBrains Mono"/>
              </a:rPr>
              <a:t>))</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dirty="0" err="1">
                <a:solidFill>
                  <a:srgbClr val="080808"/>
                </a:solidFill>
                <a:latin typeface="JetBrains Mono"/>
              </a:rPr>
              <a:t>endpoint.</a:t>
            </a:r>
            <a:r>
              <a:rPr lang="en-US" altLang="en-US" sz="1400" dirty="0" err="1">
                <a:solidFill>
                  <a:srgbClr val="871094"/>
                </a:solidFill>
                <a:latin typeface="JetBrains Mono"/>
              </a:rPr>
              <a:t>session</a:t>
            </a:r>
            <a:r>
              <a:rPr lang="en-US" altLang="en-US" sz="1400" dirty="0" err="1">
                <a:solidFill>
                  <a:srgbClr val="080808"/>
                </a:solidFill>
                <a:latin typeface="JetBrains Mono"/>
              </a:rPr>
              <a:t>.getBasicRemote</a:t>
            </a:r>
            <a:r>
              <a:rPr lang="en-US" altLang="en-US" sz="1400" dirty="0">
                <a:solidFill>
                  <a:srgbClr val="080808"/>
                </a:solidFill>
                <a:latin typeface="JetBrains Mono"/>
              </a:rPr>
              <a:t>().</a:t>
            </a:r>
            <a:r>
              <a:rPr lang="en-US" altLang="en-US" sz="1400" dirty="0" err="1">
                <a:solidFill>
                  <a:srgbClr val="080808"/>
                </a:solidFill>
                <a:latin typeface="JetBrains Mono"/>
              </a:rPr>
              <a:t>sendObject</a:t>
            </a:r>
            <a:r>
              <a:rPr lang="en-US" altLang="en-US" sz="1400" dirty="0">
                <a:solidFill>
                  <a:srgbClr val="080808"/>
                </a:solidFill>
                <a:latin typeface="JetBrains Mono"/>
              </a:rPr>
              <a:t>(</a:t>
            </a:r>
            <a:r>
              <a:rPr lang="en-US" altLang="en-US" sz="1400" dirty="0">
                <a:solidFill>
                  <a:srgbClr val="851691"/>
                </a:solidFill>
                <a:latin typeface="JetBrains Mono"/>
              </a:rPr>
              <a:t>message</a:t>
            </a:r>
            <a:r>
              <a:rPr lang="en-US" altLang="en-US" sz="1400" dirty="0">
                <a:solidFill>
                  <a:srgbClr val="080808"/>
                </a:solidFill>
                <a:latin typeface="JetBrains Mono"/>
              </a:rPr>
              <a:t>);</a:t>
            </a:r>
            <a:br>
              <a:rPr lang="en-US" altLang="en-US" sz="1400" dirty="0">
                <a:solidFill>
                  <a:srgbClr val="080808"/>
                </a:solidFill>
                <a:latin typeface="JetBrains Mono"/>
              </a:rPr>
            </a:br>
            <a:r>
              <a:rPr lang="en-US" altLang="en-US" sz="1400" dirty="0">
                <a:solidFill>
                  <a:srgbClr val="080808"/>
                </a:solidFill>
                <a:latin typeface="JetBrains Mono"/>
              </a:rPr>
              <a:t>                } </a:t>
            </a:r>
            <a:r>
              <a:rPr lang="en-US" altLang="en-US" sz="1400" dirty="0">
                <a:solidFill>
                  <a:srgbClr val="0033B3"/>
                </a:solidFill>
                <a:latin typeface="JetBrains Mono"/>
              </a:rPr>
              <a:t>catch </a:t>
            </a:r>
            <a:r>
              <a:rPr lang="en-US" altLang="en-US" sz="1400" dirty="0">
                <a:solidFill>
                  <a:srgbClr val="080808"/>
                </a:solidFill>
                <a:latin typeface="JetBrains Mono"/>
              </a:rPr>
              <a:t>(</a:t>
            </a:r>
            <a:r>
              <a:rPr lang="en-US" altLang="en-US" sz="1400" dirty="0">
                <a:solidFill>
                  <a:srgbClr val="000000"/>
                </a:solidFill>
                <a:latin typeface="JetBrains Mono"/>
              </a:rPr>
              <a:t>Exception </a:t>
            </a:r>
            <a:r>
              <a:rPr lang="en-US" altLang="en-US" sz="1400" dirty="0">
                <a:solidFill>
                  <a:srgbClr val="080808"/>
                </a:solidFill>
                <a:latin typeface="JetBrains Mono"/>
              </a:rPr>
              <a:t>e) {</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i="1" dirty="0">
                <a:solidFill>
                  <a:srgbClr val="871094"/>
                </a:solidFill>
                <a:latin typeface="JetBrains Mono"/>
              </a:rPr>
              <a:t>logger</a:t>
            </a:r>
            <a:r>
              <a:rPr lang="en-US" altLang="en-US" sz="1400" dirty="0">
                <a:solidFill>
                  <a:srgbClr val="080808"/>
                </a:solidFill>
                <a:latin typeface="JetBrains Mono"/>
              </a:rPr>
              <a:t>.log(</a:t>
            </a:r>
            <a:r>
              <a:rPr lang="en-US" altLang="en-US" sz="1400" dirty="0" err="1">
                <a:solidFill>
                  <a:srgbClr val="000000"/>
                </a:solidFill>
                <a:latin typeface="JetBrains Mono"/>
              </a:rPr>
              <a:t>Level</a:t>
            </a:r>
            <a:r>
              <a:rPr lang="en-US" altLang="en-US" sz="1400" dirty="0" err="1">
                <a:solidFill>
                  <a:srgbClr val="080808"/>
                </a:solidFill>
                <a:latin typeface="JetBrains Mono"/>
              </a:rPr>
              <a:t>.</a:t>
            </a:r>
            <a:r>
              <a:rPr lang="en-US" altLang="en-US" sz="1400" i="1" dirty="0" err="1">
                <a:solidFill>
                  <a:srgbClr val="871094"/>
                </a:solidFill>
                <a:latin typeface="JetBrains Mono"/>
              </a:rPr>
              <a:t>SEVERE</a:t>
            </a:r>
            <a:r>
              <a:rPr lang="en-US" altLang="en-US" sz="1400" dirty="0">
                <a:solidFill>
                  <a:srgbClr val="080808"/>
                </a:solidFill>
                <a:latin typeface="JetBrains Mono"/>
              </a:rPr>
              <a:t>, </a:t>
            </a:r>
            <a:r>
              <a:rPr lang="en-US" altLang="en-US" sz="1400" dirty="0" err="1">
                <a:solidFill>
                  <a:srgbClr val="080808"/>
                </a:solidFill>
                <a:latin typeface="JetBrains Mono"/>
              </a:rPr>
              <a:t>e.getMessage</a:t>
            </a:r>
            <a:r>
              <a:rPr lang="en-US" altLang="en-US" sz="1400" dirty="0">
                <a:solidFill>
                  <a:srgbClr val="080808"/>
                </a:solidFill>
                <a:latin typeface="JetBrains Mono"/>
              </a:rPr>
              <a:t>());</a:t>
            </a:r>
            <a:br>
              <a:rPr lang="en-US" altLang="en-US" sz="1400" dirty="0">
                <a:solidFill>
                  <a:srgbClr val="080808"/>
                </a:solidFill>
                <a:latin typeface="JetBrains Mono"/>
              </a:rPr>
            </a:br>
            <a:r>
              <a:rPr lang="en-US" altLang="en-US" sz="1400" dirty="0">
                <a:solidFill>
                  <a:srgbClr val="080808"/>
                </a:solidFill>
                <a:latin typeface="JetBrains Mono"/>
              </a:rPr>
              <a:t>                }</a:t>
            </a:r>
            <a:br>
              <a:rPr lang="en-US" altLang="en-US" sz="1400" dirty="0">
                <a:solidFill>
                  <a:srgbClr val="080808"/>
                </a:solidFill>
                <a:latin typeface="JetBrains Mono"/>
              </a:rPr>
            </a:br>
            <a:r>
              <a:rPr lang="en-US" altLang="en-US" sz="1400" dirty="0">
                <a:solidFill>
                  <a:srgbClr val="080808"/>
                </a:solidFill>
                <a:latin typeface="JetBrains Mono"/>
              </a:rPr>
              <a:t>            }</a:t>
            </a:r>
            <a:br>
              <a:rPr lang="en-US" altLang="en-US" sz="1400" dirty="0">
                <a:solidFill>
                  <a:srgbClr val="080808"/>
                </a:solidFill>
                <a:latin typeface="JetBrains Mono"/>
              </a:rPr>
            </a:br>
            <a:r>
              <a:rPr lang="en-US" altLang="en-US" sz="1400" dirty="0">
                <a:solidFill>
                  <a:srgbClr val="080808"/>
                </a:solidFill>
                <a:latin typeface="JetBrains Mono"/>
              </a:rPr>
              <a:t>        });</a:t>
            </a:r>
            <a:br>
              <a:rPr lang="en-US" altLang="en-US" sz="1400" dirty="0">
                <a:solidFill>
                  <a:srgbClr val="080808"/>
                </a:solidFill>
                <a:latin typeface="JetBrains Mono"/>
              </a:rPr>
            </a:br>
            <a:r>
              <a:rPr lang="en-US" altLang="en-US" sz="1400" dirty="0">
                <a:solidFill>
                  <a:srgbClr val="080808"/>
                </a:solidFill>
                <a:latin typeface="JetBrains Mono"/>
              </a:rPr>
              <a:t>    }</a:t>
            </a:r>
            <a:br>
              <a:rPr lang="en-US" altLang="en-US" sz="1400" dirty="0">
                <a:solidFill>
                  <a:srgbClr val="080808"/>
                </a:solidFill>
                <a:latin typeface="JetBrains Mono"/>
              </a:rPr>
            </a:br>
            <a:r>
              <a:rPr lang="en-US" altLang="en-US" sz="1400" dirty="0">
                <a:solidFill>
                  <a:srgbClr val="080808"/>
                </a:solidFill>
                <a:latin typeface="JetBrains Mono"/>
              </a:rPr>
              <a:t>}</a:t>
            </a:r>
            <a:endParaRPr lang="en-US" altLang="en-US" sz="3600" dirty="0">
              <a:latin typeface="Arial" panose="020B0604020202020204" pitchFamily="34" charset="0"/>
            </a:endParaRPr>
          </a:p>
        </p:txBody>
      </p:sp>
      <p:sp>
        <p:nvSpPr>
          <p:cNvPr id="7" name="Rectangle 2">
            <a:extLst>
              <a:ext uri="{FF2B5EF4-FFF2-40B4-BE49-F238E27FC236}">
                <a16:creationId xmlns:a16="http://schemas.microsoft.com/office/drawing/2014/main" xmlns="" id="{91C2F97A-9EC7-4B12-0A29-D500A451E0DA}"/>
              </a:ext>
            </a:extLst>
          </p:cNvPr>
          <p:cNvSpPr>
            <a:spLocks noChangeArrowheads="1"/>
          </p:cNvSpPr>
          <p:nvPr/>
        </p:nvSpPr>
        <p:spPr bwMode="auto">
          <a:xfrm>
            <a:off x="6222462" y="1628458"/>
            <a:ext cx="4364005" cy="504753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400" dirty="0">
                <a:solidFill>
                  <a:srgbClr val="0033B3"/>
                </a:solidFill>
                <a:latin typeface="JetBrains Mono"/>
              </a:rPr>
              <a:t>private static void </a:t>
            </a:r>
            <a:r>
              <a:rPr lang="en-US" altLang="en-US" sz="1400" dirty="0">
                <a:solidFill>
                  <a:srgbClr val="00627A"/>
                </a:solidFill>
                <a:latin typeface="JetBrains Mono"/>
              </a:rPr>
              <a:t>broadcast</a:t>
            </a:r>
            <a:r>
              <a:rPr lang="en-US" altLang="en-US" sz="1400" dirty="0">
                <a:solidFill>
                  <a:srgbClr val="080808"/>
                </a:solidFill>
                <a:latin typeface="JetBrains Mono"/>
              </a:rPr>
              <a:t>(</a:t>
            </a:r>
            <a:r>
              <a:rPr lang="en-US" altLang="en-US" sz="1400" dirty="0">
                <a:solidFill>
                  <a:srgbClr val="000000"/>
                </a:solidFill>
                <a:latin typeface="JetBrains Mono"/>
              </a:rPr>
              <a:t>Message </a:t>
            </a:r>
            <a:r>
              <a:rPr lang="en-US" altLang="en-US" sz="1400" dirty="0">
                <a:solidFill>
                  <a:srgbClr val="080808"/>
                </a:solidFill>
                <a:latin typeface="JetBrains Mono"/>
              </a:rPr>
              <a:t>message)</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dirty="0">
                <a:solidFill>
                  <a:srgbClr val="0033B3"/>
                </a:solidFill>
                <a:latin typeface="JetBrains Mono"/>
              </a:rPr>
              <a:t>throws </a:t>
            </a:r>
            <a:r>
              <a:rPr lang="en-US" altLang="en-US" sz="1400" dirty="0" err="1">
                <a:solidFill>
                  <a:srgbClr val="000000"/>
                </a:solidFill>
                <a:latin typeface="JetBrains Mono"/>
              </a:rPr>
              <a:t>IOException</a:t>
            </a:r>
            <a:r>
              <a:rPr lang="en-US" altLang="en-US" sz="1400" dirty="0">
                <a:solidFill>
                  <a:srgbClr val="080808"/>
                </a:solidFill>
                <a:latin typeface="JetBrains Mono"/>
              </a:rPr>
              <a:t>, </a:t>
            </a:r>
            <a:r>
              <a:rPr lang="en-US" altLang="en-US" sz="1400" dirty="0" err="1">
                <a:solidFill>
                  <a:srgbClr val="000000"/>
                </a:solidFill>
                <a:latin typeface="JetBrains Mono"/>
              </a:rPr>
              <a:t>EncodeException</a:t>
            </a:r>
            <a:r>
              <a:rPr lang="en-US" altLang="en-US" sz="1400" dirty="0">
                <a:solidFill>
                  <a:srgbClr val="000000"/>
                </a:solidFill>
                <a:latin typeface="JetBrains Mono"/>
              </a:rPr>
              <a:t> </a:t>
            </a:r>
            <a:r>
              <a:rPr lang="en-US" altLang="en-US" sz="1400" dirty="0">
                <a:solidFill>
                  <a:srgbClr val="080808"/>
                </a:solidFill>
                <a:latin typeface="JetBrains Mono"/>
              </a:rPr>
              <a:t>{</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i="1" dirty="0" err="1">
                <a:solidFill>
                  <a:srgbClr val="871094"/>
                </a:solidFill>
                <a:latin typeface="JetBrains Mono"/>
              </a:rPr>
              <a:t>chatEndpoints</a:t>
            </a:r>
            <a:r>
              <a:rPr lang="en-US" altLang="en-US" sz="1400" dirty="0" err="1">
                <a:solidFill>
                  <a:srgbClr val="080808"/>
                </a:solidFill>
                <a:latin typeface="JetBrains Mono"/>
              </a:rPr>
              <a:t>.forEach</a:t>
            </a:r>
            <a:r>
              <a:rPr lang="en-US" altLang="en-US" sz="1400" dirty="0">
                <a:solidFill>
                  <a:srgbClr val="080808"/>
                </a:solidFill>
                <a:latin typeface="JetBrains Mono"/>
              </a:rPr>
              <a:t>(endpoint -&gt; {</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dirty="0">
                <a:solidFill>
                  <a:srgbClr val="0033B3"/>
                </a:solidFill>
                <a:latin typeface="JetBrains Mono"/>
              </a:rPr>
              <a:t>synchronized </a:t>
            </a:r>
            <a:r>
              <a:rPr lang="en-US" altLang="en-US" sz="1400" dirty="0">
                <a:solidFill>
                  <a:srgbClr val="080808"/>
                </a:solidFill>
                <a:latin typeface="JetBrains Mono"/>
              </a:rPr>
              <a:t>(endpoint) {</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dirty="0">
                <a:solidFill>
                  <a:srgbClr val="0033B3"/>
                </a:solidFill>
                <a:latin typeface="JetBrains Mono"/>
              </a:rPr>
              <a:t>try </a:t>
            </a:r>
            <a:r>
              <a:rPr lang="en-US" altLang="en-US" sz="1400" dirty="0">
                <a:solidFill>
                  <a:srgbClr val="080808"/>
                </a:solidFill>
                <a:latin typeface="JetBrains Mono"/>
              </a:rPr>
              <a:t>{</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dirty="0">
                <a:solidFill>
                  <a:srgbClr val="0033B3"/>
                </a:solidFill>
                <a:latin typeface="JetBrains Mono"/>
              </a:rPr>
              <a:t>if</a:t>
            </a:r>
            <a:r>
              <a:rPr lang="en-US" altLang="en-US" sz="1400" dirty="0">
                <a:solidFill>
                  <a:srgbClr val="080808"/>
                </a:solidFill>
                <a:latin typeface="JetBrains Mono"/>
              </a:rPr>
              <a:t>(</a:t>
            </a:r>
            <a:r>
              <a:rPr lang="en-US" altLang="en-US" sz="1400" dirty="0" err="1">
                <a:solidFill>
                  <a:srgbClr val="851691"/>
                </a:solidFill>
                <a:latin typeface="JetBrains Mono"/>
              </a:rPr>
              <a:t>message</a:t>
            </a:r>
            <a:r>
              <a:rPr lang="en-US" altLang="en-US" sz="1400" dirty="0" err="1">
                <a:solidFill>
                  <a:srgbClr val="080808"/>
                </a:solidFill>
                <a:latin typeface="JetBrains Mono"/>
              </a:rPr>
              <a:t>.getTo</a:t>
            </a:r>
            <a:r>
              <a:rPr lang="en-US" altLang="en-US" sz="1400" dirty="0">
                <a:solidFill>
                  <a:srgbClr val="080808"/>
                </a:solidFill>
                <a:latin typeface="JetBrains Mono"/>
              </a:rPr>
              <a:t>()==</a:t>
            </a:r>
            <a:r>
              <a:rPr lang="en-US" altLang="en-US" sz="1400" dirty="0">
                <a:solidFill>
                  <a:srgbClr val="0033B3"/>
                </a:solidFill>
                <a:latin typeface="JetBrains Mono"/>
              </a:rPr>
              <a:t>null</a:t>
            </a:r>
            <a:r>
              <a:rPr lang="en-US" altLang="en-US" sz="1400" dirty="0">
                <a:solidFill>
                  <a:srgbClr val="080808"/>
                </a:solidFill>
                <a:latin typeface="JetBrains Mono"/>
              </a:rPr>
              <a:t>)                    </a:t>
            </a:r>
            <a:r>
              <a:rPr lang="en-US" altLang="en-US" sz="1400" dirty="0" err="1">
                <a:solidFill>
                  <a:srgbClr val="080808"/>
                </a:solidFill>
                <a:latin typeface="JetBrains Mono"/>
              </a:rPr>
              <a:t>endpoint.</a:t>
            </a:r>
            <a:r>
              <a:rPr lang="en-US" altLang="en-US" sz="1400" dirty="0" err="1">
                <a:solidFill>
                  <a:srgbClr val="871094"/>
                </a:solidFill>
                <a:latin typeface="JetBrains Mono"/>
              </a:rPr>
              <a:t>session</a:t>
            </a:r>
            <a:r>
              <a:rPr lang="en-US" altLang="en-US" sz="1400" dirty="0" err="1">
                <a:solidFill>
                  <a:srgbClr val="080808"/>
                </a:solidFill>
                <a:latin typeface="JetBrains Mono"/>
              </a:rPr>
              <a:t>.getBasicRemote</a:t>
            </a:r>
            <a:r>
              <a:rPr lang="en-US" altLang="en-US" sz="1400" dirty="0">
                <a:solidFill>
                  <a:srgbClr val="080808"/>
                </a:solidFill>
                <a:latin typeface="JetBrains Mono"/>
              </a:rPr>
              <a:t>().</a:t>
            </a:r>
            <a:r>
              <a:rPr lang="en-US" altLang="en-US" sz="1400" dirty="0" err="1">
                <a:solidFill>
                  <a:srgbClr val="080808"/>
                </a:solidFill>
                <a:latin typeface="JetBrains Mono"/>
              </a:rPr>
              <a:t>sendObject</a:t>
            </a:r>
            <a:r>
              <a:rPr lang="en-US" altLang="en-US" sz="1400" dirty="0">
                <a:solidFill>
                  <a:srgbClr val="080808"/>
                </a:solidFill>
                <a:latin typeface="JetBrains Mono"/>
              </a:rPr>
              <a:t>(</a:t>
            </a:r>
            <a:r>
              <a:rPr lang="en-US" altLang="en-US" sz="1400" dirty="0">
                <a:solidFill>
                  <a:srgbClr val="851691"/>
                </a:solidFill>
                <a:latin typeface="JetBrains Mono"/>
              </a:rPr>
              <a:t>message</a:t>
            </a:r>
            <a:r>
              <a:rPr lang="en-US" altLang="en-US" sz="1400" dirty="0">
                <a:solidFill>
                  <a:srgbClr val="080808"/>
                </a:solidFill>
                <a:latin typeface="JetBrains Mono"/>
              </a:rPr>
              <a:t>);</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dirty="0">
                <a:solidFill>
                  <a:srgbClr val="0033B3"/>
                </a:solidFill>
                <a:latin typeface="JetBrains Mono"/>
              </a:rPr>
              <a:t>else</a:t>
            </a:r>
            <a:r>
              <a:rPr lang="en-US" altLang="en-US" sz="1400" dirty="0">
                <a:solidFill>
                  <a:srgbClr val="080808"/>
                </a:solidFill>
                <a:latin typeface="JetBrains Mono"/>
              </a:rPr>
              <a:t>{</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dirty="0">
                <a:solidFill>
                  <a:srgbClr val="000000"/>
                </a:solidFill>
                <a:latin typeface="JetBrains Mono"/>
              </a:rPr>
              <a:t>String us </a:t>
            </a:r>
            <a:r>
              <a:rPr lang="en-US" altLang="en-US" sz="1400" dirty="0">
                <a:solidFill>
                  <a:srgbClr val="080808"/>
                </a:solidFill>
                <a:latin typeface="JetBrains Mono"/>
              </a:rPr>
              <a:t>= </a:t>
            </a:r>
            <a:r>
              <a:rPr lang="en-US" altLang="en-US" sz="1400" i="1" dirty="0" err="1">
                <a:solidFill>
                  <a:srgbClr val="871094"/>
                </a:solidFill>
                <a:latin typeface="JetBrains Mono"/>
              </a:rPr>
              <a:t>users</a:t>
            </a:r>
            <a:r>
              <a:rPr lang="en-US" altLang="en-US" sz="1400" dirty="0" err="1">
                <a:solidFill>
                  <a:srgbClr val="080808"/>
                </a:solidFill>
                <a:latin typeface="JetBrains Mono"/>
              </a:rPr>
              <a:t>.get</a:t>
            </a:r>
            <a:r>
              <a:rPr lang="en-US" altLang="en-US" sz="1400" dirty="0">
                <a:solidFill>
                  <a:srgbClr val="080808"/>
                </a:solidFill>
                <a:latin typeface="JetBrains Mono"/>
              </a:rPr>
              <a:t>(</a:t>
            </a:r>
            <a:r>
              <a:rPr lang="en-US" altLang="en-US" sz="1400" dirty="0" err="1">
                <a:solidFill>
                  <a:srgbClr val="080808"/>
                </a:solidFill>
                <a:latin typeface="JetBrains Mono"/>
              </a:rPr>
              <a:t>endpoint.</a:t>
            </a:r>
            <a:r>
              <a:rPr lang="en-US" altLang="en-US" sz="1400" dirty="0" err="1">
                <a:solidFill>
                  <a:srgbClr val="871094"/>
                </a:solidFill>
                <a:latin typeface="JetBrains Mono"/>
              </a:rPr>
              <a:t>session</a:t>
            </a:r>
            <a:r>
              <a:rPr lang="en-US" altLang="en-US" sz="1400" dirty="0" err="1">
                <a:solidFill>
                  <a:srgbClr val="080808"/>
                </a:solidFill>
                <a:latin typeface="JetBrains Mono"/>
              </a:rPr>
              <a:t>.getId</a:t>
            </a:r>
            <a:r>
              <a:rPr lang="en-US" altLang="en-US" sz="1400" dirty="0">
                <a:solidFill>
                  <a:srgbClr val="080808"/>
                </a:solidFill>
                <a:latin typeface="JetBrains Mono"/>
              </a:rPr>
              <a:t>());</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dirty="0">
                <a:solidFill>
                  <a:srgbClr val="0033B3"/>
                </a:solidFill>
                <a:latin typeface="JetBrains Mono"/>
              </a:rPr>
              <a:t>if </a:t>
            </a:r>
            <a:r>
              <a:rPr lang="en-US" altLang="en-US" sz="1400" dirty="0">
                <a:solidFill>
                  <a:srgbClr val="080808"/>
                </a:solidFill>
                <a:latin typeface="JetBrains Mono"/>
              </a:rPr>
              <a:t>(!</a:t>
            </a:r>
            <a:r>
              <a:rPr lang="en-US" altLang="en-US" sz="1400" dirty="0" err="1">
                <a:solidFill>
                  <a:srgbClr val="851691"/>
                </a:solidFill>
                <a:latin typeface="JetBrains Mono"/>
              </a:rPr>
              <a:t>message</a:t>
            </a:r>
            <a:r>
              <a:rPr lang="en-US" altLang="en-US" sz="1400" dirty="0" err="1">
                <a:solidFill>
                  <a:srgbClr val="080808"/>
                </a:solidFill>
                <a:latin typeface="JetBrains Mono"/>
              </a:rPr>
              <a:t>.getTo</a:t>
            </a:r>
            <a:r>
              <a:rPr lang="en-US" altLang="en-US" sz="1400" dirty="0">
                <a:solidFill>
                  <a:srgbClr val="080808"/>
                </a:solidFill>
                <a:latin typeface="JetBrains Mono"/>
              </a:rPr>
              <a:t>().</a:t>
            </a:r>
            <a:r>
              <a:rPr lang="en-US" altLang="en-US" sz="1400" dirty="0" err="1">
                <a:solidFill>
                  <a:srgbClr val="080808"/>
                </a:solidFill>
                <a:latin typeface="JetBrains Mono"/>
              </a:rPr>
              <a:t>equalsIgnoreCase</a:t>
            </a:r>
            <a:r>
              <a:rPr lang="en-US" altLang="en-US" sz="1400" dirty="0">
                <a:solidFill>
                  <a:srgbClr val="080808"/>
                </a:solidFill>
                <a:latin typeface="JetBrains Mono"/>
              </a:rPr>
              <a:t>(</a:t>
            </a:r>
            <a:r>
              <a:rPr lang="en-US" altLang="en-US" sz="1400" dirty="0">
                <a:solidFill>
                  <a:srgbClr val="000000"/>
                </a:solidFill>
                <a:latin typeface="JetBrains Mono"/>
              </a:rPr>
              <a:t>us</a:t>
            </a:r>
            <a:r>
              <a:rPr lang="en-US" altLang="en-US" sz="1400" dirty="0">
                <a:solidFill>
                  <a:srgbClr val="080808"/>
                </a:solidFill>
                <a:latin typeface="JetBrains Mono"/>
              </a:rPr>
              <a:t>))                        </a:t>
            </a:r>
            <a:r>
              <a:rPr lang="en-US" altLang="en-US" sz="1400" dirty="0" err="1">
                <a:solidFill>
                  <a:srgbClr val="080808"/>
                </a:solidFill>
                <a:latin typeface="JetBrains Mono"/>
              </a:rPr>
              <a:t>endpoint.</a:t>
            </a:r>
            <a:r>
              <a:rPr lang="en-US" altLang="en-US" sz="1400" dirty="0" err="1">
                <a:solidFill>
                  <a:srgbClr val="871094"/>
                </a:solidFill>
                <a:latin typeface="JetBrains Mono"/>
              </a:rPr>
              <a:t>session</a:t>
            </a:r>
            <a:r>
              <a:rPr lang="en-US" altLang="en-US" sz="1400" dirty="0" err="1">
                <a:solidFill>
                  <a:srgbClr val="080808"/>
                </a:solidFill>
                <a:latin typeface="JetBrains Mono"/>
              </a:rPr>
              <a:t>.getBasicRemote</a:t>
            </a:r>
            <a:r>
              <a:rPr lang="en-US" altLang="en-US" sz="1400" dirty="0">
                <a:solidFill>
                  <a:srgbClr val="080808"/>
                </a:solidFill>
                <a:latin typeface="JetBrains Mono"/>
              </a:rPr>
              <a:t>().</a:t>
            </a:r>
            <a:r>
              <a:rPr lang="en-US" altLang="en-US" sz="1400" dirty="0" err="1">
                <a:solidFill>
                  <a:srgbClr val="080808"/>
                </a:solidFill>
                <a:latin typeface="JetBrains Mono"/>
              </a:rPr>
              <a:t>sendObject</a:t>
            </a:r>
            <a:r>
              <a:rPr lang="en-US" altLang="en-US" sz="1400" dirty="0">
                <a:solidFill>
                  <a:srgbClr val="080808"/>
                </a:solidFill>
                <a:latin typeface="JetBrains Mono"/>
              </a:rPr>
              <a:t>(</a:t>
            </a:r>
            <a:r>
              <a:rPr lang="en-US" altLang="en-US" sz="1400" dirty="0">
                <a:solidFill>
                  <a:srgbClr val="851691"/>
                </a:solidFill>
                <a:latin typeface="JetBrains Mono"/>
              </a:rPr>
              <a:t>message</a:t>
            </a:r>
            <a:r>
              <a:rPr lang="en-US" altLang="en-US" sz="1400" dirty="0">
                <a:solidFill>
                  <a:srgbClr val="080808"/>
                </a:solidFill>
                <a:latin typeface="JetBrains Mono"/>
              </a:rPr>
              <a:t>);</a:t>
            </a:r>
            <a:br>
              <a:rPr lang="en-US" altLang="en-US" sz="1400" dirty="0">
                <a:solidFill>
                  <a:srgbClr val="080808"/>
                </a:solidFill>
                <a:latin typeface="JetBrains Mono"/>
              </a:rPr>
            </a:br>
            <a:r>
              <a:rPr lang="en-US" altLang="en-US" sz="1400" dirty="0">
                <a:solidFill>
                  <a:srgbClr val="080808"/>
                </a:solidFill>
                <a:latin typeface="JetBrains Mono"/>
              </a:rPr>
              <a:t>                }</a:t>
            </a:r>
            <a:br>
              <a:rPr lang="en-US" altLang="en-US" sz="1400" dirty="0">
                <a:solidFill>
                  <a:srgbClr val="080808"/>
                </a:solidFill>
                <a:latin typeface="JetBrains Mono"/>
              </a:rPr>
            </a:br>
            <a:r>
              <a:rPr lang="en-US" altLang="en-US" sz="1400" dirty="0">
                <a:solidFill>
                  <a:srgbClr val="080808"/>
                </a:solidFill>
                <a:latin typeface="JetBrains Mono"/>
              </a:rPr>
              <a:t>            } </a:t>
            </a:r>
            <a:r>
              <a:rPr lang="en-US" altLang="en-US" sz="1400" dirty="0">
                <a:solidFill>
                  <a:srgbClr val="0033B3"/>
                </a:solidFill>
                <a:latin typeface="JetBrains Mono"/>
              </a:rPr>
              <a:t>catch </a:t>
            </a:r>
            <a:r>
              <a:rPr lang="en-US" altLang="en-US" sz="1400" dirty="0">
                <a:solidFill>
                  <a:srgbClr val="080808"/>
                </a:solidFill>
                <a:latin typeface="JetBrains Mono"/>
              </a:rPr>
              <a:t>(</a:t>
            </a:r>
            <a:r>
              <a:rPr lang="en-US" altLang="en-US" sz="1400" dirty="0" err="1">
                <a:solidFill>
                  <a:srgbClr val="000000"/>
                </a:solidFill>
                <a:latin typeface="JetBrains Mono"/>
              </a:rPr>
              <a:t>IOException</a:t>
            </a:r>
            <a:r>
              <a:rPr lang="en-US" altLang="en-US" sz="1400" dirty="0">
                <a:solidFill>
                  <a:srgbClr val="000000"/>
                </a:solidFill>
                <a:latin typeface="JetBrains Mono"/>
              </a:rPr>
              <a:t> </a:t>
            </a:r>
            <a:r>
              <a:rPr lang="en-US" altLang="en-US" sz="1400" dirty="0">
                <a:solidFill>
                  <a:srgbClr val="080808"/>
                </a:solidFill>
                <a:latin typeface="JetBrains Mono"/>
              </a:rPr>
              <a:t>| </a:t>
            </a:r>
            <a:r>
              <a:rPr lang="en-US" altLang="en-US" sz="1400" dirty="0" err="1">
                <a:solidFill>
                  <a:srgbClr val="000000"/>
                </a:solidFill>
                <a:latin typeface="JetBrains Mono"/>
              </a:rPr>
              <a:t>EncodeException</a:t>
            </a:r>
            <a:r>
              <a:rPr lang="en-US" altLang="en-US" sz="1400" dirty="0">
                <a:solidFill>
                  <a:srgbClr val="000000"/>
                </a:solidFill>
                <a:latin typeface="JetBrains Mono"/>
              </a:rPr>
              <a:t> </a:t>
            </a:r>
            <a:r>
              <a:rPr lang="en-US" altLang="en-US" sz="1400" dirty="0">
                <a:solidFill>
                  <a:srgbClr val="080808"/>
                </a:solidFill>
                <a:latin typeface="JetBrains Mono"/>
              </a:rPr>
              <a:t>e) {</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i="1" dirty="0">
                <a:solidFill>
                  <a:srgbClr val="871094"/>
                </a:solidFill>
                <a:latin typeface="JetBrains Mono"/>
              </a:rPr>
              <a:t>logger</a:t>
            </a:r>
            <a:r>
              <a:rPr lang="en-US" altLang="en-US" sz="1400" dirty="0">
                <a:solidFill>
                  <a:srgbClr val="080808"/>
                </a:solidFill>
                <a:latin typeface="JetBrains Mono"/>
              </a:rPr>
              <a:t>.log(</a:t>
            </a:r>
            <a:r>
              <a:rPr lang="en-US" altLang="en-US" sz="1400" dirty="0" err="1">
                <a:solidFill>
                  <a:srgbClr val="000000"/>
                </a:solidFill>
                <a:latin typeface="JetBrains Mono"/>
              </a:rPr>
              <a:t>Level</a:t>
            </a:r>
            <a:r>
              <a:rPr lang="en-US" altLang="en-US" sz="1400" dirty="0" err="1">
                <a:solidFill>
                  <a:srgbClr val="080808"/>
                </a:solidFill>
                <a:latin typeface="JetBrains Mono"/>
              </a:rPr>
              <a:t>.</a:t>
            </a:r>
            <a:r>
              <a:rPr lang="en-US" altLang="en-US" sz="1400" i="1" dirty="0" err="1">
                <a:solidFill>
                  <a:srgbClr val="871094"/>
                </a:solidFill>
                <a:latin typeface="JetBrains Mono"/>
              </a:rPr>
              <a:t>SEVERE</a:t>
            </a:r>
            <a:r>
              <a:rPr lang="en-US" altLang="en-US" sz="1400" dirty="0">
                <a:solidFill>
                  <a:srgbClr val="080808"/>
                </a:solidFill>
                <a:latin typeface="JetBrains Mono"/>
              </a:rPr>
              <a:t>, </a:t>
            </a:r>
            <a:r>
              <a:rPr lang="en-US" altLang="en-US" sz="1400" dirty="0" err="1">
                <a:solidFill>
                  <a:srgbClr val="080808"/>
                </a:solidFill>
                <a:latin typeface="JetBrains Mono"/>
              </a:rPr>
              <a:t>e.getMessage</a:t>
            </a:r>
            <a:r>
              <a:rPr lang="en-US" altLang="en-US" sz="1400" dirty="0">
                <a:solidFill>
                  <a:srgbClr val="080808"/>
                </a:solidFill>
                <a:latin typeface="JetBrains Mono"/>
              </a:rPr>
              <a:t>());</a:t>
            </a:r>
            <a:br>
              <a:rPr lang="en-US" altLang="en-US" sz="1400" dirty="0">
                <a:solidFill>
                  <a:srgbClr val="080808"/>
                </a:solidFill>
                <a:latin typeface="JetBrains Mono"/>
              </a:rPr>
            </a:br>
            <a:r>
              <a:rPr lang="en-US" altLang="en-US" sz="1400" dirty="0">
                <a:solidFill>
                  <a:srgbClr val="080808"/>
                </a:solidFill>
                <a:latin typeface="JetBrains Mono"/>
              </a:rPr>
              <a:t>            }</a:t>
            </a:r>
            <a:br>
              <a:rPr lang="en-US" altLang="en-US" sz="1400" dirty="0">
                <a:solidFill>
                  <a:srgbClr val="080808"/>
                </a:solidFill>
                <a:latin typeface="JetBrains Mono"/>
              </a:rPr>
            </a:br>
            <a:r>
              <a:rPr lang="en-US" altLang="en-US" sz="1400" dirty="0">
                <a:solidFill>
                  <a:srgbClr val="080808"/>
                </a:solidFill>
                <a:latin typeface="JetBrains Mono"/>
              </a:rPr>
              <a:t>        }</a:t>
            </a:r>
            <a:br>
              <a:rPr lang="en-US" altLang="en-US" sz="1400" dirty="0">
                <a:solidFill>
                  <a:srgbClr val="080808"/>
                </a:solidFill>
                <a:latin typeface="JetBrains Mono"/>
              </a:rPr>
            </a:br>
            <a:r>
              <a:rPr lang="en-US" altLang="en-US" sz="1400" dirty="0">
                <a:solidFill>
                  <a:srgbClr val="080808"/>
                </a:solidFill>
                <a:latin typeface="JetBrains Mono"/>
              </a:rPr>
              <a:t>    });</a:t>
            </a:r>
            <a:br>
              <a:rPr lang="en-US" altLang="en-US" sz="1400" dirty="0">
                <a:solidFill>
                  <a:srgbClr val="080808"/>
                </a:solidFill>
                <a:latin typeface="JetBrains Mono"/>
              </a:rPr>
            </a:br>
            <a:r>
              <a:rPr lang="en-US" altLang="en-US" sz="1400" dirty="0">
                <a:solidFill>
                  <a:srgbClr val="080808"/>
                </a:solidFill>
                <a:latin typeface="JetBrains Mono"/>
              </a:rPr>
              <a:t>}</a:t>
            </a:r>
            <a:endParaRPr lang="en-US" altLang="en-US" sz="3600" dirty="0">
              <a:latin typeface="Arial" panose="020B0604020202020204" pitchFamily="34" charset="0"/>
            </a:endParaRPr>
          </a:p>
        </p:txBody>
      </p:sp>
      <p:sp>
        <p:nvSpPr>
          <p:cNvPr id="9" name="TextBox 8">
            <a:extLst>
              <a:ext uri="{FF2B5EF4-FFF2-40B4-BE49-F238E27FC236}">
                <a16:creationId xmlns:a16="http://schemas.microsoft.com/office/drawing/2014/main" xmlns="" id="{CAC2DA00-CD52-68C5-5EFC-56832AE1855D}"/>
              </a:ext>
            </a:extLst>
          </p:cNvPr>
          <p:cNvSpPr txBox="1"/>
          <p:nvPr/>
        </p:nvSpPr>
        <p:spPr>
          <a:xfrm>
            <a:off x="1640378" y="1286758"/>
            <a:ext cx="8728364" cy="830997"/>
          </a:xfrm>
          <a:prstGeom prst="rect">
            <a:avLst/>
          </a:prstGeom>
          <a:noFill/>
        </p:spPr>
        <p:txBody>
          <a:bodyPr wrap="square">
            <a:spAutoFit/>
          </a:bodyPr>
          <a:lstStyle/>
          <a:p>
            <a:r>
              <a:rPr lang="en-US" altLang="en-US" sz="1600" dirty="0">
                <a:solidFill>
                  <a:srgbClr val="0033B3"/>
                </a:solidFill>
                <a:latin typeface="JetBrains Mono"/>
              </a:rPr>
              <a:t>private static final </a:t>
            </a:r>
            <a:r>
              <a:rPr lang="en-US" altLang="en-US" sz="1600" dirty="0">
                <a:solidFill>
                  <a:srgbClr val="000000"/>
                </a:solidFill>
                <a:latin typeface="JetBrains Mono"/>
              </a:rPr>
              <a:t>Set</a:t>
            </a:r>
            <a:r>
              <a:rPr lang="en-US" altLang="en-US" sz="1600" dirty="0">
                <a:solidFill>
                  <a:srgbClr val="080808"/>
                </a:solidFill>
                <a:latin typeface="JetBrains Mono"/>
              </a:rPr>
              <a:t>&lt;</a:t>
            </a:r>
            <a:r>
              <a:rPr lang="en-US" altLang="en-US" sz="1600" dirty="0" err="1">
                <a:solidFill>
                  <a:srgbClr val="000000"/>
                </a:solidFill>
                <a:latin typeface="JetBrains Mono"/>
              </a:rPr>
              <a:t>ChatServerEndpoint</a:t>
            </a:r>
            <a:r>
              <a:rPr lang="en-US" altLang="en-US" sz="1600" dirty="0">
                <a:solidFill>
                  <a:srgbClr val="080808"/>
                </a:solidFill>
                <a:latin typeface="JetBrains Mono"/>
              </a:rPr>
              <a:t>&gt; </a:t>
            </a:r>
            <a:r>
              <a:rPr lang="en-US" altLang="en-US" sz="1600" i="1" dirty="0" err="1">
                <a:solidFill>
                  <a:srgbClr val="871094"/>
                </a:solidFill>
                <a:latin typeface="JetBrains Mono"/>
              </a:rPr>
              <a:t>chatEndpoints</a:t>
            </a:r>
            <a:r>
              <a:rPr lang="en-US" altLang="en-US" sz="1600" i="1" dirty="0">
                <a:solidFill>
                  <a:srgbClr val="871094"/>
                </a:solidFill>
                <a:latin typeface="JetBrains Mono"/>
              </a:rPr>
              <a:t> </a:t>
            </a:r>
            <a:r>
              <a:rPr lang="en-US" altLang="en-US" sz="1600" dirty="0">
                <a:solidFill>
                  <a:srgbClr val="080808"/>
                </a:solidFill>
                <a:latin typeface="JetBrains Mono"/>
              </a:rPr>
              <a:t>= </a:t>
            </a:r>
            <a:r>
              <a:rPr lang="en-US" altLang="en-US" sz="1600" dirty="0">
                <a:solidFill>
                  <a:srgbClr val="0033B3"/>
                </a:solidFill>
                <a:latin typeface="JetBrains Mono"/>
              </a:rPr>
              <a:t>new </a:t>
            </a:r>
            <a:r>
              <a:rPr lang="en-US" altLang="en-US" sz="1600" dirty="0">
                <a:solidFill>
                  <a:srgbClr val="080808"/>
                </a:solidFill>
                <a:latin typeface="JetBrains Mono"/>
              </a:rPr>
              <a:t>HashSet&lt;&gt;();</a:t>
            </a:r>
            <a:br>
              <a:rPr lang="en-US" altLang="en-US" sz="1600" dirty="0">
                <a:solidFill>
                  <a:srgbClr val="080808"/>
                </a:solidFill>
                <a:latin typeface="JetBrains Mono"/>
              </a:rPr>
            </a:br>
            <a:r>
              <a:rPr lang="en-US" altLang="en-US" sz="1600" dirty="0">
                <a:solidFill>
                  <a:srgbClr val="0033B3"/>
                </a:solidFill>
                <a:latin typeface="JetBrains Mono"/>
              </a:rPr>
              <a:t>private static final </a:t>
            </a:r>
            <a:r>
              <a:rPr lang="en-US" altLang="en-US" sz="1600" dirty="0">
                <a:solidFill>
                  <a:srgbClr val="000000"/>
                </a:solidFill>
                <a:latin typeface="JetBrains Mono"/>
              </a:rPr>
              <a:t>HashMap</a:t>
            </a:r>
            <a:r>
              <a:rPr lang="en-US" altLang="en-US" sz="1600" dirty="0">
                <a:solidFill>
                  <a:srgbClr val="080808"/>
                </a:solidFill>
                <a:latin typeface="JetBrains Mono"/>
              </a:rPr>
              <a:t>&lt;</a:t>
            </a:r>
            <a:r>
              <a:rPr lang="en-US" altLang="en-US" sz="1600" dirty="0">
                <a:solidFill>
                  <a:srgbClr val="000000"/>
                </a:solidFill>
                <a:latin typeface="JetBrains Mono"/>
              </a:rPr>
              <a:t>String</a:t>
            </a:r>
            <a:r>
              <a:rPr lang="en-US" altLang="en-US" sz="1600" dirty="0">
                <a:solidFill>
                  <a:srgbClr val="080808"/>
                </a:solidFill>
                <a:latin typeface="JetBrains Mono"/>
              </a:rPr>
              <a:t>, </a:t>
            </a:r>
            <a:r>
              <a:rPr lang="en-US" altLang="en-US" sz="1600" dirty="0">
                <a:solidFill>
                  <a:srgbClr val="000000"/>
                </a:solidFill>
                <a:latin typeface="JetBrains Mono"/>
              </a:rPr>
              <a:t>String</a:t>
            </a:r>
            <a:r>
              <a:rPr lang="en-US" altLang="en-US" sz="1600" dirty="0">
                <a:solidFill>
                  <a:srgbClr val="080808"/>
                </a:solidFill>
                <a:latin typeface="JetBrains Mono"/>
              </a:rPr>
              <a:t>&gt; </a:t>
            </a:r>
            <a:r>
              <a:rPr lang="en-US" altLang="en-US" sz="1600" i="1" dirty="0">
                <a:solidFill>
                  <a:srgbClr val="871094"/>
                </a:solidFill>
                <a:latin typeface="JetBrains Mono"/>
              </a:rPr>
              <a:t>users </a:t>
            </a:r>
            <a:r>
              <a:rPr lang="en-US" altLang="en-US" sz="1600" dirty="0">
                <a:solidFill>
                  <a:srgbClr val="080808"/>
                </a:solidFill>
                <a:latin typeface="JetBrains Mono"/>
              </a:rPr>
              <a:t>= </a:t>
            </a:r>
            <a:r>
              <a:rPr lang="en-US" altLang="en-US" sz="1600" dirty="0">
                <a:solidFill>
                  <a:srgbClr val="0033B3"/>
                </a:solidFill>
                <a:latin typeface="JetBrains Mono"/>
              </a:rPr>
              <a:t>new </a:t>
            </a:r>
            <a:r>
              <a:rPr lang="en-US" altLang="en-US" sz="1600" dirty="0">
                <a:solidFill>
                  <a:srgbClr val="080808"/>
                </a:solidFill>
                <a:latin typeface="JetBrains Mono"/>
              </a:rPr>
              <a:t>HashMap&lt;&gt;();</a:t>
            </a:r>
            <a:br>
              <a:rPr lang="en-US" altLang="en-US" sz="1600" dirty="0">
                <a:solidFill>
                  <a:srgbClr val="080808"/>
                </a:solidFill>
                <a:latin typeface="JetBrains Mono"/>
              </a:rPr>
            </a:br>
            <a:r>
              <a:rPr lang="en-US" altLang="en-US" sz="1600" dirty="0">
                <a:solidFill>
                  <a:srgbClr val="0033B3"/>
                </a:solidFill>
                <a:latin typeface="JetBrains Mono"/>
              </a:rPr>
              <a:t>private </a:t>
            </a:r>
            <a:r>
              <a:rPr lang="en-US" altLang="en-US" sz="1600" dirty="0">
                <a:solidFill>
                  <a:srgbClr val="000000"/>
                </a:solidFill>
                <a:latin typeface="JetBrains Mono"/>
              </a:rPr>
              <a:t>Session </a:t>
            </a:r>
            <a:r>
              <a:rPr lang="en-US" altLang="en-US" sz="1600" dirty="0" err="1">
                <a:solidFill>
                  <a:srgbClr val="871094"/>
                </a:solidFill>
                <a:latin typeface="JetBrains Mono"/>
              </a:rPr>
              <a:t>session</a:t>
            </a:r>
            <a:r>
              <a:rPr lang="en-US" altLang="en-US" sz="1600" dirty="0">
                <a:solidFill>
                  <a:srgbClr val="080808"/>
                </a:solidFill>
                <a:latin typeface="JetBrains Mono"/>
              </a:rPr>
              <a:t>;</a:t>
            </a:r>
            <a:endParaRPr lang="en-US" sz="1600" dirty="0"/>
          </a:p>
        </p:txBody>
      </p:sp>
    </p:spTree>
    <p:extLst>
      <p:ext uri="{BB962C8B-B14F-4D97-AF65-F5344CB8AC3E}">
        <p14:creationId xmlns:p14="http://schemas.microsoft.com/office/powerpoint/2010/main" val="1455687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49C56-7FAE-BAFA-5D90-E2E2F72AF543}"/>
              </a:ext>
            </a:extLst>
          </p:cNvPr>
          <p:cNvSpPr>
            <a:spLocks noGrp="1"/>
          </p:cNvSpPr>
          <p:nvPr>
            <p:ph type="title"/>
          </p:nvPr>
        </p:nvSpPr>
        <p:spPr/>
        <p:txBody>
          <a:bodyPr>
            <a:normAutofit fontScale="90000"/>
          </a:bodyPr>
          <a:lstStyle/>
          <a:p>
            <a:r>
              <a:rPr lang="en-US" dirty="0"/>
              <a:t>Jakarta WebSocket</a:t>
            </a:r>
          </a:p>
        </p:txBody>
      </p:sp>
      <p:sp>
        <p:nvSpPr>
          <p:cNvPr id="4" name="Slide Number Placeholder 3">
            <a:extLst>
              <a:ext uri="{FF2B5EF4-FFF2-40B4-BE49-F238E27FC236}">
                <a16:creationId xmlns:a16="http://schemas.microsoft.com/office/drawing/2014/main" xmlns="" id="{35D7A10F-5DDE-1602-7504-60E051E9C44A}"/>
              </a:ext>
            </a:extLst>
          </p:cNvPr>
          <p:cNvSpPr>
            <a:spLocks noGrp="1"/>
          </p:cNvSpPr>
          <p:nvPr>
            <p:ph type="sldNum" sz="quarter" idx="14"/>
          </p:nvPr>
        </p:nvSpPr>
        <p:spPr/>
        <p:txBody>
          <a:bodyPr/>
          <a:lstStyle/>
          <a:p>
            <a:fld id="{3DD97BEB-BAEF-0344-9D5C-EC73E478698A}" type="slidenum">
              <a:rPr lang="en-US" smtClean="0"/>
              <a:pPr/>
              <a:t>45</a:t>
            </a:fld>
            <a:endParaRPr lang="en-US"/>
          </a:p>
        </p:txBody>
      </p:sp>
      <p:pic>
        <p:nvPicPr>
          <p:cNvPr id="10" name="Picture 9">
            <a:extLst>
              <a:ext uri="{FF2B5EF4-FFF2-40B4-BE49-F238E27FC236}">
                <a16:creationId xmlns:a16="http://schemas.microsoft.com/office/drawing/2014/main" xmlns="" id="{9F747232-7004-A52F-5B9E-AD9D65D27157}"/>
              </a:ext>
            </a:extLst>
          </p:cNvPr>
          <p:cNvPicPr>
            <a:picLocks noChangeAspect="1"/>
          </p:cNvPicPr>
          <p:nvPr/>
        </p:nvPicPr>
        <p:blipFill>
          <a:blip r:embed="rId3"/>
          <a:stretch>
            <a:fillRect/>
          </a:stretch>
        </p:blipFill>
        <p:spPr>
          <a:xfrm>
            <a:off x="1640379" y="1363288"/>
            <a:ext cx="4950023" cy="4307939"/>
          </a:xfrm>
          <a:prstGeom prst="rect">
            <a:avLst/>
          </a:prstGeom>
          <a:ln>
            <a:solidFill>
              <a:schemeClr val="accent1"/>
            </a:solidFill>
          </a:ln>
        </p:spPr>
      </p:pic>
      <p:pic>
        <p:nvPicPr>
          <p:cNvPr id="12" name="Picture 11">
            <a:extLst>
              <a:ext uri="{FF2B5EF4-FFF2-40B4-BE49-F238E27FC236}">
                <a16:creationId xmlns:a16="http://schemas.microsoft.com/office/drawing/2014/main" xmlns="" id="{55B217F0-8935-76F3-7470-A52BC6CBC50E}"/>
              </a:ext>
            </a:extLst>
          </p:cNvPr>
          <p:cNvPicPr>
            <a:picLocks noChangeAspect="1"/>
          </p:cNvPicPr>
          <p:nvPr/>
        </p:nvPicPr>
        <p:blipFill>
          <a:blip r:embed="rId4"/>
          <a:stretch>
            <a:fillRect/>
          </a:stretch>
        </p:blipFill>
        <p:spPr>
          <a:xfrm>
            <a:off x="6646290" y="1444028"/>
            <a:ext cx="3969360" cy="2836142"/>
          </a:xfrm>
          <a:prstGeom prst="rect">
            <a:avLst/>
          </a:prstGeom>
          <a:ln>
            <a:solidFill>
              <a:schemeClr val="accent1"/>
            </a:solidFill>
          </a:ln>
        </p:spPr>
      </p:pic>
      <p:sp>
        <p:nvSpPr>
          <p:cNvPr id="13" name="Text Placeholder 4">
            <a:extLst>
              <a:ext uri="{FF2B5EF4-FFF2-40B4-BE49-F238E27FC236}">
                <a16:creationId xmlns:a16="http://schemas.microsoft.com/office/drawing/2014/main" xmlns="" id="{830581F8-983F-EEF4-C662-9B0FCD3F14DA}"/>
              </a:ext>
            </a:extLst>
          </p:cNvPr>
          <p:cNvSpPr txBox="1">
            <a:spLocks/>
          </p:cNvSpPr>
          <p:nvPr/>
        </p:nvSpPr>
        <p:spPr>
          <a:xfrm>
            <a:off x="1909320" y="929277"/>
            <a:ext cx="8609050" cy="35684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Clr>
                <a:srgbClr val="0066A1"/>
              </a:buClr>
              <a:buFont typeface="LucidaGrande" charset="0"/>
              <a:buNone/>
              <a:defRPr sz="2400" b="1" i="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Clr>
                <a:srgbClr val="0066A1"/>
              </a:buClr>
              <a:buFont typeface="LucidaGrande"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66A1"/>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66A1"/>
              </a:buClr>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66A1"/>
              </a:buClr>
              <a:buFont typeface="Courier New" charset="0"/>
              <a:buChar char="o"/>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i="0" dirty="0">
                <a:solidFill>
                  <a:srgbClr val="1F2328"/>
                </a:solidFill>
                <a:latin typeface="-apple-system"/>
              </a:rPr>
              <a:t>Client using javascript</a:t>
            </a:r>
            <a:endParaRPr lang="en-US" i="0" dirty="0">
              <a:solidFill>
                <a:srgbClr val="1F2328"/>
              </a:solidFill>
              <a:latin typeface="-apple-system"/>
            </a:endParaRPr>
          </a:p>
        </p:txBody>
      </p:sp>
      <p:pic>
        <p:nvPicPr>
          <p:cNvPr id="14" name="Picture 13">
            <a:extLst>
              <a:ext uri="{FF2B5EF4-FFF2-40B4-BE49-F238E27FC236}">
                <a16:creationId xmlns:a16="http://schemas.microsoft.com/office/drawing/2014/main" xmlns="" id="{5F11F8F9-C07A-DCF9-6BDE-171CAABB1650}"/>
              </a:ext>
            </a:extLst>
          </p:cNvPr>
          <p:cNvPicPr>
            <a:picLocks noChangeAspect="1"/>
          </p:cNvPicPr>
          <p:nvPr/>
        </p:nvPicPr>
        <p:blipFill>
          <a:blip r:embed="rId5"/>
          <a:stretch>
            <a:fillRect/>
          </a:stretch>
        </p:blipFill>
        <p:spPr>
          <a:xfrm>
            <a:off x="6154053" y="4717915"/>
            <a:ext cx="4395858" cy="1564292"/>
          </a:xfrm>
          <a:prstGeom prst="rect">
            <a:avLst/>
          </a:prstGeom>
          <a:ln>
            <a:solidFill>
              <a:schemeClr val="accent1"/>
            </a:solidFill>
          </a:ln>
        </p:spPr>
      </p:pic>
      <p:pic>
        <p:nvPicPr>
          <p:cNvPr id="18" name="Picture 17">
            <a:extLst>
              <a:ext uri="{FF2B5EF4-FFF2-40B4-BE49-F238E27FC236}">
                <a16:creationId xmlns:a16="http://schemas.microsoft.com/office/drawing/2014/main" xmlns="" id="{04A737DC-06E8-0ECE-7244-6398C7550A76}"/>
              </a:ext>
            </a:extLst>
          </p:cNvPr>
          <p:cNvPicPr>
            <a:picLocks noChangeAspect="1"/>
          </p:cNvPicPr>
          <p:nvPr/>
        </p:nvPicPr>
        <p:blipFill>
          <a:blip r:embed="rId6"/>
          <a:stretch>
            <a:fillRect/>
          </a:stretch>
        </p:blipFill>
        <p:spPr>
          <a:xfrm>
            <a:off x="2089522" y="5719210"/>
            <a:ext cx="2916981" cy="898037"/>
          </a:xfrm>
          <a:prstGeom prst="rect">
            <a:avLst/>
          </a:prstGeom>
          <a:ln>
            <a:solidFill>
              <a:schemeClr val="accent1"/>
            </a:solidFill>
          </a:ln>
        </p:spPr>
      </p:pic>
    </p:spTree>
    <p:extLst>
      <p:ext uri="{BB962C8B-B14F-4D97-AF65-F5344CB8AC3E}">
        <p14:creationId xmlns:p14="http://schemas.microsoft.com/office/powerpoint/2010/main" val="17793281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D780C-92A7-79DC-BC26-6C54C0EFFB15}"/>
              </a:ext>
            </a:extLst>
          </p:cNvPr>
          <p:cNvSpPr>
            <a:spLocks noGrp="1"/>
          </p:cNvSpPr>
          <p:nvPr>
            <p:ph type="title"/>
          </p:nvPr>
        </p:nvSpPr>
        <p:spPr/>
        <p:txBody>
          <a:bodyPr>
            <a:normAutofit fontScale="90000"/>
          </a:bodyPr>
          <a:lstStyle/>
          <a:p>
            <a:r>
              <a:rPr lang="vi-VN" dirty="0"/>
              <a:t>Sample – Chat App</a:t>
            </a:r>
            <a:endParaRPr lang="en-US" dirty="0"/>
          </a:p>
        </p:txBody>
      </p:sp>
      <p:sp>
        <p:nvSpPr>
          <p:cNvPr id="4" name="Slide Number Placeholder 3">
            <a:extLst>
              <a:ext uri="{FF2B5EF4-FFF2-40B4-BE49-F238E27FC236}">
                <a16:creationId xmlns:a16="http://schemas.microsoft.com/office/drawing/2014/main" xmlns="" id="{5BBF7568-77B9-9904-88CC-E7F960FAA8DD}"/>
              </a:ext>
            </a:extLst>
          </p:cNvPr>
          <p:cNvSpPr>
            <a:spLocks noGrp="1"/>
          </p:cNvSpPr>
          <p:nvPr>
            <p:ph type="sldNum" sz="quarter" idx="14"/>
          </p:nvPr>
        </p:nvSpPr>
        <p:spPr/>
        <p:txBody>
          <a:bodyPr/>
          <a:lstStyle/>
          <a:p>
            <a:fld id="{3DD97BEB-BAEF-0344-9D5C-EC73E478698A}" type="slidenum">
              <a:rPr lang="en-US" smtClean="0"/>
              <a:pPr/>
              <a:t>46</a:t>
            </a:fld>
            <a:endParaRPr lang="en-US"/>
          </a:p>
        </p:txBody>
      </p:sp>
      <p:pic>
        <p:nvPicPr>
          <p:cNvPr id="9" name="Picture 8">
            <a:extLst>
              <a:ext uri="{FF2B5EF4-FFF2-40B4-BE49-F238E27FC236}">
                <a16:creationId xmlns:a16="http://schemas.microsoft.com/office/drawing/2014/main" xmlns="" id="{4A4701DD-D3FB-BAE2-01C9-C983AE5B4E10}"/>
              </a:ext>
            </a:extLst>
          </p:cNvPr>
          <p:cNvPicPr>
            <a:picLocks noChangeAspect="1"/>
          </p:cNvPicPr>
          <p:nvPr/>
        </p:nvPicPr>
        <p:blipFill>
          <a:blip r:embed="rId3"/>
          <a:stretch>
            <a:fillRect/>
          </a:stretch>
        </p:blipFill>
        <p:spPr>
          <a:xfrm>
            <a:off x="1854740" y="3067322"/>
            <a:ext cx="3856570" cy="3280589"/>
          </a:xfrm>
          <a:prstGeom prst="rect">
            <a:avLst/>
          </a:prstGeom>
          <a:ln>
            <a:solidFill>
              <a:schemeClr val="accent1"/>
            </a:solidFill>
          </a:ln>
        </p:spPr>
      </p:pic>
      <p:sp>
        <p:nvSpPr>
          <p:cNvPr id="10" name="Rectangle 1">
            <a:extLst>
              <a:ext uri="{FF2B5EF4-FFF2-40B4-BE49-F238E27FC236}">
                <a16:creationId xmlns:a16="http://schemas.microsoft.com/office/drawing/2014/main" xmlns="" id="{4A6C493C-3648-CB56-C2E7-751B5D73ACBF}"/>
              </a:ext>
            </a:extLst>
          </p:cNvPr>
          <p:cNvSpPr>
            <a:spLocks noChangeArrowheads="1"/>
          </p:cNvSpPr>
          <p:nvPr/>
        </p:nvSpPr>
        <p:spPr bwMode="auto">
          <a:xfrm>
            <a:off x="1854740" y="1389351"/>
            <a:ext cx="836578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i="1" dirty="0">
                <a:solidFill>
                  <a:srgbClr val="8C8C8C"/>
                </a:solidFill>
                <a:latin typeface="JetBrains Mono"/>
              </a:rPr>
              <a:t>//for standalone client</a:t>
            </a:r>
            <a:r>
              <a:rPr lang="vi-VN" altLang="en-US" i="1" dirty="0">
                <a:solidFill>
                  <a:srgbClr val="8C8C8C"/>
                </a:solidFill>
                <a:latin typeface="JetBrains Mono"/>
              </a:rPr>
              <a:t>, add this dependency</a:t>
            </a:r>
            <a:r>
              <a:rPr lang="en-US" altLang="en-US" i="1" dirty="0">
                <a:solidFill>
                  <a:srgbClr val="8C8C8C"/>
                </a:solidFill>
                <a:latin typeface="JetBrains Mono"/>
              </a:rPr>
              <a:t/>
            </a:r>
            <a:br>
              <a:rPr lang="en-US" altLang="en-US" i="1" dirty="0">
                <a:solidFill>
                  <a:srgbClr val="8C8C8C"/>
                </a:solidFill>
                <a:latin typeface="JetBrains Mono"/>
              </a:rPr>
            </a:br>
            <a:r>
              <a:rPr lang="en-US" altLang="en-US" dirty="0">
                <a:solidFill>
                  <a:srgbClr val="080808"/>
                </a:solidFill>
                <a:latin typeface="JetBrains Mono"/>
              </a:rPr>
              <a:t>implementation </a:t>
            </a:r>
            <a:r>
              <a:rPr lang="en-US" altLang="en-US" dirty="0">
                <a:solidFill>
                  <a:srgbClr val="067D17"/>
                </a:solidFill>
                <a:latin typeface="JetBrains Mono"/>
              </a:rPr>
              <a:t>'org.glassfish.tyrus.bundles:tyrus-standalone-client:2.1.3'</a:t>
            </a:r>
            <a:endParaRPr lang="en-US" altLang="en-US" sz="4400" dirty="0">
              <a:latin typeface="Arial" panose="020B0604020202020204" pitchFamily="34" charset="0"/>
            </a:endParaRPr>
          </a:p>
        </p:txBody>
      </p:sp>
      <p:sp>
        <p:nvSpPr>
          <p:cNvPr id="11" name="Text Placeholder 4">
            <a:extLst>
              <a:ext uri="{FF2B5EF4-FFF2-40B4-BE49-F238E27FC236}">
                <a16:creationId xmlns:a16="http://schemas.microsoft.com/office/drawing/2014/main" xmlns="" id="{A612A3D1-9689-FFF8-C29C-4A8BAB738FCB}"/>
              </a:ext>
            </a:extLst>
          </p:cNvPr>
          <p:cNvSpPr txBox="1">
            <a:spLocks/>
          </p:cNvSpPr>
          <p:nvPr/>
        </p:nvSpPr>
        <p:spPr>
          <a:xfrm>
            <a:off x="1909320" y="929277"/>
            <a:ext cx="8609050" cy="35684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Clr>
                <a:srgbClr val="0066A1"/>
              </a:buClr>
              <a:buFont typeface="LucidaGrande" charset="0"/>
              <a:buNone/>
              <a:defRPr sz="2400" b="1" i="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Clr>
                <a:srgbClr val="0066A1"/>
              </a:buClr>
              <a:buFont typeface="LucidaGrande"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66A1"/>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66A1"/>
              </a:buClr>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66A1"/>
              </a:buClr>
              <a:buFont typeface="Courier New" charset="0"/>
              <a:buChar char="o"/>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i="0" dirty="0">
                <a:solidFill>
                  <a:srgbClr val="1F2328"/>
                </a:solidFill>
                <a:latin typeface="-apple-system"/>
              </a:rPr>
              <a:t>Client using java application</a:t>
            </a:r>
            <a:endParaRPr lang="en-US" i="0" dirty="0">
              <a:solidFill>
                <a:srgbClr val="1F2328"/>
              </a:solidFill>
              <a:latin typeface="-apple-system"/>
            </a:endParaRPr>
          </a:p>
        </p:txBody>
      </p:sp>
      <p:sp>
        <p:nvSpPr>
          <p:cNvPr id="12" name="Rectangle 1">
            <a:extLst>
              <a:ext uri="{FF2B5EF4-FFF2-40B4-BE49-F238E27FC236}">
                <a16:creationId xmlns:a16="http://schemas.microsoft.com/office/drawing/2014/main" xmlns="" id="{C9F9192C-3CAC-AC96-CA68-AA27F912D0EE}"/>
              </a:ext>
            </a:extLst>
          </p:cNvPr>
          <p:cNvSpPr>
            <a:spLocks noChangeArrowheads="1"/>
          </p:cNvSpPr>
          <p:nvPr/>
        </p:nvSpPr>
        <p:spPr bwMode="auto">
          <a:xfrm>
            <a:off x="4422844" y="2020481"/>
            <a:ext cx="6095527" cy="95410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400" dirty="0" err="1">
                <a:solidFill>
                  <a:srgbClr val="000000"/>
                </a:solidFill>
                <a:latin typeface="JetBrains Mono"/>
              </a:rPr>
              <a:t>WebSocketContainer</a:t>
            </a:r>
            <a:r>
              <a:rPr lang="en-US" altLang="en-US" sz="1400" dirty="0">
                <a:solidFill>
                  <a:srgbClr val="000000"/>
                </a:solidFill>
                <a:latin typeface="JetBrains Mono"/>
              </a:rPr>
              <a:t> container </a:t>
            </a:r>
            <a:r>
              <a:rPr lang="en-US" altLang="en-US" sz="1400" dirty="0">
                <a:solidFill>
                  <a:srgbClr val="080808"/>
                </a:solidFill>
                <a:latin typeface="JetBrains Mono"/>
              </a:rPr>
              <a:t>= </a:t>
            </a:r>
            <a:r>
              <a:rPr lang="en-US" altLang="en-US" sz="1400" dirty="0" err="1">
                <a:solidFill>
                  <a:srgbClr val="000000"/>
                </a:solidFill>
                <a:latin typeface="JetBrains Mono"/>
              </a:rPr>
              <a:t>ContainerProvider</a:t>
            </a:r>
            <a:r>
              <a:rPr lang="en-US" altLang="en-US" sz="1400" dirty="0" err="1">
                <a:solidFill>
                  <a:srgbClr val="080808"/>
                </a:solidFill>
                <a:latin typeface="JetBrains Mono"/>
              </a:rPr>
              <a:t>.</a:t>
            </a:r>
            <a:r>
              <a:rPr lang="en-US" altLang="en-US" sz="1400" i="1" dirty="0" err="1">
                <a:solidFill>
                  <a:srgbClr val="080808"/>
                </a:solidFill>
                <a:latin typeface="JetBrains Mono"/>
              </a:rPr>
              <a:t>getWebSocketContainer</a:t>
            </a:r>
            <a:r>
              <a:rPr lang="en-US" altLang="en-US" sz="1400" dirty="0">
                <a:solidFill>
                  <a:srgbClr val="080808"/>
                </a:solidFill>
                <a:latin typeface="JetBrains Mono"/>
              </a:rPr>
              <a:t>();</a:t>
            </a:r>
            <a:br>
              <a:rPr lang="en-US" altLang="en-US" sz="1400" dirty="0">
                <a:solidFill>
                  <a:srgbClr val="080808"/>
                </a:solidFill>
                <a:latin typeface="JetBrains Mono"/>
              </a:rPr>
            </a:br>
            <a:r>
              <a:rPr lang="en-US" altLang="en-US" sz="1400" dirty="0">
                <a:solidFill>
                  <a:srgbClr val="000000"/>
                </a:solidFill>
                <a:latin typeface="JetBrains Mono"/>
              </a:rPr>
              <a:t>URI </a:t>
            </a:r>
            <a:r>
              <a:rPr lang="en-US" altLang="en-US" sz="1400" dirty="0" err="1">
                <a:solidFill>
                  <a:srgbClr val="000000"/>
                </a:solidFill>
                <a:latin typeface="JetBrains Mono"/>
              </a:rPr>
              <a:t>uri</a:t>
            </a:r>
            <a:r>
              <a:rPr lang="en-US" altLang="en-US" sz="1400" dirty="0">
                <a:solidFill>
                  <a:srgbClr val="000000"/>
                </a:solidFill>
                <a:latin typeface="JetBrains Mono"/>
              </a:rPr>
              <a:t> </a:t>
            </a:r>
            <a:r>
              <a:rPr lang="en-US" altLang="en-US" sz="1400" dirty="0">
                <a:solidFill>
                  <a:srgbClr val="080808"/>
                </a:solidFill>
                <a:latin typeface="JetBrains Mono"/>
              </a:rPr>
              <a:t>= </a:t>
            </a:r>
            <a:r>
              <a:rPr lang="en-US" altLang="en-US" sz="1400" dirty="0">
                <a:solidFill>
                  <a:srgbClr val="0033B3"/>
                </a:solidFill>
                <a:latin typeface="JetBrains Mono"/>
              </a:rPr>
              <a:t>new </a:t>
            </a:r>
            <a:r>
              <a:rPr lang="en-US" altLang="en-US" sz="1400" dirty="0">
                <a:solidFill>
                  <a:srgbClr val="080808"/>
                </a:solidFill>
                <a:latin typeface="JetBrains Mono"/>
              </a:rPr>
              <a:t>URI(</a:t>
            </a:r>
            <a:r>
              <a:rPr lang="en-US" altLang="en-US" sz="1400" dirty="0">
                <a:solidFill>
                  <a:srgbClr val="067D17"/>
                </a:solidFill>
                <a:latin typeface="JetBrains Mono"/>
              </a:rPr>
              <a:t>"</a:t>
            </a:r>
            <a:r>
              <a:rPr lang="en-US" altLang="en-US" sz="1400" dirty="0" err="1">
                <a:solidFill>
                  <a:srgbClr val="067D17"/>
                </a:solidFill>
                <a:latin typeface="JetBrains Mono"/>
              </a:rPr>
              <a:t>ws</a:t>
            </a:r>
            <a:r>
              <a:rPr lang="en-US" altLang="en-US" sz="1400" dirty="0">
                <a:solidFill>
                  <a:srgbClr val="067D17"/>
                </a:solidFill>
                <a:latin typeface="JetBrains Mono"/>
              </a:rPr>
              <a:t>://localhost:8080/</a:t>
            </a:r>
            <a:r>
              <a:rPr lang="en-US" altLang="en-US" sz="1400" dirty="0" err="1">
                <a:solidFill>
                  <a:srgbClr val="067D17"/>
                </a:solidFill>
                <a:latin typeface="JetBrains Mono"/>
              </a:rPr>
              <a:t>helloworld</a:t>
            </a:r>
            <a:r>
              <a:rPr lang="en-US" altLang="en-US" sz="1400" dirty="0">
                <a:solidFill>
                  <a:srgbClr val="067D17"/>
                </a:solidFill>
                <a:latin typeface="JetBrains Mono"/>
              </a:rPr>
              <a:t>/chat/</a:t>
            </a:r>
            <a:r>
              <a:rPr lang="en-US" altLang="en-US" sz="1400" dirty="0" err="1">
                <a:solidFill>
                  <a:srgbClr val="067D17"/>
                </a:solidFill>
                <a:latin typeface="JetBrains Mono"/>
              </a:rPr>
              <a:t>coi</a:t>
            </a:r>
            <a:r>
              <a:rPr lang="en-US" altLang="en-US" sz="1400" dirty="0">
                <a:solidFill>
                  <a:srgbClr val="067D17"/>
                </a:solidFill>
                <a:latin typeface="JetBrains Mono"/>
              </a:rPr>
              <a:t>"</a:t>
            </a:r>
            <a:r>
              <a:rPr lang="en-US" altLang="en-US" sz="1400" dirty="0">
                <a:solidFill>
                  <a:srgbClr val="080808"/>
                </a:solidFill>
                <a:latin typeface="JetBrains Mono"/>
              </a:rPr>
              <a:t>);</a:t>
            </a:r>
            <a:br>
              <a:rPr lang="en-US" altLang="en-US" sz="1400" dirty="0">
                <a:solidFill>
                  <a:srgbClr val="080808"/>
                </a:solidFill>
                <a:latin typeface="JetBrains Mono"/>
              </a:rPr>
            </a:br>
            <a:r>
              <a:rPr lang="en-US" altLang="en-US" sz="1400" dirty="0" err="1">
                <a:solidFill>
                  <a:srgbClr val="000000"/>
                </a:solidFill>
                <a:latin typeface="JetBrains Mono"/>
              </a:rPr>
              <a:t>container</a:t>
            </a:r>
            <a:r>
              <a:rPr lang="en-US" altLang="en-US" sz="1400" dirty="0" err="1">
                <a:solidFill>
                  <a:srgbClr val="080808"/>
                </a:solidFill>
                <a:latin typeface="JetBrains Mono"/>
              </a:rPr>
              <a:t>.connectToServer</a:t>
            </a:r>
            <a:r>
              <a:rPr lang="en-US" altLang="en-US" sz="1400" dirty="0">
                <a:solidFill>
                  <a:srgbClr val="080808"/>
                </a:solidFill>
                <a:latin typeface="JetBrains Mono"/>
              </a:rPr>
              <a:t>(</a:t>
            </a:r>
            <a:r>
              <a:rPr lang="en-US" altLang="en-US" sz="1400" dirty="0">
                <a:solidFill>
                  <a:srgbClr val="0033B3"/>
                </a:solidFill>
                <a:latin typeface="JetBrains Mono"/>
              </a:rPr>
              <a:t>this</a:t>
            </a:r>
            <a:r>
              <a:rPr lang="en-US" altLang="en-US" sz="1400" dirty="0">
                <a:solidFill>
                  <a:srgbClr val="080808"/>
                </a:solidFill>
                <a:latin typeface="JetBrains Mono"/>
              </a:rPr>
              <a:t>, </a:t>
            </a:r>
            <a:r>
              <a:rPr lang="en-US" altLang="en-US" sz="1400" dirty="0" err="1">
                <a:solidFill>
                  <a:srgbClr val="000000"/>
                </a:solidFill>
                <a:latin typeface="JetBrains Mono"/>
              </a:rPr>
              <a:t>uri</a:t>
            </a:r>
            <a:r>
              <a:rPr lang="en-US" altLang="en-US" sz="1400" dirty="0">
                <a:solidFill>
                  <a:srgbClr val="080808"/>
                </a:solidFill>
                <a:latin typeface="JetBrains Mono"/>
              </a:rPr>
              <a:t>);</a:t>
            </a:r>
            <a:endParaRPr lang="en-US" altLang="en-US" sz="3600" dirty="0">
              <a:latin typeface="Arial" panose="020B0604020202020204" pitchFamily="34" charset="0"/>
            </a:endParaRPr>
          </a:p>
        </p:txBody>
      </p:sp>
      <p:sp>
        <p:nvSpPr>
          <p:cNvPr id="13" name="Rectangle 2">
            <a:extLst>
              <a:ext uri="{FF2B5EF4-FFF2-40B4-BE49-F238E27FC236}">
                <a16:creationId xmlns:a16="http://schemas.microsoft.com/office/drawing/2014/main" xmlns="" id="{A1D14003-728B-7FA9-3FB2-D2D313B5C9B2}"/>
              </a:ext>
            </a:extLst>
          </p:cNvPr>
          <p:cNvSpPr>
            <a:spLocks noChangeArrowheads="1"/>
          </p:cNvSpPr>
          <p:nvPr/>
        </p:nvSpPr>
        <p:spPr bwMode="auto">
          <a:xfrm>
            <a:off x="5940359" y="3254254"/>
            <a:ext cx="4578012" cy="181588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400" dirty="0" err="1">
                <a:solidFill>
                  <a:srgbClr val="080808"/>
                </a:solidFill>
                <a:latin typeface="JetBrains Mono"/>
              </a:rPr>
              <a:t>session.addMessageHandler</a:t>
            </a:r>
            <a:r>
              <a:rPr lang="en-US" altLang="en-US" sz="1400" dirty="0">
                <a:solidFill>
                  <a:srgbClr val="080808"/>
                </a:solidFill>
                <a:latin typeface="JetBrains Mono"/>
              </a:rPr>
              <a:t>(</a:t>
            </a:r>
            <a:r>
              <a:rPr lang="en-US" altLang="en-US" sz="1400" dirty="0">
                <a:solidFill>
                  <a:srgbClr val="0033B3"/>
                </a:solidFill>
                <a:latin typeface="JetBrains Mono"/>
              </a:rPr>
              <a:t>new </a:t>
            </a:r>
            <a:r>
              <a:rPr lang="en-US" altLang="en-US" sz="1400" dirty="0" err="1">
                <a:solidFill>
                  <a:srgbClr val="000000"/>
                </a:solidFill>
                <a:latin typeface="JetBrains Mono"/>
              </a:rPr>
              <a:t>MessageHandler</a:t>
            </a:r>
            <a:r>
              <a:rPr lang="en-US" altLang="en-US" sz="1400" dirty="0" err="1">
                <a:solidFill>
                  <a:srgbClr val="080808"/>
                </a:solidFill>
                <a:latin typeface="JetBrains Mono"/>
              </a:rPr>
              <a:t>.</a:t>
            </a:r>
            <a:r>
              <a:rPr lang="en-US" altLang="en-US" sz="1400" dirty="0" err="1">
                <a:solidFill>
                  <a:srgbClr val="000000"/>
                </a:solidFill>
                <a:latin typeface="JetBrains Mono"/>
              </a:rPr>
              <a:t>Whole</a:t>
            </a:r>
            <a:r>
              <a:rPr lang="en-US" altLang="en-US" sz="1400" dirty="0">
                <a:solidFill>
                  <a:srgbClr val="080808"/>
                </a:solidFill>
                <a:latin typeface="JetBrains Mono"/>
              </a:rPr>
              <a:t>&lt;</a:t>
            </a:r>
            <a:r>
              <a:rPr lang="en-US" altLang="en-US" sz="1400" dirty="0">
                <a:solidFill>
                  <a:srgbClr val="000000"/>
                </a:solidFill>
                <a:latin typeface="JetBrains Mono"/>
              </a:rPr>
              <a:t>String</a:t>
            </a:r>
            <a:r>
              <a:rPr lang="en-US" altLang="en-US" sz="1400" dirty="0">
                <a:solidFill>
                  <a:srgbClr val="080808"/>
                </a:solidFill>
                <a:latin typeface="JetBrains Mono"/>
              </a:rPr>
              <a:t>&gt;() {</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dirty="0">
                <a:solidFill>
                  <a:srgbClr val="9E880D"/>
                </a:solidFill>
                <a:latin typeface="JetBrains Mono"/>
              </a:rPr>
              <a:t>@Override</a:t>
            </a:r>
            <a:br>
              <a:rPr lang="en-US" altLang="en-US" sz="1400" dirty="0">
                <a:solidFill>
                  <a:srgbClr val="9E880D"/>
                </a:solidFill>
                <a:latin typeface="JetBrains Mono"/>
              </a:rPr>
            </a:br>
            <a:r>
              <a:rPr lang="en-US" altLang="en-US" sz="1400" dirty="0">
                <a:solidFill>
                  <a:srgbClr val="9E880D"/>
                </a:solidFill>
                <a:latin typeface="JetBrains Mono"/>
              </a:rPr>
              <a:t>    </a:t>
            </a:r>
            <a:r>
              <a:rPr lang="en-US" altLang="en-US" sz="1400" dirty="0">
                <a:solidFill>
                  <a:srgbClr val="0033B3"/>
                </a:solidFill>
                <a:latin typeface="JetBrains Mono"/>
              </a:rPr>
              <a:t>public void </a:t>
            </a:r>
            <a:r>
              <a:rPr lang="en-US" altLang="en-US" sz="1400" dirty="0" err="1">
                <a:solidFill>
                  <a:srgbClr val="00627A"/>
                </a:solidFill>
                <a:latin typeface="JetBrains Mono"/>
              </a:rPr>
              <a:t>onMessage</a:t>
            </a:r>
            <a:r>
              <a:rPr lang="en-US" altLang="en-US" sz="1400" dirty="0">
                <a:solidFill>
                  <a:srgbClr val="080808"/>
                </a:solidFill>
                <a:latin typeface="JetBrains Mono"/>
              </a:rPr>
              <a:t>(</a:t>
            </a:r>
            <a:r>
              <a:rPr lang="en-US" altLang="en-US" sz="1400" dirty="0">
                <a:solidFill>
                  <a:srgbClr val="000000"/>
                </a:solidFill>
                <a:latin typeface="JetBrains Mono"/>
              </a:rPr>
              <a:t>String </a:t>
            </a:r>
            <a:r>
              <a:rPr lang="en-US" altLang="en-US" sz="1400" dirty="0">
                <a:solidFill>
                  <a:srgbClr val="080808"/>
                </a:solidFill>
                <a:latin typeface="JetBrains Mono"/>
              </a:rPr>
              <a:t>message) {</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dirty="0" err="1">
                <a:solidFill>
                  <a:srgbClr val="000000"/>
                </a:solidFill>
                <a:latin typeface="JetBrains Mono"/>
              </a:rPr>
              <a:t>System</a:t>
            </a:r>
            <a:r>
              <a:rPr lang="en-US" altLang="en-US" sz="1400" dirty="0" err="1">
                <a:solidFill>
                  <a:srgbClr val="080808"/>
                </a:solidFill>
                <a:latin typeface="JetBrains Mono"/>
              </a:rPr>
              <a:t>.</a:t>
            </a:r>
            <a:r>
              <a:rPr lang="en-US" altLang="en-US" sz="1400" i="1" dirty="0" err="1">
                <a:solidFill>
                  <a:srgbClr val="871094"/>
                </a:solidFill>
                <a:latin typeface="JetBrains Mono"/>
              </a:rPr>
              <a:t>out</a:t>
            </a:r>
            <a:r>
              <a:rPr lang="en-US" altLang="en-US" sz="1400" dirty="0" err="1">
                <a:solidFill>
                  <a:srgbClr val="080808"/>
                </a:solidFill>
                <a:latin typeface="JetBrains Mono"/>
              </a:rPr>
              <a:t>.println</a:t>
            </a:r>
            <a:r>
              <a:rPr lang="en-US" altLang="en-US" sz="1400" dirty="0">
                <a:solidFill>
                  <a:srgbClr val="080808"/>
                </a:solidFill>
                <a:latin typeface="JetBrains Mono"/>
              </a:rPr>
              <a:t>(</a:t>
            </a:r>
            <a:r>
              <a:rPr lang="en-US" altLang="en-US" sz="1400" dirty="0">
                <a:solidFill>
                  <a:srgbClr val="067D17"/>
                </a:solidFill>
                <a:latin typeface="JetBrains Mono"/>
              </a:rPr>
              <a:t>"</a:t>
            </a:r>
            <a:r>
              <a:rPr lang="en-US" altLang="en-US" sz="1400" dirty="0">
                <a:solidFill>
                  <a:srgbClr val="0037A6"/>
                </a:solidFill>
                <a:latin typeface="JetBrains Mono"/>
              </a:rPr>
              <a:t>\t</a:t>
            </a:r>
            <a:r>
              <a:rPr lang="en-US" altLang="en-US" sz="1400" dirty="0">
                <a:solidFill>
                  <a:srgbClr val="067D17"/>
                </a:solidFill>
                <a:latin typeface="JetBrains Mono"/>
              </a:rPr>
              <a:t>---Received from server: " </a:t>
            </a:r>
            <a:r>
              <a:rPr lang="en-US" altLang="en-US" sz="1400" dirty="0">
                <a:solidFill>
                  <a:srgbClr val="080808"/>
                </a:solidFill>
                <a:latin typeface="JetBrains Mono"/>
              </a:rPr>
              <a:t>+ message);</a:t>
            </a:r>
            <a:br>
              <a:rPr lang="en-US" altLang="en-US" sz="1400" dirty="0">
                <a:solidFill>
                  <a:srgbClr val="080808"/>
                </a:solidFill>
                <a:latin typeface="JetBrains Mono"/>
              </a:rPr>
            </a:br>
            <a:r>
              <a:rPr lang="en-US" altLang="en-US" sz="1400" dirty="0">
                <a:solidFill>
                  <a:srgbClr val="080808"/>
                </a:solidFill>
                <a:latin typeface="JetBrains Mono"/>
              </a:rPr>
              <a:t>    }</a:t>
            </a:r>
            <a:br>
              <a:rPr lang="en-US" altLang="en-US" sz="1400" dirty="0">
                <a:solidFill>
                  <a:srgbClr val="080808"/>
                </a:solidFill>
                <a:latin typeface="JetBrains Mono"/>
              </a:rPr>
            </a:br>
            <a:r>
              <a:rPr lang="en-US" altLang="en-US" sz="1400" dirty="0">
                <a:solidFill>
                  <a:srgbClr val="080808"/>
                </a:solidFill>
                <a:latin typeface="JetBrains Mono"/>
              </a:rPr>
              <a:t>});</a:t>
            </a:r>
            <a:endParaRPr lang="en-US" altLang="en-US" sz="3600" dirty="0">
              <a:latin typeface="Arial" panose="020B0604020202020204" pitchFamily="34" charset="0"/>
            </a:endParaRPr>
          </a:p>
        </p:txBody>
      </p:sp>
      <p:sp>
        <p:nvSpPr>
          <p:cNvPr id="15" name="Rectangle 4">
            <a:extLst>
              <a:ext uri="{FF2B5EF4-FFF2-40B4-BE49-F238E27FC236}">
                <a16:creationId xmlns:a16="http://schemas.microsoft.com/office/drawing/2014/main" xmlns="" id="{41558C7A-B304-979D-B4E3-82B2B06DEDCA}"/>
              </a:ext>
            </a:extLst>
          </p:cNvPr>
          <p:cNvSpPr>
            <a:spLocks noChangeArrowheads="1"/>
          </p:cNvSpPr>
          <p:nvPr/>
        </p:nvSpPr>
        <p:spPr bwMode="auto">
          <a:xfrm>
            <a:off x="5940358" y="5444628"/>
            <a:ext cx="4578012" cy="95410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400" dirty="0">
                <a:solidFill>
                  <a:srgbClr val="0033B3"/>
                </a:solidFill>
                <a:latin typeface="JetBrains Mono"/>
              </a:rPr>
              <a:t>public void </a:t>
            </a:r>
            <a:r>
              <a:rPr lang="en-US" altLang="en-US" sz="1400" dirty="0" err="1">
                <a:solidFill>
                  <a:srgbClr val="00627A"/>
                </a:solidFill>
                <a:latin typeface="JetBrains Mono"/>
              </a:rPr>
              <a:t>sendMessage</a:t>
            </a:r>
            <a:r>
              <a:rPr lang="en-US" altLang="en-US" sz="1400" dirty="0">
                <a:solidFill>
                  <a:srgbClr val="080808"/>
                </a:solidFill>
                <a:latin typeface="JetBrains Mono"/>
              </a:rPr>
              <a:t>(</a:t>
            </a:r>
            <a:r>
              <a:rPr lang="en-US" altLang="en-US" sz="1400" dirty="0">
                <a:solidFill>
                  <a:srgbClr val="000000"/>
                </a:solidFill>
                <a:latin typeface="JetBrains Mono"/>
              </a:rPr>
              <a:t>Message </a:t>
            </a:r>
            <a:r>
              <a:rPr lang="en-US" altLang="en-US" sz="1400" dirty="0">
                <a:solidFill>
                  <a:srgbClr val="080808"/>
                </a:solidFill>
                <a:latin typeface="JetBrains Mono"/>
              </a:rPr>
              <a:t>message) </a:t>
            </a:r>
            <a:r>
              <a:rPr lang="en-US" altLang="en-US" sz="1400" dirty="0">
                <a:solidFill>
                  <a:srgbClr val="0033B3"/>
                </a:solidFill>
                <a:latin typeface="JetBrains Mono"/>
              </a:rPr>
              <a:t>throws </a:t>
            </a:r>
            <a:r>
              <a:rPr lang="en-US" altLang="en-US" sz="1400" dirty="0">
                <a:solidFill>
                  <a:srgbClr val="000000"/>
                </a:solidFill>
                <a:latin typeface="JetBrains Mono"/>
              </a:rPr>
              <a:t>Exception</a:t>
            </a:r>
            <a:r>
              <a:rPr lang="en-US" altLang="en-US" sz="1400" dirty="0">
                <a:solidFill>
                  <a:srgbClr val="080808"/>
                </a:solidFill>
                <a:latin typeface="JetBrains Mono"/>
              </a:rPr>
              <a:t>{</a:t>
            </a:r>
            <a:br>
              <a:rPr lang="en-US" altLang="en-US" sz="1400" dirty="0">
                <a:solidFill>
                  <a:srgbClr val="080808"/>
                </a:solidFill>
                <a:latin typeface="JetBrains Mono"/>
              </a:rPr>
            </a:br>
            <a:r>
              <a:rPr lang="en-US" altLang="en-US" sz="1400" dirty="0">
                <a:solidFill>
                  <a:srgbClr val="080808"/>
                </a:solidFill>
                <a:latin typeface="JetBrains Mono"/>
              </a:rPr>
              <a:t>        </a:t>
            </a:r>
            <a:r>
              <a:rPr lang="en-US" altLang="en-US" sz="1400" dirty="0" err="1">
                <a:solidFill>
                  <a:srgbClr val="871094"/>
                </a:solidFill>
                <a:latin typeface="JetBrains Mono"/>
              </a:rPr>
              <a:t>session</a:t>
            </a:r>
            <a:r>
              <a:rPr lang="en-US" altLang="en-US" sz="1400" dirty="0" err="1">
                <a:solidFill>
                  <a:srgbClr val="080808"/>
                </a:solidFill>
                <a:latin typeface="JetBrains Mono"/>
              </a:rPr>
              <a:t>.getBasicRemote</a:t>
            </a:r>
            <a:r>
              <a:rPr lang="en-US" altLang="en-US" sz="1400" dirty="0">
                <a:solidFill>
                  <a:srgbClr val="080808"/>
                </a:solidFill>
                <a:latin typeface="JetBrains Mono"/>
              </a:rPr>
              <a:t>().</a:t>
            </a:r>
            <a:r>
              <a:rPr lang="en-US" altLang="en-US" sz="1400" dirty="0" err="1">
                <a:solidFill>
                  <a:srgbClr val="080808"/>
                </a:solidFill>
                <a:latin typeface="JetBrains Mono"/>
              </a:rPr>
              <a:t>sendObject</a:t>
            </a:r>
            <a:r>
              <a:rPr lang="en-US" altLang="en-US" sz="1400" dirty="0">
                <a:solidFill>
                  <a:srgbClr val="080808"/>
                </a:solidFill>
                <a:latin typeface="JetBrains Mono"/>
              </a:rPr>
              <a:t>(message);</a:t>
            </a:r>
            <a:br>
              <a:rPr lang="en-US" altLang="en-US" sz="1400" dirty="0">
                <a:solidFill>
                  <a:srgbClr val="080808"/>
                </a:solidFill>
                <a:latin typeface="JetBrains Mono"/>
              </a:rPr>
            </a:br>
            <a:r>
              <a:rPr lang="en-US" altLang="en-US" sz="1400" dirty="0">
                <a:solidFill>
                  <a:srgbClr val="080808"/>
                </a:solidFill>
                <a:latin typeface="JetBrains Mono"/>
              </a:rPr>
              <a:t>}</a:t>
            </a:r>
            <a:endParaRPr lang="en-US" altLang="en-US" sz="3600" dirty="0">
              <a:latin typeface="Arial" panose="020B0604020202020204" pitchFamily="34" charset="0"/>
            </a:endParaRPr>
          </a:p>
        </p:txBody>
      </p:sp>
      <p:sp>
        <p:nvSpPr>
          <p:cNvPr id="17" name="TextBox 16">
            <a:extLst>
              <a:ext uri="{FF2B5EF4-FFF2-40B4-BE49-F238E27FC236}">
                <a16:creationId xmlns:a16="http://schemas.microsoft.com/office/drawing/2014/main" xmlns="" id="{C9143DCF-5940-C4FC-25D4-8C0004202714}"/>
              </a:ext>
            </a:extLst>
          </p:cNvPr>
          <p:cNvSpPr txBox="1"/>
          <p:nvPr/>
        </p:nvSpPr>
        <p:spPr>
          <a:xfrm>
            <a:off x="1854741" y="2138913"/>
            <a:ext cx="2169269" cy="584775"/>
          </a:xfrm>
          <a:prstGeom prst="rect">
            <a:avLst/>
          </a:prstGeom>
          <a:noFill/>
        </p:spPr>
        <p:txBody>
          <a:bodyPr wrap="square">
            <a:spAutoFit/>
          </a:bodyPr>
          <a:lstStyle/>
          <a:p>
            <a:r>
              <a:rPr lang="vi-VN" sz="1600" dirty="0"/>
              <a:t>Connect to WebSocket Server</a:t>
            </a:r>
            <a:endParaRPr lang="en-US" sz="1600" dirty="0"/>
          </a:p>
        </p:txBody>
      </p:sp>
      <p:sp>
        <p:nvSpPr>
          <p:cNvPr id="18" name="TextBox 17">
            <a:extLst>
              <a:ext uri="{FF2B5EF4-FFF2-40B4-BE49-F238E27FC236}">
                <a16:creationId xmlns:a16="http://schemas.microsoft.com/office/drawing/2014/main" xmlns="" id="{A4A77A35-B01A-335D-2DFD-A2F1A74F1D27}"/>
              </a:ext>
            </a:extLst>
          </p:cNvPr>
          <p:cNvSpPr txBox="1"/>
          <p:nvPr/>
        </p:nvSpPr>
        <p:spPr>
          <a:xfrm>
            <a:off x="5940359" y="5096323"/>
            <a:ext cx="4597467" cy="307777"/>
          </a:xfrm>
          <a:prstGeom prst="rect">
            <a:avLst/>
          </a:prstGeom>
          <a:noFill/>
        </p:spPr>
        <p:txBody>
          <a:bodyPr wrap="square">
            <a:spAutoFit/>
          </a:bodyPr>
          <a:lstStyle/>
          <a:p>
            <a:r>
              <a:rPr lang="vi-VN" sz="1400" dirty="0"/>
              <a:t>Send a message</a:t>
            </a:r>
            <a:endParaRPr lang="en-US" sz="1400" dirty="0"/>
          </a:p>
        </p:txBody>
      </p:sp>
      <p:sp>
        <p:nvSpPr>
          <p:cNvPr id="19" name="TextBox 18">
            <a:extLst>
              <a:ext uri="{FF2B5EF4-FFF2-40B4-BE49-F238E27FC236}">
                <a16:creationId xmlns:a16="http://schemas.microsoft.com/office/drawing/2014/main" xmlns="" id="{04E06ABB-C63B-87A0-24DD-558DB003954C}"/>
              </a:ext>
            </a:extLst>
          </p:cNvPr>
          <p:cNvSpPr txBox="1"/>
          <p:nvPr/>
        </p:nvSpPr>
        <p:spPr>
          <a:xfrm>
            <a:off x="5940360" y="2926214"/>
            <a:ext cx="4597467" cy="307777"/>
          </a:xfrm>
          <a:prstGeom prst="rect">
            <a:avLst/>
          </a:prstGeom>
          <a:noFill/>
        </p:spPr>
        <p:txBody>
          <a:bodyPr wrap="square">
            <a:spAutoFit/>
          </a:bodyPr>
          <a:lstStyle/>
          <a:p>
            <a:r>
              <a:rPr lang="vi-VN" sz="1400" dirty="0"/>
              <a:t>Listen to messages</a:t>
            </a:r>
            <a:endParaRPr lang="en-US" sz="1400" dirty="0"/>
          </a:p>
        </p:txBody>
      </p:sp>
    </p:spTree>
    <p:extLst>
      <p:ext uri="{BB962C8B-B14F-4D97-AF65-F5344CB8AC3E}">
        <p14:creationId xmlns:p14="http://schemas.microsoft.com/office/powerpoint/2010/main" val="4054944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36BD46-8118-09B1-4460-FCA0C48633A0}"/>
              </a:ext>
            </a:extLst>
          </p:cNvPr>
          <p:cNvSpPr>
            <a:spLocks noGrp="1"/>
          </p:cNvSpPr>
          <p:nvPr>
            <p:ph type="title"/>
          </p:nvPr>
        </p:nvSpPr>
        <p:spPr/>
        <p:txBody>
          <a:bodyPr/>
          <a:lstStyle/>
          <a:p>
            <a:r>
              <a:rPr lang="en-US" dirty="0"/>
              <a:t>Java Server Pages</a:t>
            </a:r>
          </a:p>
        </p:txBody>
      </p:sp>
      <p:sp>
        <p:nvSpPr>
          <p:cNvPr id="3" name="Text Placeholder 2">
            <a:extLst>
              <a:ext uri="{FF2B5EF4-FFF2-40B4-BE49-F238E27FC236}">
                <a16:creationId xmlns:a16="http://schemas.microsoft.com/office/drawing/2014/main" xmlns="" id="{403B13B4-237C-6DBF-B584-8AC62EF35DA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6438E26C-BD42-6EF3-128B-DB1EDD49F6BB}"/>
              </a:ext>
            </a:extLst>
          </p:cNvPr>
          <p:cNvSpPr>
            <a:spLocks noGrp="1"/>
          </p:cNvSpPr>
          <p:nvPr>
            <p:ph type="sldNum" sz="quarter" idx="10"/>
          </p:nvPr>
        </p:nvSpPr>
        <p:spPr/>
        <p:txBody>
          <a:bodyPr/>
          <a:lstStyle/>
          <a:p>
            <a:fld id="{3DD97BEB-BAEF-0344-9D5C-EC73E478698A}" type="slidenum">
              <a:rPr lang="en-US" smtClean="0"/>
              <a:pPr/>
              <a:t>47</a:t>
            </a:fld>
            <a:endParaRPr lang="en-US"/>
          </a:p>
        </p:txBody>
      </p:sp>
    </p:spTree>
    <p:extLst>
      <p:ext uri="{BB962C8B-B14F-4D97-AF65-F5344CB8AC3E}">
        <p14:creationId xmlns:p14="http://schemas.microsoft.com/office/powerpoint/2010/main" val="460062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1DB39E-8674-4A1C-BA54-0AB5CFDBDC3B}"/>
              </a:ext>
            </a:extLst>
          </p:cNvPr>
          <p:cNvSpPr>
            <a:spLocks noGrp="1"/>
          </p:cNvSpPr>
          <p:nvPr>
            <p:ph type="title"/>
          </p:nvPr>
        </p:nvSpPr>
        <p:spPr/>
        <p:txBody>
          <a:bodyPr>
            <a:normAutofit fontScale="90000"/>
          </a:bodyPr>
          <a:lstStyle/>
          <a:p>
            <a:r>
              <a:rPr lang="en-US" dirty="0"/>
              <a:t>Java Server Pages</a:t>
            </a:r>
          </a:p>
        </p:txBody>
      </p:sp>
      <p:sp>
        <p:nvSpPr>
          <p:cNvPr id="3" name="Text Placeholder 2">
            <a:extLst>
              <a:ext uri="{FF2B5EF4-FFF2-40B4-BE49-F238E27FC236}">
                <a16:creationId xmlns:a16="http://schemas.microsoft.com/office/drawing/2014/main" xmlns="" id="{09D59BEC-2F93-F80D-BC80-958B42B0E6C8}"/>
              </a:ext>
            </a:extLst>
          </p:cNvPr>
          <p:cNvSpPr>
            <a:spLocks noGrp="1"/>
          </p:cNvSpPr>
          <p:nvPr>
            <p:ph type="body" sz="quarter" idx="13"/>
          </p:nvPr>
        </p:nvSpPr>
        <p:spPr/>
        <p:txBody>
          <a:bodyPr/>
          <a:lstStyle/>
          <a:p>
            <a:r>
              <a:rPr lang="en-US" dirty="0"/>
              <a:t>Java Server Page (JSP)  is a server side script language</a:t>
            </a:r>
          </a:p>
          <a:p>
            <a:r>
              <a:rPr lang="en-US" dirty="0"/>
              <a:t>Saved with .</a:t>
            </a:r>
            <a:r>
              <a:rPr lang="en-US" dirty="0" err="1"/>
              <a:t>jsp</a:t>
            </a:r>
            <a:r>
              <a:rPr lang="en-US" dirty="0"/>
              <a:t> extension</a:t>
            </a:r>
          </a:p>
          <a:p>
            <a:r>
              <a:rPr lang="en-US" dirty="0"/>
              <a:t>A simple, yet powerful Java technology for creating and maintaining dynamic-content webs pages</a:t>
            </a:r>
          </a:p>
          <a:p>
            <a:r>
              <a:rPr lang="en-US" dirty="0"/>
              <a:t>JSP page are converted by the web container into a Servlet instance</a:t>
            </a:r>
          </a:p>
          <a:p>
            <a:r>
              <a:rPr lang="en-US" dirty="0"/>
              <a:t>It focus on the presentation logic of the web application</a:t>
            </a:r>
          </a:p>
          <a:p>
            <a:endParaRPr lang="en-US" dirty="0"/>
          </a:p>
        </p:txBody>
      </p:sp>
      <p:sp>
        <p:nvSpPr>
          <p:cNvPr id="4" name="Slide Number Placeholder 3">
            <a:extLst>
              <a:ext uri="{FF2B5EF4-FFF2-40B4-BE49-F238E27FC236}">
                <a16:creationId xmlns:a16="http://schemas.microsoft.com/office/drawing/2014/main" xmlns="" id="{9FB76B44-0AEF-2131-1641-B723008438AF}"/>
              </a:ext>
            </a:extLst>
          </p:cNvPr>
          <p:cNvSpPr>
            <a:spLocks noGrp="1"/>
          </p:cNvSpPr>
          <p:nvPr>
            <p:ph type="sldNum" sz="quarter" idx="14"/>
          </p:nvPr>
        </p:nvSpPr>
        <p:spPr/>
        <p:txBody>
          <a:bodyPr/>
          <a:lstStyle/>
          <a:p>
            <a:fld id="{3DD97BEB-BAEF-0344-9D5C-EC73E478698A}" type="slidenum">
              <a:rPr lang="en-US" smtClean="0"/>
              <a:pPr/>
              <a:t>48</a:t>
            </a:fld>
            <a:endParaRPr lang="en-US"/>
          </a:p>
        </p:txBody>
      </p:sp>
      <p:sp>
        <p:nvSpPr>
          <p:cNvPr id="5" name="Text Placeholder 4">
            <a:extLst>
              <a:ext uri="{FF2B5EF4-FFF2-40B4-BE49-F238E27FC236}">
                <a16:creationId xmlns:a16="http://schemas.microsoft.com/office/drawing/2014/main" xmlns="" id="{78457E30-285C-2928-859C-2DD16F7101C1}"/>
              </a:ext>
            </a:extLst>
          </p:cNvPr>
          <p:cNvSpPr>
            <a:spLocks noGrp="1"/>
          </p:cNvSpPr>
          <p:nvPr>
            <p:ph type="body" sz="quarter" idx="15"/>
          </p:nvPr>
        </p:nvSpPr>
        <p:spPr/>
        <p:txBody>
          <a:bodyPr>
            <a:normAutofit fontScale="85000" lnSpcReduction="20000"/>
          </a:bodyPr>
          <a:lstStyle/>
          <a:p>
            <a:r>
              <a:rPr lang="en-US" dirty="0"/>
              <a:t>Introduction</a:t>
            </a:r>
          </a:p>
        </p:txBody>
      </p:sp>
      <p:pic>
        <p:nvPicPr>
          <p:cNvPr id="6" name="Picture 6">
            <a:extLst>
              <a:ext uri="{FF2B5EF4-FFF2-40B4-BE49-F238E27FC236}">
                <a16:creationId xmlns:a16="http://schemas.microsoft.com/office/drawing/2014/main" xmlns="" id="{26545269-6B56-7C42-0BAD-78ACB6307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304" y="3738908"/>
            <a:ext cx="3081528" cy="2585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579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789F9-D472-C023-9284-2C41507629B6}"/>
              </a:ext>
            </a:extLst>
          </p:cNvPr>
          <p:cNvSpPr>
            <a:spLocks noGrp="1"/>
          </p:cNvSpPr>
          <p:nvPr>
            <p:ph type="title"/>
          </p:nvPr>
        </p:nvSpPr>
        <p:spPr/>
        <p:txBody>
          <a:bodyPr>
            <a:normAutofit fontScale="90000"/>
          </a:bodyPr>
          <a:lstStyle/>
          <a:p>
            <a:r>
              <a:rPr lang="en-US" dirty="0"/>
              <a:t>JSP Architecture</a:t>
            </a:r>
          </a:p>
        </p:txBody>
      </p:sp>
      <p:sp>
        <p:nvSpPr>
          <p:cNvPr id="4" name="Slide Number Placeholder 3">
            <a:extLst>
              <a:ext uri="{FF2B5EF4-FFF2-40B4-BE49-F238E27FC236}">
                <a16:creationId xmlns:a16="http://schemas.microsoft.com/office/drawing/2014/main" xmlns="" id="{06400143-7B03-6FB0-31C3-82C7FC6BFD11}"/>
              </a:ext>
            </a:extLst>
          </p:cNvPr>
          <p:cNvSpPr>
            <a:spLocks noGrp="1"/>
          </p:cNvSpPr>
          <p:nvPr>
            <p:ph type="sldNum" sz="quarter" idx="14"/>
          </p:nvPr>
        </p:nvSpPr>
        <p:spPr/>
        <p:txBody>
          <a:bodyPr/>
          <a:lstStyle/>
          <a:p>
            <a:fld id="{3DD97BEB-BAEF-0344-9D5C-EC73E478698A}" type="slidenum">
              <a:rPr lang="en-US" smtClean="0"/>
              <a:pPr/>
              <a:t>49</a:t>
            </a:fld>
            <a:endParaRPr lang="en-US"/>
          </a:p>
        </p:txBody>
      </p:sp>
      <p:pic>
        <p:nvPicPr>
          <p:cNvPr id="6" name="Picture 15">
            <a:extLst>
              <a:ext uri="{FF2B5EF4-FFF2-40B4-BE49-F238E27FC236}">
                <a16:creationId xmlns:a16="http://schemas.microsoft.com/office/drawing/2014/main" xmlns="" id="{19143B7B-11F0-6E3A-6B12-7FC250768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037726"/>
            <a:ext cx="5092700"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
            <a:extLst>
              <a:ext uri="{FF2B5EF4-FFF2-40B4-BE49-F238E27FC236}">
                <a16:creationId xmlns:a16="http://schemas.microsoft.com/office/drawing/2014/main" xmlns="" id="{A2AFC5CF-8625-4934-F60A-736257710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80" y="4731048"/>
            <a:ext cx="5157788"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a:extLst>
              <a:ext uri="{FF2B5EF4-FFF2-40B4-BE49-F238E27FC236}">
                <a16:creationId xmlns:a16="http://schemas.microsoft.com/office/drawing/2014/main" xmlns="" id="{DCBD4005-BE70-36E9-B205-43A372A77A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5512" y="938420"/>
            <a:ext cx="220980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90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C35EE-75A8-D52D-EAD2-B0B4FECE72D4}"/>
              </a:ext>
            </a:extLst>
          </p:cNvPr>
          <p:cNvSpPr>
            <a:spLocks noGrp="1"/>
          </p:cNvSpPr>
          <p:nvPr>
            <p:ph type="title"/>
          </p:nvPr>
        </p:nvSpPr>
        <p:spPr/>
        <p:txBody>
          <a:bodyPr>
            <a:normAutofit fontScale="90000"/>
          </a:bodyPr>
          <a:lstStyle/>
          <a:p>
            <a:r>
              <a:rPr lang="en-US" dirty="0"/>
              <a:t>Servlet Communication &amp; Protocols</a:t>
            </a:r>
          </a:p>
        </p:txBody>
      </p:sp>
      <p:sp>
        <p:nvSpPr>
          <p:cNvPr id="4" name="Slide Number Placeholder 3">
            <a:extLst>
              <a:ext uri="{FF2B5EF4-FFF2-40B4-BE49-F238E27FC236}">
                <a16:creationId xmlns:a16="http://schemas.microsoft.com/office/drawing/2014/main" xmlns="" id="{9190EC74-FDD0-822B-EAFA-83DF684E1085}"/>
              </a:ext>
            </a:extLst>
          </p:cNvPr>
          <p:cNvSpPr>
            <a:spLocks noGrp="1"/>
          </p:cNvSpPr>
          <p:nvPr>
            <p:ph type="sldNum" sz="quarter" idx="14"/>
          </p:nvPr>
        </p:nvSpPr>
        <p:spPr/>
        <p:txBody>
          <a:bodyPr/>
          <a:lstStyle/>
          <a:p>
            <a:fld id="{3DD97BEB-BAEF-0344-9D5C-EC73E478698A}" type="slidenum">
              <a:rPr lang="en-US" smtClean="0"/>
              <a:pPr/>
              <a:t>5</a:t>
            </a:fld>
            <a:endParaRPr lang="en-US"/>
          </a:p>
        </p:txBody>
      </p:sp>
      <p:sp>
        <p:nvSpPr>
          <p:cNvPr id="5" name="Text Placeholder 4">
            <a:extLst>
              <a:ext uri="{FF2B5EF4-FFF2-40B4-BE49-F238E27FC236}">
                <a16:creationId xmlns:a16="http://schemas.microsoft.com/office/drawing/2014/main" xmlns="" id="{0A496C38-F48C-5575-1E73-3E250192E5C3}"/>
              </a:ext>
            </a:extLst>
          </p:cNvPr>
          <p:cNvSpPr>
            <a:spLocks noGrp="1"/>
          </p:cNvSpPr>
          <p:nvPr>
            <p:ph type="body" sz="quarter" idx="15"/>
          </p:nvPr>
        </p:nvSpPr>
        <p:spPr/>
        <p:txBody>
          <a:bodyPr>
            <a:normAutofit fontScale="85000" lnSpcReduction="20000"/>
          </a:bodyPr>
          <a:lstStyle/>
          <a:p>
            <a:r>
              <a:rPr lang="en-US" dirty="0"/>
              <a:t>Message</a:t>
            </a:r>
          </a:p>
        </p:txBody>
      </p:sp>
      <p:pic>
        <p:nvPicPr>
          <p:cNvPr id="9218" name="Picture 2">
            <a:extLst>
              <a:ext uri="{FF2B5EF4-FFF2-40B4-BE49-F238E27FC236}">
                <a16:creationId xmlns:a16="http://schemas.microsoft.com/office/drawing/2014/main" xmlns="" id="{CC5759B0-B66B-8AD1-9CC3-C0030CD47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048" y="2555474"/>
            <a:ext cx="6536048" cy="39668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6" descr="Image00544">
            <a:extLst>
              <a:ext uri="{FF2B5EF4-FFF2-40B4-BE49-F238E27FC236}">
                <a16:creationId xmlns:a16="http://schemas.microsoft.com/office/drawing/2014/main" xmlns="" id="{DDB8A2C9-5E1F-8B29-6B3B-019739F22BF8}"/>
              </a:ext>
            </a:extLst>
          </p:cNvPr>
          <p:cNvPicPr>
            <a:picLocks noChangeAspect="1" noChangeArrowheads="1"/>
          </p:cNvPicPr>
          <p:nvPr/>
        </p:nvPicPr>
        <p:blipFill>
          <a:blip r:embed="rId4" cstate="print"/>
          <a:srcRect/>
          <a:stretch>
            <a:fillRect/>
          </a:stretch>
        </p:blipFill>
        <p:spPr bwMode="auto">
          <a:xfrm>
            <a:off x="5865813" y="910400"/>
            <a:ext cx="4368800" cy="1585912"/>
          </a:xfrm>
          <a:prstGeom prst="rect">
            <a:avLst/>
          </a:prstGeom>
          <a:noFill/>
        </p:spPr>
      </p:pic>
    </p:spTree>
    <p:extLst>
      <p:ext uri="{BB962C8B-B14F-4D97-AF65-F5344CB8AC3E}">
        <p14:creationId xmlns:p14="http://schemas.microsoft.com/office/powerpoint/2010/main" val="3107407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77D6D5-BE7D-795B-0713-96CD869C0B5A}"/>
              </a:ext>
            </a:extLst>
          </p:cNvPr>
          <p:cNvSpPr>
            <a:spLocks noGrp="1"/>
          </p:cNvSpPr>
          <p:nvPr>
            <p:ph type="title"/>
          </p:nvPr>
        </p:nvSpPr>
        <p:spPr/>
        <p:txBody>
          <a:bodyPr>
            <a:normAutofit fontScale="90000"/>
          </a:bodyPr>
          <a:lstStyle/>
          <a:p>
            <a:r>
              <a:rPr lang="en-US" dirty="0"/>
              <a:t>JSP Execution</a:t>
            </a:r>
          </a:p>
        </p:txBody>
      </p:sp>
      <p:sp>
        <p:nvSpPr>
          <p:cNvPr id="3" name="Text Placeholder 2">
            <a:extLst>
              <a:ext uri="{FF2B5EF4-FFF2-40B4-BE49-F238E27FC236}">
                <a16:creationId xmlns:a16="http://schemas.microsoft.com/office/drawing/2014/main" xmlns="" id="{831B182A-E5A0-02B4-A011-05A331E484EC}"/>
              </a:ext>
            </a:extLst>
          </p:cNvPr>
          <p:cNvSpPr>
            <a:spLocks noGrp="1"/>
          </p:cNvSpPr>
          <p:nvPr>
            <p:ph type="body" sz="quarter" idx="13"/>
          </p:nvPr>
        </p:nvSpPr>
        <p:spPr>
          <a:xfrm>
            <a:off x="1780483" y="1739365"/>
            <a:ext cx="8877993" cy="5118773"/>
          </a:xfrm>
        </p:spPr>
        <p:txBody>
          <a:bodyPr/>
          <a:lstStyle/>
          <a:p>
            <a:endParaRPr lang="en-US" dirty="0"/>
          </a:p>
        </p:txBody>
      </p:sp>
      <p:sp>
        <p:nvSpPr>
          <p:cNvPr id="4" name="Slide Number Placeholder 3">
            <a:extLst>
              <a:ext uri="{FF2B5EF4-FFF2-40B4-BE49-F238E27FC236}">
                <a16:creationId xmlns:a16="http://schemas.microsoft.com/office/drawing/2014/main" xmlns="" id="{C4854028-08D9-72DD-2802-7ED0634DA2EC}"/>
              </a:ext>
            </a:extLst>
          </p:cNvPr>
          <p:cNvSpPr>
            <a:spLocks noGrp="1"/>
          </p:cNvSpPr>
          <p:nvPr>
            <p:ph type="sldNum" sz="quarter" idx="14"/>
          </p:nvPr>
        </p:nvSpPr>
        <p:spPr/>
        <p:txBody>
          <a:bodyPr/>
          <a:lstStyle/>
          <a:p>
            <a:fld id="{3DD97BEB-BAEF-0344-9D5C-EC73E478698A}" type="slidenum">
              <a:rPr lang="en-US" smtClean="0"/>
              <a:pPr/>
              <a:t>50</a:t>
            </a:fld>
            <a:endParaRPr lang="en-US"/>
          </a:p>
        </p:txBody>
      </p:sp>
      <p:pic>
        <p:nvPicPr>
          <p:cNvPr id="3074" name="Picture 2">
            <a:extLst>
              <a:ext uri="{FF2B5EF4-FFF2-40B4-BE49-F238E27FC236}">
                <a16:creationId xmlns:a16="http://schemas.microsoft.com/office/drawing/2014/main" xmlns="" id="{990EE1A7-7D73-CA49-7641-B11893C22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899" y="966550"/>
            <a:ext cx="9124950" cy="559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090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F5BBBE-D589-1E0E-2C02-7EDF059C1394}"/>
              </a:ext>
            </a:extLst>
          </p:cNvPr>
          <p:cNvSpPr>
            <a:spLocks noGrp="1"/>
          </p:cNvSpPr>
          <p:nvPr>
            <p:ph type="title"/>
          </p:nvPr>
        </p:nvSpPr>
        <p:spPr/>
        <p:txBody>
          <a:bodyPr>
            <a:normAutofit fontScale="90000"/>
          </a:bodyPr>
          <a:lstStyle/>
          <a:p>
            <a:r>
              <a:rPr lang="en-US" dirty="0"/>
              <a:t>Self-Study</a:t>
            </a:r>
          </a:p>
        </p:txBody>
      </p:sp>
      <p:sp>
        <p:nvSpPr>
          <p:cNvPr id="3" name="Text Placeholder 2">
            <a:extLst>
              <a:ext uri="{FF2B5EF4-FFF2-40B4-BE49-F238E27FC236}">
                <a16:creationId xmlns:a16="http://schemas.microsoft.com/office/drawing/2014/main" xmlns="" id="{2BAE86E3-5A51-1519-3B8B-E5A6B6915D6D}"/>
              </a:ext>
            </a:extLst>
          </p:cNvPr>
          <p:cNvSpPr>
            <a:spLocks noGrp="1"/>
          </p:cNvSpPr>
          <p:nvPr>
            <p:ph type="body" sz="quarter" idx="13"/>
          </p:nvPr>
        </p:nvSpPr>
        <p:spPr/>
        <p:txBody>
          <a:bodyPr/>
          <a:lstStyle/>
          <a:p>
            <a:pPr marL="0" indent="0">
              <a:buNone/>
            </a:pPr>
            <a:r>
              <a:rPr lang="en-US" dirty="0"/>
              <a:t>Read more</a:t>
            </a:r>
          </a:p>
          <a:p>
            <a:pPr marL="0" indent="0">
              <a:buNone/>
            </a:pPr>
            <a:r>
              <a:rPr lang="en-US" dirty="0">
                <a:hlinkClick r:id="rId2"/>
              </a:rPr>
              <a:t>https://github.com/eclipse-ee4j/jakartaee-tutorial</a:t>
            </a:r>
            <a:r>
              <a:rPr lang="en-US" dirty="0"/>
              <a:t> </a:t>
            </a:r>
          </a:p>
        </p:txBody>
      </p:sp>
      <p:sp>
        <p:nvSpPr>
          <p:cNvPr id="4" name="Slide Number Placeholder 3">
            <a:extLst>
              <a:ext uri="{FF2B5EF4-FFF2-40B4-BE49-F238E27FC236}">
                <a16:creationId xmlns:a16="http://schemas.microsoft.com/office/drawing/2014/main" xmlns="" id="{80738267-2732-28CC-CE05-F890C7E21A47}"/>
              </a:ext>
            </a:extLst>
          </p:cNvPr>
          <p:cNvSpPr>
            <a:spLocks noGrp="1"/>
          </p:cNvSpPr>
          <p:nvPr>
            <p:ph type="sldNum" sz="quarter" idx="14"/>
          </p:nvPr>
        </p:nvSpPr>
        <p:spPr/>
        <p:txBody>
          <a:bodyPr/>
          <a:lstStyle/>
          <a:p>
            <a:fld id="{3DD97BEB-BAEF-0344-9D5C-EC73E478698A}" type="slidenum">
              <a:rPr lang="en-US" smtClean="0"/>
              <a:pPr/>
              <a:t>51</a:t>
            </a:fld>
            <a:endParaRPr lang="en-US"/>
          </a:p>
        </p:txBody>
      </p:sp>
    </p:spTree>
    <p:extLst>
      <p:ext uri="{BB962C8B-B14F-4D97-AF65-F5344CB8AC3E}">
        <p14:creationId xmlns:p14="http://schemas.microsoft.com/office/powerpoint/2010/main" val="244489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43C75D-051B-D5EC-F53C-E5245DC76CEC}"/>
              </a:ext>
            </a:extLst>
          </p:cNvPr>
          <p:cNvSpPr>
            <a:spLocks noGrp="1"/>
          </p:cNvSpPr>
          <p:nvPr>
            <p:ph type="title"/>
          </p:nvPr>
        </p:nvSpPr>
        <p:spPr/>
        <p:txBody>
          <a:bodyPr>
            <a:normAutofit fontScale="90000"/>
          </a:bodyPr>
          <a:lstStyle/>
          <a:p>
            <a:r>
              <a:rPr lang="en-US" dirty="0"/>
              <a:t>Contexts and Dependency Injection (CDI)</a:t>
            </a:r>
          </a:p>
        </p:txBody>
      </p:sp>
      <p:sp>
        <p:nvSpPr>
          <p:cNvPr id="4" name="Slide Number Placeholder 3">
            <a:extLst>
              <a:ext uri="{FF2B5EF4-FFF2-40B4-BE49-F238E27FC236}">
                <a16:creationId xmlns:a16="http://schemas.microsoft.com/office/drawing/2014/main" xmlns="" id="{54CCA8EC-DA48-31B4-2709-830F61E46AA7}"/>
              </a:ext>
            </a:extLst>
          </p:cNvPr>
          <p:cNvSpPr>
            <a:spLocks noGrp="1"/>
          </p:cNvSpPr>
          <p:nvPr>
            <p:ph type="sldNum" sz="quarter" idx="14"/>
          </p:nvPr>
        </p:nvSpPr>
        <p:spPr/>
        <p:txBody>
          <a:bodyPr/>
          <a:lstStyle/>
          <a:p>
            <a:fld id="{3DD97BEB-BAEF-0344-9D5C-EC73E478698A}" type="slidenum">
              <a:rPr lang="en-US" smtClean="0"/>
              <a:pPr/>
              <a:t>52</a:t>
            </a:fld>
            <a:endParaRPr lang="en-US"/>
          </a:p>
        </p:txBody>
      </p:sp>
      <p:sp>
        <p:nvSpPr>
          <p:cNvPr id="5" name="Text Placeholder 4">
            <a:extLst>
              <a:ext uri="{FF2B5EF4-FFF2-40B4-BE49-F238E27FC236}">
                <a16:creationId xmlns:a16="http://schemas.microsoft.com/office/drawing/2014/main" xmlns="" id="{BB47CA1B-8FB1-97FE-6930-BBD36769FBE2}"/>
              </a:ext>
            </a:extLst>
          </p:cNvPr>
          <p:cNvSpPr>
            <a:spLocks noGrp="1"/>
          </p:cNvSpPr>
          <p:nvPr>
            <p:ph type="body" sz="quarter" idx="15"/>
          </p:nvPr>
        </p:nvSpPr>
        <p:spPr/>
        <p:txBody>
          <a:bodyPr>
            <a:normAutofit fontScale="85000" lnSpcReduction="20000"/>
          </a:bodyPr>
          <a:lstStyle/>
          <a:p>
            <a:r>
              <a:rPr lang="en-US" dirty="0"/>
              <a:t>Example</a:t>
            </a:r>
          </a:p>
        </p:txBody>
      </p:sp>
      <p:pic>
        <p:nvPicPr>
          <p:cNvPr id="11" name="Picture 10">
            <a:extLst>
              <a:ext uri="{FF2B5EF4-FFF2-40B4-BE49-F238E27FC236}">
                <a16:creationId xmlns:a16="http://schemas.microsoft.com/office/drawing/2014/main" xmlns="" id="{7EFCF5D5-CFB9-929D-AFD7-457E6CD8FC38}"/>
              </a:ext>
            </a:extLst>
          </p:cNvPr>
          <p:cNvPicPr>
            <a:picLocks noChangeAspect="1"/>
          </p:cNvPicPr>
          <p:nvPr/>
        </p:nvPicPr>
        <p:blipFill>
          <a:blip r:embed="rId3"/>
          <a:stretch>
            <a:fillRect/>
          </a:stretch>
        </p:blipFill>
        <p:spPr>
          <a:xfrm>
            <a:off x="2077749" y="1346125"/>
            <a:ext cx="2038350" cy="1066800"/>
          </a:xfrm>
          <a:prstGeom prst="rect">
            <a:avLst/>
          </a:prstGeom>
          <a:ln>
            <a:solidFill>
              <a:schemeClr val="accent1"/>
            </a:solidFill>
          </a:ln>
        </p:spPr>
      </p:pic>
      <p:pic>
        <p:nvPicPr>
          <p:cNvPr id="13" name="Picture 12">
            <a:extLst>
              <a:ext uri="{FF2B5EF4-FFF2-40B4-BE49-F238E27FC236}">
                <a16:creationId xmlns:a16="http://schemas.microsoft.com/office/drawing/2014/main" xmlns="" id="{AD9A02FF-76AB-EB17-8FD9-68E009781FB8}"/>
              </a:ext>
            </a:extLst>
          </p:cNvPr>
          <p:cNvPicPr>
            <a:picLocks noChangeAspect="1"/>
          </p:cNvPicPr>
          <p:nvPr/>
        </p:nvPicPr>
        <p:blipFill>
          <a:blip r:embed="rId4"/>
          <a:stretch>
            <a:fillRect/>
          </a:stretch>
        </p:blipFill>
        <p:spPr>
          <a:xfrm>
            <a:off x="4886056" y="938709"/>
            <a:ext cx="3100965" cy="1743245"/>
          </a:xfrm>
          <a:prstGeom prst="rect">
            <a:avLst/>
          </a:prstGeom>
          <a:ln>
            <a:solidFill>
              <a:schemeClr val="accent1"/>
            </a:solidFill>
          </a:ln>
        </p:spPr>
      </p:pic>
      <p:pic>
        <p:nvPicPr>
          <p:cNvPr id="18" name="Picture 17">
            <a:extLst>
              <a:ext uri="{FF2B5EF4-FFF2-40B4-BE49-F238E27FC236}">
                <a16:creationId xmlns:a16="http://schemas.microsoft.com/office/drawing/2014/main" xmlns="" id="{FE10D147-08DF-927A-E8D3-AC2686AA1424}"/>
              </a:ext>
            </a:extLst>
          </p:cNvPr>
          <p:cNvPicPr>
            <a:picLocks noChangeAspect="1"/>
          </p:cNvPicPr>
          <p:nvPr/>
        </p:nvPicPr>
        <p:blipFill>
          <a:blip r:embed="rId5"/>
          <a:stretch>
            <a:fillRect/>
          </a:stretch>
        </p:blipFill>
        <p:spPr>
          <a:xfrm>
            <a:off x="9398503" y="6209903"/>
            <a:ext cx="1156691" cy="309742"/>
          </a:xfrm>
          <a:prstGeom prst="rect">
            <a:avLst/>
          </a:prstGeom>
          <a:ln>
            <a:solidFill>
              <a:schemeClr val="accent1"/>
            </a:solidFill>
          </a:ln>
        </p:spPr>
      </p:pic>
      <p:pic>
        <p:nvPicPr>
          <p:cNvPr id="20" name="Picture 19">
            <a:extLst>
              <a:ext uri="{FF2B5EF4-FFF2-40B4-BE49-F238E27FC236}">
                <a16:creationId xmlns:a16="http://schemas.microsoft.com/office/drawing/2014/main" xmlns="" id="{50059B69-FDD2-4D2E-3EC9-F7B04D371535}"/>
              </a:ext>
            </a:extLst>
          </p:cNvPr>
          <p:cNvPicPr>
            <a:picLocks noChangeAspect="1"/>
          </p:cNvPicPr>
          <p:nvPr/>
        </p:nvPicPr>
        <p:blipFill>
          <a:blip r:embed="rId6"/>
          <a:stretch>
            <a:fillRect/>
          </a:stretch>
        </p:blipFill>
        <p:spPr>
          <a:xfrm>
            <a:off x="1636808" y="4490600"/>
            <a:ext cx="5086761" cy="1877477"/>
          </a:xfrm>
          <a:prstGeom prst="rect">
            <a:avLst/>
          </a:prstGeom>
          <a:ln>
            <a:solidFill>
              <a:schemeClr val="accent1"/>
            </a:solidFill>
          </a:ln>
        </p:spPr>
      </p:pic>
      <p:pic>
        <p:nvPicPr>
          <p:cNvPr id="22" name="Picture 21">
            <a:extLst>
              <a:ext uri="{FF2B5EF4-FFF2-40B4-BE49-F238E27FC236}">
                <a16:creationId xmlns:a16="http://schemas.microsoft.com/office/drawing/2014/main" xmlns="" id="{43E386EC-FB20-479F-9C87-0D9D885CB5FE}"/>
              </a:ext>
            </a:extLst>
          </p:cNvPr>
          <p:cNvPicPr>
            <a:picLocks noChangeAspect="1"/>
          </p:cNvPicPr>
          <p:nvPr/>
        </p:nvPicPr>
        <p:blipFill>
          <a:blip r:embed="rId7"/>
          <a:stretch>
            <a:fillRect/>
          </a:stretch>
        </p:blipFill>
        <p:spPr>
          <a:xfrm>
            <a:off x="1629245" y="2785796"/>
            <a:ext cx="5821080" cy="1659280"/>
          </a:xfrm>
          <a:prstGeom prst="rect">
            <a:avLst/>
          </a:prstGeom>
          <a:ln>
            <a:solidFill>
              <a:schemeClr val="accent1"/>
            </a:solidFill>
          </a:ln>
        </p:spPr>
      </p:pic>
      <p:pic>
        <p:nvPicPr>
          <p:cNvPr id="24" name="Picture 23">
            <a:extLst>
              <a:ext uri="{FF2B5EF4-FFF2-40B4-BE49-F238E27FC236}">
                <a16:creationId xmlns:a16="http://schemas.microsoft.com/office/drawing/2014/main" xmlns="" id="{EC77479E-9A47-1FDA-F12A-37A9D3B03657}"/>
              </a:ext>
            </a:extLst>
          </p:cNvPr>
          <p:cNvPicPr>
            <a:picLocks noChangeAspect="1"/>
          </p:cNvPicPr>
          <p:nvPr/>
        </p:nvPicPr>
        <p:blipFill>
          <a:blip r:embed="rId8"/>
          <a:stretch>
            <a:fillRect/>
          </a:stretch>
        </p:blipFill>
        <p:spPr>
          <a:xfrm>
            <a:off x="8342867" y="929277"/>
            <a:ext cx="1819656" cy="1721957"/>
          </a:xfrm>
          <a:prstGeom prst="rect">
            <a:avLst/>
          </a:prstGeom>
          <a:ln>
            <a:solidFill>
              <a:srgbClr val="FF0000"/>
            </a:solidFill>
          </a:ln>
        </p:spPr>
      </p:pic>
      <p:pic>
        <p:nvPicPr>
          <p:cNvPr id="26" name="Picture 25">
            <a:extLst>
              <a:ext uri="{FF2B5EF4-FFF2-40B4-BE49-F238E27FC236}">
                <a16:creationId xmlns:a16="http://schemas.microsoft.com/office/drawing/2014/main" xmlns="" id="{64E4BD29-C911-66FC-AF8E-4B117A6BC997}"/>
              </a:ext>
            </a:extLst>
          </p:cNvPr>
          <p:cNvPicPr>
            <a:picLocks noChangeAspect="1"/>
          </p:cNvPicPr>
          <p:nvPr/>
        </p:nvPicPr>
        <p:blipFill>
          <a:blip r:embed="rId9"/>
          <a:stretch>
            <a:fillRect/>
          </a:stretch>
        </p:blipFill>
        <p:spPr>
          <a:xfrm>
            <a:off x="6837681" y="4287703"/>
            <a:ext cx="3637612" cy="1877477"/>
          </a:xfrm>
          <a:prstGeom prst="rect">
            <a:avLst/>
          </a:prstGeom>
          <a:ln>
            <a:solidFill>
              <a:schemeClr val="accent1"/>
            </a:solidFill>
          </a:ln>
        </p:spPr>
      </p:pic>
      <p:sp>
        <p:nvSpPr>
          <p:cNvPr id="16" name="Rectangle 1">
            <a:extLst>
              <a:ext uri="{FF2B5EF4-FFF2-40B4-BE49-F238E27FC236}">
                <a16:creationId xmlns:a16="http://schemas.microsoft.com/office/drawing/2014/main" xmlns="" id="{FE5B4827-3587-E197-6F35-0CD4CEAA1E39}"/>
              </a:ext>
            </a:extLst>
          </p:cNvPr>
          <p:cNvSpPr>
            <a:spLocks noChangeArrowheads="1"/>
          </p:cNvSpPr>
          <p:nvPr/>
        </p:nvSpPr>
        <p:spPr bwMode="auto">
          <a:xfrm>
            <a:off x="6118885" y="6090032"/>
            <a:ext cx="3008376" cy="52322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400" dirty="0">
                <a:solidFill>
                  <a:srgbClr val="080808"/>
                </a:solidFill>
                <a:latin typeface="JetBrains Mono"/>
              </a:rPr>
              <a:t>&lt;</a:t>
            </a:r>
            <a:r>
              <a:rPr lang="en-US" altLang="en-US" sz="1400" dirty="0">
                <a:solidFill>
                  <a:srgbClr val="0033B3"/>
                </a:solidFill>
                <a:latin typeface="JetBrains Mono"/>
              </a:rPr>
              <a:t>a </a:t>
            </a:r>
            <a:r>
              <a:rPr lang="en-US" altLang="en-US" sz="1400" dirty="0" err="1">
                <a:solidFill>
                  <a:srgbClr val="174AD4"/>
                </a:solidFill>
                <a:latin typeface="JetBrains Mono"/>
              </a:rPr>
              <a:t>href</a:t>
            </a:r>
            <a:r>
              <a:rPr lang="en-US" altLang="en-US" sz="1400" dirty="0">
                <a:solidFill>
                  <a:srgbClr val="067D17"/>
                </a:solidFill>
                <a:latin typeface="JetBrains Mono"/>
              </a:rPr>
              <a:t>="ciao-servlet"</a:t>
            </a:r>
            <a:r>
              <a:rPr lang="en-US" altLang="en-US" sz="1400" dirty="0">
                <a:solidFill>
                  <a:srgbClr val="080808"/>
                </a:solidFill>
                <a:latin typeface="JetBrains Mono"/>
              </a:rPr>
              <a:t>&gt;CDI Servlet&lt;/</a:t>
            </a:r>
            <a:r>
              <a:rPr lang="en-US" altLang="en-US" sz="1400" dirty="0">
                <a:solidFill>
                  <a:srgbClr val="0033B3"/>
                </a:solidFill>
                <a:latin typeface="JetBrains Mono"/>
              </a:rPr>
              <a:t>a</a:t>
            </a:r>
            <a:r>
              <a:rPr lang="en-US" altLang="en-US" sz="1400" dirty="0">
                <a:solidFill>
                  <a:srgbClr val="080808"/>
                </a:solidFill>
                <a:latin typeface="JetBrains Mono"/>
              </a:rPr>
              <a:t>&gt;</a:t>
            </a:r>
            <a:endParaRPr lang="en-US" altLang="en-US" sz="3600" dirty="0">
              <a:latin typeface="Arial" panose="020B0604020202020204" pitchFamily="34" charset="0"/>
            </a:endParaRPr>
          </a:p>
        </p:txBody>
      </p:sp>
      <p:sp>
        <p:nvSpPr>
          <p:cNvPr id="27" name="Rectangle 26">
            <a:extLst>
              <a:ext uri="{FF2B5EF4-FFF2-40B4-BE49-F238E27FC236}">
                <a16:creationId xmlns:a16="http://schemas.microsoft.com/office/drawing/2014/main" xmlns="" id="{5D9A0355-0197-3B05-894A-E928222A2FD3}"/>
              </a:ext>
            </a:extLst>
          </p:cNvPr>
          <p:cNvSpPr/>
          <p:nvPr/>
        </p:nvSpPr>
        <p:spPr>
          <a:xfrm>
            <a:off x="5120916" y="1304408"/>
            <a:ext cx="545316" cy="196493"/>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xmlns="" id="{533001D3-6E17-DB7C-6F39-4B67DA27524F}"/>
              </a:ext>
            </a:extLst>
          </p:cNvPr>
          <p:cNvSpPr/>
          <p:nvPr/>
        </p:nvSpPr>
        <p:spPr>
          <a:xfrm>
            <a:off x="7010676" y="4624366"/>
            <a:ext cx="545316" cy="196493"/>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xmlns="" id="{D76364F5-6235-BFB2-A6CF-EBA9DD91BC0A}"/>
              </a:ext>
            </a:extLst>
          </p:cNvPr>
          <p:cNvSpPr/>
          <p:nvPr/>
        </p:nvSpPr>
        <p:spPr>
          <a:xfrm>
            <a:off x="2551608" y="5725999"/>
            <a:ext cx="1962480" cy="218755"/>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0" name="Picture 29">
            <a:extLst>
              <a:ext uri="{FF2B5EF4-FFF2-40B4-BE49-F238E27FC236}">
                <a16:creationId xmlns:a16="http://schemas.microsoft.com/office/drawing/2014/main" xmlns="" id="{F25CC7A2-E35F-9A08-9D4C-BFC41149ADF1}"/>
              </a:ext>
            </a:extLst>
          </p:cNvPr>
          <p:cNvPicPr>
            <a:picLocks noChangeAspect="1"/>
          </p:cNvPicPr>
          <p:nvPr/>
        </p:nvPicPr>
        <p:blipFill>
          <a:blip r:embed="rId10"/>
          <a:stretch>
            <a:fillRect/>
          </a:stretch>
        </p:blipFill>
        <p:spPr>
          <a:xfrm>
            <a:off x="8580076" y="2700542"/>
            <a:ext cx="1094370" cy="1471186"/>
          </a:xfrm>
          <a:prstGeom prst="rect">
            <a:avLst/>
          </a:prstGeom>
          <a:ln>
            <a:solidFill>
              <a:schemeClr val="accent1"/>
            </a:solidFill>
          </a:ln>
        </p:spPr>
      </p:pic>
    </p:spTree>
    <p:extLst>
      <p:ext uri="{BB962C8B-B14F-4D97-AF65-F5344CB8AC3E}">
        <p14:creationId xmlns:p14="http://schemas.microsoft.com/office/powerpoint/2010/main" val="427202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BE8109-716A-4A13-7AF3-0E3D90B43E2B}"/>
              </a:ext>
            </a:extLst>
          </p:cNvPr>
          <p:cNvSpPr>
            <a:spLocks noGrp="1"/>
          </p:cNvSpPr>
          <p:nvPr>
            <p:ph type="title"/>
          </p:nvPr>
        </p:nvSpPr>
        <p:spPr/>
        <p:txBody>
          <a:bodyPr>
            <a:normAutofit fontScale="90000"/>
          </a:bodyPr>
          <a:lstStyle/>
          <a:p>
            <a:r>
              <a:rPr lang="en-US" dirty="0"/>
              <a:t>Http methods and Servlet methods</a:t>
            </a:r>
          </a:p>
        </p:txBody>
      </p:sp>
      <p:sp>
        <p:nvSpPr>
          <p:cNvPr id="4" name="Slide Number Placeholder 3">
            <a:extLst>
              <a:ext uri="{FF2B5EF4-FFF2-40B4-BE49-F238E27FC236}">
                <a16:creationId xmlns:a16="http://schemas.microsoft.com/office/drawing/2014/main" xmlns="" id="{35158245-B7DE-E1FC-CD5F-B3FE46F2F13F}"/>
              </a:ext>
            </a:extLst>
          </p:cNvPr>
          <p:cNvSpPr>
            <a:spLocks noGrp="1"/>
          </p:cNvSpPr>
          <p:nvPr>
            <p:ph type="sldNum" sz="quarter" idx="14"/>
          </p:nvPr>
        </p:nvSpPr>
        <p:spPr/>
        <p:txBody>
          <a:bodyPr/>
          <a:lstStyle/>
          <a:p>
            <a:fld id="{3DD97BEB-BAEF-0344-9D5C-EC73E478698A}" type="slidenum">
              <a:rPr lang="en-US" smtClean="0"/>
              <a:pPr/>
              <a:t>6</a:t>
            </a:fld>
            <a:endParaRPr lang="en-US"/>
          </a:p>
        </p:txBody>
      </p:sp>
      <p:sp>
        <p:nvSpPr>
          <p:cNvPr id="5" name="Text Placeholder 4">
            <a:extLst>
              <a:ext uri="{FF2B5EF4-FFF2-40B4-BE49-F238E27FC236}">
                <a16:creationId xmlns:a16="http://schemas.microsoft.com/office/drawing/2014/main" xmlns="" id="{C8A85B33-EE84-53CD-9AF8-DCC9FD17781D}"/>
              </a:ext>
            </a:extLst>
          </p:cNvPr>
          <p:cNvSpPr>
            <a:spLocks noGrp="1"/>
          </p:cNvSpPr>
          <p:nvPr>
            <p:ph type="body" sz="quarter" idx="15"/>
          </p:nvPr>
        </p:nvSpPr>
        <p:spPr/>
        <p:txBody>
          <a:bodyPr>
            <a:normAutofit fontScale="85000" lnSpcReduction="20000"/>
          </a:bodyPr>
          <a:lstStyle/>
          <a:p>
            <a:r>
              <a:rPr lang="en-US" dirty="0"/>
              <a:t>HTTP – Servlet methods mapping</a:t>
            </a:r>
          </a:p>
        </p:txBody>
      </p:sp>
      <p:graphicFrame>
        <p:nvGraphicFramePr>
          <p:cNvPr id="6" name="Table 5">
            <a:extLst>
              <a:ext uri="{FF2B5EF4-FFF2-40B4-BE49-F238E27FC236}">
                <a16:creationId xmlns:a16="http://schemas.microsoft.com/office/drawing/2014/main" xmlns="" id="{A33CEDF5-4D4D-3AA5-0E96-B8EC39E06321}"/>
              </a:ext>
            </a:extLst>
          </p:cNvPr>
          <p:cNvGraphicFramePr>
            <a:graphicFrameLocks noGrp="1"/>
          </p:cNvGraphicFramePr>
          <p:nvPr>
            <p:extLst/>
          </p:nvPr>
        </p:nvGraphicFramePr>
        <p:xfrm>
          <a:off x="1640379" y="1482612"/>
          <a:ext cx="8877991" cy="4999446"/>
        </p:xfrm>
        <a:graphic>
          <a:graphicData uri="http://schemas.openxmlformats.org/drawingml/2006/table">
            <a:tbl>
              <a:tblPr firstRow="1" firstCol="1" bandRow="1">
                <a:tableStyleId>{B301B821-A1FF-4177-AEE7-76D212191A09}</a:tableStyleId>
              </a:tblPr>
              <a:tblGrid>
                <a:gridCol w="1268284">
                  <a:extLst>
                    <a:ext uri="{9D8B030D-6E8A-4147-A177-3AD203B41FA5}">
                      <a16:colId xmlns:a16="http://schemas.microsoft.com/office/drawing/2014/main" xmlns="" val="2319895901"/>
                    </a:ext>
                  </a:extLst>
                </a:gridCol>
                <a:gridCol w="6174543">
                  <a:extLst>
                    <a:ext uri="{9D8B030D-6E8A-4147-A177-3AD203B41FA5}">
                      <a16:colId xmlns:a16="http://schemas.microsoft.com/office/drawing/2014/main" xmlns="" val="3435719189"/>
                    </a:ext>
                  </a:extLst>
                </a:gridCol>
                <a:gridCol w="1435164">
                  <a:extLst>
                    <a:ext uri="{9D8B030D-6E8A-4147-A177-3AD203B41FA5}">
                      <a16:colId xmlns:a16="http://schemas.microsoft.com/office/drawing/2014/main" xmlns="" val="1278462974"/>
                    </a:ext>
                  </a:extLst>
                </a:gridCol>
              </a:tblGrid>
              <a:tr h="555494">
                <a:tc>
                  <a:txBody>
                    <a:bodyPr/>
                    <a:lstStyle/>
                    <a:p>
                      <a:pPr marL="0" marR="0">
                        <a:lnSpc>
                          <a:spcPct val="100000"/>
                        </a:lnSpc>
                        <a:spcBef>
                          <a:spcPts val="0"/>
                        </a:spcBef>
                        <a:spcAft>
                          <a:spcPts val="0"/>
                        </a:spcAft>
                      </a:pPr>
                      <a:r>
                        <a:rPr lang="en-US" sz="1600" dirty="0">
                          <a:effectLst/>
                        </a:rPr>
                        <a:t>Http method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a:effectLst/>
                        </a:rPr>
                        <a:t>Description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a:effectLst/>
                        </a:rPr>
                        <a:t>Servlet Method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01375721"/>
                  </a:ext>
                </a:extLst>
              </a:tr>
              <a:tr h="555494">
                <a:tc>
                  <a:txBody>
                    <a:bodyPr/>
                    <a:lstStyle/>
                    <a:p>
                      <a:pPr marL="0" marR="0">
                        <a:lnSpc>
                          <a:spcPct val="100000"/>
                        </a:lnSpc>
                        <a:spcBef>
                          <a:spcPts val="0"/>
                        </a:spcBef>
                        <a:spcAft>
                          <a:spcPts val="0"/>
                        </a:spcAft>
                      </a:pPr>
                      <a:r>
                        <a:rPr lang="en-US" sz="1600">
                          <a:effectLst/>
                        </a:rPr>
                        <a:t>GET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rPr>
                        <a:t>The GET method requests a representation of the specified resource. Requests using GET should only retrieve data.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err="1">
                          <a:effectLst/>
                        </a:rPr>
                        <a:t>doGet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12346896"/>
                  </a:ext>
                </a:extLst>
              </a:tr>
              <a:tr h="555494">
                <a:tc>
                  <a:txBody>
                    <a:bodyPr/>
                    <a:lstStyle/>
                    <a:p>
                      <a:pPr marL="0" marR="0">
                        <a:lnSpc>
                          <a:spcPct val="100000"/>
                        </a:lnSpc>
                        <a:spcBef>
                          <a:spcPts val="0"/>
                        </a:spcBef>
                        <a:spcAft>
                          <a:spcPts val="0"/>
                        </a:spcAft>
                      </a:pPr>
                      <a:r>
                        <a:rPr lang="en-US" sz="1600">
                          <a:effectLst/>
                        </a:rPr>
                        <a:t>POST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rPr>
                        <a:t>The POST method submits an entity to the specified resource, often causing a change in state or side effects on the server.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err="1">
                          <a:effectLst/>
                        </a:rPr>
                        <a:t>doPost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71333441"/>
                  </a:ext>
                </a:extLst>
              </a:tr>
              <a:tr h="555494">
                <a:tc>
                  <a:txBody>
                    <a:bodyPr/>
                    <a:lstStyle/>
                    <a:p>
                      <a:pPr marL="0" marR="0">
                        <a:lnSpc>
                          <a:spcPct val="100000"/>
                        </a:lnSpc>
                        <a:spcBef>
                          <a:spcPts val="0"/>
                        </a:spcBef>
                        <a:spcAft>
                          <a:spcPts val="0"/>
                        </a:spcAft>
                      </a:pPr>
                      <a:r>
                        <a:rPr lang="en-US" sz="1600">
                          <a:effectLst/>
                        </a:rPr>
                        <a:t>PUT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rPr>
                        <a:t>The PUT method replaces all current representations of the target resource with the request payload.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rPr>
                        <a:t>doPut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28624976"/>
                  </a:ext>
                </a:extLst>
              </a:tr>
              <a:tr h="277747">
                <a:tc>
                  <a:txBody>
                    <a:bodyPr/>
                    <a:lstStyle/>
                    <a:p>
                      <a:pPr marL="0" marR="0">
                        <a:lnSpc>
                          <a:spcPct val="100000"/>
                        </a:lnSpc>
                        <a:spcBef>
                          <a:spcPts val="0"/>
                        </a:spcBef>
                        <a:spcAft>
                          <a:spcPts val="0"/>
                        </a:spcAft>
                      </a:pPr>
                      <a:r>
                        <a:rPr lang="en-US" sz="1600">
                          <a:effectLst/>
                        </a:rPr>
                        <a:t>DELETE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rPr>
                        <a:t>The DELETE method deletes the specified resource.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err="1">
                          <a:effectLst/>
                        </a:rPr>
                        <a:t>doDelete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4555337"/>
                  </a:ext>
                </a:extLst>
              </a:tr>
              <a:tr h="555494">
                <a:tc>
                  <a:txBody>
                    <a:bodyPr/>
                    <a:lstStyle/>
                    <a:p>
                      <a:pPr marL="0" marR="0">
                        <a:lnSpc>
                          <a:spcPct val="100000"/>
                        </a:lnSpc>
                        <a:spcBef>
                          <a:spcPts val="0"/>
                        </a:spcBef>
                        <a:spcAft>
                          <a:spcPts val="0"/>
                        </a:spcAft>
                      </a:pPr>
                      <a:r>
                        <a:rPr lang="en-US" sz="1600">
                          <a:effectLst/>
                        </a:rPr>
                        <a:t>HEAD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rPr>
                        <a:t>The HEAD method asks for a response identical to a GET request, but without the response body.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rPr>
                        <a:t>doHead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61152001"/>
                  </a:ext>
                </a:extLst>
              </a:tr>
              <a:tr h="555494">
                <a:tc>
                  <a:txBody>
                    <a:bodyPr/>
                    <a:lstStyle/>
                    <a:p>
                      <a:pPr marL="0" marR="0">
                        <a:lnSpc>
                          <a:spcPct val="100000"/>
                        </a:lnSpc>
                        <a:spcBef>
                          <a:spcPts val="0"/>
                        </a:spcBef>
                        <a:spcAft>
                          <a:spcPts val="0"/>
                        </a:spcAft>
                      </a:pPr>
                      <a:r>
                        <a:rPr lang="en-US" sz="1600">
                          <a:effectLst/>
                        </a:rPr>
                        <a:t>OPTIONS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rPr>
                        <a:t>The OPTIONS method describes the communication options for the target resource.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err="1">
                          <a:effectLst/>
                        </a:rPr>
                        <a:t>doOptions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22542777"/>
                  </a:ext>
                </a:extLst>
              </a:tr>
              <a:tr h="555494">
                <a:tc>
                  <a:txBody>
                    <a:bodyPr/>
                    <a:lstStyle/>
                    <a:p>
                      <a:pPr marL="0" marR="0">
                        <a:lnSpc>
                          <a:spcPct val="100000"/>
                        </a:lnSpc>
                        <a:spcBef>
                          <a:spcPts val="0"/>
                        </a:spcBef>
                        <a:spcAft>
                          <a:spcPts val="0"/>
                        </a:spcAft>
                      </a:pPr>
                      <a:r>
                        <a:rPr lang="en-US" sz="1600">
                          <a:effectLst/>
                        </a:rPr>
                        <a:t>TRACE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rPr>
                        <a:t>The TRACE method performs a message loop-back test along the path to the target resource.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err="1">
                          <a:effectLst/>
                        </a:rPr>
                        <a:t>doTrace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31091718"/>
                  </a:ext>
                </a:extLst>
              </a:tr>
              <a:tr h="555494">
                <a:tc>
                  <a:txBody>
                    <a:bodyPr/>
                    <a:lstStyle/>
                    <a:p>
                      <a:pPr marL="0" marR="0">
                        <a:lnSpc>
                          <a:spcPct val="100000"/>
                        </a:lnSpc>
                        <a:spcBef>
                          <a:spcPts val="0"/>
                        </a:spcBef>
                        <a:spcAft>
                          <a:spcPts val="0"/>
                        </a:spcAft>
                      </a:pPr>
                      <a:r>
                        <a:rPr lang="en-US" sz="1600">
                          <a:effectLst/>
                        </a:rPr>
                        <a:t>CONNECT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rPr>
                        <a:t>The CONNECT method establishes a tunnel to the server identified by the target resource.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71925227"/>
                  </a:ext>
                </a:extLst>
              </a:tr>
              <a:tr h="277747">
                <a:tc>
                  <a:txBody>
                    <a:bodyPr/>
                    <a:lstStyle/>
                    <a:p>
                      <a:pPr marL="0" marR="0">
                        <a:lnSpc>
                          <a:spcPct val="100000"/>
                        </a:lnSpc>
                        <a:spcBef>
                          <a:spcPts val="0"/>
                        </a:spcBef>
                        <a:spcAft>
                          <a:spcPts val="0"/>
                        </a:spcAft>
                      </a:pPr>
                      <a:r>
                        <a:rPr lang="en-US" sz="1600">
                          <a:effectLst/>
                        </a:rPr>
                        <a:t>PATCH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rPr>
                        <a:t>The PATCH method applies partial modifications to a resource.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a:effectLst/>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99472046"/>
                  </a:ext>
                </a:extLst>
              </a:tr>
            </a:tbl>
          </a:graphicData>
        </a:graphic>
      </p:graphicFrame>
    </p:spTree>
    <p:extLst>
      <p:ext uri="{BB962C8B-B14F-4D97-AF65-F5344CB8AC3E}">
        <p14:creationId xmlns:p14="http://schemas.microsoft.com/office/powerpoint/2010/main" val="373818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17ECF3-ED41-FD12-8DB0-F1D10F26FAF6}"/>
              </a:ext>
            </a:extLst>
          </p:cNvPr>
          <p:cNvSpPr>
            <a:spLocks noGrp="1"/>
          </p:cNvSpPr>
          <p:nvPr>
            <p:ph type="title"/>
          </p:nvPr>
        </p:nvSpPr>
        <p:spPr/>
        <p:txBody>
          <a:bodyPr>
            <a:normAutofit fontScale="90000"/>
          </a:bodyPr>
          <a:lstStyle/>
          <a:p>
            <a:r>
              <a:rPr lang="en-US" dirty="0"/>
              <a:t>Terminologies</a:t>
            </a:r>
          </a:p>
        </p:txBody>
      </p:sp>
      <p:sp>
        <p:nvSpPr>
          <p:cNvPr id="3" name="Text Placeholder 2">
            <a:extLst>
              <a:ext uri="{FF2B5EF4-FFF2-40B4-BE49-F238E27FC236}">
                <a16:creationId xmlns:a16="http://schemas.microsoft.com/office/drawing/2014/main" xmlns="" id="{687E1D48-A95D-0EBD-559C-5177FC636C03}"/>
              </a:ext>
            </a:extLst>
          </p:cNvPr>
          <p:cNvSpPr>
            <a:spLocks noGrp="1"/>
          </p:cNvSpPr>
          <p:nvPr>
            <p:ph type="body" sz="quarter" idx="13"/>
          </p:nvPr>
        </p:nvSpPr>
        <p:spPr/>
        <p:txBody>
          <a:bodyPr/>
          <a:lstStyle/>
          <a:p>
            <a:r>
              <a:rPr lang="en-US" dirty="0"/>
              <a:t>The servlet container is a part of a web server or application server that provides the network services over which requests and responses are sent, decodes MIME-based requests, and formats MIME-based responses. A servlet container also contains and manages servlets through their lifecycle.</a:t>
            </a:r>
          </a:p>
          <a:p>
            <a:endParaRPr lang="en-US" dirty="0"/>
          </a:p>
          <a:p>
            <a:r>
              <a:rPr lang="en-US" dirty="0"/>
              <a:t>A servlet container can be built into a host web server or installed as an add-on component to a web server via that server’s native extension API. Servlet containers can also be built into or possibly installed into web-enabled application servers.</a:t>
            </a:r>
          </a:p>
          <a:p>
            <a:endParaRPr lang="en-US" dirty="0"/>
          </a:p>
          <a:p>
            <a:r>
              <a:rPr lang="en-US" dirty="0"/>
              <a:t>All servlet containers must support HTTP as a protocol for requests and responses, but additional request/response-based protocols such as HTTPS (HTTP over SSL) may be supported.</a:t>
            </a:r>
          </a:p>
        </p:txBody>
      </p:sp>
      <p:sp>
        <p:nvSpPr>
          <p:cNvPr id="4" name="Slide Number Placeholder 3">
            <a:extLst>
              <a:ext uri="{FF2B5EF4-FFF2-40B4-BE49-F238E27FC236}">
                <a16:creationId xmlns:a16="http://schemas.microsoft.com/office/drawing/2014/main" xmlns="" id="{6A6B530F-2618-B915-B9BD-BBCA861771FC}"/>
              </a:ext>
            </a:extLst>
          </p:cNvPr>
          <p:cNvSpPr>
            <a:spLocks noGrp="1"/>
          </p:cNvSpPr>
          <p:nvPr>
            <p:ph type="sldNum" sz="quarter" idx="14"/>
          </p:nvPr>
        </p:nvSpPr>
        <p:spPr/>
        <p:txBody>
          <a:bodyPr/>
          <a:lstStyle/>
          <a:p>
            <a:fld id="{3DD97BEB-BAEF-0344-9D5C-EC73E478698A}" type="slidenum">
              <a:rPr lang="en-US" smtClean="0"/>
              <a:pPr/>
              <a:t>7</a:t>
            </a:fld>
            <a:endParaRPr lang="en-US"/>
          </a:p>
        </p:txBody>
      </p:sp>
      <p:sp>
        <p:nvSpPr>
          <p:cNvPr id="5" name="Text Placeholder 4">
            <a:extLst>
              <a:ext uri="{FF2B5EF4-FFF2-40B4-BE49-F238E27FC236}">
                <a16:creationId xmlns:a16="http://schemas.microsoft.com/office/drawing/2014/main" xmlns="" id="{0B45F449-BE2E-D6C8-EFC2-968C8914FCA9}"/>
              </a:ext>
            </a:extLst>
          </p:cNvPr>
          <p:cNvSpPr>
            <a:spLocks noGrp="1"/>
          </p:cNvSpPr>
          <p:nvPr>
            <p:ph type="body" sz="quarter" idx="15"/>
          </p:nvPr>
        </p:nvSpPr>
        <p:spPr/>
        <p:txBody>
          <a:bodyPr>
            <a:normAutofit fontScale="85000" lnSpcReduction="20000"/>
          </a:bodyPr>
          <a:lstStyle/>
          <a:p>
            <a:r>
              <a:rPr lang="en-US" dirty="0"/>
              <a:t>What is a Servlet Container?</a:t>
            </a:r>
          </a:p>
        </p:txBody>
      </p:sp>
    </p:spTree>
    <p:extLst>
      <p:ext uri="{BB962C8B-B14F-4D97-AF65-F5344CB8AC3E}">
        <p14:creationId xmlns:p14="http://schemas.microsoft.com/office/powerpoint/2010/main" val="290058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20164F-EF1B-F710-FA08-E8989D499F9C}"/>
              </a:ext>
            </a:extLst>
          </p:cNvPr>
          <p:cNvSpPr>
            <a:spLocks noGrp="1"/>
          </p:cNvSpPr>
          <p:nvPr>
            <p:ph type="title"/>
          </p:nvPr>
        </p:nvSpPr>
        <p:spPr/>
        <p:txBody>
          <a:bodyPr>
            <a:normAutofit fontScale="90000"/>
          </a:bodyPr>
          <a:lstStyle/>
          <a:p>
            <a:r>
              <a:rPr lang="en-US" dirty="0"/>
              <a:t>Terminologies</a:t>
            </a:r>
          </a:p>
        </p:txBody>
      </p:sp>
      <p:sp>
        <p:nvSpPr>
          <p:cNvPr id="3" name="Text Placeholder 2">
            <a:extLst>
              <a:ext uri="{FF2B5EF4-FFF2-40B4-BE49-F238E27FC236}">
                <a16:creationId xmlns:a16="http://schemas.microsoft.com/office/drawing/2014/main" xmlns="" id="{5000A51A-D398-7E53-D6BD-F6B40E243306}"/>
              </a:ext>
            </a:extLst>
          </p:cNvPr>
          <p:cNvSpPr>
            <a:spLocks noGrp="1"/>
          </p:cNvSpPr>
          <p:nvPr>
            <p:ph type="body" sz="quarter" idx="13"/>
          </p:nvPr>
        </p:nvSpPr>
        <p:spPr/>
        <p:txBody>
          <a:bodyPr>
            <a:normAutofit/>
          </a:bodyPr>
          <a:lstStyle/>
          <a:p>
            <a:r>
              <a:rPr lang="en-US" sz="1900" dirty="0"/>
              <a:t>Web Server is a computer program that accepts the request for data and sends the specified documents. Web server may be a computer where the online content is kept. Essentially internet server is employed to host sites however there exist different web servers conjointly like recreation, storage, FTP, email, etc.</a:t>
            </a:r>
          </a:p>
          <a:p>
            <a:r>
              <a:rPr lang="en-US" sz="1900" dirty="0"/>
              <a:t>Application Server encompasses Web container as well as EJB container. Application servers organize the run atmosphere for enterprises applications. Application server may be a reasonably server that mean how to put operating system, hosting the applications and services for users, IT services and organizations. In this, user interface similarly as protocol and RPC/RMI protocols are used. </a:t>
            </a:r>
          </a:p>
        </p:txBody>
      </p:sp>
      <p:sp>
        <p:nvSpPr>
          <p:cNvPr id="4" name="Slide Number Placeholder 3">
            <a:extLst>
              <a:ext uri="{FF2B5EF4-FFF2-40B4-BE49-F238E27FC236}">
                <a16:creationId xmlns:a16="http://schemas.microsoft.com/office/drawing/2014/main" xmlns="" id="{A633DDEB-4D59-5B2A-5FB8-61207F6C112B}"/>
              </a:ext>
            </a:extLst>
          </p:cNvPr>
          <p:cNvSpPr>
            <a:spLocks noGrp="1"/>
          </p:cNvSpPr>
          <p:nvPr>
            <p:ph type="sldNum" sz="quarter" idx="14"/>
          </p:nvPr>
        </p:nvSpPr>
        <p:spPr/>
        <p:txBody>
          <a:bodyPr/>
          <a:lstStyle/>
          <a:p>
            <a:fld id="{3DD97BEB-BAEF-0344-9D5C-EC73E478698A}" type="slidenum">
              <a:rPr lang="en-US" smtClean="0"/>
              <a:pPr/>
              <a:t>8</a:t>
            </a:fld>
            <a:endParaRPr lang="en-US"/>
          </a:p>
        </p:txBody>
      </p:sp>
      <p:sp>
        <p:nvSpPr>
          <p:cNvPr id="5" name="Text Placeholder 4">
            <a:extLst>
              <a:ext uri="{FF2B5EF4-FFF2-40B4-BE49-F238E27FC236}">
                <a16:creationId xmlns:a16="http://schemas.microsoft.com/office/drawing/2014/main" xmlns="" id="{ECE5ECD0-3E29-9A53-2234-0D5A54082179}"/>
              </a:ext>
            </a:extLst>
          </p:cNvPr>
          <p:cNvSpPr>
            <a:spLocks noGrp="1"/>
          </p:cNvSpPr>
          <p:nvPr>
            <p:ph type="body" sz="quarter" idx="15"/>
          </p:nvPr>
        </p:nvSpPr>
        <p:spPr/>
        <p:txBody>
          <a:bodyPr>
            <a:normAutofit fontScale="85000" lnSpcReduction="20000"/>
          </a:bodyPr>
          <a:lstStyle/>
          <a:p>
            <a:r>
              <a:rPr lang="en-US" dirty="0"/>
              <a:t>Java Web Server vs. Application Server</a:t>
            </a:r>
          </a:p>
        </p:txBody>
      </p:sp>
      <p:pic>
        <p:nvPicPr>
          <p:cNvPr id="3078" name="Picture 6" descr="web server vs application server.">
            <a:extLst>
              <a:ext uri="{FF2B5EF4-FFF2-40B4-BE49-F238E27FC236}">
                <a16:creationId xmlns:a16="http://schemas.microsoft.com/office/drawing/2014/main" xmlns="" id="{27DB8B9B-197E-1157-EC32-24D25DA62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58" t="10439" r="3546" b="27662"/>
          <a:stretch/>
        </p:blipFill>
        <p:spPr bwMode="auto">
          <a:xfrm>
            <a:off x="1984134" y="4197097"/>
            <a:ext cx="8459422" cy="211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103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825773-BC39-4BC2-EE16-260E5E463B7B}"/>
              </a:ext>
            </a:extLst>
          </p:cNvPr>
          <p:cNvSpPr>
            <a:spLocks noGrp="1"/>
          </p:cNvSpPr>
          <p:nvPr>
            <p:ph type="title"/>
          </p:nvPr>
        </p:nvSpPr>
        <p:spPr/>
        <p:txBody>
          <a:bodyPr>
            <a:normAutofit fontScale="90000"/>
          </a:bodyPr>
          <a:lstStyle/>
          <a:p>
            <a:r>
              <a:rPr lang="en-US" dirty="0"/>
              <a:t>Web Server vs. Application Server</a:t>
            </a:r>
          </a:p>
        </p:txBody>
      </p:sp>
      <p:sp>
        <p:nvSpPr>
          <p:cNvPr id="4" name="Slide Number Placeholder 3">
            <a:extLst>
              <a:ext uri="{FF2B5EF4-FFF2-40B4-BE49-F238E27FC236}">
                <a16:creationId xmlns:a16="http://schemas.microsoft.com/office/drawing/2014/main" xmlns="" id="{EF691BE5-311F-B134-963B-5910F290CB64}"/>
              </a:ext>
            </a:extLst>
          </p:cNvPr>
          <p:cNvSpPr>
            <a:spLocks noGrp="1"/>
          </p:cNvSpPr>
          <p:nvPr>
            <p:ph type="sldNum" sz="quarter" idx="14"/>
          </p:nvPr>
        </p:nvSpPr>
        <p:spPr/>
        <p:txBody>
          <a:bodyPr/>
          <a:lstStyle/>
          <a:p>
            <a:fld id="{3DD97BEB-BAEF-0344-9D5C-EC73E478698A}" type="slidenum">
              <a:rPr lang="en-US" smtClean="0"/>
              <a:pPr/>
              <a:t>9</a:t>
            </a:fld>
            <a:endParaRPr lang="en-US"/>
          </a:p>
        </p:txBody>
      </p:sp>
      <p:graphicFrame>
        <p:nvGraphicFramePr>
          <p:cNvPr id="6" name="Table 5">
            <a:extLst>
              <a:ext uri="{FF2B5EF4-FFF2-40B4-BE49-F238E27FC236}">
                <a16:creationId xmlns:a16="http://schemas.microsoft.com/office/drawing/2014/main" xmlns="" id="{DF38F9A9-1EDC-3514-4E53-76A5157CC909}"/>
              </a:ext>
            </a:extLst>
          </p:cNvPr>
          <p:cNvGraphicFramePr>
            <a:graphicFrameLocks noGrp="1"/>
          </p:cNvGraphicFramePr>
          <p:nvPr>
            <p:extLst/>
          </p:nvPr>
        </p:nvGraphicFramePr>
        <p:xfrm>
          <a:off x="1640378" y="930773"/>
          <a:ext cx="8877992" cy="5597152"/>
        </p:xfrm>
        <a:graphic>
          <a:graphicData uri="http://schemas.openxmlformats.org/drawingml/2006/table">
            <a:tbl>
              <a:tblPr firstRow="1" firstCol="1" bandRow="1">
                <a:tableStyleId>{5C22544A-7EE6-4342-B048-85BDC9FD1C3A}</a:tableStyleId>
              </a:tblPr>
              <a:tblGrid>
                <a:gridCol w="346303">
                  <a:extLst>
                    <a:ext uri="{9D8B030D-6E8A-4147-A177-3AD203B41FA5}">
                      <a16:colId xmlns:a16="http://schemas.microsoft.com/office/drawing/2014/main" xmlns="" val="4011328963"/>
                    </a:ext>
                  </a:extLst>
                </a:gridCol>
                <a:gridCol w="4109319">
                  <a:extLst>
                    <a:ext uri="{9D8B030D-6E8A-4147-A177-3AD203B41FA5}">
                      <a16:colId xmlns:a16="http://schemas.microsoft.com/office/drawing/2014/main" xmlns="" val="517001987"/>
                    </a:ext>
                  </a:extLst>
                </a:gridCol>
                <a:gridCol w="4422370">
                  <a:extLst>
                    <a:ext uri="{9D8B030D-6E8A-4147-A177-3AD203B41FA5}">
                      <a16:colId xmlns:a16="http://schemas.microsoft.com/office/drawing/2014/main" xmlns="" val="1460205189"/>
                    </a:ext>
                  </a:extLst>
                </a:gridCol>
              </a:tblGrid>
              <a:tr h="299302">
                <a:tc>
                  <a:txBody>
                    <a:bodyPr/>
                    <a:lstStyle/>
                    <a:p>
                      <a:pPr marL="0" marR="0">
                        <a:lnSpc>
                          <a:spcPts val="1200"/>
                        </a:lnSpc>
                        <a:spcBef>
                          <a:spcPts val="0"/>
                        </a:spcBef>
                        <a:spcAft>
                          <a:spcPts val="0"/>
                        </a:spcAft>
                      </a:pPr>
                      <a:r>
                        <a:rPr lang="en-US" sz="1400">
                          <a:effectLst/>
                        </a:rPr>
                        <a:t>.NO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2902" marR="22902" marT="57254" marB="57254" anchor="b"/>
                </a:tc>
                <a:tc>
                  <a:txBody>
                    <a:bodyPr/>
                    <a:lstStyle/>
                    <a:p>
                      <a:pPr marL="0" marR="0">
                        <a:lnSpc>
                          <a:spcPts val="1200"/>
                        </a:lnSpc>
                        <a:spcBef>
                          <a:spcPts val="0"/>
                        </a:spcBef>
                        <a:spcAft>
                          <a:spcPts val="0"/>
                        </a:spcAft>
                      </a:pPr>
                      <a:r>
                        <a:rPr lang="en-US" sz="1400" dirty="0">
                          <a:effectLst/>
                        </a:rPr>
                        <a:t>Web Server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57254" marB="57254" anchor="b"/>
                </a:tc>
                <a:tc>
                  <a:txBody>
                    <a:bodyPr/>
                    <a:lstStyle/>
                    <a:p>
                      <a:pPr marL="0" marR="0">
                        <a:lnSpc>
                          <a:spcPts val="1200"/>
                        </a:lnSpc>
                        <a:spcBef>
                          <a:spcPts val="0"/>
                        </a:spcBef>
                        <a:spcAft>
                          <a:spcPts val="0"/>
                        </a:spcAft>
                      </a:pPr>
                      <a:r>
                        <a:rPr lang="en-US" sz="1400">
                          <a:effectLst/>
                        </a:rPr>
                        <a:t>Application Server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57254" marB="57254" anchor="b"/>
                </a:tc>
                <a:extLst>
                  <a:ext uri="{0D108BD9-81ED-4DB2-BD59-A6C34878D82A}">
                    <a16:rowId xmlns:a16="http://schemas.microsoft.com/office/drawing/2014/main" xmlns="" val="358735916"/>
                  </a:ext>
                </a:extLst>
              </a:tr>
              <a:tr h="534961">
                <a:tc>
                  <a:txBody>
                    <a:bodyPr/>
                    <a:lstStyle/>
                    <a:p>
                      <a:pPr marL="0" marR="0">
                        <a:lnSpc>
                          <a:spcPts val="1200"/>
                        </a:lnSpc>
                        <a:spcBef>
                          <a:spcPts val="0"/>
                        </a:spcBef>
                        <a:spcAft>
                          <a:spcPts val="0"/>
                        </a:spcAft>
                      </a:pPr>
                      <a:r>
                        <a:rPr lang="en-US" sz="1400">
                          <a:effectLst/>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Web server encompasses web container only.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While application server encompasses Web container as well as EJB container.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extLst>
                  <a:ext uri="{0D108BD9-81ED-4DB2-BD59-A6C34878D82A}">
                    <a16:rowId xmlns:a16="http://schemas.microsoft.com/office/drawing/2014/main" xmlns="" val="250393109"/>
                  </a:ext>
                </a:extLst>
              </a:tr>
              <a:tr h="408444">
                <a:tc>
                  <a:txBody>
                    <a:bodyPr/>
                    <a:lstStyle/>
                    <a:p>
                      <a:pPr marL="0" marR="0">
                        <a:lnSpc>
                          <a:spcPts val="1200"/>
                        </a:lnSpc>
                        <a:spcBef>
                          <a:spcPts val="0"/>
                        </a:spcBef>
                        <a:spcAft>
                          <a:spcPts val="0"/>
                        </a:spcAft>
                      </a:pPr>
                      <a:r>
                        <a:rPr lang="en-US" sz="1400">
                          <a:effectLst/>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Web server is useful or fitted for static content.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Whereas application server is fitted for dynamic content.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extLst>
                  <a:ext uri="{0D108BD9-81ED-4DB2-BD59-A6C34878D82A}">
                    <a16:rowId xmlns:a16="http://schemas.microsoft.com/office/drawing/2014/main" xmlns="" val="4280333018"/>
                  </a:ext>
                </a:extLst>
              </a:tr>
              <a:tr h="408444">
                <a:tc>
                  <a:txBody>
                    <a:bodyPr/>
                    <a:lstStyle/>
                    <a:p>
                      <a:pPr marL="0" marR="0">
                        <a:lnSpc>
                          <a:spcPts val="1200"/>
                        </a:lnSpc>
                        <a:spcBef>
                          <a:spcPts val="0"/>
                        </a:spcBef>
                        <a:spcAft>
                          <a:spcPts val="0"/>
                        </a:spcAft>
                      </a:pPr>
                      <a:r>
                        <a:rPr lang="en-US" sz="1400">
                          <a:effectLst/>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Web server consumes or utilizes less resources.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While application server utilize more resources.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extLst>
                  <a:ext uri="{0D108BD9-81ED-4DB2-BD59-A6C34878D82A}">
                    <a16:rowId xmlns:a16="http://schemas.microsoft.com/office/drawing/2014/main" xmlns="" val="1318602410"/>
                  </a:ext>
                </a:extLst>
              </a:tr>
              <a:tr h="534961">
                <a:tc>
                  <a:txBody>
                    <a:bodyPr/>
                    <a:lstStyle/>
                    <a:p>
                      <a:pPr marL="0" marR="0">
                        <a:lnSpc>
                          <a:spcPts val="1200"/>
                        </a:lnSpc>
                        <a:spcBef>
                          <a:spcPts val="0"/>
                        </a:spcBef>
                        <a:spcAft>
                          <a:spcPts val="0"/>
                        </a:spcAft>
                      </a:pPr>
                      <a:r>
                        <a:rPr lang="en-US" sz="1400">
                          <a:effectLst/>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dirty="0">
                          <a:effectLst/>
                        </a:rPr>
                        <a:t>Web servers arrange the run environment for web applications.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While application servers arrange the run environment for enterprises applications.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extLst>
                  <a:ext uri="{0D108BD9-81ED-4DB2-BD59-A6C34878D82A}">
                    <a16:rowId xmlns:a16="http://schemas.microsoft.com/office/drawing/2014/main" xmlns="" val="3497877173"/>
                  </a:ext>
                </a:extLst>
              </a:tr>
              <a:tr h="534961">
                <a:tc>
                  <a:txBody>
                    <a:bodyPr/>
                    <a:lstStyle/>
                    <a:p>
                      <a:pPr marL="0" marR="0">
                        <a:lnSpc>
                          <a:spcPts val="1200"/>
                        </a:lnSpc>
                        <a:spcBef>
                          <a:spcPts val="0"/>
                        </a:spcBef>
                        <a:spcAft>
                          <a:spcPts val="0"/>
                        </a:spcAft>
                      </a:pPr>
                      <a:r>
                        <a:rPr lang="en-US" sz="1400">
                          <a:effectLst/>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In web servers, multithreading is supported.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While in application server, multithreading is not supported.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extLst>
                  <a:ext uri="{0D108BD9-81ED-4DB2-BD59-A6C34878D82A}">
                    <a16:rowId xmlns:a16="http://schemas.microsoft.com/office/drawing/2014/main" xmlns="" val="1943252697"/>
                  </a:ext>
                </a:extLst>
              </a:tr>
              <a:tr h="534961">
                <a:tc>
                  <a:txBody>
                    <a:bodyPr/>
                    <a:lstStyle/>
                    <a:p>
                      <a:pPr marL="0" marR="0">
                        <a:lnSpc>
                          <a:spcPts val="1200"/>
                        </a:lnSpc>
                        <a:spcBef>
                          <a:spcPts val="0"/>
                        </a:spcBef>
                        <a:spcAft>
                          <a:spcPts val="0"/>
                        </a:spcAft>
                      </a:pPr>
                      <a:r>
                        <a:rPr lang="en-US" sz="1400">
                          <a:effectLst/>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Web server’s capacity is lower than application server.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While application server’s capacity is higher than web server.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extLst>
                  <a:ext uri="{0D108BD9-81ED-4DB2-BD59-A6C34878D82A}">
                    <a16:rowId xmlns:a16="http://schemas.microsoft.com/office/drawing/2014/main" xmlns="" val="1187572346"/>
                  </a:ext>
                </a:extLst>
              </a:tr>
              <a:tr h="467489">
                <a:tc>
                  <a:txBody>
                    <a:bodyPr/>
                    <a:lstStyle/>
                    <a:p>
                      <a:pPr marL="0" marR="0">
                        <a:lnSpc>
                          <a:spcPts val="1200"/>
                        </a:lnSpc>
                        <a:spcBef>
                          <a:spcPts val="0"/>
                        </a:spcBef>
                        <a:spcAft>
                          <a:spcPts val="0"/>
                        </a:spcAft>
                      </a:pPr>
                      <a:r>
                        <a:rPr lang="en-US" sz="1400">
                          <a:effectLst/>
                        </a:rPr>
                        <a:t>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In web server, HTML and HTTP protocols are used.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While in this, GUI as well as HTTP and RPC/RMI protocols are used.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extLst>
                  <a:ext uri="{0D108BD9-81ED-4DB2-BD59-A6C34878D82A}">
                    <a16:rowId xmlns:a16="http://schemas.microsoft.com/office/drawing/2014/main" xmlns="" val="2363268935"/>
                  </a:ext>
                </a:extLst>
              </a:tr>
              <a:tr h="251452">
                <a:tc>
                  <a:txBody>
                    <a:bodyPr/>
                    <a:lstStyle/>
                    <a:p>
                      <a:pPr marL="0" marR="0">
                        <a:lnSpc>
                          <a:spcPts val="1200"/>
                        </a:lnSpc>
                        <a:spcBef>
                          <a:spcPts val="0"/>
                        </a:spcBef>
                        <a:spcAft>
                          <a:spcPts val="0"/>
                        </a:spcAft>
                      </a:pPr>
                      <a:r>
                        <a:rPr lang="en-US" sz="1400">
                          <a:effectLst/>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Processes that are not resource-intensive are supported.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Processes that are resource-intensive  are supported.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extLst>
                  <a:ext uri="{0D108BD9-81ED-4DB2-BD59-A6C34878D82A}">
                    <a16:rowId xmlns:a16="http://schemas.microsoft.com/office/drawing/2014/main" xmlns="" val="1183826356"/>
                  </a:ext>
                </a:extLst>
              </a:tr>
              <a:tr h="408444">
                <a:tc>
                  <a:txBody>
                    <a:bodyPr/>
                    <a:lstStyle/>
                    <a:p>
                      <a:pPr marL="0" marR="0">
                        <a:lnSpc>
                          <a:spcPts val="1200"/>
                        </a:lnSpc>
                        <a:spcBef>
                          <a:spcPts val="0"/>
                        </a:spcBef>
                        <a:spcAft>
                          <a:spcPts val="0"/>
                        </a:spcAft>
                      </a:pPr>
                      <a:r>
                        <a:rPr lang="en-US" sz="1400">
                          <a:effectLst/>
                        </a:rPr>
                        <a:t>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Transactions and connection pooling is not supported.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Transactions and connection pooling is supported.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extLst>
                  <a:ext uri="{0D108BD9-81ED-4DB2-BD59-A6C34878D82A}">
                    <a16:rowId xmlns:a16="http://schemas.microsoft.com/office/drawing/2014/main" xmlns="" val="1248417577"/>
                  </a:ext>
                </a:extLst>
              </a:tr>
              <a:tr h="408444">
                <a:tc>
                  <a:txBody>
                    <a:bodyPr/>
                    <a:lstStyle/>
                    <a:p>
                      <a:pPr marL="0" marR="0">
                        <a:lnSpc>
                          <a:spcPts val="1200"/>
                        </a:lnSpc>
                        <a:spcBef>
                          <a:spcPts val="0"/>
                        </a:spcBef>
                        <a:spcAft>
                          <a:spcPts val="0"/>
                        </a:spcAft>
                      </a:pPr>
                      <a:r>
                        <a:rPr lang="en-US" sz="1400">
                          <a:effectLst/>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The capacity of fault tolerance is low as compared to application servers.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a:effectLst/>
                        </a:rPr>
                        <a:t>It has high fault tolerance.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extLst>
                  <a:ext uri="{0D108BD9-81ED-4DB2-BD59-A6C34878D82A}">
                    <a16:rowId xmlns:a16="http://schemas.microsoft.com/office/drawing/2014/main" xmlns="" val="290048002"/>
                  </a:ext>
                </a:extLst>
              </a:tr>
              <a:tr h="534961">
                <a:tc>
                  <a:txBody>
                    <a:bodyPr/>
                    <a:lstStyle/>
                    <a:p>
                      <a:pPr marL="0" marR="0">
                        <a:lnSpc>
                          <a:spcPts val="1200"/>
                        </a:lnSpc>
                        <a:spcBef>
                          <a:spcPts val="0"/>
                        </a:spcBef>
                        <a:spcAft>
                          <a:spcPts val="0"/>
                        </a:spcAft>
                      </a:pPr>
                      <a:r>
                        <a:rPr lang="en-US" sz="1400">
                          <a:effectLst/>
                        </a:rPr>
                        <a:t>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dirty="0">
                          <a:effectLst/>
                        </a:rPr>
                        <a:t>Web Server examples are Apache HTTP Server , Tomcat, Jetty, Nginx,...</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tc>
                  <a:txBody>
                    <a:bodyPr/>
                    <a:lstStyle/>
                    <a:p>
                      <a:pPr marL="0" marR="0">
                        <a:lnSpc>
                          <a:spcPts val="1200"/>
                        </a:lnSpc>
                        <a:spcBef>
                          <a:spcPts val="0"/>
                        </a:spcBef>
                        <a:spcAft>
                          <a:spcPts val="0"/>
                        </a:spcAft>
                      </a:pPr>
                      <a:r>
                        <a:rPr lang="en-US" sz="1400" dirty="0">
                          <a:effectLst/>
                        </a:rPr>
                        <a:t>Application Servers example are JBoss EAP, </a:t>
                      </a:r>
                      <a:r>
                        <a:rPr lang="en-US" sz="1400" dirty="0" err="1">
                          <a:effectLst/>
                        </a:rPr>
                        <a:t>WildFly</a:t>
                      </a:r>
                      <a:r>
                        <a:rPr lang="en-US" sz="1400" dirty="0">
                          <a:effectLst/>
                        </a:rPr>
                        <a:t>, Glassfish, Apache </a:t>
                      </a:r>
                      <a:r>
                        <a:rPr lang="en-US" sz="1400" dirty="0" err="1">
                          <a:effectLst/>
                        </a:rPr>
                        <a:t>TomEE</a:t>
                      </a:r>
                      <a:r>
                        <a:rPr lang="en-US" sz="1400" dirty="0">
                          <a:effectLst/>
                        </a:rPr>
                        <a:t>, IBM </a:t>
                      </a:r>
                      <a:r>
                        <a:rPr lang="en-US" sz="1400" dirty="0" err="1">
                          <a:effectLst/>
                        </a:rPr>
                        <a:t>Websphere</a:t>
                      </a:r>
                      <a:r>
                        <a:rPr lang="en-US" sz="1400" dirty="0">
                          <a:effectLst/>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254" marR="57254" marT="80156" marB="80156" anchor="ctr"/>
                </a:tc>
                <a:extLst>
                  <a:ext uri="{0D108BD9-81ED-4DB2-BD59-A6C34878D82A}">
                    <a16:rowId xmlns:a16="http://schemas.microsoft.com/office/drawing/2014/main" xmlns="" val="1790915595"/>
                  </a:ext>
                </a:extLst>
              </a:tr>
            </a:tbl>
          </a:graphicData>
        </a:graphic>
      </p:graphicFrame>
    </p:spTree>
    <p:extLst>
      <p:ext uri="{BB962C8B-B14F-4D97-AF65-F5344CB8AC3E}">
        <p14:creationId xmlns:p14="http://schemas.microsoft.com/office/powerpoint/2010/main" val="3158902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43</TotalTime>
  <Words>3346</Words>
  <Application>Microsoft Office PowerPoint</Application>
  <PresentationFormat>Widescreen</PresentationFormat>
  <Paragraphs>510</Paragraphs>
  <Slides>52</Slides>
  <Notes>17</Notes>
  <HiddenSlides>5</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52</vt:i4>
      </vt:variant>
    </vt:vector>
  </HeadingPairs>
  <TitlesOfParts>
    <vt:vector size="66" baseType="lpstr">
      <vt:lpstr>ＭＳ Ｐゴシック</vt:lpstr>
      <vt:lpstr>-apple-system</vt:lpstr>
      <vt:lpstr>Arial</vt:lpstr>
      <vt:lpstr>Calibri</vt:lpstr>
      <vt:lpstr>Calibri Light</vt:lpstr>
      <vt:lpstr>Comic Sans MS</vt:lpstr>
      <vt:lpstr>Courier</vt:lpstr>
      <vt:lpstr>Courier New</vt:lpstr>
      <vt:lpstr>Courier New Bold</vt:lpstr>
      <vt:lpstr>JetBrains Mono</vt:lpstr>
      <vt:lpstr>LucidaGrande</vt:lpstr>
      <vt:lpstr>Times New Roman</vt:lpstr>
      <vt:lpstr>Wingdings</vt:lpstr>
      <vt:lpstr>Celestial</vt:lpstr>
      <vt:lpstr>CHAPTER 2: Jakarta Servlet, Servlet Life cycle, Sharing Information</vt:lpstr>
      <vt:lpstr>CONTENT</vt:lpstr>
      <vt:lpstr>Terminologies</vt:lpstr>
      <vt:lpstr>Servlet Request/Response Handling</vt:lpstr>
      <vt:lpstr>Servlet Communication &amp; Protocols</vt:lpstr>
      <vt:lpstr>Http methods and Servlet methods</vt:lpstr>
      <vt:lpstr>Terminologies</vt:lpstr>
      <vt:lpstr>Terminologies</vt:lpstr>
      <vt:lpstr>Web Server vs. Application Server</vt:lpstr>
      <vt:lpstr>Apache Tomcat Web Server</vt:lpstr>
      <vt:lpstr>Development</vt:lpstr>
      <vt:lpstr>Create Application</vt:lpstr>
      <vt:lpstr>Create Application</vt:lpstr>
      <vt:lpstr>Sample Servlet</vt:lpstr>
      <vt:lpstr>Create Project with Build tools</vt:lpstr>
      <vt:lpstr>Jakarta Servlet Life Cycle</vt:lpstr>
      <vt:lpstr>Types of Servlet</vt:lpstr>
      <vt:lpstr>Types of Servlet</vt:lpstr>
      <vt:lpstr>Handling Servlet Lifecycle Events</vt:lpstr>
      <vt:lpstr>Sharing Information</vt:lpstr>
      <vt:lpstr>Sharing Information</vt:lpstr>
      <vt:lpstr>Asynchronous Processing</vt:lpstr>
      <vt:lpstr>Asynchronous Processing</vt:lpstr>
      <vt:lpstr>Asynchronous Processing</vt:lpstr>
      <vt:lpstr>Contexts and Dependency Injection (CDI)</vt:lpstr>
      <vt:lpstr>REST API</vt:lpstr>
      <vt:lpstr>RESTful Web Services</vt:lpstr>
      <vt:lpstr>RESTful Root Resource</vt:lpstr>
      <vt:lpstr>REST - example</vt:lpstr>
      <vt:lpstr>REST API Client</vt:lpstr>
      <vt:lpstr>REST </vt:lpstr>
      <vt:lpstr>REST </vt:lpstr>
      <vt:lpstr>REST </vt:lpstr>
      <vt:lpstr>REST </vt:lpstr>
      <vt:lpstr>REST</vt:lpstr>
      <vt:lpstr>REST Client</vt:lpstr>
      <vt:lpstr>REST Client</vt:lpstr>
      <vt:lpstr>Rest client using HttpClient</vt:lpstr>
      <vt:lpstr>WebSocket</vt:lpstr>
      <vt:lpstr>WebSocket</vt:lpstr>
      <vt:lpstr>Jakarta WebSocket</vt:lpstr>
      <vt:lpstr>Jakarta WebSocket</vt:lpstr>
      <vt:lpstr>Jakarta WebSocket</vt:lpstr>
      <vt:lpstr>Jakarta WebSocket</vt:lpstr>
      <vt:lpstr>Jakarta WebSocket</vt:lpstr>
      <vt:lpstr>Sample – Chat App</vt:lpstr>
      <vt:lpstr>Java Server Pages</vt:lpstr>
      <vt:lpstr>Java Server Pages</vt:lpstr>
      <vt:lpstr>JSP Architecture</vt:lpstr>
      <vt:lpstr>JSP Execution</vt:lpstr>
      <vt:lpstr>Self-Study</vt:lpstr>
      <vt:lpstr>Contexts and Dependency Injection (CDI)</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6</cp:revision>
  <dcterms:created xsi:type="dcterms:W3CDTF">2024-08-07T20:56:24Z</dcterms:created>
  <dcterms:modified xsi:type="dcterms:W3CDTF">2024-08-07T22:30:27Z</dcterms:modified>
</cp:coreProperties>
</file>