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1" r:id="rId3"/>
    <p:sldId id="283" r:id="rId4"/>
    <p:sldId id="284" r:id="rId5"/>
    <p:sldId id="291" r:id="rId6"/>
    <p:sldId id="292" r:id="rId7"/>
    <p:sldId id="293" r:id="rId8"/>
    <p:sldId id="296" r:id="rId9"/>
    <p:sldId id="299" r:id="rId10"/>
    <p:sldId id="297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18" autoAdjust="0"/>
  </p:normalViewPr>
  <p:slideViewPr>
    <p:cSldViewPr snapToGrid="0">
      <p:cViewPr varScale="1">
        <p:scale>
          <a:sx n="60" d="100"/>
          <a:sy n="60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сикова Алена" userId="949cdfb3fa302435" providerId="LiveId" clId="{3E3FD68D-D026-443D-B2CE-0A3724819A6A}"/>
    <pc:docChg chg="custSel modSld">
      <pc:chgData name="Есикова Алена" userId="949cdfb3fa302435" providerId="LiveId" clId="{3E3FD68D-D026-443D-B2CE-0A3724819A6A}" dt="2024-01-09T18:40:37.009" v="23" actId="1076"/>
      <pc:docMkLst>
        <pc:docMk/>
      </pc:docMkLst>
      <pc:sldChg chg="modSp mod">
        <pc:chgData name="Есикова Алена" userId="949cdfb3fa302435" providerId="LiveId" clId="{3E3FD68D-D026-443D-B2CE-0A3724819A6A}" dt="2024-01-09T18:40:37.009" v="23" actId="1076"/>
        <pc:sldMkLst>
          <pc:docMk/>
          <pc:sldMk cId="3340315713" sldId="291"/>
        </pc:sldMkLst>
        <pc:spChg chg="mod">
          <ac:chgData name="Есикова Алена" userId="949cdfb3fa302435" providerId="LiveId" clId="{3E3FD68D-D026-443D-B2CE-0A3724819A6A}" dt="2024-01-09T18:37:40.693" v="3" actId="20577"/>
          <ac:spMkLst>
            <pc:docMk/>
            <pc:sldMk cId="3340315713" sldId="291"/>
            <ac:spMk id="7" creationId="{CB58A0DD-1FE4-4D25-AFE5-5E0124E4E186}"/>
          </ac:spMkLst>
        </pc:spChg>
        <pc:picChg chg="mod">
          <ac:chgData name="Есикова Алена" userId="949cdfb3fa302435" providerId="LiveId" clId="{3E3FD68D-D026-443D-B2CE-0A3724819A6A}" dt="2024-01-09T18:40:37.009" v="23" actId="1076"/>
          <ac:picMkLst>
            <pc:docMk/>
            <pc:sldMk cId="3340315713" sldId="291"/>
            <ac:picMk id="9" creationId="{2A850A4C-43DD-4C02-9507-AD03F61BDE87}"/>
          </ac:picMkLst>
        </pc:picChg>
      </pc:sldChg>
      <pc:sldChg chg="modSp mod">
        <pc:chgData name="Есикова Алена" userId="949cdfb3fa302435" providerId="LiveId" clId="{3E3FD68D-D026-443D-B2CE-0A3724819A6A}" dt="2024-01-09T18:38:15.857" v="10" actId="20577"/>
        <pc:sldMkLst>
          <pc:docMk/>
          <pc:sldMk cId="2835792236" sldId="292"/>
        </pc:sldMkLst>
        <pc:spChg chg="mod">
          <ac:chgData name="Есикова Алена" userId="949cdfb3fa302435" providerId="LiveId" clId="{3E3FD68D-D026-443D-B2CE-0A3724819A6A}" dt="2024-01-09T18:38:15.857" v="10" actId="20577"/>
          <ac:spMkLst>
            <pc:docMk/>
            <pc:sldMk cId="2835792236" sldId="292"/>
            <ac:spMk id="5" creationId="{16A12CE4-E3B4-4AA7-B2EC-32C054A550FD}"/>
          </ac:spMkLst>
        </pc:spChg>
      </pc:sldChg>
      <pc:sldChg chg="addSp modSp mod">
        <pc:chgData name="Есикова Алена" userId="949cdfb3fa302435" providerId="LiveId" clId="{3E3FD68D-D026-443D-B2CE-0A3724819A6A}" dt="2024-01-09T18:39:30.083" v="22" actId="14100"/>
        <pc:sldMkLst>
          <pc:docMk/>
          <pc:sldMk cId="2356370321" sldId="296"/>
        </pc:sldMkLst>
        <pc:spChg chg="mod">
          <ac:chgData name="Есикова Алена" userId="949cdfb3fa302435" providerId="LiveId" clId="{3E3FD68D-D026-443D-B2CE-0A3724819A6A}" dt="2024-01-09T18:39:20.131" v="19" actId="27636"/>
          <ac:spMkLst>
            <pc:docMk/>
            <pc:sldMk cId="2356370321" sldId="296"/>
            <ac:spMk id="6" creationId="{78AFD35F-B61D-45AC-9A2A-9B71C06CD239}"/>
          </ac:spMkLst>
        </pc:spChg>
        <pc:picChg chg="add mod">
          <ac:chgData name="Есикова Алена" userId="949cdfb3fa302435" providerId="LiveId" clId="{3E3FD68D-D026-443D-B2CE-0A3724819A6A}" dt="2024-01-09T18:39:30.083" v="22" actId="14100"/>
          <ac:picMkLst>
            <pc:docMk/>
            <pc:sldMk cId="2356370321" sldId="296"/>
            <ac:picMk id="8" creationId="{0A91FA60-54D3-4E1B-A158-99DDA79C7A7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923BF9C-B8E3-C643-5742-99D59284D0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A7C31D-4A21-EB6C-1FE7-8A14E33C7C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23D2E-18B3-49FF-A04E-13BB2C4B75AA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AAF80E-3CE9-BDDD-35C5-EE4B029A01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330A11-7558-3709-4F00-A4E756FE8F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51CD5-7A5C-4082-9A17-7825F256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20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DFE4C-D735-4410-A3C1-33A3825E521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D8E03-3F9D-441D-A10A-57FC27A8D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16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8E03-3F9D-441D-A10A-57FC27A8DCA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1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445D-0ED9-4341-8ECE-3D6646A7F613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4306-C4E6-44A2-9AB3-25037C9789CC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964A-F5C6-41A1-BD99-B441E4419692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5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B4C3-7BBE-4926-ABC0-823ABB63AAEC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5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07E2-A70F-4E32-A6A3-0E0489EFA267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66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6462-E4FA-4559-AD61-9DF3119D2731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8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ED8-D2E4-4CB8-A2D2-F9E77EE76589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0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83BD-DD39-4676-B7C5-219FC2557B23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0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274-E804-4925-B54E-9D421E6A9286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A8E6-4C2E-46C0-B00A-D7F379B74268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CF61-600F-4D1F-B090-20FF2EDFACE1}" type="datetime1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210D-0776-4CF0-BA0A-8D12F6C66A89}" type="datetime1">
              <a:rPr lang="ru-RU" smtClean="0"/>
              <a:t>09.01.2024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0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DE2-1375-4732-9A71-68C82246B220}" type="datetime1">
              <a:rPr lang="ru-RU" smtClean="0"/>
              <a:t>09.01.2024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6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B269-A91A-4055-AEC0-24A89A412124}" type="datetime1">
              <a:rPr lang="ru-RU" smtClean="0"/>
              <a:t>09.01.2024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9B8E-423C-4D78-A1C6-E36FBBE8F59F}" type="datetime1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5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3397-840D-439C-8913-F82EB6933CE1}" type="datetime1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8239-E2E0-4067-8BC4-C63B8D053F4B}" type="datetime1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A01664-6582-4CAD-B5C2-DE50A9430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5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12521" y="599296"/>
            <a:ext cx="9070924" cy="207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ru-RU" sz="1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МИНИСТЕРСТВО СЕЛЬСКОГО ХОЗЯЙСТВА РОССИЙСКОЙ ФЕДЕРАЦИИ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050" cap="all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lang="ru-RU" sz="105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Аграрный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МСХА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К.А.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Тимирязева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endParaRPr lang="en-US" sz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нститут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экономики и управления АПК</a:t>
            </a:r>
          </a:p>
          <a:p>
            <a:pPr algn="ctr">
              <a:spcBef>
                <a:spcPct val="0"/>
              </a:spcBef>
            </a:pPr>
            <a:endParaRPr lang="en-US" sz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66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информатики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90012" y="2877408"/>
            <a:ext cx="6915941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73"/>
              </a:lnSpc>
            </a:pPr>
            <a:endParaRPr lang="ru-RU" sz="2144" b="1" spc="-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573"/>
              </a:lnSpc>
            </a:pPr>
            <a:r>
              <a:rPr lang="ru-RU" sz="2144" b="1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защиты курсовой работы</a:t>
            </a:r>
            <a:endParaRPr lang="en-US" sz="2144" b="1" spc="-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933"/>
              </a:lnSpc>
            </a:pPr>
            <a:r>
              <a:rPr lang="en-US" sz="2000" spc="-3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тему</a:t>
            </a:r>
            <a:r>
              <a:rPr lang="en-US" sz="2000" spc="-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spc="-3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933"/>
              </a:lnSpc>
            </a:pPr>
            <a:r>
              <a:rPr lang="ru-RU" sz="2000" spc="-35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веб-сайта магазина по продаже семян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000" spc="-35" dirty="0">
              <a:solidFill>
                <a:srgbClr val="2129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17178" y="4550226"/>
            <a:ext cx="3545681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9"/>
              </a:lnSpc>
              <a:spcBef>
                <a:spcPct val="0"/>
              </a:spcBef>
            </a:pPr>
            <a:r>
              <a:rPr lang="en-US" dirty="0" err="1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Д-Э </a:t>
            </a:r>
            <a:r>
              <a:rPr lang="ru-RU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 err="1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endParaRPr lang="en-US" dirty="0">
              <a:solidFill>
                <a:srgbClr val="2129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89"/>
              </a:lnSpc>
              <a:spcBef>
                <a:spcPct val="0"/>
              </a:spcBef>
            </a:pPr>
            <a:r>
              <a:rPr lang="ru-RU" dirty="0" err="1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Есиков</a:t>
            </a:r>
            <a:r>
              <a:rPr lang="en-US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endParaRPr lang="en-US" dirty="0">
              <a:solidFill>
                <a:srgbClr val="2129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93668" y="6258379"/>
            <a:ext cx="1804663" cy="237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89"/>
              </a:lnSpc>
              <a:spcBef>
                <a:spcPct val="0"/>
              </a:spcBef>
            </a:pPr>
            <a:r>
              <a:rPr lang="en-US" sz="1421" dirty="0" err="1">
                <a:solidFill>
                  <a:srgbClr val="212943"/>
                </a:solidFill>
                <a:latin typeface="Montserrat Bold"/>
              </a:rPr>
              <a:t>Москва</a:t>
            </a:r>
            <a:r>
              <a:rPr lang="en-US" sz="1421" dirty="0">
                <a:solidFill>
                  <a:srgbClr val="212943"/>
                </a:solidFill>
                <a:latin typeface="Montserrat Bold"/>
              </a:rPr>
              <a:t>,</a:t>
            </a:r>
            <a:r>
              <a:rPr lang="ru-RU" sz="1421" dirty="0">
                <a:solidFill>
                  <a:srgbClr val="212943"/>
                </a:solidFill>
                <a:latin typeface="Montserrat Bold"/>
              </a:rPr>
              <a:t> </a:t>
            </a:r>
            <a:r>
              <a:rPr lang="en-US" sz="1421" dirty="0">
                <a:solidFill>
                  <a:srgbClr val="212943"/>
                </a:solidFill>
                <a:latin typeface="Montserrat Bold"/>
              </a:rPr>
              <a:t>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53E1C-06A9-02BB-50D8-023F163F634E}"/>
              </a:ext>
            </a:extLst>
          </p:cNvPr>
          <p:cNvSpPr txBox="1"/>
          <p:nvPr/>
        </p:nvSpPr>
        <p:spPr>
          <a:xfrm>
            <a:off x="7496153" y="5115901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rgbClr val="212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Ермолаева О.С.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71CA15-1DF4-4ACD-3AF3-B2CA6BF0B338}"/>
              </a:ext>
            </a:extLst>
          </p:cNvPr>
          <p:cNvSpPr/>
          <p:nvPr/>
        </p:nvSpPr>
        <p:spPr>
          <a:xfrm>
            <a:off x="353008" y="189854"/>
            <a:ext cx="11485984" cy="647829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D06391-8BB0-5054-55C5-82C458B4B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9" y="557615"/>
            <a:ext cx="1420755" cy="13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>
            <a:extLst>
              <a:ext uri="{FF2B5EF4-FFF2-40B4-BE49-F238E27FC236}">
                <a16:creationId xmlns:a16="http://schemas.microsoft.com/office/drawing/2014/main" id="{1BA6B547-DF7C-FDF6-FAA9-028ECC204D89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10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FFFE055-C9C7-15CB-6B0A-34430DC3019A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10588977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Заключение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6E9D41-D485-494C-A786-61D6E199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94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D99D300-402C-4DD6-A29E-01FD27FE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415"/>
            <a:ext cx="8596668" cy="4403948"/>
          </a:xfrm>
        </p:spPr>
        <p:txBody>
          <a:bodyPr/>
          <a:lstStyle/>
          <a:p>
            <a:r>
              <a:rPr lang="ru-RU" dirty="0"/>
              <a:t>В заключение, разработка веб-сайта магазина по продаже семян - это не только захватывающая и интересная задача, но и важный компонент успешного онлайн-бизнеса. Разработка веб-сайта магазина по продаже семян является важным шагом в создании успешного и прибыльного бизнеса. Наше решение предоставляет пользователю удобство и функциональность, а также повышает его удовлетворенность и вероятность повторных покупок. Мы уверены, что наш веб-сайт поможет нашему клиенту достичь успеха в его онлайн-бизнесе.</a:t>
            </a:r>
          </a:p>
        </p:txBody>
      </p:sp>
    </p:spTree>
    <p:extLst>
      <p:ext uri="{BB962C8B-B14F-4D97-AF65-F5344CB8AC3E}">
        <p14:creationId xmlns:p14="http://schemas.microsoft.com/office/powerpoint/2010/main" val="402308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F1127A3D-DFE8-B3C4-0087-3FB997CD6D3A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11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64DA7-B50D-B8B1-61A4-2336D2606FDA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10588977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Спасибо за внимание)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FA85E22-941D-C92F-EFE1-8BE8CBCCAA4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Цель и задачи курсовой работы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030D4A-A13E-9B9B-11F4-E6072B7EBD34}"/>
              </a:ext>
            </a:extLst>
          </p:cNvPr>
          <p:cNvSpPr txBox="1">
            <a:spLocks/>
          </p:cNvSpPr>
          <p:nvPr/>
        </p:nvSpPr>
        <p:spPr>
          <a:xfrm>
            <a:off x="677334" y="1608666"/>
            <a:ext cx="9629422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Цель курсовой работы - приобретение базовых навыков по разработке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web-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сайта.</a:t>
            </a:r>
          </a:p>
          <a:p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Задачи: </a:t>
            </a: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 Раскрыть теоретические аспекты предметной области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web-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разработки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 Провести анализ предметной области;</a:t>
            </a: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 Осуществить выбор и провести анализ сайтов-конкурентов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 Осуществить проектирование функциональности веб-сайта; </a:t>
            </a: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 Разработать макеты веб-ресурса; </a:t>
            </a: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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Осуществить верстку сайта посредством HTML/CSS/JS; </a:t>
            </a: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 Разместить сайт в сети интернет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 Написать пояснительную записку к курсовой.</a:t>
            </a: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C84B1913-B324-4103-5C3C-A7D495CB7223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2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84FB2C-1DC8-624B-FEEF-4F6856C8244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1022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Актуальность, объект и предмет исследования</a:t>
            </a:r>
          </a:p>
        </p:txBody>
      </p:sp>
      <p:sp>
        <p:nvSpPr>
          <p:cNvPr id="4" name="Номер слайда 6">
            <a:extLst>
              <a:ext uri="{FF2B5EF4-FFF2-40B4-BE49-F238E27FC236}">
                <a16:creationId xmlns:a16="http://schemas.microsoft.com/office/drawing/2014/main" id="{E1F18146-1B80-B39C-55E8-E972C3137F8F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3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50DBB79-C705-4C73-8965-62C93186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51E796F-AC99-4FED-A85D-DE934071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>
                <a:solidFill>
                  <a:schemeClr val="tx1"/>
                </a:solidFill>
              </a:rPr>
              <a:t>Конечная цель: Разработка веб-сайта магазина по продаже семян.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Актуальность: Онлайн-торговля сельскохозяйственными товарами востребована.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Объект исследования: Семена - информация, выбор, покупка.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Предмет исследования: Дизайн, функциональность, удобство использования, безопасность.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Методы: Исследование рынка, анализ потребностей, современные технологии.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Цель: Создание привлекательного и успешного онлайн-магазина.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4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B6A3BA98-C34C-A388-00B6-6950A59EAC34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4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A80F018-5C26-356D-AC2D-AC2ECA5E877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1745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А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нализ предметной области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web-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разработки</a:t>
            </a: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992BA4-86C4-1F63-5DC4-9E7352257CB5}"/>
              </a:ext>
            </a:extLst>
          </p:cNvPr>
          <p:cNvSpPr txBox="1">
            <a:spLocks/>
          </p:cNvSpPr>
          <p:nvPr/>
        </p:nvSpPr>
        <p:spPr>
          <a:xfrm flipV="1">
            <a:off x="677334" y="1915725"/>
            <a:ext cx="8596668" cy="457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CE2A-DAD1-4997-BCAD-01EC6937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693"/>
            <a:ext cx="8596668" cy="139978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C9E7B1-0B16-4D79-9E14-1CD3B387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1761104"/>
            <a:ext cx="8027582" cy="5341444"/>
          </a:xfrm>
        </p:spPr>
        <p:txBody>
          <a:bodyPr>
            <a:noAutofit/>
          </a:bodyPr>
          <a:lstStyle/>
          <a:p>
            <a:r>
              <a:rPr lang="ru-RU" sz="1600" dirty="0"/>
              <a:t>Плюсы:</a:t>
            </a:r>
          </a:p>
          <a:p>
            <a:r>
              <a:rPr lang="ru-RU" sz="1600" dirty="0"/>
              <a:t>- Увеличение продаж и доходов благодаря расширению клиентской базы и удобству покупок.</a:t>
            </a:r>
          </a:p>
          <a:p>
            <a:r>
              <a:rPr lang="ru-RU" sz="1600" dirty="0"/>
              <a:t>- Гибкость в управлении складом и обновлении ассортимента.</a:t>
            </a:r>
          </a:p>
          <a:p>
            <a:r>
              <a:rPr lang="ru-RU" sz="1600" dirty="0"/>
              <a:t>Минусы:</a:t>
            </a:r>
          </a:p>
          <a:p>
            <a:r>
              <a:rPr lang="ru-RU" sz="1600" dirty="0"/>
              <a:t>- Конкуренция с другими онлайн-магазинами семян.</a:t>
            </a:r>
          </a:p>
          <a:p>
            <a:r>
              <a:rPr lang="ru-RU" sz="1600" dirty="0"/>
              <a:t>- Необходимость вложений в разработку и поддержку веб-сайта.</a:t>
            </a:r>
          </a:p>
          <a:p>
            <a:r>
              <a:rPr lang="ru-RU" sz="1600" dirty="0"/>
              <a:t>Будущее темы:</a:t>
            </a:r>
          </a:p>
          <a:p>
            <a:r>
              <a:rPr lang="ru-RU" sz="1600" dirty="0"/>
              <a:t>- Развитие технологий и новые возможности для улучшения функциональности и удобства веб-сайтов.</a:t>
            </a:r>
          </a:p>
          <a:p>
            <a:r>
              <a:rPr lang="ru-RU" sz="1600" dirty="0"/>
              <a:t>- Увеличение значимости онлайн-торговли и переход от традиционных магазинов к онлайн-платформам.</a:t>
            </a:r>
          </a:p>
        </p:txBody>
      </p:sp>
    </p:spTree>
    <p:extLst>
      <p:ext uri="{BB962C8B-B14F-4D97-AF65-F5344CB8AC3E}">
        <p14:creationId xmlns:p14="http://schemas.microsoft.com/office/powerpoint/2010/main" val="7623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F1127A3D-DFE8-B3C4-0087-3FB997CD6D3A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5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49E6F1-8961-007F-2AF4-A8FE2B917B11}"/>
              </a:ext>
            </a:extLst>
          </p:cNvPr>
          <p:cNvSpPr txBox="1">
            <a:spLocks/>
          </p:cNvSpPr>
          <p:nvPr/>
        </p:nvSpPr>
        <p:spPr>
          <a:xfrm>
            <a:off x="677334" y="655321"/>
            <a:ext cx="10588977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Преимущества нашего веб сайта</a:t>
            </a:r>
          </a:p>
          <a:p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206A14B-272B-4799-ACB9-CDD98CAC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B58A0DD-1FE4-4D25-AFE5-5E0124E4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2" y="1445543"/>
            <a:ext cx="6251943" cy="4232243"/>
          </a:xfrm>
        </p:spPr>
        <p:txBody>
          <a:bodyPr>
            <a:normAutofit/>
          </a:bodyPr>
          <a:lstStyle/>
          <a:p>
            <a:pPr algn="l"/>
            <a:r>
              <a:rPr lang="ru-RU" sz="1500" b="0" i="0" dirty="0">
                <a:solidFill>
                  <a:schemeClr val="tx1"/>
                </a:solidFill>
                <a:effectLst/>
                <a:latin typeface="Cairo"/>
              </a:rPr>
              <a:t>1. Удобство навигации: наш Веб-сайт легкий в использовании и имеет интуитивно понятную навигацию, чтобы посетители могли быстро находить необходимые им семена. Категории ясно структурированы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Cairo"/>
              </a:rPr>
              <a:t>.</a:t>
            </a:r>
            <a:endParaRPr lang="ru-RU" sz="1500" b="0" i="0" dirty="0">
              <a:solidFill>
                <a:schemeClr val="tx1"/>
              </a:solidFill>
              <a:effectLst/>
              <a:latin typeface="Cairo"/>
            </a:endParaRPr>
          </a:p>
          <a:p>
            <a:pPr algn="l"/>
            <a:r>
              <a:rPr lang="ru-RU" sz="1500" b="0" i="0" dirty="0">
                <a:solidFill>
                  <a:schemeClr val="tx1"/>
                </a:solidFill>
                <a:effectLst/>
                <a:latin typeface="Cairo"/>
              </a:rPr>
              <a:t>2. Каталог товаров:  наш Веб-сайт также содержит полный и информативный каталог семян, включая фотографии и цены.</a:t>
            </a:r>
          </a:p>
          <a:p>
            <a:pPr algn="l"/>
            <a:r>
              <a:rPr lang="ru-RU" sz="1500" b="0" i="0" dirty="0">
                <a:solidFill>
                  <a:schemeClr val="tx1"/>
                </a:solidFill>
                <a:effectLst/>
                <a:latin typeface="Cairo"/>
              </a:rPr>
              <a:t>3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Cairo"/>
              </a:rPr>
              <a:t>.</a:t>
            </a:r>
            <a:r>
              <a:rPr lang="ru-RU" sz="1500" b="0" i="0" dirty="0">
                <a:solidFill>
                  <a:schemeClr val="tx1"/>
                </a:solidFill>
                <a:effectLst/>
                <a:latin typeface="Cairo"/>
              </a:rPr>
              <a:t> Корзина покупок: Важной особенностью </a:t>
            </a:r>
            <a:r>
              <a:rPr lang="ru-RU" sz="1500" dirty="0">
                <a:solidFill>
                  <a:schemeClr val="tx1"/>
                </a:solidFill>
                <a:latin typeface="Cairo"/>
              </a:rPr>
              <a:t>нашего </a:t>
            </a:r>
            <a:r>
              <a:rPr lang="ru-RU" sz="1500" b="0" i="0" dirty="0">
                <a:solidFill>
                  <a:schemeClr val="tx1"/>
                </a:solidFill>
                <a:effectLst/>
                <a:latin typeface="Cairo"/>
              </a:rPr>
              <a:t>магазина семян является наличие функциональной корзины покупок. Наши посетители имеют возможность добавлять несколько товаров в корзину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Cairo"/>
              </a:rPr>
              <a:t>.</a:t>
            </a:r>
            <a:endParaRPr lang="ru-RU" sz="1500" b="0" i="0" dirty="0">
              <a:solidFill>
                <a:schemeClr val="tx1"/>
              </a:solidFill>
              <a:effectLst/>
              <a:latin typeface="Cairo"/>
            </a:endParaRPr>
          </a:p>
          <a:p>
            <a:pPr algn="l"/>
            <a:r>
              <a:rPr lang="ru-RU" sz="1500" b="0" i="0" dirty="0">
                <a:solidFill>
                  <a:schemeClr val="tx1"/>
                </a:solidFill>
                <a:effectLst/>
                <a:latin typeface="Cairo"/>
              </a:rPr>
              <a:t>6. Мобильная адаптация: С учетом тенденций использования мобильных устройств для онлайн-покупок, мы сделали наш веб-сайт полностью адаптированным для просмотра на мобильных устройствах. Это позволит улучшить пользовательский опыт и расширить аудиторию магазина.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E8AD2C-9AD1-49D3-949B-E31A5392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95" y="1167450"/>
            <a:ext cx="2777507" cy="54747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850A4C-43DD-4C02-9507-AD03F61B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962" y="460249"/>
            <a:ext cx="2855962" cy="54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F1127A3D-DFE8-B3C4-0087-3FB997CD6D3A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6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49E6F1-8961-007F-2AF4-A8FE2B917B11}"/>
              </a:ext>
            </a:extLst>
          </p:cNvPr>
          <p:cNvSpPr txBox="1">
            <a:spLocks/>
          </p:cNvSpPr>
          <p:nvPr/>
        </p:nvSpPr>
        <p:spPr>
          <a:xfrm>
            <a:off x="801511" y="531628"/>
            <a:ext cx="10588977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Почему мы лучше других</a:t>
            </a:r>
          </a:p>
          <a:p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F3DD5-184C-40B5-B15E-F29E5DD9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531628"/>
            <a:ext cx="8596668" cy="7797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6A12CE4-E3B4-4AA7-B2EC-32C054A5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2" y="1158949"/>
            <a:ext cx="4922873" cy="5401339"/>
          </a:xfrm>
        </p:spPr>
        <p:txBody>
          <a:bodyPr>
            <a:normAutofit/>
          </a:bodyPr>
          <a:lstStyle/>
          <a:p>
            <a:r>
              <a:rPr lang="ru-RU" dirty="0"/>
              <a:t>Рынок разработки веб-сайтов магазинов по продаже семян имеет довольно сильную конкуренцию, но мы использовали способы выделиться:</a:t>
            </a:r>
          </a:p>
          <a:p>
            <a:r>
              <a:rPr lang="ru-RU" dirty="0"/>
              <a:t>1. Мы уделяли особое внимание минималистичному дизайну и удобству использования нашего веб-сайта, чтобы привлечь и удержать клиентов.</a:t>
            </a:r>
          </a:p>
          <a:p>
            <a:r>
              <a:rPr lang="ru-RU" dirty="0"/>
              <a:t>2. Мы предлагаем разнообразие семян, включая экзотические и редкие виды, чтобы привлечь ценителей.</a:t>
            </a:r>
          </a:p>
          <a:p>
            <a:r>
              <a:rPr lang="ru-RU" dirty="0"/>
              <a:t>3. Мы постоянно следим за трендами в садоводстве и обновляем свой ассортимент семян, чтобы быть на шаг впереди конкурентов.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AB5FCC-4F7E-48ED-9008-0F1B8C3A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72" y="1158949"/>
            <a:ext cx="5526812" cy="28391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632C54-C32F-4F29-AB95-42A3F647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72" y="3681642"/>
            <a:ext cx="5526812" cy="28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F1127A3D-DFE8-B3C4-0087-3FB997CD6D3A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7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49E6F1-8961-007F-2AF4-A8FE2B917B11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10588977" cy="79022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Информационная архитектура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49ED3-5643-D116-2CA9-4EDC12F6E18B}"/>
              </a:ext>
            </a:extLst>
          </p:cNvPr>
          <p:cNvSpPr txBox="1">
            <a:spLocks/>
          </p:cNvSpPr>
          <p:nvPr/>
        </p:nvSpPr>
        <p:spPr>
          <a:xfrm>
            <a:off x="677334" y="265814"/>
            <a:ext cx="8596668" cy="9569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A1E909-D591-4AE3-AFDA-84A43105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8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C8D297-ACC4-4256-9650-BA91B966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823"/>
            <a:ext cx="8596668" cy="46415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Целевая аудитория нашего веб-сайта магазина по продаже семян обычно включает в себя следующих людей:</a:t>
            </a:r>
          </a:p>
          <a:p>
            <a:r>
              <a:rPr lang="ru-RU" dirty="0"/>
              <a:t>1. Садоводы и огородники: Это люди, которые активно занимаются выращиванием растений в саду или на огороде. Они ищут качественные и разнообразные семена для выращивания различных растений.</a:t>
            </a:r>
          </a:p>
          <a:p>
            <a:r>
              <a:rPr lang="ru-RU" dirty="0"/>
              <a:t>2. Любители и энтузиасты садоводства: Это люди, которые хотят озеленить свои дачные участки или просто выращивать красивые цветы в своем саду. </a:t>
            </a:r>
          </a:p>
          <a:p>
            <a:r>
              <a:rPr lang="ru-RU" dirty="0"/>
              <a:t>4. Ценители экзотических растений: Это люди, которые интересуются редкими и экзотическими растениями. </a:t>
            </a:r>
          </a:p>
          <a:p>
            <a:r>
              <a:rPr lang="ru-RU" dirty="0"/>
              <a:t>5. Органические садоводы: Это люди, которые придерживаются принципов органического садоводства и ищут органические семена без использования химических удобрений и пестицидов.</a:t>
            </a:r>
          </a:p>
          <a:p>
            <a:r>
              <a:rPr lang="ru-RU" dirty="0"/>
              <a:t>6. Любители городского садоводства: Это люди, которые живут в городе и занимаются садоводством на балконах, окнах или в городских клумбах. </a:t>
            </a:r>
          </a:p>
        </p:txBody>
      </p:sp>
    </p:spTree>
    <p:extLst>
      <p:ext uri="{BB962C8B-B14F-4D97-AF65-F5344CB8AC3E}">
        <p14:creationId xmlns:p14="http://schemas.microsoft.com/office/powerpoint/2010/main" val="13975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6">
            <a:extLst>
              <a:ext uri="{FF2B5EF4-FFF2-40B4-BE49-F238E27FC236}">
                <a16:creationId xmlns:a16="http://schemas.microsoft.com/office/drawing/2014/main" id="{F1127A3D-DFE8-B3C4-0087-3FB997CD6D3A}"/>
              </a:ext>
            </a:extLst>
          </p:cNvPr>
          <p:cNvSpPr txBox="1">
            <a:spLocks/>
          </p:cNvSpPr>
          <p:nvPr/>
        </p:nvSpPr>
        <p:spPr>
          <a:xfrm>
            <a:off x="10852364" y="603262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A01664-6582-4CAD-B5C2-DE50A9430777}" type="slidenum">
              <a:rPr lang="ru-RU" sz="3600" smtClean="0">
                <a:solidFill>
                  <a:schemeClr val="accent2">
                    <a:lumMod val="50000"/>
                  </a:schemeClr>
                </a:solidFill>
              </a:rPr>
              <a:pPr/>
              <a:t>8</a:t>
            </a:fld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49E6F1-8961-007F-2AF4-A8FE2B917B11}"/>
              </a:ext>
            </a:extLst>
          </p:cNvPr>
          <p:cNvSpPr txBox="1">
            <a:spLocks/>
          </p:cNvSpPr>
          <p:nvPr/>
        </p:nvSpPr>
        <p:spPr>
          <a:xfrm>
            <a:off x="677333" y="297712"/>
            <a:ext cx="10588977" cy="110211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В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ерстка сайта ( структура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 инструменты, методы и результаты)  </a:t>
            </a: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7C8AC-9540-D5CD-BAC0-8D4A119D7888}"/>
              </a:ext>
            </a:extLst>
          </p:cNvPr>
          <p:cNvSpPr txBox="1">
            <a:spLocks/>
          </p:cNvSpPr>
          <p:nvPr/>
        </p:nvSpPr>
        <p:spPr>
          <a:xfrm>
            <a:off x="677334" y="1930399"/>
            <a:ext cx="8596668" cy="41022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9A8BD7-C052-4951-BDF6-7DA1F292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74428"/>
            <a:ext cx="8596668" cy="37214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AFD35F-B61D-45AC-9A2A-9B71C06C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403"/>
            <a:ext cx="7343371" cy="484857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С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</a:rPr>
              <a:t>труктура нашего проекта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Главная страница: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Баннер с приветствием и основной информацией о магазине.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- Категории семян и основные разделы с превью продуктов.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Категории семян: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  - Подразделы с различными типами семян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 Страницы продуктов: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  - Изображение продукта с подписью и описанием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  - Цена и кнопка "Добавить в корзину".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О нас: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  - Описание и история магазина.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  - Информация о команде и экспертах-садоводах.</a:t>
            </a:r>
            <a:endParaRPr lang="ru-RU" sz="1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91FA60-54D3-4E1B-A158-99DDA79C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705" y="1522818"/>
            <a:ext cx="4171296" cy="43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49DFE-F2B4-403F-92B7-5733C868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Инстументы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html,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JS</a:t>
            </a:r>
            <a:br>
              <a:rPr lang="ru-RU" dirty="0"/>
            </a:br>
            <a:endParaRPr lang="ru-RU" dirty="0"/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FE124-AE19-4E5B-ABD6-EB9D5E3EE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90" b="-4"/>
          <a:stretch/>
        </p:blipFill>
        <p:spPr>
          <a:xfrm>
            <a:off x="649075" y="2158073"/>
            <a:ext cx="2625335" cy="3882362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7861C0-64D0-47B0-BB6B-7F5D4097B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37" b="1"/>
          <a:stretch/>
        </p:blipFill>
        <p:spPr>
          <a:xfrm>
            <a:off x="3470357" y="2159331"/>
            <a:ext cx="2625335" cy="388236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6F879B-4C45-FCB1-1B26-8AEC51FC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264" y="1579338"/>
            <a:ext cx="4132829" cy="503983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- Используя JavaScript, мы создали функциональность, позволяющую посетителям добавлять товары в корзину, редактировать их количество и удалять из корзины.</a:t>
            </a:r>
          </a:p>
          <a:p>
            <a:r>
              <a:rPr lang="ru-RU" dirty="0"/>
              <a:t>- Мы также реализовали автоматический расчет общей стоимости товаров в корзине, что поможет контролировать бюджет и планировать покупки.</a:t>
            </a:r>
          </a:p>
          <a:p>
            <a:r>
              <a:rPr lang="ru-RU" dirty="0"/>
              <a:t>- Корзина также поддерживает функционал сохранения и отложения товаров для будущих покупок, что способствует удержанию клиентов и повторным продажам.</a:t>
            </a:r>
          </a:p>
          <a:p>
            <a:r>
              <a:rPr lang="ru-RU" dirty="0"/>
              <a:t>- JavaScript предоставляет обширные возможности по созданию функциональности корзины на сайте, делая покупки более удобными и привлекательными для клиентов.</a:t>
            </a:r>
          </a:p>
          <a:p>
            <a:r>
              <a:rPr lang="ru-RU" dirty="0"/>
              <a:t>Данная реализация корзины с помощью JavaScript дает нам возможность предложить пользователям удобный, гибкий и персонализированный опыт покупок на нашем сайте.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560</TotalTime>
  <Words>918</Words>
  <Application>Microsoft Office PowerPoint</Application>
  <PresentationFormat>Широкоэкранный</PresentationFormat>
  <Paragraphs>97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Aptos</vt:lpstr>
      <vt:lpstr>Arial</vt:lpstr>
      <vt:lpstr>Cairo</vt:lpstr>
      <vt:lpstr>Calibri</vt:lpstr>
      <vt:lpstr>Montserrat Bold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Инстументы html, css, JS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Есикова Алена</cp:lastModifiedBy>
  <cp:revision>56</cp:revision>
  <dcterms:created xsi:type="dcterms:W3CDTF">2023-06-20T13:42:50Z</dcterms:created>
  <dcterms:modified xsi:type="dcterms:W3CDTF">2024-01-09T18:40:45Z</dcterms:modified>
</cp:coreProperties>
</file>