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9" r:id="rId5"/>
  </p:sldIdLst>
  <p:sldSz cx="2138838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32" autoAdjust="0"/>
  </p:normalViewPr>
  <p:slideViewPr>
    <p:cSldViewPr snapToGrid="0">
      <p:cViewPr>
        <p:scale>
          <a:sx n="33" d="100"/>
          <a:sy n="33" d="100"/>
        </p:scale>
        <p:origin x="2538"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5EF6A8-0C2B-4B2C-BE59-4963DBC1FB50}" type="doc">
      <dgm:prSet loTypeId="urn:microsoft.com/office/officeart/2005/8/layout/chevronAccent+Icon" loCatId="process" qsTypeId="urn:microsoft.com/office/officeart/2005/8/quickstyle/3d4" qsCatId="3D" csTypeId="urn:microsoft.com/office/officeart/2005/8/colors/accent1_2" csCatId="accent1" phldr="1"/>
      <dgm:spPr/>
    </dgm:pt>
    <dgm:pt modelId="{519D3A93-A4BF-4858-A175-DDA26FF63B17}">
      <dgm:prSet phldrT="[Text]"/>
      <dgm:spPr/>
      <dgm:t>
        <a:bodyPr/>
        <a:lstStyle/>
        <a:p>
          <a:r>
            <a:rPr lang="en-US" dirty="0"/>
            <a:t>Attacker scans the web server for email addresses</a:t>
          </a:r>
          <a:endParaRPr lang="en-SG" dirty="0"/>
        </a:p>
      </dgm:t>
    </dgm:pt>
    <dgm:pt modelId="{632A0843-3F5D-49D3-9221-D536B31CD970}" type="parTrans" cxnId="{FA441319-0F24-4830-AB00-4BFA252AC58C}">
      <dgm:prSet/>
      <dgm:spPr/>
      <dgm:t>
        <a:bodyPr/>
        <a:lstStyle/>
        <a:p>
          <a:endParaRPr lang="en-SG"/>
        </a:p>
      </dgm:t>
    </dgm:pt>
    <dgm:pt modelId="{46D7A04F-2471-4E8A-AB07-7BBB5687668B}" type="sibTrans" cxnId="{FA441319-0F24-4830-AB00-4BFA252AC58C}">
      <dgm:prSet/>
      <dgm:spPr/>
      <dgm:t>
        <a:bodyPr/>
        <a:lstStyle/>
        <a:p>
          <a:endParaRPr lang="en-SG"/>
        </a:p>
      </dgm:t>
    </dgm:pt>
    <dgm:pt modelId="{14FB5AA7-EB17-4AA8-8FC1-8DB658957A98}">
      <dgm:prSet phldrT="[Text]"/>
      <dgm:spPr/>
      <dgm:t>
        <a:bodyPr/>
        <a:lstStyle/>
        <a:p>
          <a:r>
            <a:rPr lang="en-US" dirty="0"/>
            <a:t>Attacker sends email with malicious payload to victim</a:t>
          </a:r>
          <a:endParaRPr lang="en-SG" dirty="0"/>
        </a:p>
      </dgm:t>
    </dgm:pt>
    <dgm:pt modelId="{2620B532-888D-49C0-9795-441AD889F3CB}" type="parTrans" cxnId="{E22E4A4E-8DAC-49CD-BE97-49CDBADE02D8}">
      <dgm:prSet/>
      <dgm:spPr/>
      <dgm:t>
        <a:bodyPr/>
        <a:lstStyle/>
        <a:p>
          <a:endParaRPr lang="en-SG"/>
        </a:p>
      </dgm:t>
    </dgm:pt>
    <dgm:pt modelId="{52E8691D-E5AB-46E7-B2A5-DE6AF47E1ED1}" type="sibTrans" cxnId="{E22E4A4E-8DAC-49CD-BE97-49CDBADE02D8}">
      <dgm:prSet/>
      <dgm:spPr/>
      <dgm:t>
        <a:bodyPr/>
        <a:lstStyle/>
        <a:p>
          <a:endParaRPr lang="en-SG"/>
        </a:p>
      </dgm:t>
    </dgm:pt>
    <dgm:pt modelId="{5C02B392-5C26-4169-9EE2-AB888C7DCA2E}">
      <dgm:prSet phldrT="[Text]"/>
      <dgm:spPr/>
      <dgm:t>
        <a:bodyPr/>
        <a:lstStyle/>
        <a:p>
          <a:r>
            <a:rPr lang="en-US" dirty="0"/>
            <a:t>Victim executes the payload when opening the malicious document</a:t>
          </a:r>
          <a:endParaRPr lang="en-SG" dirty="0"/>
        </a:p>
      </dgm:t>
    </dgm:pt>
    <dgm:pt modelId="{63ABB815-1A5C-4FB7-AEFB-3E8FB8A7A770}" type="parTrans" cxnId="{4B93ED0C-7EA3-4194-BD0A-23AB7205EAFF}">
      <dgm:prSet/>
      <dgm:spPr/>
      <dgm:t>
        <a:bodyPr/>
        <a:lstStyle/>
        <a:p>
          <a:endParaRPr lang="en-SG"/>
        </a:p>
      </dgm:t>
    </dgm:pt>
    <dgm:pt modelId="{EF523BDD-5BBB-472E-A0F2-AFF66B7A1585}" type="sibTrans" cxnId="{4B93ED0C-7EA3-4194-BD0A-23AB7205EAFF}">
      <dgm:prSet/>
      <dgm:spPr/>
      <dgm:t>
        <a:bodyPr/>
        <a:lstStyle/>
        <a:p>
          <a:endParaRPr lang="en-SG"/>
        </a:p>
      </dgm:t>
    </dgm:pt>
    <dgm:pt modelId="{D6452A4C-EDE8-4E22-B938-0587FA19C185}">
      <dgm:prSet phldrT="[Text]"/>
      <dgm:spPr/>
      <dgm:t>
        <a:bodyPr/>
        <a:lstStyle/>
        <a:p>
          <a:r>
            <a:rPr lang="en-US" dirty="0"/>
            <a:t>Attacker gain foothold of the victim’s machine</a:t>
          </a:r>
          <a:endParaRPr lang="en-SG" dirty="0"/>
        </a:p>
      </dgm:t>
    </dgm:pt>
    <dgm:pt modelId="{D8E7CCFA-153C-4839-88F5-5EF53CBFEEC3}" type="parTrans" cxnId="{8EC25EE1-F2DF-4B48-8F1F-19335A0724EF}">
      <dgm:prSet/>
      <dgm:spPr/>
      <dgm:t>
        <a:bodyPr/>
        <a:lstStyle/>
        <a:p>
          <a:endParaRPr lang="en-SG"/>
        </a:p>
      </dgm:t>
    </dgm:pt>
    <dgm:pt modelId="{26F7A36C-A0FD-4947-B648-500184C173E0}" type="sibTrans" cxnId="{8EC25EE1-F2DF-4B48-8F1F-19335A0724EF}">
      <dgm:prSet/>
      <dgm:spPr/>
      <dgm:t>
        <a:bodyPr/>
        <a:lstStyle/>
        <a:p>
          <a:endParaRPr lang="en-SG"/>
        </a:p>
      </dgm:t>
    </dgm:pt>
    <dgm:pt modelId="{0FB6FA24-DB32-4FBF-90F5-7BB129B76CD8}">
      <dgm:prSet phldrT="[Text]"/>
      <dgm:spPr/>
      <dgm:t>
        <a:bodyPr/>
        <a:lstStyle/>
        <a:p>
          <a:r>
            <a:rPr lang="en-US" dirty="0"/>
            <a:t>Move laterally throughout the network</a:t>
          </a:r>
          <a:endParaRPr lang="en-SG" dirty="0"/>
        </a:p>
      </dgm:t>
    </dgm:pt>
    <dgm:pt modelId="{31149416-C565-4C64-BAEA-9D5C6D608FCD}" type="parTrans" cxnId="{6BFAF97E-CCF5-436F-9AD2-39C2528B10AE}">
      <dgm:prSet/>
      <dgm:spPr/>
      <dgm:t>
        <a:bodyPr/>
        <a:lstStyle/>
        <a:p>
          <a:endParaRPr lang="en-SG"/>
        </a:p>
      </dgm:t>
    </dgm:pt>
    <dgm:pt modelId="{C593565D-39D1-480E-B051-C348B458E9A4}" type="sibTrans" cxnId="{6BFAF97E-CCF5-436F-9AD2-39C2528B10AE}">
      <dgm:prSet/>
      <dgm:spPr/>
      <dgm:t>
        <a:bodyPr/>
        <a:lstStyle/>
        <a:p>
          <a:endParaRPr lang="en-SG"/>
        </a:p>
      </dgm:t>
    </dgm:pt>
    <dgm:pt modelId="{E53A785B-B551-4F36-9443-126CD53273FF}">
      <dgm:prSet phldrT="[Text]"/>
      <dgm:spPr/>
      <dgm:t>
        <a:bodyPr/>
        <a:lstStyle/>
        <a:p>
          <a:r>
            <a:rPr lang="en-US" dirty="0"/>
            <a:t>Employ persistency techniques</a:t>
          </a:r>
          <a:endParaRPr lang="en-SG" dirty="0"/>
        </a:p>
      </dgm:t>
    </dgm:pt>
    <dgm:pt modelId="{3FB5BCB2-FA03-43D7-8EBE-BB0E9805F91A}" type="parTrans" cxnId="{1880B663-C1FD-4832-A3EC-20FD6D1E3EB7}">
      <dgm:prSet/>
      <dgm:spPr/>
      <dgm:t>
        <a:bodyPr/>
        <a:lstStyle/>
        <a:p>
          <a:endParaRPr lang="en-SG"/>
        </a:p>
      </dgm:t>
    </dgm:pt>
    <dgm:pt modelId="{2635A130-5EBA-44E3-BFF3-27DAC7C1C60F}" type="sibTrans" cxnId="{1880B663-C1FD-4832-A3EC-20FD6D1E3EB7}">
      <dgm:prSet/>
      <dgm:spPr/>
      <dgm:t>
        <a:bodyPr/>
        <a:lstStyle/>
        <a:p>
          <a:endParaRPr lang="en-SG"/>
        </a:p>
      </dgm:t>
    </dgm:pt>
    <dgm:pt modelId="{811C72C1-DC27-4CE0-859E-36698D915DB8}">
      <dgm:prSet phldrT="[Text]"/>
      <dgm:spPr/>
      <dgm:t>
        <a:bodyPr/>
        <a:lstStyle/>
        <a:p>
          <a:r>
            <a:rPr lang="en-US" dirty="0"/>
            <a:t>Attacker exfiltrates data</a:t>
          </a:r>
          <a:endParaRPr lang="en-SG" dirty="0"/>
        </a:p>
      </dgm:t>
    </dgm:pt>
    <dgm:pt modelId="{966F06CD-39F9-465D-937B-1489AA49BD93}" type="parTrans" cxnId="{3A5C2D88-21E7-422C-8825-1C1B1A022B13}">
      <dgm:prSet/>
      <dgm:spPr/>
      <dgm:t>
        <a:bodyPr/>
        <a:lstStyle/>
        <a:p>
          <a:endParaRPr lang="en-SG"/>
        </a:p>
      </dgm:t>
    </dgm:pt>
    <dgm:pt modelId="{F711E9E6-4556-4AB3-8F51-95A221A0A74B}" type="sibTrans" cxnId="{3A5C2D88-21E7-422C-8825-1C1B1A022B13}">
      <dgm:prSet/>
      <dgm:spPr/>
      <dgm:t>
        <a:bodyPr/>
        <a:lstStyle/>
        <a:p>
          <a:endParaRPr lang="en-SG"/>
        </a:p>
      </dgm:t>
    </dgm:pt>
    <dgm:pt modelId="{BA84A26B-DB67-4BDC-B5C7-924949D455AF}" type="pres">
      <dgm:prSet presAssocID="{125EF6A8-0C2B-4B2C-BE59-4963DBC1FB50}" presName="Name0" presStyleCnt="0">
        <dgm:presLayoutVars>
          <dgm:dir/>
          <dgm:resizeHandles val="exact"/>
        </dgm:presLayoutVars>
      </dgm:prSet>
      <dgm:spPr/>
    </dgm:pt>
    <dgm:pt modelId="{19E31CF0-CF59-49D7-A526-568FA96ED4DB}" type="pres">
      <dgm:prSet presAssocID="{519D3A93-A4BF-4858-A175-DDA26FF63B17}" presName="composite" presStyleCnt="0"/>
      <dgm:spPr/>
    </dgm:pt>
    <dgm:pt modelId="{B847520E-0794-461B-B63F-C99289ACE3F5}" type="pres">
      <dgm:prSet presAssocID="{519D3A93-A4BF-4858-A175-DDA26FF63B17}" presName="bgChev" presStyleLbl="node1" presStyleIdx="0" presStyleCnt="5"/>
      <dgm:spPr/>
    </dgm:pt>
    <dgm:pt modelId="{BB48C018-CA01-4B78-8401-9D3A01A55462}" type="pres">
      <dgm:prSet presAssocID="{519D3A93-A4BF-4858-A175-DDA26FF63B17}" presName="txNode" presStyleLbl="fgAcc1" presStyleIdx="0" presStyleCnt="5">
        <dgm:presLayoutVars>
          <dgm:bulletEnabled val="1"/>
        </dgm:presLayoutVars>
      </dgm:prSet>
      <dgm:spPr/>
    </dgm:pt>
    <dgm:pt modelId="{0EC40EEC-82D0-44DC-B772-539F23DF59A4}" type="pres">
      <dgm:prSet presAssocID="{46D7A04F-2471-4E8A-AB07-7BBB5687668B}" presName="compositeSpace" presStyleCnt="0"/>
      <dgm:spPr/>
    </dgm:pt>
    <dgm:pt modelId="{18A19E1D-8CF2-4417-B5FB-3ADBB8505652}" type="pres">
      <dgm:prSet presAssocID="{14FB5AA7-EB17-4AA8-8FC1-8DB658957A98}" presName="composite" presStyleCnt="0"/>
      <dgm:spPr/>
    </dgm:pt>
    <dgm:pt modelId="{930465D7-601D-4BE0-9666-F22F8DDDCDD5}" type="pres">
      <dgm:prSet presAssocID="{14FB5AA7-EB17-4AA8-8FC1-8DB658957A98}" presName="bgChev" presStyleLbl="node1" presStyleIdx="1" presStyleCnt="5"/>
      <dgm:spPr/>
    </dgm:pt>
    <dgm:pt modelId="{89F77E8E-5B09-4221-95DE-13BBB2178E29}" type="pres">
      <dgm:prSet presAssocID="{14FB5AA7-EB17-4AA8-8FC1-8DB658957A98}" presName="txNode" presStyleLbl="fgAcc1" presStyleIdx="1" presStyleCnt="5">
        <dgm:presLayoutVars>
          <dgm:bulletEnabled val="1"/>
        </dgm:presLayoutVars>
      </dgm:prSet>
      <dgm:spPr/>
    </dgm:pt>
    <dgm:pt modelId="{C252DFD4-529D-45B9-9084-111124F34F02}" type="pres">
      <dgm:prSet presAssocID="{52E8691D-E5AB-46E7-B2A5-DE6AF47E1ED1}" presName="compositeSpace" presStyleCnt="0"/>
      <dgm:spPr/>
    </dgm:pt>
    <dgm:pt modelId="{022A84C7-503A-4FB7-A9A1-549E1A52FCB1}" type="pres">
      <dgm:prSet presAssocID="{5C02B392-5C26-4169-9EE2-AB888C7DCA2E}" presName="composite" presStyleCnt="0"/>
      <dgm:spPr/>
    </dgm:pt>
    <dgm:pt modelId="{B17960ED-0EF6-4828-B10A-7520D64D5444}" type="pres">
      <dgm:prSet presAssocID="{5C02B392-5C26-4169-9EE2-AB888C7DCA2E}" presName="bgChev" presStyleLbl="node1" presStyleIdx="2" presStyleCnt="5"/>
      <dgm:spPr/>
    </dgm:pt>
    <dgm:pt modelId="{ED401A2B-7C1E-4480-BADD-48680B3907C5}" type="pres">
      <dgm:prSet presAssocID="{5C02B392-5C26-4169-9EE2-AB888C7DCA2E}" presName="txNode" presStyleLbl="fgAcc1" presStyleIdx="2" presStyleCnt="5">
        <dgm:presLayoutVars>
          <dgm:bulletEnabled val="1"/>
        </dgm:presLayoutVars>
      </dgm:prSet>
      <dgm:spPr/>
    </dgm:pt>
    <dgm:pt modelId="{721EFE38-B8C2-486A-B64B-32D3A611BEF2}" type="pres">
      <dgm:prSet presAssocID="{EF523BDD-5BBB-472E-A0F2-AFF66B7A1585}" presName="compositeSpace" presStyleCnt="0"/>
      <dgm:spPr/>
    </dgm:pt>
    <dgm:pt modelId="{D2A7AFFC-BE51-4B99-9329-DD66770027ED}" type="pres">
      <dgm:prSet presAssocID="{D6452A4C-EDE8-4E22-B938-0587FA19C185}" presName="composite" presStyleCnt="0"/>
      <dgm:spPr/>
    </dgm:pt>
    <dgm:pt modelId="{F64854E6-E6EA-4218-911E-A21E60C34A79}" type="pres">
      <dgm:prSet presAssocID="{D6452A4C-EDE8-4E22-B938-0587FA19C185}" presName="bgChev" presStyleLbl="node1" presStyleIdx="3" presStyleCnt="5"/>
      <dgm:spPr/>
    </dgm:pt>
    <dgm:pt modelId="{50293880-6ACB-4FE6-89AB-B179159A962F}" type="pres">
      <dgm:prSet presAssocID="{D6452A4C-EDE8-4E22-B938-0587FA19C185}" presName="txNode" presStyleLbl="fgAcc1" presStyleIdx="3" presStyleCnt="5">
        <dgm:presLayoutVars>
          <dgm:bulletEnabled val="1"/>
        </dgm:presLayoutVars>
      </dgm:prSet>
      <dgm:spPr/>
    </dgm:pt>
    <dgm:pt modelId="{21A7A764-A9EC-43BA-BED5-AFAF5F5CCD07}" type="pres">
      <dgm:prSet presAssocID="{26F7A36C-A0FD-4947-B648-500184C173E0}" presName="compositeSpace" presStyleCnt="0"/>
      <dgm:spPr/>
    </dgm:pt>
    <dgm:pt modelId="{2AF65FF7-B37D-467C-AEFC-8A2A919453B5}" type="pres">
      <dgm:prSet presAssocID="{811C72C1-DC27-4CE0-859E-36698D915DB8}" presName="composite" presStyleCnt="0"/>
      <dgm:spPr/>
    </dgm:pt>
    <dgm:pt modelId="{541BE652-5B98-4FCA-A008-FBAAE6B08CDC}" type="pres">
      <dgm:prSet presAssocID="{811C72C1-DC27-4CE0-859E-36698D915DB8}" presName="bgChev" presStyleLbl="node1" presStyleIdx="4" presStyleCnt="5"/>
      <dgm:spPr/>
    </dgm:pt>
    <dgm:pt modelId="{D3223CF1-E3BC-4253-AD65-6EB06777C35F}" type="pres">
      <dgm:prSet presAssocID="{811C72C1-DC27-4CE0-859E-36698D915DB8}" presName="txNode" presStyleLbl="fgAcc1" presStyleIdx="4" presStyleCnt="5">
        <dgm:presLayoutVars>
          <dgm:bulletEnabled val="1"/>
        </dgm:presLayoutVars>
      </dgm:prSet>
      <dgm:spPr/>
    </dgm:pt>
  </dgm:ptLst>
  <dgm:cxnLst>
    <dgm:cxn modelId="{4B93ED0C-7EA3-4194-BD0A-23AB7205EAFF}" srcId="{125EF6A8-0C2B-4B2C-BE59-4963DBC1FB50}" destId="{5C02B392-5C26-4169-9EE2-AB888C7DCA2E}" srcOrd="2" destOrd="0" parTransId="{63ABB815-1A5C-4FB7-AEFB-3E8FB8A7A770}" sibTransId="{EF523BDD-5BBB-472E-A0F2-AFF66B7A1585}"/>
    <dgm:cxn modelId="{FA441319-0F24-4830-AB00-4BFA252AC58C}" srcId="{125EF6A8-0C2B-4B2C-BE59-4963DBC1FB50}" destId="{519D3A93-A4BF-4858-A175-DDA26FF63B17}" srcOrd="0" destOrd="0" parTransId="{632A0843-3F5D-49D3-9221-D536B31CD970}" sibTransId="{46D7A04F-2471-4E8A-AB07-7BBB5687668B}"/>
    <dgm:cxn modelId="{1A803725-C6F9-4C58-BEED-8883B2E1F53F}" type="presOf" srcId="{D6452A4C-EDE8-4E22-B938-0587FA19C185}" destId="{50293880-6ACB-4FE6-89AB-B179159A962F}" srcOrd="0" destOrd="0" presId="urn:microsoft.com/office/officeart/2005/8/layout/chevronAccent+Icon"/>
    <dgm:cxn modelId="{AC97D361-A044-47EC-809B-92126D3E73BA}" type="presOf" srcId="{125EF6A8-0C2B-4B2C-BE59-4963DBC1FB50}" destId="{BA84A26B-DB67-4BDC-B5C7-924949D455AF}" srcOrd="0" destOrd="0" presId="urn:microsoft.com/office/officeart/2005/8/layout/chevronAccent+Icon"/>
    <dgm:cxn modelId="{A51C8F42-4DD2-4114-95F3-3B2B8BF6393D}" type="presOf" srcId="{519D3A93-A4BF-4858-A175-DDA26FF63B17}" destId="{BB48C018-CA01-4B78-8401-9D3A01A55462}" srcOrd="0" destOrd="0" presId="urn:microsoft.com/office/officeart/2005/8/layout/chevronAccent+Icon"/>
    <dgm:cxn modelId="{1880B663-C1FD-4832-A3EC-20FD6D1E3EB7}" srcId="{D6452A4C-EDE8-4E22-B938-0587FA19C185}" destId="{E53A785B-B551-4F36-9443-126CD53273FF}" srcOrd="1" destOrd="0" parTransId="{3FB5BCB2-FA03-43D7-8EBE-BB0E9805F91A}" sibTransId="{2635A130-5EBA-44E3-BFF3-27DAC7C1C60F}"/>
    <dgm:cxn modelId="{E22E4A4E-8DAC-49CD-BE97-49CDBADE02D8}" srcId="{125EF6A8-0C2B-4B2C-BE59-4963DBC1FB50}" destId="{14FB5AA7-EB17-4AA8-8FC1-8DB658957A98}" srcOrd="1" destOrd="0" parTransId="{2620B532-888D-49C0-9795-441AD889F3CB}" sibTransId="{52E8691D-E5AB-46E7-B2A5-DE6AF47E1ED1}"/>
    <dgm:cxn modelId="{6BFAF97E-CCF5-436F-9AD2-39C2528B10AE}" srcId="{D6452A4C-EDE8-4E22-B938-0587FA19C185}" destId="{0FB6FA24-DB32-4FBF-90F5-7BB129B76CD8}" srcOrd="0" destOrd="0" parTransId="{31149416-C565-4C64-BAEA-9D5C6D608FCD}" sibTransId="{C593565D-39D1-480E-B051-C348B458E9A4}"/>
    <dgm:cxn modelId="{3A5C2D88-21E7-422C-8825-1C1B1A022B13}" srcId="{125EF6A8-0C2B-4B2C-BE59-4963DBC1FB50}" destId="{811C72C1-DC27-4CE0-859E-36698D915DB8}" srcOrd="4" destOrd="0" parTransId="{966F06CD-39F9-465D-937B-1489AA49BD93}" sibTransId="{F711E9E6-4556-4AB3-8F51-95A221A0A74B}"/>
    <dgm:cxn modelId="{A0B493D0-776A-416A-8394-5203A4DB6796}" type="presOf" srcId="{E53A785B-B551-4F36-9443-126CD53273FF}" destId="{50293880-6ACB-4FE6-89AB-B179159A962F}" srcOrd="0" destOrd="2" presId="urn:microsoft.com/office/officeart/2005/8/layout/chevronAccent+Icon"/>
    <dgm:cxn modelId="{0F1741DB-322F-44EC-87A1-66EFCDDE9DE7}" type="presOf" srcId="{0FB6FA24-DB32-4FBF-90F5-7BB129B76CD8}" destId="{50293880-6ACB-4FE6-89AB-B179159A962F}" srcOrd="0" destOrd="1" presId="urn:microsoft.com/office/officeart/2005/8/layout/chevronAccent+Icon"/>
    <dgm:cxn modelId="{8EC25EE1-F2DF-4B48-8F1F-19335A0724EF}" srcId="{125EF6A8-0C2B-4B2C-BE59-4963DBC1FB50}" destId="{D6452A4C-EDE8-4E22-B938-0587FA19C185}" srcOrd="3" destOrd="0" parTransId="{D8E7CCFA-153C-4839-88F5-5EF53CBFEEC3}" sibTransId="{26F7A36C-A0FD-4947-B648-500184C173E0}"/>
    <dgm:cxn modelId="{031620F7-717D-407A-9DEE-C16505E1B7C1}" type="presOf" srcId="{811C72C1-DC27-4CE0-859E-36698D915DB8}" destId="{D3223CF1-E3BC-4253-AD65-6EB06777C35F}" srcOrd="0" destOrd="0" presId="urn:microsoft.com/office/officeart/2005/8/layout/chevronAccent+Icon"/>
    <dgm:cxn modelId="{C21090F9-15AD-41FA-89B6-008C5EB906E4}" type="presOf" srcId="{14FB5AA7-EB17-4AA8-8FC1-8DB658957A98}" destId="{89F77E8E-5B09-4221-95DE-13BBB2178E29}" srcOrd="0" destOrd="0" presId="urn:microsoft.com/office/officeart/2005/8/layout/chevronAccent+Icon"/>
    <dgm:cxn modelId="{4F168CFF-1B23-4B8E-AC3F-3077DB5E9C86}" type="presOf" srcId="{5C02B392-5C26-4169-9EE2-AB888C7DCA2E}" destId="{ED401A2B-7C1E-4480-BADD-48680B3907C5}" srcOrd="0" destOrd="0" presId="urn:microsoft.com/office/officeart/2005/8/layout/chevronAccent+Icon"/>
    <dgm:cxn modelId="{933FE7C5-D839-4BDB-8956-540347774771}" type="presParOf" srcId="{BA84A26B-DB67-4BDC-B5C7-924949D455AF}" destId="{19E31CF0-CF59-49D7-A526-568FA96ED4DB}" srcOrd="0" destOrd="0" presId="urn:microsoft.com/office/officeart/2005/8/layout/chevronAccent+Icon"/>
    <dgm:cxn modelId="{E3190E7C-8FFE-4C8C-B1E8-1B851FBD497E}" type="presParOf" srcId="{19E31CF0-CF59-49D7-A526-568FA96ED4DB}" destId="{B847520E-0794-461B-B63F-C99289ACE3F5}" srcOrd="0" destOrd="0" presId="urn:microsoft.com/office/officeart/2005/8/layout/chevronAccent+Icon"/>
    <dgm:cxn modelId="{070B241A-99AA-4070-8BB5-2458DF7E8F40}" type="presParOf" srcId="{19E31CF0-CF59-49D7-A526-568FA96ED4DB}" destId="{BB48C018-CA01-4B78-8401-9D3A01A55462}" srcOrd="1" destOrd="0" presId="urn:microsoft.com/office/officeart/2005/8/layout/chevronAccent+Icon"/>
    <dgm:cxn modelId="{CB9AAB71-47A8-46A4-9B57-F6084249C9B0}" type="presParOf" srcId="{BA84A26B-DB67-4BDC-B5C7-924949D455AF}" destId="{0EC40EEC-82D0-44DC-B772-539F23DF59A4}" srcOrd="1" destOrd="0" presId="urn:microsoft.com/office/officeart/2005/8/layout/chevronAccent+Icon"/>
    <dgm:cxn modelId="{8C872C55-C64D-4690-9F05-2471F4EC4C7E}" type="presParOf" srcId="{BA84A26B-DB67-4BDC-B5C7-924949D455AF}" destId="{18A19E1D-8CF2-4417-B5FB-3ADBB8505652}" srcOrd="2" destOrd="0" presId="urn:microsoft.com/office/officeart/2005/8/layout/chevronAccent+Icon"/>
    <dgm:cxn modelId="{1AAF02C3-B4A2-4FE9-932B-2EA8630D69CB}" type="presParOf" srcId="{18A19E1D-8CF2-4417-B5FB-3ADBB8505652}" destId="{930465D7-601D-4BE0-9666-F22F8DDDCDD5}" srcOrd="0" destOrd="0" presId="urn:microsoft.com/office/officeart/2005/8/layout/chevronAccent+Icon"/>
    <dgm:cxn modelId="{AAB0B268-6D85-48EC-B43A-6512DC14A50F}" type="presParOf" srcId="{18A19E1D-8CF2-4417-B5FB-3ADBB8505652}" destId="{89F77E8E-5B09-4221-95DE-13BBB2178E29}" srcOrd="1" destOrd="0" presId="urn:microsoft.com/office/officeart/2005/8/layout/chevronAccent+Icon"/>
    <dgm:cxn modelId="{7AC88B5D-0929-4A45-B795-E24F83682649}" type="presParOf" srcId="{BA84A26B-DB67-4BDC-B5C7-924949D455AF}" destId="{C252DFD4-529D-45B9-9084-111124F34F02}" srcOrd="3" destOrd="0" presId="urn:microsoft.com/office/officeart/2005/8/layout/chevronAccent+Icon"/>
    <dgm:cxn modelId="{6C00524D-0AD8-47EA-ABD4-912E76B8F229}" type="presParOf" srcId="{BA84A26B-DB67-4BDC-B5C7-924949D455AF}" destId="{022A84C7-503A-4FB7-A9A1-549E1A52FCB1}" srcOrd="4" destOrd="0" presId="urn:microsoft.com/office/officeart/2005/8/layout/chevronAccent+Icon"/>
    <dgm:cxn modelId="{D2BD708A-6B22-4AE6-810F-6F5A73AF3F7E}" type="presParOf" srcId="{022A84C7-503A-4FB7-A9A1-549E1A52FCB1}" destId="{B17960ED-0EF6-4828-B10A-7520D64D5444}" srcOrd="0" destOrd="0" presId="urn:microsoft.com/office/officeart/2005/8/layout/chevronAccent+Icon"/>
    <dgm:cxn modelId="{347D4F93-FF2F-4E24-BD7B-C0BBD7F6172E}" type="presParOf" srcId="{022A84C7-503A-4FB7-A9A1-549E1A52FCB1}" destId="{ED401A2B-7C1E-4480-BADD-48680B3907C5}" srcOrd="1" destOrd="0" presId="urn:microsoft.com/office/officeart/2005/8/layout/chevronAccent+Icon"/>
    <dgm:cxn modelId="{AF8A5A0F-0C48-4D33-96E7-B52B5A934E4F}" type="presParOf" srcId="{BA84A26B-DB67-4BDC-B5C7-924949D455AF}" destId="{721EFE38-B8C2-486A-B64B-32D3A611BEF2}" srcOrd="5" destOrd="0" presId="urn:microsoft.com/office/officeart/2005/8/layout/chevronAccent+Icon"/>
    <dgm:cxn modelId="{F84758DF-5ABE-4442-8EDE-C266EB7D18B8}" type="presParOf" srcId="{BA84A26B-DB67-4BDC-B5C7-924949D455AF}" destId="{D2A7AFFC-BE51-4B99-9329-DD66770027ED}" srcOrd="6" destOrd="0" presId="urn:microsoft.com/office/officeart/2005/8/layout/chevronAccent+Icon"/>
    <dgm:cxn modelId="{761C00A2-4EAF-4CCE-A182-C0D792AD263F}" type="presParOf" srcId="{D2A7AFFC-BE51-4B99-9329-DD66770027ED}" destId="{F64854E6-E6EA-4218-911E-A21E60C34A79}" srcOrd="0" destOrd="0" presId="urn:microsoft.com/office/officeart/2005/8/layout/chevronAccent+Icon"/>
    <dgm:cxn modelId="{55549A97-831D-41D7-8C79-AC6EB4FA4BB2}" type="presParOf" srcId="{D2A7AFFC-BE51-4B99-9329-DD66770027ED}" destId="{50293880-6ACB-4FE6-89AB-B179159A962F}" srcOrd="1" destOrd="0" presId="urn:microsoft.com/office/officeart/2005/8/layout/chevronAccent+Icon"/>
    <dgm:cxn modelId="{F6B30146-8A6F-4ED1-8EC6-443C50397077}" type="presParOf" srcId="{BA84A26B-DB67-4BDC-B5C7-924949D455AF}" destId="{21A7A764-A9EC-43BA-BED5-AFAF5F5CCD07}" srcOrd="7" destOrd="0" presId="urn:microsoft.com/office/officeart/2005/8/layout/chevronAccent+Icon"/>
    <dgm:cxn modelId="{7EBAC2E4-919B-4431-84A1-B71DEF168242}" type="presParOf" srcId="{BA84A26B-DB67-4BDC-B5C7-924949D455AF}" destId="{2AF65FF7-B37D-467C-AEFC-8A2A919453B5}" srcOrd="8" destOrd="0" presId="urn:microsoft.com/office/officeart/2005/8/layout/chevronAccent+Icon"/>
    <dgm:cxn modelId="{58BFF4AC-F5F6-4E38-819F-1A6E56FC1E3D}" type="presParOf" srcId="{2AF65FF7-B37D-467C-AEFC-8A2A919453B5}" destId="{541BE652-5B98-4FCA-A008-FBAAE6B08CDC}" srcOrd="0" destOrd="0" presId="urn:microsoft.com/office/officeart/2005/8/layout/chevronAccent+Icon"/>
    <dgm:cxn modelId="{02213C25-F868-4CD6-B952-F52EB710DA9B}" type="presParOf" srcId="{2AF65FF7-B37D-467C-AEFC-8A2A919453B5}" destId="{D3223CF1-E3BC-4253-AD65-6EB06777C35F}" srcOrd="1" destOrd="0" presId="urn:microsoft.com/office/officeart/2005/8/layout/chevronAccen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7520E-0794-461B-B63F-C99289ACE3F5}">
      <dsp:nvSpPr>
        <dsp:cNvPr id="0" name=""/>
        <dsp:cNvSpPr/>
      </dsp:nvSpPr>
      <dsp:spPr>
        <a:xfrm>
          <a:off x="3031"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B48C018-CA01-4B78-8401-9D3A01A55462}">
      <dsp:nvSpPr>
        <dsp:cNvPr id="0" name=""/>
        <dsp:cNvSpPr/>
      </dsp:nvSpPr>
      <dsp:spPr>
        <a:xfrm>
          <a:off x="907924"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scans the web server for email addresses</a:t>
          </a:r>
          <a:endParaRPr lang="en-SG" sz="1600" kern="1200" dirty="0"/>
        </a:p>
      </dsp:txBody>
      <dsp:txXfrm>
        <a:off x="946288" y="4626284"/>
        <a:ext cx="2788766" cy="1233104"/>
      </dsp:txXfrm>
    </dsp:sp>
    <dsp:sp modelId="{930465D7-601D-4BE0-9666-F22F8DDDCDD5}">
      <dsp:nvSpPr>
        <dsp:cNvPr id="0" name=""/>
        <dsp:cNvSpPr/>
      </dsp:nvSpPr>
      <dsp:spPr>
        <a:xfrm>
          <a:off x="3878990"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9F77E8E-5B09-4221-95DE-13BBB2178E29}">
      <dsp:nvSpPr>
        <dsp:cNvPr id="0" name=""/>
        <dsp:cNvSpPr/>
      </dsp:nvSpPr>
      <dsp:spPr>
        <a:xfrm>
          <a:off x="4783883"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sends email with malicious payload to victim</a:t>
          </a:r>
          <a:endParaRPr lang="en-SG" sz="1600" kern="1200" dirty="0"/>
        </a:p>
      </dsp:txBody>
      <dsp:txXfrm>
        <a:off x="4822247" y="4626284"/>
        <a:ext cx="2788766" cy="1233104"/>
      </dsp:txXfrm>
    </dsp:sp>
    <dsp:sp modelId="{B17960ED-0EF6-4828-B10A-7520D64D5444}">
      <dsp:nvSpPr>
        <dsp:cNvPr id="0" name=""/>
        <dsp:cNvSpPr/>
      </dsp:nvSpPr>
      <dsp:spPr>
        <a:xfrm>
          <a:off x="7754949"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D401A2B-7C1E-4480-BADD-48680B3907C5}">
      <dsp:nvSpPr>
        <dsp:cNvPr id="0" name=""/>
        <dsp:cNvSpPr/>
      </dsp:nvSpPr>
      <dsp:spPr>
        <a:xfrm>
          <a:off x="8659842"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Victim executes the payload when opening the malicious document</a:t>
          </a:r>
          <a:endParaRPr lang="en-SG" sz="1600" kern="1200" dirty="0"/>
        </a:p>
      </dsp:txBody>
      <dsp:txXfrm>
        <a:off x="8698206" y="4626284"/>
        <a:ext cx="2788766" cy="1233104"/>
      </dsp:txXfrm>
    </dsp:sp>
    <dsp:sp modelId="{F64854E6-E6EA-4218-911E-A21E60C34A79}">
      <dsp:nvSpPr>
        <dsp:cNvPr id="0" name=""/>
        <dsp:cNvSpPr/>
      </dsp:nvSpPr>
      <dsp:spPr>
        <a:xfrm>
          <a:off x="11630907"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293880-6ACB-4FE6-89AB-B179159A962F}">
      <dsp:nvSpPr>
        <dsp:cNvPr id="0" name=""/>
        <dsp:cNvSpPr/>
      </dsp:nvSpPr>
      <dsp:spPr>
        <a:xfrm>
          <a:off x="12535800"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Attacker gain foothold of the victim’s machine</a:t>
          </a:r>
          <a:endParaRPr lang="en-SG" sz="1600" kern="1200" dirty="0"/>
        </a:p>
        <a:p>
          <a:pPr marL="114300" lvl="1" indent="-114300" algn="l" defTabSz="533400">
            <a:lnSpc>
              <a:spcPct val="90000"/>
            </a:lnSpc>
            <a:spcBef>
              <a:spcPct val="0"/>
            </a:spcBef>
            <a:spcAft>
              <a:spcPct val="15000"/>
            </a:spcAft>
            <a:buChar char="•"/>
          </a:pPr>
          <a:r>
            <a:rPr lang="en-US" sz="1200" kern="1200" dirty="0"/>
            <a:t>Move laterally throughout the network</a:t>
          </a:r>
          <a:endParaRPr lang="en-SG" sz="1200" kern="1200" dirty="0"/>
        </a:p>
        <a:p>
          <a:pPr marL="114300" lvl="1" indent="-114300" algn="l" defTabSz="533400">
            <a:lnSpc>
              <a:spcPct val="90000"/>
            </a:lnSpc>
            <a:spcBef>
              <a:spcPct val="0"/>
            </a:spcBef>
            <a:spcAft>
              <a:spcPct val="15000"/>
            </a:spcAft>
            <a:buChar char="•"/>
          </a:pPr>
          <a:r>
            <a:rPr lang="en-US" sz="1200" kern="1200" dirty="0"/>
            <a:t>Employ persistency techniques</a:t>
          </a:r>
          <a:endParaRPr lang="en-SG" sz="1200" kern="1200" dirty="0"/>
        </a:p>
      </dsp:txBody>
      <dsp:txXfrm>
        <a:off x="12574164" y="4626284"/>
        <a:ext cx="2788766" cy="1233104"/>
      </dsp:txXfrm>
    </dsp:sp>
    <dsp:sp modelId="{541BE652-5B98-4FCA-A008-FBAAE6B08CDC}">
      <dsp:nvSpPr>
        <dsp:cNvPr id="0" name=""/>
        <dsp:cNvSpPr/>
      </dsp:nvSpPr>
      <dsp:spPr>
        <a:xfrm>
          <a:off x="15506866"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3223CF1-E3BC-4253-AD65-6EB06777C35F}">
      <dsp:nvSpPr>
        <dsp:cNvPr id="0" name=""/>
        <dsp:cNvSpPr/>
      </dsp:nvSpPr>
      <dsp:spPr>
        <a:xfrm>
          <a:off x="16411759"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exfiltrates data</a:t>
          </a:r>
          <a:endParaRPr lang="en-SG" sz="1600" kern="1200" dirty="0"/>
        </a:p>
      </dsp:txBody>
      <dsp:txXfrm>
        <a:off x="16450123" y="4626284"/>
        <a:ext cx="2788766" cy="12331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3BFD-1F53-42C3-A96D-D728AE625FF3}" type="datetimeFigureOut">
              <a:rPr lang="en-US" smtClean="0"/>
              <a:t>10/24/2022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A82B-8820-41F2-9650-F1FC49D0587F}" type="slidenum">
              <a:rPr lang="en-US" smtClean="0"/>
              <a:t>‹#›</a:t>
            </a:fld>
            <a:endParaRPr lang="en-US"/>
          </a:p>
        </p:txBody>
      </p:sp>
    </p:spTree>
    <p:extLst>
      <p:ext uri="{BB962C8B-B14F-4D97-AF65-F5344CB8AC3E}">
        <p14:creationId xmlns:p14="http://schemas.microsoft.com/office/powerpoint/2010/main" val="1121872406"/>
      </p:ext>
    </p:extLst>
  </p:cSld>
  <p:clrMap bg1="lt1" tx1="dk1" bg2="lt2" tx2="dk2" accent1="accent1" accent2="accent2" accent3="accent3" accent4="accent4" accent5="accent5" accent6="accent6" hlink="hlink" folHlink="folHlink"/>
  <p:notesStyle>
    <a:lvl1pPr marL="0" algn="l" defTabSz="2817998" rtl="0" eaLnBrk="1" latinLnBrk="0" hangingPunct="1">
      <a:defRPr sz="3698" kern="1200">
        <a:solidFill>
          <a:schemeClr val="tx1"/>
        </a:solidFill>
        <a:latin typeface="+mn-lt"/>
        <a:ea typeface="+mn-ea"/>
        <a:cs typeface="+mn-cs"/>
      </a:defRPr>
    </a:lvl1pPr>
    <a:lvl2pPr marL="1408999" algn="l" defTabSz="2817998" rtl="0" eaLnBrk="1" latinLnBrk="0" hangingPunct="1">
      <a:defRPr sz="3698" kern="1200">
        <a:solidFill>
          <a:schemeClr val="tx1"/>
        </a:solidFill>
        <a:latin typeface="+mn-lt"/>
        <a:ea typeface="+mn-ea"/>
        <a:cs typeface="+mn-cs"/>
      </a:defRPr>
    </a:lvl2pPr>
    <a:lvl3pPr marL="2817998" algn="l" defTabSz="2817998" rtl="0" eaLnBrk="1" latinLnBrk="0" hangingPunct="1">
      <a:defRPr sz="3698" kern="1200">
        <a:solidFill>
          <a:schemeClr val="tx1"/>
        </a:solidFill>
        <a:latin typeface="+mn-lt"/>
        <a:ea typeface="+mn-ea"/>
        <a:cs typeface="+mn-cs"/>
      </a:defRPr>
    </a:lvl3pPr>
    <a:lvl4pPr marL="4226997" algn="l" defTabSz="2817998" rtl="0" eaLnBrk="1" latinLnBrk="0" hangingPunct="1">
      <a:defRPr sz="3698" kern="1200">
        <a:solidFill>
          <a:schemeClr val="tx1"/>
        </a:solidFill>
        <a:latin typeface="+mn-lt"/>
        <a:ea typeface="+mn-ea"/>
        <a:cs typeface="+mn-cs"/>
      </a:defRPr>
    </a:lvl4pPr>
    <a:lvl5pPr marL="5635996" algn="l" defTabSz="2817998" rtl="0" eaLnBrk="1" latinLnBrk="0" hangingPunct="1">
      <a:defRPr sz="3698" kern="1200">
        <a:solidFill>
          <a:schemeClr val="tx1"/>
        </a:solidFill>
        <a:latin typeface="+mn-lt"/>
        <a:ea typeface="+mn-ea"/>
        <a:cs typeface="+mn-cs"/>
      </a:defRPr>
    </a:lvl5pPr>
    <a:lvl6pPr marL="7044995" algn="l" defTabSz="2817998" rtl="0" eaLnBrk="1" latinLnBrk="0" hangingPunct="1">
      <a:defRPr sz="3698" kern="1200">
        <a:solidFill>
          <a:schemeClr val="tx1"/>
        </a:solidFill>
        <a:latin typeface="+mn-lt"/>
        <a:ea typeface="+mn-ea"/>
        <a:cs typeface="+mn-cs"/>
      </a:defRPr>
    </a:lvl6pPr>
    <a:lvl7pPr marL="8453994" algn="l" defTabSz="2817998" rtl="0" eaLnBrk="1" latinLnBrk="0" hangingPunct="1">
      <a:defRPr sz="3698" kern="1200">
        <a:solidFill>
          <a:schemeClr val="tx1"/>
        </a:solidFill>
        <a:latin typeface="+mn-lt"/>
        <a:ea typeface="+mn-ea"/>
        <a:cs typeface="+mn-cs"/>
      </a:defRPr>
    </a:lvl7pPr>
    <a:lvl8pPr marL="9862993" algn="l" defTabSz="2817998" rtl="0" eaLnBrk="1" latinLnBrk="0" hangingPunct="1">
      <a:defRPr sz="3698" kern="1200">
        <a:solidFill>
          <a:schemeClr val="tx1"/>
        </a:solidFill>
        <a:latin typeface="+mn-lt"/>
        <a:ea typeface="+mn-ea"/>
        <a:cs typeface="+mn-cs"/>
      </a:defRPr>
    </a:lvl8pPr>
    <a:lvl9pPr marL="11271992" algn="l" defTabSz="2817998" rtl="0" eaLnBrk="1" latinLnBrk="0" hangingPunct="1">
      <a:defRPr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0A82B-8820-41F2-9650-F1FC49D0587F}" type="slidenum">
              <a:rPr lang="en-US" smtClean="0"/>
              <a:t>1</a:t>
            </a:fld>
            <a:endParaRPr lang="en-US"/>
          </a:p>
        </p:txBody>
      </p:sp>
    </p:spTree>
    <p:extLst>
      <p:ext uri="{BB962C8B-B14F-4D97-AF65-F5344CB8AC3E}">
        <p14:creationId xmlns:p14="http://schemas.microsoft.com/office/powerpoint/2010/main" val="225931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8569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8483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053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5309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6FA8E-7D7F-467E-A1CB-59DD29E2915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4562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6FA8E-7D7F-467E-A1CB-59DD29E29154}"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99701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6FA8E-7D7F-467E-A1CB-59DD29E29154}"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9940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6FA8E-7D7F-467E-A1CB-59DD29E29154}"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6319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A8E-7D7F-467E-A1CB-59DD29E29154}"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6742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449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95879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B1B6FA8E-7D7F-467E-A1CB-59DD29E29154}" type="datetimeFigureOut">
              <a:rPr lang="en-US" smtClean="0"/>
              <a:t>10/24/2022</a:t>
            </a:fld>
            <a:endParaRPr 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B4F9CDF1-7105-4A24-B8FB-B601CADC01BC}" type="slidenum">
              <a:rPr lang="en-US" smtClean="0"/>
              <a:t>‹#›</a:t>
            </a:fld>
            <a:endParaRPr lang="en-US"/>
          </a:p>
        </p:txBody>
      </p:sp>
    </p:spTree>
    <p:extLst>
      <p:ext uri="{BB962C8B-B14F-4D97-AF65-F5344CB8AC3E}">
        <p14:creationId xmlns:p14="http://schemas.microsoft.com/office/powerpoint/2010/main" val="1322597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4.png"/><Relationship Id="rId5" Type="http://schemas.openxmlformats.org/officeDocument/2006/relationships/diagramData" Target="../diagrams/data1.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image" Target="../media/image7.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63EEBAD-F0BC-E39F-2E06-39F2B5605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051" y="17406377"/>
            <a:ext cx="9514286" cy="9409524"/>
          </a:xfrm>
          <a:prstGeom prst="rect">
            <a:avLst/>
          </a:prstGeom>
          <a:ln w="31750">
            <a:solidFill>
              <a:schemeClr val="tx1"/>
            </a:solidFill>
          </a:ln>
        </p:spPr>
      </p:pic>
      <p:sp>
        <p:nvSpPr>
          <p:cNvPr id="8" name="Rectangle 7">
            <a:extLst>
              <a:ext uri="{FF2B5EF4-FFF2-40B4-BE49-F238E27FC236}">
                <a16:creationId xmlns:a16="http://schemas.microsoft.com/office/drawing/2014/main" id="{DC9ABAE6-0438-2F50-9590-7DFD3FA2BC8A}"/>
              </a:ext>
            </a:extLst>
          </p:cNvPr>
          <p:cNvSpPr/>
          <p:nvPr/>
        </p:nvSpPr>
        <p:spPr>
          <a:xfrm>
            <a:off x="14795817" y="18019132"/>
            <a:ext cx="5190993" cy="8184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C83D14DC-83F9-5DE7-739B-A6650161C758}"/>
              </a:ext>
            </a:extLst>
          </p:cNvPr>
          <p:cNvCxnSpPr/>
          <p:nvPr/>
        </p:nvCxnSpPr>
        <p:spPr>
          <a:xfrm>
            <a:off x="13712717" y="21159198"/>
            <a:ext cx="1083100" cy="0"/>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538400-D03D-462A-93ED-A7055E0D3EF0}"/>
              </a:ext>
            </a:extLst>
          </p:cNvPr>
          <p:cNvSpPr txBox="1"/>
          <p:nvPr/>
        </p:nvSpPr>
        <p:spPr>
          <a:xfrm>
            <a:off x="11299428" y="17588245"/>
            <a:ext cx="2413289" cy="430887"/>
          </a:xfrm>
          <a:prstGeom prst="rect">
            <a:avLst/>
          </a:prstGeom>
          <a:noFill/>
        </p:spPr>
        <p:txBody>
          <a:bodyPr wrap="none" rtlCol="0">
            <a:spAutoFit/>
          </a:bodyPr>
          <a:lstStyle/>
          <a:p>
            <a:r>
              <a:rPr lang="en-US" sz="2200" b="1" dirty="0">
                <a:latin typeface="Arial" panose="020B0604020202020204" pitchFamily="34" charset="0"/>
                <a:cs typeface="Arial" panose="020B0604020202020204" pitchFamily="34" charset="0"/>
              </a:rPr>
              <a:t>Vagrant Network</a:t>
            </a:r>
            <a:endParaRPr lang="en-SG" sz="22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952" y="-5764705"/>
            <a:ext cx="22716652" cy="36265492"/>
          </a:xfrm>
          <a:prstGeom prst="rect">
            <a:avLst/>
          </a:prstGeom>
        </p:spPr>
      </p:pic>
      <p:sp>
        <p:nvSpPr>
          <p:cNvPr id="3" name="Round Diagonal Corner Rectangle 4">
            <a:extLst>
              <a:ext uri="{FF2B5EF4-FFF2-40B4-BE49-F238E27FC236}">
                <a16:creationId xmlns:a16="http://schemas.microsoft.com/office/drawing/2014/main" id="{269577EB-8882-46B7-A3C7-8DEE43437DC7}"/>
              </a:ext>
            </a:extLst>
          </p:cNvPr>
          <p:cNvSpPr/>
          <p:nvPr/>
        </p:nvSpPr>
        <p:spPr>
          <a:xfrm>
            <a:off x="11966400" y="664800"/>
            <a:ext cx="8321850" cy="1030650"/>
          </a:xfrm>
          <a:prstGeom prst="rect">
            <a:avLst/>
          </a:prstGeom>
          <a:noFill/>
        </p:spPr>
        <p:txBody>
          <a:bodyPr wrap="square" rtlCol="0">
            <a:noAutofit/>
          </a:bodyPr>
          <a:lstStyle/>
          <a:p>
            <a:r>
              <a:rPr lang="en-US" sz="2400" b="1" dirty="0">
                <a:latin typeface="Arial" panose="020B0604020202020204" pitchFamily="34" charset="0"/>
                <a:cs typeface="Arial" panose="020B0604020202020204" pitchFamily="34" charset="0"/>
              </a:rPr>
              <a:t>STUDENTS: </a:t>
            </a:r>
            <a:r>
              <a:rPr lang="en-US" sz="2200" dirty="0">
                <a:latin typeface="Arial" panose="020B0604020202020204" pitchFamily="34" charset="0"/>
                <a:cs typeface="Arial" panose="020B0604020202020204" pitchFamily="34" charset="0"/>
              </a:rPr>
              <a:t>Eugene Chew, How Shun Han, Lim Jun Rui,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Zames</a:t>
            </a:r>
            <a:r>
              <a:rPr lang="en-US" sz="2200" dirty="0">
                <a:latin typeface="Arial" panose="020B0604020202020204" pitchFamily="34" charset="0"/>
                <a:cs typeface="Arial" panose="020B0604020202020204" pitchFamily="34" charset="0"/>
              </a:rPr>
              <a:t> Li, Teng Ming Hui, Law Shui Yuan </a:t>
            </a:r>
            <a:endParaRPr lang="en-US" sz="2200" i="1" dirty="0">
              <a:latin typeface="Arial" panose="020B0604020202020204" pitchFamily="34" charset="0"/>
              <a:cs typeface="Arial" panose="020B0604020202020204" pitchFamily="34" charset="0"/>
            </a:endParaRPr>
          </a:p>
        </p:txBody>
      </p:sp>
      <p:sp>
        <p:nvSpPr>
          <p:cNvPr id="6" name="Round Diagonal Corner Rectangle 5">
            <a:extLst>
              <a:ext uri="{FF2B5EF4-FFF2-40B4-BE49-F238E27FC236}">
                <a16:creationId xmlns:a16="http://schemas.microsoft.com/office/drawing/2014/main" id="{30E9A40C-8CF8-421B-9184-11D337961B8E}"/>
              </a:ext>
            </a:extLst>
          </p:cNvPr>
          <p:cNvSpPr/>
          <p:nvPr/>
        </p:nvSpPr>
        <p:spPr>
          <a:xfrm>
            <a:off x="899999" y="3060000"/>
            <a:ext cx="19584000" cy="1800000"/>
          </a:xfrm>
          <a:prstGeom prst="rect">
            <a:avLst/>
          </a:prstGeom>
          <a:noFill/>
        </p:spPr>
        <p:txBody>
          <a:bodyPr wrap="square" rtlCol="0" anchor="ctr">
            <a:noAutofit/>
          </a:bodyPr>
          <a:lstStyle/>
          <a:p>
            <a:pPr algn="ctr"/>
            <a:endParaRPr lang="en-US" sz="7200" b="1" dirty="0">
              <a:solidFill>
                <a:schemeClr val="bg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D3EBAB1-25DC-4FCC-BC76-B43FFB905407}"/>
              </a:ext>
            </a:extLst>
          </p:cNvPr>
          <p:cNvSpPr/>
          <p:nvPr/>
        </p:nvSpPr>
        <p:spPr>
          <a:xfrm>
            <a:off x="14188388" y="29375213"/>
            <a:ext cx="7200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7FD5A4-9D31-98F6-A07C-4B76F8E8AA51}"/>
              </a:ext>
            </a:extLst>
          </p:cNvPr>
          <p:cNvSpPr txBox="1"/>
          <p:nvPr/>
        </p:nvSpPr>
        <p:spPr>
          <a:xfrm>
            <a:off x="1209368" y="6872748"/>
            <a:ext cx="18170013" cy="193899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Scope</a:t>
            </a:r>
          </a:p>
          <a:p>
            <a:endParaRPr lang="en-US" sz="2600" b="1" dirty="0"/>
          </a:p>
          <a:p>
            <a:r>
              <a:rPr lang="en-SG" sz="2200" dirty="0">
                <a:latin typeface="Arial" panose="020B0604020202020204" pitchFamily="34" charset="0"/>
                <a:cs typeface="Arial" panose="020B0604020202020204" pitchFamily="34" charset="0"/>
              </a:rPr>
              <a:t>For this project, each team member will be simulating 1 MITRE ATT&amp;CK technique on a simulated network using open-source tools and/or self developed scripts, capture the logs generated by each attack and do cleaning on the logs for future analysis. Each phase of the attack and log gathering/cleaning should be automated as much as possible.</a:t>
            </a:r>
          </a:p>
        </p:txBody>
      </p:sp>
      <p:sp>
        <p:nvSpPr>
          <p:cNvPr id="13" name="TextBox 12">
            <a:extLst>
              <a:ext uri="{FF2B5EF4-FFF2-40B4-BE49-F238E27FC236}">
                <a16:creationId xmlns:a16="http://schemas.microsoft.com/office/drawing/2014/main" id="{E32AAC72-94E3-5103-4A43-AA82B5869679}"/>
              </a:ext>
            </a:extLst>
          </p:cNvPr>
          <p:cNvSpPr txBox="1"/>
          <p:nvPr/>
        </p:nvSpPr>
        <p:spPr>
          <a:xfrm>
            <a:off x="1212930" y="9039049"/>
            <a:ext cx="18170013" cy="27392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Description</a:t>
            </a:r>
          </a:p>
          <a:p>
            <a:endParaRPr lang="en-US" sz="28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network architecture used for the simulated attack consists of a web server (scanning), a mail server (initial access), 2 x victim machines (exploitation &amp; post exploitation), log server (for aggregating logs &amp; monitoring system health). </a:t>
            </a:r>
          </a:p>
          <a:p>
            <a:endParaRPr lang="en-US" sz="22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Scenario</a:t>
            </a:r>
          </a:p>
          <a:p>
            <a:endParaRPr lang="en-SG" sz="2200" dirty="0">
              <a:latin typeface="Arial" panose="020B0604020202020204" pitchFamily="34" charset="0"/>
              <a:cs typeface="Arial" panose="020B0604020202020204" pitchFamily="34" charset="0"/>
            </a:endParaRPr>
          </a:p>
        </p:txBody>
      </p:sp>
      <p:graphicFrame>
        <p:nvGraphicFramePr>
          <p:cNvPr id="14" name="Diagram 13" hidden="1">
            <a:extLst>
              <a:ext uri="{FF2B5EF4-FFF2-40B4-BE49-F238E27FC236}">
                <a16:creationId xmlns:a16="http://schemas.microsoft.com/office/drawing/2014/main" id="{9464E06A-294B-4562-0711-EE8ECCCDDADA}"/>
              </a:ext>
            </a:extLst>
          </p:cNvPr>
          <p:cNvGraphicFramePr/>
          <p:nvPr>
            <p:extLst>
              <p:ext uri="{D42A27DB-BD31-4B8C-83A1-F6EECF244321}">
                <p14:modId xmlns:p14="http://schemas.microsoft.com/office/powerpoint/2010/main" val="2048001305"/>
              </p:ext>
            </p:extLst>
          </p:nvPr>
        </p:nvGraphicFramePr>
        <p:xfrm>
          <a:off x="1203713" y="8811741"/>
          <a:ext cx="19280286" cy="101582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extBox 15">
            <a:extLst>
              <a:ext uri="{FF2B5EF4-FFF2-40B4-BE49-F238E27FC236}">
                <a16:creationId xmlns:a16="http://schemas.microsoft.com/office/drawing/2014/main" id="{FC79766B-E832-2C43-46AF-FBEC6498DF98}"/>
              </a:ext>
            </a:extLst>
          </p:cNvPr>
          <p:cNvSpPr txBox="1"/>
          <p:nvPr/>
        </p:nvSpPr>
        <p:spPr>
          <a:xfrm>
            <a:off x="1248732" y="15830341"/>
            <a:ext cx="8016487" cy="390876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Simulated Infrastructure</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diagram on the right shows the set up of the simulated network architecture. Vagrant will be used to automate the setting up of the machines within the network. The servers are running docker containers while the victim machines are running VMware instances. Logs generated on the servers and victim machines are extracted, cleaned then piped into the central logging server for analysis. The logging server also checks each individual machine for its uptime status, displaying their status on a dashboard.</a:t>
            </a:r>
            <a:endParaRPr lang="en-SG" sz="2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CD31A31A-CF1A-1C0E-16DF-6EDA02F01F1A}"/>
              </a:ext>
            </a:extLst>
          </p:cNvPr>
          <p:cNvSpPr txBox="1"/>
          <p:nvPr/>
        </p:nvSpPr>
        <p:spPr>
          <a:xfrm>
            <a:off x="1693263" y="3174203"/>
            <a:ext cx="18069576" cy="1446550"/>
          </a:xfrm>
          <a:prstGeom prst="rect">
            <a:avLst/>
          </a:prstGeom>
          <a:noFill/>
        </p:spPr>
        <p:txBody>
          <a:bodyPr wrap="square" rtlCol="0">
            <a:spAutoFit/>
          </a:bodyPr>
          <a:lstStyle/>
          <a:p>
            <a:r>
              <a:rPr lang="en-US" sz="8800" dirty="0">
                <a:solidFill>
                  <a:schemeClr val="bg1"/>
                </a:solidFill>
                <a:latin typeface="Arial" panose="020B0604020202020204" pitchFamily="34" charset="0"/>
                <a:cs typeface="Arial" panose="020B0604020202020204" pitchFamily="34" charset="0"/>
              </a:rPr>
              <a:t>ICT3204 – Group 14 Coursework 1</a:t>
            </a:r>
            <a:endParaRPr lang="en-SG" sz="8800" dirty="0">
              <a:solidFill>
                <a:schemeClr val="bg1"/>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20C0232-2580-0E3B-356A-C306BC44A57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03712" y="10791997"/>
            <a:ext cx="19084537" cy="50436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grant vs Docker: Which is Better for Development? - DevTeam.Space">
            <a:extLst>
              <a:ext uri="{FF2B5EF4-FFF2-40B4-BE49-F238E27FC236}">
                <a16:creationId xmlns:a16="http://schemas.microsoft.com/office/drawing/2014/main" id="{5EE63AB4-2044-2EFA-319F-360DBB88FC6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744331" y="28767242"/>
            <a:ext cx="2498006" cy="1215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Mware Workstation - Wikipedia">
            <a:extLst>
              <a:ext uri="{FF2B5EF4-FFF2-40B4-BE49-F238E27FC236}">
                <a16:creationId xmlns:a16="http://schemas.microsoft.com/office/drawing/2014/main" id="{35147C81-BEA1-1A10-98D3-61819FBF2F9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598280" y="28934575"/>
            <a:ext cx="869884" cy="8684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4C0548BA-C293-7E91-4C0B-6ABE037697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7825" y="20507275"/>
            <a:ext cx="9368676" cy="300357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8D489DB-9515-DFC1-67F2-AFBC9D5E00DB}"/>
              </a:ext>
            </a:extLst>
          </p:cNvPr>
          <p:cNvSpPr txBox="1"/>
          <p:nvPr/>
        </p:nvSpPr>
        <p:spPr>
          <a:xfrm>
            <a:off x="1248732" y="20075833"/>
            <a:ext cx="6967651" cy="523220"/>
          </a:xfrm>
          <a:prstGeom prst="rect">
            <a:avLst/>
          </a:prstGeom>
          <a:noFill/>
        </p:spPr>
        <p:txBody>
          <a:bodyPr wrap="square" rtlCol="0">
            <a:spAutoFit/>
          </a:bodyPr>
          <a:lstStyle/>
          <a:p>
            <a:r>
              <a:rPr lang="en-US" sz="2800" b="1" dirty="0"/>
              <a:t>Logs collection</a:t>
            </a:r>
            <a:endParaRPr lang="en-SG" sz="2800" b="1" dirty="0"/>
          </a:p>
        </p:txBody>
      </p:sp>
      <p:sp>
        <p:nvSpPr>
          <p:cNvPr id="24" name="TextBox 23">
            <a:extLst>
              <a:ext uri="{FF2B5EF4-FFF2-40B4-BE49-F238E27FC236}">
                <a16:creationId xmlns:a16="http://schemas.microsoft.com/office/drawing/2014/main" id="{C4744FED-640B-026A-760F-EB1BC5EFD279}"/>
              </a:ext>
            </a:extLst>
          </p:cNvPr>
          <p:cNvSpPr txBox="1"/>
          <p:nvPr/>
        </p:nvSpPr>
        <p:spPr>
          <a:xfrm>
            <a:off x="1203712" y="23791184"/>
            <a:ext cx="6967651" cy="523220"/>
          </a:xfrm>
          <a:prstGeom prst="rect">
            <a:avLst/>
          </a:prstGeom>
          <a:noFill/>
        </p:spPr>
        <p:txBody>
          <a:bodyPr wrap="square" rtlCol="0">
            <a:spAutoFit/>
          </a:bodyPr>
          <a:lstStyle/>
          <a:p>
            <a:r>
              <a:rPr lang="en-US" sz="2800" b="1" dirty="0"/>
              <a:t>Logs Cleaning</a:t>
            </a:r>
            <a:endParaRPr lang="en-SG" sz="2800" b="1" dirty="0"/>
          </a:p>
        </p:txBody>
      </p:sp>
      <p:pic>
        <p:nvPicPr>
          <p:cNvPr id="26" name="Picture 25">
            <a:extLst>
              <a:ext uri="{FF2B5EF4-FFF2-40B4-BE49-F238E27FC236}">
                <a16:creationId xmlns:a16="http://schemas.microsoft.com/office/drawing/2014/main" id="{7A5B94AC-0D9E-DAEA-44CF-C75B008B56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8732" y="24594734"/>
            <a:ext cx="1623125" cy="1782404"/>
          </a:xfrm>
          <a:prstGeom prst="rect">
            <a:avLst/>
          </a:prstGeom>
        </p:spPr>
      </p:pic>
      <p:pic>
        <p:nvPicPr>
          <p:cNvPr id="28" name="Picture 27">
            <a:extLst>
              <a:ext uri="{FF2B5EF4-FFF2-40B4-BE49-F238E27FC236}">
                <a16:creationId xmlns:a16="http://schemas.microsoft.com/office/drawing/2014/main" id="{9A6CE941-78B8-55C8-1CFE-C51668C2F0F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39838" y="26607994"/>
            <a:ext cx="3362325" cy="1362075"/>
          </a:xfrm>
          <a:prstGeom prst="rect">
            <a:avLst/>
          </a:prstGeom>
        </p:spPr>
      </p:pic>
      <p:pic>
        <p:nvPicPr>
          <p:cNvPr id="30" name="Graphic 29">
            <a:extLst>
              <a:ext uri="{FF2B5EF4-FFF2-40B4-BE49-F238E27FC236}">
                <a16:creationId xmlns:a16="http://schemas.microsoft.com/office/drawing/2014/main" id="{C03C4246-F230-2DFD-DFF0-A7513B40DA2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54110" y="24175604"/>
            <a:ext cx="5280594" cy="2640297"/>
          </a:xfrm>
          <a:prstGeom prst="rect">
            <a:avLst/>
          </a:prstGeom>
        </p:spPr>
      </p:pic>
    </p:spTree>
    <p:extLst>
      <p:ext uri="{BB962C8B-B14F-4D97-AF65-F5344CB8AC3E}">
        <p14:creationId xmlns:p14="http://schemas.microsoft.com/office/powerpoint/2010/main" val="3211046123"/>
      </p:ext>
    </p:extLst>
  </p:cSld>
  <p:clrMapOvr>
    <a:masterClrMapping/>
  </p:clrMapOvr>
</p:sld>
</file>

<file path=ppt/theme/theme1.xml><?xml version="1.0" encoding="utf-8"?>
<a:theme xmlns:a="http://schemas.openxmlformats.org/drawingml/2006/main" name="Office Theme">
  <a:themeElements>
    <a:clrScheme name="Singapore Institute of Technology">
      <a:dk1>
        <a:sysClr val="windowText" lastClr="000000"/>
      </a:dk1>
      <a:lt1>
        <a:sysClr val="window" lastClr="FFFFFF"/>
      </a:lt1>
      <a:dk2>
        <a:srgbClr val="44546A"/>
      </a:dk2>
      <a:lt2>
        <a:srgbClr val="E7E6E6"/>
      </a:lt2>
      <a:accent1>
        <a:srgbClr val="003366"/>
      </a:accent1>
      <a:accent2>
        <a:srgbClr val="04509C"/>
      </a:accent2>
      <a:accent3>
        <a:srgbClr val="669900"/>
      </a:accent3>
      <a:accent4>
        <a:srgbClr val="FF6600"/>
      </a:accent4>
      <a:accent5>
        <a:srgbClr val="CC0000"/>
      </a:accent5>
      <a:accent6>
        <a:srgbClr val="7F7F7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AF73011A2DAB45BDE0298602A2D081" ma:contentTypeVersion="15" ma:contentTypeDescription="Create a new document." ma:contentTypeScope="" ma:versionID="95d6f7be84cac729823795ee2faef057">
  <xsd:schema xmlns:xsd="http://www.w3.org/2001/XMLSchema" xmlns:xs="http://www.w3.org/2001/XMLSchema" xmlns:p="http://schemas.microsoft.com/office/2006/metadata/properties" xmlns:ns1="http://schemas.microsoft.com/sharepoint/v3" xmlns:ns2="f3a3a796-c958-4844-91fb-5d8351522e3b" xmlns:ns3="4b2ee772-610b-4608-83fe-2d971c0d96a3" xmlns:ns4="4464f5c8-ae05-415f-b9ca-4f85a263cc97" targetNamespace="http://schemas.microsoft.com/office/2006/metadata/properties" ma:root="true" ma:fieldsID="c413ca4ecf76b762014e32cae31c63f4" ns1:_="" ns2:_="" ns3:_="" ns4:_="">
    <xsd:import namespace="http://schemas.microsoft.com/sharepoint/v3"/>
    <xsd:import namespace="f3a3a796-c958-4844-91fb-5d8351522e3b"/>
    <xsd:import namespace="4b2ee772-610b-4608-83fe-2d971c0d96a3"/>
    <xsd:import namespace="4464f5c8-ae05-415f-b9ca-4f85a263cc9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LastSharedByUser" minOccurs="0"/>
                <xsd:element ref="ns3:LastSharedByTime" minOccurs="0"/>
                <xsd:element ref="ns4:hl2c" minOccurs="0"/>
                <xsd:element ref="ns4:u1pr" minOccurs="0"/>
                <xsd:element ref="ns4:dsr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f5c8-ae05-415f-b9ca-4f85a263cc97" elementFormDefault="qualified">
    <xsd:import namespace="http://schemas.microsoft.com/office/2006/documentManagement/types"/>
    <xsd:import namespace="http://schemas.microsoft.com/office/infopath/2007/PartnerControls"/>
    <xsd:element name="hl2c" ma:index="14" nillable="true" ma:displayName="Date and Time" ma:internalName="hl2c">
      <xsd:simpleType>
        <xsd:restriction base="dms:DateTime"/>
      </xsd:simpleType>
    </xsd:element>
    <xsd:element name="u1pr" ma:index="15" nillable="true" ma:displayName="Location" ma:internalName="u1pr">
      <xsd:simpleType>
        <xsd:restriction base="dms:Text"/>
      </xsd:simpleType>
    </xsd:element>
    <xsd:element name="dsrh" ma:index="16" nillable="true" ma:displayName="Tags" ma:internalName="dsrh">
      <xsd:simpleType>
        <xsd:restriction base="dms:Text"/>
      </xsd:simpleType>
    </xsd:element>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srh xmlns="4464f5c8-ae05-415f-b9ca-4f85a263cc97" xsi:nil="true"/>
    <_ip_UnifiedCompliancePolicyProperties xmlns="http://schemas.microsoft.com/sharepoint/v3" xsi:nil="true"/>
    <PublishingExpirationDate xmlns="http://schemas.microsoft.com/sharepoint/v3" xsi:nil="true"/>
    <hl2c xmlns="4464f5c8-ae05-415f-b9ca-4f85a263cc97" xsi:nil="true"/>
    <PublishingStartDate xmlns="http://schemas.microsoft.com/sharepoint/v3" xsi:nil="true"/>
    <u1pr xmlns="4464f5c8-ae05-415f-b9ca-4f85a263cc97" xsi:nil="true"/>
  </documentManagement>
</p:properties>
</file>

<file path=customXml/itemProps1.xml><?xml version="1.0" encoding="utf-8"?>
<ds:datastoreItem xmlns:ds="http://schemas.openxmlformats.org/officeDocument/2006/customXml" ds:itemID="{EE3F4DB0-59F5-4313-8E43-6F52A7CB9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a3a796-c958-4844-91fb-5d8351522e3b"/>
    <ds:schemaRef ds:uri="4b2ee772-610b-4608-83fe-2d971c0d96a3"/>
    <ds:schemaRef ds:uri="4464f5c8-ae05-415f-b9ca-4f85a263c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2FF808-2AA1-436E-A604-73A5DA1CB42F}">
  <ds:schemaRefs>
    <ds:schemaRef ds:uri="http://schemas.microsoft.com/sharepoint/v3/contenttype/forms"/>
  </ds:schemaRefs>
</ds:datastoreItem>
</file>

<file path=customXml/itemProps3.xml><?xml version="1.0" encoding="utf-8"?>
<ds:datastoreItem xmlns:ds="http://schemas.openxmlformats.org/officeDocument/2006/customXml" ds:itemID="{35721F8A-D1E5-43C4-BAD1-F8D8F7A81000}">
  <ds:schemaRefs>
    <ds:schemaRef ds:uri="http://schemas.microsoft.com/office/2006/metadata/properties"/>
    <ds:schemaRef ds:uri="http://schemas.microsoft.com/office/infopath/2007/PartnerControls"/>
    <ds:schemaRef ds:uri="http://schemas.microsoft.com/sharepoint/v3"/>
    <ds:schemaRef ds:uri="4464f5c8-ae05-415f-b9ca-4f85a263cc97"/>
  </ds:schemaRefs>
</ds:datastoreItem>
</file>

<file path=docProps/app.xml><?xml version="1.0" encoding="utf-8"?>
<Properties xmlns="http://schemas.openxmlformats.org/officeDocument/2006/extended-properties" xmlns:vt="http://schemas.openxmlformats.org/officeDocument/2006/docPropsVTypes">
  <Template>Office Theme</Template>
  <TotalTime>228</TotalTime>
  <Words>286</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Low Kay Wang</dc:creator>
  <cp:lastModifiedBy>Eugene Chew</cp:lastModifiedBy>
  <cp:revision>15</cp:revision>
  <dcterms:created xsi:type="dcterms:W3CDTF">2017-09-12T02:56:21Z</dcterms:created>
  <dcterms:modified xsi:type="dcterms:W3CDTF">2022-10-24T04:08:50Z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y fmtid="{D5CDD505-2E9C-101B-9397-08002B2CF9AE}" pid="3" name="MSIP_Label_3ef8e180-8f22-4ead-b44a-2d560df875da_Enabled">
    <vt:lpwstr>true</vt:lpwstr>
  </property>
  <property fmtid="{D5CDD505-2E9C-101B-9397-08002B2CF9AE}" pid="4" name="MSIP_Label_3ef8e180-8f22-4ead-b44a-2d560df875da_SetDate">
    <vt:lpwstr>2022-01-20T00:38:03Z</vt:lpwstr>
  </property>
  <property fmtid="{D5CDD505-2E9C-101B-9397-08002B2CF9AE}" pid="5" name="MSIP_Label_3ef8e180-8f22-4ead-b44a-2d560df875da_Method">
    <vt:lpwstr>Privileged</vt:lpwstr>
  </property>
  <property fmtid="{D5CDD505-2E9C-101B-9397-08002B2CF9AE}" pid="6" name="MSIP_Label_3ef8e180-8f22-4ead-b44a-2d560df875da_Name">
    <vt:lpwstr>Public</vt:lpwstr>
  </property>
  <property fmtid="{D5CDD505-2E9C-101B-9397-08002B2CF9AE}" pid="7" name="MSIP_Label_3ef8e180-8f22-4ead-b44a-2d560df875da_SiteId">
    <vt:lpwstr>64991f7f-44d6-4d8c-9cd4-7862e8cb94c6</vt:lpwstr>
  </property>
  <property fmtid="{D5CDD505-2E9C-101B-9397-08002B2CF9AE}" pid="8" name="MSIP_Label_3ef8e180-8f22-4ead-b44a-2d560df875da_ActionId">
    <vt:lpwstr>c68fb361-e939-452b-9a7e-ec4c0d28ca26</vt:lpwstr>
  </property>
  <property fmtid="{D5CDD505-2E9C-101B-9397-08002B2CF9AE}" pid="9" name="MSIP_Label_3ef8e180-8f22-4ead-b44a-2d560df875da_ContentBits">
    <vt:lpwstr>0</vt:lpwstr>
  </property>
</Properties>
</file>