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7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327" r:id="rId16"/>
    <p:sldId id="271" r:id="rId17"/>
    <p:sldId id="270" r:id="rId18"/>
    <p:sldId id="273" r:id="rId19"/>
    <p:sldId id="272" r:id="rId20"/>
    <p:sldId id="275" r:id="rId21"/>
    <p:sldId id="276" r:id="rId22"/>
    <p:sldId id="277" r:id="rId23"/>
    <p:sldId id="32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329" r:id="rId36"/>
    <p:sldId id="330" r:id="rId37"/>
    <p:sldId id="291" r:id="rId38"/>
    <p:sldId id="292" r:id="rId39"/>
    <p:sldId id="38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3" r:id="rId60"/>
    <p:sldId id="314" r:id="rId61"/>
    <p:sldId id="317" r:id="rId62"/>
    <p:sldId id="320" r:id="rId63"/>
    <p:sldId id="321" r:id="rId64"/>
    <p:sldId id="322" r:id="rId65"/>
    <p:sldId id="324" r:id="rId66"/>
    <p:sldId id="325" r:id="rId67"/>
    <p:sldId id="331" r:id="rId68"/>
    <p:sldId id="379" r:id="rId69"/>
    <p:sldId id="380" r:id="rId70"/>
    <p:sldId id="381" r:id="rId7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B11F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86486" autoAdjust="0"/>
  </p:normalViewPr>
  <p:slideViewPr>
    <p:cSldViewPr>
      <p:cViewPr>
        <p:scale>
          <a:sx n="60" d="100"/>
          <a:sy n="60" d="100"/>
        </p:scale>
        <p:origin x="-108" y="-18"/>
      </p:cViewPr>
      <p:guideLst>
        <p:guide orient="horz" pos="2896"/>
        <p:guide pos="2181"/>
      </p:guideLst>
    </p:cSldViewPr>
  </p:slideViewPr>
  <p:outlineViewPr>
    <p:cViewPr>
      <p:scale>
        <a:sx n="33" d="100"/>
        <a:sy n="33" d="100"/>
      </p:scale>
      <p:origin x="0" y="-35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52"/>
    </p:cViewPr>
  </p:sorterViewPr>
  <p:notesViewPr>
    <p:cSldViewPr>
      <p:cViewPr varScale="1">
        <p:scale>
          <a:sx n="90" d="100"/>
          <a:sy n="90" d="100"/>
        </p:scale>
        <p:origin x="-1740" y="-108"/>
      </p:cViewPr>
      <p:guideLst>
        <p:guide orient="horz" pos="2162"/>
        <p:guide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AE83-9DAE-4CF9-9826-B5E3BEE64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E2030-0497-4C49-922E-5205A41EB4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B64B0-CDE7-47AB-B1D7-A541D30E7E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CD43-A07F-4AB8-8035-65C2B9B285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5CD43-A07F-4AB8-8035-65C2B9B285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5CD43-A07F-4AB8-8035-65C2B9B285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5CD43-A07F-4AB8-8035-65C2B9B285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>
          <a:xfrm>
            <a:off x="5791200" y="6381588"/>
            <a:ext cx="3352800" cy="47641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algn="r">
              <a:lnSpc>
                <a:spcPct val="200000"/>
              </a:lnSpc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>
          <a:xfrm>
            <a:off x="5780567" y="6381588"/>
            <a:ext cx="3352800" cy="47641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algn="r">
              <a:lnSpc>
                <a:spcPct val="200000"/>
              </a:lnSpc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0" y="720001"/>
                </a:moveTo>
                <a:lnTo>
                  <a:pt x="9144000" y="720001"/>
                </a:lnTo>
                <a:lnTo>
                  <a:pt x="9144000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6791" y="114172"/>
            <a:ext cx="4090416" cy="476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088" y="2516632"/>
            <a:ext cx="8843822" cy="152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5755758" y="6381588"/>
            <a:ext cx="3352800" cy="47641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algn="r">
              <a:lnSpc>
                <a:spcPct val="200000"/>
              </a:lnSpc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1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11" Type="http://schemas.openxmlformats.org/officeDocument/2006/relationships/image" Target="../media/image14.png"/><Relationship Id="rId10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11" Type="http://schemas.openxmlformats.org/officeDocument/2006/relationships/image" Target="../media/image14.png"/><Relationship Id="rId10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1066800"/>
            <a:ext cx="8229600" cy="152400"/>
          </a:xfrm>
          <a:custGeom>
            <a:avLst/>
            <a:gdLst/>
            <a:ahLst/>
            <a:cxnLst/>
            <a:rect l="l" t="t" r="r" b="b"/>
            <a:pathLst>
              <a:path w="8229600" h="152400">
                <a:moveTo>
                  <a:pt x="0" y="152400"/>
                </a:moveTo>
                <a:lnTo>
                  <a:pt x="8229600" y="152400"/>
                </a:lnTo>
                <a:lnTo>
                  <a:pt x="8229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65578" y="2362200"/>
            <a:ext cx="7010400" cy="1610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b="1" spc="-5" dirty="0">
                <a:solidFill>
                  <a:srgbClr val="0070C0"/>
                </a:solidFill>
                <a:latin typeface="黑体" panose="02010609060101010101" charset="-122"/>
                <a:cs typeface="黑体" panose="02010609060101010101" charset="-122"/>
              </a:rPr>
              <a:t>流水线处理器</a:t>
            </a:r>
            <a:endParaRPr sz="4800" b="1" dirty="0">
              <a:solidFill>
                <a:srgbClr val="0070C0"/>
              </a:solidFill>
              <a:latin typeface="黑体" panose="02010609060101010101" charset="-122"/>
              <a:cs typeface="黑体" panose="02010609060101010101" charset="-122"/>
            </a:endParaRPr>
          </a:p>
          <a:p>
            <a:pPr marL="12700" algn="ctr">
              <a:lnSpc>
                <a:spcPts val="5575"/>
              </a:lnSpc>
              <a:spcBef>
                <a:spcPts val="1200"/>
              </a:spcBef>
            </a:pPr>
            <a:r>
              <a:rPr sz="4800" b="1" dirty="0" err="1">
                <a:solidFill>
                  <a:srgbClr val="0070C0"/>
                </a:solidFill>
                <a:latin typeface="黑体" panose="02010609060101010101" charset="-122"/>
                <a:cs typeface="黑体" panose="02010609060101010101" charset="-122"/>
              </a:rPr>
              <a:t>形式</a:t>
            </a:r>
            <a:r>
              <a:rPr lang="zh-CN" altLang="en-US" sz="4800" b="1" dirty="0">
                <a:solidFill>
                  <a:srgbClr val="0070C0"/>
                </a:solidFill>
                <a:latin typeface="黑体" panose="02010609060101010101" charset="-122"/>
                <a:cs typeface="黑体" panose="02010609060101010101" charset="-122"/>
              </a:rPr>
              <a:t>化</a:t>
            </a:r>
            <a:r>
              <a:rPr sz="4800" b="1" dirty="0" err="1" smtClean="0">
                <a:solidFill>
                  <a:srgbClr val="0070C0"/>
                </a:solidFill>
                <a:latin typeface="黑体" panose="02010609060101010101" charset="-122"/>
                <a:cs typeface="黑体" panose="02010609060101010101" charset="-122"/>
              </a:rPr>
              <a:t>建模综合方法</a:t>
            </a:r>
            <a:endParaRPr sz="4800" b="1" dirty="0">
              <a:solidFill>
                <a:srgbClr val="0070C0"/>
              </a:solidFill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4876800" y="4843878"/>
            <a:ext cx="28087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zh-CN" altLang="en-US" sz="3200" b="1" dirty="0" smtClean="0">
                <a:latin typeface="黑体" panose="02010609060101010101" charset="-122"/>
                <a:cs typeface="黑体" panose="02010609060101010101" charset="-122"/>
              </a:rPr>
              <a:t>主讲：关桂霞</a:t>
            </a:r>
            <a:endParaRPr sz="3200" b="1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2068689" y="5432775"/>
            <a:ext cx="601980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zh-CN" altLang="en-US" sz="3200" b="1" dirty="0" smtClean="0">
                <a:latin typeface="黑体" panose="02010609060101010101" charset="-122"/>
                <a:cs typeface="黑体" panose="02010609060101010101" charset="-122"/>
              </a:rPr>
              <a:t>参考：北航高小鹏老师的讲义</a:t>
            </a:r>
            <a:endParaRPr sz="3200" b="1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00245" cy="720090"/>
          </a:xfrm>
          <a:custGeom>
            <a:avLst/>
            <a:gdLst/>
            <a:ahLst/>
            <a:cxnLst/>
            <a:rect l="l" t="t" r="r" b="b"/>
            <a:pathLst>
              <a:path w="4500245" h="720090">
                <a:moveTo>
                  <a:pt x="0" y="720001"/>
                </a:moveTo>
                <a:lnTo>
                  <a:pt x="4499991" y="720001"/>
                </a:lnTo>
                <a:lnTo>
                  <a:pt x="4499991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40552" y="6423858"/>
            <a:ext cx="3168015" cy="3732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4" y="13591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794" y="746125"/>
            <a:ext cx="6303645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操作：读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写入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V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；符号扩展结果写入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E32</a:t>
            </a:r>
            <a:endParaRPr sz="3600" baseline="10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 smtClean="0">
                <a:latin typeface="黑体" panose="02010609060101010101" charset="-122"/>
                <a:cs typeface="黑体" panose="02010609060101010101" charset="-122"/>
              </a:rPr>
              <a:t>注意：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由于指令要写寄存器，因此就需建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3600" baseline="1000" dirty="0" smtClean="0">
                <a:latin typeface="Calibri" panose="020F0502020204030204"/>
                <a:cs typeface="Calibri" panose="020F0502020204030204"/>
              </a:rPr>
              <a:t>A3</a:t>
            </a:r>
            <a:endParaRPr sz="3600" baseline="1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291" y="1985732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803" y="1907753"/>
            <a:ext cx="282067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用于判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断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存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器是否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相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739" y="114172"/>
            <a:ext cx="425323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建模</a:t>
            </a:r>
            <a:r>
              <a:rPr spc="-5" dirty="0">
                <a:latin typeface="Calibri" panose="020F0502020204030204"/>
                <a:cs typeface="Calibri" panose="020F0502020204030204"/>
              </a:rPr>
              <a:t>l</a:t>
            </a:r>
            <a:r>
              <a:rPr dirty="0">
                <a:latin typeface="Calibri" panose="020F0502020204030204"/>
                <a:cs typeface="Calibri" panose="020F0502020204030204"/>
              </a:rPr>
              <a:t>w</a:t>
            </a:r>
            <a:r>
              <a:rPr dirty="0"/>
              <a:t>的</a:t>
            </a:r>
            <a:r>
              <a:rPr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pc="-5" dirty="0">
                <a:latin typeface="Calibri" panose="020F0502020204030204"/>
                <a:cs typeface="Calibri" panose="020F0502020204030204"/>
              </a:rPr>
              <a:t>TL</a:t>
            </a:r>
            <a:r>
              <a:rPr dirty="0"/>
              <a:t>：读操作数</a:t>
            </a:r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868034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36029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04025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72019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40015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08009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676005" y="6452901"/>
            <a:ext cx="432434" cy="360045"/>
          </a:xfrm>
          <a:custGeom>
            <a:avLst/>
            <a:gdLst/>
            <a:ahLst/>
            <a:cxnLst/>
            <a:rect l="l" t="t" r="r" b="b"/>
            <a:pathLst>
              <a:path w="432434" h="360045">
                <a:moveTo>
                  <a:pt x="0" y="359994"/>
                </a:moveTo>
                <a:lnTo>
                  <a:pt x="432003" y="359994"/>
                </a:lnTo>
                <a:lnTo>
                  <a:pt x="432003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55972" y="6813376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806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99990" y="0"/>
            <a:ext cx="4644390" cy="716915"/>
          </a:xfrm>
          <a:custGeom>
            <a:avLst/>
            <a:gdLst/>
            <a:ahLst/>
            <a:cxnLst/>
            <a:rect l="l" t="t" r="r" b="b"/>
            <a:pathLst>
              <a:path w="4644390" h="716915">
                <a:moveTo>
                  <a:pt x="0" y="716407"/>
                </a:moveTo>
                <a:lnTo>
                  <a:pt x="4644009" y="716407"/>
                </a:lnTo>
                <a:lnTo>
                  <a:pt x="4644009" y="0"/>
                </a:lnTo>
                <a:lnTo>
                  <a:pt x="0" y="0"/>
                </a:lnTo>
                <a:lnTo>
                  <a:pt x="0" y="716407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79365" y="138684"/>
            <a:ext cx="45446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R[rt]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MEM[R[rs]+sign_ext(imm16)]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35502" y="5949378"/>
            <a:ext cx="1188085" cy="504190"/>
          </a:xfrm>
          <a:custGeom>
            <a:avLst/>
            <a:gdLst/>
            <a:ahLst/>
            <a:cxnLst/>
            <a:rect l="l" t="t" r="r" b="b"/>
            <a:pathLst>
              <a:path w="1188085" h="504189">
                <a:moveTo>
                  <a:pt x="0" y="503999"/>
                </a:moveTo>
                <a:lnTo>
                  <a:pt x="1187996" y="503999"/>
                </a:lnTo>
                <a:lnTo>
                  <a:pt x="1187996" y="0"/>
                </a:lnTo>
                <a:lnTo>
                  <a:pt x="0" y="0"/>
                </a:lnTo>
                <a:lnTo>
                  <a:pt x="0" y="50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35502" y="6453381"/>
            <a:ext cx="1188085" cy="360045"/>
          </a:xfrm>
          <a:custGeom>
            <a:avLst/>
            <a:gdLst/>
            <a:ahLst/>
            <a:cxnLst/>
            <a:rect l="l" t="t" r="r" b="b"/>
            <a:pathLst>
              <a:path w="1188085" h="360045">
                <a:moveTo>
                  <a:pt x="0" y="359994"/>
                </a:moveTo>
                <a:lnTo>
                  <a:pt x="1187996" y="359994"/>
                </a:lnTo>
                <a:lnTo>
                  <a:pt x="1187996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9146" y="2461793"/>
          <a:ext cx="9072430" cy="4320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4"/>
                <a:gridCol w="1008126"/>
                <a:gridCol w="2051875"/>
                <a:gridCol w="720471"/>
                <a:gridCol w="467487"/>
                <a:gridCol w="576452"/>
                <a:gridCol w="468122"/>
                <a:gridCol w="467994"/>
                <a:gridCol w="467994"/>
                <a:gridCol w="467995"/>
                <a:gridCol w="467995"/>
                <a:gridCol w="467994"/>
                <a:gridCol w="467995"/>
                <a:gridCol w="431926"/>
              </a:tblGrid>
              <a:tr h="360044">
                <a:tc rowSpan="3" gridSpan="4">
                  <a:txBody>
                    <a:bodyPr/>
                    <a:lstStyle/>
                    <a:p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cPr marL="0" marR="0" marT="0" marB="0"/>
                </a:tc>
                <a:tc rowSpan="3" hMerge="1">
                  <a:tcPr marL="0" marR="0" marT="0" marB="0"/>
                </a:tc>
                <a:tc rowSpan="3"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359918">
                <a:tc vMerge="1" gridSpan="4"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2649">
                <a:tc vMerge="1" gridSpan="4"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5378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9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步骤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RTL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控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制信号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47376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取指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ourier New" panose="02070309020205020404"/>
                          <a:cs typeface="Courier New" panose="02070309020205020404"/>
                        </a:rPr>
                        <a:t>IR@D</a:t>
                      </a:r>
                      <a:endParaRPr sz="1600" dirty="0" smtClean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27940" algn="l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Courier New" panose="02070309020205020404"/>
                          <a:cs typeface="Courier New" panose="02070309020205020404"/>
                        </a:rPr>
                        <a:t>    </a:t>
                      </a:r>
                      <a:r>
                        <a:rPr sz="1600" dirty="0" smtClean="0">
                          <a:latin typeface="Courier New" panose="02070309020205020404"/>
                          <a:cs typeface="Courier New" panose="02070309020205020404"/>
                        </a:rPr>
                        <a:t>PC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IM[PC]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ADD4(PC)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77164">
                <a:tc vMerge="1"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读数</a:t>
                      </a:r>
                      <a:endParaRPr sz="16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algn="ctr">
                        <a:lnSpc>
                          <a:spcPts val="1695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V1@E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16230" algn="ctr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E32@E</a:t>
                      </a:r>
                      <a:endParaRPr lang="en-US" sz="1600" spc="-5" dirty="0" smtClean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16230" algn="ctr">
                        <a:lnSpc>
                          <a:spcPct val="100000"/>
                        </a:lnSpc>
                      </a:pPr>
                      <a:r>
                        <a:rPr lang="en-US" altLang="zh-CN" sz="1600" dirty="0" smtClean="0">
                          <a:latin typeface="Courier New" panose="02070309020205020404"/>
                          <a:cs typeface="Courier New" panose="02070309020205020404"/>
                        </a:rPr>
                        <a:t>A3@E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-5" dirty="0" smtClean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RF[IR[</a:t>
                      </a:r>
                      <a:r>
                        <a:rPr lang="en-US" altLang="zh-CN" sz="1600" spc="-5" dirty="0" err="1" smtClean="0">
                          <a:latin typeface="Courier New" panose="02070309020205020404"/>
                          <a:cs typeface="Courier New" panose="02070309020205020404"/>
                        </a:rPr>
                        <a:t>rs</a:t>
                      </a: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]@D]</a:t>
                      </a:r>
                      <a:endParaRPr lang="en-US" altLang="zh-CN" sz="1600" dirty="0" smtClean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-5" dirty="0" smtClean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EXT(IR[i16]@D)</a:t>
                      </a:r>
                      <a:endParaRPr lang="en-US" altLang="zh-CN" sz="1600" dirty="0" smtClean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-5" dirty="0" smtClean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IR[</a:t>
                      </a:r>
                      <a:r>
                        <a:rPr lang="en-US" altLang="zh-CN" sz="1600" spc="-5" dirty="0" err="1" smtClean="0">
                          <a:latin typeface="Courier New" panose="02070309020205020404"/>
                          <a:cs typeface="Courier New" panose="02070309020205020404"/>
                        </a:rPr>
                        <a:t>rt</a:t>
                      </a: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]@D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EXTOp:SE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11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-5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/>
                        </a:rPr>
                        <a:t>V1</a:t>
                      </a: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87515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计算</a:t>
                      </a:r>
                      <a:endParaRPr sz="16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16484">
                <a:tc vMerge="1"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E32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43522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访存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59994">
                <a:tc vMerge="1"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回写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3635502" y="6425382"/>
            <a:ext cx="1178394" cy="345129"/>
            <a:chOff x="3635502" y="6090018"/>
            <a:chExt cx="1178394" cy="345129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635502" y="6090018"/>
              <a:ext cx="117839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35502" y="6435147"/>
              <a:ext cx="117839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00245" cy="720090"/>
          </a:xfrm>
          <a:custGeom>
            <a:avLst/>
            <a:gdLst/>
            <a:ahLst/>
            <a:cxnLst/>
            <a:rect l="l" t="t" r="r" b="b"/>
            <a:pathLst>
              <a:path w="4500245" h="720090">
                <a:moveTo>
                  <a:pt x="0" y="720001"/>
                </a:moveTo>
                <a:lnTo>
                  <a:pt x="4499991" y="720001"/>
                </a:lnTo>
                <a:lnTo>
                  <a:pt x="4499991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40552" y="6277101"/>
            <a:ext cx="3168015" cy="3732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" y="746125"/>
            <a:ext cx="265938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操作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AL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执行加法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606" y="1266697"/>
            <a:ext cx="468693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操作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别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来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自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V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E32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，结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存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入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AO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4" y="18163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94" y="1721865"/>
            <a:ext cx="371094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注意：信息同步要求传递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A3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739" y="114172"/>
            <a:ext cx="425323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建模</a:t>
            </a:r>
            <a:r>
              <a:rPr spc="-5" dirty="0">
                <a:latin typeface="Calibri" panose="020F0502020204030204"/>
                <a:cs typeface="Calibri" panose="020F0502020204030204"/>
              </a:rPr>
              <a:t>l</a:t>
            </a:r>
            <a:r>
              <a:rPr dirty="0">
                <a:latin typeface="Calibri" panose="020F0502020204030204"/>
                <a:cs typeface="Calibri" panose="020F0502020204030204"/>
              </a:rPr>
              <a:t>w</a:t>
            </a:r>
            <a:r>
              <a:rPr dirty="0"/>
              <a:t>的</a:t>
            </a:r>
            <a:r>
              <a:rPr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pc="-5" dirty="0">
                <a:latin typeface="Calibri" panose="020F0502020204030204"/>
                <a:cs typeface="Calibri" panose="020F0502020204030204"/>
              </a:rPr>
              <a:t>TL</a:t>
            </a:r>
            <a:r>
              <a:rPr dirty="0"/>
              <a:t>：计算地址</a:t>
            </a:r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868034" y="6306144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36029" y="6306144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04025" y="6306144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72019" y="6306144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40015" y="6306144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08009" y="6306144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676005" y="6306144"/>
            <a:ext cx="432434" cy="360045"/>
          </a:xfrm>
          <a:custGeom>
            <a:avLst/>
            <a:gdLst/>
            <a:ahLst/>
            <a:cxnLst/>
            <a:rect l="l" t="t" r="r" b="b"/>
            <a:pathLst>
              <a:path w="432434" h="360045">
                <a:moveTo>
                  <a:pt x="0" y="359994"/>
                </a:moveTo>
                <a:lnTo>
                  <a:pt x="432003" y="359994"/>
                </a:lnTo>
                <a:lnTo>
                  <a:pt x="432003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55972" y="6666619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806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99990" y="0"/>
            <a:ext cx="4644390" cy="716915"/>
          </a:xfrm>
          <a:custGeom>
            <a:avLst/>
            <a:gdLst/>
            <a:ahLst/>
            <a:cxnLst/>
            <a:rect l="l" t="t" r="r" b="b"/>
            <a:pathLst>
              <a:path w="4644390" h="716915">
                <a:moveTo>
                  <a:pt x="0" y="716407"/>
                </a:moveTo>
                <a:lnTo>
                  <a:pt x="4644009" y="716407"/>
                </a:lnTo>
                <a:lnTo>
                  <a:pt x="4644009" y="0"/>
                </a:lnTo>
                <a:lnTo>
                  <a:pt x="0" y="0"/>
                </a:lnTo>
                <a:lnTo>
                  <a:pt x="0" y="716407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79365" y="138684"/>
            <a:ext cx="45446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R[rt]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MEM[R[rs]+sign_ext(imm16)]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35502" y="5802621"/>
            <a:ext cx="1188085" cy="504190"/>
          </a:xfrm>
          <a:custGeom>
            <a:avLst/>
            <a:gdLst/>
            <a:ahLst/>
            <a:cxnLst/>
            <a:rect l="l" t="t" r="r" b="b"/>
            <a:pathLst>
              <a:path w="1188085" h="504189">
                <a:moveTo>
                  <a:pt x="0" y="503999"/>
                </a:moveTo>
                <a:lnTo>
                  <a:pt x="1187996" y="503999"/>
                </a:lnTo>
                <a:lnTo>
                  <a:pt x="1187996" y="0"/>
                </a:lnTo>
                <a:lnTo>
                  <a:pt x="0" y="0"/>
                </a:lnTo>
                <a:lnTo>
                  <a:pt x="0" y="50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35502" y="6306624"/>
            <a:ext cx="1188085" cy="360045"/>
          </a:xfrm>
          <a:custGeom>
            <a:avLst/>
            <a:gdLst/>
            <a:ahLst/>
            <a:cxnLst/>
            <a:rect l="l" t="t" r="r" b="b"/>
            <a:pathLst>
              <a:path w="1188085" h="360045">
                <a:moveTo>
                  <a:pt x="0" y="359994"/>
                </a:moveTo>
                <a:lnTo>
                  <a:pt x="1187996" y="359994"/>
                </a:lnTo>
                <a:lnTo>
                  <a:pt x="1187996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9146" y="2117997"/>
          <a:ext cx="9072430" cy="4501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4"/>
                <a:gridCol w="1008126"/>
                <a:gridCol w="2051875"/>
                <a:gridCol w="720471"/>
                <a:gridCol w="467487"/>
                <a:gridCol w="576452"/>
                <a:gridCol w="468122"/>
                <a:gridCol w="467994"/>
                <a:gridCol w="467994"/>
                <a:gridCol w="467995"/>
                <a:gridCol w="467995"/>
                <a:gridCol w="467994"/>
                <a:gridCol w="467995"/>
                <a:gridCol w="431926"/>
              </a:tblGrid>
              <a:tr h="360044">
                <a:tc rowSpan="3" gridSpan="4">
                  <a:txBody>
                    <a:bodyPr/>
                    <a:lstStyle/>
                    <a:p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cPr marL="0" marR="0" marT="0" marB="0"/>
                </a:tc>
                <a:tc rowSpan="3" hMerge="1">
                  <a:tcPr marL="0" marR="0" marT="0" marB="0"/>
                </a:tc>
                <a:tc rowSpan="3"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359918">
                <a:tc vMerge="1" gridSpan="4"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2649">
                <a:tc vMerge="1" gridSpan="4"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5378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9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步骤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RTL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控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制信号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47376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取指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IR@D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27940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PC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IM[PC]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ADD4(PC)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10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77164">
                <a:tc vMerge="1"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8288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读数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354330" indent="121920">
                        <a:lnSpc>
                          <a:spcPts val="1695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V1@E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476250" marR="29845" indent="-121920" algn="just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E32@E  A3@E  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35560">
                        <a:lnSpc>
                          <a:spcPts val="173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RF[IR[rs]@D]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EXT(IR[i16]@D)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IR[rt]@</a:t>
                      </a:r>
                      <a:r>
                        <a:rPr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EXTOp:SE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60044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59918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V1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AO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87515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计算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6250">
                        <a:lnSpc>
                          <a:spcPts val="176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AO@M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4762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A3@M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560" marR="0" indent="0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spc="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ALU(V1@</a:t>
                      </a:r>
                      <a:r>
                        <a:rPr sz="1600" spc="10" dirty="0"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,E</a:t>
                      </a:r>
                      <a:r>
                        <a:rPr sz="1600" spc="10" dirty="0"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2@E</a:t>
                      </a:r>
                      <a:r>
                        <a:rPr sz="1600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lang="en-US" altLang="zh-CN" sz="1600" spc="-5" dirty="0" smtClean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A3@E</a:t>
                      </a:r>
                      <a:endParaRPr lang="en-US" altLang="zh-CN" sz="1600" dirty="0" smtClean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ts val="1800"/>
                        </a:lnSpc>
                      </a:pP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ALUOp:ADD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16484">
                <a:tc vMerge="1"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E32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43522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访存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59994">
                <a:tc vMerge="1"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回写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3635502" y="6270642"/>
            <a:ext cx="1178394" cy="345129"/>
            <a:chOff x="3635502" y="6090018"/>
            <a:chExt cx="1178394" cy="345129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635502" y="6090018"/>
              <a:ext cx="117839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35502" y="6435147"/>
              <a:ext cx="117839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00245" cy="720090"/>
          </a:xfrm>
          <a:custGeom>
            <a:avLst/>
            <a:gdLst/>
            <a:ahLst/>
            <a:cxnLst/>
            <a:rect l="l" t="t" r="r" b="b"/>
            <a:pathLst>
              <a:path w="4500245" h="720090">
                <a:moveTo>
                  <a:pt x="0" y="720001"/>
                </a:moveTo>
                <a:lnTo>
                  <a:pt x="4499991" y="720001"/>
                </a:lnTo>
                <a:lnTo>
                  <a:pt x="4499991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40552" y="6265964"/>
            <a:ext cx="3168015" cy="3732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894" y="92570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" y="831215"/>
            <a:ext cx="547243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操作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驱动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读出数据，结果写入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DR</a:t>
            </a:r>
            <a:endParaRPr sz="3600" baseline="1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14172"/>
            <a:ext cx="343979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建模</a:t>
            </a:r>
            <a:r>
              <a:rPr spc="-5" dirty="0">
                <a:latin typeface="Calibri" panose="020F0502020204030204"/>
                <a:cs typeface="Calibri" panose="020F0502020204030204"/>
              </a:rPr>
              <a:t>l</a:t>
            </a:r>
            <a:r>
              <a:rPr dirty="0">
                <a:latin typeface="Calibri" panose="020F0502020204030204"/>
                <a:cs typeface="Calibri" panose="020F0502020204030204"/>
              </a:rPr>
              <a:t>w</a:t>
            </a:r>
            <a:r>
              <a:rPr dirty="0"/>
              <a:t>的</a:t>
            </a:r>
            <a:r>
              <a:rPr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pc="-5" dirty="0">
                <a:latin typeface="Calibri" panose="020F0502020204030204"/>
                <a:cs typeface="Calibri" panose="020F0502020204030204"/>
              </a:rPr>
              <a:t>TL</a:t>
            </a:r>
            <a:r>
              <a:rPr dirty="0"/>
              <a:t>：访存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499990" y="0"/>
            <a:ext cx="4644390" cy="716915"/>
          </a:xfrm>
          <a:custGeom>
            <a:avLst/>
            <a:gdLst/>
            <a:ahLst/>
            <a:cxnLst/>
            <a:rect l="l" t="t" r="r" b="b"/>
            <a:pathLst>
              <a:path w="4644390" h="716915">
                <a:moveTo>
                  <a:pt x="0" y="716407"/>
                </a:moveTo>
                <a:lnTo>
                  <a:pt x="4644009" y="716407"/>
                </a:lnTo>
                <a:lnTo>
                  <a:pt x="4644009" y="0"/>
                </a:lnTo>
                <a:lnTo>
                  <a:pt x="0" y="0"/>
                </a:lnTo>
                <a:lnTo>
                  <a:pt x="0" y="716407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79365" y="138684"/>
            <a:ext cx="45446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R[rt]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MEM[R[rs]+sign_ext(imm16)]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8034" y="62950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36029" y="62950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04025" y="62950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72019" y="62950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40015" y="62950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08009" y="62950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76005" y="6295007"/>
            <a:ext cx="432434" cy="360045"/>
          </a:xfrm>
          <a:custGeom>
            <a:avLst/>
            <a:gdLst/>
            <a:ahLst/>
            <a:cxnLst/>
            <a:rect l="l" t="t" r="r" b="b"/>
            <a:pathLst>
              <a:path w="432434" h="360045">
                <a:moveTo>
                  <a:pt x="0" y="359994"/>
                </a:moveTo>
                <a:lnTo>
                  <a:pt x="432003" y="359994"/>
                </a:lnTo>
                <a:lnTo>
                  <a:pt x="432003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55972" y="6655482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806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5502" y="5791484"/>
            <a:ext cx="1188085" cy="504190"/>
          </a:xfrm>
          <a:custGeom>
            <a:avLst/>
            <a:gdLst/>
            <a:ahLst/>
            <a:cxnLst/>
            <a:rect l="l" t="t" r="r" b="b"/>
            <a:pathLst>
              <a:path w="1188085" h="504189">
                <a:moveTo>
                  <a:pt x="0" y="503999"/>
                </a:moveTo>
                <a:lnTo>
                  <a:pt x="1187996" y="503999"/>
                </a:lnTo>
                <a:lnTo>
                  <a:pt x="1187996" y="0"/>
                </a:lnTo>
                <a:lnTo>
                  <a:pt x="0" y="0"/>
                </a:lnTo>
                <a:lnTo>
                  <a:pt x="0" y="50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35502" y="6295487"/>
            <a:ext cx="1188085" cy="360045"/>
          </a:xfrm>
          <a:custGeom>
            <a:avLst/>
            <a:gdLst/>
            <a:ahLst/>
            <a:cxnLst/>
            <a:rect l="l" t="t" r="r" b="b"/>
            <a:pathLst>
              <a:path w="1188085" h="360045">
                <a:moveTo>
                  <a:pt x="0" y="359994"/>
                </a:moveTo>
                <a:lnTo>
                  <a:pt x="1187996" y="359994"/>
                </a:lnTo>
                <a:lnTo>
                  <a:pt x="1187996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3150" y="2133600"/>
          <a:ext cx="9072430" cy="4501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4"/>
                <a:gridCol w="1008126"/>
                <a:gridCol w="2051875"/>
                <a:gridCol w="720471"/>
                <a:gridCol w="467487"/>
                <a:gridCol w="576452"/>
                <a:gridCol w="468122"/>
                <a:gridCol w="467994"/>
                <a:gridCol w="467994"/>
                <a:gridCol w="467995"/>
                <a:gridCol w="467995"/>
                <a:gridCol w="467994"/>
                <a:gridCol w="467995"/>
                <a:gridCol w="431926"/>
              </a:tblGrid>
              <a:tr h="360044">
                <a:tc rowSpan="3" gridSpan="4">
                  <a:txBody>
                    <a:bodyPr/>
                    <a:lstStyle/>
                    <a:p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cPr marL="0" marR="0" marT="0" marB="0"/>
                </a:tc>
                <a:tc rowSpan="3" hMerge="1">
                  <a:tcPr marL="0" marR="0" marT="0" marB="0"/>
                </a:tc>
                <a:tc rowSpan="3"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359918">
                <a:tc vMerge="1" gridSpan="4"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2649">
                <a:tc vMerge="1" gridSpan="4"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5378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9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步骤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RTL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控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制信号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47376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取指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IR@D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27940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PC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IM[PC]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ADD4(PC)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10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77164">
                <a:tc vMerge="1"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8288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读数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354330" indent="121920">
                        <a:lnSpc>
                          <a:spcPts val="1695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V1@E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476250" marR="29845" indent="-121920" algn="just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E32@E  </a:t>
                      </a:r>
                      <a:r>
                        <a:rPr sz="1600" dirty="0" smtClean="0">
                          <a:latin typeface="Courier New" panose="02070309020205020404"/>
                          <a:cs typeface="Courier New" panose="02070309020205020404"/>
                        </a:rPr>
                        <a:t>A3@E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35560">
                        <a:lnSpc>
                          <a:spcPts val="173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RF[IR[rs]@D]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EXT(IR[i16]@D)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IR[rt]@</a:t>
                      </a:r>
                      <a:r>
                        <a:rPr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EXTOp:SE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60044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59918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V1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AO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DR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87515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计算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6250">
                        <a:lnSpc>
                          <a:spcPts val="176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AO@M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4762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A3@M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560" marR="0" indent="0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spc="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ALU(V1@</a:t>
                      </a:r>
                      <a:r>
                        <a:rPr sz="1600" spc="10" dirty="0"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,E</a:t>
                      </a:r>
                      <a:r>
                        <a:rPr sz="1600" spc="10" dirty="0"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2@E</a:t>
                      </a:r>
                      <a:r>
                        <a:rPr sz="1600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lang="en-US" altLang="zh-CN" sz="1600" spc="-5" dirty="0" smtClean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A3@E</a:t>
                      </a:r>
                      <a:endParaRPr lang="en-US" altLang="zh-CN" sz="1600" dirty="0" smtClean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ts val="1800"/>
                        </a:lnSpc>
                      </a:pP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ALUOp:ADD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16484">
                <a:tc vMerge="1"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E32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43522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访存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6250">
                        <a:lnSpc>
                          <a:spcPts val="1765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DR@W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4762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A3@W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ts val="18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DM[AO@M]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A3@M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59994">
                <a:tc vMerge="1"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回写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3635502" y="6293372"/>
            <a:ext cx="1178394" cy="345129"/>
            <a:chOff x="3635502" y="6090018"/>
            <a:chExt cx="1178394" cy="345129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635502" y="6090018"/>
              <a:ext cx="117839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635502" y="6435147"/>
              <a:ext cx="117839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00245" cy="720090"/>
          </a:xfrm>
          <a:custGeom>
            <a:avLst/>
            <a:gdLst/>
            <a:ahLst/>
            <a:cxnLst/>
            <a:rect l="l" t="t" r="r" b="b"/>
            <a:pathLst>
              <a:path w="4500245" h="720090">
                <a:moveTo>
                  <a:pt x="0" y="720001"/>
                </a:moveTo>
                <a:lnTo>
                  <a:pt x="4499991" y="720001"/>
                </a:lnTo>
                <a:lnTo>
                  <a:pt x="4499991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40552" y="6189764"/>
            <a:ext cx="3168015" cy="3732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894" y="92570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14172"/>
            <a:ext cx="34397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 err="1"/>
              <a:t>建模</a:t>
            </a:r>
            <a:r>
              <a:rPr spc="-5" dirty="0" err="1">
                <a:latin typeface="Calibri" panose="020F0502020204030204"/>
                <a:cs typeface="Calibri" panose="020F0502020204030204"/>
              </a:rPr>
              <a:t>l</a:t>
            </a:r>
            <a:r>
              <a:rPr dirty="0" err="1">
                <a:latin typeface="Calibri" panose="020F0502020204030204"/>
                <a:cs typeface="Calibri" panose="020F0502020204030204"/>
              </a:rPr>
              <a:t>w</a:t>
            </a:r>
            <a:r>
              <a:rPr dirty="0" err="1"/>
              <a:t>的</a:t>
            </a:r>
            <a:r>
              <a:rPr spc="-40" dirty="0" err="1">
                <a:latin typeface="Calibri" panose="020F0502020204030204"/>
                <a:cs typeface="Calibri" panose="020F0502020204030204"/>
              </a:rPr>
              <a:t>R</a:t>
            </a:r>
            <a:r>
              <a:rPr spc="-5" dirty="0" err="1">
                <a:latin typeface="Calibri" panose="020F0502020204030204"/>
                <a:cs typeface="Calibri" panose="020F0502020204030204"/>
              </a:rPr>
              <a:t>TL</a:t>
            </a:r>
            <a:r>
              <a:rPr dirty="0" smtClean="0"/>
              <a:t>：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回写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9990" y="0"/>
            <a:ext cx="4644390" cy="716915"/>
          </a:xfrm>
          <a:custGeom>
            <a:avLst/>
            <a:gdLst/>
            <a:ahLst/>
            <a:cxnLst/>
            <a:rect l="l" t="t" r="r" b="b"/>
            <a:pathLst>
              <a:path w="4644390" h="716915">
                <a:moveTo>
                  <a:pt x="0" y="716407"/>
                </a:moveTo>
                <a:lnTo>
                  <a:pt x="4644009" y="716407"/>
                </a:lnTo>
                <a:lnTo>
                  <a:pt x="4644009" y="0"/>
                </a:lnTo>
                <a:lnTo>
                  <a:pt x="0" y="0"/>
                </a:lnTo>
                <a:lnTo>
                  <a:pt x="0" y="716407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79365" y="138684"/>
            <a:ext cx="45446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R[rt]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MEM[R[rs]+sign_ext(imm16)]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8034" y="62188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36029" y="62188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04025" y="62188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72019" y="62188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40015" y="62188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08009" y="6218807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76005" y="6218807"/>
            <a:ext cx="432434" cy="360045"/>
          </a:xfrm>
          <a:custGeom>
            <a:avLst/>
            <a:gdLst/>
            <a:ahLst/>
            <a:cxnLst/>
            <a:rect l="l" t="t" r="r" b="b"/>
            <a:pathLst>
              <a:path w="432434" h="360045">
                <a:moveTo>
                  <a:pt x="0" y="359994"/>
                </a:moveTo>
                <a:lnTo>
                  <a:pt x="432003" y="359994"/>
                </a:lnTo>
                <a:lnTo>
                  <a:pt x="432003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55972" y="6579282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806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5502" y="5715284"/>
            <a:ext cx="1188085" cy="504190"/>
          </a:xfrm>
          <a:custGeom>
            <a:avLst/>
            <a:gdLst/>
            <a:ahLst/>
            <a:cxnLst/>
            <a:rect l="l" t="t" r="r" b="b"/>
            <a:pathLst>
              <a:path w="1188085" h="504189">
                <a:moveTo>
                  <a:pt x="0" y="503999"/>
                </a:moveTo>
                <a:lnTo>
                  <a:pt x="1187996" y="503999"/>
                </a:lnTo>
                <a:lnTo>
                  <a:pt x="1187996" y="0"/>
                </a:lnTo>
                <a:lnTo>
                  <a:pt x="0" y="0"/>
                </a:lnTo>
                <a:lnTo>
                  <a:pt x="0" y="50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35502" y="6219287"/>
            <a:ext cx="1188085" cy="360045"/>
          </a:xfrm>
          <a:custGeom>
            <a:avLst/>
            <a:gdLst/>
            <a:ahLst/>
            <a:cxnLst/>
            <a:rect l="l" t="t" r="r" b="b"/>
            <a:pathLst>
              <a:path w="1188085" h="360045">
                <a:moveTo>
                  <a:pt x="0" y="359994"/>
                </a:moveTo>
                <a:lnTo>
                  <a:pt x="1187996" y="359994"/>
                </a:lnTo>
                <a:lnTo>
                  <a:pt x="1187996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3150" y="2057400"/>
          <a:ext cx="9072430" cy="4501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4"/>
                <a:gridCol w="1008126"/>
                <a:gridCol w="2051875"/>
                <a:gridCol w="720471"/>
                <a:gridCol w="467487"/>
                <a:gridCol w="576452"/>
                <a:gridCol w="468122"/>
                <a:gridCol w="467994"/>
                <a:gridCol w="467994"/>
                <a:gridCol w="467995"/>
                <a:gridCol w="467995"/>
                <a:gridCol w="467994"/>
                <a:gridCol w="467995"/>
                <a:gridCol w="431926"/>
              </a:tblGrid>
              <a:tr h="360044">
                <a:tc rowSpan="3" gridSpan="4">
                  <a:txBody>
                    <a:bodyPr/>
                    <a:lstStyle/>
                    <a:p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cPr marL="0" marR="0" marT="0" marB="0"/>
                </a:tc>
                <a:tc rowSpan="3" hMerge="1">
                  <a:tcPr marL="0" marR="0" marT="0" marB="0"/>
                </a:tc>
                <a:tc rowSpan="3"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 dirty="0">
                        <a:solidFill>
                          <a:srgbClr val="C00000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359918">
                <a:tc vMerge="1" gridSpan="4"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2649">
                <a:tc vMerge="1" gridSpan="4"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5378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9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步骤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RTL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控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制信号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47376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取指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IR@D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27940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PC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IM[PC]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ADD4(PC)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10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77164">
                <a:tc vMerge="1"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8288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读数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354330" indent="121920">
                        <a:lnSpc>
                          <a:spcPts val="1695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V1@E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476250" marR="29845" indent="-121920" algn="just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E32@E  </a:t>
                      </a:r>
                      <a:r>
                        <a:rPr sz="1600" dirty="0" smtClean="0">
                          <a:latin typeface="Courier New" panose="02070309020205020404"/>
                          <a:cs typeface="Courier New" panose="02070309020205020404"/>
                        </a:rPr>
                        <a:t>A3@E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35560">
                        <a:lnSpc>
                          <a:spcPts val="173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RF[IR[rs]@D]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EXT(IR[i16]@D)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IR[rt]@</a:t>
                      </a:r>
                      <a:r>
                        <a:rPr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EXTOp:SE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60044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59918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V1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AO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DR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87515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计算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6250">
                        <a:lnSpc>
                          <a:spcPts val="176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AO@M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4762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A3@M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560" marR="0" indent="0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spc="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ALU(V1@</a:t>
                      </a:r>
                      <a:r>
                        <a:rPr sz="1600" spc="10" dirty="0"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,E</a:t>
                      </a:r>
                      <a:r>
                        <a:rPr sz="1600" spc="10" dirty="0"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2@E</a:t>
                      </a:r>
                      <a:r>
                        <a:rPr sz="1600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lang="en-US" altLang="zh-CN" sz="1600" spc="-5" dirty="0" smtClean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A3@E</a:t>
                      </a:r>
                      <a:endParaRPr lang="en-US" altLang="zh-CN" sz="1600" dirty="0" smtClean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ts val="1800"/>
                        </a:lnSpc>
                      </a:pP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ALUOp:ADD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16484">
                <a:tc vMerge="1"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E32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43522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访存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6250">
                        <a:lnSpc>
                          <a:spcPts val="1765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DR@W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4762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A3@W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ts val="18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DM[AO@M]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A3@M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59994">
                <a:tc vMerge="1"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回写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R</a:t>
                      </a:r>
                      <a:r>
                        <a:rPr lang="en-US" altLang="zh-CN" sz="1600" dirty="0" smtClean="0"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lang="en-US" altLang="zh-CN" sz="1600" dirty="0" smtClean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lang="en-US" altLang="zh-CN" sz="1600" dirty="0" smtClean="0">
                          <a:latin typeface="Courier New" panose="02070309020205020404"/>
                          <a:cs typeface="Courier New" panose="02070309020205020404"/>
                        </a:rPr>
                        <a:t>@</a:t>
                      </a:r>
                      <a:r>
                        <a:rPr lang="en-US" altLang="zh-CN" sz="1600" spc="10" dirty="0" smtClean="0">
                          <a:latin typeface="Courier New" panose="02070309020205020404"/>
                          <a:cs typeface="Courier New" panose="02070309020205020404"/>
                        </a:rPr>
                        <a:t>W</a:t>
                      </a:r>
                      <a:r>
                        <a:rPr lang="en-US" altLang="zh-CN" sz="1600" dirty="0" smtClean="0"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r>
                        <a:rPr lang="en-US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 smtClean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DR@W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RFWr:1</a:t>
                      </a:r>
                      <a:endParaRPr sz="16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object 5"/>
          <p:cNvSpPr txBox="1"/>
          <p:nvPr/>
        </p:nvSpPr>
        <p:spPr>
          <a:xfrm>
            <a:off x="437794" y="831215"/>
            <a:ext cx="221043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操作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3600" spc="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写入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RF</a:t>
            </a:r>
            <a:endParaRPr sz="3600" baseline="1000" dirty="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43011" y="6205883"/>
            <a:ext cx="327088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543011" y="6562301"/>
            <a:ext cx="327088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635502" y="6205883"/>
            <a:ext cx="0" cy="3564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794" y="746125"/>
            <a:ext cx="686879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基本思路：根据</a:t>
            </a:r>
            <a:r>
              <a:rPr sz="3600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RT</a:t>
            </a:r>
            <a:r>
              <a:rPr sz="3600" spc="-7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描述，建立流水线寄存器、功能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部件间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400" spc="-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连接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关系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4589" y="114172"/>
            <a:ext cx="427418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根据</a:t>
            </a:r>
            <a:r>
              <a:rPr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pc="-5" dirty="0">
                <a:latin typeface="Calibri" panose="020F0502020204030204"/>
                <a:cs typeface="Calibri" panose="020F0502020204030204"/>
              </a:rPr>
              <a:t>TL</a:t>
            </a:r>
            <a:r>
              <a:rPr spc="5" dirty="0"/>
              <a:t>建</a:t>
            </a:r>
            <a:r>
              <a:rPr dirty="0"/>
              <a:t>立</a:t>
            </a:r>
            <a:r>
              <a:rPr spc="-15" dirty="0"/>
              <a:t>数</a:t>
            </a:r>
            <a:r>
              <a:rPr dirty="0"/>
              <a:t>据通</a:t>
            </a:r>
            <a:r>
              <a:rPr spc="-15" dirty="0"/>
              <a:t>路</a:t>
            </a:r>
            <a:r>
              <a:rPr dirty="0"/>
              <a:t>表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7794" y="1752600"/>
          <a:ext cx="4787962" cy="3207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4"/>
                <a:gridCol w="1028134"/>
                <a:gridCol w="2031866"/>
                <a:gridCol w="1187958"/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步骤</a:t>
                      </a:r>
                      <a:endParaRPr sz="16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RTL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控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制信号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503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取指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IR@D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48260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PC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795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IM[PC]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ADD4(PC)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读数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 indent="121920">
                        <a:lnSpc>
                          <a:spcPts val="1695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V1@E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476250" marR="49530" indent="-121920" algn="just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E32@E  A3@E  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73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RF[IR[rs]@D]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EXT(IR[i16]@D)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IR[rt]@</a:t>
                      </a:r>
                      <a:r>
                        <a:rPr sz="1600" spc="-5" dirty="0" smtClean="0"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EXTOp:SE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40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5" dirty="0">
                          <a:latin typeface="黑体" panose="02010609060101010101" charset="-122"/>
                          <a:cs typeface="黑体" panose="02010609060101010101" charset="-122"/>
                        </a:rPr>
                        <a:t>计算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176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AO@M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4762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A3@M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795"/>
                        </a:lnSpc>
                      </a:pPr>
                      <a:r>
                        <a:rPr sz="1600" spc="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ALU(V1@</a:t>
                      </a:r>
                      <a:r>
                        <a:rPr sz="1600" spc="10" dirty="0"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,E</a:t>
                      </a:r>
                      <a:r>
                        <a:rPr sz="1600" spc="10" dirty="0"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2@E</a:t>
                      </a:r>
                      <a:r>
                        <a:rPr sz="1600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1600" spc="-5" dirty="0" smtClean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A3@E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ALUOp:ADD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访存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176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DR@W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4762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A3@W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795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DM[AO@M]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A3@M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回写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RF[A3@W]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DR@W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RFWr:1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596378" y="222415"/>
            <a:ext cx="864235" cy="194945"/>
          </a:xfrm>
          <a:custGeom>
            <a:avLst/>
            <a:gdLst/>
            <a:ahLst/>
            <a:cxnLst/>
            <a:rect l="l" t="t" r="r" b="b"/>
            <a:pathLst>
              <a:path w="864234" h="194945">
                <a:moveTo>
                  <a:pt x="0" y="194398"/>
                </a:moveTo>
                <a:lnTo>
                  <a:pt x="863993" y="194398"/>
                </a:lnTo>
                <a:lnTo>
                  <a:pt x="86399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96378" y="416852"/>
            <a:ext cx="864235" cy="194945"/>
          </a:xfrm>
          <a:custGeom>
            <a:avLst/>
            <a:gdLst/>
            <a:ahLst/>
            <a:cxnLst/>
            <a:rect l="l" t="t" r="r" b="b"/>
            <a:pathLst>
              <a:path w="864234" h="194945">
                <a:moveTo>
                  <a:pt x="0" y="194398"/>
                </a:moveTo>
                <a:lnTo>
                  <a:pt x="863993" y="194398"/>
                </a:lnTo>
                <a:lnTo>
                  <a:pt x="86399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96378" y="611289"/>
            <a:ext cx="864235" cy="194945"/>
          </a:xfrm>
          <a:custGeom>
            <a:avLst/>
            <a:gdLst/>
            <a:ahLst/>
            <a:cxnLst/>
            <a:rect l="l" t="t" r="r" b="b"/>
            <a:pathLst>
              <a:path w="864234" h="194945">
                <a:moveTo>
                  <a:pt x="0" y="194398"/>
                </a:moveTo>
                <a:lnTo>
                  <a:pt x="863993" y="194398"/>
                </a:lnTo>
                <a:lnTo>
                  <a:pt x="86399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96378" y="6443245"/>
            <a:ext cx="432434" cy="389255"/>
          </a:xfrm>
          <a:custGeom>
            <a:avLst/>
            <a:gdLst/>
            <a:ahLst/>
            <a:cxnLst/>
            <a:rect l="l" t="t" r="r" b="b"/>
            <a:pathLst>
              <a:path w="432434" h="389254">
                <a:moveTo>
                  <a:pt x="0" y="388797"/>
                </a:moveTo>
                <a:lnTo>
                  <a:pt x="432003" y="388797"/>
                </a:lnTo>
                <a:lnTo>
                  <a:pt x="432003" y="0"/>
                </a:lnTo>
                <a:lnTo>
                  <a:pt x="0" y="0"/>
                </a:lnTo>
                <a:lnTo>
                  <a:pt x="0" y="388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28305" y="6443243"/>
            <a:ext cx="432434" cy="194945"/>
          </a:xfrm>
          <a:custGeom>
            <a:avLst/>
            <a:gdLst/>
            <a:ahLst/>
            <a:cxnLst/>
            <a:rect l="l" t="t" r="r" b="b"/>
            <a:pathLst>
              <a:path w="432434" h="194945">
                <a:moveTo>
                  <a:pt x="0" y="194398"/>
                </a:moveTo>
                <a:lnTo>
                  <a:pt x="432003" y="194398"/>
                </a:lnTo>
                <a:lnTo>
                  <a:pt x="432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60358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28305" y="6637644"/>
            <a:ext cx="432434" cy="194945"/>
          </a:xfrm>
          <a:custGeom>
            <a:avLst/>
            <a:gdLst/>
            <a:ahLst/>
            <a:cxnLst/>
            <a:rect l="l" t="t" r="r" b="b"/>
            <a:pathLst>
              <a:path w="432434" h="194945">
                <a:moveTo>
                  <a:pt x="0" y="194398"/>
                </a:moveTo>
                <a:lnTo>
                  <a:pt x="432003" y="194398"/>
                </a:lnTo>
                <a:lnTo>
                  <a:pt x="432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60358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28305" y="799337"/>
            <a:ext cx="0" cy="6039485"/>
          </a:xfrm>
          <a:custGeom>
            <a:avLst/>
            <a:gdLst/>
            <a:ahLst/>
            <a:cxnLst/>
            <a:rect l="l" t="t" r="r" b="b"/>
            <a:pathLst>
              <a:path h="6039484">
                <a:moveTo>
                  <a:pt x="0" y="0"/>
                </a:moveTo>
                <a:lnTo>
                  <a:pt x="0" y="6039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590028" y="21717"/>
          <a:ext cx="1547976" cy="6853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311"/>
                <a:gridCol w="346669"/>
                <a:gridCol w="683996"/>
              </a:tblGrid>
              <a:tr h="194436">
                <a:tc>
                  <a:txBody>
                    <a:bodyPr/>
                    <a:lstStyle/>
                    <a:p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194437">
                <a:tc>
                  <a:txBody>
                    <a:bodyPr/>
                    <a:lstStyle/>
                    <a:p>
                      <a:pPr algn="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194437">
                <a:tc gridSpan="2">
                  <a:txBody>
                    <a:bodyPr/>
                    <a:lstStyle/>
                    <a:p>
                      <a:pPr marL="248285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194310">
                <a:tc row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194437">
                <a:tc vMerge="1"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365"/>
                        </a:lnSpc>
                      </a:pPr>
                      <a:r>
                        <a:rPr sz="1200" dirty="0" smtClean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r>
                        <a:rPr lang="en-US" sz="1200" dirty="0" smtClean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437">
                <a:tc rowSpan="2"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10">
                <a:tc vMerge="1"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437">
                <a:tc>
                  <a:txBody>
                    <a:bodyPr/>
                    <a:lstStyle/>
                    <a:p>
                      <a:pPr marL="9588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IR[i16]@D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436">
                <a:tc row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437">
                <a:tc vMerge="1"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140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I26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10">
                <a:tc rowSpan="2"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365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437">
                <a:tc vMerge="1"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365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437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437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437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437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309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437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437">
                <a:tc row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V1@E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10">
                <a:tc vMerge="1"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E32@E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437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437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43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07315" algn="r">
                        <a:lnSpc>
                          <a:spcPts val="1375"/>
                        </a:lnSpc>
                      </a:pPr>
                      <a:r>
                        <a:rPr sz="1200" spc="-15" dirty="0">
                          <a:latin typeface="Calibri" panose="020F0502020204030204"/>
                          <a:cs typeface="Calibri" panose="020F0502020204030204"/>
                        </a:rPr>
                        <a:t>AO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194437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437">
                <a:tc row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60">
                <a:tc vMerge="1"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WD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98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398">
                <a:tc row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398">
                <a:tc vMerge="1"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07315" algn="r">
                        <a:lnSpc>
                          <a:spcPts val="1375"/>
                        </a:lnSpc>
                      </a:pPr>
                      <a:r>
                        <a:rPr sz="1200" spc="-15" dirty="0">
                          <a:latin typeface="Calibri" panose="020F0502020204030204"/>
                          <a:cs typeface="Calibri" panose="020F0502020204030204"/>
                        </a:rPr>
                        <a:t>AO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398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375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4398">
                <a:tc rowSpan="2"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4401">
                <a:tc vMerge="1"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WD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DR@W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 flipV="1">
            <a:off x="4038600" y="3962401"/>
            <a:ext cx="4061968" cy="802004"/>
          </a:xfrm>
          <a:custGeom>
            <a:avLst/>
            <a:gdLst/>
            <a:ahLst/>
            <a:cxnLst/>
            <a:rect l="l" t="t" r="r" b="b"/>
            <a:pathLst>
              <a:path w="3172459" h="946785">
                <a:moveTo>
                  <a:pt x="3090229" y="41156"/>
                </a:moveTo>
                <a:lnTo>
                  <a:pt x="0" y="919111"/>
                </a:lnTo>
                <a:lnTo>
                  <a:pt x="7874" y="946607"/>
                </a:lnTo>
                <a:lnTo>
                  <a:pt x="3098177" y="68657"/>
                </a:lnTo>
                <a:lnTo>
                  <a:pt x="3117783" y="48253"/>
                </a:lnTo>
                <a:lnTo>
                  <a:pt x="3090229" y="41156"/>
                </a:lnTo>
                <a:close/>
              </a:path>
              <a:path w="3172459" h="946785">
                <a:moveTo>
                  <a:pt x="3148651" y="26670"/>
                </a:moveTo>
                <a:lnTo>
                  <a:pt x="3141217" y="26670"/>
                </a:lnTo>
                <a:lnTo>
                  <a:pt x="3148965" y="54229"/>
                </a:lnTo>
                <a:lnTo>
                  <a:pt x="3098177" y="68657"/>
                </a:lnTo>
                <a:lnTo>
                  <a:pt x="3066034" y="102108"/>
                </a:lnTo>
                <a:lnTo>
                  <a:pt x="3060445" y="107823"/>
                </a:lnTo>
                <a:lnTo>
                  <a:pt x="3060699" y="116840"/>
                </a:lnTo>
                <a:lnTo>
                  <a:pt x="3066415" y="122301"/>
                </a:lnTo>
                <a:lnTo>
                  <a:pt x="3072002" y="127762"/>
                </a:lnTo>
                <a:lnTo>
                  <a:pt x="3081146" y="127635"/>
                </a:lnTo>
                <a:lnTo>
                  <a:pt x="3172333" y="32766"/>
                </a:lnTo>
                <a:lnTo>
                  <a:pt x="3148651" y="26670"/>
                </a:lnTo>
                <a:close/>
              </a:path>
              <a:path w="3172459" h="946785">
                <a:moveTo>
                  <a:pt x="3117783" y="48253"/>
                </a:moveTo>
                <a:lnTo>
                  <a:pt x="3098177" y="68657"/>
                </a:lnTo>
                <a:lnTo>
                  <a:pt x="3148517" y="54356"/>
                </a:lnTo>
                <a:lnTo>
                  <a:pt x="3141471" y="54356"/>
                </a:lnTo>
                <a:lnTo>
                  <a:pt x="3117783" y="48253"/>
                </a:lnTo>
                <a:close/>
              </a:path>
              <a:path w="3172459" h="946785">
                <a:moveTo>
                  <a:pt x="3134741" y="30607"/>
                </a:moveTo>
                <a:lnTo>
                  <a:pt x="3117783" y="48253"/>
                </a:lnTo>
                <a:lnTo>
                  <a:pt x="3141471" y="54356"/>
                </a:lnTo>
                <a:lnTo>
                  <a:pt x="3134741" y="30607"/>
                </a:lnTo>
                <a:close/>
              </a:path>
              <a:path w="3172459" h="946785">
                <a:moveTo>
                  <a:pt x="3142324" y="30607"/>
                </a:moveTo>
                <a:lnTo>
                  <a:pt x="3134741" y="30607"/>
                </a:lnTo>
                <a:lnTo>
                  <a:pt x="3141471" y="54356"/>
                </a:lnTo>
                <a:lnTo>
                  <a:pt x="3148517" y="54356"/>
                </a:lnTo>
                <a:lnTo>
                  <a:pt x="3148965" y="54229"/>
                </a:lnTo>
                <a:lnTo>
                  <a:pt x="3142324" y="30607"/>
                </a:lnTo>
                <a:close/>
              </a:path>
              <a:path w="3172459" h="946785">
                <a:moveTo>
                  <a:pt x="3141217" y="26670"/>
                </a:moveTo>
                <a:lnTo>
                  <a:pt x="3090229" y="41156"/>
                </a:lnTo>
                <a:lnTo>
                  <a:pt x="3117783" y="48253"/>
                </a:lnTo>
                <a:lnTo>
                  <a:pt x="3134741" y="30607"/>
                </a:lnTo>
                <a:lnTo>
                  <a:pt x="3142324" y="30607"/>
                </a:lnTo>
                <a:lnTo>
                  <a:pt x="3141217" y="26670"/>
                </a:lnTo>
                <a:close/>
              </a:path>
              <a:path w="3172459" h="946785">
                <a:moveTo>
                  <a:pt x="3044824" y="0"/>
                </a:moveTo>
                <a:lnTo>
                  <a:pt x="3037077" y="4572"/>
                </a:lnTo>
                <a:lnTo>
                  <a:pt x="3035045" y="12192"/>
                </a:lnTo>
                <a:lnTo>
                  <a:pt x="3033141" y="19939"/>
                </a:lnTo>
                <a:lnTo>
                  <a:pt x="3037713" y="27686"/>
                </a:lnTo>
                <a:lnTo>
                  <a:pt x="3090229" y="41156"/>
                </a:lnTo>
                <a:lnTo>
                  <a:pt x="3141217" y="26670"/>
                </a:lnTo>
                <a:lnTo>
                  <a:pt x="3148651" y="26670"/>
                </a:lnTo>
                <a:lnTo>
                  <a:pt x="30448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38600" y="692658"/>
            <a:ext cx="4350130" cy="1669542"/>
          </a:xfrm>
          <a:custGeom>
            <a:avLst/>
            <a:gdLst/>
            <a:ahLst/>
            <a:cxnLst/>
            <a:rect l="l" t="t" r="r" b="b"/>
            <a:pathLst>
              <a:path w="3538854" h="3610610">
                <a:moveTo>
                  <a:pt x="3498940" y="40473"/>
                </a:moveTo>
                <a:lnTo>
                  <a:pt x="3471588" y="47956"/>
                </a:lnTo>
                <a:lnTo>
                  <a:pt x="0" y="3590416"/>
                </a:lnTo>
                <a:lnTo>
                  <a:pt x="20320" y="3610482"/>
                </a:lnTo>
                <a:lnTo>
                  <a:pt x="3491981" y="67948"/>
                </a:lnTo>
                <a:lnTo>
                  <a:pt x="3498940" y="40473"/>
                </a:lnTo>
                <a:close/>
              </a:path>
              <a:path w="3538854" h="3610610">
                <a:moveTo>
                  <a:pt x="3536042" y="10159"/>
                </a:moveTo>
                <a:lnTo>
                  <a:pt x="3508629" y="10159"/>
                </a:lnTo>
                <a:lnTo>
                  <a:pt x="3528949" y="30225"/>
                </a:lnTo>
                <a:lnTo>
                  <a:pt x="3491981" y="67948"/>
                </a:lnTo>
                <a:lnTo>
                  <a:pt x="3480562" y="113029"/>
                </a:lnTo>
                <a:lnTo>
                  <a:pt x="3478656" y="120650"/>
                </a:lnTo>
                <a:lnTo>
                  <a:pt x="3483355" y="128396"/>
                </a:lnTo>
                <a:lnTo>
                  <a:pt x="3498596" y="132206"/>
                </a:lnTo>
                <a:lnTo>
                  <a:pt x="3506343" y="127634"/>
                </a:lnTo>
                <a:lnTo>
                  <a:pt x="3508375" y="120014"/>
                </a:lnTo>
                <a:lnTo>
                  <a:pt x="3536042" y="10159"/>
                </a:lnTo>
                <a:close/>
              </a:path>
              <a:path w="3538854" h="3610610">
                <a:moveTo>
                  <a:pt x="3515316" y="16763"/>
                </a:moveTo>
                <a:lnTo>
                  <a:pt x="3504946" y="16763"/>
                </a:lnTo>
                <a:lnTo>
                  <a:pt x="3522472" y="34036"/>
                </a:lnTo>
                <a:lnTo>
                  <a:pt x="3498940" y="40473"/>
                </a:lnTo>
                <a:lnTo>
                  <a:pt x="3491981" y="67948"/>
                </a:lnTo>
                <a:lnTo>
                  <a:pt x="3528949" y="30225"/>
                </a:lnTo>
                <a:lnTo>
                  <a:pt x="3515316" y="16763"/>
                </a:lnTo>
                <a:close/>
              </a:path>
              <a:path w="3538854" h="3610610">
                <a:moveTo>
                  <a:pt x="3538601" y="0"/>
                </a:moveTo>
                <a:lnTo>
                  <a:pt x="3411601" y="34797"/>
                </a:lnTo>
                <a:lnTo>
                  <a:pt x="3407155" y="42671"/>
                </a:lnTo>
                <a:lnTo>
                  <a:pt x="3409188" y="50291"/>
                </a:lnTo>
                <a:lnTo>
                  <a:pt x="3411347" y="57912"/>
                </a:lnTo>
                <a:lnTo>
                  <a:pt x="3419221" y="62356"/>
                </a:lnTo>
                <a:lnTo>
                  <a:pt x="3471588" y="47956"/>
                </a:lnTo>
                <a:lnTo>
                  <a:pt x="3508629" y="10159"/>
                </a:lnTo>
                <a:lnTo>
                  <a:pt x="3536042" y="10159"/>
                </a:lnTo>
                <a:lnTo>
                  <a:pt x="3538601" y="0"/>
                </a:lnTo>
                <a:close/>
              </a:path>
              <a:path w="3538854" h="3610610">
                <a:moveTo>
                  <a:pt x="3508629" y="10159"/>
                </a:moveTo>
                <a:lnTo>
                  <a:pt x="3471588" y="47956"/>
                </a:lnTo>
                <a:lnTo>
                  <a:pt x="3498940" y="40473"/>
                </a:lnTo>
                <a:lnTo>
                  <a:pt x="3504946" y="16763"/>
                </a:lnTo>
                <a:lnTo>
                  <a:pt x="3515316" y="16763"/>
                </a:lnTo>
                <a:lnTo>
                  <a:pt x="3508629" y="10159"/>
                </a:lnTo>
                <a:close/>
              </a:path>
              <a:path w="3538854" h="3610610">
                <a:moveTo>
                  <a:pt x="3504946" y="16763"/>
                </a:moveTo>
                <a:lnTo>
                  <a:pt x="3498940" y="40473"/>
                </a:lnTo>
                <a:lnTo>
                  <a:pt x="3522472" y="34036"/>
                </a:lnTo>
                <a:lnTo>
                  <a:pt x="3504946" y="167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提纲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2463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solidFill>
                  <a:srgbClr val="FF0000"/>
                </a:solidFill>
              </a:rPr>
              <a:t>数据通路构造方法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2593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7167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31739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63118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1266697"/>
            <a:ext cx="2830195" cy="258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基础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水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线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规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划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建模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TL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 marR="153670">
              <a:lnSpc>
                <a:spcPts val="3600"/>
              </a:lnSpc>
              <a:spcBef>
                <a:spcPts val="320"/>
              </a:spcBef>
            </a:pPr>
            <a:r>
              <a:rPr sz="3000" spc="-30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spc="-15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000" spc="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制导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的独</a:t>
            </a:r>
            <a:r>
              <a:rPr sz="20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20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路 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综合无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据通路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ts val="36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构造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表达式 综合转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电路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94" y="410286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46210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5139563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3855851"/>
            <a:ext cx="3073400" cy="1572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暂停及转发的分析方法 暂停机制构造方法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 err="1" smtClean="0">
                <a:latin typeface="黑体" panose="02010609060101010101" charset="-122"/>
                <a:cs typeface="黑体" panose="02010609060101010101" charset="-122"/>
              </a:rPr>
              <a:t>转发机制构造方法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5508497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92520" y="6443243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90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12482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96505" y="6443243"/>
            <a:ext cx="828040" cy="194945"/>
          </a:xfrm>
          <a:custGeom>
            <a:avLst/>
            <a:gdLst/>
            <a:ahLst/>
            <a:cxnLst/>
            <a:rect l="l" t="t" r="r" b="b"/>
            <a:pathLst>
              <a:path w="828040" h="194945">
                <a:moveTo>
                  <a:pt x="0" y="194398"/>
                </a:moveTo>
                <a:lnTo>
                  <a:pt x="828001" y="194398"/>
                </a:lnTo>
                <a:lnTo>
                  <a:pt x="828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424544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08497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92520" y="6637644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90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912482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96505" y="6637644"/>
            <a:ext cx="828040" cy="194945"/>
          </a:xfrm>
          <a:custGeom>
            <a:avLst/>
            <a:gdLst/>
            <a:ahLst/>
            <a:cxnLst/>
            <a:rect l="l" t="t" r="r" b="b"/>
            <a:pathLst>
              <a:path w="828040" h="194945">
                <a:moveTo>
                  <a:pt x="0" y="194398"/>
                </a:moveTo>
                <a:lnTo>
                  <a:pt x="828001" y="194398"/>
                </a:lnTo>
                <a:lnTo>
                  <a:pt x="828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24544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4" name="object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9042" y="359550"/>
          <a:ext cx="8229600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698"/>
                <a:gridCol w="493846"/>
                <a:gridCol w="781850"/>
                <a:gridCol w="781704"/>
                <a:gridCol w="781850"/>
                <a:gridCol w="781850"/>
                <a:gridCol w="781850"/>
                <a:gridCol w="822930"/>
                <a:gridCol w="781850"/>
                <a:gridCol w="946464"/>
                <a:gridCol w="781704"/>
              </a:tblGrid>
              <a:tr h="167393">
                <a:tc gridSpan="2"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sz="2400" dirty="0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jr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2744">
                <a:tc gridSpan="2"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D4|</a:t>
                      </a: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2744">
                <a:tc gridSpan="2"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393">
                <a:tc gridSpan="2">
                  <a:txBody>
                    <a:bodyPr/>
                    <a:lstStyle/>
                    <a:p>
                      <a:pPr marL="247015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744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vMerge="1"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365"/>
                        </a:lnSpc>
                      </a:pPr>
                      <a:r>
                        <a:rPr sz="1200" dirty="0" smtClean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r>
                        <a:rPr lang="en-US" sz="1200" dirty="0" smtClean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rowSpan="2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393">
                <a:tc vMerge="1"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393">
                <a:tc>
                  <a:txBody>
                    <a:bodyPr/>
                    <a:lstStyle/>
                    <a:p>
                      <a:pPr marL="9461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IR[i16]@D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IR[i16]@D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IR[i16]@D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393">
                <a:tc rowSpan="2"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PC4@D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PC4@D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PC4@D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393">
                <a:tc vMerge="1"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I26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IR[i16]@D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IR[i26]@D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IR[i26]@D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393">
                <a:tc rowSpan="2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1365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393">
                <a:tc vMerge="1"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1365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393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2001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2001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IR[rs]@D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IR[rd]@D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IR[rd]@D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8288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libri" panose="020F0502020204030204"/>
                          <a:cs typeface="Calibri" panose="020F0502020204030204"/>
                        </a:rPr>
                        <a:t>   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lang="en-US" sz="1200">
                        <a:solidFill>
                          <a:schemeClr val="accent6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8288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PC4@D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5580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V1@E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V1@E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V1@E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V1@E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V1@E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280">
                <a:tc vMerge="1"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E32@E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E32@E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E32@E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393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20015" algn="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lang="en-US" sz="1200" spc="-5" dirty="0" smtClean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200" spc="-5" dirty="0" smtClean="0">
                          <a:latin typeface="Calibri" panose="020F0502020204030204"/>
                          <a:cs typeface="Calibri" panose="020F0502020204030204"/>
                        </a:rPr>
                        <a:t>2@E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1375"/>
                        </a:lnSpc>
                      </a:pPr>
                      <a:r>
                        <a:rPr sz="1200" spc="-15" dirty="0">
                          <a:latin typeface="Calibri" panose="020F0502020204030204"/>
                          <a:cs typeface="Calibri" panose="020F0502020204030204"/>
                        </a:rPr>
                        <a:t>AO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8288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PC4@E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393">
                <a:tc vMerge="1"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WD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lang="en-US" sz="1200" spc="-5" dirty="0" smtClean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200" spc="-5" dirty="0" smtClean="0">
                          <a:latin typeface="Calibri" panose="020F0502020204030204"/>
                          <a:cs typeface="Calibri" panose="020F0502020204030204"/>
                        </a:rPr>
                        <a:t>2@M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39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PC4@M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1375"/>
                        </a:lnSpc>
                      </a:pPr>
                      <a:r>
                        <a:rPr sz="1200" spc="-15" dirty="0">
                          <a:latin typeface="Calibri" panose="020F0502020204030204"/>
                          <a:cs typeface="Calibri" panose="020F0502020204030204"/>
                        </a:rPr>
                        <a:t>AO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ts val="1375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67393">
                <a:tc rowSpan="2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A3@W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7393">
                <a:tc vMerge="1"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WD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DR@W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PC4@W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提纲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2463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solidFill>
                  <a:srgbClr val="FF0000"/>
                </a:solidFill>
              </a:rPr>
              <a:t>数据通路构造方法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2593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7167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31739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63118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1266697"/>
            <a:ext cx="2830195" cy="258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基础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水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线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规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划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建模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TL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 marR="153670">
              <a:lnSpc>
                <a:spcPts val="3600"/>
              </a:lnSpc>
              <a:spcBef>
                <a:spcPts val="320"/>
              </a:spcBef>
            </a:pP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制导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路 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综合无</a:t>
            </a:r>
            <a:r>
              <a:rPr sz="20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据通路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ts val="36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构造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表达式 综合转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电路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94" y="410286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46210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5139563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3855851"/>
            <a:ext cx="3073400" cy="1572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暂停及转发的分析方法 暂停机制构造方法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 err="1" smtClean="0">
                <a:latin typeface="黑体" panose="02010609060101010101" charset="-122"/>
                <a:cs typeface="黑体" panose="02010609060101010101" charset="-122"/>
              </a:rPr>
              <a:t>转发机制构造方法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794" y="746125"/>
            <a:ext cx="6350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方法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606" y="1266697"/>
            <a:ext cx="562673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合并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同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类项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对于输入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源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个以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上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者，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必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须部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署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相应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MUX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294" y="2252217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9294" y="2679191"/>
            <a:ext cx="11112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7894" y="2182114"/>
            <a:ext cx="4372610" cy="7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" baseline="2000" dirty="0">
                <a:latin typeface="Calibri" panose="020F0502020204030204"/>
                <a:cs typeface="Calibri" panose="020F0502020204030204"/>
              </a:rPr>
              <a:t>MU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的输入信号：分别与各输入源相连接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700" spc="-7" baseline="2000" dirty="0">
                <a:latin typeface="Calibri" panose="020F0502020204030204"/>
                <a:cs typeface="Calibri" panose="020F0502020204030204"/>
              </a:rPr>
              <a:t>MU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spc="-5" dirty="0">
                <a:latin typeface="黑体" panose="02010609060101010101" charset="-122"/>
                <a:cs typeface="黑体" panose="02010609060101010101" charset="-122"/>
              </a:rPr>
              <a:t>的输出信号：连接至功能部件的输入端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0134" y="3150315"/>
          <a:ext cx="8748058" cy="1043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98"/>
                <a:gridCol w="540004"/>
                <a:gridCol w="540042"/>
                <a:gridCol w="540003"/>
                <a:gridCol w="540004"/>
                <a:gridCol w="540003"/>
                <a:gridCol w="1007999"/>
                <a:gridCol w="647954"/>
                <a:gridCol w="684021"/>
                <a:gridCol w="684022"/>
                <a:gridCol w="683894"/>
                <a:gridCol w="648081"/>
                <a:gridCol w="647953"/>
                <a:gridCol w="648080"/>
              </a:tblGrid>
              <a:tr h="395986">
                <a:tc>
                  <a:txBody>
                    <a:bodyPr/>
                    <a:lstStyle/>
                    <a:p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jr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MUX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97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MPC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113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323976"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vMerge="1">
                  <a:tcPr marL="0" marR="0" marT="15113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vMerge="1"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30245" y="114172"/>
            <a:ext cx="3684904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综合</a:t>
            </a:r>
            <a:r>
              <a:rPr spc="-15" dirty="0"/>
              <a:t>无</a:t>
            </a:r>
            <a:r>
              <a:rPr dirty="0"/>
              <a:t>转发</a:t>
            </a:r>
            <a:r>
              <a:rPr spc="-15" dirty="0"/>
              <a:t>数</a:t>
            </a:r>
            <a:r>
              <a:rPr dirty="0"/>
              <a:t>据通路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13766" y="4289123"/>
            <a:ext cx="217487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黑体" panose="02010609060101010101" charset="-122"/>
                <a:cs typeface="黑体" panose="02010609060101010101" charset="-122"/>
              </a:rPr>
              <a:t>注：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本表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仅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截取</a:t>
            </a: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了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spc="10" dirty="0">
                <a:latin typeface="黑体" panose="02010609060101010101" charset="-122"/>
                <a:cs typeface="黑体" panose="02010609060101010101" charset="-122"/>
              </a:rPr>
              <a:t>部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分。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08342" y="4323033"/>
            <a:ext cx="1296670" cy="216535"/>
          </a:xfrm>
          <a:custGeom>
            <a:avLst/>
            <a:gdLst/>
            <a:ahLst/>
            <a:cxnLst/>
            <a:rect l="l" t="t" r="r" b="b"/>
            <a:pathLst>
              <a:path w="1296670" h="216535">
                <a:moveTo>
                  <a:pt x="1296161" y="0"/>
                </a:moveTo>
                <a:lnTo>
                  <a:pt x="1290724" y="42048"/>
                </a:lnTo>
                <a:lnTo>
                  <a:pt x="1275905" y="76358"/>
                </a:lnTo>
                <a:lnTo>
                  <a:pt x="1253942" y="99476"/>
                </a:lnTo>
                <a:lnTo>
                  <a:pt x="1227074" y="107949"/>
                </a:lnTo>
                <a:lnTo>
                  <a:pt x="717168" y="107949"/>
                </a:lnTo>
                <a:lnTo>
                  <a:pt x="690246" y="116443"/>
                </a:lnTo>
                <a:lnTo>
                  <a:pt x="668289" y="139604"/>
                </a:lnTo>
                <a:lnTo>
                  <a:pt x="653500" y="173958"/>
                </a:lnTo>
                <a:lnTo>
                  <a:pt x="648080" y="216026"/>
                </a:lnTo>
                <a:lnTo>
                  <a:pt x="642643" y="173958"/>
                </a:lnTo>
                <a:lnTo>
                  <a:pt x="627824" y="139604"/>
                </a:lnTo>
                <a:lnTo>
                  <a:pt x="605861" y="116443"/>
                </a:lnTo>
                <a:lnTo>
                  <a:pt x="578992" y="107949"/>
                </a:lnTo>
                <a:lnTo>
                  <a:pt x="69087" y="107949"/>
                </a:lnTo>
                <a:lnTo>
                  <a:pt x="42165" y="99476"/>
                </a:lnTo>
                <a:lnTo>
                  <a:pt x="20208" y="76358"/>
                </a:lnTo>
                <a:lnTo>
                  <a:pt x="5419" y="42048"/>
                </a:lnTo>
                <a:lnTo>
                  <a:pt x="0" y="0"/>
                </a:lnTo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13779" y="4034996"/>
            <a:ext cx="1271270" cy="584200"/>
          </a:xfrm>
          <a:custGeom>
            <a:avLst/>
            <a:gdLst/>
            <a:ahLst/>
            <a:cxnLst/>
            <a:rect l="l" t="t" r="r" b="b"/>
            <a:pathLst>
              <a:path w="1271270" h="584200">
                <a:moveTo>
                  <a:pt x="106616" y="165822"/>
                </a:moveTo>
                <a:lnTo>
                  <a:pt x="71573" y="181239"/>
                </a:lnTo>
                <a:lnTo>
                  <a:pt x="77850" y="192023"/>
                </a:lnTo>
                <a:lnTo>
                  <a:pt x="78613" y="193294"/>
                </a:lnTo>
                <a:lnTo>
                  <a:pt x="79501" y="194563"/>
                </a:lnTo>
                <a:lnTo>
                  <a:pt x="80518" y="195579"/>
                </a:lnTo>
                <a:lnTo>
                  <a:pt x="92837" y="208533"/>
                </a:lnTo>
                <a:lnTo>
                  <a:pt x="133730" y="246760"/>
                </a:lnTo>
                <a:lnTo>
                  <a:pt x="164465" y="271525"/>
                </a:lnTo>
                <a:lnTo>
                  <a:pt x="197485" y="295656"/>
                </a:lnTo>
                <a:lnTo>
                  <a:pt x="233045" y="319150"/>
                </a:lnTo>
                <a:lnTo>
                  <a:pt x="271018" y="342138"/>
                </a:lnTo>
                <a:lnTo>
                  <a:pt x="310896" y="364235"/>
                </a:lnTo>
                <a:lnTo>
                  <a:pt x="352805" y="385571"/>
                </a:lnTo>
                <a:lnTo>
                  <a:pt x="396748" y="406145"/>
                </a:lnTo>
                <a:lnTo>
                  <a:pt x="442468" y="425703"/>
                </a:lnTo>
                <a:lnTo>
                  <a:pt x="489966" y="444500"/>
                </a:lnTo>
                <a:lnTo>
                  <a:pt x="538861" y="462279"/>
                </a:lnTo>
                <a:lnTo>
                  <a:pt x="589534" y="479170"/>
                </a:lnTo>
                <a:lnTo>
                  <a:pt x="641350" y="494919"/>
                </a:lnTo>
                <a:lnTo>
                  <a:pt x="694563" y="509523"/>
                </a:lnTo>
                <a:lnTo>
                  <a:pt x="748919" y="522985"/>
                </a:lnTo>
                <a:lnTo>
                  <a:pt x="804291" y="535304"/>
                </a:lnTo>
                <a:lnTo>
                  <a:pt x="860551" y="546353"/>
                </a:lnTo>
                <a:lnTo>
                  <a:pt x="917701" y="556132"/>
                </a:lnTo>
                <a:lnTo>
                  <a:pt x="975360" y="564514"/>
                </a:lnTo>
                <a:lnTo>
                  <a:pt x="1033779" y="571500"/>
                </a:lnTo>
                <a:lnTo>
                  <a:pt x="1092707" y="576960"/>
                </a:lnTo>
                <a:lnTo>
                  <a:pt x="1151890" y="581025"/>
                </a:lnTo>
                <a:lnTo>
                  <a:pt x="1211326" y="583438"/>
                </a:lnTo>
                <a:lnTo>
                  <a:pt x="1270380" y="584200"/>
                </a:lnTo>
                <a:lnTo>
                  <a:pt x="1270889" y="546226"/>
                </a:lnTo>
                <a:lnTo>
                  <a:pt x="1211834" y="545338"/>
                </a:lnTo>
                <a:lnTo>
                  <a:pt x="1153414" y="542925"/>
                </a:lnTo>
                <a:lnTo>
                  <a:pt x="1095248" y="538988"/>
                </a:lnTo>
                <a:lnTo>
                  <a:pt x="1037336" y="533526"/>
                </a:lnTo>
                <a:lnTo>
                  <a:pt x="979931" y="526669"/>
                </a:lnTo>
                <a:lnTo>
                  <a:pt x="923163" y="518413"/>
                </a:lnTo>
                <a:lnTo>
                  <a:pt x="866901" y="508762"/>
                </a:lnTo>
                <a:lnTo>
                  <a:pt x="811529" y="497966"/>
                </a:lnTo>
                <a:lnTo>
                  <a:pt x="757174" y="485901"/>
                </a:lnTo>
                <a:lnTo>
                  <a:pt x="703706" y="472566"/>
                </a:lnTo>
                <a:lnTo>
                  <a:pt x="651510" y="458215"/>
                </a:lnTo>
                <a:lnTo>
                  <a:pt x="600582" y="442721"/>
                </a:lnTo>
                <a:lnTo>
                  <a:pt x="550926" y="426212"/>
                </a:lnTo>
                <a:lnTo>
                  <a:pt x="502920" y="408685"/>
                </a:lnTo>
                <a:lnTo>
                  <a:pt x="456438" y="390397"/>
                </a:lnTo>
                <a:lnTo>
                  <a:pt x="411734" y="371094"/>
                </a:lnTo>
                <a:lnTo>
                  <a:pt x="368935" y="351027"/>
                </a:lnTo>
                <a:lnTo>
                  <a:pt x="328041" y="330326"/>
                </a:lnTo>
                <a:lnTo>
                  <a:pt x="289432" y="308863"/>
                </a:lnTo>
                <a:lnTo>
                  <a:pt x="253111" y="286765"/>
                </a:lnTo>
                <a:lnTo>
                  <a:pt x="218948" y="264159"/>
                </a:lnTo>
                <a:lnTo>
                  <a:pt x="187198" y="241045"/>
                </a:lnTo>
                <a:lnTo>
                  <a:pt x="144525" y="205612"/>
                </a:lnTo>
                <a:lnTo>
                  <a:pt x="111447" y="172973"/>
                </a:lnTo>
                <a:lnTo>
                  <a:pt x="110744" y="172973"/>
                </a:lnTo>
                <a:lnTo>
                  <a:pt x="108076" y="169417"/>
                </a:lnTo>
                <a:lnTo>
                  <a:pt x="108691" y="169417"/>
                </a:lnTo>
                <a:lnTo>
                  <a:pt x="106616" y="165822"/>
                </a:lnTo>
                <a:close/>
              </a:path>
              <a:path w="1271270" h="584200">
                <a:moveTo>
                  <a:pt x="10414" y="0"/>
                </a:moveTo>
                <a:lnTo>
                  <a:pt x="0" y="212725"/>
                </a:lnTo>
                <a:lnTo>
                  <a:pt x="71573" y="181239"/>
                </a:lnTo>
                <a:lnTo>
                  <a:pt x="62992" y="166496"/>
                </a:lnTo>
                <a:lnTo>
                  <a:pt x="96012" y="147446"/>
                </a:lnTo>
                <a:lnTo>
                  <a:pt x="148388" y="147446"/>
                </a:lnTo>
                <a:lnTo>
                  <a:pt x="174371" y="136016"/>
                </a:lnTo>
                <a:lnTo>
                  <a:pt x="10414" y="0"/>
                </a:lnTo>
                <a:close/>
              </a:path>
              <a:path w="1271270" h="584200">
                <a:moveTo>
                  <a:pt x="96012" y="147446"/>
                </a:moveTo>
                <a:lnTo>
                  <a:pt x="62992" y="166496"/>
                </a:lnTo>
                <a:lnTo>
                  <a:pt x="71573" y="181239"/>
                </a:lnTo>
                <a:lnTo>
                  <a:pt x="106616" y="165822"/>
                </a:lnTo>
                <a:lnTo>
                  <a:pt x="96012" y="147446"/>
                </a:lnTo>
                <a:close/>
              </a:path>
              <a:path w="1271270" h="584200">
                <a:moveTo>
                  <a:pt x="108076" y="169417"/>
                </a:moveTo>
                <a:lnTo>
                  <a:pt x="110744" y="172973"/>
                </a:lnTo>
                <a:lnTo>
                  <a:pt x="109648" y="171075"/>
                </a:lnTo>
                <a:lnTo>
                  <a:pt x="108076" y="169417"/>
                </a:lnTo>
                <a:close/>
              </a:path>
              <a:path w="1271270" h="584200">
                <a:moveTo>
                  <a:pt x="109648" y="171075"/>
                </a:moveTo>
                <a:lnTo>
                  <a:pt x="110744" y="172973"/>
                </a:lnTo>
                <a:lnTo>
                  <a:pt x="111447" y="172973"/>
                </a:lnTo>
                <a:lnTo>
                  <a:pt x="109648" y="171075"/>
                </a:lnTo>
                <a:close/>
              </a:path>
              <a:path w="1271270" h="584200">
                <a:moveTo>
                  <a:pt x="108691" y="169417"/>
                </a:moveTo>
                <a:lnTo>
                  <a:pt x="108076" y="169417"/>
                </a:lnTo>
                <a:lnTo>
                  <a:pt x="109648" y="171075"/>
                </a:lnTo>
                <a:lnTo>
                  <a:pt x="108691" y="169417"/>
                </a:lnTo>
                <a:close/>
              </a:path>
              <a:path w="1271270" h="584200">
                <a:moveTo>
                  <a:pt x="148388" y="147446"/>
                </a:moveTo>
                <a:lnTo>
                  <a:pt x="96012" y="147446"/>
                </a:lnTo>
                <a:lnTo>
                  <a:pt x="106616" y="165822"/>
                </a:lnTo>
                <a:lnTo>
                  <a:pt x="148388" y="14744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9749" y="4575595"/>
            <a:ext cx="5615940" cy="1692275"/>
          </a:xfrm>
          <a:custGeom>
            <a:avLst/>
            <a:gdLst/>
            <a:ahLst/>
            <a:cxnLst/>
            <a:rect l="l" t="t" r="r" b="b"/>
            <a:pathLst>
              <a:path w="5615940" h="1692275">
                <a:moveTo>
                  <a:pt x="0" y="1692020"/>
                </a:moveTo>
                <a:lnTo>
                  <a:pt x="5615940" y="1692020"/>
                </a:lnTo>
                <a:lnTo>
                  <a:pt x="5615940" y="0"/>
                </a:lnTo>
                <a:lnTo>
                  <a:pt x="0" y="0"/>
                </a:lnTo>
                <a:lnTo>
                  <a:pt x="0" y="169202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6653" y="4555062"/>
            <a:ext cx="5516880" cy="1656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</a:t>
            </a:r>
            <a:r>
              <a:rPr lang="en-US" sz="24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及其控制信号命名应符合某种规则。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 marR="952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MUX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输入源的顺序与正确性无关，仅需 在后续设计控制信号表达式确保一致性。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80578" y="2210308"/>
            <a:ext cx="2065655" cy="756920"/>
          </a:xfrm>
          <a:custGeom>
            <a:avLst/>
            <a:gdLst/>
            <a:ahLst/>
            <a:cxnLst/>
            <a:rect l="l" t="t" r="r" b="b"/>
            <a:pathLst>
              <a:path w="2065654" h="756919">
                <a:moveTo>
                  <a:pt x="0" y="756665"/>
                </a:moveTo>
                <a:lnTo>
                  <a:pt x="2065654" y="756665"/>
                </a:lnTo>
                <a:lnTo>
                  <a:pt x="2065654" y="0"/>
                </a:lnTo>
                <a:lnTo>
                  <a:pt x="0" y="0"/>
                </a:lnTo>
                <a:lnTo>
                  <a:pt x="0" y="756665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13780" y="2858642"/>
            <a:ext cx="360044" cy="798958"/>
          </a:xfrm>
          <a:custGeom>
            <a:avLst/>
            <a:gdLst/>
            <a:ahLst/>
            <a:cxnLst/>
            <a:rect l="l" t="t" r="r" b="b"/>
            <a:pathLst>
              <a:path w="155575" h="1032510">
                <a:moveTo>
                  <a:pt x="155448" y="0"/>
                </a:moveTo>
                <a:lnTo>
                  <a:pt x="108711" y="215137"/>
                </a:lnTo>
                <a:lnTo>
                  <a:pt x="0" y="1032002"/>
                </a:lnTo>
              </a:path>
            </a:pathLst>
          </a:custGeom>
          <a:ln w="25400">
            <a:solidFill>
              <a:srgbClr val="66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60333" y="2209800"/>
            <a:ext cx="18268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MPC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控制信号 为</a:t>
            </a:r>
            <a:r>
              <a:rPr sz="2400" dirty="0">
                <a:latin typeface="Calibri" panose="020F0502020204030204"/>
                <a:cs typeface="Calibri" panose="020F0502020204030204"/>
              </a:rPr>
              <a:t>PCSel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04" y="805637"/>
            <a:ext cx="316230" cy="3892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214" y="788987"/>
            <a:ext cx="3321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右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36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表为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894" y="788987"/>
            <a:ext cx="7423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基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214" y="1154866"/>
            <a:ext cx="33210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础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936" y="1154866"/>
            <a:ext cx="6845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指令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5199" y="1154866"/>
            <a:ext cx="74231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集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214" y="1520888"/>
            <a:ext cx="3321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对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936" y="1520888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应的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894" y="1520888"/>
            <a:ext cx="7423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214" y="1886648"/>
            <a:ext cx="3321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据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8936" y="1886648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通路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504" y="28105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8936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22908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06929" y="28105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15514" y="2810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63467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47490" y="28105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67453" y="2810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15534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99428" y="28105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74231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58253" y="28105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34197" y="2810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46210" y="2810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7504" y="222415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8936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22908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06929" y="222415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15514" y="22241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63467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47490" y="222415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67453" y="22241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15534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99428" y="222415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74231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58253" y="222415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34197" y="22241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546210" y="22241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7504" y="416852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8936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22908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06929" y="416852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715514" y="416852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363467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47490" y="416852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7453" y="416852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15534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99428" y="416852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74231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358253" y="416852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34197" y="416852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546210" y="416852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7504" y="611289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38936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22908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106929" y="611289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15514" y="61128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363467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47490" y="611289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67453" y="61128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415534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99428" y="611289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74231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58253" y="611289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934197" y="611289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46210" y="611289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7504" y="805637"/>
            <a:ext cx="316230" cy="389255"/>
          </a:xfrm>
          <a:custGeom>
            <a:avLst/>
            <a:gdLst/>
            <a:ahLst/>
            <a:cxnLst/>
            <a:rect l="l" t="t" r="r" b="b"/>
            <a:pathLst>
              <a:path w="316230" h="389255">
                <a:moveTo>
                  <a:pt x="0" y="388797"/>
                </a:moveTo>
                <a:lnTo>
                  <a:pt x="315722" y="388797"/>
                </a:lnTo>
                <a:lnTo>
                  <a:pt x="315722" y="0"/>
                </a:lnTo>
                <a:lnTo>
                  <a:pt x="0" y="0"/>
                </a:lnTo>
                <a:lnTo>
                  <a:pt x="0" y="38879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3214" y="80559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8936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422908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106929" y="805599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715514" y="80559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363467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47490" y="805599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67453" y="80559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15534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99428" y="805599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4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674231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58253" y="805599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4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34197" y="805599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4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546210" y="805599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4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23214" y="100003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38936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422908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106929" y="1000036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715514" y="1000036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363467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047490" y="1000036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767453" y="1000036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15534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099428" y="1000036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4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674231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58253" y="1000036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4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34197" y="1000036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4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546210" y="1000036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4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23214" y="1194473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38936" y="119447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422908" y="119447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23214" y="1388783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38936" y="138878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422908" y="138878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23214" y="1583220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38936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422908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23214" y="177765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38936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23214" y="197209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38936" y="197209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7504" y="2555239"/>
            <a:ext cx="72390" cy="1360805"/>
          </a:xfrm>
          <a:custGeom>
            <a:avLst/>
            <a:gdLst/>
            <a:ahLst/>
            <a:cxnLst/>
            <a:rect l="l" t="t" r="r" b="b"/>
            <a:pathLst>
              <a:path w="72389" h="1360804">
                <a:moveTo>
                  <a:pt x="0" y="1360805"/>
                </a:moveTo>
                <a:lnTo>
                  <a:pt x="72010" y="1360805"/>
                </a:lnTo>
                <a:lnTo>
                  <a:pt x="72010" y="0"/>
                </a:lnTo>
                <a:lnTo>
                  <a:pt x="0" y="0"/>
                </a:lnTo>
                <a:lnTo>
                  <a:pt x="0" y="136080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515671" y="2555278"/>
            <a:ext cx="158750" cy="194945"/>
          </a:xfrm>
          <a:custGeom>
            <a:avLst/>
            <a:gdLst/>
            <a:ahLst/>
            <a:cxnLst/>
            <a:rect l="l" t="t" r="r" b="b"/>
            <a:pathLst>
              <a:path w="158750" h="194944">
                <a:moveTo>
                  <a:pt x="0" y="194398"/>
                </a:moveTo>
                <a:lnTo>
                  <a:pt x="158495" y="194398"/>
                </a:lnTo>
                <a:lnTo>
                  <a:pt x="1584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674231" y="2555278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358253" y="2555278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4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934197" y="2555278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4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546210" y="2555278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4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515671" y="2749588"/>
            <a:ext cx="158750" cy="194945"/>
          </a:xfrm>
          <a:custGeom>
            <a:avLst/>
            <a:gdLst/>
            <a:ahLst/>
            <a:cxnLst/>
            <a:rect l="l" t="t" r="r" b="b"/>
            <a:pathLst>
              <a:path w="158750" h="194944">
                <a:moveTo>
                  <a:pt x="0" y="194398"/>
                </a:moveTo>
                <a:lnTo>
                  <a:pt x="158495" y="194398"/>
                </a:lnTo>
                <a:lnTo>
                  <a:pt x="1584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74231" y="2749588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358253" y="2749588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4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934197" y="2749588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4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546210" y="2749588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4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515671" y="2944025"/>
            <a:ext cx="158750" cy="194945"/>
          </a:xfrm>
          <a:custGeom>
            <a:avLst/>
            <a:gdLst/>
            <a:ahLst/>
            <a:cxnLst/>
            <a:rect l="l" t="t" r="r" b="b"/>
            <a:pathLst>
              <a:path w="158750" h="194944">
                <a:moveTo>
                  <a:pt x="0" y="194398"/>
                </a:moveTo>
                <a:lnTo>
                  <a:pt x="158495" y="194398"/>
                </a:lnTo>
                <a:lnTo>
                  <a:pt x="1584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674231" y="294402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358253" y="2944025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4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934197" y="294402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4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546210" y="294402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4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515671" y="3138462"/>
            <a:ext cx="158750" cy="194945"/>
          </a:xfrm>
          <a:custGeom>
            <a:avLst/>
            <a:gdLst/>
            <a:ahLst/>
            <a:cxnLst/>
            <a:rect l="l" t="t" r="r" b="b"/>
            <a:pathLst>
              <a:path w="158750" h="194945">
                <a:moveTo>
                  <a:pt x="0" y="194398"/>
                </a:moveTo>
                <a:lnTo>
                  <a:pt x="158495" y="194398"/>
                </a:lnTo>
                <a:lnTo>
                  <a:pt x="1584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674231" y="313846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58253" y="3138462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934197" y="3138462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546210" y="3138462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515671" y="3332899"/>
            <a:ext cx="158750" cy="194945"/>
          </a:xfrm>
          <a:custGeom>
            <a:avLst/>
            <a:gdLst/>
            <a:ahLst/>
            <a:cxnLst/>
            <a:rect l="l" t="t" r="r" b="b"/>
            <a:pathLst>
              <a:path w="158750" h="194945">
                <a:moveTo>
                  <a:pt x="0" y="194398"/>
                </a:moveTo>
                <a:lnTo>
                  <a:pt x="158495" y="194398"/>
                </a:lnTo>
                <a:lnTo>
                  <a:pt x="1584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674231" y="33328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58253" y="3332899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934197" y="3332899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546210" y="3332899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515671" y="3527209"/>
            <a:ext cx="158750" cy="194945"/>
          </a:xfrm>
          <a:custGeom>
            <a:avLst/>
            <a:gdLst/>
            <a:ahLst/>
            <a:cxnLst/>
            <a:rect l="l" t="t" r="r" b="b"/>
            <a:pathLst>
              <a:path w="158750" h="194945">
                <a:moveTo>
                  <a:pt x="0" y="194398"/>
                </a:moveTo>
                <a:lnTo>
                  <a:pt x="158495" y="194398"/>
                </a:lnTo>
                <a:lnTo>
                  <a:pt x="1584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674231" y="352720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358253" y="3527209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934197" y="3527209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546210" y="3527209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515671" y="3721646"/>
            <a:ext cx="158750" cy="194945"/>
          </a:xfrm>
          <a:custGeom>
            <a:avLst/>
            <a:gdLst/>
            <a:ahLst/>
            <a:cxnLst/>
            <a:rect l="l" t="t" r="r" b="b"/>
            <a:pathLst>
              <a:path w="158750" h="194945">
                <a:moveTo>
                  <a:pt x="0" y="194398"/>
                </a:moveTo>
                <a:lnTo>
                  <a:pt x="158495" y="194398"/>
                </a:lnTo>
                <a:lnTo>
                  <a:pt x="1584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674231" y="372164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358253" y="3721646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934197" y="3721646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546210" y="3721646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674231" y="411039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07504" y="4304855"/>
            <a:ext cx="316230" cy="972185"/>
          </a:xfrm>
          <a:custGeom>
            <a:avLst/>
            <a:gdLst/>
            <a:ahLst/>
            <a:cxnLst/>
            <a:rect l="l" t="t" r="r" b="b"/>
            <a:pathLst>
              <a:path w="316230" h="972185">
                <a:moveTo>
                  <a:pt x="0" y="971994"/>
                </a:moveTo>
                <a:lnTo>
                  <a:pt x="315722" y="971994"/>
                </a:lnTo>
                <a:lnTo>
                  <a:pt x="315722" y="0"/>
                </a:lnTo>
                <a:lnTo>
                  <a:pt x="0" y="0"/>
                </a:lnTo>
                <a:lnTo>
                  <a:pt x="0" y="97199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3214" y="4304830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38936" y="430483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422908" y="430483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106929" y="4304830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715514" y="4304830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363467" y="430483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047490" y="4304830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767453" y="4304830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415534" y="430483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099428" y="4304830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674231" y="430483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358253" y="4304830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934197" y="4304830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546210" y="4304830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3214" y="449926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38936" y="449926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422908" y="449926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106929" y="4499267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715514" y="4499267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363467" y="449926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047490" y="4499267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767453" y="4499267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415534" y="449926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099428" y="4499267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674231" y="449926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358253" y="4499267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934197" y="4499267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546210" y="4499267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23214" y="469370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38936" y="469370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422908" y="469370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106929" y="4693704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715514" y="4693704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363467" y="469370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047490" y="4693704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767453" y="4693704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415534" y="469370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099428" y="4693704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674231" y="469370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358253" y="4693704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934197" y="4693704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546210" y="4693704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23214" y="488801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38936" y="488801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422908" y="488801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106929" y="4888014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715514" y="4888014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363467" y="488801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047490" y="4888014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767453" y="4888014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415534" y="488801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099428" y="4888014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674231" y="488801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358253" y="4888014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934197" y="4888014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546210" y="4888014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23214" y="5082451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38936" y="5082451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422908" y="5082451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106929" y="5082451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715514" y="5082451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363467" y="5082451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047490" y="5082451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767453" y="5082451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415534" y="5082451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099428" y="5082451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674231" y="5082451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358253" y="5082451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934197" y="5082451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546210" y="5082451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07504" y="5665647"/>
            <a:ext cx="316230" cy="777875"/>
          </a:xfrm>
          <a:custGeom>
            <a:avLst/>
            <a:gdLst/>
            <a:ahLst/>
            <a:cxnLst/>
            <a:rect l="l" t="t" r="r" b="b"/>
            <a:pathLst>
              <a:path w="316230" h="777875">
                <a:moveTo>
                  <a:pt x="0" y="777595"/>
                </a:moveTo>
                <a:lnTo>
                  <a:pt x="315722" y="777595"/>
                </a:lnTo>
                <a:lnTo>
                  <a:pt x="315722" y="0"/>
                </a:lnTo>
                <a:lnTo>
                  <a:pt x="0" y="0"/>
                </a:lnTo>
                <a:lnTo>
                  <a:pt x="0" y="77759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23214" y="566564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38936" y="566564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422908" y="566564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106929" y="5665647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715514" y="5665647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363467" y="566564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047490" y="5665647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767453" y="5665647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415534" y="566564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099428" y="5665647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674231" y="566564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358253" y="5665647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934197" y="5665647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546210" y="5665647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23214" y="586004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38936" y="586004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422908" y="586004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106929" y="5860046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715514" y="5860046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363467" y="586004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047490" y="5860046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767453" y="5860046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415534" y="586004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099428" y="5860046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674231" y="586004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358253" y="5860046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934197" y="5860046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8546210" y="5860046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23214" y="6054445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38936" y="605444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422908" y="605444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106929" y="6054445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715514" y="605444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363467" y="605444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047490" y="6054445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767453" y="605444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415534" y="605444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099428" y="6054445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674231" y="605444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358253" y="6054445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934197" y="605444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8546210" y="605444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23214" y="624884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38936" y="62488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422908" y="62488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106929" y="6248844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715514" y="6248844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363467" y="62488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047490" y="6248844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767453" y="6248844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415534" y="62488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099428" y="6248844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674231" y="62488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7358253" y="6248844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934197" y="6248844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8546210" y="6248844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415534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099428" y="6443243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674231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358253" y="6443243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934197" y="6443243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8546210" y="6443243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415534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099428" y="6637644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6674231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7358253" y="6637644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7934197" y="6637644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8546210" y="6637644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23214" y="799337"/>
            <a:ext cx="0" cy="1693545"/>
          </a:xfrm>
          <a:custGeom>
            <a:avLst/>
            <a:gdLst/>
            <a:ahLst/>
            <a:cxnLst/>
            <a:rect l="l" t="t" r="r" b="b"/>
            <a:pathLst>
              <a:path h="1693545">
                <a:moveTo>
                  <a:pt x="0" y="0"/>
                </a:moveTo>
                <a:lnTo>
                  <a:pt x="0" y="16935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23214" y="4077080"/>
            <a:ext cx="0" cy="2761615"/>
          </a:xfrm>
          <a:custGeom>
            <a:avLst/>
            <a:gdLst/>
            <a:ahLst/>
            <a:cxnLst/>
            <a:rect l="l" t="t" r="r" b="b"/>
            <a:pathLst>
              <a:path h="2761615">
                <a:moveTo>
                  <a:pt x="0" y="0"/>
                </a:moveTo>
                <a:lnTo>
                  <a:pt x="0" y="27613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38936" y="21717"/>
            <a:ext cx="0" cy="2471420"/>
          </a:xfrm>
          <a:custGeom>
            <a:avLst/>
            <a:gdLst/>
            <a:ahLst/>
            <a:cxnLst/>
            <a:rect l="l" t="t" r="r" b="b"/>
            <a:pathLst>
              <a:path h="2471420">
                <a:moveTo>
                  <a:pt x="0" y="0"/>
                </a:moveTo>
                <a:lnTo>
                  <a:pt x="0" y="2471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738936" y="4077080"/>
            <a:ext cx="0" cy="2761615"/>
          </a:xfrm>
          <a:custGeom>
            <a:avLst/>
            <a:gdLst/>
            <a:ahLst/>
            <a:cxnLst/>
            <a:rect l="l" t="t" r="r" b="b"/>
            <a:pathLst>
              <a:path h="2761615">
                <a:moveTo>
                  <a:pt x="0" y="0"/>
                </a:moveTo>
                <a:lnTo>
                  <a:pt x="0" y="27613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422908" y="21717"/>
            <a:ext cx="0" cy="2471420"/>
          </a:xfrm>
          <a:custGeom>
            <a:avLst/>
            <a:gdLst/>
            <a:ahLst/>
            <a:cxnLst/>
            <a:rect l="l" t="t" r="r" b="b"/>
            <a:pathLst>
              <a:path h="2471420">
                <a:moveTo>
                  <a:pt x="0" y="0"/>
                </a:moveTo>
                <a:lnTo>
                  <a:pt x="0" y="2471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422908" y="4077080"/>
            <a:ext cx="0" cy="2761615"/>
          </a:xfrm>
          <a:custGeom>
            <a:avLst/>
            <a:gdLst/>
            <a:ahLst/>
            <a:cxnLst/>
            <a:rect l="l" t="t" r="r" b="b"/>
            <a:pathLst>
              <a:path h="2761615">
                <a:moveTo>
                  <a:pt x="0" y="0"/>
                </a:moveTo>
                <a:lnTo>
                  <a:pt x="0" y="27613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106929" y="21717"/>
            <a:ext cx="0" cy="2471420"/>
          </a:xfrm>
          <a:custGeom>
            <a:avLst/>
            <a:gdLst/>
            <a:ahLst/>
            <a:cxnLst/>
            <a:rect l="l" t="t" r="r" b="b"/>
            <a:pathLst>
              <a:path h="2471420">
                <a:moveTo>
                  <a:pt x="0" y="0"/>
                </a:moveTo>
                <a:lnTo>
                  <a:pt x="0" y="2471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106929" y="4077080"/>
            <a:ext cx="0" cy="2761615"/>
          </a:xfrm>
          <a:custGeom>
            <a:avLst/>
            <a:gdLst/>
            <a:ahLst/>
            <a:cxnLst/>
            <a:rect l="l" t="t" r="r" b="b"/>
            <a:pathLst>
              <a:path h="2761615">
                <a:moveTo>
                  <a:pt x="0" y="0"/>
                </a:moveTo>
                <a:lnTo>
                  <a:pt x="0" y="27613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715514" y="21717"/>
            <a:ext cx="0" cy="2471420"/>
          </a:xfrm>
          <a:custGeom>
            <a:avLst/>
            <a:gdLst/>
            <a:ahLst/>
            <a:cxnLst/>
            <a:rect l="l" t="t" r="r" b="b"/>
            <a:pathLst>
              <a:path h="2471420">
                <a:moveTo>
                  <a:pt x="0" y="0"/>
                </a:moveTo>
                <a:lnTo>
                  <a:pt x="0" y="2471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715514" y="4077080"/>
            <a:ext cx="0" cy="2761615"/>
          </a:xfrm>
          <a:custGeom>
            <a:avLst/>
            <a:gdLst/>
            <a:ahLst/>
            <a:cxnLst/>
            <a:rect l="l" t="t" r="r" b="b"/>
            <a:pathLst>
              <a:path h="2761615">
                <a:moveTo>
                  <a:pt x="0" y="0"/>
                </a:moveTo>
                <a:lnTo>
                  <a:pt x="0" y="27613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363467" y="21717"/>
            <a:ext cx="0" cy="2471420"/>
          </a:xfrm>
          <a:custGeom>
            <a:avLst/>
            <a:gdLst/>
            <a:ahLst/>
            <a:cxnLst/>
            <a:rect l="l" t="t" r="r" b="b"/>
            <a:pathLst>
              <a:path h="2471420">
                <a:moveTo>
                  <a:pt x="0" y="0"/>
                </a:moveTo>
                <a:lnTo>
                  <a:pt x="0" y="2471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363467" y="4077080"/>
            <a:ext cx="0" cy="2761615"/>
          </a:xfrm>
          <a:custGeom>
            <a:avLst/>
            <a:gdLst/>
            <a:ahLst/>
            <a:cxnLst/>
            <a:rect l="l" t="t" r="r" b="b"/>
            <a:pathLst>
              <a:path h="2761615">
                <a:moveTo>
                  <a:pt x="0" y="0"/>
                </a:moveTo>
                <a:lnTo>
                  <a:pt x="0" y="27613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047490" y="21717"/>
            <a:ext cx="0" cy="2471420"/>
          </a:xfrm>
          <a:custGeom>
            <a:avLst/>
            <a:gdLst/>
            <a:ahLst/>
            <a:cxnLst/>
            <a:rect l="l" t="t" r="r" b="b"/>
            <a:pathLst>
              <a:path h="2471420">
                <a:moveTo>
                  <a:pt x="0" y="0"/>
                </a:moveTo>
                <a:lnTo>
                  <a:pt x="0" y="2471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047490" y="4077080"/>
            <a:ext cx="0" cy="2761615"/>
          </a:xfrm>
          <a:custGeom>
            <a:avLst/>
            <a:gdLst/>
            <a:ahLst/>
            <a:cxnLst/>
            <a:rect l="l" t="t" r="r" b="b"/>
            <a:pathLst>
              <a:path h="2761615">
                <a:moveTo>
                  <a:pt x="0" y="0"/>
                </a:moveTo>
                <a:lnTo>
                  <a:pt x="0" y="27613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767453" y="21717"/>
            <a:ext cx="0" cy="2471420"/>
          </a:xfrm>
          <a:custGeom>
            <a:avLst/>
            <a:gdLst/>
            <a:ahLst/>
            <a:cxnLst/>
            <a:rect l="l" t="t" r="r" b="b"/>
            <a:pathLst>
              <a:path h="2471420">
                <a:moveTo>
                  <a:pt x="0" y="0"/>
                </a:moveTo>
                <a:lnTo>
                  <a:pt x="0" y="2471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767453" y="4077080"/>
            <a:ext cx="0" cy="2761615"/>
          </a:xfrm>
          <a:custGeom>
            <a:avLst/>
            <a:gdLst/>
            <a:ahLst/>
            <a:cxnLst/>
            <a:rect l="l" t="t" r="r" b="b"/>
            <a:pathLst>
              <a:path h="2761615">
                <a:moveTo>
                  <a:pt x="0" y="0"/>
                </a:moveTo>
                <a:lnTo>
                  <a:pt x="0" y="27613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415534" y="21717"/>
            <a:ext cx="0" cy="2471420"/>
          </a:xfrm>
          <a:custGeom>
            <a:avLst/>
            <a:gdLst/>
            <a:ahLst/>
            <a:cxnLst/>
            <a:rect l="l" t="t" r="r" b="b"/>
            <a:pathLst>
              <a:path h="2471420">
                <a:moveTo>
                  <a:pt x="0" y="0"/>
                </a:moveTo>
                <a:lnTo>
                  <a:pt x="0" y="2471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415534" y="4077080"/>
            <a:ext cx="0" cy="2761615"/>
          </a:xfrm>
          <a:custGeom>
            <a:avLst/>
            <a:gdLst/>
            <a:ahLst/>
            <a:cxnLst/>
            <a:rect l="l" t="t" r="r" b="b"/>
            <a:pathLst>
              <a:path h="2761615">
                <a:moveTo>
                  <a:pt x="0" y="0"/>
                </a:moveTo>
                <a:lnTo>
                  <a:pt x="0" y="27613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6099428" y="21717"/>
            <a:ext cx="0" cy="2471420"/>
          </a:xfrm>
          <a:custGeom>
            <a:avLst/>
            <a:gdLst/>
            <a:ahLst/>
            <a:cxnLst/>
            <a:rect l="l" t="t" r="r" b="b"/>
            <a:pathLst>
              <a:path h="2471420">
                <a:moveTo>
                  <a:pt x="0" y="0"/>
                </a:moveTo>
                <a:lnTo>
                  <a:pt x="0" y="2471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099428" y="4077080"/>
            <a:ext cx="0" cy="2761615"/>
          </a:xfrm>
          <a:custGeom>
            <a:avLst/>
            <a:gdLst/>
            <a:ahLst/>
            <a:cxnLst/>
            <a:rect l="l" t="t" r="r" b="b"/>
            <a:pathLst>
              <a:path h="2761615">
                <a:moveTo>
                  <a:pt x="0" y="0"/>
                </a:moveTo>
                <a:lnTo>
                  <a:pt x="0" y="27613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6674231" y="21717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078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6674231" y="222504"/>
            <a:ext cx="0" cy="6624320"/>
          </a:xfrm>
          <a:custGeom>
            <a:avLst/>
            <a:gdLst/>
            <a:ahLst/>
            <a:cxnLst/>
            <a:rect l="l" t="t" r="r" b="b"/>
            <a:pathLst>
              <a:path h="6624320">
                <a:moveTo>
                  <a:pt x="0" y="0"/>
                </a:moveTo>
                <a:lnTo>
                  <a:pt x="0" y="6623826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7358253" y="21717"/>
            <a:ext cx="0" cy="186690"/>
          </a:xfrm>
          <a:custGeom>
            <a:avLst/>
            <a:gdLst/>
            <a:ahLst/>
            <a:cxnLst/>
            <a:rect l="l" t="t" r="r" b="b"/>
            <a:pathLst>
              <a:path h="186690">
                <a:moveTo>
                  <a:pt x="0" y="0"/>
                </a:moveTo>
                <a:lnTo>
                  <a:pt x="0" y="186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7358253" y="208152"/>
            <a:ext cx="0" cy="6638290"/>
          </a:xfrm>
          <a:custGeom>
            <a:avLst/>
            <a:gdLst/>
            <a:ahLst/>
            <a:cxnLst/>
            <a:rect l="l" t="t" r="r" b="b"/>
            <a:pathLst>
              <a:path h="6638290">
                <a:moveTo>
                  <a:pt x="0" y="0"/>
                </a:moveTo>
                <a:lnTo>
                  <a:pt x="0" y="6638177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7934197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8546210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01154" y="222504"/>
            <a:ext cx="6558915" cy="0"/>
          </a:xfrm>
          <a:custGeom>
            <a:avLst/>
            <a:gdLst/>
            <a:ahLst/>
            <a:cxnLst/>
            <a:rect l="l" t="t" r="r" b="b"/>
            <a:pathLst>
              <a:path w="6558915">
                <a:moveTo>
                  <a:pt x="0" y="0"/>
                </a:moveTo>
                <a:lnTo>
                  <a:pt x="6558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6659880" y="222504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>
                <a:moveTo>
                  <a:pt x="0" y="0"/>
                </a:moveTo>
                <a:lnTo>
                  <a:pt x="71259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7372477" y="222504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0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01154" y="416813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01154" y="611251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01154" y="805687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16864" y="999997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01154" y="1194435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16864" y="138887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01154" y="1583182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01154" y="1777619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16864" y="1972055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01154" y="2166492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16864" y="236080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515671" y="2555239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68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101154" y="2548889"/>
            <a:ext cx="78740" cy="12700"/>
          </a:xfrm>
          <a:custGeom>
            <a:avLst/>
            <a:gdLst/>
            <a:ahLst/>
            <a:cxnLst/>
            <a:rect l="l" t="t" r="r" b="b"/>
            <a:pathLst>
              <a:path w="78739" h="12700">
                <a:moveTo>
                  <a:pt x="0" y="12700"/>
                </a:moveTo>
                <a:lnTo>
                  <a:pt x="78360" y="12700"/>
                </a:lnTo>
                <a:lnTo>
                  <a:pt x="7836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515671" y="2749676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68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515671" y="2943986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68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515671" y="3138423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68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515671" y="3332860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68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515671" y="3527297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68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515671" y="3721608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68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515671" y="3916045"/>
            <a:ext cx="2577465" cy="0"/>
          </a:xfrm>
          <a:custGeom>
            <a:avLst/>
            <a:gdLst/>
            <a:ahLst/>
            <a:cxnLst/>
            <a:rect l="l" t="t" r="r" b="b"/>
            <a:pathLst>
              <a:path w="2577465">
                <a:moveTo>
                  <a:pt x="0" y="0"/>
                </a:moveTo>
                <a:lnTo>
                  <a:pt x="25768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01154" y="3909695"/>
            <a:ext cx="78740" cy="12700"/>
          </a:xfrm>
          <a:custGeom>
            <a:avLst/>
            <a:gdLst/>
            <a:ahLst/>
            <a:cxnLst/>
            <a:rect l="l" t="t" r="r" b="b"/>
            <a:pathLst>
              <a:path w="78739" h="12700">
                <a:moveTo>
                  <a:pt x="0" y="12699"/>
                </a:moveTo>
                <a:lnTo>
                  <a:pt x="78360" y="12699"/>
                </a:lnTo>
                <a:lnTo>
                  <a:pt x="78360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416864" y="411048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01154" y="4304791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16864" y="4499228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16864" y="4693665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16864" y="4888103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16864" y="5082413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01154" y="5276850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16864" y="5471286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01154" y="5665647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16864" y="5860046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16864" y="6054445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16864" y="6248844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01154" y="6443243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16864" y="663764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07504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9086215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01154" y="28067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01154" y="6832043"/>
            <a:ext cx="6558915" cy="0"/>
          </a:xfrm>
          <a:custGeom>
            <a:avLst/>
            <a:gdLst/>
            <a:ahLst/>
            <a:cxnLst/>
            <a:rect l="l" t="t" r="r" b="b"/>
            <a:pathLst>
              <a:path w="6558915">
                <a:moveTo>
                  <a:pt x="0" y="0"/>
                </a:moveTo>
                <a:lnTo>
                  <a:pt x="6558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659880" y="6832043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>
                <a:moveTo>
                  <a:pt x="0" y="0"/>
                </a:moveTo>
                <a:lnTo>
                  <a:pt x="71259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7372477" y="6832043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0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 txBox="1"/>
          <p:nvPr/>
        </p:nvSpPr>
        <p:spPr>
          <a:xfrm>
            <a:off x="997102" y="24638"/>
            <a:ext cx="1695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lw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1669160" y="24638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2280920" y="24638"/>
            <a:ext cx="2597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2917063" y="24638"/>
            <a:ext cx="2457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ub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3608323" y="24638"/>
            <a:ext cx="194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ori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4276725" y="24638"/>
            <a:ext cx="2622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beq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5060950" y="24638"/>
            <a:ext cx="622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5673090" y="24638"/>
            <a:ext cx="1701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jal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6329553" y="24638"/>
            <a:ext cx="115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6851142" y="24638"/>
            <a:ext cx="3333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MUX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7596378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8190103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8765540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330200" y="219202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890422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1574672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2221483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2850007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3515359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4052696" y="219202"/>
            <a:ext cx="11817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868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D4|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dirty="0">
                <a:latin typeface="Calibri" panose="020F0502020204030204"/>
                <a:cs typeface="Calibri" panose="020F0502020204030204"/>
              </a:rPr>
              <a:t>PC	NPC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5616702" y="219202"/>
            <a:ext cx="284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NPC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6158865" y="219202"/>
            <a:ext cx="10166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24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MPC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7457313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8098663" y="219202"/>
            <a:ext cx="9461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65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NPC	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325627" y="413639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987958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1672208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231902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2947542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3612896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4314825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499999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566547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6294501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6924293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232663" y="608076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987958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1672208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231902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2947542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3612896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4314825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499999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566547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6924293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129336" y="902842"/>
            <a:ext cx="27241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507593" y="802513"/>
            <a:ext cx="146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983386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1667382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2314448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2942970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0" name="object 410"/>
          <p:cNvSpPr txBox="1"/>
          <p:nvPr/>
        </p:nvSpPr>
        <p:spPr>
          <a:xfrm>
            <a:off x="3608323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1" name="object 411"/>
          <p:cNvSpPr txBox="1"/>
          <p:nvPr/>
        </p:nvSpPr>
        <p:spPr>
          <a:xfrm>
            <a:off x="4310253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2" name="object 412"/>
          <p:cNvSpPr txBox="1"/>
          <p:nvPr/>
        </p:nvSpPr>
        <p:spPr>
          <a:xfrm>
            <a:off x="4995164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5660897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6289928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6919721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6" name="object 416"/>
          <p:cNvSpPr txBox="1"/>
          <p:nvPr/>
        </p:nvSpPr>
        <p:spPr>
          <a:xfrm>
            <a:off x="439013" y="996950"/>
            <a:ext cx="8312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3550" algn="l"/>
              </a:tabLst>
            </a:pPr>
            <a:r>
              <a:rPr sz="1200" dirty="0" smtClean="0">
                <a:latin typeface="Calibri" panose="020F0502020204030204"/>
                <a:cs typeface="Calibri" panose="020F0502020204030204"/>
              </a:rPr>
              <a:t>PC</a:t>
            </a: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4</a:t>
            </a:r>
            <a:r>
              <a:rPr sz="1200" dirty="0">
                <a:latin typeface="Calibri" panose="020F0502020204030204"/>
                <a:cs typeface="Calibri" panose="020F0502020204030204"/>
              </a:rPr>
              <a:t>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1574672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3515359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4217289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4902453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5567934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6826757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176580" y="1288669"/>
            <a:ext cx="17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RF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4" name="object 424"/>
          <p:cNvSpPr txBox="1"/>
          <p:nvPr/>
        </p:nvSpPr>
        <p:spPr>
          <a:xfrm>
            <a:off x="484733" y="1191514"/>
            <a:ext cx="886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A1	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5" name="object 425"/>
          <p:cNvSpPr txBox="1"/>
          <p:nvPr/>
        </p:nvSpPr>
        <p:spPr>
          <a:xfrm>
            <a:off x="1475358" y="1191514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6" name="object 426"/>
          <p:cNvSpPr txBox="1"/>
          <p:nvPr/>
        </p:nvSpPr>
        <p:spPr>
          <a:xfrm>
            <a:off x="2120900" y="996950"/>
            <a:ext cx="1207770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  <a:tabLst>
                <a:tab pos="62992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ADD4	ADD4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 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7" name="object 427"/>
          <p:cNvSpPr txBox="1"/>
          <p:nvPr/>
        </p:nvSpPr>
        <p:spPr>
          <a:xfrm>
            <a:off x="3416300" y="1191514"/>
            <a:ext cx="579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8" name="object 428"/>
          <p:cNvSpPr txBox="1"/>
          <p:nvPr/>
        </p:nvSpPr>
        <p:spPr>
          <a:xfrm>
            <a:off x="4118228" y="1191514"/>
            <a:ext cx="579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9" name="object 429"/>
          <p:cNvSpPr txBox="1"/>
          <p:nvPr/>
        </p:nvSpPr>
        <p:spPr>
          <a:xfrm>
            <a:off x="6097904" y="1191514"/>
            <a:ext cx="1209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r>
              <a:rPr sz="12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0" name="object 430"/>
          <p:cNvSpPr txBox="1"/>
          <p:nvPr/>
        </p:nvSpPr>
        <p:spPr>
          <a:xfrm>
            <a:off x="484733" y="1385951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1" name="object 431"/>
          <p:cNvSpPr txBox="1"/>
          <p:nvPr/>
        </p:nvSpPr>
        <p:spPr>
          <a:xfrm>
            <a:off x="1476883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2" name="object 432"/>
          <p:cNvSpPr txBox="1"/>
          <p:nvPr/>
        </p:nvSpPr>
        <p:spPr>
          <a:xfrm>
            <a:off x="2123948" y="1385951"/>
            <a:ext cx="12033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 </a:t>
            </a:r>
            <a:r>
              <a:rPr sz="12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3" name="object 433"/>
          <p:cNvSpPr txBox="1"/>
          <p:nvPr/>
        </p:nvSpPr>
        <p:spPr>
          <a:xfrm>
            <a:off x="6729221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4" name="object 434"/>
          <p:cNvSpPr txBox="1"/>
          <p:nvPr/>
        </p:nvSpPr>
        <p:spPr>
          <a:xfrm>
            <a:off x="138480" y="1580388"/>
            <a:ext cx="25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5" name="object 435"/>
          <p:cNvSpPr txBox="1"/>
          <p:nvPr/>
        </p:nvSpPr>
        <p:spPr>
          <a:xfrm>
            <a:off x="750214" y="1580388"/>
            <a:ext cx="1344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r>
              <a:rPr sz="12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6" name="object 436"/>
          <p:cNvSpPr txBox="1"/>
          <p:nvPr/>
        </p:nvSpPr>
        <p:spPr>
          <a:xfrm>
            <a:off x="3375152" y="1580388"/>
            <a:ext cx="660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7" name="object 437"/>
          <p:cNvSpPr txBox="1"/>
          <p:nvPr/>
        </p:nvSpPr>
        <p:spPr>
          <a:xfrm>
            <a:off x="6686550" y="1580388"/>
            <a:ext cx="660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8" name="object 438"/>
          <p:cNvSpPr txBox="1"/>
          <p:nvPr/>
        </p:nvSpPr>
        <p:spPr>
          <a:xfrm>
            <a:off x="123240" y="1774825"/>
            <a:ext cx="58928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aseline="-35000" dirty="0">
                <a:latin typeface="Calibri" panose="020F0502020204030204"/>
                <a:cs typeface="Calibri" panose="020F0502020204030204"/>
              </a:rPr>
              <a:t>NPC</a:t>
            </a:r>
            <a:r>
              <a:rPr sz="1800" spc="232" baseline="-350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9" name="object 439"/>
          <p:cNvSpPr txBox="1"/>
          <p:nvPr/>
        </p:nvSpPr>
        <p:spPr>
          <a:xfrm>
            <a:off x="6770369" y="1774825"/>
            <a:ext cx="4927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0" name="object 440"/>
          <p:cNvSpPr txBox="1"/>
          <p:nvPr/>
        </p:nvSpPr>
        <p:spPr>
          <a:xfrm>
            <a:off x="471017" y="1969261"/>
            <a:ext cx="2190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I26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1" name="object 441"/>
          <p:cNvSpPr txBox="1"/>
          <p:nvPr/>
        </p:nvSpPr>
        <p:spPr>
          <a:xfrm>
            <a:off x="4077080" y="1385951"/>
            <a:ext cx="201104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5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96520">
              <a:lnSpc>
                <a:spcPct val="100000"/>
              </a:lnSpc>
              <a:tabLst>
                <a:tab pos="781050" algn="l"/>
                <a:tab pos="144653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PC4@D	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PC4@D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PC4@D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  IR[i26]@D</a:t>
            </a:r>
            <a:r>
              <a:rPr sz="1200" spc="-1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IR[i26]@D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2" name="object 442"/>
          <p:cNvSpPr txBox="1"/>
          <p:nvPr/>
        </p:nvSpPr>
        <p:spPr>
          <a:xfrm>
            <a:off x="6686550" y="1969261"/>
            <a:ext cx="6604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IR[i26]@D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106476" y="2260727"/>
            <a:ext cx="5734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CMP 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7" baseline="35000" dirty="0">
                <a:latin typeface="Calibri" panose="020F0502020204030204"/>
                <a:cs typeface="Calibri" panose="020F0502020204030204"/>
              </a:rPr>
              <a:t>D1</a:t>
            </a:r>
            <a:endParaRPr sz="1800" baseline="35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4179189" y="2163445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5" name="object 445"/>
          <p:cNvSpPr txBox="1"/>
          <p:nvPr/>
        </p:nvSpPr>
        <p:spPr>
          <a:xfrm>
            <a:off x="6788657" y="2163445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6" name="object 446"/>
          <p:cNvSpPr txBox="1"/>
          <p:nvPr/>
        </p:nvSpPr>
        <p:spPr>
          <a:xfrm>
            <a:off x="481685" y="2357882"/>
            <a:ext cx="41541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096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D2	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7" name="object 447"/>
          <p:cNvSpPr txBox="1"/>
          <p:nvPr/>
        </p:nvSpPr>
        <p:spPr>
          <a:xfrm>
            <a:off x="6788657" y="2357882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6788657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6788657" y="2746883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6727697" y="2941320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6729221" y="3135757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6819138" y="3330194"/>
            <a:ext cx="3968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MA3E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7359777" y="3330194"/>
            <a:ext cx="11830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r>
              <a:rPr sz="1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IR[rd]@D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6890766" y="3524757"/>
            <a:ext cx="25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5" name="object 455"/>
          <p:cNvSpPr txBox="1"/>
          <p:nvPr/>
        </p:nvSpPr>
        <p:spPr>
          <a:xfrm>
            <a:off x="6770369" y="3719195"/>
            <a:ext cx="4927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6" name="object 456"/>
          <p:cNvSpPr txBox="1"/>
          <p:nvPr/>
        </p:nvSpPr>
        <p:spPr>
          <a:xfrm>
            <a:off x="129336" y="4010914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7" name="object 457"/>
          <p:cNvSpPr txBox="1"/>
          <p:nvPr/>
        </p:nvSpPr>
        <p:spPr>
          <a:xfrm>
            <a:off x="151180" y="2492882"/>
            <a:ext cx="6364605" cy="16116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47345" marR="2586990">
              <a:lnSpc>
                <a:spcPct val="106000"/>
              </a:lnSpc>
              <a:spcBef>
                <a:spcPts val="375"/>
              </a:spcBef>
              <a:tabLst>
                <a:tab pos="713740" algn="l"/>
                <a:tab pos="1397635" algn="l"/>
                <a:tab pos="2044700" algn="l"/>
                <a:tab pos="2673350" algn="l"/>
                <a:tab pos="33381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V1	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  V2		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RF.RD2	RF.RD2	RF.RD2</a:t>
            </a:r>
            <a:endParaRPr sz="1200" dirty="0">
              <a:latin typeface="Calibri" panose="020F0502020204030204"/>
              <a:cs typeface="Calibri" panose="020F0502020204030204"/>
            </a:endParaRPr>
          </a:p>
          <a:p>
            <a:pPr marL="346075">
              <a:lnSpc>
                <a:spcPct val="100000"/>
              </a:lnSpc>
              <a:spcBef>
                <a:spcPts val="85"/>
              </a:spcBef>
              <a:tabLst>
                <a:tab pos="652780" algn="l"/>
                <a:tab pos="133667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A1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	IR[rs]@D   IR[rs]@D  IR[rs]@D </a:t>
            </a:r>
            <a:r>
              <a:rPr sz="1200" spc="2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endParaRPr sz="12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tabLst>
                <a:tab pos="133794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1200" spc="33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A2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   IR[rt]@D </a:t>
            </a:r>
            <a:r>
              <a:rPr sz="12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 dirty="0">
              <a:latin typeface="Calibri" panose="020F0502020204030204"/>
              <a:cs typeface="Calibri" panose="020F0502020204030204"/>
            </a:endParaRPr>
          </a:p>
          <a:p>
            <a:pPr marL="346075">
              <a:lnSpc>
                <a:spcPct val="100000"/>
              </a:lnSpc>
              <a:spcBef>
                <a:spcPts val="65"/>
              </a:spcBef>
              <a:tabLst>
                <a:tab pos="654050" algn="l"/>
                <a:tab pos="1971675" algn="l"/>
                <a:tab pos="5685155" algn="r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	IR[rd]@D</a:t>
            </a:r>
            <a:r>
              <a:rPr sz="12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IR[rd]@D </a:t>
            </a:r>
            <a:r>
              <a:rPr sz="1200" spc="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	</a:t>
            </a:r>
            <a:r>
              <a:rPr sz="1200" dirty="0">
                <a:latin typeface="Calibri" panose="020F0502020204030204"/>
                <a:cs typeface="Calibri" panose="020F0502020204030204"/>
              </a:rPr>
              <a:t>31</a:t>
            </a:r>
            <a:endParaRPr sz="1200" dirty="0">
              <a:latin typeface="Calibri" panose="020F0502020204030204"/>
              <a:cs typeface="Calibri" panose="020F0502020204030204"/>
            </a:endParaRPr>
          </a:p>
          <a:p>
            <a:pPr marL="313690">
              <a:lnSpc>
                <a:spcPct val="100000"/>
              </a:lnSpc>
              <a:spcBef>
                <a:spcPts val="90"/>
              </a:spcBef>
              <a:tabLst>
                <a:tab pos="815340" algn="l"/>
                <a:tab pos="14998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E32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EXT	EXT</a:t>
            </a:r>
            <a:endParaRPr sz="1200" dirty="0">
              <a:latin typeface="Calibri" panose="020F0502020204030204"/>
              <a:cs typeface="Calibri" panose="020F0502020204030204"/>
            </a:endParaRPr>
          </a:p>
          <a:p>
            <a:pPr marL="311150">
              <a:lnSpc>
                <a:spcPct val="100000"/>
              </a:lnSpc>
              <a:spcBef>
                <a:spcPts val="85"/>
              </a:spcBef>
              <a:tabLst>
                <a:tab pos="537273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PC4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PC4@D</a:t>
            </a:r>
            <a:endParaRPr sz="1200" dirty="0">
              <a:latin typeface="Calibri" panose="020F0502020204030204"/>
              <a:cs typeface="Calibri" panose="020F0502020204030204"/>
            </a:endParaRPr>
          </a:p>
          <a:p>
            <a:pPr marL="385445">
              <a:lnSpc>
                <a:spcPct val="100000"/>
              </a:lnSpc>
              <a:spcBef>
                <a:spcPts val="85"/>
              </a:spcBef>
              <a:tabLst>
                <a:tab pos="742315" algn="l"/>
                <a:tab pos="1426210" algn="l"/>
                <a:tab pos="2072005" algn="l"/>
                <a:tab pos="2700655" algn="l"/>
                <a:tab pos="33667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	V1@E	V1@E	V1@E	V1@E	V1@E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8" name="object 458"/>
          <p:cNvSpPr txBox="1"/>
          <p:nvPr/>
        </p:nvSpPr>
        <p:spPr>
          <a:xfrm>
            <a:off x="6817614" y="3913632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V1@E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9" name="object 459"/>
          <p:cNvSpPr txBox="1"/>
          <p:nvPr/>
        </p:nvSpPr>
        <p:spPr>
          <a:xfrm>
            <a:off x="527405" y="4108069"/>
            <a:ext cx="786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B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0" name="object 460"/>
          <p:cNvSpPr txBox="1"/>
          <p:nvPr/>
        </p:nvSpPr>
        <p:spPr>
          <a:xfrm>
            <a:off x="1531747" y="4108069"/>
            <a:ext cx="466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" name="object 461"/>
          <p:cNvSpPr txBox="1"/>
          <p:nvPr/>
        </p:nvSpPr>
        <p:spPr>
          <a:xfrm>
            <a:off x="2210816" y="4108069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2" name="object 462"/>
          <p:cNvSpPr txBox="1"/>
          <p:nvPr/>
        </p:nvSpPr>
        <p:spPr>
          <a:xfrm>
            <a:off x="2839339" y="4108069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3" name="object 463"/>
          <p:cNvSpPr txBox="1"/>
          <p:nvPr/>
        </p:nvSpPr>
        <p:spPr>
          <a:xfrm>
            <a:off x="3472688" y="4108069"/>
            <a:ext cx="466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4" name="object 464"/>
          <p:cNvSpPr txBox="1"/>
          <p:nvPr/>
        </p:nvSpPr>
        <p:spPr>
          <a:xfrm>
            <a:off x="6774942" y="4108069"/>
            <a:ext cx="4870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UB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5" name="object 465"/>
          <p:cNvSpPr txBox="1"/>
          <p:nvPr/>
        </p:nvSpPr>
        <p:spPr>
          <a:xfrm>
            <a:off x="7446644" y="4108069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6" name="object 466"/>
          <p:cNvSpPr txBox="1"/>
          <p:nvPr/>
        </p:nvSpPr>
        <p:spPr>
          <a:xfrm>
            <a:off x="8008746" y="4108069"/>
            <a:ext cx="466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7" name="object 467"/>
          <p:cNvSpPr txBox="1"/>
          <p:nvPr/>
        </p:nvSpPr>
        <p:spPr>
          <a:xfrm>
            <a:off x="486257" y="4302505"/>
            <a:ext cx="190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8" name="object 468"/>
          <p:cNvSpPr txBox="1"/>
          <p:nvPr/>
        </p:nvSpPr>
        <p:spPr>
          <a:xfrm>
            <a:off x="1565275" y="4302505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9" name="object 469"/>
          <p:cNvSpPr txBox="1"/>
          <p:nvPr/>
        </p:nvSpPr>
        <p:spPr>
          <a:xfrm>
            <a:off x="6817614" y="4302505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0" name="object 470"/>
          <p:cNvSpPr txBox="1"/>
          <p:nvPr/>
        </p:nvSpPr>
        <p:spPr>
          <a:xfrm>
            <a:off x="484733" y="4497070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1" name="object 471"/>
          <p:cNvSpPr txBox="1"/>
          <p:nvPr/>
        </p:nvSpPr>
        <p:spPr>
          <a:xfrm>
            <a:off x="1519555" y="4497070"/>
            <a:ext cx="4908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RD2@E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6816090" y="4497070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3" name="object 473"/>
          <p:cNvSpPr txBox="1"/>
          <p:nvPr/>
        </p:nvSpPr>
        <p:spPr>
          <a:xfrm>
            <a:off x="111048" y="4694554"/>
            <a:ext cx="110680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6455" algn="l"/>
              </a:tabLst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M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1200" spc="2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dirty="0">
                <a:latin typeface="Calibri" panose="020F0502020204030204"/>
                <a:cs typeface="Calibri" panose="020F0502020204030204"/>
              </a:rPr>
              <a:t>O	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1629282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2274823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2903347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3570223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6881621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484733" y="4885944"/>
            <a:ext cx="7969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76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2210816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2839339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2" name="object 482"/>
          <p:cNvSpPr txBox="1"/>
          <p:nvPr/>
        </p:nvSpPr>
        <p:spPr>
          <a:xfrm>
            <a:off x="3504691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6816090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4" name="object 484"/>
          <p:cNvSpPr txBox="1"/>
          <p:nvPr/>
        </p:nvSpPr>
        <p:spPr>
          <a:xfrm>
            <a:off x="449681" y="5080380"/>
            <a:ext cx="2628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5522214" y="5080380"/>
            <a:ext cx="4730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6" name="object 486"/>
          <p:cNvSpPr txBox="1"/>
          <p:nvPr/>
        </p:nvSpPr>
        <p:spPr>
          <a:xfrm>
            <a:off x="6781038" y="5080380"/>
            <a:ext cx="4730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140004" y="5372100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8" name="object 488"/>
          <p:cNvSpPr txBox="1"/>
          <p:nvPr/>
        </p:nvSpPr>
        <p:spPr>
          <a:xfrm>
            <a:off x="524357" y="5274817"/>
            <a:ext cx="7962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9" name="object 489"/>
          <p:cNvSpPr txBox="1"/>
          <p:nvPr/>
        </p:nvSpPr>
        <p:spPr>
          <a:xfrm>
            <a:off x="1525650" y="5274817"/>
            <a:ext cx="4794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0" name="object 490"/>
          <p:cNvSpPr txBox="1"/>
          <p:nvPr/>
        </p:nvSpPr>
        <p:spPr>
          <a:xfrm>
            <a:off x="2171192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1" name="object 491"/>
          <p:cNvSpPr txBox="1"/>
          <p:nvPr/>
        </p:nvSpPr>
        <p:spPr>
          <a:xfrm>
            <a:off x="2799714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2" name="object 492"/>
          <p:cNvSpPr txBox="1"/>
          <p:nvPr/>
        </p:nvSpPr>
        <p:spPr>
          <a:xfrm>
            <a:off x="3466591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6777990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452729" y="5469331"/>
            <a:ext cx="2552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WD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1492122" y="5469331"/>
            <a:ext cx="5461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RD2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6" name="object 496"/>
          <p:cNvSpPr txBox="1"/>
          <p:nvPr/>
        </p:nvSpPr>
        <p:spPr>
          <a:xfrm>
            <a:off x="6788657" y="5469331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7" name="object 497"/>
          <p:cNvSpPr txBox="1"/>
          <p:nvPr/>
        </p:nvSpPr>
        <p:spPr>
          <a:xfrm>
            <a:off x="484733" y="5663793"/>
            <a:ext cx="825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8" name="object 498"/>
          <p:cNvSpPr txBox="1"/>
          <p:nvPr/>
        </p:nvSpPr>
        <p:spPr>
          <a:xfrm>
            <a:off x="2181860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9" name="object 499"/>
          <p:cNvSpPr txBox="1"/>
          <p:nvPr/>
        </p:nvSpPr>
        <p:spPr>
          <a:xfrm>
            <a:off x="2810382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0" name="object 500"/>
          <p:cNvSpPr txBox="1"/>
          <p:nvPr/>
        </p:nvSpPr>
        <p:spPr>
          <a:xfrm>
            <a:off x="3477259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1" name="object 501"/>
          <p:cNvSpPr txBox="1"/>
          <p:nvPr/>
        </p:nvSpPr>
        <p:spPr>
          <a:xfrm>
            <a:off x="6788657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2" name="object 502"/>
          <p:cNvSpPr txBox="1"/>
          <p:nvPr/>
        </p:nvSpPr>
        <p:spPr>
          <a:xfrm>
            <a:off x="108000" y="5858255"/>
            <a:ext cx="60452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7" baseline="-350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baseline="-370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1800" spc="-419" baseline="-370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3" name="object 503"/>
          <p:cNvSpPr txBox="1"/>
          <p:nvPr/>
        </p:nvSpPr>
        <p:spPr>
          <a:xfrm>
            <a:off x="5492877" y="5858255"/>
            <a:ext cx="5295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PC4@M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4" name="object 504"/>
          <p:cNvSpPr txBox="1"/>
          <p:nvPr/>
        </p:nvSpPr>
        <p:spPr>
          <a:xfrm>
            <a:off x="6752081" y="5858255"/>
            <a:ext cx="528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5" name="object 505"/>
          <p:cNvSpPr txBox="1"/>
          <p:nvPr/>
        </p:nvSpPr>
        <p:spPr>
          <a:xfrm>
            <a:off x="474065" y="6052718"/>
            <a:ext cx="8470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dirty="0">
                <a:latin typeface="Calibri" panose="020F0502020204030204"/>
                <a:cs typeface="Calibri" panose="020F0502020204030204"/>
              </a:rPr>
              <a:t>O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6" name="object 506"/>
          <p:cNvSpPr txBox="1"/>
          <p:nvPr/>
        </p:nvSpPr>
        <p:spPr>
          <a:xfrm>
            <a:off x="2171192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7" name="object 507"/>
          <p:cNvSpPr txBox="1"/>
          <p:nvPr/>
        </p:nvSpPr>
        <p:spPr>
          <a:xfrm>
            <a:off x="2799714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8" name="object 508"/>
          <p:cNvSpPr txBox="1"/>
          <p:nvPr/>
        </p:nvSpPr>
        <p:spPr>
          <a:xfrm>
            <a:off x="3466591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6777990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480161" y="6246876"/>
            <a:ext cx="2038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1" name="object 511"/>
          <p:cNvSpPr txBox="1"/>
          <p:nvPr/>
        </p:nvSpPr>
        <p:spPr>
          <a:xfrm>
            <a:off x="955954" y="6246876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2" name="object 512"/>
          <p:cNvSpPr txBox="1"/>
          <p:nvPr/>
        </p:nvSpPr>
        <p:spPr>
          <a:xfrm>
            <a:off x="6892290" y="6246876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3" name="object 513"/>
          <p:cNvSpPr txBox="1"/>
          <p:nvPr/>
        </p:nvSpPr>
        <p:spPr>
          <a:xfrm>
            <a:off x="176580" y="6538569"/>
            <a:ext cx="17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RF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4" name="object 514"/>
          <p:cNvSpPr txBox="1"/>
          <p:nvPr/>
        </p:nvSpPr>
        <p:spPr>
          <a:xfrm>
            <a:off x="484733" y="6441338"/>
            <a:ext cx="8274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5" name="object 515"/>
          <p:cNvSpPr txBox="1"/>
          <p:nvPr/>
        </p:nvSpPr>
        <p:spPr>
          <a:xfrm>
            <a:off x="2180335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6" name="object 516"/>
          <p:cNvSpPr txBox="1"/>
          <p:nvPr/>
        </p:nvSpPr>
        <p:spPr>
          <a:xfrm>
            <a:off x="2808858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7" name="object 517"/>
          <p:cNvSpPr txBox="1"/>
          <p:nvPr/>
        </p:nvSpPr>
        <p:spPr>
          <a:xfrm>
            <a:off x="3474211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8" name="object 518"/>
          <p:cNvSpPr txBox="1"/>
          <p:nvPr/>
        </p:nvSpPr>
        <p:spPr>
          <a:xfrm>
            <a:off x="6785609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9" name="object 519"/>
          <p:cNvSpPr txBox="1"/>
          <p:nvPr/>
        </p:nvSpPr>
        <p:spPr>
          <a:xfrm>
            <a:off x="452729" y="6635801"/>
            <a:ext cx="865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44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WD	DR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2169667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1" name="object 521"/>
          <p:cNvSpPr txBox="1"/>
          <p:nvPr/>
        </p:nvSpPr>
        <p:spPr>
          <a:xfrm>
            <a:off x="2798191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2" name="object 522"/>
          <p:cNvSpPr txBox="1"/>
          <p:nvPr/>
        </p:nvSpPr>
        <p:spPr>
          <a:xfrm>
            <a:off x="3463544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3" name="object 523"/>
          <p:cNvSpPr txBox="1"/>
          <p:nvPr/>
        </p:nvSpPr>
        <p:spPr>
          <a:xfrm>
            <a:off x="5491734" y="6635801"/>
            <a:ext cx="5346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4" name="object 524"/>
          <p:cNvSpPr txBox="1"/>
          <p:nvPr/>
        </p:nvSpPr>
        <p:spPr>
          <a:xfrm>
            <a:off x="6747509" y="6635801"/>
            <a:ext cx="538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MRFWD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5" name="object 525"/>
          <p:cNvSpPr txBox="1"/>
          <p:nvPr/>
        </p:nvSpPr>
        <p:spPr>
          <a:xfrm>
            <a:off x="7405496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6" name="object 526"/>
          <p:cNvSpPr txBox="1"/>
          <p:nvPr/>
        </p:nvSpPr>
        <p:spPr>
          <a:xfrm>
            <a:off x="8004175" y="6635801"/>
            <a:ext cx="47370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DR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7" name="object 527"/>
          <p:cNvSpPr txBox="1"/>
          <p:nvPr/>
        </p:nvSpPr>
        <p:spPr>
          <a:xfrm>
            <a:off x="8550656" y="6635801"/>
            <a:ext cx="5346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8" name="object 528"/>
          <p:cNvSpPr/>
          <p:nvPr/>
        </p:nvSpPr>
        <p:spPr>
          <a:xfrm>
            <a:off x="179514" y="2492882"/>
            <a:ext cx="6336665" cy="1584325"/>
          </a:xfrm>
          <a:custGeom>
            <a:avLst/>
            <a:gdLst/>
            <a:ahLst/>
            <a:cxnLst/>
            <a:rect l="l" t="t" r="r" b="b"/>
            <a:pathLst>
              <a:path w="6336665" h="1584325">
                <a:moveTo>
                  <a:pt x="0" y="1584197"/>
                </a:moveTo>
                <a:lnTo>
                  <a:pt x="6336157" y="1584197"/>
                </a:lnTo>
                <a:lnTo>
                  <a:pt x="6336157" y="0"/>
                </a:lnTo>
                <a:lnTo>
                  <a:pt x="0" y="0"/>
                </a:lnTo>
                <a:lnTo>
                  <a:pt x="0" y="158419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 txBox="1"/>
          <p:nvPr/>
        </p:nvSpPr>
        <p:spPr>
          <a:xfrm>
            <a:off x="258267" y="2780284"/>
            <a:ext cx="5321300" cy="9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归并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同类</a:t>
            </a:r>
            <a:r>
              <a:rPr sz="32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项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并插</a:t>
            </a:r>
            <a:r>
              <a:rPr sz="32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入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3200" spc="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3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</a:t>
            </a:r>
            <a:r>
              <a:rPr sz="32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 形成</a:t>
            </a:r>
            <a:r>
              <a:rPr sz="32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完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整的</a:t>
            </a:r>
            <a:r>
              <a:rPr sz="32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无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转发</a:t>
            </a:r>
            <a:r>
              <a:rPr sz="32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据通</a:t>
            </a:r>
            <a:r>
              <a:rPr sz="32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路</a:t>
            </a:r>
            <a:r>
              <a:rPr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挑战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855980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流水线设计目标：给定指令集，确保基于该指令集的任意程序均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437794" y="1112265"/>
            <a:ext cx="15494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能全速运行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17106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1678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606" y="1480058"/>
            <a:ext cx="5106670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正确：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现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所有可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导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致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冒险的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合 性能：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尽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力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发～～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发的，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绝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暂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停！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294" y="2618232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7894" y="2548128"/>
            <a:ext cx="43688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spc="-5" dirty="0">
                <a:latin typeface="黑体" panose="02010609060101010101" charset="-122"/>
                <a:cs typeface="黑体" panose="02010609060101010101" charset="-122"/>
              </a:rPr>
              <a:t>用暂停来规避转发，背离了流水线设计初衷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94" y="344703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794" y="3352800"/>
            <a:ext cx="7950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挑战：通过枚举构造冲突的方法，难以证明穷尽所有的可能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094" y="395122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606" y="3872991"/>
            <a:ext cx="536130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箴言：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试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只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能发现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错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误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不能证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明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没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错误！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4" y="4941189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794" y="4846701"/>
            <a:ext cx="7950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方法：针对任意指令集，正确、高效的构造全速转发流水线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400" y="5642109"/>
            <a:ext cx="8816542" cy="805898"/>
          </a:xfrm>
          <a:custGeom>
            <a:avLst/>
            <a:gdLst/>
            <a:ahLst/>
            <a:cxnLst/>
            <a:rect l="l" t="t" r="r" b="b"/>
            <a:pathLst>
              <a:path w="4932680" h="1269365">
                <a:moveTo>
                  <a:pt x="0" y="1268755"/>
                </a:moveTo>
                <a:lnTo>
                  <a:pt x="4932299" y="1268755"/>
                </a:lnTo>
                <a:lnTo>
                  <a:pt x="4932299" y="0"/>
                </a:lnTo>
                <a:lnTo>
                  <a:pt x="0" y="0"/>
                </a:lnTo>
                <a:lnTo>
                  <a:pt x="0" y="126875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2880" y="5638800"/>
            <a:ext cx="881606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</a:t>
            </a:r>
            <a:r>
              <a:rPr lang="zh-CN" altLang="en-US" sz="24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：</a:t>
            </a:r>
            <a:endParaRPr lang="en-US" altLang="zh-CN" sz="2400" spc="-10" dirty="0" smtClean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方法适用于单发射标准</a:t>
            </a:r>
            <a:r>
              <a:rPr lang="zh-CN" altLang="en-US"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4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流水线不适用乱序执行等最先进流水线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提纲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2463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solidFill>
                  <a:srgbClr val="FF0000"/>
                </a:solidFill>
              </a:rPr>
              <a:t>数据通路构造方法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2593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7167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31739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63118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1266697"/>
            <a:ext cx="2830195" cy="258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基础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水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线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规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划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建模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TL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 marR="153670">
              <a:lnSpc>
                <a:spcPts val="3600"/>
              </a:lnSpc>
              <a:spcBef>
                <a:spcPts val="320"/>
              </a:spcBef>
            </a:pP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制导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路 综合无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据通路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ts val="3600"/>
              </a:lnSpc>
            </a:pPr>
            <a:r>
              <a:rPr sz="2000" spc="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构造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200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3000" spc="-15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000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UX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控</a:t>
            </a:r>
            <a:r>
              <a:rPr sz="20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表达式 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综合转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电路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94" y="410286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46210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5139563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3855851"/>
            <a:ext cx="3073400" cy="1572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暂停及转发的分析方法 暂停机制构造方法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 err="1" smtClean="0">
                <a:latin typeface="黑体" panose="02010609060101010101" charset="-122"/>
                <a:cs typeface="黑体" panose="02010609060101010101" charset="-122"/>
              </a:rPr>
              <a:t>转发机制构造方法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476" y="114172"/>
            <a:ext cx="532066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构造</a:t>
            </a:r>
            <a:r>
              <a:rPr dirty="0"/>
              <a:t>功</a:t>
            </a:r>
            <a:r>
              <a:rPr spc="5" dirty="0"/>
              <a:t>能</a:t>
            </a:r>
            <a:r>
              <a:rPr dirty="0">
                <a:latin typeface="Calibri" panose="020F0502020204030204"/>
                <a:cs typeface="Calibri" panose="020F0502020204030204"/>
              </a:rPr>
              <a:t>MU</a:t>
            </a:r>
            <a:r>
              <a:rPr spc="-15" dirty="0">
                <a:latin typeface="Calibri" panose="020F0502020204030204"/>
                <a:cs typeface="Calibri" panose="020F0502020204030204"/>
              </a:rPr>
              <a:t>X</a:t>
            </a:r>
            <a:r>
              <a:rPr dirty="0"/>
              <a:t>控制</a:t>
            </a:r>
            <a:r>
              <a:rPr spc="-15" dirty="0"/>
              <a:t>信</a:t>
            </a:r>
            <a:r>
              <a:rPr dirty="0"/>
              <a:t>号表</a:t>
            </a:r>
            <a:r>
              <a:rPr spc="-15" dirty="0"/>
              <a:t>达</a:t>
            </a:r>
            <a:r>
              <a:rPr dirty="0"/>
              <a:t>式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492252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示例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P</a:t>
            </a:r>
            <a:r>
              <a:rPr sz="3600" spc="7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的功能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MU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控制信号表达式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4" y="3950461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94" y="3855973"/>
            <a:ext cx="521271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数据通路表：决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控制信号的取值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4454397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491197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606" y="4223461"/>
            <a:ext cx="4482465" cy="93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注意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：表格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表达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式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的颜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色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对应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关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系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注意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：转发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与寄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存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器值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间的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关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系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3164" y="1262380"/>
          <a:ext cx="8847768" cy="775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720"/>
                <a:gridCol w="611936"/>
                <a:gridCol w="612013"/>
                <a:gridCol w="612013"/>
                <a:gridCol w="612013"/>
                <a:gridCol w="612013"/>
                <a:gridCol w="684022"/>
                <a:gridCol w="503936"/>
                <a:gridCol w="612013"/>
                <a:gridCol w="648080"/>
                <a:gridCol w="791972"/>
                <a:gridCol w="612012"/>
                <a:gridCol w="612013"/>
                <a:gridCol w="612012"/>
              </a:tblGrid>
              <a:tr h="288036">
                <a:tc>
                  <a:txBody>
                    <a:bodyPr/>
                    <a:lstStyle/>
                    <a:p>
                      <a:endParaRPr sz="2700" baseline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jr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MUX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75"/>
                        </a:lnSpc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|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6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.RD1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MPC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tabLst>
                          <a:tab pos="501650" algn="l"/>
                        </a:tabLst>
                      </a:pPr>
                      <a:r>
                        <a:rPr lang="en-US" altLang="zh-CN" sz="1600" spc="-25" dirty="0" smtClean="0">
                          <a:latin typeface="+mn-lt"/>
                          <a:cs typeface="Calibri" panose="020F0502020204030204"/>
                        </a:rPr>
                        <a:t>RF.RD1</a:t>
                      </a:r>
                      <a:endParaRPr lang="en-US" altLang="zh-CN" sz="1600" dirty="0">
                        <a:latin typeface="+mn-lt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13766" y="2310384"/>
            <a:ext cx="86074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 panose="02070309020205020404"/>
                <a:cs typeface="Courier New" panose="02070309020205020404"/>
              </a:rPr>
              <a:t>PCSel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lw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sw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sub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ori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beq&amp;!Zero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)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?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`</a:t>
            </a:r>
            <a:r>
              <a:rPr sz="2400" b="1" spc="-5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ADD4</a:t>
            </a:r>
            <a:r>
              <a:rPr sz="2400" b="1" spc="-3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4114" y="2676397"/>
            <a:ext cx="29476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b="1" spc="-10" dirty="0">
                <a:solidFill>
                  <a:srgbClr val="00AFEF"/>
                </a:solidFill>
                <a:latin typeface="Courier New" panose="02070309020205020404"/>
                <a:cs typeface="Courier New" panose="02070309020205020404"/>
              </a:rPr>
              <a:t>beq&amp;Zero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00AFEF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00AFEF"/>
                </a:solidFill>
                <a:latin typeface="Courier New" panose="02070309020205020404"/>
                <a:cs typeface="Courier New" panose="02070309020205020404"/>
              </a:rPr>
              <a:t>jal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1259" y="2676397"/>
            <a:ext cx="166993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0955" algn="l"/>
              </a:tabLst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?</a:t>
            </a:r>
            <a:r>
              <a:rPr sz="24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5" dirty="0">
                <a:latin typeface="Courier New" panose="02070309020205020404"/>
                <a:cs typeface="Courier New" panose="02070309020205020404"/>
              </a:rPr>
              <a:t>`</a:t>
            </a:r>
            <a:r>
              <a:rPr sz="2400" b="1" spc="-5" dirty="0">
                <a:solidFill>
                  <a:srgbClr val="00AFEF"/>
                </a:solidFill>
                <a:latin typeface="Courier New" panose="02070309020205020404"/>
                <a:cs typeface="Courier New" panose="02070309020205020404"/>
              </a:rPr>
              <a:t>NP</a:t>
            </a:r>
            <a:r>
              <a:rPr sz="2400" b="1" dirty="0">
                <a:solidFill>
                  <a:srgbClr val="00AFEF"/>
                </a:solidFill>
                <a:latin typeface="Courier New" panose="02070309020205020404"/>
                <a:cs typeface="Courier New" panose="02070309020205020404"/>
              </a:rPr>
              <a:t>C	</a:t>
            </a:r>
            <a:r>
              <a:rPr sz="2400" b="1" dirty="0" smtClean="0">
                <a:latin typeface="Courier New" panose="02070309020205020404"/>
                <a:cs typeface="Courier New" panose="02070309020205020404"/>
              </a:rPr>
              <a:t>: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501650" algn="l"/>
              </a:tabLst>
            </a:pPr>
            <a:r>
              <a:rPr lang="en-US" sz="2400" b="1" spc="-5" dirty="0" smtClean="0">
                <a:latin typeface="Courier New" panose="02070309020205020404"/>
                <a:cs typeface="Courier New" panose="02070309020205020404"/>
              </a:rPr>
              <a:t>  </a:t>
            </a:r>
            <a:r>
              <a:rPr sz="2400" b="1" spc="-5" dirty="0" smtClean="0">
                <a:latin typeface="Courier New" panose="02070309020205020404"/>
                <a:cs typeface="Courier New" panose="02070309020205020404"/>
              </a:rPr>
              <a:t>`</a:t>
            </a:r>
            <a:r>
              <a:rPr lang="en-US" altLang="zh-CN" sz="2400" spc="-25" dirty="0">
                <a:cs typeface="Calibri" panose="020F0502020204030204"/>
              </a:rPr>
              <a:t>RF.RD1</a:t>
            </a:r>
            <a:endParaRPr lang="en-US" altLang="zh-CN" sz="2400" dirty="0"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48502" y="3789006"/>
            <a:ext cx="2988310" cy="1016000"/>
          </a:xfrm>
          <a:custGeom>
            <a:avLst/>
            <a:gdLst/>
            <a:ahLst/>
            <a:cxnLst/>
            <a:rect l="l" t="t" r="r" b="b"/>
            <a:pathLst>
              <a:path w="2988309" h="1016000">
                <a:moveTo>
                  <a:pt x="0" y="1015657"/>
                </a:moveTo>
                <a:lnTo>
                  <a:pt x="2988055" y="1015657"/>
                </a:lnTo>
                <a:lnTo>
                  <a:pt x="2988055" y="0"/>
                </a:lnTo>
                <a:lnTo>
                  <a:pt x="0" y="0"/>
                </a:lnTo>
                <a:lnTo>
                  <a:pt x="0" y="1015657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28384" y="3805682"/>
            <a:ext cx="2768600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`define ADD4</a:t>
            </a:r>
            <a:r>
              <a:rPr sz="20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2’b00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992630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`defin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 NP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C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2’b01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 panose="02070309020205020404"/>
                <a:cs typeface="Courier New" panose="02070309020205020404"/>
              </a:rPr>
              <a:t>…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8502" y="5085194"/>
            <a:ext cx="2988310" cy="1250950"/>
          </a:xfrm>
          <a:custGeom>
            <a:avLst/>
            <a:gdLst/>
            <a:ahLst/>
            <a:cxnLst/>
            <a:rect l="l" t="t" r="r" b="b"/>
            <a:pathLst>
              <a:path w="2988309" h="1250950">
                <a:moveTo>
                  <a:pt x="0" y="1250861"/>
                </a:moveTo>
                <a:lnTo>
                  <a:pt x="2988055" y="1250861"/>
                </a:lnTo>
                <a:lnTo>
                  <a:pt x="2988055" y="0"/>
                </a:lnTo>
                <a:lnTo>
                  <a:pt x="0" y="0"/>
                </a:lnTo>
                <a:lnTo>
                  <a:pt x="0" y="125086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128384" y="5143500"/>
            <a:ext cx="2768600" cy="11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</a:t>
            </a:r>
            <a:r>
              <a:rPr lang="zh-CN" altLang="en-US" sz="24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：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790"/>
              </a:lnSpc>
              <a:spcBef>
                <a:spcPts val="225"/>
              </a:spcBef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通过宏提高代码可读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750"/>
              </a:lnSpc>
            </a:pPr>
            <a:r>
              <a:rPr sz="24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性、可维护性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提纲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215900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方法的流程概述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94894" y="13591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94" y="1264665"/>
            <a:ext cx="2463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spc="-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数据通路构造方法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18630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3202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277774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23494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094" y="3692397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094" y="4149597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606" y="1632458"/>
            <a:ext cx="2830195" cy="274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30605">
              <a:lnSpc>
                <a:spcPct val="15000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基础流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水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线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划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建模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TL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 marR="153670">
              <a:lnSpc>
                <a:spcPct val="150000"/>
              </a:lnSpc>
            </a:pP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制导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路 综合无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据通路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ct val="15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构造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表达式 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综合转</a:t>
            </a:r>
            <a:r>
              <a:rPr sz="20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电路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46210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894" y="5139563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4" y="5657697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7794" y="4526533"/>
            <a:ext cx="3073400" cy="1418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暂停及转发的分析方法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 marR="614680" algn="just">
              <a:lnSpc>
                <a:spcPct val="142000"/>
              </a:lnSpc>
            </a:pPr>
            <a:r>
              <a:rPr sz="2400" spc="-5" dirty="0" err="1">
                <a:latin typeface="黑体" panose="02010609060101010101" charset="-122"/>
                <a:cs typeface="黑体" panose="02010609060101010101" charset="-122"/>
              </a:rPr>
              <a:t>暂停机制构造方法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dirty="0" err="1" smtClean="0">
                <a:latin typeface="黑体" panose="02010609060101010101" charset="-122"/>
                <a:cs typeface="黑体" panose="02010609060101010101" charset="-122"/>
              </a:rPr>
              <a:t>转发机制构造方法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794" y="746125"/>
            <a:ext cx="15494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基本思路：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606" y="1266697"/>
            <a:ext cx="727265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使用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或</a:t>
            </a:r>
            <a:r>
              <a:rPr sz="2000" b="1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传</a:t>
            </a:r>
            <a:r>
              <a:rPr sz="2000" b="1" spc="-1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递</a:t>
            </a:r>
            <a:r>
              <a:rPr sz="3000" spc="-6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或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寄存器值</a:t>
            </a:r>
            <a:r>
              <a:rPr sz="2000" b="1" spc="-5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2000" b="1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能部</a:t>
            </a:r>
            <a:r>
              <a:rPr sz="2000" b="1" spc="-5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000" b="1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sz="2000" b="1" spc="-5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水</a:t>
            </a:r>
            <a:r>
              <a:rPr sz="2000" b="1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线寄存</a:t>
            </a:r>
            <a:r>
              <a:rPr sz="2000" b="1" spc="-5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器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，即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需求者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则均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0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求者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增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加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spc="-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3000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MUX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37154" y="114172"/>
            <a:ext cx="287083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转发</a:t>
            </a:r>
            <a:r>
              <a:rPr spc="-15" dirty="0"/>
              <a:t>的</a:t>
            </a:r>
            <a:r>
              <a:rPr dirty="0"/>
              <a:t>设计</a:t>
            </a:r>
            <a:r>
              <a:rPr spc="-15" dirty="0"/>
              <a:t>思</a:t>
            </a:r>
            <a:r>
              <a:rPr dirty="0"/>
              <a:t>路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27620" y="2890126"/>
            <a:ext cx="360045" cy="93662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37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9758" y="2655316"/>
            <a:ext cx="720090" cy="12827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latin typeface="Calibri" panose="020F0502020204030204"/>
                <a:cs typeface="Calibri" panose="020F0502020204030204"/>
              </a:rPr>
              <a:t>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7665" y="3332607"/>
            <a:ext cx="432434" cy="85725"/>
          </a:xfrm>
          <a:custGeom>
            <a:avLst/>
            <a:gdLst/>
            <a:ahLst/>
            <a:cxnLst/>
            <a:rect l="l" t="t" r="r" b="b"/>
            <a:pathLst>
              <a:path w="432434" h="85725">
                <a:moveTo>
                  <a:pt x="346240" y="0"/>
                </a:moveTo>
                <a:lnTo>
                  <a:pt x="346240" y="85725"/>
                </a:lnTo>
                <a:lnTo>
                  <a:pt x="403305" y="57150"/>
                </a:lnTo>
                <a:lnTo>
                  <a:pt x="360591" y="57150"/>
                </a:lnTo>
                <a:lnTo>
                  <a:pt x="360591" y="28575"/>
                </a:lnTo>
                <a:lnTo>
                  <a:pt x="403474" y="28575"/>
                </a:lnTo>
                <a:lnTo>
                  <a:pt x="346240" y="0"/>
                </a:lnTo>
                <a:close/>
              </a:path>
              <a:path w="432434" h="85725">
                <a:moveTo>
                  <a:pt x="34624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46240" y="57150"/>
                </a:lnTo>
                <a:lnTo>
                  <a:pt x="346240" y="28575"/>
                </a:lnTo>
                <a:close/>
              </a:path>
              <a:path w="432434" h="85725">
                <a:moveTo>
                  <a:pt x="403474" y="28575"/>
                </a:moveTo>
                <a:lnTo>
                  <a:pt x="360591" y="28575"/>
                </a:lnTo>
                <a:lnTo>
                  <a:pt x="360591" y="57150"/>
                </a:lnTo>
                <a:lnTo>
                  <a:pt x="403305" y="57150"/>
                </a:lnTo>
                <a:lnTo>
                  <a:pt x="431965" y="42799"/>
                </a:lnTo>
                <a:lnTo>
                  <a:pt x="40347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03603" y="3375533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0"/>
                </a:moveTo>
                <a:lnTo>
                  <a:pt x="0" y="10079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59810" y="4224654"/>
            <a:ext cx="576580" cy="375285"/>
          </a:xfrm>
          <a:custGeom>
            <a:avLst/>
            <a:gdLst/>
            <a:ahLst/>
            <a:cxnLst/>
            <a:rect l="l" t="t" r="r" b="b"/>
            <a:pathLst>
              <a:path w="576579" h="375285">
                <a:moveTo>
                  <a:pt x="0" y="62483"/>
                </a:moveTo>
                <a:lnTo>
                  <a:pt x="4905" y="38147"/>
                </a:lnTo>
                <a:lnTo>
                  <a:pt x="18287" y="18287"/>
                </a:lnTo>
                <a:lnTo>
                  <a:pt x="38147" y="4905"/>
                </a:lnTo>
                <a:lnTo>
                  <a:pt x="62483" y="0"/>
                </a:lnTo>
                <a:lnTo>
                  <a:pt x="513588" y="0"/>
                </a:lnTo>
                <a:lnTo>
                  <a:pt x="537870" y="4905"/>
                </a:lnTo>
                <a:lnTo>
                  <a:pt x="557736" y="18287"/>
                </a:lnTo>
                <a:lnTo>
                  <a:pt x="571148" y="38147"/>
                </a:lnTo>
                <a:lnTo>
                  <a:pt x="576072" y="62483"/>
                </a:lnTo>
                <a:lnTo>
                  <a:pt x="576072" y="312419"/>
                </a:lnTo>
                <a:lnTo>
                  <a:pt x="571148" y="336756"/>
                </a:lnTo>
                <a:lnTo>
                  <a:pt x="557736" y="356615"/>
                </a:lnTo>
                <a:lnTo>
                  <a:pt x="537870" y="369998"/>
                </a:lnTo>
                <a:lnTo>
                  <a:pt x="513588" y="374903"/>
                </a:lnTo>
                <a:lnTo>
                  <a:pt x="62483" y="374903"/>
                </a:lnTo>
                <a:lnTo>
                  <a:pt x="38147" y="369998"/>
                </a:lnTo>
                <a:lnTo>
                  <a:pt x="18287" y="356615"/>
                </a:lnTo>
                <a:lnTo>
                  <a:pt x="4905" y="336756"/>
                </a:lnTo>
                <a:lnTo>
                  <a:pt x="0" y="312419"/>
                </a:lnTo>
                <a:lnTo>
                  <a:pt x="0" y="6248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19754" y="4244594"/>
            <a:ext cx="3219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NP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3858" y="4340606"/>
            <a:ext cx="1656080" cy="85725"/>
          </a:xfrm>
          <a:custGeom>
            <a:avLst/>
            <a:gdLst/>
            <a:ahLst/>
            <a:cxnLst/>
            <a:rect l="l" t="t" r="r" b="b"/>
            <a:pathLst>
              <a:path w="1656080" h="85725">
                <a:moveTo>
                  <a:pt x="1570228" y="0"/>
                </a:moveTo>
                <a:lnTo>
                  <a:pt x="1570228" y="85725"/>
                </a:lnTo>
                <a:lnTo>
                  <a:pt x="1627462" y="57150"/>
                </a:lnTo>
                <a:lnTo>
                  <a:pt x="1584579" y="57150"/>
                </a:lnTo>
                <a:lnTo>
                  <a:pt x="1584579" y="28575"/>
                </a:lnTo>
                <a:lnTo>
                  <a:pt x="1627293" y="28575"/>
                </a:lnTo>
                <a:lnTo>
                  <a:pt x="1570228" y="0"/>
                </a:lnTo>
                <a:close/>
              </a:path>
              <a:path w="1656080" h="85725">
                <a:moveTo>
                  <a:pt x="1570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570228" y="57150"/>
                </a:lnTo>
                <a:lnTo>
                  <a:pt x="1570228" y="28575"/>
                </a:lnTo>
                <a:close/>
              </a:path>
              <a:path w="1656080" h="85725">
                <a:moveTo>
                  <a:pt x="1627293" y="28575"/>
                </a:moveTo>
                <a:lnTo>
                  <a:pt x="1584579" y="28575"/>
                </a:lnTo>
                <a:lnTo>
                  <a:pt x="1584579" y="57150"/>
                </a:lnTo>
                <a:lnTo>
                  <a:pt x="1627462" y="57150"/>
                </a:lnTo>
                <a:lnTo>
                  <a:pt x="1655952" y="42925"/>
                </a:lnTo>
                <a:lnTo>
                  <a:pt x="162729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9572" y="424954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21597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9546" y="3817492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588" y="3260597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274269" y="0"/>
                </a:moveTo>
                <a:lnTo>
                  <a:pt x="274269" y="85724"/>
                </a:lnTo>
                <a:lnTo>
                  <a:pt x="331334" y="57149"/>
                </a:lnTo>
                <a:lnTo>
                  <a:pt x="288556" y="57149"/>
                </a:lnTo>
                <a:lnTo>
                  <a:pt x="288556" y="28574"/>
                </a:lnTo>
                <a:lnTo>
                  <a:pt x="331503" y="28574"/>
                </a:lnTo>
                <a:lnTo>
                  <a:pt x="274269" y="0"/>
                </a:lnTo>
                <a:close/>
              </a:path>
              <a:path w="360044" h="85725">
                <a:moveTo>
                  <a:pt x="274269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74269" y="57149"/>
                </a:lnTo>
                <a:lnTo>
                  <a:pt x="274269" y="28574"/>
                </a:lnTo>
                <a:close/>
              </a:path>
              <a:path w="360044" h="85725">
                <a:moveTo>
                  <a:pt x="331503" y="28574"/>
                </a:moveTo>
                <a:lnTo>
                  <a:pt x="288556" y="28574"/>
                </a:lnTo>
                <a:lnTo>
                  <a:pt x="288556" y="57149"/>
                </a:lnTo>
                <a:lnTo>
                  <a:pt x="331334" y="57149"/>
                </a:lnTo>
                <a:lnTo>
                  <a:pt x="359994" y="42798"/>
                </a:lnTo>
                <a:lnTo>
                  <a:pt x="33150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47973" y="2574035"/>
            <a:ext cx="936625" cy="1008380"/>
          </a:xfrm>
          <a:custGeom>
            <a:avLst/>
            <a:gdLst/>
            <a:ahLst/>
            <a:cxnLst/>
            <a:rect l="l" t="t" r="r" b="b"/>
            <a:pathLst>
              <a:path w="936625" h="1008379">
                <a:moveTo>
                  <a:pt x="0" y="1007999"/>
                </a:moveTo>
                <a:lnTo>
                  <a:pt x="936002" y="1007999"/>
                </a:lnTo>
                <a:lnTo>
                  <a:pt x="936002" y="0"/>
                </a:lnTo>
                <a:lnTo>
                  <a:pt x="0" y="0"/>
                </a:lnTo>
                <a:lnTo>
                  <a:pt x="0" y="10079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3910" y="2887090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1" y="0"/>
                </a:moveTo>
                <a:lnTo>
                  <a:pt x="418211" y="85725"/>
                </a:lnTo>
                <a:lnTo>
                  <a:pt x="475445" y="57150"/>
                </a:lnTo>
                <a:lnTo>
                  <a:pt x="432562" y="57150"/>
                </a:lnTo>
                <a:lnTo>
                  <a:pt x="432562" y="28575"/>
                </a:lnTo>
                <a:lnTo>
                  <a:pt x="475276" y="28575"/>
                </a:lnTo>
                <a:lnTo>
                  <a:pt x="418211" y="0"/>
                </a:lnTo>
                <a:close/>
              </a:path>
              <a:path w="504189" h="85725">
                <a:moveTo>
                  <a:pt x="4182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1" y="57150"/>
                </a:lnTo>
                <a:lnTo>
                  <a:pt x="418211" y="28575"/>
                </a:lnTo>
                <a:close/>
              </a:path>
              <a:path w="504189" h="85725">
                <a:moveTo>
                  <a:pt x="475276" y="28575"/>
                </a:moveTo>
                <a:lnTo>
                  <a:pt x="432562" y="28575"/>
                </a:lnTo>
                <a:lnTo>
                  <a:pt x="432562" y="57150"/>
                </a:lnTo>
                <a:lnTo>
                  <a:pt x="475445" y="57150"/>
                </a:lnTo>
                <a:lnTo>
                  <a:pt x="503936" y="42925"/>
                </a:lnTo>
                <a:lnTo>
                  <a:pt x="4752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43910" y="3189604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1" y="0"/>
                </a:moveTo>
                <a:lnTo>
                  <a:pt x="418211" y="85725"/>
                </a:lnTo>
                <a:lnTo>
                  <a:pt x="475445" y="57150"/>
                </a:lnTo>
                <a:lnTo>
                  <a:pt x="432562" y="57150"/>
                </a:lnTo>
                <a:lnTo>
                  <a:pt x="432562" y="28575"/>
                </a:lnTo>
                <a:lnTo>
                  <a:pt x="475276" y="28575"/>
                </a:lnTo>
                <a:lnTo>
                  <a:pt x="418211" y="0"/>
                </a:lnTo>
                <a:close/>
              </a:path>
              <a:path w="504189" h="85725">
                <a:moveTo>
                  <a:pt x="4182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1" y="57150"/>
                </a:lnTo>
                <a:lnTo>
                  <a:pt x="418211" y="28575"/>
                </a:lnTo>
                <a:close/>
              </a:path>
              <a:path w="504189" h="85725">
                <a:moveTo>
                  <a:pt x="475276" y="28575"/>
                </a:moveTo>
                <a:lnTo>
                  <a:pt x="432562" y="28575"/>
                </a:lnTo>
                <a:lnTo>
                  <a:pt x="432562" y="57150"/>
                </a:lnTo>
                <a:lnTo>
                  <a:pt x="475445" y="57150"/>
                </a:lnTo>
                <a:lnTo>
                  <a:pt x="503936" y="42925"/>
                </a:lnTo>
                <a:lnTo>
                  <a:pt x="4752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43910" y="3477640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1" y="0"/>
                </a:moveTo>
                <a:lnTo>
                  <a:pt x="418211" y="85725"/>
                </a:lnTo>
                <a:lnTo>
                  <a:pt x="475445" y="57150"/>
                </a:lnTo>
                <a:lnTo>
                  <a:pt x="432562" y="57150"/>
                </a:lnTo>
                <a:lnTo>
                  <a:pt x="432562" y="28575"/>
                </a:lnTo>
                <a:lnTo>
                  <a:pt x="475276" y="28575"/>
                </a:lnTo>
                <a:lnTo>
                  <a:pt x="418211" y="0"/>
                </a:lnTo>
                <a:close/>
              </a:path>
              <a:path w="504189" h="85725">
                <a:moveTo>
                  <a:pt x="4182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1" y="57150"/>
                </a:lnTo>
                <a:lnTo>
                  <a:pt x="418211" y="28575"/>
                </a:lnTo>
                <a:close/>
              </a:path>
              <a:path w="504189" h="85725">
                <a:moveTo>
                  <a:pt x="475276" y="28575"/>
                </a:moveTo>
                <a:lnTo>
                  <a:pt x="432562" y="28575"/>
                </a:lnTo>
                <a:lnTo>
                  <a:pt x="432562" y="57150"/>
                </a:lnTo>
                <a:lnTo>
                  <a:pt x="475445" y="57150"/>
                </a:lnTo>
                <a:lnTo>
                  <a:pt x="503936" y="42925"/>
                </a:lnTo>
                <a:lnTo>
                  <a:pt x="4752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00215" y="2632456"/>
            <a:ext cx="576580" cy="1143000"/>
          </a:xfrm>
          <a:custGeom>
            <a:avLst/>
            <a:gdLst/>
            <a:ahLst/>
            <a:cxnLst/>
            <a:rect l="l" t="t" r="r" b="b"/>
            <a:pathLst>
              <a:path w="576579" h="1143000">
                <a:moveTo>
                  <a:pt x="0" y="0"/>
                </a:moveTo>
                <a:lnTo>
                  <a:pt x="0" y="514095"/>
                </a:lnTo>
                <a:lnTo>
                  <a:pt x="52450" y="571245"/>
                </a:lnTo>
                <a:lnTo>
                  <a:pt x="0" y="628395"/>
                </a:lnTo>
                <a:lnTo>
                  <a:pt x="0" y="1142492"/>
                </a:lnTo>
                <a:lnTo>
                  <a:pt x="576072" y="799719"/>
                </a:lnTo>
                <a:lnTo>
                  <a:pt x="576072" y="22847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371335" y="3036061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76288" y="3089402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789" y="0"/>
                </a:moveTo>
                <a:lnTo>
                  <a:pt x="605789" y="114299"/>
                </a:lnTo>
                <a:lnTo>
                  <a:pt x="681989" y="76199"/>
                </a:lnTo>
                <a:lnTo>
                  <a:pt x="624839" y="76199"/>
                </a:lnTo>
                <a:lnTo>
                  <a:pt x="624839" y="38099"/>
                </a:lnTo>
                <a:lnTo>
                  <a:pt x="681989" y="38099"/>
                </a:lnTo>
                <a:lnTo>
                  <a:pt x="605789" y="0"/>
                </a:lnTo>
                <a:close/>
              </a:path>
              <a:path w="720090" h="114300">
                <a:moveTo>
                  <a:pt x="605789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605789" y="76199"/>
                </a:lnTo>
                <a:lnTo>
                  <a:pt x="605789" y="38099"/>
                </a:lnTo>
                <a:close/>
              </a:path>
              <a:path w="720090" h="114300">
                <a:moveTo>
                  <a:pt x="681989" y="38099"/>
                </a:moveTo>
                <a:lnTo>
                  <a:pt x="624839" y="38099"/>
                </a:lnTo>
                <a:lnTo>
                  <a:pt x="624839" y="76199"/>
                </a:lnTo>
                <a:lnTo>
                  <a:pt x="681989" y="76199"/>
                </a:lnTo>
                <a:lnTo>
                  <a:pt x="720089" y="57149"/>
                </a:lnTo>
                <a:lnTo>
                  <a:pt x="68198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84189" y="3539235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5"/>
                </a:lnTo>
                <a:lnTo>
                  <a:pt x="187536" y="57150"/>
                </a:lnTo>
                <a:lnTo>
                  <a:pt x="144525" y="57150"/>
                </a:lnTo>
                <a:lnTo>
                  <a:pt x="144525" y="28575"/>
                </a:lnTo>
                <a:lnTo>
                  <a:pt x="187367" y="28575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0301" y="57150"/>
                </a:lnTo>
                <a:lnTo>
                  <a:pt x="130301" y="28575"/>
                </a:lnTo>
                <a:close/>
              </a:path>
              <a:path w="216535" h="85725">
                <a:moveTo>
                  <a:pt x="187367" y="28575"/>
                </a:moveTo>
                <a:lnTo>
                  <a:pt x="144525" y="28575"/>
                </a:lnTo>
                <a:lnTo>
                  <a:pt x="144525" y="57150"/>
                </a:lnTo>
                <a:lnTo>
                  <a:pt x="187536" y="57150"/>
                </a:lnTo>
                <a:lnTo>
                  <a:pt x="216026" y="42926"/>
                </a:lnTo>
                <a:lnTo>
                  <a:pt x="1873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84090" y="3251200"/>
            <a:ext cx="1584325" cy="85725"/>
          </a:xfrm>
          <a:custGeom>
            <a:avLst/>
            <a:gdLst/>
            <a:ahLst/>
            <a:cxnLst/>
            <a:rect l="l" t="t" r="r" b="b"/>
            <a:pathLst>
              <a:path w="1584325" h="85725">
                <a:moveTo>
                  <a:pt x="1498219" y="0"/>
                </a:moveTo>
                <a:lnTo>
                  <a:pt x="1498219" y="85724"/>
                </a:lnTo>
                <a:lnTo>
                  <a:pt x="1555453" y="57149"/>
                </a:lnTo>
                <a:lnTo>
                  <a:pt x="1512570" y="57149"/>
                </a:lnTo>
                <a:lnTo>
                  <a:pt x="1512570" y="28574"/>
                </a:lnTo>
                <a:lnTo>
                  <a:pt x="1555284" y="28574"/>
                </a:lnTo>
                <a:lnTo>
                  <a:pt x="1498219" y="0"/>
                </a:lnTo>
                <a:close/>
              </a:path>
              <a:path w="1584325" h="85725">
                <a:moveTo>
                  <a:pt x="1498219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1498219" y="57149"/>
                </a:lnTo>
                <a:lnTo>
                  <a:pt x="1498219" y="28574"/>
                </a:lnTo>
                <a:close/>
              </a:path>
              <a:path w="1584325" h="85725">
                <a:moveTo>
                  <a:pt x="1555284" y="28574"/>
                </a:moveTo>
                <a:lnTo>
                  <a:pt x="1512570" y="28574"/>
                </a:lnTo>
                <a:lnTo>
                  <a:pt x="1512570" y="57149"/>
                </a:lnTo>
                <a:lnTo>
                  <a:pt x="1555453" y="57149"/>
                </a:lnTo>
                <a:lnTo>
                  <a:pt x="1583944" y="42925"/>
                </a:lnTo>
                <a:lnTo>
                  <a:pt x="155528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83964" y="2819272"/>
            <a:ext cx="2016125" cy="85725"/>
          </a:xfrm>
          <a:custGeom>
            <a:avLst/>
            <a:gdLst/>
            <a:ahLst/>
            <a:cxnLst/>
            <a:rect l="l" t="t" r="r" b="b"/>
            <a:pathLst>
              <a:path w="2016125" h="85725">
                <a:moveTo>
                  <a:pt x="1930273" y="0"/>
                </a:moveTo>
                <a:lnTo>
                  <a:pt x="1930273" y="85725"/>
                </a:lnTo>
                <a:lnTo>
                  <a:pt x="1987338" y="57150"/>
                </a:lnTo>
                <a:lnTo>
                  <a:pt x="1944624" y="57150"/>
                </a:lnTo>
                <a:lnTo>
                  <a:pt x="1944624" y="28575"/>
                </a:lnTo>
                <a:lnTo>
                  <a:pt x="1987507" y="28575"/>
                </a:lnTo>
                <a:lnTo>
                  <a:pt x="1930273" y="0"/>
                </a:lnTo>
                <a:close/>
              </a:path>
              <a:path w="2016125" h="85725">
                <a:moveTo>
                  <a:pt x="193027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930273" y="57150"/>
                </a:lnTo>
                <a:lnTo>
                  <a:pt x="1930273" y="28575"/>
                </a:lnTo>
                <a:close/>
              </a:path>
              <a:path w="2016125" h="85725">
                <a:moveTo>
                  <a:pt x="1987507" y="28575"/>
                </a:moveTo>
                <a:lnTo>
                  <a:pt x="1944624" y="28575"/>
                </a:lnTo>
                <a:lnTo>
                  <a:pt x="1944624" y="57150"/>
                </a:lnTo>
                <a:lnTo>
                  <a:pt x="1987338" y="57150"/>
                </a:lnTo>
                <a:lnTo>
                  <a:pt x="2015998" y="42799"/>
                </a:lnTo>
                <a:lnTo>
                  <a:pt x="198750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96378" y="2632456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2"/>
                </a:moveTo>
                <a:lnTo>
                  <a:pt x="720001" y="1440052"/>
                </a:lnTo>
                <a:lnTo>
                  <a:pt x="720001" y="0"/>
                </a:lnTo>
                <a:lnTo>
                  <a:pt x="0" y="0"/>
                </a:lnTo>
                <a:lnTo>
                  <a:pt x="0" y="144005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687056" y="2906275"/>
            <a:ext cx="584835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48071" y="3827271"/>
            <a:ext cx="2448560" cy="85725"/>
          </a:xfrm>
          <a:custGeom>
            <a:avLst/>
            <a:gdLst/>
            <a:ahLst/>
            <a:cxnLst/>
            <a:rect l="l" t="t" r="r" b="b"/>
            <a:pathLst>
              <a:path w="2448559" h="85725">
                <a:moveTo>
                  <a:pt x="2362327" y="0"/>
                </a:moveTo>
                <a:lnTo>
                  <a:pt x="2362327" y="85724"/>
                </a:lnTo>
                <a:lnTo>
                  <a:pt x="2419561" y="57149"/>
                </a:lnTo>
                <a:lnTo>
                  <a:pt x="2376551" y="57149"/>
                </a:lnTo>
                <a:lnTo>
                  <a:pt x="2376551" y="28574"/>
                </a:lnTo>
                <a:lnTo>
                  <a:pt x="2419392" y="28574"/>
                </a:lnTo>
                <a:lnTo>
                  <a:pt x="2362327" y="0"/>
                </a:lnTo>
                <a:close/>
              </a:path>
              <a:path w="2448559" h="85725">
                <a:moveTo>
                  <a:pt x="2362327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362327" y="57149"/>
                </a:lnTo>
                <a:lnTo>
                  <a:pt x="2362327" y="28574"/>
                </a:lnTo>
                <a:close/>
              </a:path>
              <a:path w="2448559" h="85725">
                <a:moveTo>
                  <a:pt x="2419392" y="28574"/>
                </a:moveTo>
                <a:lnTo>
                  <a:pt x="2376551" y="28574"/>
                </a:lnTo>
                <a:lnTo>
                  <a:pt x="2376551" y="57149"/>
                </a:lnTo>
                <a:lnTo>
                  <a:pt x="2419561" y="57149"/>
                </a:lnTo>
                <a:lnTo>
                  <a:pt x="2448052" y="42925"/>
                </a:lnTo>
                <a:lnTo>
                  <a:pt x="2419392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16468" y="3146552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4">
                <a:moveTo>
                  <a:pt x="0" y="0"/>
                </a:moveTo>
                <a:lnTo>
                  <a:pt x="64808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4548" y="2286000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08527" y="2286000"/>
            <a:ext cx="5255895" cy="0"/>
          </a:xfrm>
          <a:custGeom>
            <a:avLst/>
            <a:gdLst/>
            <a:ahLst/>
            <a:cxnLst/>
            <a:rect l="l" t="t" r="r" b="b"/>
            <a:pathLst>
              <a:path w="5255895">
                <a:moveTo>
                  <a:pt x="525589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092" y="2286000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0"/>
                </a:moveTo>
                <a:lnTo>
                  <a:pt x="0" y="202310"/>
                </a:lnTo>
                <a:lnTo>
                  <a:pt x="42799" y="288035"/>
                </a:lnTo>
                <a:lnTo>
                  <a:pt x="78602" y="216534"/>
                </a:lnTo>
                <a:lnTo>
                  <a:pt x="28575" y="216534"/>
                </a:lnTo>
                <a:lnTo>
                  <a:pt x="28575" y="202310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4"/>
                </a:lnTo>
                <a:lnTo>
                  <a:pt x="57150" y="216534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0"/>
                </a:moveTo>
                <a:lnTo>
                  <a:pt x="57150" y="202310"/>
                </a:lnTo>
                <a:lnTo>
                  <a:pt x="57150" y="216534"/>
                </a:lnTo>
                <a:lnTo>
                  <a:pt x="78602" y="216534"/>
                </a:lnTo>
                <a:lnTo>
                  <a:pt x="85725" y="202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892546" y="3298316"/>
            <a:ext cx="8382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2692" y="4489831"/>
            <a:ext cx="1663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56102" y="2645384"/>
            <a:ext cx="490220" cy="133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181610" indent="-7620" algn="just">
              <a:lnSpc>
                <a:spcPct val="94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831" y="3701903"/>
            <a:ext cx="322580" cy="83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4298" y="3971383"/>
            <a:ext cx="203835" cy="466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dd</a:t>
            </a:r>
            <a:r>
              <a:rPr sz="1400" dirty="0">
                <a:latin typeface="Calibri" panose="020F0502020204030204"/>
                <a:cs typeface="Calibri" panose="020F0502020204030204"/>
              </a:rPr>
              <a:t>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30909" y="3829938"/>
            <a:ext cx="3124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u="heavy" dirty="0">
                <a:latin typeface="Calibri" panose="020F0502020204030204"/>
                <a:cs typeface="Calibri" panose="020F0502020204030204"/>
              </a:rPr>
              <a:t>+4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06945" y="3718940"/>
            <a:ext cx="1416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482340" y="2430272"/>
          <a:ext cx="2160269" cy="214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954"/>
                <a:gridCol w="648521"/>
                <a:gridCol w="863794"/>
              </a:tblGrid>
              <a:tr h="1223898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44780" marR="506095" indent="-236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35" dirty="0" smtClean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000" dirty="0" smtClean="0">
                          <a:latin typeface="Calibri" panose="020F0502020204030204"/>
                          <a:cs typeface="Calibri" panose="020F0502020204030204"/>
                        </a:rPr>
                        <a:t>egi</a:t>
                      </a:r>
                      <a:r>
                        <a:rPr sz="2000" spc="-35" dirty="0" smtClean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2000" spc="-25" dirty="0" smtClean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2000" dirty="0" smtClean="0">
                          <a:latin typeface="Calibri" panose="020F0502020204030204"/>
                          <a:cs typeface="Calibri" panose="020F0502020204030204"/>
                        </a:rPr>
                        <a:t>er 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File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R w="81525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8152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9827">
                <a:tc vMerge="1" gridSpan="2">
                  <a:tcPr marL="0" marR="0" marT="5715" marB="0">
                    <a:lnR w="81525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81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218">
                <a:tc>
                  <a:txBody>
                    <a:bodyPr/>
                    <a:lstStyle/>
                    <a:p>
                      <a:pPr marL="186690">
                        <a:lnSpc>
                          <a:spcPts val="1240"/>
                        </a:lnSpc>
                        <a:spcBef>
                          <a:spcPts val="690"/>
                        </a:spcBef>
                      </a:pPr>
                      <a:r>
                        <a:rPr sz="1200" b="1" dirty="0">
                          <a:latin typeface="Cambria" panose="02040503050406030204"/>
                          <a:cs typeface="Cambria" panose="02040503050406030204"/>
                        </a:rPr>
                        <a:t>EXT</a:t>
                      </a:r>
                      <a:endParaRPr sz="12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152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81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406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ts val="2355"/>
                        </a:lnSpc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" marB="0">
                    <a:lnR w="8152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8152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2724911" y="2405253"/>
            <a:ext cx="166116" cy="21838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71775" y="2430272"/>
            <a:ext cx="72000" cy="208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71775" y="2430272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89" h="2088514">
                <a:moveTo>
                  <a:pt x="0" y="2088006"/>
                </a:moveTo>
                <a:lnTo>
                  <a:pt x="72000" y="2088006"/>
                </a:lnTo>
                <a:lnTo>
                  <a:pt x="72000" y="0"/>
                </a:lnTo>
                <a:lnTo>
                  <a:pt x="0" y="0"/>
                </a:lnTo>
                <a:lnTo>
                  <a:pt x="0" y="208800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731007" y="4407789"/>
            <a:ext cx="153924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77744" y="4432808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30099" y="0"/>
                </a:moveTo>
                <a:lnTo>
                  <a:pt x="0" y="83566"/>
                </a:lnTo>
                <a:lnTo>
                  <a:pt x="60070" y="83566"/>
                </a:lnTo>
                <a:lnTo>
                  <a:pt x="30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77744" y="4432808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566"/>
                </a:moveTo>
                <a:lnTo>
                  <a:pt x="30099" y="0"/>
                </a:lnTo>
                <a:lnTo>
                  <a:pt x="60070" y="83566"/>
                </a:lnTo>
                <a:lnTo>
                  <a:pt x="0" y="835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69835" y="2409825"/>
            <a:ext cx="156972" cy="2173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112634" y="2430017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90" h="2088514">
                <a:moveTo>
                  <a:pt x="0" y="2088007"/>
                </a:moveTo>
                <a:lnTo>
                  <a:pt x="72000" y="2088007"/>
                </a:lnTo>
                <a:lnTo>
                  <a:pt x="72000" y="0"/>
                </a:lnTo>
                <a:lnTo>
                  <a:pt x="0" y="0"/>
                </a:lnTo>
                <a:lnTo>
                  <a:pt x="0" y="20880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75931" y="4412360"/>
            <a:ext cx="144779" cy="169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18604" y="4432681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30099" y="0"/>
                </a:moveTo>
                <a:lnTo>
                  <a:pt x="0" y="83438"/>
                </a:lnTo>
                <a:lnTo>
                  <a:pt x="60071" y="83438"/>
                </a:lnTo>
                <a:lnTo>
                  <a:pt x="30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868161" y="3203702"/>
            <a:ext cx="216535" cy="522605"/>
          </a:xfrm>
          <a:custGeom>
            <a:avLst/>
            <a:gdLst/>
            <a:ahLst/>
            <a:cxnLst/>
            <a:rect l="l" t="t" r="r" b="b"/>
            <a:pathLst>
              <a:path w="216535" h="522604">
                <a:moveTo>
                  <a:pt x="0" y="0"/>
                </a:moveTo>
                <a:lnTo>
                  <a:pt x="0" y="522477"/>
                </a:lnTo>
                <a:lnTo>
                  <a:pt x="216026" y="467740"/>
                </a:lnTo>
                <a:lnTo>
                  <a:pt x="216026" y="4483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43783" y="4014215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0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52134" y="3611245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5"/>
                </a:lnTo>
                <a:lnTo>
                  <a:pt x="187536" y="57150"/>
                </a:lnTo>
                <a:lnTo>
                  <a:pt x="144525" y="57150"/>
                </a:lnTo>
                <a:lnTo>
                  <a:pt x="144525" y="28575"/>
                </a:lnTo>
                <a:lnTo>
                  <a:pt x="187367" y="28575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0301" y="57150"/>
                </a:lnTo>
                <a:lnTo>
                  <a:pt x="130301" y="28575"/>
                </a:lnTo>
                <a:close/>
              </a:path>
              <a:path w="216535" h="85725">
                <a:moveTo>
                  <a:pt x="187367" y="28575"/>
                </a:moveTo>
                <a:lnTo>
                  <a:pt x="144525" y="28575"/>
                </a:lnTo>
                <a:lnTo>
                  <a:pt x="144525" y="57150"/>
                </a:lnTo>
                <a:lnTo>
                  <a:pt x="187536" y="57150"/>
                </a:lnTo>
                <a:lnTo>
                  <a:pt x="216026" y="42925"/>
                </a:lnTo>
                <a:lnTo>
                  <a:pt x="1873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491865" y="4082034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7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91865" y="3793997"/>
            <a:ext cx="648335" cy="144145"/>
          </a:xfrm>
          <a:custGeom>
            <a:avLst/>
            <a:gdLst/>
            <a:ahLst/>
            <a:cxnLst/>
            <a:rect l="l" t="t" r="r" b="b"/>
            <a:pathLst>
              <a:path w="648335" h="144145">
                <a:moveTo>
                  <a:pt x="0" y="144017"/>
                </a:moveTo>
                <a:lnTo>
                  <a:pt x="647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04588" y="2405253"/>
            <a:ext cx="167639" cy="2183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10684" y="4407789"/>
            <a:ext cx="155448" cy="178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58435" y="4432808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29972" y="0"/>
                </a:moveTo>
                <a:lnTo>
                  <a:pt x="0" y="83566"/>
                </a:lnTo>
                <a:lnTo>
                  <a:pt x="59943" y="83566"/>
                </a:lnTo>
                <a:lnTo>
                  <a:pt x="29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58435" y="4432808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566"/>
                </a:moveTo>
                <a:lnTo>
                  <a:pt x="29972" y="0"/>
                </a:lnTo>
                <a:lnTo>
                  <a:pt x="59943" y="83566"/>
                </a:lnTo>
                <a:lnTo>
                  <a:pt x="0" y="835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48071" y="3294126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5">
                <a:moveTo>
                  <a:pt x="0" y="57594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339848" y="3318383"/>
            <a:ext cx="432434" cy="85725"/>
          </a:xfrm>
          <a:custGeom>
            <a:avLst/>
            <a:gdLst/>
            <a:ahLst/>
            <a:cxnLst/>
            <a:rect l="l" t="t" r="r" b="b"/>
            <a:pathLst>
              <a:path w="432435" h="85725">
                <a:moveTo>
                  <a:pt x="346201" y="0"/>
                </a:moveTo>
                <a:lnTo>
                  <a:pt x="346201" y="85725"/>
                </a:lnTo>
                <a:lnTo>
                  <a:pt x="403267" y="57150"/>
                </a:lnTo>
                <a:lnTo>
                  <a:pt x="360552" y="57150"/>
                </a:lnTo>
                <a:lnTo>
                  <a:pt x="360552" y="28575"/>
                </a:lnTo>
                <a:lnTo>
                  <a:pt x="403436" y="28575"/>
                </a:lnTo>
                <a:lnTo>
                  <a:pt x="346201" y="0"/>
                </a:lnTo>
                <a:close/>
              </a:path>
              <a:path w="432435" h="85725">
                <a:moveTo>
                  <a:pt x="3462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46201" y="57150"/>
                </a:lnTo>
                <a:lnTo>
                  <a:pt x="346201" y="28575"/>
                </a:lnTo>
                <a:close/>
              </a:path>
              <a:path w="432435" h="85725">
                <a:moveTo>
                  <a:pt x="403436" y="28575"/>
                </a:moveTo>
                <a:lnTo>
                  <a:pt x="360552" y="28575"/>
                </a:lnTo>
                <a:lnTo>
                  <a:pt x="360552" y="57150"/>
                </a:lnTo>
                <a:lnTo>
                  <a:pt x="403267" y="57150"/>
                </a:lnTo>
                <a:lnTo>
                  <a:pt x="431926" y="42799"/>
                </a:lnTo>
                <a:lnTo>
                  <a:pt x="40343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61029" y="4023486"/>
            <a:ext cx="85725" cy="216535"/>
          </a:xfrm>
          <a:custGeom>
            <a:avLst/>
            <a:gdLst/>
            <a:ahLst/>
            <a:cxnLst/>
            <a:rect l="l" t="t" r="r" b="b"/>
            <a:pathLst>
              <a:path w="85725" h="216535">
                <a:moveTo>
                  <a:pt x="28575" y="130302"/>
                </a:moveTo>
                <a:lnTo>
                  <a:pt x="0" y="130302"/>
                </a:lnTo>
                <a:lnTo>
                  <a:pt x="42799" y="216027"/>
                </a:lnTo>
                <a:lnTo>
                  <a:pt x="78538" y="144653"/>
                </a:lnTo>
                <a:lnTo>
                  <a:pt x="28575" y="144653"/>
                </a:lnTo>
                <a:lnTo>
                  <a:pt x="28575" y="130302"/>
                </a:lnTo>
                <a:close/>
              </a:path>
              <a:path w="85725" h="216535">
                <a:moveTo>
                  <a:pt x="57150" y="0"/>
                </a:moveTo>
                <a:lnTo>
                  <a:pt x="28575" y="0"/>
                </a:lnTo>
                <a:lnTo>
                  <a:pt x="28575" y="144653"/>
                </a:lnTo>
                <a:lnTo>
                  <a:pt x="57150" y="144653"/>
                </a:lnTo>
                <a:lnTo>
                  <a:pt x="57150" y="0"/>
                </a:lnTo>
                <a:close/>
              </a:path>
              <a:path w="85725" h="216535">
                <a:moveTo>
                  <a:pt x="85725" y="130302"/>
                </a:moveTo>
                <a:lnTo>
                  <a:pt x="57150" y="130302"/>
                </a:lnTo>
                <a:lnTo>
                  <a:pt x="57150" y="144653"/>
                </a:lnTo>
                <a:lnTo>
                  <a:pt x="78538" y="144653"/>
                </a:lnTo>
                <a:lnTo>
                  <a:pt x="85725" y="130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80478" y="2468498"/>
            <a:ext cx="1584325" cy="85725"/>
          </a:xfrm>
          <a:custGeom>
            <a:avLst/>
            <a:gdLst/>
            <a:ahLst/>
            <a:cxnLst/>
            <a:rect l="l" t="t" r="r" b="b"/>
            <a:pathLst>
              <a:path w="1584325" h="85725">
                <a:moveTo>
                  <a:pt x="1498219" y="0"/>
                </a:moveTo>
                <a:lnTo>
                  <a:pt x="1498219" y="85725"/>
                </a:lnTo>
                <a:lnTo>
                  <a:pt x="1555284" y="57150"/>
                </a:lnTo>
                <a:lnTo>
                  <a:pt x="1512570" y="57150"/>
                </a:lnTo>
                <a:lnTo>
                  <a:pt x="1512570" y="28575"/>
                </a:lnTo>
                <a:lnTo>
                  <a:pt x="1555453" y="28575"/>
                </a:lnTo>
                <a:lnTo>
                  <a:pt x="1498219" y="0"/>
                </a:lnTo>
                <a:close/>
              </a:path>
              <a:path w="1584325" h="85725">
                <a:moveTo>
                  <a:pt x="149821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498219" y="57150"/>
                </a:lnTo>
                <a:lnTo>
                  <a:pt x="1498219" y="28575"/>
                </a:lnTo>
                <a:close/>
              </a:path>
              <a:path w="1584325" h="85725">
                <a:moveTo>
                  <a:pt x="1555453" y="28575"/>
                </a:moveTo>
                <a:lnTo>
                  <a:pt x="1512570" y="28575"/>
                </a:lnTo>
                <a:lnTo>
                  <a:pt x="1512570" y="57150"/>
                </a:lnTo>
                <a:lnTo>
                  <a:pt x="1555284" y="57150"/>
                </a:lnTo>
                <a:lnTo>
                  <a:pt x="1583944" y="42799"/>
                </a:lnTo>
                <a:lnTo>
                  <a:pt x="155545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80351" y="2511298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6480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85631" y="2405253"/>
            <a:ext cx="166116" cy="2183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532494" y="2430017"/>
            <a:ext cx="72000" cy="20880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32494" y="2430017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90" h="2088514">
                <a:moveTo>
                  <a:pt x="0" y="2088007"/>
                </a:moveTo>
                <a:lnTo>
                  <a:pt x="72000" y="2088007"/>
                </a:lnTo>
                <a:lnTo>
                  <a:pt x="72000" y="0"/>
                </a:lnTo>
                <a:lnTo>
                  <a:pt x="0" y="0"/>
                </a:lnTo>
                <a:lnTo>
                  <a:pt x="0" y="208800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491728" y="4407789"/>
            <a:ext cx="153924" cy="1783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38464" y="4432681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29971" y="0"/>
                </a:moveTo>
                <a:lnTo>
                  <a:pt x="0" y="83438"/>
                </a:lnTo>
                <a:lnTo>
                  <a:pt x="59943" y="83438"/>
                </a:lnTo>
                <a:lnTo>
                  <a:pt x="29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538464" y="4432681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438"/>
                </a:moveTo>
                <a:lnTo>
                  <a:pt x="29971" y="0"/>
                </a:lnTo>
                <a:lnTo>
                  <a:pt x="59943" y="83438"/>
                </a:lnTo>
                <a:lnTo>
                  <a:pt x="0" y="8343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51523" y="3591433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216027"/>
                </a:moveTo>
                <a:lnTo>
                  <a:pt x="359994" y="216027"/>
                </a:lnTo>
                <a:lnTo>
                  <a:pt x="322287" y="0"/>
                </a:lnTo>
                <a:lnTo>
                  <a:pt x="30848" y="0"/>
                </a:lnTo>
                <a:lnTo>
                  <a:pt x="0" y="2160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5573" y="3879469"/>
            <a:ext cx="288290" cy="648335"/>
          </a:xfrm>
          <a:custGeom>
            <a:avLst/>
            <a:gdLst/>
            <a:ahLst/>
            <a:cxnLst/>
            <a:rect l="l" t="t" r="r" b="b"/>
            <a:pathLst>
              <a:path w="288290" h="648335">
                <a:moveTo>
                  <a:pt x="287997" y="647954"/>
                </a:moveTo>
                <a:lnTo>
                  <a:pt x="0" y="518413"/>
                </a:lnTo>
                <a:lnTo>
                  <a:pt x="0" y="194437"/>
                </a:lnTo>
                <a:lnTo>
                  <a:pt x="287997" y="0"/>
                </a:lnTo>
                <a:lnTo>
                  <a:pt x="287997" y="291592"/>
                </a:lnTo>
                <a:lnTo>
                  <a:pt x="261823" y="323976"/>
                </a:lnTo>
                <a:lnTo>
                  <a:pt x="287997" y="356362"/>
                </a:lnTo>
                <a:lnTo>
                  <a:pt x="287997" y="64795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23862" y="4815459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3023603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23532" y="3807459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100799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356228" y="4599559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67537" y="3303396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12" y="28803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43609" y="4340606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360044" h="85725">
                <a:moveTo>
                  <a:pt x="85725" y="28575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360044" h="85725">
                <a:moveTo>
                  <a:pt x="359994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359994" y="57150"/>
                </a:lnTo>
                <a:lnTo>
                  <a:pt x="3599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364098" y="315010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32269" y="372617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8" y="0"/>
                </a:moveTo>
                <a:lnTo>
                  <a:pt x="98462" y="7345"/>
                </a:lnTo>
                <a:lnTo>
                  <a:pt x="58923" y="27797"/>
                </a:lnTo>
                <a:lnTo>
                  <a:pt x="27761" y="58978"/>
                </a:lnTo>
                <a:lnTo>
                  <a:pt x="7333" y="98511"/>
                </a:lnTo>
                <a:lnTo>
                  <a:pt x="0" y="144018"/>
                </a:lnTo>
                <a:lnTo>
                  <a:pt x="7333" y="189524"/>
                </a:lnTo>
                <a:lnTo>
                  <a:pt x="27761" y="229057"/>
                </a:lnTo>
                <a:lnTo>
                  <a:pt x="58923" y="260238"/>
                </a:lnTo>
                <a:lnTo>
                  <a:pt x="98462" y="280690"/>
                </a:lnTo>
                <a:lnTo>
                  <a:pt x="144018" y="288036"/>
                </a:lnTo>
                <a:lnTo>
                  <a:pt x="189511" y="280690"/>
                </a:lnTo>
                <a:lnTo>
                  <a:pt x="229012" y="260238"/>
                </a:lnTo>
                <a:lnTo>
                  <a:pt x="260155" y="229057"/>
                </a:lnTo>
                <a:lnTo>
                  <a:pt x="280576" y="189524"/>
                </a:lnTo>
                <a:lnTo>
                  <a:pt x="287908" y="144018"/>
                </a:lnTo>
                <a:lnTo>
                  <a:pt x="280576" y="98511"/>
                </a:lnTo>
                <a:lnTo>
                  <a:pt x="260155" y="58978"/>
                </a:lnTo>
                <a:lnTo>
                  <a:pt x="229012" y="27797"/>
                </a:lnTo>
                <a:lnTo>
                  <a:pt x="189511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364098" y="269481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5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7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351065" y="4878298"/>
            <a:ext cx="4068535" cy="86946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50000"/>
              </a:lnSpc>
              <a:spcBef>
                <a:spcPts val="300"/>
              </a:spcBef>
            </a:pPr>
            <a:r>
              <a:rPr spc="10" dirty="0">
                <a:latin typeface="黑体" panose="02010609060101010101" charset="-122"/>
                <a:cs typeface="黑体" panose="02010609060101010101" charset="-122"/>
              </a:rPr>
              <a:t>注</a:t>
            </a:r>
            <a:r>
              <a:rPr spc="-5" dirty="0">
                <a:latin typeface="Calibri" panose="020F0502020204030204"/>
                <a:cs typeface="Calibri" panose="020F0502020204030204"/>
              </a:rPr>
              <a:t>1</a:t>
            </a:r>
            <a:r>
              <a:rPr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本图中</a:t>
            </a:r>
            <a:r>
              <a:rPr spc="-15" dirty="0"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水线</a:t>
            </a:r>
            <a:r>
              <a:rPr spc="-15" dirty="0"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不完</a:t>
            </a:r>
            <a:r>
              <a:rPr spc="-15" dirty="0">
                <a:latin typeface="黑体" panose="02010609060101010101" charset="-122"/>
                <a:cs typeface="黑体" panose="02010609060101010101" charset="-122"/>
              </a:rPr>
              <a:t>整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的</a:t>
            </a:r>
            <a:endParaRPr>
              <a:latin typeface="黑体" panose="02010609060101010101" charset="-122"/>
              <a:cs typeface="黑体" panose="02010609060101010101" charset="-122"/>
            </a:endParaRPr>
          </a:p>
          <a:p>
            <a:pPr marL="91440">
              <a:lnSpc>
                <a:spcPct val="150000"/>
              </a:lnSpc>
            </a:pPr>
            <a:r>
              <a:rPr spc="10" dirty="0">
                <a:latin typeface="黑体" panose="02010609060101010101" charset="-122"/>
                <a:cs typeface="黑体" panose="02010609060101010101" charset="-122"/>
              </a:rPr>
              <a:t>注</a:t>
            </a:r>
            <a:r>
              <a:rPr spc="-5" dirty="0">
                <a:latin typeface="Calibri" panose="020F0502020204030204"/>
                <a:cs typeface="Calibri" panose="020F0502020204030204"/>
              </a:rPr>
              <a:t>2</a:t>
            </a:r>
            <a:r>
              <a:rPr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本图仅</a:t>
            </a:r>
            <a:r>
              <a:rPr spc="-15" dirty="0">
                <a:latin typeface="黑体" panose="02010609060101010101" charset="-122"/>
                <a:cs typeface="黑体" panose="02010609060101010101" charset="-122"/>
              </a:rPr>
              <a:t>给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出了</a:t>
            </a:r>
            <a:r>
              <a:rPr spc="-5" dirty="0">
                <a:latin typeface="Calibri" panose="020F0502020204030204"/>
                <a:cs typeface="Calibri" panose="020F0502020204030204"/>
              </a:rPr>
              <a:t>E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pc="-15" dirty="0">
                <a:latin typeface="Calibri" panose="020F0502020204030204"/>
                <a:cs typeface="Calibri" panose="020F0502020204030204"/>
              </a:rPr>
              <a:t>M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之间的</a:t>
            </a:r>
            <a:r>
              <a:rPr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dirty="0">
                <a:latin typeface="黑体" panose="02010609060101010101" charset="-122"/>
                <a:cs typeface="黑体" panose="02010609060101010101" charset="-122"/>
              </a:rPr>
              <a:t>发点</a:t>
            </a:r>
            <a:endParaRPr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76288" y="4095496"/>
            <a:ext cx="516255" cy="719455"/>
          </a:xfrm>
          <a:custGeom>
            <a:avLst/>
            <a:gdLst/>
            <a:ahLst/>
            <a:cxnLst/>
            <a:rect l="l" t="t" r="r" b="b"/>
            <a:pathLst>
              <a:path w="516254" h="719454">
                <a:moveTo>
                  <a:pt x="32796" y="46181"/>
                </a:moveTo>
                <a:lnTo>
                  <a:pt x="35352" y="74583"/>
                </a:lnTo>
                <a:lnTo>
                  <a:pt x="492505" y="719074"/>
                </a:lnTo>
                <a:lnTo>
                  <a:pt x="515746" y="702564"/>
                </a:lnTo>
                <a:lnTo>
                  <a:pt x="58591" y="57903"/>
                </a:lnTo>
                <a:lnTo>
                  <a:pt x="32796" y="46181"/>
                </a:lnTo>
                <a:close/>
              </a:path>
              <a:path w="516254" h="719454">
                <a:moveTo>
                  <a:pt x="0" y="0"/>
                </a:moveTo>
                <a:lnTo>
                  <a:pt x="10921" y="123190"/>
                </a:lnTo>
                <a:lnTo>
                  <a:pt x="11683" y="131064"/>
                </a:lnTo>
                <a:lnTo>
                  <a:pt x="18668" y="136906"/>
                </a:lnTo>
                <a:lnTo>
                  <a:pt x="26542" y="136144"/>
                </a:lnTo>
                <a:lnTo>
                  <a:pt x="34289" y="135509"/>
                </a:lnTo>
                <a:lnTo>
                  <a:pt x="40131" y="128524"/>
                </a:lnTo>
                <a:lnTo>
                  <a:pt x="39496" y="120650"/>
                </a:lnTo>
                <a:lnTo>
                  <a:pt x="35352" y="74583"/>
                </a:lnTo>
                <a:lnTo>
                  <a:pt x="4698" y="31368"/>
                </a:lnTo>
                <a:lnTo>
                  <a:pt x="28066" y="14859"/>
                </a:lnTo>
                <a:lnTo>
                  <a:pt x="32785" y="14859"/>
                </a:lnTo>
                <a:lnTo>
                  <a:pt x="0" y="0"/>
                </a:lnTo>
                <a:close/>
              </a:path>
              <a:path w="516254" h="719454">
                <a:moveTo>
                  <a:pt x="32785" y="14859"/>
                </a:moveTo>
                <a:lnTo>
                  <a:pt x="28066" y="14859"/>
                </a:lnTo>
                <a:lnTo>
                  <a:pt x="58591" y="57903"/>
                </a:lnTo>
                <a:lnTo>
                  <a:pt x="108076" y="80391"/>
                </a:lnTo>
                <a:lnTo>
                  <a:pt x="116585" y="77216"/>
                </a:lnTo>
                <a:lnTo>
                  <a:pt x="119760" y="69977"/>
                </a:lnTo>
                <a:lnTo>
                  <a:pt x="123062" y="62737"/>
                </a:lnTo>
                <a:lnTo>
                  <a:pt x="119887" y="54356"/>
                </a:lnTo>
                <a:lnTo>
                  <a:pt x="32785" y="14859"/>
                </a:lnTo>
                <a:close/>
              </a:path>
              <a:path w="516254" h="719454">
                <a:moveTo>
                  <a:pt x="28066" y="14859"/>
                </a:moveTo>
                <a:lnTo>
                  <a:pt x="4698" y="31368"/>
                </a:lnTo>
                <a:lnTo>
                  <a:pt x="35352" y="74583"/>
                </a:lnTo>
                <a:lnTo>
                  <a:pt x="32796" y="46181"/>
                </a:lnTo>
                <a:lnTo>
                  <a:pt x="10540" y="36068"/>
                </a:lnTo>
                <a:lnTo>
                  <a:pt x="30606" y="21843"/>
                </a:lnTo>
                <a:lnTo>
                  <a:pt x="33020" y="21843"/>
                </a:lnTo>
                <a:lnTo>
                  <a:pt x="28066" y="14859"/>
                </a:lnTo>
                <a:close/>
              </a:path>
              <a:path w="516254" h="719454">
                <a:moveTo>
                  <a:pt x="33020" y="21843"/>
                </a:moveTo>
                <a:lnTo>
                  <a:pt x="30606" y="21843"/>
                </a:lnTo>
                <a:lnTo>
                  <a:pt x="32796" y="46181"/>
                </a:lnTo>
                <a:lnTo>
                  <a:pt x="58591" y="57903"/>
                </a:lnTo>
                <a:lnTo>
                  <a:pt x="33020" y="21843"/>
                </a:lnTo>
                <a:close/>
              </a:path>
              <a:path w="516254" h="719454">
                <a:moveTo>
                  <a:pt x="30606" y="21843"/>
                </a:moveTo>
                <a:lnTo>
                  <a:pt x="10540" y="36068"/>
                </a:lnTo>
                <a:lnTo>
                  <a:pt x="32796" y="46181"/>
                </a:lnTo>
                <a:lnTo>
                  <a:pt x="30606" y="21843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4851400" y="4458081"/>
            <a:ext cx="1625600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155"/>
              </a:lnSpc>
              <a:spcBef>
                <a:spcPts val="915"/>
              </a:spcBef>
            </a:pPr>
            <a:r>
              <a:rPr sz="18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需求者（使用）</a:t>
            </a:r>
            <a:endParaRPr sz="1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098288" y="3520440"/>
            <a:ext cx="347980" cy="1308735"/>
          </a:xfrm>
          <a:custGeom>
            <a:avLst/>
            <a:gdLst/>
            <a:ahLst/>
            <a:cxnLst/>
            <a:rect l="l" t="t" r="r" b="b"/>
            <a:pathLst>
              <a:path w="347979" h="1308735">
                <a:moveTo>
                  <a:pt x="295545" y="55310"/>
                </a:moveTo>
                <a:lnTo>
                  <a:pt x="276162" y="76112"/>
                </a:lnTo>
                <a:lnTo>
                  <a:pt x="0" y="1302512"/>
                </a:lnTo>
                <a:lnTo>
                  <a:pt x="27812" y="1308735"/>
                </a:lnTo>
                <a:lnTo>
                  <a:pt x="304101" y="82317"/>
                </a:lnTo>
                <a:lnTo>
                  <a:pt x="295545" y="55310"/>
                </a:lnTo>
                <a:close/>
              </a:path>
              <a:path w="347979" h="1308735">
                <a:moveTo>
                  <a:pt x="315731" y="24511"/>
                </a:moveTo>
                <a:lnTo>
                  <a:pt x="287782" y="24511"/>
                </a:lnTo>
                <a:lnTo>
                  <a:pt x="315722" y="30734"/>
                </a:lnTo>
                <a:lnTo>
                  <a:pt x="304101" y="82317"/>
                </a:lnTo>
                <a:lnTo>
                  <a:pt x="318135" y="126619"/>
                </a:lnTo>
                <a:lnTo>
                  <a:pt x="320421" y="134112"/>
                </a:lnTo>
                <a:lnTo>
                  <a:pt x="328549" y="138303"/>
                </a:lnTo>
                <a:lnTo>
                  <a:pt x="343535" y="133477"/>
                </a:lnTo>
                <a:lnTo>
                  <a:pt x="347725" y="125476"/>
                </a:lnTo>
                <a:lnTo>
                  <a:pt x="344629" y="115824"/>
                </a:lnTo>
                <a:lnTo>
                  <a:pt x="315731" y="24511"/>
                </a:lnTo>
                <a:close/>
              </a:path>
              <a:path w="347979" h="1308735">
                <a:moveTo>
                  <a:pt x="307975" y="0"/>
                </a:moveTo>
                <a:lnTo>
                  <a:pt x="223647" y="90551"/>
                </a:lnTo>
                <a:lnTo>
                  <a:pt x="218312" y="96393"/>
                </a:lnTo>
                <a:lnTo>
                  <a:pt x="218694" y="105410"/>
                </a:lnTo>
                <a:lnTo>
                  <a:pt x="224409" y="110744"/>
                </a:lnTo>
                <a:lnTo>
                  <a:pt x="230250" y="116078"/>
                </a:lnTo>
                <a:lnTo>
                  <a:pt x="239267" y="115824"/>
                </a:lnTo>
                <a:lnTo>
                  <a:pt x="244601" y="109982"/>
                </a:lnTo>
                <a:lnTo>
                  <a:pt x="276162" y="76112"/>
                </a:lnTo>
                <a:lnTo>
                  <a:pt x="287782" y="24511"/>
                </a:lnTo>
                <a:lnTo>
                  <a:pt x="315731" y="24511"/>
                </a:lnTo>
                <a:lnTo>
                  <a:pt x="307975" y="0"/>
                </a:lnTo>
                <a:close/>
              </a:path>
              <a:path w="347979" h="1308735">
                <a:moveTo>
                  <a:pt x="315435" y="32004"/>
                </a:moveTo>
                <a:lnTo>
                  <a:pt x="288163" y="32004"/>
                </a:lnTo>
                <a:lnTo>
                  <a:pt x="312292" y="37338"/>
                </a:lnTo>
                <a:lnTo>
                  <a:pt x="295545" y="55310"/>
                </a:lnTo>
                <a:lnTo>
                  <a:pt x="304101" y="82317"/>
                </a:lnTo>
                <a:lnTo>
                  <a:pt x="315435" y="32004"/>
                </a:lnTo>
                <a:close/>
              </a:path>
              <a:path w="347979" h="1308735">
                <a:moveTo>
                  <a:pt x="287782" y="24511"/>
                </a:moveTo>
                <a:lnTo>
                  <a:pt x="276162" y="76112"/>
                </a:lnTo>
                <a:lnTo>
                  <a:pt x="295545" y="55310"/>
                </a:lnTo>
                <a:lnTo>
                  <a:pt x="288163" y="32004"/>
                </a:lnTo>
                <a:lnTo>
                  <a:pt x="315435" y="32004"/>
                </a:lnTo>
                <a:lnTo>
                  <a:pt x="315722" y="30734"/>
                </a:lnTo>
                <a:lnTo>
                  <a:pt x="287782" y="24511"/>
                </a:lnTo>
                <a:close/>
              </a:path>
              <a:path w="347979" h="1308735">
                <a:moveTo>
                  <a:pt x="288163" y="32004"/>
                </a:moveTo>
                <a:lnTo>
                  <a:pt x="295545" y="55310"/>
                </a:lnTo>
                <a:lnTo>
                  <a:pt x="312292" y="37338"/>
                </a:lnTo>
                <a:lnTo>
                  <a:pt x="288163" y="32004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6802881" y="4489831"/>
            <a:ext cx="177863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39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M	W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65735">
              <a:lnSpc>
                <a:spcPts val="2155"/>
              </a:lnSpc>
              <a:spcBef>
                <a:spcPts val="760"/>
              </a:spcBef>
            </a:pPr>
            <a:r>
              <a:rPr sz="18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需求者（传递）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8" name="object 50"/>
          <p:cNvSpPr/>
          <p:nvPr/>
        </p:nvSpPr>
        <p:spPr>
          <a:xfrm>
            <a:off x="4754977" y="2441652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90" h="2088514">
                <a:moveTo>
                  <a:pt x="0" y="2088007"/>
                </a:moveTo>
                <a:lnTo>
                  <a:pt x="72000" y="2088007"/>
                </a:lnTo>
                <a:lnTo>
                  <a:pt x="72000" y="0"/>
                </a:lnTo>
                <a:lnTo>
                  <a:pt x="0" y="0"/>
                </a:lnTo>
                <a:lnTo>
                  <a:pt x="0" y="20880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794" y="746125"/>
            <a:ext cx="73418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对于每个需求者，其后的各级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供给者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均需向其转发数据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606" y="1266697"/>
            <a:ext cx="248793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转发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MU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的路数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N+1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294" y="1795017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7894" y="1724914"/>
            <a:ext cx="509079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aseline="20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：后级供给者的总数</a:t>
            </a:r>
            <a:r>
              <a:rPr sz="1800" spc="5" dirty="0">
                <a:latin typeface="黑体" panose="02010609060101010101" charset="-122"/>
                <a:cs typeface="黑体" panose="02010609060101010101" charset="-122"/>
              </a:rPr>
              <a:t>；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：前级传递的寄存器数据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4" y="224307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94" y="2148585"/>
            <a:ext cx="615632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示例</a:t>
            </a:r>
            <a:r>
              <a:rPr sz="3600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3600" spc="-202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3600" baseline="1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600" spc="-75" baseline="1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3600" baseline="1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UB</a:t>
            </a:r>
            <a:r>
              <a:rPr sz="3600" baseline="10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6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B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输入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MU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前的转发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MUX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274726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2669032"/>
            <a:ext cx="6318885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对应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前页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求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者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；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假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设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均各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只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个数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需要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37154" y="114172"/>
            <a:ext cx="287083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转发</a:t>
            </a:r>
            <a:r>
              <a:rPr spc="-15" dirty="0"/>
              <a:t>的</a:t>
            </a:r>
            <a:r>
              <a:rPr dirty="0"/>
              <a:t>设计</a:t>
            </a:r>
            <a:r>
              <a:rPr spc="-15" dirty="0"/>
              <a:t>思</a:t>
            </a:r>
            <a:r>
              <a:rPr dirty="0"/>
              <a:t>路</a:t>
            </a:r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971638" y="3663810"/>
            <a:ext cx="360045" cy="935990"/>
          </a:xfrm>
          <a:custGeom>
            <a:avLst/>
            <a:gdLst/>
            <a:ahLst/>
            <a:cxnLst/>
            <a:rect l="l" t="t" r="r" b="b"/>
            <a:pathLst>
              <a:path w="360044" h="935989">
                <a:moveTo>
                  <a:pt x="0" y="936002"/>
                </a:moveTo>
                <a:lnTo>
                  <a:pt x="359994" y="936002"/>
                </a:lnTo>
                <a:lnTo>
                  <a:pt x="359994" y="0"/>
                </a:lnTo>
                <a:lnTo>
                  <a:pt x="0" y="0"/>
                </a:lnTo>
                <a:lnTo>
                  <a:pt x="0" y="93600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33602" y="3987893"/>
            <a:ext cx="280035" cy="292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63776" y="3429000"/>
            <a:ext cx="720090" cy="1282700"/>
          </a:xfrm>
          <a:custGeom>
            <a:avLst/>
            <a:gdLst/>
            <a:ahLst/>
            <a:cxnLst/>
            <a:rect l="l" t="t" r="r" b="b"/>
            <a:pathLst>
              <a:path w="720089" h="1282700">
                <a:moveTo>
                  <a:pt x="0" y="1282700"/>
                </a:moveTo>
                <a:lnTo>
                  <a:pt x="720001" y="1282700"/>
                </a:lnTo>
                <a:lnTo>
                  <a:pt x="720001" y="0"/>
                </a:lnTo>
                <a:lnTo>
                  <a:pt x="0" y="0"/>
                </a:lnTo>
                <a:lnTo>
                  <a:pt x="0" y="12827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53564" y="3499734"/>
            <a:ext cx="584835" cy="11417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31722" y="4106164"/>
            <a:ext cx="432434" cy="85725"/>
          </a:xfrm>
          <a:custGeom>
            <a:avLst/>
            <a:gdLst/>
            <a:ahLst/>
            <a:cxnLst/>
            <a:rect l="l" t="t" r="r" b="b"/>
            <a:pathLst>
              <a:path w="432435" h="85725">
                <a:moveTo>
                  <a:pt x="346202" y="0"/>
                </a:moveTo>
                <a:lnTo>
                  <a:pt x="346202" y="85725"/>
                </a:lnTo>
                <a:lnTo>
                  <a:pt x="403436" y="57150"/>
                </a:lnTo>
                <a:lnTo>
                  <a:pt x="360553" y="57150"/>
                </a:lnTo>
                <a:lnTo>
                  <a:pt x="360553" y="28575"/>
                </a:lnTo>
                <a:lnTo>
                  <a:pt x="403267" y="28575"/>
                </a:lnTo>
                <a:lnTo>
                  <a:pt x="346202" y="0"/>
                </a:lnTo>
                <a:close/>
              </a:path>
              <a:path w="432435" h="85725">
                <a:moveTo>
                  <a:pt x="34620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46202" y="57150"/>
                </a:lnTo>
                <a:lnTo>
                  <a:pt x="346202" y="28575"/>
                </a:lnTo>
                <a:close/>
              </a:path>
              <a:path w="432435" h="85725">
                <a:moveTo>
                  <a:pt x="403267" y="28575"/>
                </a:moveTo>
                <a:lnTo>
                  <a:pt x="360553" y="28575"/>
                </a:lnTo>
                <a:lnTo>
                  <a:pt x="360553" y="57150"/>
                </a:lnTo>
                <a:lnTo>
                  <a:pt x="403436" y="57150"/>
                </a:lnTo>
                <a:lnTo>
                  <a:pt x="431927" y="42925"/>
                </a:lnTo>
                <a:lnTo>
                  <a:pt x="4032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7622" y="4149216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0"/>
                </a:moveTo>
                <a:lnTo>
                  <a:pt x="0" y="100799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3829" y="4998339"/>
            <a:ext cx="576580" cy="375285"/>
          </a:xfrm>
          <a:custGeom>
            <a:avLst/>
            <a:gdLst/>
            <a:ahLst/>
            <a:cxnLst/>
            <a:rect l="l" t="t" r="r" b="b"/>
            <a:pathLst>
              <a:path w="576579" h="375285">
                <a:moveTo>
                  <a:pt x="0" y="62484"/>
                </a:moveTo>
                <a:lnTo>
                  <a:pt x="4905" y="38147"/>
                </a:lnTo>
                <a:lnTo>
                  <a:pt x="18287" y="18288"/>
                </a:lnTo>
                <a:lnTo>
                  <a:pt x="38147" y="4905"/>
                </a:lnTo>
                <a:lnTo>
                  <a:pt x="62483" y="0"/>
                </a:lnTo>
                <a:lnTo>
                  <a:pt x="513587" y="0"/>
                </a:lnTo>
                <a:lnTo>
                  <a:pt x="537870" y="4905"/>
                </a:lnTo>
                <a:lnTo>
                  <a:pt x="557736" y="18287"/>
                </a:lnTo>
                <a:lnTo>
                  <a:pt x="571148" y="38147"/>
                </a:lnTo>
                <a:lnTo>
                  <a:pt x="576071" y="62484"/>
                </a:lnTo>
                <a:lnTo>
                  <a:pt x="576071" y="312420"/>
                </a:lnTo>
                <a:lnTo>
                  <a:pt x="571148" y="336756"/>
                </a:lnTo>
                <a:lnTo>
                  <a:pt x="557736" y="356616"/>
                </a:lnTo>
                <a:lnTo>
                  <a:pt x="537870" y="369998"/>
                </a:lnTo>
                <a:lnTo>
                  <a:pt x="513587" y="374904"/>
                </a:lnTo>
                <a:lnTo>
                  <a:pt x="62483" y="374904"/>
                </a:lnTo>
                <a:lnTo>
                  <a:pt x="38147" y="369998"/>
                </a:lnTo>
                <a:lnTo>
                  <a:pt x="18287" y="356616"/>
                </a:lnTo>
                <a:lnTo>
                  <a:pt x="4905" y="336756"/>
                </a:lnTo>
                <a:lnTo>
                  <a:pt x="0" y="312420"/>
                </a:lnTo>
                <a:lnTo>
                  <a:pt x="0" y="6248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47875" y="5114290"/>
            <a:ext cx="1656080" cy="85725"/>
          </a:xfrm>
          <a:custGeom>
            <a:avLst/>
            <a:gdLst/>
            <a:ahLst/>
            <a:cxnLst/>
            <a:rect l="l" t="t" r="r" b="b"/>
            <a:pathLst>
              <a:path w="1656080" h="85725">
                <a:moveTo>
                  <a:pt x="1570228" y="0"/>
                </a:moveTo>
                <a:lnTo>
                  <a:pt x="1570228" y="85725"/>
                </a:lnTo>
                <a:lnTo>
                  <a:pt x="1627462" y="57150"/>
                </a:lnTo>
                <a:lnTo>
                  <a:pt x="1584579" y="57150"/>
                </a:lnTo>
                <a:lnTo>
                  <a:pt x="1584579" y="28575"/>
                </a:lnTo>
                <a:lnTo>
                  <a:pt x="1627293" y="28575"/>
                </a:lnTo>
                <a:lnTo>
                  <a:pt x="1570228" y="0"/>
                </a:lnTo>
                <a:close/>
              </a:path>
              <a:path w="1656080" h="85725">
                <a:moveTo>
                  <a:pt x="1570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570228" y="57150"/>
                </a:lnTo>
                <a:lnTo>
                  <a:pt x="1570228" y="28575"/>
                </a:lnTo>
                <a:close/>
              </a:path>
              <a:path w="1656080" h="85725">
                <a:moveTo>
                  <a:pt x="1627293" y="28575"/>
                </a:moveTo>
                <a:lnTo>
                  <a:pt x="1584579" y="28575"/>
                </a:lnTo>
                <a:lnTo>
                  <a:pt x="1584579" y="57150"/>
                </a:lnTo>
                <a:lnTo>
                  <a:pt x="1627462" y="57150"/>
                </a:lnTo>
                <a:lnTo>
                  <a:pt x="1655953" y="42926"/>
                </a:lnTo>
                <a:lnTo>
                  <a:pt x="162729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3590" y="502323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21597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3564" y="4591177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1593" y="4034154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274281" y="0"/>
                </a:moveTo>
                <a:lnTo>
                  <a:pt x="274281" y="85725"/>
                </a:lnTo>
                <a:lnTo>
                  <a:pt x="331516" y="57150"/>
                </a:lnTo>
                <a:lnTo>
                  <a:pt x="288569" y="57150"/>
                </a:lnTo>
                <a:lnTo>
                  <a:pt x="288569" y="28575"/>
                </a:lnTo>
                <a:lnTo>
                  <a:pt x="331347" y="28575"/>
                </a:lnTo>
                <a:lnTo>
                  <a:pt x="274281" y="0"/>
                </a:lnTo>
                <a:close/>
              </a:path>
              <a:path w="360044" h="85725">
                <a:moveTo>
                  <a:pt x="27428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74281" y="57150"/>
                </a:lnTo>
                <a:lnTo>
                  <a:pt x="274281" y="28575"/>
                </a:lnTo>
                <a:close/>
              </a:path>
              <a:path w="360044" h="85725">
                <a:moveTo>
                  <a:pt x="331347" y="28575"/>
                </a:moveTo>
                <a:lnTo>
                  <a:pt x="288569" y="28575"/>
                </a:lnTo>
                <a:lnTo>
                  <a:pt x="288569" y="57150"/>
                </a:lnTo>
                <a:lnTo>
                  <a:pt x="331516" y="57150"/>
                </a:lnTo>
                <a:lnTo>
                  <a:pt x="360006" y="42926"/>
                </a:lnTo>
                <a:lnTo>
                  <a:pt x="33134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91991" y="3347720"/>
            <a:ext cx="935990" cy="1008380"/>
          </a:xfrm>
          <a:custGeom>
            <a:avLst/>
            <a:gdLst/>
            <a:ahLst/>
            <a:cxnLst/>
            <a:rect l="l" t="t" r="r" b="b"/>
            <a:pathLst>
              <a:path w="935989" h="1008379">
                <a:moveTo>
                  <a:pt x="0" y="1007998"/>
                </a:moveTo>
                <a:lnTo>
                  <a:pt x="936002" y="1007998"/>
                </a:lnTo>
                <a:lnTo>
                  <a:pt x="936002" y="0"/>
                </a:lnTo>
                <a:lnTo>
                  <a:pt x="0" y="0"/>
                </a:lnTo>
                <a:lnTo>
                  <a:pt x="0" y="100799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32123" y="3531616"/>
            <a:ext cx="85851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Register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68344" y="3836416"/>
            <a:ext cx="3854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87929" y="3660775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0" y="0"/>
                </a:moveTo>
                <a:lnTo>
                  <a:pt x="418210" y="85725"/>
                </a:lnTo>
                <a:lnTo>
                  <a:pt x="475445" y="57150"/>
                </a:lnTo>
                <a:lnTo>
                  <a:pt x="432561" y="57150"/>
                </a:lnTo>
                <a:lnTo>
                  <a:pt x="432561" y="28575"/>
                </a:lnTo>
                <a:lnTo>
                  <a:pt x="475276" y="28575"/>
                </a:lnTo>
                <a:lnTo>
                  <a:pt x="418210" y="0"/>
                </a:lnTo>
                <a:close/>
              </a:path>
              <a:path w="504189" h="85725">
                <a:moveTo>
                  <a:pt x="4182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0" y="57150"/>
                </a:lnTo>
                <a:lnTo>
                  <a:pt x="418210" y="28575"/>
                </a:lnTo>
                <a:close/>
              </a:path>
              <a:path w="504189" h="85725">
                <a:moveTo>
                  <a:pt x="475276" y="28575"/>
                </a:moveTo>
                <a:lnTo>
                  <a:pt x="432561" y="28575"/>
                </a:lnTo>
                <a:lnTo>
                  <a:pt x="432561" y="57150"/>
                </a:lnTo>
                <a:lnTo>
                  <a:pt x="475445" y="57150"/>
                </a:lnTo>
                <a:lnTo>
                  <a:pt x="503935" y="42925"/>
                </a:lnTo>
                <a:lnTo>
                  <a:pt x="4752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87929" y="3963289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0" y="0"/>
                </a:moveTo>
                <a:lnTo>
                  <a:pt x="418210" y="85725"/>
                </a:lnTo>
                <a:lnTo>
                  <a:pt x="475276" y="57150"/>
                </a:lnTo>
                <a:lnTo>
                  <a:pt x="432561" y="57150"/>
                </a:lnTo>
                <a:lnTo>
                  <a:pt x="432561" y="28575"/>
                </a:lnTo>
                <a:lnTo>
                  <a:pt x="475445" y="28575"/>
                </a:lnTo>
                <a:lnTo>
                  <a:pt x="418210" y="0"/>
                </a:lnTo>
                <a:close/>
              </a:path>
              <a:path w="504189" h="85725">
                <a:moveTo>
                  <a:pt x="4182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0" y="57150"/>
                </a:lnTo>
                <a:lnTo>
                  <a:pt x="418210" y="28575"/>
                </a:lnTo>
                <a:close/>
              </a:path>
              <a:path w="504189" h="85725">
                <a:moveTo>
                  <a:pt x="475445" y="28575"/>
                </a:moveTo>
                <a:lnTo>
                  <a:pt x="432561" y="28575"/>
                </a:lnTo>
                <a:lnTo>
                  <a:pt x="432561" y="57150"/>
                </a:lnTo>
                <a:lnTo>
                  <a:pt x="475276" y="57150"/>
                </a:lnTo>
                <a:lnTo>
                  <a:pt x="503935" y="42799"/>
                </a:lnTo>
                <a:lnTo>
                  <a:pt x="47544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87929" y="4251325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0" y="0"/>
                </a:moveTo>
                <a:lnTo>
                  <a:pt x="418210" y="85725"/>
                </a:lnTo>
                <a:lnTo>
                  <a:pt x="475276" y="57150"/>
                </a:lnTo>
                <a:lnTo>
                  <a:pt x="432561" y="57150"/>
                </a:lnTo>
                <a:lnTo>
                  <a:pt x="432561" y="28575"/>
                </a:lnTo>
                <a:lnTo>
                  <a:pt x="475445" y="28575"/>
                </a:lnTo>
                <a:lnTo>
                  <a:pt x="418210" y="0"/>
                </a:lnTo>
                <a:close/>
              </a:path>
              <a:path w="504189" h="85725">
                <a:moveTo>
                  <a:pt x="4182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0" y="57150"/>
                </a:lnTo>
                <a:lnTo>
                  <a:pt x="418210" y="28575"/>
                </a:lnTo>
                <a:close/>
              </a:path>
              <a:path w="504189" h="85725">
                <a:moveTo>
                  <a:pt x="475445" y="28575"/>
                </a:moveTo>
                <a:lnTo>
                  <a:pt x="432561" y="28575"/>
                </a:lnTo>
                <a:lnTo>
                  <a:pt x="432561" y="57150"/>
                </a:lnTo>
                <a:lnTo>
                  <a:pt x="475276" y="57150"/>
                </a:lnTo>
                <a:lnTo>
                  <a:pt x="503935" y="42799"/>
                </a:lnTo>
                <a:lnTo>
                  <a:pt x="47544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28207" y="3406140"/>
            <a:ext cx="576580" cy="1143000"/>
          </a:xfrm>
          <a:custGeom>
            <a:avLst/>
            <a:gdLst/>
            <a:ahLst/>
            <a:cxnLst/>
            <a:rect l="l" t="t" r="r" b="b"/>
            <a:pathLst>
              <a:path w="576579" h="1143000">
                <a:moveTo>
                  <a:pt x="0" y="0"/>
                </a:moveTo>
                <a:lnTo>
                  <a:pt x="576071" y="228473"/>
                </a:lnTo>
                <a:lnTo>
                  <a:pt x="576071" y="799719"/>
                </a:lnTo>
                <a:lnTo>
                  <a:pt x="0" y="1142492"/>
                </a:lnTo>
                <a:lnTo>
                  <a:pt x="0" y="628396"/>
                </a:lnTo>
                <a:lnTo>
                  <a:pt x="52450" y="571246"/>
                </a:lnTo>
                <a:lnTo>
                  <a:pt x="0" y="51409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299072" y="3809619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5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04279" y="3863085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790" y="0"/>
                </a:moveTo>
                <a:lnTo>
                  <a:pt x="605790" y="114300"/>
                </a:lnTo>
                <a:lnTo>
                  <a:pt x="681990" y="76200"/>
                </a:lnTo>
                <a:lnTo>
                  <a:pt x="624840" y="76200"/>
                </a:lnTo>
                <a:lnTo>
                  <a:pt x="624840" y="38100"/>
                </a:lnTo>
                <a:lnTo>
                  <a:pt x="681990" y="38100"/>
                </a:lnTo>
                <a:lnTo>
                  <a:pt x="605790" y="0"/>
                </a:lnTo>
                <a:close/>
              </a:path>
              <a:path w="720090" h="114300">
                <a:moveTo>
                  <a:pt x="60579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5790" y="76200"/>
                </a:lnTo>
                <a:lnTo>
                  <a:pt x="605790" y="38100"/>
                </a:lnTo>
                <a:close/>
              </a:path>
              <a:path w="720090" h="114300">
                <a:moveTo>
                  <a:pt x="681990" y="38100"/>
                </a:moveTo>
                <a:lnTo>
                  <a:pt x="624840" y="38100"/>
                </a:lnTo>
                <a:lnTo>
                  <a:pt x="624840" y="76200"/>
                </a:lnTo>
                <a:lnTo>
                  <a:pt x="681990" y="76200"/>
                </a:lnTo>
                <a:lnTo>
                  <a:pt x="720090" y="57150"/>
                </a:lnTo>
                <a:lnTo>
                  <a:pt x="68199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12179" y="4312920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2" y="0"/>
                </a:moveTo>
                <a:lnTo>
                  <a:pt x="130302" y="85724"/>
                </a:lnTo>
                <a:lnTo>
                  <a:pt x="187536" y="57149"/>
                </a:lnTo>
                <a:lnTo>
                  <a:pt x="144525" y="57149"/>
                </a:lnTo>
                <a:lnTo>
                  <a:pt x="144525" y="28574"/>
                </a:lnTo>
                <a:lnTo>
                  <a:pt x="187367" y="28574"/>
                </a:lnTo>
                <a:lnTo>
                  <a:pt x="130302" y="0"/>
                </a:lnTo>
                <a:close/>
              </a:path>
              <a:path w="216535" h="85725">
                <a:moveTo>
                  <a:pt x="130302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130302" y="57149"/>
                </a:lnTo>
                <a:lnTo>
                  <a:pt x="130302" y="28574"/>
                </a:lnTo>
                <a:close/>
              </a:path>
              <a:path w="216535" h="85725">
                <a:moveTo>
                  <a:pt x="187367" y="28574"/>
                </a:moveTo>
                <a:lnTo>
                  <a:pt x="144525" y="28574"/>
                </a:lnTo>
                <a:lnTo>
                  <a:pt x="144525" y="57149"/>
                </a:lnTo>
                <a:lnTo>
                  <a:pt x="187536" y="57149"/>
                </a:lnTo>
                <a:lnTo>
                  <a:pt x="216027" y="42925"/>
                </a:lnTo>
                <a:lnTo>
                  <a:pt x="187367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28109" y="4024884"/>
            <a:ext cx="864235" cy="85725"/>
          </a:xfrm>
          <a:custGeom>
            <a:avLst/>
            <a:gdLst/>
            <a:ahLst/>
            <a:cxnLst/>
            <a:rect l="l" t="t" r="r" b="b"/>
            <a:pathLst>
              <a:path w="864235" h="85725">
                <a:moveTo>
                  <a:pt x="778255" y="0"/>
                </a:moveTo>
                <a:lnTo>
                  <a:pt x="778255" y="85725"/>
                </a:lnTo>
                <a:lnTo>
                  <a:pt x="835490" y="57150"/>
                </a:lnTo>
                <a:lnTo>
                  <a:pt x="792479" y="57150"/>
                </a:lnTo>
                <a:lnTo>
                  <a:pt x="792479" y="28575"/>
                </a:lnTo>
                <a:lnTo>
                  <a:pt x="835321" y="28575"/>
                </a:lnTo>
                <a:lnTo>
                  <a:pt x="778255" y="0"/>
                </a:lnTo>
                <a:close/>
              </a:path>
              <a:path w="864235" h="85725">
                <a:moveTo>
                  <a:pt x="77825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8255" y="57150"/>
                </a:lnTo>
                <a:lnTo>
                  <a:pt x="778255" y="28575"/>
                </a:lnTo>
                <a:close/>
              </a:path>
              <a:path w="864235" h="85725">
                <a:moveTo>
                  <a:pt x="835321" y="28575"/>
                </a:moveTo>
                <a:lnTo>
                  <a:pt x="792479" y="28575"/>
                </a:lnTo>
                <a:lnTo>
                  <a:pt x="792479" y="57150"/>
                </a:lnTo>
                <a:lnTo>
                  <a:pt x="835490" y="57150"/>
                </a:lnTo>
                <a:lnTo>
                  <a:pt x="863980" y="42926"/>
                </a:lnTo>
                <a:lnTo>
                  <a:pt x="835321" y="285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27982" y="3564382"/>
            <a:ext cx="1800225" cy="85725"/>
          </a:xfrm>
          <a:custGeom>
            <a:avLst/>
            <a:gdLst/>
            <a:ahLst/>
            <a:cxnLst/>
            <a:rect l="l" t="t" r="r" b="b"/>
            <a:pathLst>
              <a:path w="1800225" h="85725">
                <a:moveTo>
                  <a:pt x="1714500" y="0"/>
                </a:moveTo>
                <a:lnTo>
                  <a:pt x="1714500" y="85724"/>
                </a:lnTo>
                <a:lnTo>
                  <a:pt x="1771734" y="57149"/>
                </a:lnTo>
                <a:lnTo>
                  <a:pt x="1728723" y="57149"/>
                </a:lnTo>
                <a:lnTo>
                  <a:pt x="1728723" y="28575"/>
                </a:lnTo>
                <a:lnTo>
                  <a:pt x="1771565" y="28575"/>
                </a:lnTo>
                <a:lnTo>
                  <a:pt x="1714500" y="0"/>
                </a:lnTo>
                <a:close/>
              </a:path>
              <a:path w="1800225" h="85725">
                <a:moveTo>
                  <a:pt x="1714500" y="28575"/>
                </a:moveTo>
                <a:lnTo>
                  <a:pt x="0" y="28575"/>
                </a:lnTo>
                <a:lnTo>
                  <a:pt x="0" y="57149"/>
                </a:lnTo>
                <a:lnTo>
                  <a:pt x="1714500" y="57149"/>
                </a:lnTo>
                <a:lnTo>
                  <a:pt x="1714500" y="28575"/>
                </a:lnTo>
                <a:close/>
              </a:path>
              <a:path w="1800225" h="85725">
                <a:moveTo>
                  <a:pt x="1771565" y="28575"/>
                </a:moveTo>
                <a:lnTo>
                  <a:pt x="1728723" y="28575"/>
                </a:lnTo>
                <a:lnTo>
                  <a:pt x="1728723" y="57149"/>
                </a:lnTo>
                <a:lnTo>
                  <a:pt x="1771734" y="57149"/>
                </a:lnTo>
                <a:lnTo>
                  <a:pt x="1800225" y="42925"/>
                </a:lnTo>
                <a:lnTo>
                  <a:pt x="177156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24368" y="3406140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3"/>
                </a:moveTo>
                <a:lnTo>
                  <a:pt x="720001" y="1440053"/>
                </a:lnTo>
                <a:lnTo>
                  <a:pt x="720001" y="0"/>
                </a:lnTo>
                <a:lnTo>
                  <a:pt x="0" y="0"/>
                </a:lnTo>
                <a:lnTo>
                  <a:pt x="0" y="144005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615173" y="3678049"/>
            <a:ext cx="584835" cy="897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memo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76063" y="4600955"/>
            <a:ext cx="2448560" cy="85725"/>
          </a:xfrm>
          <a:custGeom>
            <a:avLst/>
            <a:gdLst/>
            <a:ahLst/>
            <a:cxnLst/>
            <a:rect l="l" t="t" r="r" b="b"/>
            <a:pathLst>
              <a:path w="2448559" h="85725">
                <a:moveTo>
                  <a:pt x="2362327" y="0"/>
                </a:moveTo>
                <a:lnTo>
                  <a:pt x="2362327" y="85725"/>
                </a:lnTo>
                <a:lnTo>
                  <a:pt x="2419561" y="57150"/>
                </a:lnTo>
                <a:lnTo>
                  <a:pt x="2376551" y="57150"/>
                </a:lnTo>
                <a:lnTo>
                  <a:pt x="2376551" y="28575"/>
                </a:lnTo>
                <a:lnTo>
                  <a:pt x="2419392" y="28575"/>
                </a:lnTo>
                <a:lnTo>
                  <a:pt x="2362327" y="0"/>
                </a:lnTo>
                <a:close/>
              </a:path>
              <a:path w="2448559" h="85725">
                <a:moveTo>
                  <a:pt x="236232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362327" y="57150"/>
                </a:lnTo>
                <a:lnTo>
                  <a:pt x="2362327" y="28575"/>
                </a:lnTo>
                <a:close/>
              </a:path>
              <a:path w="2448559" h="85725">
                <a:moveTo>
                  <a:pt x="2419392" y="28575"/>
                </a:moveTo>
                <a:lnTo>
                  <a:pt x="2376551" y="28575"/>
                </a:lnTo>
                <a:lnTo>
                  <a:pt x="2376551" y="57150"/>
                </a:lnTo>
                <a:lnTo>
                  <a:pt x="2419561" y="57150"/>
                </a:lnTo>
                <a:lnTo>
                  <a:pt x="2448052" y="42926"/>
                </a:lnTo>
                <a:lnTo>
                  <a:pt x="241939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44458" y="3920235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4">
                <a:moveTo>
                  <a:pt x="0" y="0"/>
                </a:moveTo>
                <a:lnTo>
                  <a:pt x="6480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892540" y="3059683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52417" y="3059683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5040122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09110" y="3059683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1"/>
                </a:moveTo>
                <a:lnTo>
                  <a:pt x="0" y="202311"/>
                </a:lnTo>
                <a:lnTo>
                  <a:pt x="42799" y="288036"/>
                </a:lnTo>
                <a:lnTo>
                  <a:pt x="78602" y="216535"/>
                </a:lnTo>
                <a:lnTo>
                  <a:pt x="28575" y="216535"/>
                </a:lnTo>
                <a:lnTo>
                  <a:pt x="28575" y="202311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5"/>
                </a:lnTo>
                <a:lnTo>
                  <a:pt x="57150" y="216535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1"/>
                </a:moveTo>
                <a:lnTo>
                  <a:pt x="57150" y="202311"/>
                </a:lnTo>
                <a:lnTo>
                  <a:pt x="57150" y="216535"/>
                </a:lnTo>
                <a:lnTo>
                  <a:pt x="78602" y="216535"/>
                </a:lnTo>
                <a:lnTo>
                  <a:pt x="85725" y="202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68167" y="3179064"/>
            <a:ext cx="167639" cy="21838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15792" y="3203829"/>
            <a:ext cx="72000" cy="2088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15792" y="3203829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89" h="2088514">
                <a:moveTo>
                  <a:pt x="0" y="2088007"/>
                </a:moveTo>
                <a:lnTo>
                  <a:pt x="72000" y="2088007"/>
                </a:lnTo>
                <a:lnTo>
                  <a:pt x="72000" y="0"/>
                </a:lnTo>
                <a:lnTo>
                  <a:pt x="0" y="0"/>
                </a:lnTo>
                <a:lnTo>
                  <a:pt x="0" y="208800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74264" y="5181600"/>
            <a:ext cx="15544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21761" y="5206491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30099" y="0"/>
                </a:moveTo>
                <a:lnTo>
                  <a:pt x="0" y="83565"/>
                </a:lnTo>
                <a:lnTo>
                  <a:pt x="60070" y="83565"/>
                </a:lnTo>
                <a:lnTo>
                  <a:pt x="30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21761" y="5206491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565"/>
                </a:moveTo>
                <a:lnTo>
                  <a:pt x="30099" y="0"/>
                </a:lnTo>
                <a:lnTo>
                  <a:pt x="60070" y="83565"/>
                </a:lnTo>
                <a:lnTo>
                  <a:pt x="0" y="835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93635" y="3179064"/>
            <a:ext cx="166116" cy="1967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40626" y="3203701"/>
            <a:ext cx="72000" cy="1871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40626" y="3203701"/>
            <a:ext cx="72390" cy="1871980"/>
          </a:xfrm>
          <a:custGeom>
            <a:avLst/>
            <a:gdLst/>
            <a:ahLst/>
            <a:cxnLst/>
            <a:rect l="l" t="t" r="r" b="b"/>
            <a:pathLst>
              <a:path w="72390" h="1871979">
                <a:moveTo>
                  <a:pt x="0" y="1871980"/>
                </a:moveTo>
                <a:lnTo>
                  <a:pt x="72000" y="1871980"/>
                </a:lnTo>
                <a:lnTo>
                  <a:pt x="72000" y="0"/>
                </a:lnTo>
                <a:lnTo>
                  <a:pt x="0" y="0"/>
                </a:lnTo>
                <a:lnTo>
                  <a:pt x="0" y="187198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99731" y="4974335"/>
            <a:ext cx="153924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46594" y="4999101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0099" y="0"/>
                </a:moveTo>
                <a:lnTo>
                  <a:pt x="0" y="74930"/>
                </a:lnTo>
                <a:lnTo>
                  <a:pt x="60071" y="74930"/>
                </a:lnTo>
                <a:lnTo>
                  <a:pt x="30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046594" y="4999101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0" y="74930"/>
                </a:moveTo>
                <a:lnTo>
                  <a:pt x="30099" y="0"/>
                </a:lnTo>
                <a:lnTo>
                  <a:pt x="60071" y="74930"/>
                </a:lnTo>
                <a:lnTo>
                  <a:pt x="0" y="749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87801" y="4787900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0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80126" y="4427854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6004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580126" y="4384928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5"/>
                </a:lnTo>
                <a:lnTo>
                  <a:pt x="187536" y="57150"/>
                </a:lnTo>
                <a:lnTo>
                  <a:pt x="144525" y="57150"/>
                </a:lnTo>
                <a:lnTo>
                  <a:pt x="144525" y="28575"/>
                </a:lnTo>
                <a:lnTo>
                  <a:pt x="187367" y="28575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0301" y="57150"/>
                </a:lnTo>
                <a:lnTo>
                  <a:pt x="130301" y="28575"/>
                </a:lnTo>
                <a:close/>
              </a:path>
              <a:path w="216535" h="85725">
                <a:moveTo>
                  <a:pt x="187367" y="28575"/>
                </a:moveTo>
                <a:lnTo>
                  <a:pt x="144525" y="28575"/>
                </a:lnTo>
                <a:lnTo>
                  <a:pt x="144525" y="57150"/>
                </a:lnTo>
                <a:lnTo>
                  <a:pt x="187536" y="57150"/>
                </a:lnTo>
                <a:lnTo>
                  <a:pt x="216026" y="42926"/>
                </a:lnTo>
                <a:lnTo>
                  <a:pt x="1873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35883" y="4855717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795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35883" y="471170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20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35883" y="4567682"/>
            <a:ext cx="648335" cy="144145"/>
          </a:xfrm>
          <a:custGeom>
            <a:avLst/>
            <a:gdLst/>
            <a:ahLst/>
            <a:cxnLst/>
            <a:rect l="l" t="t" r="r" b="b"/>
            <a:pathLst>
              <a:path w="648335" h="144145">
                <a:moveTo>
                  <a:pt x="0" y="144018"/>
                </a:moveTo>
                <a:lnTo>
                  <a:pt x="64795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83836" y="4567682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28803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819525" y="4655566"/>
            <a:ext cx="3060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mbria" panose="02040503050406030204"/>
                <a:cs typeface="Cambria" panose="02040503050406030204"/>
              </a:rPr>
              <a:t>EXT</a:t>
            </a:r>
            <a:endParaRPr sz="1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283964" y="4787900"/>
            <a:ext cx="1296035" cy="0"/>
          </a:xfrm>
          <a:custGeom>
            <a:avLst/>
            <a:gdLst/>
            <a:ahLst/>
            <a:cxnLst/>
            <a:rect l="l" t="t" r="r" b="b"/>
            <a:pathLst>
              <a:path w="1296035">
                <a:moveTo>
                  <a:pt x="0" y="0"/>
                </a:moveTo>
                <a:lnTo>
                  <a:pt x="12960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32959" y="3179064"/>
            <a:ext cx="166115" cy="2183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80330" y="3203829"/>
            <a:ext cx="72000" cy="20880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80330" y="3203829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89" h="2088514">
                <a:moveTo>
                  <a:pt x="0" y="2088007"/>
                </a:moveTo>
                <a:lnTo>
                  <a:pt x="72000" y="2088007"/>
                </a:lnTo>
                <a:lnTo>
                  <a:pt x="72000" y="0"/>
                </a:lnTo>
                <a:lnTo>
                  <a:pt x="0" y="0"/>
                </a:lnTo>
                <a:lnTo>
                  <a:pt x="0" y="208800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39055" y="5181600"/>
            <a:ext cx="155448" cy="1783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86427" y="5206491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29972" y="0"/>
                </a:moveTo>
                <a:lnTo>
                  <a:pt x="0" y="83565"/>
                </a:lnTo>
                <a:lnTo>
                  <a:pt x="59944" y="83565"/>
                </a:lnTo>
                <a:lnTo>
                  <a:pt x="29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686427" y="5206491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565"/>
                </a:moveTo>
                <a:lnTo>
                  <a:pt x="29972" y="0"/>
                </a:lnTo>
                <a:lnTo>
                  <a:pt x="59944" y="83565"/>
                </a:lnTo>
                <a:lnTo>
                  <a:pt x="0" y="8356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76063" y="4067809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5">
                <a:moveTo>
                  <a:pt x="0" y="57594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2999994" y="3418509"/>
            <a:ext cx="488950" cy="133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 marR="180340" indent="-7620" algn="just">
              <a:lnSpc>
                <a:spcPct val="94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imm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83866" y="4092066"/>
            <a:ext cx="432434" cy="85725"/>
          </a:xfrm>
          <a:custGeom>
            <a:avLst/>
            <a:gdLst/>
            <a:ahLst/>
            <a:cxnLst/>
            <a:rect l="l" t="t" r="r" b="b"/>
            <a:pathLst>
              <a:path w="432435" h="85725">
                <a:moveTo>
                  <a:pt x="346201" y="0"/>
                </a:moveTo>
                <a:lnTo>
                  <a:pt x="346201" y="85724"/>
                </a:lnTo>
                <a:lnTo>
                  <a:pt x="403267" y="57149"/>
                </a:lnTo>
                <a:lnTo>
                  <a:pt x="360552" y="57149"/>
                </a:lnTo>
                <a:lnTo>
                  <a:pt x="360552" y="28574"/>
                </a:lnTo>
                <a:lnTo>
                  <a:pt x="403436" y="28574"/>
                </a:lnTo>
                <a:lnTo>
                  <a:pt x="346201" y="0"/>
                </a:lnTo>
                <a:close/>
              </a:path>
              <a:path w="432435" h="85725">
                <a:moveTo>
                  <a:pt x="346201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346201" y="57149"/>
                </a:lnTo>
                <a:lnTo>
                  <a:pt x="346201" y="28574"/>
                </a:lnTo>
                <a:close/>
              </a:path>
              <a:path w="432435" h="85725">
                <a:moveTo>
                  <a:pt x="403436" y="28574"/>
                </a:moveTo>
                <a:lnTo>
                  <a:pt x="360552" y="28574"/>
                </a:lnTo>
                <a:lnTo>
                  <a:pt x="360552" y="57149"/>
                </a:lnTo>
                <a:lnTo>
                  <a:pt x="403267" y="57149"/>
                </a:lnTo>
                <a:lnTo>
                  <a:pt x="431926" y="42798"/>
                </a:lnTo>
                <a:lnTo>
                  <a:pt x="403436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05047" y="4797171"/>
            <a:ext cx="85725" cy="216535"/>
          </a:xfrm>
          <a:custGeom>
            <a:avLst/>
            <a:gdLst/>
            <a:ahLst/>
            <a:cxnLst/>
            <a:rect l="l" t="t" r="r" b="b"/>
            <a:pathLst>
              <a:path w="85725" h="216535">
                <a:moveTo>
                  <a:pt x="28575" y="130301"/>
                </a:moveTo>
                <a:lnTo>
                  <a:pt x="0" y="130301"/>
                </a:lnTo>
                <a:lnTo>
                  <a:pt x="42799" y="216026"/>
                </a:lnTo>
                <a:lnTo>
                  <a:pt x="78538" y="144652"/>
                </a:lnTo>
                <a:lnTo>
                  <a:pt x="28575" y="144652"/>
                </a:lnTo>
                <a:lnTo>
                  <a:pt x="28575" y="130301"/>
                </a:lnTo>
                <a:close/>
              </a:path>
              <a:path w="85725" h="216535">
                <a:moveTo>
                  <a:pt x="57150" y="0"/>
                </a:moveTo>
                <a:lnTo>
                  <a:pt x="28575" y="0"/>
                </a:lnTo>
                <a:lnTo>
                  <a:pt x="28575" y="144652"/>
                </a:lnTo>
                <a:lnTo>
                  <a:pt x="57150" y="144652"/>
                </a:lnTo>
                <a:lnTo>
                  <a:pt x="57150" y="0"/>
                </a:lnTo>
                <a:close/>
              </a:path>
              <a:path w="85725" h="216535">
                <a:moveTo>
                  <a:pt x="85725" y="130301"/>
                </a:moveTo>
                <a:lnTo>
                  <a:pt x="57150" y="130301"/>
                </a:lnTo>
                <a:lnTo>
                  <a:pt x="57150" y="144652"/>
                </a:lnTo>
                <a:lnTo>
                  <a:pt x="78538" y="144652"/>
                </a:lnTo>
                <a:lnTo>
                  <a:pt x="85725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308468" y="3242182"/>
            <a:ext cx="1584325" cy="85725"/>
          </a:xfrm>
          <a:custGeom>
            <a:avLst/>
            <a:gdLst/>
            <a:ahLst/>
            <a:cxnLst/>
            <a:rect l="l" t="t" r="r" b="b"/>
            <a:pathLst>
              <a:path w="1584325" h="85725">
                <a:moveTo>
                  <a:pt x="1498219" y="0"/>
                </a:moveTo>
                <a:lnTo>
                  <a:pt x="1498219" y="85725"/>
                </a:lnTo>
                <a:lnTo>
                  <a:pt x="1555284" y="57150"/>
                </a:lnTo>
                <a:lnTo>
                  <a:pt x="1512570" y="57150"/>
                </a:lnTo>
                <a:lnTo>
                  <a:pt x="1512570" y="28575"/>
                </a:lnTo>
                <a:lnTo>
                  <a:pt x="1555453" y="28575"/>
                </a:lnTo>
                <a:lnTo>
                  <a:pt x="1498219" y="0"/>
                </a:lnTo>
                <a:close/>
              </a:path>
              <a:path w="1584325" h="85725">
                <a:moveTo>
                  <a:pt x="149821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498219" y="57150"/>
                </a:lnTo>
                <a:lnTo>
                  <a:pt x="1498219" y="28575"/>
                </a:lnTo>
                <a:close/>
              </a:path>
              <a:path w="1584325" h="85725">
                <a:moveTo>
                  <a:pt x="1555453" y="28575"/>
                </a:moveTo>
                <a:lnTo>
                  <a:pt x="1512570" y="28575"/>
                </a:lnTo>
                <a:lnTo>
                  <a:pt x="1512570" y="57150"/>
                </a:lnTo>
                <a:lnTo>
                  <a:pt x="1555284" y="57150"/>
                </a:lnTo>
                <a:lnTo>
                  <a:pt x="1583944" y="42799"/>
                </a:lnTo>
                <a:lnTo>
                  <a:pt x="155545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308342" y="3284982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64795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412480" y="3179064"/>
            <a:ext cx="167640" cy="19674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460485" y="3203701"/>
            <a:ext cx="72000" cy="18719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460485" y="3203701"/>
            <a:ext cx="72390" cy="1871980"/>
          </a:xfrm>
          <a:custGeom>
            <a:avLst/>
            <a:gdLst/>
            <a:ahLst/>
            <a:cxnLst/>
            <a:rect l="l" t="t" r="r" b="b"/>
            <a:pathLst>
              <a:path w="72390" h="1871979">
                <a:moveTo>
                  <a:pt x="0" y="1871980"/>
                </a:moveTo>
                <a:lnTo>
                  <a:pt x="72000" y="1871980"/>
                </a:lnTo>
                <a:lnTo>
                  <a:pt x="72000" y="0"/>
                </a:lnTo>
                <a:lnTo>
                  <a:pt x="0" y="0"/>
                </a:lnTo>
                <a:lnTo>
                  <a:pt x="0" y="187198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18576" y="4974335"/>
            <a:ext cx="155448" cy="1706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466455" y="4999101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29972" y="0"/>
                </a:moveTo>
                <a:lnTo>
                  <a:pt x="0" y="74930"/>
                </a:lnTo>
                <a:lnTo>
                  <a:pt x="59944" y="74930"/>
                </a:lnTo>
                <a:lnTo>
                  <a:pt x="29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466455" y="4999101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0" y="74930"/>
                </a:moveTo>
                <a:lnTo>
                  <a:pt x="29972" y="0"/>
                </a:lnTo>
                <a:lnTo>
                  <a:pt x="59944" y="74930"/>
                </a:lnTo>
                <a:lnTo>
                  <a:pt x="0" y="749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95541" y="4365116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216026"/>
                </a:moveTo>
                <a:lnTo>
                  <a:pt x="359994" y="216026"/>
                </a:lnTo>
                <a:lnTo>
                  <a:pt x="322275" y="0"/>
                </a:lnTo>
                <a:lnTo>
                  <a:pt x="30848" y="0"/>
                </a:lnTo>
                <a:lnTo>
                  <a:pt x="0" y="2160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424002" y="4475714"/>
            <a:ext cx="322580" cy="83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99591" y="4653153"/>
            <a:ext cx="288290" cy="648335"/>
          </a:xfrm>
          <a:custGeom>
            <a:avLst/>
            <a:gdLst/>
            <a:ahLst/>
            <a:cxnLst/>
            <a:rect l="l" t="t" r="r" b="b"/>
            <a:pathLst>
              <a:path w="288290" h="648335">
                <a:moveTo>
                  <a:pt x="287997" y="647954"/>
                </a:moveTo>
                <a:lnTo>
                  <a:pt x="0" y="518414"/>
                </a:lnTo>
                <a:lnTo>
                  <a:pt x="0" y="194437"/>
                </a:lnTo>
                <a:lnTo>
                  <a:pt x="287997" y="0"/>
                </a:lnTo>
                <a:lnTo>
                  <a:pt x="287997" y="291592"/>
                </a:lnTo>
                <a:lnTo>
                  <a:pt x="261823" y="323977"/>
                </a:lnTo>
                <a:lnTo>
                  <a:pt x="287997" y="356362"/>
                </a:lnTo>
                <a:lnTo>
                  <a:pt x="287997" y="64795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958164" y="4745194"/>
            <a:ext cx="203835" cy="466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dd</a:t>
            </a:r>
            <a:r>
              <a:rPr sz="1400" dirty="0">
                <a:latin typeface="Calibri" panose="020F0502020204030204"/>
                <a:cs typeface="Calibri" panose="020F0502020204030204"/>
              </a:rPr>
              <a:t>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67880" y="5589130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3023603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67537" y="4581144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1007986"/>
                </a:moveTo>
                <a:lnTo>
                  <a:pt x="1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500246" y="5373242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0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11555" y="4077080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187627" y="5114290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85674" y="0"/>
                </a:moveTo>
                <a:lnTo>
                  <a:pt x="0" y="42926"/>
                </a:lnTo>
                <a:lnTo>
                  <a:pt x="85674" y="85725"/>
                </a:lnTo>
                <a:lnTo>
                  <a:pt x="85674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674" y="28575"/>
                </a:lnTo>
                <a:lnTo>
                  <a:pt x="85674" y="0"/>
                </a:lnTo>
                <a:close/>
              </a:path>
              <a:path w="360044" h="85725">
                <a:moveTo>
                  <a:pt x="85674" y="28575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674" y="57150"/>
                </a:lnTo>
                <a:lnTo>
                  <a:pt x="85674" y="28575"/>
                </a:lnTo>
                <a:close/>
              </a:path>
              <a:path w="360044" h="85725">
                <a:moveTo>
                  <a:pt x="359994" y="28575"/>
                </a:moveTo>
                <a:lnTo>
                  <a:pt x="85674" y="28575"/>
                </a:lnTo>
                <a:lnTo>
                  <a:pt x="85674" y="57150"/>
                </a:lnTo>
                <a:lnTo>
                  <a:pt x="359994" y="57150"/>
                </a:lnTo>
                <a:lnTo>
                  <a:pt x="3599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1174927" y="4603369"/>
            <a:ext cx="3117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u="heavy" dirty="0">
                <a:latin typeface="Calibri" panose="020F0502020204030204"/>
                <a:cs typeface="Calibri" panose="020F0502020204030204"/>
              </a:rPr>
              <a:t>+4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508116" y="4178172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202311" y="0"/>
                </a:moveTo>
                <a:lnTo>
                  <a:pt x="202311" y="85725"/>
                </a:lnTo>
                <a:lnTo>
                  <a:pt x="259545" y="57150"/>
                </a:lnTo>
                <a:lnTo>
                  <a:pt x="216535" y="57150"/>
                </a:lnTo>
                <a:lnTo>
                  <a:pt x="216535" y="28575"/>
                </a:lnTo>
                <a:lnTo>
                  <a:pt x="259376" y="28575"/>
                </a:lnTo>
                <a:lnTo>
                  <a:pt x="202311" y="0"/>
                </a:lnTo>
                <a:close/>
              </a:path>
              <a:path w="288289" h="85725">
                <a:moveTo>
                  <a:pt x="2023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02311" y="57150"/>
                </a:lnTo>
                <a:lnTo>
                  <a:pt x="202311" y="28575"/>
                </a:lnTo>
                <a:close/>
              </a:path>
              <a:path w="288289" h="85725">
                <a:moveTo>
                  <a:pt x="259376" y="28575"/>
                </a:moveTo>
                <a:lnTo>
                  <a:pt x="216535" y="28575"/>
                </a:lnTo>
                <a:lnTo>
                  <a:pt x="216535" y="57150"/>
                </a:lnTo>
                <a:lnTo>
                  <a:pt x="259545" y="57150"/>
                </a:lnTo>
                <a:lnTo>
                  <a:pt x="288036" y="42925"/>
                </a:lnTo>
                <a:lnTo>
                  <a:pt x="259376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92540" y="3933190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7917"/>
                </a:moveTo>
                <a:lnTo>
                  <a:pt x="0" y="0"/>
                </a:lnTo>
              </a:path>
            </a:pathLst>
          </a:custGeom>
          <a:ln w="28575">
            <a:solidFill>
              <a:srgbClr val="FF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860416" y="5301234"/>
            <a:ext cx="4032250" cy="0"/>
          </a:xfrm>
          <a:custGeom>
            <a:avLst/>
            <a:gdLst/>
            <a:ahLst/>
            <a:cxnLst/>
            <a:rect l="l" t="t" r="r" b="b"/>
            <a:pathLst>
              <a:path w="4032250">
                <a:moveTo>
                  <a:pt x="4032123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860035" y="4221098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1080008"/>
                </a:moveTo>
                <a:lnTo>
                  <a:pt x="0" y="0"/>
                </a:lnTo>
              </a:path>
            </a:pathLst>
          </a:custGeom>
          <a:ln w="28575">
            <a:solidFill>
              <a:srgbClr val="FF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860035" y="4178172"/>
            <a:ext cx="432434" cy="85725"/>
          </a:xfrm>
          <a:custGeom>
            <a:avLst/>
            <a:gdLst/>
            <a:ahLst/>
            <a:cxnLst/>
            <a:rect l="l" t="t" r="r" b="b"/>
            <a:pathLst>
              <a:path w="432435" h="85725">
                <a:moveTo>
                  <a:pt x="346328" y="0"/>
                </a:moveTo>
                <a:lnTo>
                  <a:pt x="346328" y="85725"/>
                </a:lnTo>
                <a:lnTo>
                  <a:pt x="403563" y="57150"/>
                </a:lnTo>
                <a:lnTo>
                  <a:pt x="360552" y="57150"/>
                </a:lnTo>
                <a:lnTo>
                  <a:pt x="360552" y="28575"/>
                </a:lnTo>
                <a:lnTo>
                  <a:pt x="403394" y="28575"/>
                </a:lnTo>
                <a:lnTo>
                  <a:pt x="346328" y="0"/>
                </a:lnTo>
                <a:close/>
              </a:path>
              <a:path w="432435" h="85725">
                <a:moveTo>
                  <a:pt x="3463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46328" y="57150"/>
                </a:lnTo>
                <a:lnTo>
                  <a:pt x="346328" y="28575"/>
                </a:lnTo>
                <a:close/>
              </a:path>
              <a:path w="432435" h="85725">
                <a:moveTo>
                  <a:pt x="403394" y="28575"/>
                </a:moveTo>
                <a:lnTo>
                  <a:pt x="360552" y="28575"/>
                </a:lnTo>
                <a:lnTo>
                  <a:pt x="360552" y="57150"/>
                </a:lnTo>
                <a:lnTo>
                  <a:pt x="403563" y="57150"/>
                </a:lnTo>
                <a:lnTo>
                  <a:pt x="432053" y="42925"/>
                </a:lnTo>
                <a:lnTo>
                  <a:pt x="403394" y="28575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292090" y="3933063"/>
            <a:ext cx="216535" cy="575945"/>
          </a:xfrm>
          <a:custGeom>
            <a:avLst/>
            <a:gdLst/>
            <a:ahLst/>
            <a:cxnLst/>
            <a:rect l="l" t="t" r="r" b="b"/>
            <a:pathLst>
              <a:path w="216535" h="575945">
                <a:moveTo>
                  <a:pt x="0" y="0"/>
                </a:moveTo>
                <a:lnTo>
                  <a:pt x="0" y="575944"/>
                </a:lnTo>
                <a:lnTo>
                  <a:pt x="216026" y="515619"/>
                </a:lnTo>
                <a:lnTo>
                  <a:pt x="216026" y="49403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292090" y="3933063"/>
            <a:ext cx="216535" cy="575945"/>
          </a:xfrm>
          <a:custGeom>
            <a:avLst/>
            <a:gdLst/>
            <a:ahLst/>
            <a:cxnLst/>
            <a:rect l="l" t="t" r="r" b="b"/>
            <a:pathLst>
              <a:path w="216535" h="575945">
                <a:moveTo>
                  <a:pt x="0" y="0"/>
                </a:moveTo>
                <a:lnTo>
                  <a:pt x="0" y="575944"/>
                </a:lnTo>
                <a:lnTo>
                  <a:pt x="216026" y="515619"/>
                </a:lnTo>
                <a:lnTo>
                  <a:pt x="216026" y="4940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5316473" y="4145915"/>
            <a:ext cx="8382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2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004053" y="4322190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202311" y="0"/>
                </a:moveTo>
                <a:lnTo>
                  <a:pt x="202311" y="85724"/>
                </a:lnTo>
                <a:lnTo>
                  <a:pt x="259545" y="57149"/>
                </a:lnTo>
                <a:lnTo>
                  <a:pt x="216535" y="57149"/>
                </a:lnTo>
                <a:lnTo>
                  <a:pt x="216535" y="28574"/>
                </a:lnTo>
                <a:lnTo>
                  <a:pt x="259376" y="28574"/>
                </a:lnTo>
                <a:lnTo>
                  <a:pt x="202311" y="0"/>
                </a:lnTo>
                <a:close/>
              </a:path>
              <a:path w="288289" h="85725">
                <a:moveTo>
                  <a:pt x="202311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02311" y="57149"/>
                </a:lnTo>
                <a:lnTo>
                  <a:pt x="202311" y="28574"/>
                </a:lnTo>
                <a:close/>
              </a:path>
              <a:path w="288289" h="85725">
                <a:moveTo>
                  <a:pt x="259376" y="28574"/>
                </a:moveTo>
                <a:lnTo>
                  <a:pt x="216535" y="28574"/>
                </a:lnTo>
                <a:lnTo>
                  <a:pt x="216535" y="57149"/>
                </a:lnTo>
                <a:lnTo>
                  <a:pt x="259545" y="57149"/>
                </a:lnTo>
                <a:lnTo>
                  <a:pt x="288036" y="42925"/>
                </a:lnTo>
                <a:lnTo>
                  <a:pt x="259376" y="285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8342" y="3933190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1224026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004308" y="5157215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2304034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004053" y="4365116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7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796153" y="4149090"/>
            <a:ext cx="216535" cy="360045"/>
          </a:xfrm>
          <a:custGeom>
            <a:avLst/>
            <a:gdLst/>
            <a:ahLst/>
            <a:cxnLst/>
            <a:rect l="l" t="t" r="r" b="b"/>
            <a:pathLst>
              <a:path w="216535" h="360045">
                <a:moveTo>
                  <a:pt x="0" y="0"/>
                </a:moveTo>
                <a:lnTo>
                  <a:pt x="0" y="360045"/>
                </a:lnTo>
                <a:lnTo>
                  <a:pt x="216026" y="322326"/>
                </a:lnTo>
                <a:lnTo>
                  <a:pt x="216026" y="3086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5820536" y="4162297"/>
            <a:ext cx="8382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411729" y="5691686"/>
            <a:ext cx="6732270" cy="1122045"/>
          </a:xfrm>
          <a:custGeom>
            <a:avLst/>
            <a:gdLst/>
            <a:ahLst/>
            <a:cxnLst/>
            <a:rect l="l" t="t" r="r" b="b"/>
            <a:pathLst>
              <a:path w="6732270" h="1122045">
                <a:moveTo>
                  <a:pt x="0" y="1121689"/>
                </a:moveTo>
                <a:lnTo>
                  <a:pt x="6732016" y="1121689"/>
                </a:lnTo>
                <a:lnTo>
                  <a:pt x="6732016" y="0"/>
                </a:lnTo>
                <a:lnTo>
                  <a:pt x="0" y="0"/>
                </a:lnTo>
                <a:lnTo>
                  <a:pt x="0" y="112168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2490977" y="5018404"/>
            <a:ext cx="6574155" cy="170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5495">
              <a:lnSpc>
                <a:spcPts val="2165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NPC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408305">
              <a:lnSpc>
                <a:spcPts val="1925"/>
              </a:lnSpc>
              <a:tabLst>
                <a:tab pos="2169160" algn="l"/>
                <a:tab pos="4468495" algn="l"/>
                <a:tab pos="594042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D	E	M	W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</a:t>
            </a:r>
            <a:r>
              <a:rPr lang="zh-CN" altLang="en-US" sz="20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：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000" spc="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建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议规</a:t>
            </a:r>
            <a:r>
              <a:rPr sz="20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划</a:t>
            </a:r>
            <a:r>
              <a:rPr sz="2000" spc="-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端口</a:t>
            </a:r>
            <a:r>
              <a:rPr sz="20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时</a:t>
            </a:r>
            <a:r>
              <a:rPr sz="2000" spc="-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端口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字越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大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则其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优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先级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越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高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000" spc="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命名应遵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循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某种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规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则，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并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有明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确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含义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08" name="object 108"/>
          <p:cNvGraphicFramePr>
            <a:graphicFrameLocks noGrp="1"/>
          </p:cNvGraphicFramePr>
          <p:nvPr/>
        </p:nvGraphicFramePr>
        <p:xfrm>
          <a:off x="-19405" y="5702046"/>
          <a:ext cx="2146972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046"/>
                <a:gridCol w="1460926"/>
              </a:tblGrid>
              <a:tr h="258317">
                <a:tc gridSpan="2"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MF</a:t>
                      </a:r>
                      <a:r>
                        <a:rPr sz="1800" b="1" spc="-25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ALUB</a:t>
                      </a:r>
                      <a:r>
                        <a:rPr sz="1800" b="1" spc="-2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77820">
                <a:tc>
                  <a:txBody>
                    <a:bodyPr/>
                    <a:lstStyle/>
                    <a:p>
                      <a:pPr marL="127000">
                        <a:lnSpc>
                          <a:spcPts val="194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MF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945"/>
                        </a:lnSpc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MUX</a:t>
                      </a:r>
                      <a:r>
                        <a:rPr sz="1800" spc="-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Forward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</a:tr>
              <a:tr h="290322">
                <a:tc>
                  <a:txBody>
                    <a:bodyPr/>
                    <a:lstStyle/>
                    <a:p>
                      <a:pPr marL="127000">
                        <a:lnSpc>
                          <a:spcPts val="2025"/>
                        </a:lnSpc>
                      </a:pPr>
                      <a:r>
                        <a:rPr sz="1800" b="1" spc="-15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ALUB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800" spc="-5" dirty="0">
                          <a:latin typeface="黑体" panose="02010609060101010101" charset="-122"/>
                          <a:cs typeface="黑体" panose="02010609060101010101" charset="-122"/>
                        </a:rPr>
                        <a:t>的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输入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/>
                </a:tc>
              </a:tr>
              <a:tr h="270819">
                <a:tc>
                  <a:txBody>
                    <a:bodyPr/>
                    <a:lstStyle/>
                    <a:p>
                      <a:pPr marL="127000">
                        <a:lnSpc>
                          <a:spcPts val="2005"/>
                        </a:lnSpc>
                      </a:pPr>
                      <a:r>
                        <a:rPr sz="1800" b="1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2040"/>
                        </a:lnSpc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9" name="object 109"/>
          <p:cNvSpPr/>
          <p:nvPr/>
        </p:nvSpPr>
        <p:spPr>
          <a:xfrm>
            <a:off x="6660260" y="450913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8" y="288035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7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6734682" y="4501895"/>
            <a:ext cx="1416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364098" y="342900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7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5227701" y="3421379"/>
            <a:ext cx="93599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ts val="2085"/>
              </a:lnSpc>
            </a:pP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85"/>
              </a:lnSpc>
            </a:pPr>
            <a:r>
              <a:rPr sz="1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00" b="1" spc="-9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800" b="1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5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b="1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b="1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b="1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00965">
              <a:lnSpc>
                <a:spcPct val="100000"/>
              </a:lnSpc>
              <a:spcBef>
                <a:spcPts val="455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13591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8288655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注意：转发点是从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级寄存器以后开始的，而不是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级以后！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【示例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j</a:t>
            </a:r>
            <a:r>
              <a:rPr sz="3600" spc="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】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jr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600" spc="-3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P</a:t>
            </a:r>
            <a:r>
              <a:rPr sz="3600" spc="7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Wingdings 3" panose="05040102010807070707"/>
                <a:cs typeface="Wingdings 3" panose="05040102010807070707"/>
              </a:rPr>
              <a:t>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[</a:t>
            </a:r>
            <a:r>
              <a:rPr sz="3600" spc="-52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]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8630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23202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606" y="1632458"/>
            <a:ext cx="6553834" cy="93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为了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产生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新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PC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要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用到</a:t>
            </a:r>
            <a:r>
              <a:rPr sz="3000" spc="-60" baseline="1000" dirty="0">
                <a:latin typeface="Calibri" panose="020F0502020204030204"/>
                <a:cs typeface="Calibri" panose="020F0502020204030204"/>
              </a:rPr>
              <a:t>RF.RD1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输出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V1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值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rs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寄存器值） 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因此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NP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也存在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一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个转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点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37154" y="114172"/>
            <a:ext cx="287083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转发</a:t>
            </a:r>
            <a:r>
              <a:rPr spc="-15" dirty="0"/>
              <a:t>的</a:t>
            </a:r>
            <a:r>
              <a:rPr dirty="0"/>
              <a:t>设计</a:t>
            </a:r>
            <a:r>
              <a:rPr spc="-15" dirty="0"/>
              <a:t>思</a:t>
            </a:r>
            <a:r>
              <a:rPr dirty="0"/>
              <a:t>路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27620" y="3385045"/>
            <a:ext cx="360045" cy="93662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37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9758" y="3150235"/>
            <a:ext cx="720090" cy="12827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latin typeface="Calibri" panose="020F0502020204030204"/>
                <a:cs typeface="Calibri" panose="020F0502020204030204"/>
              </a:rPr>
              <a:t>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7665" y="3827526"/>
            <a:ext cx="432434" cy="85725"/>
          </a:xfrm>
          <a:custGeom>
            <a:avLst/>
            <a:gdLst/>
            <a:ahLst/>
            <a:cxnLst/>
            <a:rect l="l" t="t" r="r" b="b"/>
            <a:pathLst>
              <a:path w="432434" h="85725">
                <a:moveTo>
                  <a:pt x="346240" y="0"/>
                </a:moveTo>
                <a:lnTo>
                  <a:pt x="346240" y="85725"/>
                </a:lnTo>
                <a:lnTo>
                  <a:pt x="403305" y="57150"/>
                </a:lnTo>
                <a:lnTo>
                  <a:pt x="360591" y="57150"/>
                </a:lnTo>
                <a:lnTo>
                  <a:pt x="360591" y="28575"/>
                </a:lnTo>
                <a:lnTo>
                  <a:pt x="403474" y="28575"/>
                </a:lnTo>
                <a:lnTo>
                  <a:pt x="346240" y="0"/>
                </a:lnTo>
                <a:close/>
              </a:path>
              <a:path w="432434" h="85725">
                <a:moveTo>
                  <a:pt x="34624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46240" y="57150"/>
                </a:lnTo>
                <a:lnTo>
                  <a:pt x="346240" y="28575"/>
                </a:lnTo>
                <a:close/>
              </a:path>
              <a:path w="432434" h="85725">
                <a:moveTo>
                  <a:pt x="403474" y="28575"/>
                </a:moveTo>
                <a:lnTo>
                  <a:pt x="360591" y="28575"/>
                </a:lnTo>
                <a:lnTo>
                  <a:pt x="360591" y="57150"/>
                </a:lnTo>
                <a:lnTo>
                  <a:pt x="403305" y="57150"/>
                </a:lnTo>
                <a:lnTo>
                  <a:pt x="431965" y="42799"/>
                </a:lnTo>
                <a:lnTo>
                  <a:pt x="40347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03603" y="3870452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0"/>
                </a:moveTo>
                <a:lnTo>
                  <a:pt x="0" y="10079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59810" y="4719573"/>
            <a:ext cx="576580" cy="375285"/>
          </a:xfrm>
          <a:custGeom>
            <a:avLst/>
            <a:gdLst/>
            <a:ahLst/>
            <a:cxnLst/>
            <a:rect l="l" t="t" r="r" b="b"/>
            <a:pathLst>
              <a:path w="576579" h="375285">
                <a:moveTo>
                  <a:pt x="0" y="62483"/>
                </a:moveTo>
                <a:lnTo>
                  <a:pt x="4905" y="38147"/>
                </a:lnTo>
                <a:lnTo>
                  <a:pt x="18287" y="18287"/>
                </a:lnTo>
                <a:lnTo>
                  <a:pt x="38147" y="4905"/>
                </a:lnTo>
                <a:lnTo>
                  <a:pt x="62483" y="0"/>
                </a:lnTo>
                <a:lnTo>
                  <a:pt x="513588" y="0"/>
                </a:lnTo>
                <a:lnTo>
                  <a:pt x="537870" y="4905"/>
                </a:lnTo>
                <a:lnTo>
                  <a:pt x="557736" y="18287"/>
                </a:lnTo>
                <a:lnTo>
                  <a:pt x="571148" y="38147"/>
                </a:lnTo>
                <a:lnTo>
                  <a:pt x="576072" y="62483"/>
                </a:lnTo>
                <a:lnTo>
                  <a:pt x="576072" y="312419"/>
                </a:lnTo>
                <a:lnTo>
                  <a:pt x="571148" y="336756"/>
                </a:lnTo>
                <a:lnTo>
                  <a:pt x="557736" y="356615"/>
                </a:lnTo>
                <a:lnTo>
                  <a:pt x="537870" y="369998"/>
                </a:lnTo>
                <a:lnTo>
                  <a:pt x="513588" y="374903"/>
                </a:lnTo>
                <a:lnTo>
                  <a:pt x="62483" y="374903"/>
                </a:lnTo>
                <a:lnTo>
                  <a:pt x="38147" y="369998"/>
                </a:lnTo>
                <a:lnTo>
                  <a:pt x="18287" y="356615"/>
                </a:lnTo>
                <a:lnTo>
                  <a:pt x="4905" y="336756"/>
                </a:lnTo>
                <a:lnTo>
                  <a:pt x="0" y="312419"/>
                </a:lnTo>
                <a:lnTo>
                  <a:pt x="0" y="6248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03858" y="4835525"/>
            <a:ext cx="1656080" cy="85725"/>
          </a:xfrm>
          <a:custGeom>
            <a:avLst/>
            <a:gdLst/>
            <a:ahLst/>
            <a:cxnLst/>
            <a:rect l="l" t="t" r="r" b="b"/>
            <a:pathLst>
              <a:path w="1656080" h="85725">
                <a:moveTo>
                  <a:pt x="1570228" y="0"/>
                </a:moveTo>
                <a:lnTo>
                  <a:pt x="1570228" y="85725"/>
                </a:lnTo>
                <a:lnTo>
                  <a:pt x="1627462" y="57150"/>
                </a:lnTo>
                <a:lnTo>
                  <a:pt x="1584579" y="57150"/>
                </a:lnTo>
                <a:lnTo>
                  <a:pt x="1584579" y="28575"/>
                </a:lnTo>
                <a:lnTo>
                  <a:pt x="1627293" y="28575"/>
                </a:lnTo>
                <a:lnTo>
                  <a:pt x="1570228" y="0"/>
                </a:lnTo>
                <a:close/>
              </a:path>
              <a:path w="1656080" h="85725">
                <a:moveTo>
                  <a:pt x="1570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570228" y="57150"/>
                </a:lnTo>
                <a:lnTo>
                  <a:pt x="1570228" y="28575"/>
                </a:lnTo>
                <a:close/>
              </a:path>
              <a:path w="1656080" h="85725">
                <a:moveTo>
                  <a:pt x="1627293" y="28575"/>
                </a:moveTo>
                <a:lnTo>
                  <a:pt x="1584579" y="28575"/>
                </a:lnTo>
                <a:lnTo>
                  <a:pt x="1584579" y="57150"/>
                </a:lnTo>
                <a:lnTo>
                  <a:pt x="1627462" y="57150"/>
                </a:lnTo>
                <a:lnTo>
                  <a:pt x="1655952" y="42925"/>
                </a:lnTo>
                <a:lnTo>
                  <a:pt x="162729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9572" y="4744465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21597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9546" y="4312411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588" y="3755516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274269" y="0"/>
                </a:moveTo>
                <a:lnTo>
                  <a:pt x="274269" y="85724"/>
                </a:lnTo>
                <a:lnTo>
                  <a:pt x="331334" y="57149"/>
                </a:lnTo>
                <a:lnTo>
                  <a:pt x="288556" y="57149"/>
                </a:lnTo>
                <a:lnTo>
                  <a:pt x="288556" y="28574"/>
                </a:lnTo>
                <a:lnTo>
                  <a:pt x="331503" y="28574"/>
                </a:lnTo>
                <a:lnTo>
                  <a:pt x="274269" y="0"/>
                </a:lnTo>
                <a:close/>
              </a:path>
              <a:path w="360044" h="85725">
                <a:moveTo>
                  <a:pt x="274269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74269" y="57149"/>
                </a:lnTo>
                <a:lnTo>
                  <a:pt x="274269" y="28574"/>
                </a:lnTo>
                <a:close/>
              </a:path>
              <a:path w="360044" h="85725">
                <a:moveTo>
                  <a:pt x="331503" y="28574"/>
                </a:moveTo>
                <a:lnTo>
                  <a:pt x="288556" y="28574"/>
                </a:lnTo>
                <a:lnTo>
                  <a:pt x="288556" y="57149"/>
                </a:lnTo>
                <a:lnTo>
                  <a:pt x="331334" y="57149"/>
                </a:lnTo>
                <a:lnTo>
                  <a:pt x="359994" y="42798"/>
                </a:lnTo>
                <a:lnTo>
                  <a:pt x="33150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47973" y="3068954"/>
            <a:ext cx="936625" cy="1008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274320" marR="28575" indent="-236220">
              <a:lnSpc>
                <a:spcPct val="100000"/>
              </a:lnSpc>
              <a:spcBef>
                <a:spcPts val="1335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Register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43910" y="3382009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1" y="0"/>
                </a:moveTo>
                <a:lnTo>
                  <a:pt x="418211" y="85725"/>
                </a:lnTo>
                <a:lnTo>
                  <a:pt x="475445" y="57150"/>
                </a:lnTo>
                <a:lnTo>
                  <a:pt x="432562" y="57150"/>
                </a:lnTo>
                <a:lnTo>
                  <a:pt x="432562" y="28575"/>
                </a:lnTo>
                <a:lnTo>
                  <a:pt x="475276" y="28575"/>
                </a:lnTo>
                <a:lnTo>
                  <a:pt x="418211" y="0"/>
                </a:lnTo>
                <a:close/>
              </a:path>
              <a:path w="504189" h="85725">
                <a:moveTo>
                  <a:pt x="4182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1" y="57150"/>
                </a:lnTo>
                <a:lnTo>
                  <a:pt x="418211" y="28575"/>
                </a:lnTo>
                <a:close/>
              </a:path>
              <a:path w="504189" h="85725">
                <a:moveTo>
                  <a:pt x="475276" y="28575"/>
                </a:moveTo>
                <a:lnTo>
                  <a:pt x="432562" y="28575"/>
                </a:lnTo>
                <a:lnTo>
                  <a:pt x="432562" y="57150"/>
                </a:lnTo>
                <a:lnTo>
                  <a:pt x="475445" y="57150"/>
                </a:lnTo>
                <a:lnTo>
                  <a:pt x="503936" y="42925"/>
                </a:lnTo>
                <a:lnTo>
                  <a:pt x="4752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43910" y="3684523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1" y="0"/>
                </a:moveTo>
                <a:lnTo>
                  <a:pt x="418211" y="85725"/>
                </a:lnTo>
                <a:lnTo>
                  <a:pt x="475445" y="57150"/>
                </a:lnTo>
                <a:lnTo>
                  <a:pt x="432562" y="57150"/>
                </a:lnTo>
                <a:lnTo>
                  <a:pt x="432562" y="28575"/>
                </a:lnTo>
                <a:lnTo>
                  <a:pt x="475276" y="28575"/>
                </a:lnTo>
                <a:lnTo>
                  <a:pt x="418211" y="0"/>
                </a:lnTo>
                <a:close/>
              </a:path>
              <a:path w="504189" h="85725">
                <a:moveTo>
                  <a:pt x="4182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1" y="57150"/>
                </a:lnTo>
                <a:lnTo>
                  <a:pt x="418211" y="28575"/>
                </a:lnTo>
                <a:close/>
              </a:path>
              <a:path w="504189" h="85725">
                <a:moveTo>
                  <a:pt x="475276" y="28575"/>
                </a:moveTo>
                <a:lnTo>
                  <a:pt x="432562" y="28575"/>
                </a:lnTo>
                <a:lnTo>
                  <a:pt x="432562" y="57150"/>
                </a:lnTo>
                <a:lnTo>
                  <a:pt x="475445" y="57150"/>
                </a:lnTo>
                <a:lnTo>
                  <a:pt x="503936" y="42925"/>
                </a:lnTo>
                <a:lnTo>
                  <a:pt x="4752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43910" y="3972559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1" y="0"/>
                </a:moveTo>
                <a:lnTo>
                  <a:pt x="418211" y="85725"/>
                </a:lnTo>
                <a:lnTo>
                  <a:pt x="475445" y="57150"/>
                </a:lnTo>
                <a:lnTo>
                  <a:pt x="432562" y="57150"/>
                </a:lnTo>
                <a:lnTo>
                  <a:pt x="432562" y="28575"/>
                </a:lnTo>
                <a:lnTo>
                  <a:pt x="475276" y="28575"/>
                </a:lnTo>
                <a:lnTo>
                  <a:pt x="418211" y="0"/>
                </a:lnTo>
                <a:close/>
              </a:path>
              <a:path w="504189" h="85725">
                <a:moveTo>
                  <a:pt x="4182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1" y="57150"/>
                </a:lnTo>
                <a:lnTo>
                  <a:pt x="418211" y="28575"/>
                </a:lnTo>
                <a:close/>
              </a:path>
              <a:path w="504189" h="85725">
                <a:moveTo>
                  <a:pt x="475276" y="28575"/>
                </a:moveTo>
                <a:lnTo>
                  <a:pt x="432562" y="28575"/>
                </a:lnTo>
                <a:lnTo>
                  <a:pt x="432562" y="57150"/>
                </a:lnTo>
                <a:lnTo>
                  <a:pt x="475445" y="57150"/>
                </a:lnTo>
                <a:lnTo>
                  <a:pt x="503936" y="42925"/>
                </a:lnTo>
                <a:lnTo>
                  <a:pt x="4752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00215" y="3127375"/>
            <a:ext cx="576580" cy="1143000"/>
          </a:xfrm>
          <a:custGeom>
            <a:avLst/>
            <a:gdLst/>
            <a:ahLst/>
            <a:cxnLst/>
            <a:rect l="l" t="t" r="r" b="b"/>
            <a:pathLst>
              <a:path w="576579" h="1143000">
                <a:moveTo>
                  <a:pt x="0" y="0"/>
                </a:moveTo>
                <a:lnTo>
                  <a:pt x="576072" y="228473"/>
                </a:lnTo>
                <a:lnTo>
                  <a:pt x="576072" y="799719"/>
                </a:lnTo>
                <a:lnTo>
                  <a:pt x="0" y="1142492"/>
                </a:lnTo>
                <a:lnTo>
                  <a:pt x="0" y="628395"/>
                </a:lnTo>
                <a:lnTo>
                  <a:pt x="52450" y="57124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371335" y="3530980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76288" y="3587877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789" y="0"/>
                </a:moveTo>
                <a:lnTo>
                  <a:pt x="605789" y="114300"/>
                </a:lnTo>
                <a:lnTo>
                  <a:pt x="681989" y="76200"/>
                </a:lnTo>
                <a:lnTo>
                  <a:pt x="624839" y="76200"/>
                </a:lnTo>
                <a:lnTo>
                  <a:pt x="624839" y="38100"/>
                </a:lnTo>
                <a:lnTo>
                  <a:pt x="681989" y="38100"/>
                </a:lnTo>
                <a:lnTo>
                  <a:pt x="605789" y="0"/>
                </a:lnTo>
                <a:close/>
              </a:path>
              <a:path w="720090" h="114300">
                <a:moveTo>
                  <a:pt x="60578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5789" y="76200"/>
                </a:lnTo>
                <a:lnTo>
                  <a:pt x="605789" y="38100"/>
                </a:lnTo>
                <a:close/>
              </a:path>
              <a:path w="720090" h="114300">
                <a:moveTo>
                  <a:pt x="681989" y="38100"/>
                </a:moveTo>
                <a:lnTo>
                  <a:pt x="624839" y="38100"/>
                </a:lnTo>
                <a:lnTo>
                  <a:pt x="624839" y="76200"/>
                </a:lnTo>
                <a:lnTo>
                  <a:pt x="681989" y="76200"/>
                </a:lnTo>
                <a:lnTo>
                  <a:pt x="720089" y="57150"/>
                </a:lnTo>
                <a:lnTo>
                  <a:pt x="68198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84189" y="4034154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5"/>
                </a:lnTo>
                <a:lnTo>
                  <a:pt x="187536" y="57150"/>
                </a:lnTo>
                <a:lnTo>
                  <a:pt x="144525" y="57150"/>
                </a:lnTo>
                <a:lnTo>
                  <a:pt x="144525" y="28575"/>
                </a:lnTo>
                <a:lnTo>
                  <a:pt x="187367" y="28575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0301" y="57150"/>
                </a:lnTo>
                <a:lnTo>
                  <a:pt x="130301" y="28575"/>
                </a:lnTo>
                <a:close/>
              </a:path>
              <a:path w="216535" h="85725">
                <a:moveTo>
                  <a:pt x="187367" y="28575"/>
                </a:moveTo>
                <a:lnTo>
                  <a:pt x="144525" y="28575"/>
                </a:lnTo>
                <a:lnTo>
                  <a:pt x="144525" y="57150"/>
                </a:lnTo>
                <a:lnTo>
                  <a:pt x="187536" y="57150"/>
                </a:lnTo>
                <a:lnTo>
                  <a:pt x="216026" y="42926"/>
                </a:lnTo>
                <a:lnTo>
                  <a:pt x="1873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84090" y="3746119"/>
            <a:ext cx="1584325" cy="85725"/>
          </a:xfrm>
          <a:custGeom>
            <a:avLst/>
            <a:gdLst/>
            <a:ahLst/>
            <a:cxnLst/>
            <a:rect l="l" t="t" r="r" b="b"/>
            <a:pathLst>
              <a:path w="1584325" h="85725">
                <a:moveTo>
                  <a:pt x="1498219" y="0"/>
                </a:moveTo>
                <a:lnTo>
                  <a:pt x="1498219" y="85724"/>
                </a:lnTo>
                <a:lnTo>
                  <a:pt x="1555453" y="57149"/>
                </a:lnTo>
                <a:lnTo>
                  <a:pt x="1512570" y="57149"/>
                </a:lnTo>
                <a:lnTo>
                  <a:pt x="1512570" y="28574"/>
                </a:lnTo>
                <a:lnTo>
                  <a:pt x="1555284" y="28574"/>
                </a:lnTo>
                <a:lnTo>
                  <a:pt x="1498219" y="0"/>
                </a:lnTo>
                <a:close/>
              </a:path>
              <a:path w="1584325" h="85725">
                <a:moveTo>
                  <a:pt x="1498219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1498219" y="57149"/>
                </a:lnTo>
                <a:lnTo>
                  <a:pt x="1498219" y="28574"/>
                </a:lnTo>
                <a:close/>
              </a:path>
              <a:path w="1584325" h="85725">
                <a:moveTo>
                  <a:pt x="1555284" y="28574"/>
                </a:moveTo>
                <a:lnTo>
                  <a:pt x="1512570" y="28574"/>
                </a:lnTo>
                <a:lnTo>
                  <a:pt x="1512570" y="57149"/>
                </a:lnTo>
                <a:lnTo>
                  <a:pt x="1555453" y="57149"/>
                </a:lnTo>
                <a:lnTo>
                  <a:pt x="1583944" y="42925"/>
                </a:lnTo>
                <a:lnTo>
                  <a:pt x="155528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83964" y="3314191"/>
            <a:ext cx="2016125" cy="85725"/>
          </a:xfrm>
          <a:custGeom>
            <a:avLst/>
            <a:gdLst/>
            <a:ahLst/>
            <a:cxnLst/>
            <a:rect l="l" t="t" r="r" b="b"/>
            <a:pathLst>
              <a:path w="2016125" h="85725">
                <a:moveTo>
                  <a:pt x="1930273" y="0"/>
                </a:moveTo>
                <a:lnTo>
                  <a:pt x="1930273" y="85725"/>
                </a:lnTo>
                <a:lnTo>
                  <a:pt x="1987338" y="57150"/>
                </a:lnTo>
                <a:lnTo>
                  <a:pt x="1944624" y="57150"/>
                </a:lnTo>
                <a:lnTo>
                  <a:pt x="1944624" y="28575"/>
                </a:lnTo>
                <a:lnTo>
                  <a:pt x="1987507" y="28575"/>
                </a:lnTo>
                <a:lnTo>
                  <a:pt x="1930273" y="0"/>
                </a:lnTo>
                <a:close/>
              </a:path>
              <a:path w="2016125" h="85725">
                <a:moveTo>
                  <a:pt x="193027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930273" y="57150"/>
                </a:lnTo>
                <a:lnTo>
                  <a:pt x="1930273" y="28575"/>
                </a:lnTo>
                <a:close/>
              </a:path>
              <a:path w="2016125" h="85725">
                <a:moveTo>
                  <a:pt x="1987507" y="28575"/>
                </a:moveTo>
                <a:lnTo>
                  <a:pt x="1944624" y="28575"/>
                </a:lnTo>
                <a:lnTo>
                  <a:pt x="1944624" y="57150"/>
                </a:lnTo>
                <a:lnTo>
                  <a:pt x="1987338" y="57150"/>
                </a:lnTo>
                <a:lnTo>
                  <a:pt x="2015998" y="42799"/>
                </a:lnTo>
                <a:lnTo>
                  <a:pt x="198750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96378" y="3127375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2"/>
                </a:moveTo>
                <a:lnTo>
                  <a:pt x="720001" y="1440052"/>
                </a:lnTo>
                <a:lnTo>
                  <a:pt x="720001" y="0"/>
                </a:lnTo>
                <a:lnTo>
                  <a:pt x="0" y="0"/>
                </a:lnTo>
                <a:lnTo>
                  <a:pt x="0" y="144005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687056" y="3401194"/>
            <a:ext cx="584835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48071" y="4322190"/>
            <a:ext cx="2448560" cy="85725"/>
          </a:xfrm>
          <a:custGeom>
            <a:avLst/>
            <a:gdLst/>
            <a:ahLst/>
            <a:cxnLst/>
            <a:rect l="l" t="t" r="r" b="b"/>
            <a:pathLst>
              <a:path w="2448559" h="85725">
                <a:moveTo>
                  <a:pt x="2362327" y="0"/>
                </a:moveTo>
                <a:lnTo>
                  <a:pt x="2362327" y="85724"/>
                </a:lnTo>
                <a:lnTo>
                  <a:pt x="2419561" y="57149"/>
                </a:lnTo>
                <a:lnTo>
                  <a:pt x="2376551" y="57149"/>
                </a:lnTo>
                <a:lnTo>
                  <a:pt x="2376551" y="28574"/>
                </a:lnTo>
                <a:lnTo>
                  <a:pt x="2419392" y="28574"/>
                </a:lnTo>
                <a:lnTo>
                  <a:pt x="2362327" y="0"/>
                </a:lnTo>
                <a:close/>
              </a:path>
              <a:path w="2448559" h="85725">
                <a:moveTo>
                  <a:pt x="2362327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362327" y="57149"/>
                </a:lnTo>
                <a:lnTo>
                  <a:pt x="2362327" y="28574"/>
                </a:lnTo>
                <a:close/>
              </a:path>
              <a:path w="2448559" h="85725">
                <a:moveTo>
                  <a:pt x="2419392" y="28574"/>
                </a:moveTo>
                <a:lnTo>
                  <a:pt x="2376551" y="28574"/>
                </a:lnTo>
                <a:lnTo>
                  <a:pt x="2376551" y="57149"/>
                </a:lnTo>
                <a:lnTo>
                  <a:pt x="2419561" y="57149"/>
                </a:lnTo>
                <a:lnTo>
                  <a:pt x="2448052" y="42925"/>
                </a:lnTo>
                <a:lnTo>
                  <a:pt x="2419392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16468" y="3641471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4">
                <a:moveTo>
                  <a:pt x="0" y="0"/>
                </a:moveTo>
                <a:lnTo>
                  <a:pt x="64808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4548" y="2780919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08527" y="2780919"/>
            <a:ext cx="5255895" cy="0"/>
          </a:xfrm>
          <a:custGeom>
            <a:avLst/>
            <a:gdLst/>
            <a:ahLst/>
            <a:cxnLst/>
            <a:rect l="l" t="t" r="r" b="b"/>
            <a:pathLst>
              <a:path w="5255895">
                <a:moveTo>
                  <a:pt x="525589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092" y="2780919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0"/>
                </a:moveTo>
                <a:lnTo>
                  <a:pt x="0" y="202310"/>
                </a:lnTo>
                <a:lnTo>
                  <a:pt x="42799" y="288035"/>
                </a:lnTo>
                <a:lnTo>
                  <a:pt x="78602" y="216534"/>
                </a:lnTo>
                <a:lnTo>
                  <a:pt x="28575" y="216534"/>
                </a:lnTo>
                <a:lnTo>
                  <a:pt x="28575" y="202310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4"/>
                </a:lnTo>
                <a:lnTo>
                  <a:pt x="57150" y="216534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0"/>
                </a:moveTo>
                <a:lnTo>
                  <a:pt x="57150" y="202310"/>
                </a:lnTo>
                <a:lnTo>
                  <a:pt x="57150" y="216534"/>
                </a:lnTo>
                <a:lnTo>
                  <a:pt x="78602" y="216534"/>
                </a:lnTo>
                <a:lnTo>
                  <a:pt x="85725" y="202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24911" y="2900172"/>
            <a:ext cx="166116" cy="21838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71775" y="2925191"/>
            <a:ext cx="72000" cy="208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71775" y="2925191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89" h="2088514">
                <a:moveTo>
                  <a:pt x="0" y="2088006"/>
                </a:moveTo>
                <a:lnTo>
                  <a:pt x="72000" y="2088006"/>
                </a:lnTo>
                <a:lnTo>
                  <a:pt x="72000" y="0"/>
                </a:lnTo>
                <a:lnTo>
                  <a:pt x="0" y="0"/>
                </a:lnTo>
                <a:lnTo>
                  <a:pt x="0" y="208800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31007" y="4902708"/>
            <a:ext cx="153924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77744" y="4927727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30099" y="0"/>
                </a:moveTo>
                <a:lnTo>
                  <a:pt x="0" y="83566"/>
                </a:lnTo>
                <a:lnTo>
                  <a:pt x="60070" y="83566"/>
                </a:lnTo>
                <a:lnTo>
                  <a:pt x="30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77744" y="4927727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566"/>
                </a:moveTo>
                <a:lnTo>
                  <a:pt x="30099" y="0"/>
                </a:lnTo>
                <a:lnTo>
                  <a:pt x="60070" y="83566"/>
                </a:lnTo>
                <a:lnTo>
                  <a:pt x="0" y="835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68161" y="3698621"/>
            <a:ext cx="216535" cy="522605"/>
          </a:xfrm>
          <a:custGeom>
            <a:avLst/>
            <a:gdLst/>
            <a:ahLst/>
            <a:cxnLst/>
            <a:rect l="l" t="t" r="r" b="b"/>
            <a:pathLst>
              <a:path w="216535" h="522604">
                <a:moveTo>
                  <a:pt x="0" y="0"/>
                </a:moveTo>
                <a:lnTo>
                  <a:pt x="0" y="522477"/>
                </a:lnTo>
                <a:lnTo>
                  <a:pt x="216026" y="467740"/>
                </a:lnTo>
                <a:lnTo>
                  <a:pt x="216026" y="4483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892546" y="3793235"/>
            <a:ext cx="8382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43783" y="4509134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0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52134" y="414909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6004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52134" y="4106164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5"/>
                </a:lnTo>
                <a:lnTo>
                  <a:pt x="187536" y="57150"/>
                </a:lnTo>
                <a:lnTo>
                  <a:pt x="144525" y="57150"/>
                </a:lnTo>
                <a:lnTo>
                  <a:pt x="144525" y="28575"/>
                </a:lnTo>
                <a:lnTo>
                  <a:pt x="187367" y="28575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0301" y="57150"/>
                </a:lnTo>
                <a:lnTo>
                  <a:pt x="130301" y="28575"/>
                </a:lnTo>
                <a:close/>
              </a:path>
              <a:path w="216535" h="85725">
                <a:moveTo>
                  <a:pt x="187367" y="28575"/>
                </a:moveTo>
                <a:lnTo>
                  <a:pt x="144525" y="28575"/>
                </a:lnTo>
                <a:lnTo>
                  <a:pt x="144525" y="57150"/>
                </a:lnTo>
                <a:lnTo>
                  <a:pt x="187536" y="57150"/>
                </a:lnTo>
                <a:lnTo>
                  <a:pt x="216026" y="42925"/>
                </a:lnTo>
                <a:lnTo>
                  <a:pt x="1873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91865" y="4576953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7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91865" y="4432934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20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91865" y="4288916"/>
            <a:ext cx="648335" cy="144145"/>
          </a:xfrm>
          <a:custGeom>
            <a:avLst/>
            <a:gdLst/>
            <a:ahLst/>
            <a:cxnLst/>
            <a:rect l="l" t="t" r="r" b="b"/>
            <a:pathLst>
              <a:path w="648335" h="144145">
                <a:moveTo>
                  <a:pt x="0" y="144017"/>
                </a:moveTo>
                <a:lnTo>
                  <a:pt x="647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39819" y="4288916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28803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675634" y="4376928"/>
            <a:ext cx="3060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mbria" panose="02040503050406030204"/>
                <a:cs typeface="Cambria" panose="02040503050406030204"/>
              </a:rPr>
              <a:t>EXT</a:t>
            </a:r>
            <a:endParaRPr sz="1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39946" y="4509134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0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04588" y="2900172"/>
            <a:ext cx="167639" cy="2183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52340" y="2925191"/>
            <a:ext cx="72000" cy="20880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52340" y="2925191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89" h="2088514">
                <a:moveTo>
                  <a:pt x="0" y="2088006"/>
                </a:moveTo>
                <a:lnTo>
                  <a:pt x="72000" y="2088006"/>
                </a:lnTo>
                <a:lnTo>
                  <a:pt x="72000" y="0"/>
                </a:lnTo>
                <a:lnTo>
                  <a:pt x="0" y="0"/>
                </a:lnTo>
                <a:lnTo>
                  <a:pt x="0" y="208800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10684" y="4902708"/>
            <a:ext cx="155448" cy="1783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58435" y="4927727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29972" y="0"/>
                </a:moveTo>
                <a:lnTo>
                  <a:pt x="0" y="83566"/>
                </a:lnTo>
                <a:lnTo>
                  <a:pt x="59943" y="83566"/>
                </a:lnTo>
                <a:lnTo>
                  <a:pt x="29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58435" y="4927727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566"/>
                </a:moveTo>
                <a:lnTo>
                  <a:pt x="29972" y="0"/>
                </a:lnTo>
                <a:lnTo>
                  <a:pt x="59943" y="83566"/>
                </a:lnTo>
                <a:lnTo>
                  <a:pt x="0" y="835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48071" y="3789045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5">
                <a:moveTo>
                  <a:pt x="0" y="57594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856102" y="3140303"/>
            <a:ext cx="490220" cy="133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181610" indent="-7620" algn="just">
              <a:lnSpc>
                <a:spcPct val="94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339848" y="3813302"/>
            <a:ext cx="432434" cy="85725"/>
          </a:xfrm>
          <a:custGeom>
            <a:avLst/>
            <a:gdLst/>
            <a:ahLst/>
            <a:cxnLst/>
            <a:rect l="l" t="t" r="r" b="b"/>
            <a:pathLst>
              <a:path w="432435" h="85725">
                <a:moveTo>
                  <a:pt x="346201" y="0"/>
                </a:moveTo>
                <a:lnTo>
                  <a:pt x="346201" y="85725"/>
                </a:lnTo>
                <a:lnTo>
                  <a:pt x="403267" y="57150"/>
                </a:lnTo>
                <a:lnTo>
                  <a:pt x="360552" y="57150"/>
                </a:lnTo>
                <a:lnTo>
                  <a:pt x="360552" y="28575"/>
                </a:lnTo>
                <a:lnTo>
                  <a:pt x="403436" y="28575"/>
                </a:lnTo>
                <a:lnTo>
                  <a:pt x="346201" y="0"/>
                </a:lnTo>
                <a:close/>
              </a:path>
              <a:path w="432435" h="85725">
                <a:moveTo>
                  <a:pt x="3462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46201" y="57150"/>
                </a:lnTo>
                <a:lnTo>
                  <a:pt x="346201" y="28575"/>
                </a:lnTo>
                <a:close/>
              </a:path>
              <a:path w="432435" h="85725">
                <a:moveTo>
                  <a:pt x="403436" y="28575"/>
                </a:moveTo>
                <a:lnTo>
                  <a:pt x="360552" y="28575"/>
                </a:lnTo>
                <a:lnTo>
                  <a:pt x="360552" y="57150"/>
                </a:lnTo>
                <a:lnTo>
                  <a:pt x="403267" y="57150"/>
                </a:lnTo>
                <a:lnTo>
                  <a:pt x="431926" y="42799"/>
                </a:lnTo>
                <a:lnTo>
                  <a:pt x="40343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161029" y="4518405"/>
            <a:ext cx="85725" cy="216535"/>
          </a:xfrm>
          <a:custGeom>
            <a:avLst/>
            <a:gdLst/>
            <a:ahLst/>
            <a:cxnLst/>
            <a:rect l="l" t="t" r="r" b="b"/>
            <a:pathLst>
              <a:path w="85725" h="216535">
                <a:moveTo>
                  <a:pt x="28575" y="130302"/>
                </a:moveTo>
                <a:lnTo>
                  <a:pt x="0" y="130302"/>
                </a:lnTo>
                <a:lnTo>
                  <a:pt x="42799" y="216027"/>
                </a:lnTo>
                <a:lnTo>
                  <a:pt x="78538" y="144653"/>
                </a:lnTo>
                <a:lnTo>
                  <a:pt x="28575" y="144653"/>
                </a:lnTo>
                <a:lnTo>
                  <a:pt x="28575" y="130302"/>
                </a:lnTo>
                <a:close/>
              </a:path>
              <a:path w="85725" h="216535">
                <a:moveTo>
                  <a:pt x="57150" y="0"/>
                </a:moveTo>
                <a:lnTo>
                  <a:pt x="28575" y="0"/>
                </a:lnTo>
                <a:lnTo>
                  <a:pt x="28575" y="144653"/>
                </a:lnTo>
                <a:lnTo>
                  <a:pt x="57150" y="144653"/>
                </a:lnTo>
                <a:lnTo>
                  <a:pt x="57150" y="0"/>
                </a:lnTo>
                <a:close/>
              </a:path>
              <a:path w="85725" h="216535">
                <a:moveTo>
                  <a:pt x="85725" y="130302"/>
                </a:moveTo>
                <a:lnTo>
                  <a:pt x="57150" y="130302"/>
                </a:lnTo>
                <a:lnTo>
                  <a:pt x="57150" y="144653"/>
                </a:lnTo>
                <a:lnTo>
                  <a:pt x="78538" y="144653"/>
                </a:lnTo>
                <a:lnTo>
                  <a:pt x="85725" y="130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80478" y="2963417"/>
            <a:ext cx="1584325" cy="85725"/>
          </a:xfrm>
          <a:custGeom>
            <a:avLst/>
            <a:gdLst/>
            <a:ahLst/>
            <a:cxnLst/>
            <a:rect l="l" t="t" r="r" b="b"/>
            <a:pathLst>
              <a:path w="1584325" h="85725">
                <a:moveTo>
                  <a:pt x="1498219" y="0"/>
                </a:moveTo>
                <a:lnTo>
                  <a:pt x="1498219" y="85725"/>
                </a:lnTo>
                <a:lnTo>
                  <a:pt x="1555284" y="57150"/>
                </a:lnTo>
                <a:lnTo>
                  <a:pt x="1512570" y="57150"/>
                </a:lnTo>
                <a:lnTo>
                  <a:pt x="1512570" y="28575"/>
                </a:lnTo>
                <a:lnTo>
                  <a:pt x="1555453" y="28575"/>
                </a:lnTo>
                <a:lnTo>
                  <a:pt x="1498219" y="0"/>
                </a:lnTo>
                <a:close/>
              </a:path>
              <a:path w="1584325" h="85725">
                <a:moveTo>
                  <a:pt x="149821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498219" y="57150"/>
                </a:lnTo>
                <a:lnTo>
                  <a:pt x="1498219" y="28575"/>
                </a:lnTo>
                <a:close/>
              </a:path>
              <a:path w="1584325" h="85725">
                <a:moveTo>
                  <a:pt x="1555453" y="28575"/>
                </a:moveTo>
                <a:lnTo>
                  <a:pt x="1512570" y="28575"/>
                </a:lnTo>
                <a:lnTo>
                  <a:pt x="1512570" y="57150"/>
                </a:lnTo>
                <a:lnTo>
                  <a:pt x="1555284" y="57150"/>
                </a:lnTo>
                <a:lnTo>
                  <a:pt x="1583944" y="42799"/>
                </a:lnTo>
                <a:lnTo>
                  <a:pt x="155545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80351" y="3006217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6480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85631" y="2900172"/>
            <a:ext cx="166116" cy="2183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32494" y="2924936"/>
            <a:ext cx="72000" cy="20880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532494" y="2924936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90" h="2088514">
                <a:moveTo>
                  <a:pt x="0" y="2088007"/>
                </a:moveTo>
                <a:lnTo>
                  <a:pt x="72000" y="2088007"/>
                </a:lnTo>
                <a:lnTo>
                  <a:pt x="72000" y="0"/>
                </a:lnTo>
                <a:lnTo>
                  <a:pt x="0" y="0"/>
                </a:lnTo>
                <a:lnTo>
                  <a:pt x="0" y="208800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91728" y="4902708"/>
            <a:ext cx="153924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538464" y="4927600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29971" y="0"/>
                </a:moveTo>
                <a:lnTo>
                  <a:pt x="0" y="83438"/>
                </a:lnTo>
                <a:lnTo>
                  <a:pt x="59943" y="83438"/>
                </a:lnTo>
                <a:lnTo>
                  <a:pt x="29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538464" y="4927600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438"/>
                </a:moveTo>
                <a:lnTo>
                  <a:pt x="29971" y="0"/>
                </a:lnTo>
                <a:lnTo>
                  <a:pt x="59943" y="83438"/>
                </a:lnTo>
                <a:lnTo>
                  <a:pt x="0" y="8343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79514" y="4086352"/>
            <a:ext cx="504190" cy="216535"/>
          </a:xfrm>
          <a:custGeom>
            <a:avLst/>
            <a:gdLst/>
            <a:ahLst/>
            <a:cxnLst/>
            <a:rect l="l" t="t" r="r" b="b"/>
            <a:pathLst>
              <a:path w="504190" h="216535">
                <a:moveTo>
                  <a:pt x="0" y="216027"/>
                </a:moveTo>
                <a:lnTo>
                  <a:pt x="503999" y="216027"/>
                </a:lnTo>
                <a:lnTo>
                  <a:pt x="451192" y="0"/>
                </a:lnTo>
                <a:lnTo>
                  <a:pt x="43192" y="0"/>
                </a:lnTo>
                <a:lnTo>
                  <a:pt x="0" y="2160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234111" y="4196822"/>
            <a:ext cx="414020" cy="83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2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55573" y="4374388"/>
            <a:ext cx="288290" cy="648335"/>
          </a:xfrm>
          <a:custGeom>
            <a:avLst/>
            <a:gdLst/>
            <a:ahLst/>
            <a:cxnLst/>
            <a:rect l="l" t="t" r="r" b="b"/>
            <a:pathLst>
              <a:path w="288290" h="648335">
                <a:moveTo>
                  <a:pt x="287997" y="647954"/>
                </a:moveTo>
                <a:lnTo>
                  <a:pt x="0" y="518413"/>
                </a:lnTo>
                <a:lnTo>
                  <a:pt x="0" y="194437"/>
                </a:lnTo>
                <a:lnTo>
                  <a:pt x="287997" y="0"/>
                </a:lnTo>
                <a:lnTo>
                  <a:pt x="287997" y="291592"/>
                </a:lnTo>
                <a:lnTo>
                  <a:pt x="261823" y="323976"/>
                </a:lnTo>
                <a:lnTo>
                  <a:pt x="287997" y="356362"/>
                </a:lnTo>
                <a:lnTo>
                  <a:pt x="287997" y="64795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814298" y="4466302"/>
            <a:ext cx="203835" cy="466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dd</a:t>
            </a:r>
            <a:r>
              <a:rPr sz="1400" dirty="0">
                <a:latin typeface="Calibri" panose="020F0502020204030204"/>
                <a:cs typeface="Calibri" panose="020F0502020204030204"/>
              </a:rPr>
              <a:t>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31838" y="5310378"/>
            <a:ext cx="2915920" cy="0"/>
          </a:xfrm>
          <a:custGeom>
            <a:avLst/>
            <a:gdLst/>
            <a:ahLst/>
            <a:cxnLst/>
            <a:rect l="l" t="t" r="r" b="b"/>
            <a:pathLst>
              <a:path w="2915920">
                <a:moveTo>
                  <a:pt x="291562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1520" y="4302378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100799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356228" y="509447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67537" y="3798315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12" y="28803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43609" y="4835525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360044" h="85725">
                <a:moveTo>
                  <a:pt x="85725" y="28575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360044" h="85725">
                <a:moveTo>
                  <a:pt x="359994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359994" y="57150"/>
                </a:lnTo>
                <a:lnTo>
                  <a:pt x="3599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030909" y="4324857"/>
            <a:ext cx="3124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u="heavy" dirty="0">
                <a:latin typeface="Calibri" panose="020F0502020204030204"/>
                <a:cs typeface="Calibri" panose="020F0502020204030204"/>
              </a:rPr>
              <a:t>+4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117080" y="2900172"/>
            <a:ext cx="166116" cy="2183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64323" y="2924936"/>
            <a:ext cx="72000" cy="2088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64323" y="2924936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90" h="2088514">
                <a:moveTo>
                  <a:pt x="0" y="2088007"/>
                </a:moveTo>
                <a:lnTo>
                  <a:pt x="72000" y="2088007"/>
                </a:lnTo>
                <a:lnTo>
                  <a:pt x="72000" y="0"/>
                </a:lnTo>
                <a:lnTo>
                  <a:pt x="0" y="0"/>
                </a:lnTo>
                <a:lnTo>
                  <a:pt x="0" y="208800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23176" y="4902708"/>
            <a:ext cx="153924" cy="1783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170293" y="4927600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29972" y="0"/>
                </a:moveTo>
                <a:lnTo>
                  <a:pt x="0" y="83438"/>
                </a:lnTo>
                <a:lnTo>
                  <a:pt x="59943" y="83438"/>
                </a:lnTo>
                <a:lnTo>
                  <a:pt x="29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170293" y="4927600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438"/>
                </a:moveTo>
                <a:lnTo>
                  <a:pt x="29972" y="0"/>
                </a:lnTo>
                <a:lnTo>
                  <a:pt x="59943" y="83438"/>
                </a:lnTo>
                <a:lnTo>
                  <a:pt x="0" y="8343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427982" y="3357117"/>
            <a:ext cx="0" cy="2088514"/>
          </a:xfrm>
          <a:custGeom>
            <a:avLst/>
            <a:gdLst/>
            <a:ahLst/>
            <a:cxnLst/>
            <a:rect l="l" t="t" r="r" b="b"/>
            <a:pathLst>
              <a:path h="2088514">
                <a:moveTo>
                  <a:pt x="0" y="2088007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47821" y="5638800"/>
            <a:ext cx="5843779" cy="643255"/>
          </a:xfrm>
          <a:custGeom>
            <a:avLst/>
            <a:gdLst/>
            <a:ahLst/>
            <a:cxnLst/>
            <a:rect l="l" t="t" r="r" b="b"/>
            <a:pathLst>
              <a:path w="6329045" h="1286509">
                <a:moveTo>
                  <a:pt x="0" y="1286255"/>
                </a:moveTo>
                <a:lnTo>
                  <a:pt x="6328536" y="1286255"/>
                </a:lnTo>
                <a:lnTo>
                  <a:pt x="632853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：考虑指令集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{add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sub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ori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lw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sw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beq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jal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jr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} 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来说，转发数据除了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是否应该包含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24307" y="5445125"/>
            <a:ext cx="4104004" cy="0"/>
          </a:xfrm>
          <a:custGeom>
            <a:avLst/>
            <a:gdLst/>
            <a:ahLst/>
            <a:cxnLst/>
            <a:rect l="l" t="t" r="r" b="b"/>
            <a:pathLst>
              <a:path w="4104004">
                <a:moveTo>
                  <a:pt x="410354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23850" y="4293108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1152017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58648" y="458114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05" y="0"/>
                </a:moveTo>
                <a:lnTo>
                  <a:pt x="98490" y="7345"/>
                </a:lnTo>
                <a:lnTo>
                  <a:pt x="58959" y="27797"/>
                </a:lnTo>
                <a:lnTo>
                  <a:pt x="27785" y="58978"/>
                </a:lnTo>
                <a:lnTo>
                  <a:pt x="7341" y="98511"/>
                </a:lnTo>
                <a:lnTo>
                  <a:pt x="0" y="144017"/>
                </a:lnTo>
                <a:lnTo>
                  <a:pt x="7341" y="189524"/>
                </a:lnTo>
                <a:lnTo>
                  <a:pt x="27785" y="229057"/>
                </a:lnTo>
                <a:lnTo>
                  <a:pt x="58959" y="260238"/>
                </a:lnTo>
                <a:lnTo>
                  <a:pt x="98490" y="280690"/>
                </a:lnTo>
                <a:lnTo>
                  <a:pt x="144005" y="288035"/>
                </a:lnTo>
                <a:lnTo>
                  <a:pt x="189519" y="280690"/>
                </a:lnTo>
                <a:lnTo>
                  <a:pt x="229046" y="260238"/>
                </a:lnTo>
                <a:lnTo>
                  <a:pt x="260216" y="229057"/>
                </a:lnTo>
                <a:lnTo>
                  <a:pt x="280657" y="189524"/>
                </a:lnTo>
                <a:lnTo>
                  <a:pt x="287997" y="144017"/>
                </a:lnTo>
                <a:lnTo>
                  <a:pt x="280657" y="98511"/>
                </a:lnTo>
                <a:lnTo>
                  <a:pt x="260216" y="58978"/>
                </a:lnTo>
                <a:lnTo>
                  <a:pt x="229046" y="27797"/>
                </a:lnTo>
                <a:lnTo>
                  <a:pt x="189519" y="7345"/>
                </a:lnTo>
                <a:lnTo>
                  <a:pt x="14400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596378" y="4941189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6004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76288" y="5244591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90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720090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720090" h="85725">
                <a:moveTo>
                  <a:pt x="720089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720089" y="57150"/>
                </a:lnTo>
                <a:lnTo>
                  <a:pt x="720089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08342" y="494118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287908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964421" y="4941189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6004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244458" y="5244591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90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72009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720090" h="85725">
                <a:moveTo>
                  <a:pt x="719963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719963" y="57150"/>
                </a:lnTo>
                <a:lnTo>
                  <a:pt x="719963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676385" y="494118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28803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291963" y="4941189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60045"/>
                </a:moveTo>
                <a:lnTo>
                  <a:pt x="0" y="0"/>
                </a:lnTo>
              </a:path>
            </a:pathLst>
          </a:custGeom>
          <a:ln w="5715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72000" y="5201792"/>
            <a:ext cx="720090" cy="171450"/>
          </a:xfrm>
          <a:custGeom>
            <a:avLst/>
            <a:gdLst/>
            <a:ahLst/>
            <a:cxnLst/>
            <a:rect l="l" t="t" r="r" b="b"/>
            <a:pathLst>
              <a:path w="720089" h="171450">
                <a:moveTo>
                  <a:pt x="171450" y="0"/>
                </a:moveTo>
                <a:lnTo>
                  <a:pt x="0" y="85724"/>
                </a:lnTo>
                <a:lnTo>
                  <a:pt x="171450" y="171449"/>
                </a:lnTo>
                <a:lnTo>
                  <a:pt x="171450" y="114299"/>
                </a:lnTo>
                <a:lnTo>
                  <a:pt x="142875" y="114299"/>
                </a:lnTo>
                <a:lnTo>
                  <a:pt x="142875" y="57149"/>
                </a:lnTo>
                <a:lnTo>
                  <a:pt x="171450" y="57149"/>
                </a:lnTo>
                <a:lnTo>
                  <a:pt x="171450" y="0"/>
                </a:lnTo>
                <a:close/>
              </a:path>
              <a:path w="720089" h="171450">
                <a:moveTo>
                  <a:pt x="171450" y="57149"/>
                </a:moveTo>
                <a:lnTo>
                  <a:pt x="142875" y="57149"/>
                </a:lnTo>
                <a:lnTo>
                  <a:pt x="142875" y="114299"/>
                </a:lnTo>
                <a:lnTo>
                  <a:pt x="171450" y="114299"/>
                </a:lnTo>
                <a:lnTo>
                  <a:pt x="171450" y="57149"/>
                </a:lnTo>
                <a:close/>
              </a:path>
              <a:path w="720089" h="171450">
                <a:moveTo>
                  <a:pt x="719963" y="57149"/>
                </a:moveTo>
                <a:lnTo>
                  <a:pt x="171450" y="57149"/>
                </a:lnTo>
                <a:lnTo>
                  <a:pt x="171450" y="114299"/>
                </a:lnTo>
                <a:lnTo>
                  <a:pt x="719963" y="114299"/>
                </a:lnTo>
                <a:lnTo>
                  <a:pt x="719963" y="5714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003927" y="494118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288036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2742692" y="4739513"/>
            <a:ext cx="6275705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255">
              <a:lnSpc>
                <a:spcPts val="2165"/>
              </a:lnSpc>
            </a:pPr>
            <a:r>
              <a:rPr dirty="0">
                <a:latin typeface="Calibri" panose="020F0502020204030204"/>
                <a:cs typeface="Calibri" panose="020F0502020204030204"/>
              </a:rPr>
              <a:t>NPC</a:t>
            </a:r>
            <a:endParaRPr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925"/>
              </a:lnSpc>
              <a:tabLst>
                <a:tab pos="1972310" algn="l"/>
                <a:tab pos="2641600" algn="l"/>
                <a:tab pos="4270375" algn="l"/>
                <a:tab pos="5544185" algn="l"/>
              </a:tabLst>
            </a:pPr>
            <a:r>
              <a:rPr dirty="0">
                <a:latin typeface="Calibri" panose="020F0502020204030204"/>
                <a:cs typeface="Calibri" panose="020F0502020204030204"/>
              </a:rPr>
              <a:t>D	E	</a:t>
            </a:r>
            <a:r>
              <a:rPr baseline="3000" dirty="0">
                <a:latin typeface="Calibri" panose="020F0502020204030204"/>
                <a:cs typeface="Calibri" panose="020F0502020204030204"/>
              </a:rPr>
              <a:t>?	</a:t>
            </a:r>
            <a:r>
              <a:rPr dirty="0">
                <a:latin typeface="Calibri" panose="020F0502020204030204"/>
                <a:cs typeface="Calibri" panose="020F0502020204030204"/>
              </a:rPr>
              <a:t>M	W</a:t>
            </a:r>
            <a:endParaRPr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2692" y="4984750"/>
            <a:ext cx="1663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2555" y="4984750"/>
            <a:ext cx="1371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4" y="13591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94" y="746125"/>
            <a:ext cx="8288655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注意：转发点是从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级寄存器以后开始的，而不是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级以后！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【示例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j</a:t>
            </a:r>
            <a:r>
              <a:rPr sz="3600" spc="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】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jr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600" spc="-3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P</a:t>
            </a:r>
            <a:r>
              <a:rPr sz="3600" spc="7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5" dirty="0">
                <a:latin typeface="Wingdings 3" panose="05040102010807070707"/>
                <a:cs typeface="Wingdings 3" panose="05040102010807070707"/>
              </a:rPr>
              <a:t>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[</a:t>
            </a:r>
            <a:r>
              <a:rPr sz="3600" spc="-52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]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18630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3202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606" y="1632458"/>
            <a:ext cx="6553834" cy="93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为了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产生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新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PC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要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用到</a:t>
            </a:r>
            <a:r>
              <a:rPr sz="3000" spc="-60" baseline="1000" dirty="0">
                <a:latin typeface="Calibri" panose="020F0502020204030204"/>
                <a:cs typeface="Calibri" panose="020F0502020204030204"/>
              </a:rPr>
              <a:t>RF.RD1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输出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V1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值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rs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寄存器值） 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因此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NP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也存在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一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个转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点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37154" y="114172"/>
            <a:ext cx="287083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转发</a:t>
            </a:r>
            <a:r>
              <a:rPr spc="-15" dirty="0"/>
              <a:t>的</a:t>
            </a:r>
            <a:r>
              <a:rPr dirty="0"/>
              <a:t>设计</a:t>
            </a:r>
            <a:r>
              <a:rPr spc="-15" dirty="0"/>
              <a:t>思</a:t>
            </a:r>
            <a:r>
              <a:rPr dirty="0"/>
              <a:t>路</a:t>
            </a:r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27620" y="3385045"/>
            <a:ext cx="360045" cy="936625"/>
          </a:xfrm>
          <a:custGeom>
            <a:avLst/>
            <a:gdLst/>
            <a:ahLst/>
            <a:cxnLst/>
            <a:rect l="l" t="t" r="r" b="b"/>
            <a:pathLst>
              <a:path w="360044" h="936625">
                <a:moveTo>
                  <a:pt x="0" y="936002"/>
                </a:moveTo>
                <a:lnTo>
                  <a:pt x="359994" y="936002"/>
                </a:lnTo>
                <a:lnTo>
                  <a:pt x="359994" y="0"/>
                </a:lnTo>
                <a:lnTo>
                  <a:pt x="0" y="0"/>
                </a:lnTo>
                <a:lnTo>
                  <a:pt x="0" y="93600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19758" y="3150235"/>
            <a:ext cx="720090" cy="1282700"/>
          </a:xfrm>
          <a:custGeom>
            <a:avLst/>
            <a:gdLst/>
            <a:ahLst/>
            <a:cxnLst/>
            <a:rect l="l" t="t" r="r" b="b"/>
            <a:pathLst>
              <a:path w="720089" h="1282700">
                <a:moveTo>
                  <a:pt x="0" y="1282700"/>
                </a:moveTo>
                <a:lnTo>
                  <a:pt x="720001" y="1282700"/>
                </a:lnTo>
                <a:lnTo>
                  <a:pt x="720001" y="0"/>
                </a:lnTo>
                <a:lnTo>
                  <a:pt x="0" y="0"/>
                </a:lnTo>
                <a:lnTo>
                  <a:pt x="0" y="12827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27620" y="3150235"/>
            <a:ext cx="1512570" cy="12827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R="118745" algn="ctr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PC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75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latin typeface="Calibri" panose="020F0502020204030204"/>
                <a:cs typeface="Calibri" panose="020F0502020204030204"/>
              </a:rPr>
              <a:t>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87665" y="3827526"/>
            <a:ext cx="432434" cy="85725"/>
          </a:xfrm>
          <a:custGeom>
            <a:avLst/>
            <a:gdLst/>
            <a:ahLst/>
            <a:cxnLst/>
            <a:rect l="l" t="t" r="r" b="b"/>
            <a:pathLst>
              <a:path w="432434" h="85725">
                <a:moveTo>
                  <a:pt x="346240" y="0"/>
                </a:moveTo>
                <a:lnTo>
                  <a:pt x="346240" y="85725"/>
                </a:lnTo>
                <a:lnTo>
                  <a:pt x="403305" y="57150"/>
                </a:lnTo>
                <a:lnTo>
                  <a:pt x="360591" y="57150"/>
                </a:lnTo>
                <a:lnTo>
                  <a:pt x="360591" y="28575"/>
                </a:lnTo>
                <a:lnTo>
                  <a:pt x="403474" y="28575"/>
                </a:lnTo>
                <a:lnTo>
                  <a:pt x="346240" y="0"/>
                </a:lnTo>
                <a:close/>
              </a:path>
              <a:path w="432434" h="85725">
                <a:moveTo>
                  <a:pt x="34624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46240" y="57150"/>
                </a:lnTo>
                <a:lnTo>
                  <a:pt x="346240" y="28575"/>
                </a:lnTo>
                <a:close/>
              </a:path>
              <a:path w="432434" h="85725">
                <a:moveTo>
                  <a:pt x="403474" y="28575"/>
                </a:moveTo>
                <a:lnTo>
                  <a:pt x="360591" y="28575"/>
                </a:lnTo>
                <a:lnTo>
                  <a:pt x="360591" y="57150"/>
                </a:lnTo>
                <a:lnTo>
                  <a:pt x="403305" y="57150"/>
                </a:lnTo>
                <a:lnTo>
                  <a:pt x="431965" y="42799"/>
                </a:lnTo>
                <a:lnTo>
                  <a:pt x="40347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03603" y="3870452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0"/>
                </a:moveTo>
                <a:lnTo>
                  <a:pt x="0" y="10079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59810" y="4719573"/>
            <a:ext cx="576580" cy="375285"/>
          </a:xfrm>
          <a:custGeom>
            <a:avLst/>
            <a:gdLst/>
            <a:ahLst/>
            <a:cxnLst/>
            <a:rect l="l" t="t" r="r" b="b"/>
            <a:pathLst>
              <a:path w="576579" h="375285">
                <a:moveTo>
                  <a:pt x="0" y="62483"/>
                </a:moveTo>
                <a:lnTo>
                  <a:pt x="4905" y="38147"/>
                </a:lnTo>
                <a:lnTo>
                  <a:pt x="18287" y="18287"/>
                </a:lnTo>
                <a:lnTo>
                  <a:pt x="38147" y="4905"/>
                </a:lnTo>
                <a:lnTo>
                  <a:pt x="62483" y="0"/>
                </a:lnTo>
                <a:lnTo>
                  <a:pt x="513588" y="0"/>
                </a:lnTo>
                <a:lnTo>
                  <a:pt x="537870" y="4905"/>
                </a:lnTo>
                <a:lnTo>
                  <a:pt x="557736" y="18287"/>
                </a:lnTo>
                <a:lnTo>
                  <a:pt x="571148" y="38147"/>
                </a:lnTo>
                <a:lnTo>
                  <a:pt x="576072" y="62483"/>
                </a:lnTo>
                <a:lnTo>
                  <a:pt x="576072" y="312419"/>
                </a:lnTo>
                <a:lnTo>
                  <a:pt x="571148" y="336756"/>
                </a:lnTo>
                <a:lnTo>
                  <a:pt x="557736" y="356615"/>
                </a:lnTo>
                <a:lnTo>
                  <a:pt x="537870" y="369998"/>
                </a:lnTo>
                <a:lnTo>
                  <a:pt x="513588" y="374903"/>
                </a:lnTo>
                <a:lnTo>
                  <a:pt x="62483" y="374903"/>
                </a:lnTo>
                <a:lnTo>
                  <a:pt x="38147" y="369998"/>
                </a:lnTo>
                <a:lnTo>
                  <a:pt x="18287" y="356615"/>
                </a:lnTo>
                <a:lnTo>
                  <a:pt x="4905" y="336756"/>
                </a:lnTo>
                <a:lnTo>
                  <a:pt x="0" y="312419"/>
                </a:lnTo>
                <a:lnTo>
                  <a:pt x="0" y="6248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119754" y="4739513"/>
            <a:ext cx="45783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NPC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3858" y="4835525"/>
            <a:ext cx="1656080" cy="85725"/>
          </a:xfrm>
          <a:custGeom>
            <a:avLst/>
            <a:gdLst/>
            <a:ahLst/>
            <a:cxnLst/>
            <a:rect l="l" t="t" r="r" b="b"/>
            <a:pathLst>
              <a:path w="1656080" h="85725">
                <a:moveTo>
                  <a:pt x="1570228" y="0"/>
                </a:moveTo>
                <a:lnTo>
                  <a:pt x="1570228" y="85725"/>
                </a:lnTo>
                <a:lnTo>
                  <a:pt x="1627462" y="57150"/>
                </a:lnTo>
                <a:lnTo>
                  <a:pt x="1584579" y="57150"/>
                </a:lnTo>
                <a:lnTo>
                  <a:pt x="1584579" y="28575"/>
                </a:lnTo>
                <a:lnTo>
                  <a:pt x="1627293" y="28575"/>
                </a:lnTo>
                <a:lnTo>
                  <a:pt x="1570228" y="0"/>
                </a:lnTo>
                <a:close/>
              </a:path>
              <a:path w="1656080" h="85725">
                <a:moveTo>
                  <a:pt x="1570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570228" y="57150"/>
                </a:lnTo>
                <a:lnTo>
                  <a:pt x="1570228" y="28575"/>
                </a:lnTo>
                <a:close/>
              </a:path>
              <a:path w="1656080" h="85725">
                <a:moveTo>
                  <a:pt x="1627293" y="28575"/>
                </a:moveTo>
                <a:lnTo>
                  <a:pt x="1584579" y="28575"/>
                </a:lnTo>
                <a:lnTo>
                  <a:pt x="1584579" y="57150"/>
                </a:lnTo>
                <a:lnTo>
                  <a:pt x="1627462" y="57150"/>
                </a:lnTo>
                <a:lnTo>
                  <a:pt x="1655952" y="42925"/>
                </a:lnTo>
                <a:lnTo>
                  <a:pt x="162729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9572" y="4744465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21597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9546" y="4312411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7588" y="3755516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274269" y="0"/>
                </a:moveTo>
                <a:lnTo>
                  <a:pt x="274269" y="85724"/>
                </a:lnTo>
                <a:lnTo>
                  <a:pt x="331334" y="57149"/>
                </a:lnTo>
                <a:lnTo>
                  <a:pt x="288556" y="57149"/>
                </a:lnTo>
                <a:lnTo>
                  <a:pt x="288556" y="28574"/>
                </a:lnTo>
                <a:lnTo>
                  <a:pt x="331503" y="28574"/>
                </a:lnTo>
                <a:lnTo>
                  <a:pt x="274269" y="0"/>
                </a:lnTo>
                <a:close/>
              </a:path>
              <a:path w="360044" h="85725">
                <a:moveTo>
                  <a:pt x="274269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74269" y="57149"/>
                </a:lnTo>
                <a:lnTo>
                  <a:pt x="274269" y="28574"/>
                </a:lnTo>
                <a:close/>
              </a:path>
              <a:path w="360044" h="85725">
                <a:moveTo>
                  <a:pt x="331503" y="28574"/>
                </a:moveTo>
                <a:lnTo>
                  <a:pt x="288556" y="28574"/>
                </a:lnTo>
                <a:lnTo>
                  <a:pt x="288556" y="57149"/>
                </a:lnTo>
                <a:lnTo>
                  <a:pt x="331334" y="57149"/>
                </a:lnTo>
                <a:lnTo>
                  <a:pt x="359994" y="42798"/>
                </a:lnTo>
                <a:lnTo>
                  <a:pt x="33150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47973" y="3068954"/>
            <a:ext cx="936625" cy="1008380"/>
          </a:xfrm>
          <a:custGeom>
            <a:avLst/>
            <a:gdLst/>
            <a:ahLst/>
            <a:cxnLst/>
            <a:rect l="l" t="t" r="r" b="b"/>
            <a:pathLst>
              <a:path w="936625" h="1008379">
                <a:moveTo>
                  <a:pt x="0" y="1007999"/>
                </a:moveTo>
                <a:lnTo>
                  <a:pt x="936002" y="1007999"/>
                </a:lnTo>
                <a:lnTo>
                  <a:pt x="936002" y="0"/>
                </a:lnTo>
                <a:lnTo>
                  <a:pt x="0" y="0"/>
                </a:lnTo>
                <a:lnTo>
                  <a:pt x="0" y="10079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347973" y="3252723"/>
            <a:ext cx="93662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 marR="42545" indent="-236220">
              <a:lnSpc>
                <a:spcPct val="100000"/>
              </a:lnSpc>
            </a:pPr>
            <a:r>
              <a:rPr sz="20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egi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er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43910" y="3382009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1" y="0"/>
                </a:moveTo>
                <a:lnTo>
                  <a:pt x="418211" y="85725"/>
                </a:lnTo>
                <a:lnTo>
                  <a:pt x="475445" y="57150"/>
                </a:lnTo>
                <a:lnTo>
                  <a:pt x="432562" y="57150"/>
                </a:lnTo>
                <a:lnTo>
                  <a:pt x="432562" y="28575"/>
                </a:lnTo>
                <a:lnTo>
                  <a:pt x="475276" y="28575"/>
                </a:lnTo>
                <a:lnTo>
                  <a:pt x="418211" y="0"/>
                </a:lnTo>
                <a:close/>
              </a:path>
              <a:path w="504189" h="85725">
                <a:moveTo>
                  <a:pt x="4182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1" y="57150"/>
                </a:lnTo>
                <a:lnTo>
                  <a:pt x="418211" y="28575"/>
                </a:lnTo>
                <a:close/>
              </a:path>
              <a:path w="504189" h="85725">
                <a:moveTo>
                  <a:pt x="475276" y="28575"/>
                </a:moveTo>
                <a:lnTo>
                  <a:pt x="432562" y="28575"/>
                </a:lnTo>
                <a:lnTo>
                  <a:pt x="432562" y="57150"/>
                </a:lnTo>
                <a:lnTo>
                  <a:pt x="475445" y="57150"/>
                </a:lnTo>
                <a:lnTo>
                  <a:pt x="503936" y="42925"/>
                </a:lnTo>
                <a:lnTo>
                  <a:pt x="4752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43910" y="3684523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1" y="0"/>
                </a:moveTo>
                <a:lnTo>
                  <a:pt x="418211" y="85725"/>
                </a:lnTo>
                <a:lnTo>
                  <a:pt x="475445" y="57150"/>
                </a:lnTo>
                <a:lnTo>
                  <a:pt x="432562" y="57150"/>
                </a:lnTo>
                <a:lnTo>
                  <a:pt x="432562" y="28575"/>
                </a:lnTo>
                <a:lnTo>
                  <a:pt x="475276" y="28575"/>
                </a:lnTo>
                <a:lnTo>
                  <a:pt x="418211" y="0"/>
                </a:lnTo>
                <a:close/>
              </a:path>
              <a:path w="504189" h="85725">
                <a:moveTo>
                  <a:pt x="4182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1" y="57150"/>
                </a:lnTo>
                <a:lnTo>
                  <a:pt x="418211" y="28575"/>
                </a:lnTo>
                <a:close/>
              </a:path>
              <a:path w="504189" h="85725">
                <a:moveTo>
                  <a:pt x="475276" y="28575"/>
                </a:moveTo>
                <a:lnTo>
                  <a:pt x="432562" y="28575"/>
                </a:lnTo>
                <a:lnTo>
                  <a:pt x="432562" y="57150"/>
                </a:lnTo>
                <a:lnTo>
                  <a:pt x="475445" y="57150"/>
                </a:lnTo>
                <a:lnTo>
                  <a:pt x="503936" y="42925"/>
                </a:lnTo>
                <a:lnTo>
                  <a:pt x="4752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43910" y="3972559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11" y="0"/>
                </a:moveTo>
                <a:lnTo>
                  <a:pt x="418211" y="85725"/>
                </a:lnTo>
                <a:lnTo>
                  <a:pt x="475445" y="57150"/>
                </a:lnTo>
                <a:lnTo>
                  <a:pt x="432562" y="57150"/>
                </a:lnTo>
                <a:lnTo>
                  <a:pt x="432562" y="28575"/>
                </a:lnTo>
                <a:lnTo>
                  <a:pt x="475276" y="28575"/>
                </a:lnTo>
                <a:lnTo>
                  <a:pt x="418211" y="0"/>
                </a:lnTo>
                <a:close/>
              </a:path>
              <a:path w="504189" h="85725">
                <a:moveTo>
                  <a:pt x="4182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18211" y="57150"/>
                </a:lnTo>
                <a:lnTo>
                  <a:pt x="418211" y="28575"/>
                </a:lnTo>
                <a:close/>
              </a:path>
              <a:path w="504189" h="85725">
                <a:moveTo>
                  <a:pt x="475276" y="28575"/>
                </a:moveTo>
                <a:lnTo>
                  <a:pt x="432562" y="28575"/>
                </a:lnTo>
                <a:lnTo>
                  <a:pt x="432562" y="57150"/>
                </a:lnTo>
                <a:lnTo>
                  <a:pt x="475445" y="57150"/>
                </a:lnTo>
                <a:lnTo>
                  <a:pt x="503936" y="42925"/>
                </a:lnTo>
                <a:lnTo>
                  <a:pt x="4752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00215" y="3127375"/>
            <a:ext cx="576580" cy="1143000"/>
          </a:xfrm>
          <a:custGeom>
            <a:avLst/>
            <a:gdLst/>
            <a:ahLst/>
            <a:cxnLst/>
            <a:rect l="l" t="t" r="r" b="b"/>
            <a:pathLst>
              <a:path w="576579" h="1143000">
                <a:moveTo>
                  <a:pt x="0" y="0"/>
                </a:moveTo>
                <a:lnTo>
                  <a:pt x="576072" y="228473"/>
                </a:lnTo>
                <a:lnTo>
                  <a:pt x="576072" y="799719"/>
                </a:lnTo>
                <a:lnTo>
                  <a:pt x="0" y="1142492"/>
                </a:lnTo>
                <a:lnTo>
                  <a:pt x="0" y="628395"/>
                </a:lnTo>
                <a:lnTo>
                  <a:pt x="52450" y="57124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371335" y="3530980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76288" y="3587877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789" y="0"/>
                </a:moveTo>
                <a:lnTo>
                  <a:pt x="605789" y="114300"/>
                </a:lnTo>
                <a:lnTo>
                  <a:pt x="681989" y="76200"/>
                </a:lnTo>
                <a:lnTo>
                  <a:pt x="624839" y="76200"/>
                </a:lnTo>
                <a:lnTo>
                  <a:pt x="624839" y="38100"/>
                </a:lnTo>
                <a:lnTo>
                  <a:pt x="681989" y="38100"/>
                </a:lnTo>
                <a:lnTo>
                  <a:pt x="605789" y="0"/>
                </a:lnTo>
                <a:close/>
              </a:path>
              <a:path w="720090" h="114300">
                <a:moveTo>
                  <a:pt x="60578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5789" y="76200"/>
                </a:lnTo>
                <a:lnTo>
                  <a:pt x="605789" y="38100"/>
                </a:lnTo>
                <a:close/>
              </a:path>
              <a:path w="720090" h="114300">
                <a:moveTo>
                  <a:pt x="681989" y="38100"/>
                </a:moveTo>
                <a:lnTo>
                  <a:pt x="624839" y="38100"/>
                </a:lnTo>
                <a:lnTo>
                  <a:pt x="624839" y="76200"/>
                </a:lnTo>
                <a:lnTo>
                  <a:pt x="681989" y="76200"/>
                </a:lnTo>
                <a:lnTo>
                  <a:pt x="720089" y="57150"/>
                </a:lnTo>
                <a:lnTo>
                  <a:pt x="68198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84189" y="4034154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5"/>
                </a:lnTo>
                <a:lnTo>
                  <a:pt x="187536" y="57150"/>
                </a:lnTo>
                <a:lnTo>
                  <a:pt x="144525" y="57150"/>
                </a:lnTo>
                <a:lnTo>
                  <a:pt x="144525" y="28575"/>
                </a:lnTo>
                <a:lnTo>
                  <a:pt x="187367" y="28575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0301" y="57150"/>
                </a:lnTo>
                <a:lnTo>
                  <a:pt x="130301" y="28575"/>
                </a:lnTo>
                <a:close/>
              </a:path>
              <a:path w="216535" h="85725">
                <a:moveTo>
                  <a:pt x="187367" y="28575"/>
                </a:moveTo>
                <a:lnTo>
                  <a:pt x="144525" y="28575"/>
                </a:lnTo>
                <a:lnTo>
                  <a:pt x="144525" y="57150"/>
                </a:lnTo>
                <a:lnTo>
                  <a:pt x="187536" y="57150"/>
                </a:lnTo>
                <a:lnTo>
                  <a:pt x="216026" y="42926"/>
                </a:lnTo>
                <a:lnTo>
                  <a:pt x="1873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84090" y="3746119"/>
            <a:ext cx="1584325" cy="85725"/>
          </a:xfrm>
          <a:custGeom>
            <a:avLst/>
            <a:gdLst/>
            <a:ahLst/>
            <a:cxnLst/>
            <a:rect l="l" t="t" r="r" b="b"/>
            <a:pathLst>
              <a:path w="1584325" h="85725">
                <a:moveTo>
                  <a:pt x="1498219" y="0"/>
                </a:moveTo>
                <a:lnTo>
                  <a:pt x="1498219" y="85724"/>
                </a:lnTo>
                <a:lnTo>
                  <a:pt x="1555453" y="57149"/>
                </a:lnTo>
                <a:lnTo>
                  <a:pt x="1512570" y="57149"/>
                </a:lnTo>
                <a:lnTo>
                  <a:pt x="1512570" y="28574"/>
                </a:lnTo>
                <a:lnTo>
                  <a:pt x="1555284" y="28574"/>
                </a:lnTo>
                <a:lnTo>
                  <a:pt x="1498219" y="0"/>
                </a:lnTo>
                <a:close/>
              </a:path>
              <a:path w="1584325" h="85725">
                <a:moveTo>
                  <a:pt x="1498219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1498219" y="57149"/>
                </a:lnTo>
                <a:lnTo>
                  <a:pt x="1498219" y="28574"/>
                </a:lnTo>
                <a:close/>
              </a:path>
              <a:path w="1584325" h="85725">
                <a:moveTo>
                  <a:pt x="1555284" y="28574"/>
                </a:moveTo>
                <a:lnTo>
                  <a:pt x="1512570" y="28574"/>
                </a:lnTo>
                <a:lnTo>
                  <a:pt x="1512570" y="57149"/>
                </a:lnTo>
                <a:lnTo>
                  <a:pt x="1555453" y="57149"/>
                </a:lnTo>
                <a:lnTo>
                  <a:pt x="1583944" y="42925"/>
                </a:lnTo>
                <a:lnTo>
                  <a:pt x="155528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83964" y="3314191"/>
            <a:ext cx="2016125" cy="85725"/>
          </a:xfrm>
          <a:custGeom>
            <a:avLst/>
            <a:gdLst/>
            <a:ahLst/>
            <a:cxnLst/>
            <a:rect l="l" t="t" r="r" b="b"/>
            <a:pathLst>
              <a:path w="2016125" h="85725">
                <a:moveTo>
                  <a:pt x="1930273" y="0"/>
                </a:moveTo>
                <a:lnTo>
                  <a:pt x="1930273" y="85725"/>
                </a:lnTo>
                <a:lnTo>
                  <a:pt x="1987338" y="57150"/>
                </a:lnTo>
                <a:lnTo>
                  <a:pt x="1944624" y="57150"/>
                </a:lnTo>
                <a:lnTo>
                  <a:pt x="1944624" y="28575"/>
                </a:lnTo>
                <a:lnTo>
                  <a:pt x="1987507" y="28575"/>
                </a:lnTo>
                <a:lnTo>
                  <a:pt x="1930273" y="0"/>
                </a:lnTo>
                <a:close/>
              </a:path>
              <a:path w="2016125" h="85725">
                <a:moveTo>
                  <a:pt x="193027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930273" y="57150"/>
                </a:lnTo>
                <a:lnTo>
                  <a:pt x="1930273" y="28575"/>
                </a:lnTo>
                <a:close/>
              </a:path>
              <a:path w="2016125" h="85725">
                <a:moveTo>
                  <a:pt x="1987507" y="28575"/>
                </a:moveTo>
                <a:lnTo>
                  <a:pt x="1944624" y="28575"/>
                </a:lnTo>
                <a:lnTo>
                  <a:pt x="1944624" y="57150"/>
                </a:lnTo>
                <a:lnTo>
                  <a:pt x="1987338" y="57150"/>
                </a:lnTo>
                <a:lnTo>
                  <a:pt x="2015998" y="42799"/>
                </a:lnTo>
                <a:lnTo>
                  <a:pt x="198750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96378" y="3127375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2"/>
                </a:moveTo>
                <a:lnTo>
                  <a:pt x="720001" y="1440052"/>
                </a:lnTo>
                <a:lnTo>
                  <a:pt x="720001" y="0"/>
                </a:lnTo>
                <a:lnTo>
                  <a:pt x="0" y="0"/>
                </a:lnTo>
                <a:lnTo>
                  <a:pt x="0" y="144005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687056" y="3401194"/>
            <a:ext cx="584835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48071" y="4322190"/>
            <a:ext cx="2448560" cy="85725"/>
          </a:xfrm>
          <a:custGeom>
            <a:avLst/>
            <a:gdLst/>
            <a:ahLst/>
            <a:cxnLst/>
            <a:rect l="l" t="t" r="r" b="b"/>
            <a:pathLst>
              <a:path w="2448559" h="85725">
                <a:moveTo>
                  <a:pt x="2362327" y="0"/>
                </a:moveTo>
                <a:lnTo>
                  <a:pt x="2362327" y="85724"/>
                </a:lnTo>
                <a:lnTo>
                  <a:pt x="2419561" y="57149"/>
                </a:lnTo>
                <a:lnTo>
                  <a:pt x="2376551" y="57149"/>
                </a:lnTo>
                <a:lnTo>
                  <a:pt x="2376551" y="28574"/>
                </a:lnTo>
                <a:lnTo>
                  <a:pt x="2419392" y="28574"/>
                </a:lnTo>
                <a:lnTo>
                  <a:pt x="2362327" y="0"/>
                </a:lnTo>
                <a:close/>
              </a:path>
              <a:path w="2448559" h="85725">
                <a:moveTo>
                  <a:pt x="2362327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362327" y="57149"/>
                </a:lnTo>
                <a:lnTo>
                  <a:pt x="2362327" y="28574"/>
                </a:lnTo>
                <a:close/>
              </a:path>
              <a:path w="2448559" h="85725">
                <a:moveTo>
                  <a:pt x="2419392" y="28574"/>
                </a:moveTo>
                <a:lnTo>
                  <a:pt x="2376551" y="28574"/>
                </a:lnTo>
                <a:lnTo>
                  <a:pt x="2376551" y="57149"/>
                </a:lnTo>
                <a:lnTo>
                  <a:pt x="2419561" y="57149"/>
                </a:lnTo>
                <a:lnTo>
                  <a:pt x="2448052" y="42925"/>
                </a:lnTo>
                <a:lnTo>
                  <a:pt x="2419392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16468" y="3641471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4">
                <a:moveTo>
                  <a:pt x="0" y="0"/>
                </a:moveTo>
                <a:lnTo>
                  <a:pt x="64808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64548" y="2780919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08527" y="2780919"/>
            <a:ext cx="5255895" cy="0"/>
          </a:xfrm>
          <a:custGeom>
            <a:avLst/>
            <a:gdLst/>
            <a:ahLst/>
            <a:cxnLst/>
            <a:rect l="l" t="t" r="r" b="b"/>
            <a:pathLst>
              <a:path w="5255895">
                <a:moveTo>
                  <a:pt x="525589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65092" y="2780919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0"/>
                </a:moveTo>
                <a:lnTo>
                  <a:pt x="0" y="202310"/>
                </a:lnTo>
                <a:lnTo>
                  <a:pt x="42799" y="288035"/>
                </a:lnTo>
                <a:lnTo>
                  <a:pt x="78602" y="216534"/>
                </a:lnTo>
                <a:lnTo>
                  <a:pt x="28575" y="216534"/>
                </a:lnTo>
                <a:lnTo>
                  <a:pt x="28575" y="202310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4"/>
                </a:lnTo>
                <a:lnTo>
                  <a:pt x="57150" y="216534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0"/>
                </a:moveTo>
                <a:lnTo>
                  <a:pt x="57150" y="202310"/>
                </a:lnTo>
                <a:lnTo>
                  <a:pt x="57150" y="216534"/>
                </a:lnTo>
                <a:lnTo>
                  <a:pt x="78602" y="216534"/>
                </a:lnTo>
                <a:lnTo>
                  <a:pt x="85725" y="202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24911" y="2900172"/>
            <a:ext cx="166116" cy="21838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71775" y="2925191"/>
            <a:ext cx="72000" cy="208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71775" y="2925191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89" h="2088514">
                <a:moveTo>
                  <a:pt x="0" y="2088006"/>
                </a:moveTo>
                <a:lnTo>
                  <a:pt x="72000" y="2088006"/>
                </a:lnTo>
                <a:lnTo>
                  <a:pt x="72000" y="0"/>
                </a:lnTo>
                <a:lnTo>
                  <a:pt x="0" y="0"/>
                </a:lnTo>
                <a:lnTo>
                  <a:pt x="0" y="208800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31007" y="4902708"/>
            <a:ext cx="153924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77744" y="4927727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30099" y="0"/>
                </a:moveTo>
                <a:lnTo>
                  <a:pt x="0" y="83566"/>
                </a:lnTo>
                <a:lnTo>
                  <a:pt x="60070" y="83566"/>
                </a:lnTo>
                <a:lnTo>
                  <a:pt x="30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77744" y="4927727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566"/>
                </a:moveTo>
                <a:lnTo>
                  <a:pt x="30099" y="0"/>
                </a:lnTo>
                <a:lnTo>
                  <a:pt x="60070" y="83566"/>
                </a:lnTo>
                <a:lnTo>
                  <a:pt x="0" y="835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68161" y="3698621"/>
            <a:ext cx="216535" cy="522605"/>
          </a:xfrm>
          <a:custGeom>
            <a:avLst/>
            <a:gdLst/>
            <a:ahLst/>
            <a:cxnLst/>
            <a:rect l="l" t="t" r="r" b="b"/>
            <a:pathLst>
              <a:path w="216535" h="522604">
                <a:moveTo>
                  <a:pt x="0" y="0"/>
                </a:moveTo>
                <a:lnTo>
                  <a:pt x="0" y="522477"/>
                </a:lnTo>
                <a:lnTo>
                  <a:pt x="216026" y="467740"/>
                </a:lnTo>
                <a:lnTo>
                  <a:pt x="216026" y="4483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892546" y="3793235"/>
            <a:ext cx="8382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43783" y="4509134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0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52134" y="414909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6004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52134" y="4106164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5"/>
                </a:lnTo>
                <a:lnTo>
                  <a:pt x="187536" y="57150"/>
                </a:lnTo>
                <a:lnTo>
                  <a:pt x="144525" y="57150"/>
                </a:lnTo>
                <a:lnTo>
                  <a:pt x="144525" y="28575"/>
                </a:lnTo>
                <a:lnTo>
                  <a:pt x="187367" y="28575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0301" y="57150"/>
                </a:lnTo>
                <a:lnTo>
                  <a:pt x="130301" y="28575"/>
                </a:lnTo>
                <a:close/>
              </a:path>
              <a:path w="216535" h="85725">
                <a:moveTo>
                  <a:pt x="187367" y="28575"/>
                </a:moveTo>
                <a:lnTo>
                  <a:pt x="144525" y="28575"/>
                </a:lnTo>
                <a:lnTo>
                  <a:pt x="144525" y="57150"/>
                </a:lnTo>
                <a:lnTo>
                  <a:pt x="187536" y="57150"/>
                </a:lnTo>
                <a:lnTo>
                  <a:pt x="216026" y="42925"/>
                </a:lnTo>
                <a:lnTo>
                  <a:pt x="1873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91865" y="4576953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7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91865" y="4432934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20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91865" y="4288916"/>
            <a:ext cx="648335" cy="144145"/>
          </a:xfrm>
          <a:custGeom>
            <a:avLst/>
            <a:gdLst/>
            <a:ahLst/>
            <a:cxnLst/>
            <a:rect l="l" t="t" r="r" b="b"/>
            <a:pathLst>
              <a:path w="648335" h="144145">
                <a:moveTo>
                  <a:pt x="0" y="144017"/>
                </a:moveTo>
                <a:lnTo>
                  <a:pt x="647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39819" y="4288916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28803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675634" y="4376928"/>
            <a:ext cx="3060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mbria" panose="02040503050406030204"/>
                <a:cs typeface="Cambria" panose="02040503050406030204"/>
              </a:rPr>
              <a:t>EXT</a:t>
            </a:r>
            <a:endParaRPr sz="1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39946" y="4509134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0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04588" y="2900172"/>
            <a:ext cx="167639" cy="2183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52340" y="2925191"/>
            <a:ext cx="72000" cy="20880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52340" y="2925191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89" h="2088514">
                <a:moveTo>
                  <a:pt x="0" y="2088006"/>
                </a:moveTo>
                <a:lnTo>
                  <a:pt x="72000" y="2088006"/>
                </a:lnTo>
                <a:lnTo>
                  <a:pt x="72000" y="0"/>
                </a:lnTo>
                <a:lnTo>
                  <a:pt x="0" y="0"/>
                </a:lnTo>
                <a:lnTo>
                  <a:pt x="0" y="208800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10684" y="4902708"/>
            <a:ext cx="155448" cy="1783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58435" y="4927727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29972" y="0"/>
                </a:moveTo>
                <a:lnTo>
                  <a:pt x="0" y="83566"/>
                </a:lnTo>
                <a:lnTo>
                  <a:pt x="59943" y="83566"/>
                </a:lnTo>
                <a:lnTo>
                  <a:pt x="29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58435" y="4927727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566"/>
                </a:moveTo>
                <a:lnTo>
                  <a:pt x="29972" y="0"/>
                </a:lnTo>
                <a:lnTo>
                  <a:pt x="59943" y="83566"/>
                </a:lnTo>
                <a:lnTo>
                  <a:pt x="0" y="835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48071" y="3789045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5">
                <a:moveTo>
                  <a:pt x="0" y="57594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2856102" y="3140303"/>
            <a:ext cx="490220" cy="133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181610" indent="-7620" algn="just">
              <a:lnSpc>
                <a:spcPct val="94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339848" y="3813302"/>
            <a:ext cx="432434" cy="85725"/>
          </a:xfrm>
          <a:custGeom>
            <a:avLst/>
            <a:gdLst/>
            <a:ahLst/>
            <a:cxnLst/>
            <a:rect l="l" t="t" r="r" b="b"/>
            <a:pathLst>
              <a:path w="432435" h="85725">
                <a:moveTo>
                  <a:pt x="346201" y="0"/>
                </a:moveTo>
                <a:lnTo>
                  <a:pt x="346201" y="85725"/>
                </a:lnTo>
                <a:lnTo>
                  <a:pt x="403267" y="57150"/>
                </a:lnTo>
                <a:lnTo>
                  <a:pt x="360552" y="57150"/>
                </a:lnTo>
                <a:lnTo>
                  <a:pt x="360552" y="28575"/>
                </a:lnTo>
                <a:lnTo>
                  <a:pt x="403436" y="28575"/>
                </a:lnTo>
                <a:lnTo>
                  <a:pt x="346201" y="0"/>
                </a:lnTo>
                <a:close/>
              </a:path>
              <a:path w="432435" h="85725">
                <a:moveTo>
                  <a:pt x="3462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46201" y="57150"/>
                </a:lnTo>
                <a:lnTo>
                  <a:pt x="346201" y="28575"/>
                </a:lnTo>
                <a:close/>
              </a:path>
              <a:path w="432435" h="85725">
                <a:moveTo>
                  <a:pt x="403436" y="28575"/>
                </a:moveTo>
                <a:lnTo>
                  <a:pt x="360552" y="28575"/>
                </a:lnTo>
                <a:lnTo>
                  <a:pt x="360552" y="57150"/>
                </a:lnTo>
                <a:lnTo>
                  <a:pt x="403267" y="57150"/>
                </a:lnTo>
                <a:lnTo>
                  <a:pt x="431926" y="42799"/>
                </a:lnTo>
                <a:lnTo>
                  <a:pt x="40343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61029" y="4518405"/>
            <a:ext cx="85725" cy="216535"/>
          </a:xfrm>
          <a:custGeom>
            <a:avLst/>
            <a:gdLst/>
            <a:ahLst/>
            <a:cxnLst/>
            <a:rect l="l" t="t" r="r" b="b"/>
            <a:pathLst>
              <a:path w="85725" h="216535">
                <a:moveTo>
                  <a:pt x="28575" y="130302"/>
                </a:moveTo>
                <a:lnTo>
                  <a:pt x="0" y="130302"/>
                </a:lnTo>
                <a:lnTo>
                  <a:pt x="42799" y="216027"/>
                </a:lnTo>
                <a:lnTo>
                  <a:pt x="78538" y="144653"/>
                </a:lnTo>
                <a:lnTo>
                  <a:pt x="28575" y="144653"/>
                </a:lnTo>
                <a:lnTo>
                  <a:pt x="28575" y="130302"/>
                </a:lnTo>
                <a:close/>
              </a:path>
              <a:path w="85725" h="216535">
                <a:moveTo>
                  <a:pt x="57150" y="0"/>
                </a:moveTo>
                <a:lnTo>
                  <a:pt x="28575" y="0"/>
                </a:lnTo>
                <a:lnTo>
                  <a:pt x="28575" y="144653"/>
                </a:lnTo>
                <a:lnTo>
                  <a:pt x="57150" y="144653"/>
                </a:lnTo>
                <a:lnTo>
                  <a:pt x="57150" y="0"/>
                </a:lnTo>
                <a:close/>
              </a:path>
              <a:path w="85725" h="216535">
                <a:moveTo>
                  <a:pt x="85725" y="130302"/>
                </a:moveTo>
                <a:lnTo>
                  <a:pt x="57150" y="130302"/>
                </a:lnTo>
                <a:lnTo>
                  <a:pt x="57150" y="144653"/>
                </a:lnTo>
                <a:lnTo>
                  <a:pt x="78538" y="144653"/>
                </a:lnTo>
                <a:lnTo>
                  <a:pt x="85725" y="130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80478" y="2963417"/>
            <a:ext cx="1584325" cy="85725"/>
          </a:xfrm>
          <a:custGeom>
            <a:avLst/>
            <a:gdLst/>
            <a:ahLst/>
            <a:cxnLst/>
            <a:rect l="l" t="t" r="r" b="b"/>
            <a:pathLst>
              <a:path w="1584325" h="85725">
                <a:moveTo>
                  <a:pt x="1498219" y="0"/>
                </a:moveTo>
                <a:lnTo>
                  <a:pt x="1498219" y="85725"/>
                </a:lnTo>
                <a:lnTo>
                  <a:pt x="1555284" y="57150"/>
                </a:lnTo>
                <a:lnTo>
                  <a:pt x="1512570" y="57150"/>
                </a:lnTo>
                <a:lnTo>
                  <a:pt x="1512570" y="28575"/>
                </a:lnTo>
                <a:lnTo>
                  <a:pt x="1555453" y="28575"/>
                </a:lnTo>
                <a:lnTo>
                  <a:pt x="1498219" y="0"/>
                </a:lnTo>
                <a:close/>
              </a:path>
              <a:path w="1584325" h="85725">
                <a:moveTo>
                  <a:pt x="149821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498219" y="57150"/>
                </a:lnTo>
                <a:lnTo>
                  <a:pt x="1498219" y="28575"/>
                </a:lnTo>
                <a:close/>
              </a:path>
              <a:path w="1584325" h="85725">
                <a:moveTo>
                  <a:pt x="1555453" y="28575"/>
                </a:moveTo>
                <a:lnTo>
                  <a:pt x="1512570" y="28575"/>
                </a:lnTo>
                <a:lnTo>
                  <a:pt x="1512570" y="57150"/>
                </a:lnTo>
                <a:lnTo>
                  <a:pt x="1555284" y="57150"/>
                </a:lnTo>
                <a:lnTo>
                  <a:pt x="1583944" y="42799"/>
                </a:lnTo>
                <a:lnTo>
                  <a:pt x="155545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80351" y="3006217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6480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485631" y="2900172"/>
            <a:ext cx="166116" cy="2183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532494" y="2924936"/>
            <a:ext cx="72000" cy="20880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32494" y="2924936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90" h="2088514">
                <a:moveTo>
                  <a:pt x="0" y="2088007"/>
                </a:moveTo>
                <a:lnTo>
                  <a:pt x="72000" y="2088007"/>
                </a:lnTo>
                <a:lnTo>
                  <a:pt x="72000" y="0"/>
                </a:lnTo>
                <a:lnTo>
                  <a:pt x="0" y="0"/>
                </a:lnTo>
                <a:lnTo>
                  <a:pt x="0" y="208800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491728" y="4902708"/>
            <a:ext cx="153924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538464" y="4927600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29971" y="0"/>
                </a:moveTo>
                <a:lnTo>
                  <a:pt x="0" y="83438"/>
                </a:lnTo>
                <a:lnTo>
                  <a:pt x="59943" y="83438"/>
                </a:lnTo>
                <a:lnTo>
                  <a:pt x="29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538464" y="4927600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438"/>
                </a:moveTo>
                <a:lnTo>
                  <a:pt x="29971" y="0"/>
                </a:lnTo>
                <a:lnTo>
                  <a:pt x="59943" y="83438"/>
                </a:lnTo>
                <a:lnTo>
                  <a:pt x="0" y="8343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79514" y="4086352"/>
            <a:ext cx="504190" cy="216535"/>
          </a:xfrm>
          <a:custGeom>
            <a:avLst/>
            <a:gdLst/>
            <a:ahLst/>
            <a:cxnLst/>
            <a:rect l="l" t="t" r="r" b="b"/>
            <a:pathLst>
              <a:path w="504190" h="216535">
                <a:moveTo>
                  <a:pt x="0" y="216027"/>
                </a:moveTo>
                <a:lnTo>
                  <a:pt x="503999" y="216027"/>
                </a:lnTo>
                <a:lnTo>
                  <a:pt x="451192" y="0"/>
                </a:lnTo>
                <a:lnTo>
                  <a:pt x="43192" y="0"/>
                </a:lnTo>
                <a:lnTo>
                  <a:pt x="0" y="2160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234111" y="4196822"/>
            <a:ext cx="414020" cy="83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2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55573" y="4374388"/>
            <a:ext cx="288290" cy="648335"/>
          </a:xfrm>
          <a:custGeom>
            <a:avLst/>
            <a:gdLst/>
            <a:ahLst/>
            <a:cxnLst/>
            <a:rect l="l" t="t" r="r" b="b"/>
            <a:pathLst>
              <a:path w="288290" h="648335">
                <a:moveTo>
                  <a:pt x="287997" y="647954"/>
                </a:moveTo>
                <a:lnTo>
                  <a:pt x="0" y="518413"/>
                </a:lnTo>
                <a:lnTo>
                  <a:pt x="0" y="194437"/>
                </a:lnTo>
                <a:lnTo>
                  <a:pt x="287997" y="0"/>
                </a:lnTo>
                <a:lnTo>
                  <a:pt x="287997" y="291592"/>
                </a:lnTo>
                <a:lnTo>
                  <a:pt x="261823" y="323976"/>
                </a:lnTo>
                <a:lnTo>
                  <a:pt x="287997" y="356362"/>
                </a:lnTo>
                <a:lnTo>
                  <a:pt x="287997" y="64795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814298" y="4466302"/>
            <a:ext cx="203835" cy="466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dd</a:t>
            </a:r>
            <a:r>
              <a:rPr sz="1400" dirty="0">
                <a:latin typeface="Calibri" panose="020F0502020204030204"/>
                <a:cs typeface="Calibri" panose="020F0502020204030204"/>
              </a:rPr>
              <a:t>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31838" y="5310378"/>
            <a:ext cx="2915920" cy="0"/>
          </a:xfrm>
          <a:custGeom>
            <a:avLst/>
            <a:gdLst/>
            <a:ahLst/>
            <a:cxnLst/>
            <a:rect l="l" t="t" r="r" b="b"/>
            <a:pathLst>
              <a:path w="2915920">
                <a:moveTo>
                  <a:pt x="291562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31520" y="4302378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100799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356228" y="509447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7537" y="3798315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12" y="28803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43609" y="4835525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360044" h="85725">
                <a:moveTo>
                  <a:pt x="85725" y="28575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360044" h="85725">
                <a:moveTo>
                  <a:pt x="359994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359994" y="57150"/>
                </a:lnTo>
                <a:lnTo>
                  <a:pt x="3599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1030909" y="4324857"/>
            <a:ext cx="3124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u="heavy" dirty="0">
                <a:latin typeface="Calibri" panose="020F0502020204030204"/>
                <a:cs typeface="Calibri" panose="020F0502020204030204"/>
              </a:rPr>
              <a:t>+4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117080" y="2900172"/>
            <a:ext cx="166116" cy="2183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164323" y="2924936"/>
            <a:ext cx="72000" cy="2088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164323" y="2924936"/>
            <a:ext cx="72390" cy="2088514"/>
          </a:xfrm>
          <a:custGeom>
            <a:avLst/>
            <a:gdLst/>
            <a:ahLst/>
            <a:cxnLst/>
            <a:rect l="l" t="t" r="r" b="b"/>
            <a:pathLst>
              <a:path w="72390" h="2088514">
                <a:moveTo>
                  <a:pt x="0" y="2088007"/>
                </a:moveTo>
                <a:lnTo>
                  <a:pt x="72000" y="2088007"/>
                </a:lnTo>
                <a:lnTo>
                  <a:pt x="72000" y="0"/>
                </a:lnTo>
                <a:lnTo>
                  <a:pt x="0" y="0"/>
                </a:lnTo>
                <a:lnTo>
                  <a:pt x="0" y="208800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123176" y="4902708"/>
            <a:ext cx="153924" cy="1783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170293" y="4927600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29972" y="0"/>
                </a:moveTo>
                <a:lnTo>
                  <a:pt x="0" y="83438"/>
                </a:lnTo>
                <a:lnTo>
                  <a:pt x="59943" y="83438"/>
                </a:lnTo>
                <a:lnTo>
                  <a:pt x="29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170293" y="4927600"/>
            <a:ext cx="60325" cy="83820"/>
          </a:xfrm>
          <a:custGeom>
            <a:avLst/>
            <a:gdLst/>
            <a:ahLst/>
            <a:cxnLst/>
            <a:rect l="l" t="t" r="r" b="b"/>
            <a:pathLst>
              <a:path w="60325" h="83820">
                <a:moveTo>
                  <a:pt x="0" y="83438"/>
                </a:moveTo>
                <a:lnTo>
                  <a:pt x="29972" y="0"/>
                </a:lnTo>
                <a:lnTo>
                  <a:pt x="59943" y="83438"/>
                </a:lnTo>
                <a:lnTo>
                  <a:pt x="0" y="8343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427982" y="3357117"/>
            <a:ext cx="0" cy="2088514"/>
          </a:xfrm>
          <a:custGeom>
            <a:avLst/>
            <a:gdLst/>
            <a:ahLst/>
            <a:cxnLst/>
            <a:rect l="l" t="t" r="r" b="b"/>
            <a:pathLst>
              <a:path h="2088514">
                <a:moveTo>
                  <a:pt x="0" y="2088007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283964" y="5603270"/>
            <a:ext cx="4816981" cy="645130"/>
          </a:xfrm>
          <a:custGeom>
            <a:avLst/>
            <a:gdLst/>
            <a:ahLst/>
            <a:cxnLst/>
            <a:rect l="l" t="t" r="r" b="b"/>
            <a:pathLst>
              <a:path w="4177029" h="1286509">
                <a:moveTo>
                  <a:pt x="0" y="1286255"/>
                </a:moveTo>
                <a:lnTo>
                  <a:pt x="4176521" y="1286255"/>
                </a:lnTo>
                <a:lnTo>
                  <a:pt x="4176521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pPr marL="12700" marR="5080" algn="just">
              <a:lnSpc>
                <a:spcPct val="100000"/>
              </a:lnSpc>
            </a:pPr>
            <a:r>
              <a:rPr lang="en-US" altLang="zh-CN" spc="65" dirty="0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Q</a:t>
            </a:r>
            <a:r>
              <a:rPr lang="zh-CN" altLang="en-US" spc="6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pc="45" dirty="0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D</a:t>
            </a:r>
            <a:r>
              <a:rPr lang="zh-CN" altLang="en-US" spc="6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级</a:t>
            </a:r>
            <a:r>
              <a:rPr lang="zh-CN" altLang="en-US" spc="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还</a:t>
            </a:r>
            <a:r>
              <a:rPr lang="zh-CN" altLang="en-US" spc="6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包含</a:t>
            </a:r>
            <a:r>
              <a:rPr lang="en-US" altLang="zh-CN" spc="55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2</a:t>
            </a:r>
            <a:r>
              <a:rPr lang="zh-CN" altLang="en-US" spc="6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</a:t>
            </a:r>
            <a:r>
              <a:rPr lang="zh-CN" altLang="en-US" spc="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转</a:t>
            </a:r>
            <a:r>
              <a:rPr lang="zh-CN" altLang="en-US" spc="6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发点（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但</a:t>
            </a:r>
            <a:r>
              <a:rPr lang="zh-CN" altLang="en-US" spc="2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</a:t>
            </a:r>
            <a:r>
              <a:rPr lang="zh-CN" altLang="en-US" spc="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图中</a:t>
            </a:r>
            <a:r>
              <a:rPr lang="zh-CN" altLang="en-US" spc="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并未</a:t>
            </a:r>
            <a:r>
              <a:rPr lang="zh-CN" altLang="en-US" spc="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给出相</a:t>
            </a:r>
            <a:r>
              <a:rPr lang="zh-CN" altLang="en-US" spc="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应的</a:t>
            </a:r>
            <a:r>
              <a:rPr lang="zh-CN" altLang="en-US" spc="2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功能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部件），请问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与哪条指令相</a:t>
            </a:r>
            <a:r>
              <a:rPr lang="zh-CN" altLang="en-US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？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003419" y="4984750"/>
            <a:ext cx="4020820" cy="6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9775">
              <a:lnSpc>
                <a:spcPct val="100000"/>
              </a:lnSpc>
              <a:tabLst>
                <a:tab pos="328358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M	W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24307" y="5445125"/>
            <a:ext cx="4104004" cy="0"/>
          </a:xfrm>
          <a:custGeom>
            <a:avLst/>
            <a:gdLst/>
            <a:ahLst/>
            <a:cxnLst/>
            <a:rect l="l" t="t" r="r" b="b"/>
            <a:pathLst>
              <a:path w="4104004">
                <a:moveTo>
                  <a:pt x="410354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3850" y="4293108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1152017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58648" y="458114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05" y="0"/>
                </a:moveTo>
                <a:lnTo>
                  <a:pt x="98490" y="7345"/>
                </a:lnTo>
                <a:lnTo>
                  <a:pt x="58959" y="27797"/>
                </a:lnTo>
                <a:lnTo>
                  <a:pt x="27785" y="58978"/>
                </a:lnTo>
                <a:lnTo>
                  <a:pt x="7341" y="98511"/>
                </a:lnTo>
                <a:lnTo>
                  <a:pt x="0" y="144017"/>
                </a:lnTo>
                <a:lnTo>
                  <a:pt x="7341" y="189524"/>
                </a:lnTo>
                <a:lnTo>
                  <a:pt x="27785" y="229057"/>
                </a:lnTo>
                <a:lnTo>
                  <a:pt x="58959" y="260238"/>
                </a:lnTo>
                <a:lnTo>
                  <a:pt x="98490" y="280690"/>
                </a:lnTo>
                <a:lnTo>
                  <a:pt x="144005" y="288035"/>
                </a:lnTo>
                <a:lnTo>
                  <a:pt x="189519" y="280690"/>
                </a:lnTo>
                <a:lnTo>
                  <a:pt x="229046" y="260238"/>
                </a:lnTo>
                <a:lnTo>
                  <a:pt x="260216" y="229057"/>
                </a:lnTo>
                <a:lnTo>
                  <a:pt x="280657" y="189524"/>
                </a:lnTo>
                <a:lnTo>
                  <a:pt x="287997" y="144017"/>
                </a:lnTo>
                <a:lnTo>
                  <a:pt x="280657" y="98511"/>
                </a:lnTo>
                <a:lnTo>
                  <a:pt x="260216" y="58978"/>
                </a:lnTo>
                <a:lnTo>
                  <a:pt x="229046" y="27797"/>
                </a:lnTo>
                <a:lnTo>
                  <a:pt x="189519" y="7345"/>
                </a:lnTo>
                <a:lnTo>
                  <a:pt x="14400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480" y="114172"/>
            <a:ext cx="44970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支持</a:t>
            </a:r>
            <a:r>
              <a:rPr spc="-15" dirty="0"/>
              <a:t>转</a:t>
            </a:r>
            <a:r>
              <a:rPr dirty="0"/>
              <a:t>发的</a:t>
            </a:r>
            <a:r>
              <a:rPr spc="-15" dirty="0"/>
              <a:t>完</a:t>
            </a:r>
            <a:r>
              <a:rPr dirty="0"/>
              <a:t>整数</a:t>
            </a:r>
            <a:r>
              <a:rPr spc="-15" dirty="0"/>
              <a:t>据</a:t>
            </a:r>
            <a:r>
              <a:rPr dirty="0"/>
              <a:t>通路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845439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遍历数据通路的功能部件，找到所有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337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.RD1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337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.RD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相关的需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求者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7106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606" y="1632458"/>
            <a:ext cx="4666615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注意</a:t>
            </a:r>
            <a:r>
              <a:rPr sz="2000" spc="-2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V1--RF.RD1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3000" spc="-37" baseline="1000" dirty="0">
                <a:latin typeface="Calibri" panose="020F0502020204030204"/>
                <a:cs typeface="Calibri" panose="020F0502020204030204"/>
              </a:rPr>
              <a:t>V2--RF.RD2</a:t>
            </a:r>
            <a:r>
              <a:rPr sz="3000" spc="-104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的关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联关系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4" y="2182114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94" y="2087626"/>
            <a:ext cx="229679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示例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P</a:t>
            </a:r>
            <a:r>
              <a:rPr sz="3600" spc="7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6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600" spc="-60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.B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2686303"/>
            <a:ext cx="15049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14350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2608071"/>
            <a:ext cx="459803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" baseline="1000" dirty="0">
                <a:latin typeface="Calibri" panose="020F0502020204030204"/>
                <a:cs typeface="Calibri" panose="020F0502020204030204"/>
              </a:rPr>
              <a:t>PC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：输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入来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源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读出的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第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个源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操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作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数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000" spc="-60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.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B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：输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入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来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源于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V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即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第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个源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操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作数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8396" y="5524907"/>
            <a:ext cx="6699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MF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CF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9927" y="5515458"/>
            <a:ext cx="92075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10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UBE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13244" y="5636870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1926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45298" y="5204842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432028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1600" y="3657600"/>
          <a:ext cx="8892028" cy="2008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3"/>
                <a:gridCol w="324002"/>
                <a:gridCol w="612038"/>
                <a:gridCol w="612013"/>
                <a:gridCol w="611886"/>
                <a:gridCol w="612012"/>
                <a:gridCol w="612013"/>
                <a:gridCol w="612013"/>
                <a:gridCol w="612013"/>
                <a:gridCol w="612013"/>
                <a:gridCol w="612013"/>
                <a:gridCol w="684022"/>
                <a:gridCol w="575945"/>
                <a:gridCol w="612012"/>
                <a:gridCol w="216534"/>
                <a:gridCol w="215900"/>
                <a:gridCol w="323596"/>
              </a:tblGrid>
              <a:tr h="467994">
                <a:tc gridSpan="2"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jr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MUX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8768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ADD4|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6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.RD1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MPC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6799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E3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E3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E3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MALUB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E3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260">
                <a:tc gridSpan="15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87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76200" y="5213097"/>
            <a:ext cx="3636010" cy="561340"/>
          </a:xfrm>
          <a:custGeom>
            <a:avLst/>
            <a:gdLst/>
            <a:ahLst/>
            <a:cxnLst/>
            <a:rect l="l" t="t" r="r" b="b"/>
            <a:pathLst>
              <a:path w="3636010" h="561339">
                <a:moveTo>
                  <a:pt x="0" y="560844"/>
                </a:moveTo>
                <a:lnTo>
                  <a:pt x="3635629" y="560844"/>
                </a:lnTo>
                <a:lnTo>
                  <a:pt x="3635629" y="0"/>
                </a:lnTo>
                <a:lnTo>
                  <a:pt x="0" y="0"/>
                </a:lnTo>
                <a:lnTo>
                  <a:pt x="0" y="56084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5107" y="5356314"/>
            <a:ext cx="33381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下面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该如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何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设计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呢？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480" y="114172"/>
            <a:ext cx="44970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支持</a:t>
            </a:r>
            <a:r>
              <a:rPr spc="-15" dirty="0"/>
              <a:t>转</a:t>
            </a:r>
            <a:r>
              <a:rPr dirty="0"/>
              <a:t>发的</a:t>
            </a:r>
            <a:r>
              <a:rPr spc="-15" dirty="0"/>
              <a:t>完</a:t>
            </a:r>
            <a:r>
              <a:rPr dirty="0"/>
              <a:t>整数</a:t>
            </a:r>
            <a:r>
              <a:rPr spc="-15" dirty="0"/>
              <a:t>据</a:t>
            </a:r>
            <a:r>
              <a:rPr dirty="0"/>
              <a:t>通路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855980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转发设计：从需求者以后，所有可能存储新数据的流水寄存器，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均需要向需求者转发数据。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4" y="1724914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94" y="1630426"/>
            <a:ext cx="1828164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示例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600" spc="-202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6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UB</a:t>
            </a:r>
            <a:r>
              <a:rPr sz="3600" b="1" u="heavy" baseline="10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22885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606" y="2150617"/>
            <a:ext cx="7995920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分析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ALU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的后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。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存储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ALU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的计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算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结果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存储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ALU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算结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果以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DM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的读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出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据。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299110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606" y="2912871"/>
            <a:ext cx="3884929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结论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均需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要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向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000" spc="-179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UB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转发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9294" y="3346703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7894" y="3276600"/>
            <a:ext cx="307784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7" baseline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转发：</a:t>
            </a:r>
            <a:r>
              <a:rPr sz="2700" spc="-37" baseline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；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转发：</a:t>
            </a:r>
            <a:r>
              <a:rPr sz="2700" spc="-37" baseline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DR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9146" y="3657600"/>
          <a:ext cx="9035980" cy="1423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3"/>
                <a:gridCol w="324002"/>
                <a:gridCol w="611974"/>
                <a:gridCol w="612012"/>
                <a:gridCol w="612013"/>
                <a:gridCol w="612013"/>
                <a:gridCol w="612012"/>
                <a:gridCol w="612013"/>
                <a:gridCol w="612013"/>
                <a:gridCol w="611886"/>
                <a:gridCol w="612013"/>
                <a:gridCol w="828039"/>
                <a:gridCol w="575945"/>
                <a:gridCol w="612012"/>
                <a:gridCol w="756030"/>
              </a:tblGrid>
              <a:tr h="467994">
                <a:tc gridSpan="2">
                  <a:txBody>
                    <a:bodyPr/>
                    <a:lstStyle/>
                    <a:p>
                      <a:endParaRPr sz="2700" baseline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jr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MUX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ADD4|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6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.RD1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MPC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E3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E3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E3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 smtClean="0">
                          <a:latin typeface="Calibri" panose="020F0502020204030204"/>
                          <a:cs typeface="Calibri" panose="020F0502020204030204"/>
                        </a:rPr>
                        <a:t>MA</a:t>
                      </a:r>
                      <a:r>
                        <a:rPr sz="1600" spc="-40" dirty="0" smtClean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 smtClean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-10" dirty="0" smtClean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E3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@E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004308" y="6112260"/>
            <a:ext cx="1440180" cy="432434"/>
          </a:xfrm>
          <a:custGeom>
            <a:avLst/>
            <a:gdLst/>
            <a:ahLst/>
            <a:cxnLst/>
            <a:rect l="l" t="t" r="r" b="b"/>
            <a:pathLst>
              <a:path w="1440179" h="432434">
                <a:moveTo>
                  <a:pt x="0" y="432003"/>
                </a:moveTo>
                <a:lnTo>
                  <a:pt x="1440052" y="432003"/>
                </a:lnTo>
                <a:lnTo>
                  <a:pt x="1440052" y="0"/>
                </a:lnTo>
                <a:lnTo>
                  <a:pt x="0" y="0"/>
                </a:lnTo>
                <a:lnTo>
                  <a:pt x="0" y="432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44234" y="6112260"/>
            <a:ext cx="720090" cy="432434"/>
          </a:xfrm>
          <a:custGeom>
            <a:avLst/>
            <a:gdLst/>
            <a:ahLst/>
            <a:cxnLst/>
            <a:rect l="l" t="t" r="r" b="b"/>
            <a:pathLst>
              <a:path w="720090" h="432434">
                <a:moveTo>
                  <a:pt x="0" y="432003"/>
                </a:moveTo>
                <a:lnTo>
                  <a:pt x="720001" y="432003"/>
                </a:lnTo>
                <a:lnTo>
                  <a:pt x="720001" y="0"/>
                </a:lnTo>
                <a:lnTo>
                  <a:pt x="0" y="0"/>
                </a:lnTo>
                <a:lnTo>
                  <a:pt x="0" y="432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341878" y="5241925"/>
          <a:ext cx="3816095" cy="1295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17"/>
                <a:gridCol w="719963"/>
                <a:gridCol w="719963"/>
                <a:gridCol w="719963"/>
                <a:gridCol w="720089"/>
              </a:tblGrid>
              <a:tr h="431990"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25" dirty="0">
                          <a:latin typeface="Calibri" panose="020F0502020204030204"/>
                          <a:cs typeface="Calibri" panose="020F0502020204030204"/>
                        </a:rPr>
                        <a:t>MFALUBE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DR@W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AO@W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9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优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先级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低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中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高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07504" y="5248085"/>
            <a:ext cx="3024505" cy="1296035"/>
          </a:xfrm>
          <a:custGeom>
            <a:avLst/>
            <a:gdLst/>
            <a:ahLst/>
            <a:cxnLst/>
            <a:rect l="l" t="t" r="r" b="b"/>
            <a:pathLst>
              <a:path w="3024505" h="1296034">
                <a:moveTo>
                  <a:pt x="0" y="1296035"/>
                </a:moveTo>
                <a:lnTo>
                  <a:pt x="3023997" y="1296035"/>
                </a:lnTo>
                <a:lnTo>
                  <a:pt x="3023997" y="0"/>
                </a:lnTo>
                <a:lnTo>
                  <a:pt x="0" y="0"/>
                </a:lnTo>
                <a:lnTo>
                  <a:pt x="0" y="129603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6334" y="5271821"/>
            <a:ext cx="2829560" cy="122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</a:t>
            </a:r>
            <a:r>
              <a:rPr lang="zh-CN" altLang="en-US"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：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MUX</a:t>
            </a:r>
            <a:r>
              <a:rPr sz="2000" spc="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端口规划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影响设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 marR="13970">
              <a:lnSpc>
                <a:spcPts val="224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计，但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最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好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按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照数越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大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优 先级越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高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简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单、易懂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63619" y="4973575"/>
            <a:ext cx="3173095" cy="706755"/>
          </a:xfrm>
          <a:custGeom>
            <a:avLst/>
            <a:gdLst/>
            <a:ahLst/>
            <a:cxnLst/>
            <a:rect l="l" t="t" r="r" b="b"/>
            <a:pathLst>
              <a:path w="3173095" h="706754">
                <a:moveTo>
                  <a:pt x="4825" y="546963"/>
                </a:moveTo>
                <a:lnTo>
                  <a:pt x="0" y="706628"/>
                </a:lnTo>
                <a:lnTo>
                  <a:pt x="130555" y="614743"/>
                </a:lnTo>
                <a:lnTo>
                  <a:pt x="105325" y="601141"/>
                </a:lnTo>
                <a:lnTo>
                  <a:pt x="73025" y="601141"/>
                </a:lnTo>
                <a:lnTo>
                  <a:pt x="48894" y="585711"/>
                </a:lnTo>
                <a:lnTo>
                  <a:pt x="56064" y="574585"/>
                </a:lnTo>
                <a:lnTo>
                  <a:pt x="4825" y="546963"/>
                </a:lnTo>
                <a:close/>
              </a:path>
              <a:path w="3173095" h="706754">
                <a:moveTo>
                  <a:pt x="56064" y="574585"/>
                </a:moveTo>
                <a:lnTo>
                  <a:pt x="48894" y="585711"/>
                </a:lnTo>
                <a:lnTo>
                  <a:pt x="73025" y="601141"/>
                </a:lnTo>
                <a:lnTo>
                  <a:pt x="81204" y="588289"/>
                </a:lnTo>
                <a:lnTo>
                  <a:pt x="80517" y="588289"/>
                </a:lnTo>
                <a:lnTo>
                  <a:pt x="80823" y="587933"/>
                </a:lnTo>
                <a:lnTo>
                  <a:pt x="56064" y="574585"/>
                </a:lnTo>
                <a:close/>
              </a:path>
              <a:path w="3173095" h="706754">
                <a:moveTo>
                  <a:pt x="81276" y="588177"/>
                </a:moveTo>
                <a:lnTo>
                  <a:pt x="73025" y="601141"/>
                </a:lnTo>
                <a:lnTo>
                  <a:pt x="105325" y="601141"/>
                </a:lnTo>
                <a:lnTo>
                  <a:pt x="81276" y="588177"/>
                </a:lnTo>
                <a:close/>
              </a:path>
              <a:path w="3173095" h="706754">
                <a:moveTo>
                  <a:pt x="80823" y="587933"/>
                </a:moveTo>
                <a:lnTo>
                  <a:pt x="80517" y="588289"/>
                </a:lnTo>
                <a:lnTo>
                  <a:pt x="80889" y="587968"/>
                </a:lnTo>
                <a:close/>
              </a:path>
              <a:path w="3173095" h="706754">
                <a:moveTo>
                  <a:pt x="80889" y="587968"/>
                </a:moveTo>
                <a:lnTo>
                  <a:pt x="80517" y="588289"/>
                </a:lnTo>
                <a:lnTo>
                  <a:pt x="81204" y="588289"/>
                </a:lnTo>
                <a:lnTo>
                  <a:pt x="80889" y="587968"/>
                </a:lnTo>
                <a:close/>
              </a:path>
              <a:path w="3173095" h="706754">
                <a:moveTo>
                  <a:pt x="82043" y="586971"/>
                </a:moveTo>
                <a:lnTo>
                  <a:pt x="80889" y="587968"/>
                </a:lnTo>
                <a:lnTo>
                  <a:pt x="81276" y="588177"/>
                </a:lnTo>
                <a:lnTo>
                  <a:pt x="82043" y="586971"/>
                </a:lnTo>
                <a:close/>
              </a:path>
              <a:path w="3173095" h="706754">
                <a:moveTo>
                  <a:pt x="83184" y="585177"/>
                </a:moveTo>
                <a:lnTo>
                  <a:pt x="80823" y="587933"/>
                </a:lnTo>
                <a:lnTo>
                  <a:pt x="82043" y="586971"/>
                </a:lnTo>
                <a:lnTo>
                  <a:pt x="83184" y="585177"/>
                </a:lnTo>
                <a:close/>
              </a:path>
              <a:path w="3173095" h="706754">
                <a:moveTo>
                  <a:pt x="3172586" y="0"/>
                </a:moveTo>
                <a:lnTo>
                  <a:pt x="3023870" y="1143"/>
                </a:lnTo>
                <a:lnTo>
                  <a:pt x="2875406" y="4064"/>
                </a:lnTo>
                <a:lnTo>
                  <a:pt x="2727452" y="8890"/>
                </a:lnTo>
                <a:lnTo>
                  <a:pt x="2580258" y="15621"/>
                </a:lnTo>
                <a:lnTo>
                  <a:pt x="2434335" y="24130"/>
                </a:lnTo>
                <a:lnTo>
                  <a:pt x="2289809" y="34290"/>
                </a:lnTo>
                <a:lnTo>
                  <a:pt x="2147061" y="46228"/>
                </a:lnTo>
                <a:lnTo>
                  <a:pt x="2006345" y="59690"/>
                </a:lnTo>
                <a:lnTo>
                  <a:pt x="1867915" y="74676"/>
                </a:lnTo>
                <a:lnTo>
                  <a:pt x="1732152" y="91059"/>
                </a:lnTo>
                <a:lnTo>
                  <a:pt x="1599310" y="108839"/>
                </a:lnTo>
                <a:lnTo>
                  <a:pt x="1469516" y="127889"/>
                </a:lnTo>
                <a:lnTo>
                  <a:pt x="1343278" y="148463"/>
                </a:lnTo>
                <a:lnTo>
                  <a:pt x="1220977" y="170053"/>
                </a:lnTo>
                <a:lnTo>
                  <a:pt x="1102486" y="192786"/>
                </a:lnTo>
                <a:lnTo>
                  <a:pt x="988440" y="216662"/>
                </a:lnTo>
                <a:lnTo>
                  <a:pt x="879093" y="241554"/>
                </a:lnTo>
                <a:lnTo>
                  <a:pt x="774572" y="267462"/>
                </a:lnTo>
                <a:lnTo>
                  <a:pt x="675385" y="294259"/>
                </a:lnTo>
                <a:lnTo>
                  <a:pt x="581532" y="321691"/>
                </a:lnTo>
                <a:lnTo>
                  <a:pt x="536701" y="335915"/>
                </a:lnTo>
                <a:lnTo>
                  <a:pt x="493394" y="350139"/>
                </a:lnTo>
                <a:lnTo>
                  <a:pt x="451611" y="364617"/>
                </a:lnTo>
                <a:lnTo>
                  <a:pt x="411352" y="379222"/>
                </a:lnTo>
                <a:lnTo>
                  <a:pt x="372744" y="394081"/>
                </a:lnTo>
                <a:lnTo>
                  <a:pt x="335788" y="409067"/>
                </a:lnTo>
                <a:lnTo>
                  <a:pt x="300354" y="424116"/>
                </a:lnTo>
                <a:lnTo>
                  <a:pt x="234695" y="454875"/>
                </a:lnTo>
                <a:lnTo>
                  <a:pt x="176148" y="486092"/>
                </a:lnTo>
                <a:lnTo>
                  <a:pt x="124713" y="517931"/>
                </a:lnTo>
                <a:lnTo>
                  <a:pt x="80898" y="550291"/>
                </a:lnTo>
                <a:lnTo>
                  <a:pt x="56064" y="574585"/>
                </a:lnTo>
                <a:lnTo>
                  <a:pt x="80823" y="587933"/>
                </a:lnTo>
                <a:lnTo>
                  <a:pt x="83184" y="585177"/>
                </a:lnTo>
                <a:lnTo>
                  <a:pt x="84119" y="585177"/>
                </a:lnTo>
                <a:lnTo>
                  <a:pt x="118236" y="557352"/>
                </a:lnTo>
                <a:lnTo>
                  <a:pt x="164083" y="526491"/>
                </a:lnTo>
                <a:lnTo>
                  <a:pt x="217677" y="495782"/>
                </a:lnTo>
                <a:lnTo>
                  <a:pt x="278510" y="465416"/>
                </a:lnTo>
                <a:lnTo>
                  <a:pt x="346455" y="435546"/>
                </a:lnTo>
                <a:lnTo>
                  <a:pt x="383031" y="420776"/>
                </a:lnTo>
                <a:lnTo>
                  <a:pt x="421131" y="406146"/>
                </a:lnTo>
                <a:lnTo>
                  <a:pt x="460882" y="391668"/>
                </a:lnTo>
                <a:lnTo>
                  <a:pt x="502411" y="377317"/>
                </a:lnTo>
                <a:lnTo>
                  <a:pt x="545210" y="363220"/>
                </a:lnTo>
                <a:lnTo>
                  <a:pt x="589533" y="349123"/>
                </a:lnTo>
                <a:lnTo>
                  <a:pt x="682751" y="321818"/>
                </a:lnTo>
                <a:lnTo>
                  <a:pt x="781430" y="295148"/>
                </a:lnTo>
                <a:lnTo>
                  <a:pt x="885443" y="269494"/>
                </a:lnTo>
                <a:lnTo>
                  <a:pt x="994282" y="244602"/>
                </a:lnTo>
                <a:lnTo>
                  <a:pt x="1107947" y="220853"/>
                </a:lnTo>
                <a:lnTo>
                  <a:pt x="1225930" y="198120"/>
                </a:lnTo>
                <a:lnTo>
                  <a:pt x="1347977" y="176657"/>
                </a:lnTo>
                <a:lnTo>
                  <a:pt x="1473707" y="156210"/>
                </a:lnTo>
                <a:lnTo>
                  <a:pt x="1603120" y="137160"/>
                </a:lnTo>
                <a:lnTo>
                  <a:pt x="1735581" y="119380"/>
                </a:lnTo>
                <a:lnTo>
                  <a:pt x="1871090" y="102997"/>
                </a:lnTo>
                <a:lnTo>
                  <a:pt x="2009013" y="88138"/>
                </a:lnTo>
                <a:lnTo>
                  <a:pt x="2149347" y="74676"/>
                </a:lnTo>
                <a:lnTo>
                  <a:pt x="2291841" y="62738"/>
                </a:lnTo>
                <a:lnTo>
                  <a:pt x="2435986" y="52578"/>
                </a:lnTo>
                <a:lnTo>
                  <a:pt x="2581529" y="44196"/>
                </a:lnTo>
                <a:lnTo>
                  <a:pt x="2728340" y="37465"/>
                </a:lnTo>
                <a:lnTo>
                  <a:pt x="2875914" y="32639"/>
                </a:lnTo>
                <a:lnTo>
                  <a:pt x="3024124" y="29718"/>
                </a:lnTo>
                <a:lnTo>
                  <a:pt x="3172840" y="28575"/>
                </a:lnTo>
                <a:lnTo>
                  <a:pt x="3172586" y="0"/>
                </a:lnTo>
                <a:close/>
              </a:path>
              <a:path w="3173095" h="706754">
                <a:moveTo>
                  <a:pt x="84119" y="585177"/>
                </a:moveTo>
                <a:lnTo>
                  <a:pt x="83184" y="585177"/>
                </a:lnTo>
                <a:lnTo>
                  <a:pt x="82043" y="586971"/>
                </a:lnTo>
                <a:lnTo>
                  <a:pt x="84119" y="58517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04" y="805637"/>
            <a:ext cx="316230" cy="3892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214" y="788987"/>
            <a:ext cx="3321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遍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36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历数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908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8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6929" y="788987"/>
            <a:ext cx="6089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5514" y="788987"/>
            <a:ext cx="648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能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3467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件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490" y="788987"/>
            <a:ext cx="7200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找到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7453" y="788987"/>
            <a:ext cx="648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有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7294" y="788987"/>
            <a:ext cx="77279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5"/>
              </a:lnSpc>
            </a:pP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337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.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9428" y="805599"/>
            <a:ext cx="5753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2365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D1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214" y="1182141"/>
            <a:ext cx="3333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228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RF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834" y="1182141"/>
            <a:ext cx="69532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.RD2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2908" y="1154866"/>
            <a:ext cx="6845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6929" y="1154866"/>
            <a:ext cx="6089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需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5514" y="1154866"/>
            <a:ext cx="64833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者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214" y="1723983"/>
            <a:ext cx="31623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1095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936" y="1667740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212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注意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1846" y="1667740"/>
            <a:ext cx="8229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V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--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R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6929" y="1691004"/>
            <a:ext cx="6089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905"/>
              </a:lnSpc>
            </a:pPr>
            <a:r>
              <a:rPr sz="2000" spc="-50" dirty="0">
                <a:latin typeface="Calibri" panose="020F0502020204030204"/>
                <a:cs typeface="Calibri" panose="020F0502020204030204"/>
              </a:rPr>
              <a:t>F.RD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6711" y="1667740"/>
            <a:ext cx="7334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V</a:t>
            </a:r>
            <a:r>
              <a:rPr sz="3000" spc="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-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3467" y="1691004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9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200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-190" dirty="0"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D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35456" y="1667740"/>
            <a:ext cx="7321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3000" spc="-195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7453" y="1667740"/>
            <a:ext cx="648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>
              <a:lnSpc>
                <a:spcPts val="212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0" y="720001"/>
                </a:moveTo>
                <a:lnTo>
                  <a:pt x="9144000" y="720001"/>
                </a:lnTo>
                <a:lnTo>
                  <a:pt x="9144000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40552" y="6423858"/>
            <a:ext cx="3168015" cy="3732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38297" y="114172"/>
            <a:ext cx="40259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235" dirty="0">
                <a:latin typeface="黑体" panose="02010609060101010101" charset="-122"/>
                <a:cs typeface="黑体" panose="02010609060101010101" charset="-122"/>
              </a:rPr>
              <a:t>转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6929" y="170886"/>
            <a:ext cx="63754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87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支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15514" y="170886"/>
            <a:ext cx="6483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持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0485" y="114172"/>
            <a:ext cx="12763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63467" y="170886"/>
            <a:ext cx="68453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发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47490" y="170886"/>
            <a:ext cx="72961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完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69581" y="114172"/>
            <a:ext cx="432434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数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67453" y="170886"/>
            <a:ext cx="6483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整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15534" y="170886"/>
            <a:ext cx="68453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据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81770" y="114172"/>
            <a:ext cx="46164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3200" spc="-2975" dirty="0">
                <a:latin typeface="黑体" panose="02010609060101010101" charset="-122"/>
                <a:cs typeface="黑体" panose="02010609060101010101" charset="-122"/>
              </a:rPr>
              <a:t>路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74435" y="740028"/>
            <a:ext cx="1911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7504" y="28105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8936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22908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06929" y="28105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15514" y="2810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63467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47490" y="28105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67453" y="2810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15534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99428" y="28105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74231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58253" y="28105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34197" y="2810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546210" y="2810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7504" y="222415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38936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22908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06929" y="222415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15514" y="22241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363467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47490" y="222415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67453" y="22241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15534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099428" y="222415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74231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358253" y="222415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934197" y="22241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546210" y="22241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7504" y="416852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8936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22908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06929" y="416852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715514" y="416852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363467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047490" y="416852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767453" y="416852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415534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99428" y="416852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674231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58253" y="416852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934197" y="416852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46210" y="416852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7504" y="611289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8936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422908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106929" y="611289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715514" y="61128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363467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47490" y="611289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767453" y="61128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415534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99428" y="611289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74231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58253" y="611289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934197" y="611289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546210" y="611289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7504" y="805637"/>
            <a:ext cx="316230" cy="389255"/>
          </a:xfrm>
          <a:custGeom>
            <a:avLst/>
            <a:gdLst/>
            <a:ahLst/>
            <a:cxnLst/>
            <a:rect l="l" t="t" r="r" b="b"/>
            <a:pathLst>
              <a:path w="316230" h="389255">
                <a:moveTo>
                  <a:pt x="0" y="388797"/>
                </a:moveTo>
                <a:lnTo>
                  <a:pt x="315722" y="388797"/>
                </a:lnTo>
                <a:lnTo>
                  <a:pt x="315722" y="0"/>
                </a:lnTo>
                <a:lnTo>
                  <a:pt x="0" y="0"/>
                </a:lnTo>
                <a:lnTo>
                  <a:pt x="0" y="38879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23214" y="80559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8936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422908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106929" y="805599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715514" y="80559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363467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047490" y="805599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767453" y="80559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415534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099428" y="805599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4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674231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23214" y="100003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38936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422908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106929" y="1000036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715514" y="1000036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363467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047490" y="1000036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767453" y="1000036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415534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099428" y="1000036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4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674231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23214" y="1194473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38936" y="119447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422908" y="119447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106929" y="1194473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715514" y="1194473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38936" y="138878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422908" y="138878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106929" y="1388783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715514" y="1388783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23214" y="1583220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38936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422908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106929" y="1583220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715514" y="1583220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363467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047490" y="1583220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767453" y="1583220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415534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23214" y="177765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38936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422908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106929" y="1777657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715514" y="1777657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363467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047490" y="1777657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767453" y="1777657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415534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674231" y="216640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674231" y="2360841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07504" y="2555239"/>
            <a:ext cx="316230" cy="1360805"/>
          </a:xfrm>
          <a:custGeom>
            <a:avLst/>
            <a:gdLst/>
            <a:ahLst/>
            <a:cxnLst/>
            <a:rect l="l" t="t" r="r" b="b"/>
            <a:pathLst>
              <a:path w="316230" h="1360804">
                <a:moveTo>
                  <a:pt x="0" y="1360805"/>
                </a:moveTo>
                <a:lnTo>
                  <a:pt x="315722" y="1360805"/>
                </a:lnTo>
                <a:lnTo>
                  <a:pt x="315722" y="0"/>
                </a:lnTo>
                <a:lnTo>
                  <a:pt x="0" y="0"/>
                </a:lnTo>
                <a:lnTo>
                  <a:pt x="0" y="136080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3214" y="2555278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3214" y="2749588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3214" y="2944025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23214" y="3138462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23214" y="333289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23214" y="352720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3214" y="372164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358253" y="4110393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07504" y="4304855"/>
            <a:ext cx="316230" cy="972185"/>
          </a:xfrm>
          <a:custGeom>
            <a:avLst/>
            <a:gdLst/>
            <a:ahLst/>
            <a:cxnLst/>
            <a:rect l="l" t="t" r="r" b="b"/>
            <a:pathLst>
              <a:path w="316230" h="972185">
                <a:moveTo>
                  <a:pt x="0" y="971994"/>
                </a:moveTo>
                <a:lnTo>
                  <a:pt x="315722" y="971994"/>
                </a:lnTo>
                <a:lnTo>
                  <a:pt x="315722" y="0"/>
                </a:lnTo>
                <a:lnTo>
                  <a:pt x="0" y="0"/>
                </a:lnTo>
                <a:lnTo>
                  <a:pt x="0" y="97199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23214" y="4304830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674231" y="430483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3214" y="449926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3214" y="469370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23214" y="488801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23214" y="5082451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674231" y="5471248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07504" y="5665647"/>
            <a:ext cx="316230" cy="777875"/>
          </a:xfrm>
          <a:custGeom>
            <a:avLst/>
            <a:gdLst/>
            <a:ahLst/>
            <a:cxnLst/>
            <a:rect l="l" t="t" r="r" b="b"/>
            <a:pathLst>
              <a:path w="316230" h="777875">
                <a:moveTo>
                  <a:pt x="0" y="777595"/>
                </a:moveTo>
                <a:lnTo>
                  <a:pt x="315722" y="777595"/>
                </a:lnTo>
                <a:lnTo>
                  <a:pt x="315722" y="0"/>
                </a:lnTo>
                <a:lnTo>
                  <a:pt x="0" y="0"/>
                </a:lnTo>
                <a:lnTo>
                  <a:pt x="0" y="77759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23214" y="566564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23214" y="586004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23214" y="6054445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23214" y="624884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415534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099428" y="6443243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674231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358253" y="6443243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934197" y="6443243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546210" y="6443243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415534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099428" y="6637644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674231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358253" y="6637644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934197" y="6637644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546210" y="6637644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23214" y="799337"/>
            <a:ext cx="0" cy="6039485"/>
          </a:xfrm>
          <a:custGeom>
            <a:avLst/>
            <a:gdLst/>
            <a:ahLst/>
            <a:cxnLst/>
            <a:rect l="l" t="t" r="r" b="b"/>
            <a:pathLst>
              <a:path h="6039484">
                <a:moveTo>
                  <a:pt x="0" y="0"/>
                </a:moveTo>
                <a:lnTo>
                  <a:pt x="0" y="6039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38936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422908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106929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715514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363467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047490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767453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415534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099428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674231" y="21717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078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674231" y="222504"/>
            <a:ext cx="0" cy="6624320"/>
          </a:xfrm>
          <a:custGeom>
            <a:avLst/>
            <a:gdLst/>
            <a:ahLst/>
            <a:cxnLst/>
            <a:rect l="l" t="t" r="r" b="b"/>
            <a:pathLst>
              <a:path h="6624320">
                <a:moveTo>
                  <a:pt x="0" y="0"/>
                </a:moveTo>
                <a:lnTo>
                  <a:pt x="0" y="6623826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358253" y="21717"/>
            <a:ext cx="0" cy="186690"/>
          </a:xfrm>
          <a:custGeom>
            <a:avLst/>
            <a:gdLst/>
            <a:ahLst/>
            <a:cxnLst/>
            <a:rect l="l" t="t" r="r" b="b"/>
            <a:pathLst>
              <a:path h="186690">
                <a:moveTo>
                  <a:pt x="0" y="0"/>
                </a:moveTo>
                <a:lnTo>
                  <a:pt x="0" y="186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358253" y="208152"/>
            <a:ext cx="0" cy="6638290"/>
          </a:xfrm>
          <a:custGeom>
            <a:avLst/>
            <a:gdLst/>
            <a:ahLst/>
            <a:cxnLst/>
            <a:rect l="l" t="t" r="r" b="b"/>
            <a:pathLst>
              <a:path h="6638290">
                <a:moveTo>
                  <a:pt x="0" y="0"/>
                </a:moveTo>
                <a:lnTo>
                  <a:pt x="0" y="6638177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934197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546210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01154" y="222504"/>
            <a:ext cx="6558915" cy="0"/>
          </a:xfrm>
          <a:custGeom>
            <a:avLst/>
            <a:gdLst/>
            <a:ahLst/>
            <a:cxnLst/>
            <a:rect l="l" t="t" r="r" b="b"/>
            <a:pathLst>
              <a:path w="6558915">
                <a:moveTo>
                  <a:pt x="0" y="0"/>
                </a:moveTo>
                <a:lnTo>
                  <a:pt x="6558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659880" y="222504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>
                <a:moveTo>
                  <a:pt x="0" y="0"/>
                </a:moveTo>
                <a:lnTo>
                  <a:pt x="71259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372477" y="222504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0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01154" y="416813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01154" y="611251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01154" y="805687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16864" y="999997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01154" y="1194435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16864" y="138887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101154" y="1583182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01154" y="1777619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16864" y="1972055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01154" y="2166492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16864" y="236080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01154" y="2555239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16864" y="2749676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16864" y="2943986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16864" y="3138423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16864" y="3332860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16864" y="3527297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16864" y="3721608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6389" y="3916045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16864" y="411048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01154" y="4304791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16864" y="4499228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16864" y="4693665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16864" y="4888103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16864" y="5082413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01154" y="5276850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16864" y="5471286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01154" y="5665647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16864" y="5860046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16864" y="6054445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16864" y="6248844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01154" y="6443243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16864" y="663764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07504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9086215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01154" y="28067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01154" y="6832043"/>
            <a:ext cx="6558915" cy="0"/>
          </a:xfrm>
          <a:custGeom>
            <a:avLst/>
            <a:gdLst/>
            <a:ahLst/>
            <a:cxnLst/>
            <a:rect l="l" t="t" r="r" b="b"/>
            <a:pathLst>
              <a:path w="6558915">
                <a:moveTo>
                  <a:pt x="0" y="0"/>
                </a:moveTo>
                <a:lnTo>
                  <a:pt x="6558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659880" y="6832043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>
                <a:moveTo>
                  <a:pt x="0" y="0"/>
                </a:moveTo>
                <a:lnTo>
                  <a:pt x="71259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372477" y="6832043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0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 txBox="1"/>
          <p:nvPr/>
        </p:nvSpPr>
        <p:spPr>
          <a:xfrm>
            <a:off x="997102" y="24638"/>
            <a:ext cx="1695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lw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1669160" y="24638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2280920" y="24638"/>
            <a:ext cx="2597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2917063" y="24638"/>
            <a:ext cx="2457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ub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3608323" y="24638"/>
            <a:ext cx="194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ori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4276725" y="24638"/>
            <a:ext cx="2622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beq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5060950" y="24638"/>
            <a:ext cx="622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5673090" y="24638"/>
            <a:ext cx="1701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jal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6329553" y="24638"/>
            <a:ext cx="115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6851142" y="24638"/>
            <a:ext cx="3333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MUX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7596378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8190103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8765540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330200" y="219202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890422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1574672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2221483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2850007" y="219202"/>
            <a:ext cx="313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spc="-520" dirty="0">
                <a:latin typeface="Calibri" panose="020F0502020204030204"/>
                <a:cs typeface="Calibri" panose="020F0502020204030204"/>
              </a:rPr>
              <a:t>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3515359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4052696" y="219202"/>
            <a:ext cx="11423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868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D4|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dirty="0">
                <a:latin typeface="Calibri" panose="020F0502020204030204"/>
                <a:cs typeface="Calibri" panose="020F0502020204030204"/>
              </a:rPr>
              <a:t>PC	NP</a:t>
            </a:r>
            <a:r>
              <a:rPr sz="1200" spc="-310" dirty="0">
                <a:latin typeface="Calibri" panose="020F0502020204030204"/>
                <a:cs typeface="Calibri" panose="020F0502020204030204"/>
              </a:rPr>
              <a:t>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5616702" y="219202"/>
            <a:ext cx="284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NPC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6158865" y="219202"/>
            <a:ext cx="10166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24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MPC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7457313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8098663" y="219202"/>
            <a:ext cx="9461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65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NPC	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325627" y="413639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987958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1672208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231902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2947542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3612896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4314825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499999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566547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6294501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6924293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232663" y="608076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987958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1672208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231902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2947542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3612896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4314825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499999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566547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6924293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129336" y="902842"/>
            <a:ext cx="27241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5660897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439013" y="996950"/>
            <a:ext cx="8312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3550" algn="l"/>
              </a:tabLst>
            </a:pPr>
            <a:r>
              <a:rPr sz="1200" dirty="0" smtClean="0">
                <a:latin typeface="Calibri" panose="020F0502020204030204"/>
                <a:cs typeface="Calibri" panose="020F0502020204030204"/>
              </a:rPr>
              <a:t>PC</a:t>
            </a: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4</a:t>
            </a:r>
            <a:r>
              <a:rPr sz="1200" dirty="0">
                <a:latin typeface="Calibri" panose="020F0502020204030204"/>
                <a:cs typeface="Calibri" panose="020F0502020204030204"/>
              </a:rPr>
              <a:t>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1574672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2221483" y="996950"/>
            <a:ext cx="16738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061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4217289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4902453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5567934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6826757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176580" y="1288669"/>
            <a:ext cx="17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RF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484733" y="1191514"/>
            <a:ext cx="8401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A1	</a:t>
            </a:r>
            <a:r>
              <a:rPr sz="1200" spc="-55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3416300" y="1191514"/>
            <a:ext cx="579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4118228" y="1191514"/>
            <a:ext cx="579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6097904" y="1191514"/>
            <a:ext cx="1209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r>
              <a:rPr sz="12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484733" y="1385951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1476883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2123948" y="1385951"/>
            <a:ext cx="12033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 </a:t>
            </a:r>
            <a:r>
              <a:rPr sz="12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4119753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6729221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138480" y="1580388"/>
            <a:ext cx="25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750214" y="1580388"/>
            <a:ext cx="1344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r>
              <a:rPr sz="12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3375152" y="1580388"/>
            <a:ext cx="660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6686550" y="1580388"/>
            <a:ext cx="660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123240" y="1774825"/>
            <a:ext cx="58928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aseline="-35000" dirty="0">
                <a:latin typeface="Calibri" panose="020F0502020204030204"/>
                <a:cs typeface="Calibri" panose="020F0502020204030204"/>
              </a:rPr>
              <a:t>NPC</a:t>
            </a:r>
            <a:r>
              <a:rPr sz="1800" spc="232" baseline="-350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6770369" y="1774825"/>
            <a:ext cx="4927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471017" y="1969261"/>
            <a:ext cx="2190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I26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4077080" y="1969261"/>
            <a:ext cx="20110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  IR[i26]@D</a:t>
            </a:r>
            <a:r>
              <a:rPr sz="1200" spc="-1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IR[i26]@D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6686550" y="1969261"/>
            <a:ext cx="6604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IR[i26]@D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106476" y="2260727"/>
            <a:ext cx="5734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CMP 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7" baseline="35000" dirty="0">
                <a:latin typeface="Calibri" panose="020F0502020204030204"/>
                <a:cs typeface="Calibri" panose="020F0502020204030204"/>
              </a:rPr>
              <a:t>D1</a:t>
            </a:r>
            <a:endParaRPr sz="1800" baseline="35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4179189" y="2163445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6788657" y="2163445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481685" y="2357882"/>
            <a:ext cx="198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4179189" y="2357882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6788657" y="2357882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138480" y="3138804"/>
            <a:ext cx="252729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486257" y="2552446"/>
            <a:ext cx="8223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V1	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1536319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2183383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2811907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3477259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6788657" y="2552446"/>
            <a:ext cx="4565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RF.RD1</a:t>
            </a:r>
            <a:endParaRPr sz="1200" b="1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486257" y="2746883"/>
            <a:ext cx="190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1536319" y="2746883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6788657" y="2746883"/>
            <a:ext cx="4565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RF.RD2</a:t>
            </a:r>
            <a:endParaRPr sz="1200" b="1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484733" y="2941320"/>
            <a:ext cx="886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A1	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1475358" y="2941320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2120900" y="2746883"/>
            <a:ext cx="1208405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  <a:tabLst>
                <a:tab pos="703580" algn="l"/>
              </a:tabLst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	RF.RD2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r>
              <a:rPr sz="1200" spc="2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3416300" y="2941320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6727697" y="2941320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484733" y="3135757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1476883" y="3135757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2123948" y="3135757"/>
            <a:ext cx="12039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 </a:t>
            </a:r>
            <a:r>
              <a:rPr sz="12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6729221" y="3135757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484733" y="3330194"/>
            <a:ext cx="8832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67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2110232" y="3330194"/>
            <a:ext cx="12312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IR[rd]@D</a:t>
            </a:r>
            <a:r>
              <a:rPr sz="12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IR[rd]@D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3363848" y="3353054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5668517" y="333019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31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6819138" y="3330194"/>
            <a:ext cx="3968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MA3E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7359777" y="3330194"/>
            <a:ext cx="11830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r>
              <a:rPr sz="1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IR[rd]@D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452729" y="3524757"/>
            <a:ext cx="7556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371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3608196" y="3527932"/>
            <a:ext cx="25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XT</a:t>
            </a:r>
            <a:endParaRPr sz="120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6890766" y="3524757"/>
            <a:ext cx="25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449681" y="3719195"/>
            <a:ext cx="2628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5511546" y="3719195"/>
            <a:ext cx="4927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6770369" y="3719195"/>
            <a:ext cx="4927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129336" y="4010914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524357" y="3913632"/>
            <a:ext cx="7575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95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	V1@E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1565275" y="3913632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V1@E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2210816" y="3913632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V1@E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2839339" y="3913632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V1@E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3506215" y="3913632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V1@E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6817614" y="3913632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V1@E</a:t>
            </a:r>
            <a:endParaRPr sz="120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527405" y="4108069"/>
            <a:ext cx="786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B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1531747" y="4108069"/>
            <a:ext cx="466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2210816" y="4108069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2839339" y="4108069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3472688" y="4108069"/>
            <a:ext cx="466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6774942" y="4108069"/>
            <a:ext cx="4870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UB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7446644" y="4108069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8008746" y="4108069"/>
            <a:ext cx="466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486257" y="4302505"/>
            <a:ext cx="190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1565275" y="4302505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6817614" y="4302505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484733" y="4497070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1519555" y="4497070"/>
            <a:ext cx="4908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RD2@E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6816090" y="4497070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111048" y="4694554"/>
            <a:ext cx="110680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6455" algn="l"/>
              </a:tabLst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M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1200" spc="2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dirty="0">
                <a:latin typeface="Calibri" panose="020F0502020204030204"/>
                <a:cs typeface="Calibri" panose="020F0502020204030204"/>
              </a:rPr>
              <a:t>O	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1629282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2274823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2903347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3570223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6881621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484733" y="4885944"/>
            <a:ext cx="7969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76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2210816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2839339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3504691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6816090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449681" y="5080380"/>
            <a:ext cx="2628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5522214" y="5080380"/>
            <a:ext cx="4730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6781038" y="5080380"/>
            <a:ext cx="4730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140004" y="5372100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524357" y="5274817"/>
            <a:ext cx="7962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1525650" y="5274817"/>
            <a:ext cx="4794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2171192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2799714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3466591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6777990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452729" y="5469331"/>
            <a:ext cx="2552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WD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1492122" y="5469331"/>
            <a:ext cx="5461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RD2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6788657" y="5469331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484733" y="5663793"/>
            <a:ext cx="825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2181860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2810382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3477259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6788657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108000" y="5858255"/>
            <a:ext cx="60452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7" baseline="-350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baseline="-370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1800" spc="-419" baseline="-370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5492877" y="5858255"/>
            <a:ext cx="5295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PC4@M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6752081" y="5858255"/>
            <a:ext cx="528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474065" y="6052718"/>
            <a:ext cx="8470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dirty="0">
                <a:latin typeface="Calibri" panose="020F0502020204030204"/>
                <a:cs typeface="Calibri" panose="020F0502020204030204"/>
              </a:rPr>
              <a:t>O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2171192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0" name="object 410"/>
          <p:cNvSpPr txBox="1"/>
          <p:nvPr/>
        </p:nvSpPr>
        <p:spPr>
          <a:xfrm>
            <a:off x="2799714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1" name="object 411"/>
          <p:cNvSpPr txBox="1"/>
          <p:nvPr/>
        </p:nvSpPr>
        <p:spPr>
          <a:xfrm>
            <a:off x="3466591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2" name="object 412"/>
          <p:cNvSpPr txBox="1"/>
          <p:nvPr/>
        </p:nvSpPr>
        <p:spPr>
          <a:xfrm>
            <a:off x="6777990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480161" y="6246876"/>
            <a:ext cx="2038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955954" y="6246876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6892290" y="6246876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6" name="object 416"/>
          <p:cNvSpPr txBox="1"/>
          <p:nvPr/>
        </p:nvSpPr>
        <p:spPr>
          <a:xfrm>
            <a:off x="176580" y="6538569"/>
            <a:ext cx="17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RF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484733" y="6441338"/>
            <a:ext cx="8274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2180335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2808858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3474211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6785609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452729" y="6635801"/>
            <a:ext cx="865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44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WD	DR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2169667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4" name="object 424"/>
          <p:cNvSpPr txBox="1"/>
          <p:nvPr/>
        </p:nvSpPr>
        <p:spPr>
          <a:xfrm>
            <a:off x="2798191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5" name="object 425"/>
          <p:cNvSpPr txBox="1"/>
          <p:nvPr/>
        </p:nvSpPr>
        <p:spPr>
          <a:xfrm>
            <a:off x="3463544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6" name="object 426"/>
          <p:cNvSpPr txBox="1"/>
          <p:nvPr/>
        </p:nvSpPr>
        <p:spPr>
          <a:xfrm>
            <a:off x="5491734" y="6635801"/>
            <a:ext cx="5346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7" name="object 427"/>
          <p:cNvSpPr txBox="1"/>
          <p:nvPr/>
        </p:nvSpPr>
        <p:spPr>
          <a:xfrm>
            <a:off x="6747509" y="6635801"/>
            <a:ext cx="538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MRFWD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8" name="object 428"/>
          <p:cNvSpPr txBox="1"/>
          <p:nvPr/>
        </p:nvSpPr>
        <p:spPr>
          <a:xfrm>
            <a:off x="7405496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9" name="object 429"/>
          <p:cNvSpPr txBox="1"/>
          <p:nvPr/>
        </p:nvSpPr>
        <p:spPr>
          <a:xfrm>
            <a:off x="8004175" y="6635801"/>
            <a:ext cx="47370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DR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0" name="object 430"/>
          <p:cNvSpPr txBox="1"/>
          <p:nvPr/>
        </p:nvSpPr>
        <p:spPr>
          <a:xfrm>
            <a:off x="8550656" y="6635801"/>
            <a:ext cx="5346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2" name="object 432"/>
          <p:cNvSpPr/>
          <p:nvPr/>
        </p:nvSpPr>
        <p:spPr>
          <a:xfrm>
            <a:off x="6659880" y="2564892"/>
            <a:ext cx="713105" cy="360045"/>
          </a:xfrm>
          <a:custGeom>
            <a:avLst/>
            <a:gdLst/>
            <a:ahLst/>
            <a:cxnLst/>
            <a:rect l="l" t="t" r="r" b="b"/>
            <a:pathLst>
              <a:path w="1080134" h="360044">
                <a:moveTo>
                  <a:pt x="0" y="60071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1020063" y="0"/>
                </a:lnTo>
                <a:lnTo>
                  <a:pt x="1043433" y="4724"/>
                </a:lnTo>
                <a:lnTo>
                  <a:pt x="1062529" y="17605"/>
                </a:lnTo>
                <a:lnTo>
                  <a:pt x="1075410" y="36701"/>
                </a:lnTo>
                <a:lnTo>
                  <a:pt x="1080135" y="60071"/>
                </a:lnTo>
                <a:lnTo>
                  <a:pt x="1080135" y="299974"/>
                </a:lnTo>
                <a:lnTo>
                  <a:pt x="1075410" y="323343"/>
                </a:lnTo>
                <a:lnTo>
                  <a:pt x="1062529" y="342439"/>
                </a:lnTo>
                <a:lnTo>
                  <a:pt x="1043433" y="355320"/>
                </a:lnTo>
                <a:lnTo>
                  <a:pt x="1020063" y="360045"/>
                </a:lnTo>
                <a:lnTo>
                  <a:pt x="59943" y="360045"/>
                </a:lnTo>
                <a:lnTo>
                  <a:pt x="36593" y="355320"/>
                </a:lnTo>
                <a:lnTo>
                  <a:pt x="17541" y="342439"/>
                </a:lnTo>
                <a:lnTo>
                  <a:pt x="4704" y="323343"/>
                </a:lnTo>
                <a:lnTo>
                  <a:pt x="0" y="299974"/>
                </a:lnTo>
                <a:lnTo>
                  <a:pt x="0" y="6007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350"/>
          <p:cNvSpPr txBox="1"/>
          <p:nvPr/>
        </p:nvSpPr>
        <p:spPr>
          <a:xfrm>
            <a:off x="1646681" y="3505072"/>
            <a:ext cx="25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6740" y="76200"/>
            <a:ext cx="582853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形式化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建模方法</a:t>
            </a:r>
            <a:r>
              <a:rPr dirty="0" err="1" smtClean="0"/>
              <a:t>概述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" y="13591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4" y="1877314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4" y="239547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4" y="2913888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4" y="3432047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4" y="3950461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94" y="44686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794" y="746125"/>
            <a:ext cx="7600315" cy="401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：规划流水线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基础数据通路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：以基础架构为模型，将指令原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始</a:t>
            </a:r>
            <a:r>
              <a:rPr sz="3600" spc="-3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转换成</a:t>
            </a:r>
            <a:r>
              <a:rPr sz="2400" spc="-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流水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线</a:t>
            </a:r>
            <a:r>
              <a:rPr sz="3600" spc="-37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TL</a:t>
            </a:r>
            <a:endParaRPr sz="3600" baseline="10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3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：根据指令的流水线</a:t>
            </a:r>
            <a:r>
              <a:rPr sz="36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构造指令的流水线数据通路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4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：将各指令的流水线数据通路综合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成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无转发数据通路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5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：将无转发数据通路改造为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转发数据通路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6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：构造指令集的</a:t>
            </a: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us</a:t>
            </a:r>
            <a:r>
              <a:rPr sz="2400" spc="-7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30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，并生成暂停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/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转发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策略矩阵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7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：根据策略矩阵生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成</a:t>
            </a:r>
            <a:r>
              <a:rPr sz="2400" spc="-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暂停条件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8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：根据策略矩阵生成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转发控制信号表达式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72450" y="1340738"/>
            <a:ext cx="216535" cy="756285"/>
          </a:xfrm>
          <a:custGeom>
            <a:avLst/>
            <a:gdLst/>
            <a:ahLst/>
            <a:cxnLst/>
            <a:rect l="l" t="t" r="r" b="b"/>
            <a:pathLst>
              <a:path w="216534" h="756285">
                <a:moveTo>
                  <a:pt x="0" y="0"/>
                </a:moveTo>
                <a:lnTo>
                  <a:pt x="41995" y="5437"/>
                </a:lnTo>
                <a:lnTo>
                  <a:pt x="76311" y="20256"/>
                </a:lnTo>
                <a:lnTo>
                  <a:pt x="99458" y="42219"/>
                </a:lnTo>
                <a:lnTo>
                  <a:pt x="107950" y="69087"/>
                </a:lnTo>
                <a:lnTo>
                  <a:pt x="107950" y="308990"/>
                </a:lnTo>
                <a:lnTo>
                  <a:pt x="116443" y="335859"/>
                </a:lnTo>
                <a:lnTo>
                  <a:pt x="139604" y="357822"/>
                </a:lnTo>
                <a:lnTo>
                  <a:pt x="173958" y="372641"/>
                </a:lnTo>
                <a:lnTo>
                  <a:pt x="216026" y="378078"/>
                </a:lnTo>
                <a:lnTo>
                  <a:pt x="173958" y="383498"/>
                </a:lnTo>
                <a:lnTo>
                  <a:pt x="139604" y="398287"/>
                </a:lnTo>
                <a:lnTo>
                  <a:pt x="116443" y="420244"/>
                </a:lnTo>
                <a:lnTo>
                  <a:pt x="107950" y="447166"/>
                </a:lnTo>
                <a:lnTo>
                  <a:pt x="107950" y="686943"/>
                </a:lnTo>
                <a:lnTo>
                  <a:pt x="99458" y="713811"/>
                </a:lnTo>
                <a:lnTo>
                  <a:pt x="76311" y="735774"/>
                </a:lnTo>
                <a:lnTo>
                  <a:pt x="41995" y="750593"/>
                </a:lnTo>
                <a:lnTo>
                  <a:pt x="0" y="7560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468614" y="1571116"/>
            <a:ext cx="53467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循环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04" y="805637"/>
            <a:ext cx="316230" cy="3892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214" y="788987"/>
            <a:ext cx="3321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遍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36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历数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908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8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6929" y="788987"/>
            <a:ext cx="6089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5514" y="788987"/>
            <a:ext cx="648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能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3467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件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490" y="788987"/>
            <a:ext cx="7200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找到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7453" y="788987"/>
            <a:ext cx="648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有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7294" y="788987"/>
            <a:ext cx="77279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5"/>
              </a:lnSpc>
            </a:pP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337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.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9428" y="805599"/>
            <a:ext cx="5753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2365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D1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834" y="1182141"/>
            <a:ext cx="69532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.RD2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2908" y="1154866"/>
            <a:ext cx="6845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6929" y="1154866"/>
            <a:ext cx="6089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需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5514" y="1154866"/>
            <a:ext cx="64833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者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214" y="1723983"/>
            <a:ext cx="31623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1095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936" y="1667740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212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注意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1846" y="1667740"/>
            <a:ext cx="8229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V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--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R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6929" y="1691004"/>
            <a:ext cx="6089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905"/>
              </a:lnSpc>
            </a:pPr>
            <a:r>
              <a:rPr sz="2000" spc="-50" dirty="0">
                <a:latin typeface="Calibri" panose="020F0502020204030204"/>
                <a:cs typeface="Calibri" panose="020F0502020204030204"/>
              </a:rPr>
              <a:t>F.RD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6711" y="1667740"/>
            <a:ext cx="7334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V</a:t>
            </a:r>
            <a:r>
              <a:rPr sz="3000" spc="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-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3467" y="1691004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9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200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-190" dirty="0"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D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35456" y="1667740"/>
            <a:ext cx="7321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3000" spc="-195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7453" y="1667740"/>
            <a:ext cx="648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>
              <a:lnSpc>
                <a:spcPts val="212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3694" y="1424050"/>
            <a:ext cx="3561079" cy="151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5"/>
              </a:lnSpc>
              <a:tabLst>
                <a:tab pos="200850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 </a:t>
            </a:r>
            <a:r>
              <a:rPr sz="12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	IR[rt]@D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63650">
              <a:lnSpc>
                <a:spcPts val="2010"/>
              </a:lnSpc>
              <a:tabLst>
                <a:tab pos="2604135" algn="l"/>
                <a:tab pos="311340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	</a:t>
            </a:r>
            <a:r>
              <a:rPr sz="3000" baseline="-33000" dirty="0">
                <a:latin typeface="黑体" panose="02010609060101010101" charset="-122"/>
                <a:cs typeface="黑体" panose="02010609060101010101" charset="-122"/>
              </a:rPr>
              <a:t>联	系</a:t>
            </a:r>
            <a:endParaRPr sz="3000" baseline="-33000">
              <a:latin typeface="黑体" panose="02010609060101010101" charset="-122"/>
              <a:cs typeface="黑体" panose="02010609060101010101" charset="-122"/>
            </a:endParaRPr>
          </a:p>
          <a:p>
            <a:pPr marL="1965960" indent="83820">
              <a:lnSpc>
                <a:spcPts val="1405"/>
              </a:lnSpc>
              <a:tabLst>
                <a:tab pos="2734310" algn="l"/>
                <a:tab pos="340042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	PC4@D	PC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965960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 IR[i26]@D</a:t>
            </a:r>
            <a:r>
              <a:rPr sz="12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IR[i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068195" marR="1054100">
              <a:lnSpc>
                <a:spcPts val="1530"/>
              </a:lnSpc>
              <a:spcBef>
                <a:spcPts val="65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  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D2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71755" marR="1755775">
              <a:lnSpc>
                <a:spcPts val="1530"/>
              </a:lnSpc>
              <a:tabLst>
                <a:tab pos="700405" algn="l"/>
                <a:tab pos="136588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  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RF.RD2	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0694" y="3092919"/>
            <a:ext cx="7270750" cy="3072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R="442595" algn="ctr">
              <a:lnSpc>
                <a:spcPct val="100000"/>
              </a:lnSpc>
              <a:spcBef>
                <a:spcPts val="335"/>
              </a:spcBef>
              <a:tabLst>
                <a:tab pos="525208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   IR[rt]@D </a:t>
            </a:r>
            <a:r>
              <a:rPr sz="12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	IR[rt]@D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69925" indent="-526415">
              <a:lnSpc>
                <a:spcPts val="1530"/>
              </a:lnSpc>
              <a:spcBef>
                <a:spcPts val="65"/>
              </a:spcBef>
              <a:tabLst>
                <a:tab pos="1141730" algn="l"/>
                <a:tab pos="4700270" algn="l"/>
                <a:tab pos="5850890" algn="l"/>
                <a:tab pos="5922645" algn="l"/>
                <a:tab pos="639127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@D	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IR[rd]@D</a:t>
            </a:r>
            <a:r>
              <a:rPr sz="120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IR[rd]@D  </a:t>
            </a:r>
            <a:r>
              <a:rPr sz="1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	</a:t>
            </a:r>
            <a:r>
              <a:rPr sz="1200" dirty="0">
                <a:latin typeface="Calibri" panose="020F0502020204030204"/>
                <a:cs typeface="Calibri" panose="020F0502020204030204"/>
              </a:rPr>
              <a:t>31	MA3E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r>
              <a:rPr sz="1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IR[rd 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EXT				EXT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543425">
              <a:lnSpc>
                <a:spcPct val="100000"/>
              </a:lnSpc>
              <a:spcBef>
                <a:spcPts val="25"/>
              </a:spcBef>
              <a:tabLst>
                <a:tab pos="580199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PC4@D	PC4@D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596900" algn="l"/>
                <a:tab pos="1242695" algn="l"/>
                <a:tab pos="1870710" algn="l"/>
                <a:tab pos="2538095" algn="l"/>
                <a:tab pos="584898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1@E	V1@E	V1@E	V1@E	V1@E	V1@E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96900" indent="-488315">
              <a:lnSpc>
                <a:spcPct val="106000"/>
              </a:lnSpc>
              <a:tabLst>
                <a:tab pos="563245" algn="l"/>
                <a:tab pos="1242695" algn="l"/>
                <a:tab pos="1870710" algn="l"/>
                <a:tab pos="2504440" algn="l"/>
                <a:tab pos="5806440" algn="l"/>
                <a:tab pos="5848985" algn="l"/>
                <a:tab pos="6478270" algn="l"/>
                <a:tab pos="704024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@E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	V2@E	V2@E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	MA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UB	V2@E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  V2@E					V2@E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R="487045" algn="ctr">
              <a:lnSpc>
                <a:spcPct val="100000"/>
              </a:lnSpc>
              <a:spcBef>
                <a:spcPts val="90"/>
              </a:spcBef>
              <a:tabLst>
                <a:tab pos="529590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RD2@E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A2@E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R="440690" algn="ctr">
              <a:lnSpc>
                <a:spcPct val="100000"/>
              </a:lnSpc>
              <a:spcBef>
                <a:spcPts val="85"/>
              </a:spcBef>
              <a:tabLst>
                <a:tab pos="645160" algn="l"/>
                <a:tab pos="1273810" algn="l"/>
                <a:tab pos="1940560" algn="l"/>
                <a:tab pos="5252085" algn="l"/>
              </a:tabLst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ALU	ALU	ALU	ALU	ALU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553585" marR="1002030" indent="-4340860">
              <a:lnSpc>
                <a:spcPct val="106000"/>
              </a:lnSpc>
              <a:tabLst>
                <a:tab pos="1242695" algn="l"/>
                <a:tab pos="1870710" algn="l"/>
                <a:tab pos="2536190" algn="l"/>
                <a:tab pos="5812790" algn="l"/>
                <a:tab pos="584771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E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A3@E	A3@E	A3@E			A3@E 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	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23875" marR="998855" indent="-327660">
              <a:lnSpc>
                <a:spcPts val="1530"/>
              </a:lnSpc>
              <a:spcBef>
                <a:spcPts val="70"/>
              </a:spcBef>
              <a:tabLst>
                <a:tab pos="557530" algn="l"/>
                <a:tab pos="1202690" algn="l"/>
                <a:tab pos="1830705" algn="l"/>
                <a:tab pos="2498090" algn="l"/>
                <a:tab pos="580961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M	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O@</a:t>
            </a:r>
            <a:r>
              <a:rPr sz="1200" dirty="0">
                <a:latin typeface="Calibri" panose="020F0502020204030204"/>
                <a:cs typeface="Calibri" panose="020F0502020204030204"/>
              </a:rPr>
              <a:t>M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  RD2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				</a:t>
            </a:r>
            <a:r>
              <a:rPr sz="1200" spc="-19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V2@M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524375" marR="974725" indent="-4338955">
              <a:lnSpc>
                <a:spcPts val="1530"/>
              </a:lnSpc>
              <a:tabLst>
                <a:tab pos="1213485" algn="l"/>
                <a:tab pos="1842135" algn="l"/>
                <a:tab pos="2508885" algn="l"/>
                <a:tab pos="5783580" algn="l"/>
                <a:tab pos="582041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M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A3@M	A3@M	A3@M			A3@M 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PC4@M	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0" y="720001"/>
                </a:moveTo>
                <a:lnTo>
                  <a:pt x="9144000" y="720001"/>
                </a:lnTo>
                <a:lnTo>
                  <a:pt x="9144000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40552" y="6423858"/>
            <a:ext cx="3168015" cy="3732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138297" y="114172"/>
            <a:ext cx="40259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235" dirty="0">
                <a:latin typeface="黑体" panose="02010609060101010101" charset="-122"/>
                <a:cs typeface="黑体" panose="02010609060101010101" charset="-122"/>
              </a:rPr>
              <a:t>转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06929" y="170886"/>
            <a:ext cx="63754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87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支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15514" y="170886"/>
            <a:ext cx="6483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持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50485" y="114172"/>
            <a:ext cx="12763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63467" y="170886"/>
            <a:ext cx="68453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发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47490" y="170886"/>
            <a:ext cx="72961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完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69581" y="114172"/>
            <a:ext cx="432434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数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67453" y="170886"/>
            <a:ext cx="6483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整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15534" y="170886"/>
            <a:ext cx="68453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据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81770" y="114172"/>
            <a:ext cx="46164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3200" spc="-2975" dirty="0">
                <a:latin typeface="黑体" panose="02010609060101010101" charset="-122"/>
                <a:cs typeface="黑体" panose="02010609060101010101" charset="-122"/>
              </a:rPr>
              <a:t>路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74301" y="740028"/>
            <a:ext cx="1911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504" y="28105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8936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22908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06929" y="28105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15514" y="2810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363467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47490" y="28105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7453" y="2810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15534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99428" y="28105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74231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358253" y="28105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34197" y="2810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546210" y="2810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7504" y="222415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38936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22908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06929" y="222415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15514" y="22241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63467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47490" y="222415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67453" y="22241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15534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99428" y="222415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74231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58253" y="222415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34197" y="22241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546210" y="22241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7504" y="416852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8936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422908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06929" y="416852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715514" y="416852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63467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047490" y="416852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67453" y="416852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15534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099428" y="416852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74231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358253" y="416852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34197" y="416852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546210" y="416852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7504" y="611289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8936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422908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106929" y="611289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15514" y="61128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363467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47490" y="611289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67453" y="61128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415534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099428" y="611289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674231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58253" y="611289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934197" y="611289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546210" y="611289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7504" y="805637"/>
            <a:ext cx="316230" cy="389255"/>
          </a:xfrm>
          <a:custGeom>
            <a:avLst/>
            <a:gdLst/>
            <a:ahLst/>
            <a:cxnLst/>
            <a:rect l="l" t="t" r="r" b="b"/>
            <a:pathLst>
              <a:path w="316230" h="389255">
                <a:moveTo>
                  <a:pt x="0" y="388797"/>
                </a:moveTo>
                <a:lnTo>
                  <a:pt x="315722" y="388797"/>
                </a:lnTo>
                <a:lnTo>
                  <a:pt x="315722" y="0"/>
                </a:lnTo>
                <a:lnTo>
                  <a:pt x="0" y="0"/>
                </a:lnTo>
                <a:lnTo>
                  <a:pt x="0" y="38879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23214" y="80559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38936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422908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106929" y="805599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715514" y="80559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363467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047490" y="805599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767453" y="80559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415534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099428" y="805599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4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674231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23214" y="100003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38936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422908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106929" y="1000036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715514" y="1000036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363467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047490" y="1000036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767453" y="1000036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415534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099428" y="1000036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4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74231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38936" y="119447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422908" y="119447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106929" y="1194473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715514" y="1194473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38936" y="138878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422908" y="138878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106929" y="1388783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715514" y="1388783"/>
            <a:ext cx="648335" cy="96520"/>
          </a:xfrm>
          <a:custGeom>
            <a:avLst/>
            <a:gdLst/>
            <a:ahLst/>
            <a:cxnLst/>
            <a:rect l="l" t="t" r="r" b="b"/>
            <a:pathLst>
              <a:path w="648335" h="96519">
                <a:moveTo>
                  <a:pt x="0" y="96100"/>
                </a:moveTo>
                <a:lnTo>
                  <a:pt x="648004" y="96100"/>
                </a:lnTo>
                <a:lnTo>
                  <a:pt x="648004" y="0"/>
                </a:lnTo>
                <a:lnTo>
                  <a:pt x="0" y="0"/>
                </a:lnTo>
                <a:lnTo>
                  <a:pt x="0" y="96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23214" y="1583220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8936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422908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115311" y="1583220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5">
                <a:moveTo>
                  <a:pt x="0" y="388835"/>
                </a:moveTo>
                <a:lnTo>
                  <a:pt x="0" y="0"/>
                </a:lnTo>
                <a:lnTo>
                  <a:pt x="0" y="38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651753" y="1583220"/>
            <a:ext cx="448309" cy="194945"/>
          </a:xfrm>
          <a:custGeom>
            <a:avLst/>
            <a:gdLst/>
            <a:ahLst/>
            <a:cxnLst/>
            <a:rect l="l" t="t" r="r" b="b"/>
            <a:pathLst>
              <a:path w="448310" h="194944">
                <a:moveTo>
                  <a:pt x="0" y="194398"/>
                </a:moveTo>
                <a:lnTo>
                  <a:pt x="447776" y="194398"/>
                </a:lnTo>
                <a:lnTo>
                  <a:pt x="44777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23214" y="177765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8936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422908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651753" y="1777657"/>
            <a:ext cx="448309" cy="194945"/>
          </a:xfrm>
          <a:custGeom>
            <a:avLst/>
            <a:gdLst/>
            <a:ahLst/>
            <a:cxnLst/>
            <a:rect l="l" t="t" r="r" b="b"/>
            <a:pathLst>
              <a:path w="448310" h="194944">
                <a:moveTo>
                  <a:pt x="0" y="194398"/>
                </a:moveTo>
                <a:lnTo>
                  <a:pt x="447776" y="194398"/>
                </a:lnTo>
                <a:lnTo>
                  <a:pt x="44777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674231" y="216640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674231" y="2360841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07504" y="2555239"/>
            <a:ext cx="316230" cy="1360805"/>
          </a:xfrm>
          <a:custGeom>
            <a:avLst/>
            <a:gdLst/>
            <a:ahLst/>
            <a:cxnLst/>
            <a:rect l="l" t="t" r="r" b="b"/>
            <a:pathLst>
              <a:path w="316230" h="1360804">
                <a:moveTo>
                  <a:pt x="0" y="1360805"/>
                </a:moveTo>
                <a:lnTo>
                  <a:pt x="315722" y="1360805"/>
                </a:lnTo>
                <a:lnTo>
                  <a:pt x="315722" y="0"/>
                </a:lnTo>
                <a:lnTo>
                  <a:pt x="0" y="0"/>
                </a:lnTo>
                <a:lnTo>
                  <a:pt x="0" y="136080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3214" y="2555278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674231" y="2555278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3214" y="2749588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674231" y="2749588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3214" y="2944025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3214" y="3138462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3214" y="333289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3214" y="352720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3214" y="372164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07504" y="4304855"/>
            <a:ext cx="316230" cy="972185"/>
          </a:xfrm>
          <a:custGeom>
            <a:avLst/>
            <a:gdLst/>
            <a:ahLst/>
            <a:cxnLst/>
            <a:rect l="l" t="t" r="r" b="b"/>
            <a:pathLst>
              <a:path w="316230" h="972185">
                <a:moveTo>
                  <a:pt x="0" y="971994"/>
                </a:moveTo>
                <a:lnTo>
                  <a:pt x="315722" y="971994"/>
                </a:lnTo>
                <a:lnTo>
                  <a:pt x="315722" y="0"/>
                </a:lnTo>
                <a:lnTo>
                  <a:pt x="0" y="0"/>
                </a:lnTo>
                <a:lnTo>
                  <a:pt x="0" y="97199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23214" y="4304830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23214" y="449926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23214" y="469370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3214" y="488801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23214" y="5082451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07504" y="5665647"/>
            <a:ext cx="316230" cy="777875"/>
          </a:xfrm>
          <a:custGeom>
            <a:avLst/>
            <a:gdLst/>
            <a:ahLst/>
            <a:cxnLst/>
            <a:rect l="l" t="t" r="r" b="b"/>
            <a:pathLst>
              <a:path w="316230" h="777875">
                <a:moveTo>
                  <a:pt x="0" y="777595"/>
                </a:moveTo>
                <a:lnTo>
                  <a:pt x="315722" y="777595"/>
                </a:lnTo>
                <a:lnTo>
                  <a:pt x="315722" y="0"/>
                </a:lnTo>
                <a:lnTo>
                  <a:pt x="0" y="0"/>
                </a:lnTo>
                <a:lnTo>
                  <a:pt x="0" y="77759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23214" y="566564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3214" y="586004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3214" y="6054445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3214" y="624884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415534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99428" y="6443243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674231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358253" y="6443243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934197" y="6443243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546210" y="6443243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415534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099428" y="6637644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674231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358253" y="6637644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934197" y="6637644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546210" y="6637644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23214" y="799337"/>
            <a:ext cx="0" cy="6039485"/>
          </a:xfrm>
          <a:custGeom>
            <a:avLst/>
            <a:gdLst/>
            <a:ahLst/>
            <a:cxnLst/>
            <a:rect l="l" t="t" r="r" b="b"/>
            <a:pathLst>
              <a:path h="6039484">
                <a:moveTo>
                  <a:pt x="0" y="0"/>
                </a:moveTo>
                <a:lnTo>
                  <a:pt x="0" y="6039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38936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422908" y="21717"/>
            <a:ext cx="0" cy="3071495"/>
          </a:xfrm>
          <a:custGeom>
            <a:avLst/>
            <a:gdLst/>
            <a:ahLst/>
            <a:cxnLst/>
            <a:rect l="l" t="t" r="r" b="b"/>
            <a:pathLst>
              <a:path h="3071495">
                <a:moveTo>
                  <a:pt x="0" y="0"/>
                </a:moveTo>
                <a:lnTo>
                  <a:pt x="0" y="30712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422908" y="6165303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106929" y="21717"/>
            <a:ext cx="0" cy="3071495"/>
          </a:xfrm>
          <a:custGeom>
            <a:avLst/>
            <a:gdLst/>
            <a:ahLst/>
            <a:cxnLst/>
            <a:rect l="l" t="t" r="r" b="b"/>
            <a:pathLst>
              <a:path h="3071495">
                <a:moveTo>
                  <a:pt x="0" y="0"/>
                </a:moveTo>
                <a:lnTo>
                  <a:pt x="0" y="30712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106929" y="6165303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715514" y="21717"/>
            <a:ext cx="0" cy="1463675"/>
          </a:xfrm>
          <a:custGeom>
            <a:avLst/>
            <a:gdLst/>
            <a:ahLst/>
            <a:cxnLst/>
            <a:rect l="l" t="t" r="r" b="b"/>
            <a:pathLst>
              <a:path h="1463675">
                <a:moveTo>
                  <a:pt x="0" y="0"/>
                </a:moveTo>
                <a:lnTo>
                  <a:pt x="0" y="1463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715514" y="2896489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4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715514" y="6165303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363467" y="21717"/>
            <a:ext cx="0" cy="1463675"/>
          </a:xfrm>
          <a:custGeom>
            <a:avLst/>
            <a:gdLst/>
            <a:ahLst/>
            <a:cxnLst/>
            <a:rect l="l" t="t" r="r" b="b"/>
            <a:pathLst>
              <a:path h="1463675">
                <a:moveTo>
                  <a:pt x="0" y="0"/>
                </a:moveTo>
                <a:lnTo>
                  <a:pt x="0" y="1463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363467" y="2896489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4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363467" y="6165303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047490" y="21717"/>
            <a:ext cx="0" cy="1463675"/>
          </a:xfrm>
          <a:custGeom>
            <a:avLst/>
            <a:gdLst/>
            <a:ahLst/>
            <a:cxnLst/>
            <a:rect l="l" t="t" r="r" b="b"/>
            <a:pathLst>
              <a:path h="1463675">
                <a:moveTo>
                  <a:pt x="0" y="0"/>
                </a:moveTo>
                <a:lnTo>
                  <a:pt x="0" y="1463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047490" y="2896489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4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047490" y="6165303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767453" y="21717"/>
            <a:ext cx="0" cy="1463675"/>
          </a:xfrm>
          <a:custGeom>
            <a:avLst/>
            <a:gdLst/>
            <a:ahLst/>
            <a:cxnLst/>
            <a:rect l="l" t="t" r="r" b="b"/>
            <a:pathLst>
              <a:path h="1463675">
                <a:moveTo>
                  <a:pt x="0" y="0"/>
                </a:moveTo>
                <a:lnTo>
                  <a:pt x="0" y="1463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767453" y="2896489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4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767453" y="6165303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415534" y="21717"/>
            <a:ext cx="0" cy="1463675"/>
          </a:xfrm>
          <a:custGeom>
            <a:avLst/>
            <a:gdLst/>
            <a:ahLst/>
            <a:cxnLst/>
            <a:rect l="l" t="t" r="r" b="b"/>
            <a:pathLst>
              <a:path h="1463675">
                <a:moveTo>
                  <a:pt x="0" y="0"/>
                </a:moveTo>
                <a:lnTo>
                  <a:pt x="0" y="1463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415534" y="2896489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4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415534" y="6165303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099428" y="21717"/>
            <a:ext cx="0" cy="3071495"/>
          </a:xfrm>
          <a:custGeom>
            <a:avLst/>
            <a:gdLst/>
            <a:ahLst/>
            <a:cxnLst/>
            <a:rect l="l" t="t" r="r" b="b"/>
            <a:pathLst>
              <a:path h="3071495">
                <a:moveTo>
                  <a:pt x="0" y="0"/>
                </a:moveTo>
                <a:lnTo>
                  <a:pt x="0" y="30712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099428" y="6165303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674231" y="21717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078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674231" y="222504"/>
            <a:ext cx="0" cy="2870835"/>
          </a:xfrm>
          <a:custGeom>
            <a:avLst/>
            <a:gdLst/>
            <a:ahLst/>
            <a:cxnLst/>
            <a:rect l="l" t="t" r="r" b="b"/>
            <a:pathLst>
              <a:path h="2870835">
                <a:moveTo>
                  <a:pt x="0" y="0"/>
                </a:moveTo>
                <a:lnTo>
                  <a:pt x="0" y="2870415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674231" y="6165303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026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358253" y="21717"/>
            <a:ext cx="0" cy="186690"/>
          </a:xfrm>
          <a:custGeom>
            <a:avLst/>
            <a:gdLst/>
            <a:ahLst/>
            <a:cxnLst/>
            <a:rect l="l" t="t" r="r" b="b"/>
            <a:pathLst>
              <a:path h="186690">
                <a:moveTo>
                  <a:pt x="0" y="0"/>
                </a:moveTo>
                <a:lnTo>
                  <a:pt x="0" y="186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358253" y="208152"/>
            <a:ext cx="0" cy="2884805"/>
          </a:xfrm>
          <a:custGeom>
            <a:avLst/>
            <a:gdLst/>
            <a:ahLst/>
            <a:cxnLst/>
            <a:rect l="l" t="t" r="r" b="b"/>
            <a:pathLst>
              <a:path h="2884805">
                <a:moveTo>
                  <a:pt x="0" y="0"/>
                </a:moveTo>
                <a:lnTo>
                  <a:pt x="0" y="2884766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358253" y="6165303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026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934197" y="21717"/>
            <a:ext cx="0" cy="3071495"/>
          </a:xfrm>
          <a:custGeom>
            <a:avLst/>
            <a:gdLst/>
            <a:ahLst/>
            <a:cxnLst/>
            <a:rect l="l" t="t" r="r" b="b"/>
            <a:pathLst>
              <a:path h="3071495">
                <a:moveTo>
                  <a:pt x="0" y="0"/>
                </a:moveTo>
                <a:lnTo>
                  <a:pt x="0" y="30712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934197" y="6165303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546210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01154" y="222504"/>
            <a:ext cx="6558915" cy="0"/>
          </a:xfrm>
          <a:custGeom>
            <a:avLst/>
            <a:gdLst/>
            <a:ahLst/>
            <a:cxnLst/>
            <a:rect l="l" t="t" r="r" b="b"/>
            <a:pathLst>
              <a:path w="6558915">
                <a:moveTo>
                  <a:pt x="0" y="0"/>
                </a:moveTo>
                <a:lnTo>
                  <a:pt x="6558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659880" y="222504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>
                <a:moveTo>
                  <a:pt x="0" y="0"/>
                </a:moveTo>
                <a:lnTo>
                  <a:pt x="71259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372477" y="222504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0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01154" y="416813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01154" y="611251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01154" y="805687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16864" y="999997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01154" y="1194435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16864" y="138887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651753" y="1583182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01154" y="1583182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10">
                <a:moveTo>
                  <a:pt x="0" y="0"/>
                </a:moveTo>
                <a:lnTo>
                  <a:pt x="20225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651753" y="1777619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01154" y="1777619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10">
                <a:moveTo>
                  <a:pt x="0" y="0"/>
                </a:moveTo>
                <a:lnTo>
                  <a:pt x="20225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651753" y="1972055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16864" y="1972055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80">
                <a:moveTo>
                  <a:pt x="0" y="0"/>
                </a:moveTo>
                <a:lnTo>
                  <a:pt x="17068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651753" y="2166492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01154" y="2166492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10">
                <a:moveTo>
                  <a:pt x="0" y="0"/>
                </a:moveTo>
                <a:lnTo>
                  <a:pt x="20225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651753" y="2360802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16864" y="23608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80">
                <a:moveTo>
                  <a:pt x="0" y="0"/>
                </a:moveTo>
                <a:lnTo>
                  <a:pt x="17068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651753" y="2555239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01154" y="2555239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10">
                <a:moveTo>
                  <a:pt x="0" y="0"/>
                </a:moveTo>
                <a:lnTo>
                  <a:pt x="20225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651753" y="2749676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16864" y="2749676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80">
                <a:moveTo>
                  <a:pt x="0" y="0"/>
                </a:moveTo>
                <a:lnTo>
                  <a:pt x="17068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16864" y="2943986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229574" y="3138423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16864" y="3138423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29574" y="3332860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16864" y="3332860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229574" y="3527297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16864" y="3527297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229574" y="3721608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16864" y="3721608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229574" y="391604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01154" y="3916045"/>
            <a:ext cx="1145540" cy="0"/>
          </a:xfrm>
          <a:custGeom>
            <a:avLst/>
            <a:gdLst/>
            <a:ahLst/>
            <a:cxnLst/>
            <a:rect l="l" t="t" r="r" b="b"/>
            <a:pathLst>
              <a:path w="1145540">
                <a:moveTo>
                  <a:pt x="0" y="0"/>
                </a:moveTo>
                <a:lnTo>
                  <a:pt x="11449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229574" y="4110482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16864" y="4110482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229574" y="4304791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01154" y="4304791"/>
            <a:ext cx="1145540" cy="0"/>
          </a:xfrm>
          <a:custGeom>
            <a:avLst/>
            <a:gdLst/>
            <a:ahLst/>
            <a:cxnLst/>
            <a:rect l="l" t="t" r="r" b="b"/>
            <a:pathLst>
              <a:path w="1145540">
                <a:moveTo>
                  <a:pt x="0" y="0"/>
                </a:moveTo>
                <a:lnTo>
                  <a:pt x="11449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8229574" y="4499228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16864" y="4499228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229574" y="469366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16864" y="4693665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229574" y="4888103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16864" y="4888103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8229574" y="5082413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16864" y="5082413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8229574" y="5276850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01154" y="5276850"/>
            <a:ext cx="1145540" cy="0"/>
          </a:xfrm>
          <a:custGeom>
            <a:avLst/>
            <a:gdLst/>
            <a:ahLst/>
            <a:cxnLst/>
            <a:rect l="l" t="t" r="r" b="b"/>
            <a:pathLst>
              <a:path w="1145540">
                <a:moveTo>
                  <a:pt x="0" y="0"/>
                </a:moveTo>
                <a:lnTo>
                  <a:pt x="11449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229574" y="5471286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16864" y="5471286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229574" y="5665647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01154" y="5665647"/>
            <a:ext cx="1145540" cy="0"/>
          </a:xfrm>
          <a:custGeom>
            <a:avLst/>
            <a:gdLst/>
            <a:ahLst/>
            <a:cxnLst/>
            <a:rect l="l" t="t" r="r" b="b"/>
            <a:pathLst>
              <a:path w="1145540">
                <a:moveTo>
                  <a:pt x="0" y="0"/>
                </a:moveTo>
                <a:lnTo>
                  <a:pt x="11449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229574" y="5860046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16864" y="5860046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8229574" y="605444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29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16864" y="6054445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2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16864" y="6248844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01154" y="6443243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16864" y="663764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07504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9086215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01154" y="28067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01154" y="6832043"/>
            <a:ext cx="6558915" cy="0"/>
          </a:xfrm>
          <a:custGeom>
            <a:avLst/>
            <a:gdLst/>
            <a:ahLst/>
            <a:cxnLst/>
            <a:rect l="l" t="t" r="r" b="b"/>
            <a:pathLst>
              <a:path w="6558915">
                <a:moveTo>
                  <a:pt x="0" y="0"/>
                </a:moveTo>
                <a:lnTo>
                  <a:pt x="6558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6659880" y="6832043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>
                <a:moveTo>
                  <a:pt x="0" y="0"/>
                </a:moveTo>
                <a:lnTo>
                  <a:pt x="71259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372477" y="6832043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0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 txBox="1"/>
          <p:nvPr/>
        </p:nvSpPr>
        <p:spPr>
          <a:xfrm>
            <a:off x="997102" y="24638"/>
            <a:ext cx="1695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lw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1669160" y="24638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2280920" y="24638"/>
            <a:ext cx="2597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2917063" y="24638"/>
            <a:ext cx="2457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ub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3608323" y="24638"/>
            <a:ext cx="194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ori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4276725" y="24638"/>
            <a:ext cx="2622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beq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5060950" y="24638"/>
            <a:ext cx="622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5673090" y="24638"/>
            <a:ext cx="1701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jal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6329553" y="24638"/>
            <a:ext cx="115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6851142" y="24638"/>
            <a:ext cx="3333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MUX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7596378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8190103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8765540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330200" y="219202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890422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1574672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2221483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2850007" y="219202"/>
            <a:ext cx="313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spc="-520" dirty="0">
                <a:latin typeface="Calibri" panose="020F0502020204030204"/>
                <a:cs typeface="Calibri" panose="020F0502020204030204"/>
              </a:rPr>
              <a:t>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3515359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4052696" y="219202"/>
            <a:ext cx="11423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868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D4|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dirty="0">
                <a:latin typeface="Calibri" panose="020F0502020204030204"/>
                <a:cs typeface="Calibri" panose="020F0502020204030204"/>
              </a:rPr>
              <a:t>PC	NP</a:t>
            </a:r>
            <a:r>
              <a:rPr sz="1200" spc="-310" dirty="0">
                <a:latin typeface="Calibri" panose="020F0502020204030204"/>
                <a:cs typeface="Calibri" panose="020F0502020204030204"/>
              </a:rPr>
              <a:t>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5616702" y="219202"/>
            <a:ext cx="284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NPC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6158865" y="219202"/>
            <a:ext cx="10166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24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MPC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7457313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8098663" y="219202"/>
            <a:ext cx="9461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65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NPC	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325627" y="413639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987958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1672208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231902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2947542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3612896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4314825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499999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566547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6294501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6924293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232663" y="608076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987958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1672208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231902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2947542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3612896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4314825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499999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566547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6924293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129336" y="902842"/>
            <a:ext cx="27241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4289778" y="818506"/>
            <a:ext cx="8788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dirty="0">
                <a:latin typeface="Calibri" panose="020F0502020204030204"/>
                <a:cs typeface="Calibri" panose="020F0502020204030204"/>
              </a:rPr>
              <a:t>M	</a:t>
            </a: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        </a:t>
            </a:r>
            <a:r>
              <a:rPr sz="1200" spc="-5" dirty="0" smtClean="0">
                <a:latin typeface="Calibri" panose="020F0502020204030204"/>
                <a:cs typeface="Calibri" panose="020F0502020204030204"/>
              </a:rPr>
              <a:t>IM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5660897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439013" y="996950"/>
            <a:ext cx="15157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3550" algn="l"/>
                <a:tab pos="1148080" algn="l"/>
              </a:tabLst>
            </a:pPr>
            <a:r>
              <a:rPr sz="1200" dirty="0" smtClean="0">
                <a:latin typeface="Calibri" panose="020F0502020204030204"/>
                <a:cs typeface="Calibri" panose="020F0502020204030204"/>
              </a:rPr>
              <a:t>PC</a:t>
            </a: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4</a:t>
            </a:r>
            <a:r>
              <a:rPr sz="1200" dirty="0">
                <a:latin typeface="Calibri" panose="020F0502020204030204"/>
                <a:cs typeface="Calibri" panose="020F0502020204030204"/>
              </a:rPr>
              <a:t>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2221483" y="996950"/>
            <a:ext cx="16738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061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4217289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4902453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5567934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6826757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176580" y="1288669"/>
            <a:ext cx="17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RF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3416300" y="1191514"/>
            <a:ext cx="579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4118228" y="1191514"/>
            <a:ext cx="579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6097904" y="1191514"/>
            <a:ext cx="1209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r>
              <a:rPr sz="12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484733" y="1385951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1476883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6729221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138480" y="1580388"/>
            <a:ext cx="25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750214" y="1580388"/>
            <a:ext cx="1344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r>
              <a:rPr sz="12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6686550" y="1580388"/>
            <a:ext cx="660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449681" y="1774825"/>
            <a:ext cx="2628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5671687" y="1774825"/>
            <a:ext cx="3327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6770369" y="1774825"/>
            <a:ext cx="4927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123240" y="1894685"/>
            <a:ext cx="56705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NPC </a:t>
            </a:r>
            <a:r>
              <a:rPr sz="12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aseline="-35000" dirty="0">
                <a:latin typeface="Calibri" panose="020F0502020204030204"/>
                <a:cs typeface="Calibri" panose="020F0502020204030204"/>
              </a:rPr>
              <a:t>I26</a:t>
            </a:r>
            <a:endParaRPr sz="1800" baseline="-35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5630169" y="1969261"/>
            <a:ext cx="45783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26]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6686550" y="1969261"/>
            <a:ext cx="6604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IR[i26]@D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481685" y="2163445"/>
            <a:ext cx="198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6788657" y="2163445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7596378" y="2163445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117765" y="2294594"/>
            <a:ext cx="57340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CMP 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7" baseline="-35000" dirty="0">
                <a:latin typeface="Calibri" panose="020F0502020204030204"/>
                <a:cs typeface="Calibri" panose="020F0502020204030204"/>
              </a:rPr>
              <a:t>D2</a:t>
            </a:r>
            <a:endParaRPr sz="1800" baseline="-3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6788657" y="2357882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7596378" y="2357882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138480" y="3138804"/>
            <a:ext cx="252729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486257" y="2552446"/>
            <a:ext cx="8223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V1	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1536319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6788657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7596378" y="2552446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486257" y="2746883"/>
            <a:ext cx="190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1536319" y="2746883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6788657" y="2746883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7596378" y="2746883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484733" y="2941320"/>
            <a:ext cx="35115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  <a:tab pos="100266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A1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	IR[rs]@D   IR[rs]@D  IR[rs]@D </a:t>
            </a:r>
            <a:r>
              <a:rPr sz="1200" spc="2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6727697" y="2941320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484733" y="3135757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484733" y="3330194"/>
            <a:ext cx="6534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67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8240394" y="3330194"/>
            <a:ext cx="3028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449681" y="3524757"/>
            <a:ext cx="758190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  <a:tabLst>
                <a:tab pos="51689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129336" y="4010914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524357" y="3913632"/>
            <a:ext cx="4692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95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	V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527405" y="4108069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B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8238286" y="4108069"/>
            <a:ext cx="2362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111048" y="4302505"/>
            <a:ext cx="1106805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0020" algn="ctr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R="160020" algn="ctr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46455" algn="l"/>
              </a:tabLst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M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1200" spc="2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dirty="0">
                <a:latin typeface="Calibri" panose="020F0502020204030204"/>
                <a:cs typeface="Calibri" panose="020F0502020204030204"/>
              </a:rPr>
              <a:t>O	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51155" marR="15240" indent="34925">
              <a:lnSpc>
                <a:spcPts val="1530"/>
              </a:lnSpc>
              <a:spcBef>
                <a:spcPts val="40"/>
              </a:spcBef>
              <a:tabLst>
                <a:tab pos="78105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A3@  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140004" y="5372100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524357" y="5274817"/>
            <a:ext cx="6667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O@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452729" y="5469331"/>
            <a:ext cx="2552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WD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484733" y="5663793"/>
            <a:ext cx="6953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A3@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108000" y="5858255"/>
            <a:ext cx="60452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7" baseline="-350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baseline="-370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1800" spc="-419" baseline="-370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474065" y="6052718"/>
            <a:ext cx="8470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dirty="0">
                <a:latin typeface="Calibri" panose="020F0502020204030204"/>
                <a:cs typeface="Calibri" panose="020F0502020204030204"/>
              </a:rPr>
              <a:t>O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2171192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2799714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3466591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6777990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480161" y="6246876"/>
            <a:ext cx="2038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955954" y="6246876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6892290" y="6246876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176580" y="6538569"/>
            <a:ext cx="17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RF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484733" y="6441338"/>
            <a:ext cx="8274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2180335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2808858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3474211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6785609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452729" y="6635801"/>
            <a:ext cx="865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44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WD	DR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2169667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2798191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3463544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5491734" y="6635801"/>
            <a:ext cx="5346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6747509" y="6635801"/>
            <a:ext cx="538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MRFWD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7405496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8004175" y="6635801"/>
            <a:ext cx="47370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DR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8550656" y="6635801"/>
            <a:ext cx="5346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8" name="object 398"/>
          <p:cNvSpPr/>
          <p:nvPr/>
        </p:nvSpPr>
        <p:spPr>
          <a:xfrm>
            <a:off x="2123694" y="1484883"/>
            <a:ext cx="3528060" cy="1411605"/>
          </a:xfrm>
          <a:custGeom>
            <a:avLst/>
            <a:gdLst/>
            <a:ahLst/>
            <a:cxnLst/>
            <a:rect l="l" t="t" r="r" b="b"/>
            <a:pathLst>
              <a:path w="3528060" h="1411605">
                <a:moveTo>
                  <a:pt x="0" y="1411605"/>
                </a:moveTo>
                <a:lnTo>
                  <a:pt x="3528059" y="1411605"/>
                </a:lnTo>
                <a:lnTo>
                  <a:pt x="3528059" y="0"/>
                </a:lnTo>
                <a:lnTo>
                  <a:pt x="0" y="0"/>
                </a:lnTo>
                <a:lnTo>
                  <a:pt x="0" y="141160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 txBox="1"/>
          <p:nvPr/>
        </p:nvSpPr>
        <p:spPr>
          <a:xfrm>
            <a:off x="2202942" y="1622805"/>
            <a:ext cx="3073400" cy="113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</a:t>
            </a:r>
            <a:r>
              <a:rPr lang="en-US" sz="24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2700"/>
              </a:lnSpc>
              <a:spcBef>
                <a:spcPts val="465"/>
              </a:spcBef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同级的同源需求者，只 需设置一个转发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MUX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1246098" y="3092919"/>
            <a:ext cx="6983730" cy="3072765"/>
          </a:xfrm>
          <a:custGeom>
            <a:avLst/>
            <a:gdLst/>
            <a:ahLst/>
            <a:cxnLst/>
            <a:rect l="l" t="t" r="r" b="b"/>
            <a:pathLst>
              <a:path w="6983730" h="3072765">
                <a:moveTo>
                  <a:pt x="0" y="3072383"/>
                </a:moveTo>
                <a:lnTo>
                  <a:pt x="6983476" y="3072383"/>
                </a:lnTo>
                <a:lnTo>
                  <a:pt x="6983476" y="0"/>
                </a:lnTo>
                <a:lnTo>
                  <a:pt x="0" y="0"/>
                </a:lnTo>
                <a:lnTo>
                  <a:pt x="0" y="3072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246098" y="3374694"/>
            <a:ext cx="6741159" cy="2607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217523" y="3064344"/>
            <a:ext cx="7040880" cy="3129915"/>
          </a:xfrm>
          <a:custGeom>
            <a:avLst/>
            <a:gdLst/>
            <a:ahLst/>
            <a:cxnLst/>
            <a:rect l="l" t="t" r="r" b="b"/>
            <a:pathLst>
              <a:path w="7040880" h="3129915">
                <a:moveTo>
                  <a:pt x="0" y="3129533"/>
                </a:moveTo>
                <a:lnTo>
                  <a:pt x="7040626" y="3129533"/>
                </a:lnTo>
                <a:lnTo>
                  <a:pt x="7040626" y="0"/>
                </a:lnTo>
                <a:lnTo>
                  <a:pt x="0" y="0"/>
                </a:lnTo>
                <a:lnTo>
                  <a:pt x="0" y="3129533"/>
                </a:lnTo>
                <a:close/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317"/>
          <p:cNvSpPr txBox="1"/>
          <p:nvPr/>
        </p:nvSpPr>
        <p:spPr>
          <a:xfrm>
            <a:off x="449623" y="817523"/>
            <a:ext cx="8788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1200" spc="-5" dirty="0" smtClean="0">
                <a:latin typeface="Calibri" panose="020F0502020204030204"/>
                <a:cs typeface="Calibri" panose="020F0502020204030204"/>
              </a:rPr>
              <a:t>I</a:t>
            </a:r>
            <a:r>
              <a:rPr lang="en-US" altLang="zh-CN" sz="1200" spc="-5" dirty="0" smtClean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	</a:t>
            </a: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    </a:t>
            </a:r>
            <a:r>
              <a:rPr sz="1200" spc="-5" dirty="0" smtClean="0">
                <a:latin typeface="Calibri" panose="020F0502020204030204"/>
                <a:cs typeface="Calibri" panose="020F0502020204030204"/>
              </a:rPr>
              <a:t>IM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4" name="object 332"/>
          <p:cNvSpPr txBox="1"/>
          <p:nvPr/>
        </p:nvSpPr>
        <p:spPr>
          <a:xfrm>
            <a:off x="494470" y="1194077"/>
            <a:ext cx="1917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Calibri" panose="020F0502020204030204"/>
                <a:cs typeface="Calibri" panose="020F0502020204030204"/>
              </a:rPr>
              <a:t>A</a:t>
            </a:r>
            <a:r>
              <a:rPr lang="en-US" altLang="zh-CN" sz="1200" dirty="0" smtClean="0">
                <a:latin typeface="Calibri" panose="020F0502020204030204"/>
                <a:cs typeface="Calibri" panose="020F0502020204030204"/>
              </a:rPr>
              <a:t>1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920" y="170886"/>
            <a:ext cx="70929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支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3504" y="170886"/>
            <a:ext cx="6483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持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7393" y="114172"/>
            <a:ext cx="7366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2830" dirty="0">
                <a:latin typeface="黑体" panose="02010609060101010101" charset="-122"/>
                <a:cs typeface="黑体" panose="02010609060101010101" charset="-122"/>
              </a:rPr>
              <a:t>完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0997" y="170886"/>
            <a:ext cx="82486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5"/>
              </a:lnSpc>
            </a:pPr>
            <a:r>
              <a:rPr sz="32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发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3185" y="170886"/>
            <a:ext cx="73279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的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9581" y="114172"/>
            <a:ext cx="4006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254" dirty="0">
                <a:latin typeface="黑体" panose="02010609060101010101" charset="-122"/>
                <a:cs typeface="黑体" panose="02010609060101010101" charset="-122"/>
              </a:rPr>
              <a:t>数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5444" y="170886"/>
            <a:ext cx="6483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整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3525" y="170886"/>
            <a:ext cx="68453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据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8678" y="114172"/>
            <a:ext cx="774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2800" dirty="0">
                <a:latin typeface="黑体" panose="02010609060101010101" charset="-122"/>
                <a:cs typeface="黑体" panose="02010609060101010101" charset="-122"/>
              </a:rPr>
              <a:t>路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70" y="170886"/>
            <a:ext cx="60769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通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96" y="805637"/>
            <a:ext cx="316230" cy="3892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275"/>
              </a:spcBef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218" y="788987"/>
            <a:ext cx="404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遍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927" y="788987"/>
            <a:ext cx="6985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历数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0899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据通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4920" y="788987"/>
            <a:ext cx="6089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3504" y="788987"/>
            <a:ext cx="648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能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1459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01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件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5480" y="788987"/>
            <a:ext cx="7423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找到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27294" y="788987"/>
            <a:ext cx="7004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5"/>
              </a:lnSpc>
            </a:pP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337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.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27420" y="805599"/>
            <a:ext cx="5753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2365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D1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1218" y="1182141"/>
            <a:ext cx="3162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228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6166" y="1182141"/>
            <a:ext cx="7353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50" dirty="0">
                <a:latin typeface="Calibri" panose="020F0502020204030204"/>
                <a:cs typeface="Calibri" panose="020F0502020204030204"/>
              </a:rPr>
              <a:t>F.RD2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0899" y="1154866"/>
            <a:ext cx="6845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34920" y="1154866"/>
            <a:ext cx="6089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需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43504" y="1154866"/>
            <a:ext cx="64833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者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1218" y="1723983"/>
            <a:ext cx="33845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1095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6927" y="1667740"/>
            <a:ext cx="6965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ts val="212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注意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0899" y="1667740"/>
            <a:ext cx="6959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ts val="212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V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--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34920" y="1691004"/>
            <a:ext cx="6089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1905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-190" dirty="0"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.RD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36599" y="1667740"/>
            <a:ext cx="6553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V2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91459" y="1691004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spc="-35" dirty="0">
                <a:latin typeface="Calibri" panose="020F0502020204030204"/>
                <a:cs typeface="Calibri" panose="020F0502020204030204"/>
              </a:rPr>
              <a:t>--RF.R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79951" y="1667740"/>
            <a:ext cx="8477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3000" spc="-7" baseline="1000" dirty="0">
                <a:latin typeface="Calibri" panose="020F0502020204030204"/>
                <a:cs typeface="Calibri" panose="020F0502020204030204"/>
              </a:rPr>
              <a:t>D2</a:t>
            </a:r>
            <a:r>
              <a:rPr sz="3000" spc="-195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95444" y="1667740"/>
            <a:ext cx="648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212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联关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496" y="28105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6927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50899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34920" y="28105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43504" y="2810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91459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75480" y="28105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95444" y="2810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43525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27420" y="28105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02221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6243" y="2810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4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34197" y="2810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546210" y="2810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496" y="222415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6927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350899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34920" y="222415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43504" y="22241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91459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75480" y="222415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95444" y="22241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343525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27420" y="222415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602221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86243" y="22241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4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934197" y="22241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546210" y="22241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496" y="416852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6927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350899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034920" y="416852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43504" y="416852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291459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75480" y="416852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695444" y="416852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343525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27420" y="416852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02221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286243" y="416852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4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934197" y="416852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46210" y="416852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5496" y="611289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6927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350899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034920" y="611289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643504" y="61128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91459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75480" y="611289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695444" y="61128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43525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027420" y="611289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602221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286243" y="61128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4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934197" y="611289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546210" y="611289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5496" y="805637"/>
            <a:ext cx="316230" cy="389255"/>
          </a:xfrm>
          <a:custGeom>
            <a:avLst/>
            <a:gdLst/>
            <a:ahLst/>
            <a:cxnLst/>
            <a:rect l="l" t="t" r="r" b="b"/>
            <a:pathLst>
              <a:path w="316230" h="389255">
                <a:moveTo>
                  <a:pt x="0" y="388797"/>
                </a:moveTo>
                <a:lnTo>
                  <a:pt x="315722" y="388797"/>
                </a:lnTo>
                <a:lnTo>
                  <a:pt x="315722" y="0"/>
                </a:lnTo>
                <a:lnTo>
                  <a:pt x="0" y="0"/>
                </a:lnTo>
                <a:lnTo>
                  <a:pt x="0" y="38879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1218" y="80559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66927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350899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034920" y="805599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43504" y="80559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91459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975480" y="805599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695444" y="80559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343525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027420" y="805599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4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602221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51218" y="100003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66927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350899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034920" y="1000036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643504" y="1000036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291459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975480" y="1000036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343525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027420" y="1000036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4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51218" y="1194473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66927" y="119447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350899" y="119447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034920" y="1194473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643504" y="1194473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6927" y="138878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350899" y="138878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034920" y="1388783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643504" y="1388783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51218" y="1583220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66927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350899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034920" y="1583220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643504" y="1583220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291459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975480" y="1583220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695444" y="1583220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343525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1218" y="177765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66927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350899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034920" y="1777657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643504" y="1777657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291459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975480" y="1777657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695444" y="1777657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343525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602221" y="216640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602221" y="2360841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5496" y="2555239"/>
            <a:ext cx="316230" cy="1360805"/>
          </a:xfrm>
          <a:custGeom>
            <a:avLst/>
            <a:gdLst/>
            <a:ahLst/>
            <a:cxnLst/>
            <a:rect l="l" t="t" r="r" b="b"/>
            <a:pathLst>
              <a:path w="316230" h="1360804">
                <a:moveTo>
                  <a:pt x="0" y="1360805"/>
                </a:moveTo>
                <a:lnTo>
                  <a:pt x="315722" y="1360805"/>
                </a:lnTo>
                <a:lnTo>
                  <a:pt x="315722" y="0"/>
                </a:lnTo>
                <a:lnTo>
                  <a:pt x="0" y="0"/>
                </a:lnTo>
                <a:lnTo>
                  <a:pt x="0" y="136080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51218" y="2555278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51218" y="2749588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51218" y="2944025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51218" y="3138462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51218" y="333289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51218" y="352720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51218" y="372164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286243" y="4110393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4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5496" y="4304855"/>
            <a:ext cx="316230" cy="972185"/>
          </a:xfrm>
          <a:custGeom>
            <a:avLst/>
            <a:gdLst/>
            <a:ahLst/>
            <a:cxnLst/>
            <a:rect l="l" t="t" r="r" b="b"/>
            <a:pathLst>
              <a:path w="316230" h="972185">
                <a:moveTo>
                  <a:pt x="0" y="971994"/>
                </a:moveTo>
                <a:lnTo>
                  <a:pt x="315722" y="971994"/>
                </a:lnTo>
                <a:lnTo>
                  <a:pt x="315722" y="0"/>
                </a:lnTo>
                <a:lnTo>
                  <a:pt x="0" y="0"/>
                </a:lnTo>
                <a:lnTo>
                  <a:pt x="0" y="97199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51218" y="4304830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602221" y="430483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51218" y="449926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51218" y="469370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51218" y="488801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1218" y="5082451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602221" y="5471248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5496" y="5665647"/>
            <a:ext cx="316230" cy="777875"/>
          </a:xfrm>
          <a:custGeom>
            <a:avLst/>
            <a:gdLst/>
            <a:ahLst/>
            <a:cxnLst/>
            <a:rect l="l" t="t" r="r" b="b"/>
            <a:pathLst>
              <a:path w="316230" h="777875">
                <a:moveTo>
                  <a:pt x="0" y="777595"/>
                </a:moveTo>
                <a:lnTo>
                  <a:pt x="315722" y="777595"/>
                </a:lnTo>
                <a:lnTo>
                  <a:pt x="315722" y="0"/>
                </a:lnTo>
                <a:lnTo>
                  <a:pt x="0" y="0"/>
                </a:lnTo>
                <a:lnTo>
                  <a:pt x="0" y="77759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51218" y="566564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51218" y="586004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51218" y="6054445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51218" y="624884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027420" y="6443243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602221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286243" y="6443243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4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934197" y="6443243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546210" y="6443243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027420" y="6637644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602221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286243" y="6637644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4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934197" y="6637644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546210" y="6637644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51218" y="799337"/>
            <a:ext cx="0" cy="6039485"/>
          </a:xfrm>
          <a:custGeom>
            <a:avLst/>
            <a:gdLst/>
            <a:ahLst/>
            <a:cxnLst/>
            <a:rect l="l" t="t" r="r" b="b"/>
            <a:pathLst>
              <a:path h="6039484">
                <a:moveTo>
                  <a:pt x="0" y="0"/>
                </a:moveTo>
                <a:lnTo>
                  <a:pt x="0" y="6039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66927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350899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034920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643504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291459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975480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695444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343525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027420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602221" y="21717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078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602221" y="222504"/>
            <a:ext cx="0" cy="6624320"/>
          </a:xfrm>
          <a:custGeom>
            <a:avLst/>
            <a:gdLst/>
            <a:ahLst/>
            <a:cxnLst/>
            <a:rect l="l" t="t" r="r" b="b"/>
            <a:pathLst>
              <a:path h="6624320">
                <a:moveTo>
                  <a:pt x="0" y="0"/>
                </a:moveTo>
                <a:lnTo>
                  <a:pt x="0" y="6623826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286243" y="21717"/>
            <a:ext cx="0" cy="186690"/>
          </a:xfrm>
          <a:custGeom>
            <a:avLst/>
            <a:gdLst/>
            <a:ahLst/>
            <a:cxnLst/>
            <a:rect l="l" t="t" r="r" b="b"/>
            <a:pathLst>
              <a:path h="186690">
                <a:moveTo>
                  <a:pt x="0" y="0"/>
                </a:moveTo>
                <a:lnTo>
                  <a:pt x="0" y="186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286243" y="208152"/>
            <a:ext cx="0" cy="6638290"/>
          </a:xfrm>
          <a:custGeom>
            <a:avLst/>
            <a:gdLst/>
            <a:ahLst/>
            <a:cxnLst/>
            <a:rect l="l" t="t" r="r" b="b"/>
            <a:pathLst>
              <a:path h="6638290">
                <a:moveTo>
                  <a:pt x="0" y="0"/>
                </a:moveTo>
                <a:lnTo>
                  <a:pt x="0" y="6638177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934197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546210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9146" y="222504"/>
            <a:ext cx="6558915" cy="0"/>
          </a:xfrm>
          <a:custGeom>
            <a:avLst/>
            <a:gdLst/>
            <a:ahLst/>
            <a:cxnLst/>
            <a:rect l="l" t="t" r="r" b="b"/>
            <a:pathLst>
              <a:path w="6558915">
                <a:moveTo>
                  <a:pt x="0" y="0"/>
                </a:moveTo>
                <a:lnTo>
                  <a:pt x="65587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587870" y="222504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>
                <a:moveTo>
                  <a:pt x="0" y="0"/>
                </a:moveTo>
                <a:lnTo>
                  <a:pt x="71259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300468" y="222504"/>
            <a:ext cx="1792605" cy="0"/>
          </a:xfrm>
          <a:custGeom>
            <a:avLst/>
            <a:gdLst/>
            <a:ahLst/>
            <a:cxnLst/>
            <a:rect l="l" t="t" r="r" b="b"/>
            <a:pathLst>
              <a:path w="1792604">
                <a:moveTo>
                  <a:pt x="0" y="0"/>
                </a:moveTo>
                <a:lnTo>
                  <a:pt x="17920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9146" y="416813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9146" y="611251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9146" y="805687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44868" y="999997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9146" y="1194435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44868" y="1388872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9146" y="1583182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9146" y="1777619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44868" y="1972055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9146" y="2166492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44868" y="2360802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9146" y="2555239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44868" y="2749676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44868" y="2943986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44868" y="3138423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44868" y="3332860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44868" y="3527297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44868" y="3721608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9146" y="3916045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44868" y="4110482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9146" y="4304791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44868" y="4499228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44868" y="4693665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44868" y="4888103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44868" y="5082413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9146" y="5276850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44868" y="5471286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9146" y="5665647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44868" y="5860046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44868" y="6054445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44868" y="6248844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9146" y="6443243"/>
            <a:ext cx="9063990" cy="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44868" y="6637642"/>
            <a:ext cx="8747760" cy="0"/>
          </a:xfrm>
          <a:custGeom>
            <a:avLst/>
            <a:gdLst/>
            <a:ahLst/>
            <a:cxnLst/>
            <a:rect l="l" t="t" r="r" b="b"/>
            <a:pathLst>
              <a:path w="8747760">
                <a:moveTo>
                  <a:pt x="0" y="0"/>
                </a:moveTo>
                <a:lnTo>
                  <a:pt x="8747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5496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9086215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9210" y="27940"/>
            <a:ext cx="9063990" cy="680466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9146" y="6832043"/>
            <a:ext cx="6558915" cy="0"/>
          </a:xfrm>
          <a:custGeom>
            <a:avLst/>
            <a:gdLst/>
            <a:ahLst/>
            <a:cxnLst/>
            <a:rect l="l" t="t" r="r" b="b"/>
            <a:pathLst>
              <a:path w="6558915">
                <a:moveTo>
                  <a:pt x="0" y="0"/>
                </a:moveTo>
                <a:lnTo>
                  <a:pt x="65587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587870" y="6832043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>
                <a:moveTo>
                  <a:pt x="0" y="0"/>
                </a:moveTo>
                <a:lnTo>
                  <a:pt x="71259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300468" y="6832043"/>
            <a:ext cx="1792605" cy="0"/>
          </a:xfrm>
          <a:custGeom>
            <a:avLst/>
            <a:gdLst/>
            <a:ahLst/>
            <a:cxnLst/>
            <a:rect l="l" t="t" r="r" b="b"/>
            <a:pathLst>
              <a:path w="1792604">
                <a:moveTo>
                  <a:pt x="0" y="0"/>
                </a:moveTo>
                <a:lnTo>
                  <a:pt x="17920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 txBox="1"/>
          <p:nvPr/>
        </p:nvSpPr>
        <p:spPr>
          <a:xfrm>
            <a:off x="925169" y="24638"/>
            <a:ext cx="1695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lw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1596897" y="24638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2209038" y="24638"/>
            <a:ext cx="2597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2845054" y="24638"/>
            <a:ext cx="2457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ub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3536441" y="24638"/>
            <a:ext cx="194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ori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204842" y="24638"/>
            <a:ext cx="2622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beq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4988814" y="24638"/>
            <a:ext cx="622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5600827" y="24638"/>
            <a:ext cx="1701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jal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6257671" y="24638"/>
            <a:ext cx="115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6779132" y="24638"/>
            <a:ext cx="3333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MUX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7560309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8190103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8765540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258267" y="219202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818489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1502410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2149601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2777998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3443478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3980815" y="219202"/>
            <a:ext cx="709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|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4877561" y="219202"/>
            <a:ext cx="284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NPC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5544439" y="219202"/>
            <a:ext cx="284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NPC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6086983" y="219202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6786753" y="219202"/>
            <a:ext cx="3168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7421371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8098663" y="219202"/>
            <a:ext cx="94741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65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NPC	M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dirty="0">
                <a:latin typeface="Calibri" panose="020F0502020204030204"/>
                <a:cs typeface="Calibri" panose="020F0502020204030204"/>
              </a:rPr>
              <a:t>P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CF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253695" y="413639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916025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1599946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2247138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2875533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3541014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4242942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4927853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5593207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6222619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6852284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160731" y="608076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916025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1599946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2247138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2875533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3541014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4242942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4927853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5593207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6852284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57403" y="902842"/>
            <a:ext cx="27241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435660" y="802513"/>
            <a:ext cx="146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911453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4923282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6847713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367080" y="996950"/>
            <a:ext cx="15151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3550" algn="l"/>
                <a:tab pos="1147445" algn="l"/>
              </a:tabLst>
            </a:pPr>
            <a:r>
              <a:rPr sz="1200" dirty="0" smtClean="0">
                <a:latin typeface="Calibri" panose="020F0502020204030204"/>
                <a:cs typeface="Calibri" panose="020F0502020204030204"/>
              </a:rPr>
              <a:t>PC</a:t>
            </a: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4</a:t>
            </a:r>
            <a:r>
              <a:rPr sz="1200" dirty="0">
                <a:latin typeface="Calibri" panose="020F0502020204030204"/>
                <a:cs typeface="Calibri" panose="020F0502020204030204"/>
              </a:rPr>
              <a:t>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2149601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2777998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3443478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4145407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4800600" y="100317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5495671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6754748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104647" y="1288669"/>
            <a:ext cx="17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RF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3344417" y="1191514"/>
            <a:ext cx="579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4046346" y="1191514"/>
            <a:ext cx="579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6026022" y="1191514"/>
            <a:ext cx="1209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r>
              <a:rPr sz="12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412800" y="1385951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1404874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2052066" y="1385951"/>
            <a:ext cx="12033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 </a:t>
            </a:r>
            <a:r>
              <a:rPr sz="12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4047871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6657213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66547" y="1580388"/>
            <a:ext cx="25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678281" y="1580388"/>
            <a:ext cx="1344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r>
              <a:rPr sz="12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3303270" y="1580388"/>
            <a:ext cx="660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6614541" y="1580388"/>
            <a:ext cx="660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51307" y="1774825"/>
            <a:ext cx="58928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aseline="-35000" dirty="0">
                <a:latin typeface="Calibri" panose="020F0502020204030204"/>
                <a:cs typeface="Calibri" panose="020F0502020204030204"/>
              </a:rPr>
              <a:t>NPC</a:t>
            </a:r>
            <a:r>
              <a:rPr sz="1800" spc="232" baseline="-3500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6698360" y="1774825"/>
            <a:ext cx="4927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399084" y="1969261"/>
            <a:ext cx="2190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I26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4005198" y="1673225"/>
            <a:ext cx="201041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65"/>
              </a:lnSpc>
              <a:tabLst>
                <a:tab pos="68453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	</a:t>
            </a:r>
            <a:r>
              <a:rPr sz="1200" dirty="0" smtClean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 smtClean="0">
                <a:latin typeface="Calibri" panose="020F0502020204030204"/>
                <a:cs typeface="Calibri" panose="020F0502020204030204"/>
              </a:rPr>
              <a:t>@</a:t>
            </a:r>
            <a:r>
              <a:rPr sz="1200" spc="-130" dirty="0" smtClean="0">
                <a:latin typeface="Calibri" panose="020F0502020204030204"/>
                <a:cs typeface="Calibri" panose="020F0502020204030204"/>
              </a:rPr>
              <a:t>D</a:t>
            </a:r>
            <a:r>
              <a:rPr lang="en-US" sz="1200" spc="-130" dirty="0" smtClean="0">
                <a:latin typeface="Calibri" panose="020F0502020204030204"/>
                <a:cs typeface="Calibri" panose="020F0502020204030204"/>
              </a:rPr>
              <a:t>           </a:t>
            </a:r>
            <a:r>
              <a:rPr sz="1200" dirty="0" err="1" smtClean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 err="1" smtClean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 err="1" smtClean="0">
                <a:latin typeface="Calibri" panose="020F0502020204030204"/>
                <a:cs typeface="Calibri" panose="020F0502020204030204"/>
              </a:rPr>
              <a:t>D</a:t>
            </a:r>
            <a:endParaRPr sz="12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ts val="1405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  IR[i26]@D</a:t>
            </a:r>
            <a:r>
              <a:rPr sz="1200" spc="-16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IR[i26]@D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6614541" y="1969261"/>
            <a:ext cx="6604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IR[i26]@D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34544" y="2260727"/>
            <a:ext cx="5734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CMP 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7" baseline="35000" dirty="0">
                <a:latin typeface="Calibri" panose="020F0502020204030204"/>
                <a:cs typeface="Calibri" panose="020F0502020204030204"/>
              </a:rPr>
              <a:t>D1</a:t>
            </a:r>
            <a:endParaRPr sz="1800" baseline="35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4107307" y="2163445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6600825" y="2163445"/>
            <a:ext cx="6870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CM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1200" dirty="0">
                <a:latin typeface="Calibri" panose="020F0502020204030204"/>
                <a:cs typeface="Calibri" panose="020F0502020204030204"/>
              </a:rPr>
              <a:t>1D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409752" y="2357882"/>
            <a:ext cx="198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4107307" y="2357882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6600825" y="2357882"/>
            <a:ext cx="6870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CM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1200" dirty="0">
                <a:latin typeface="Calibri" panose="020F0502020204030204"/>
                <a:cs typeface="Calibri" panose="020F0502020204030204"/>
              </a:rPr>
              <a:t>2D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66547" y="3138804"/>
            <a:ext cx="252729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414324" y="2552446"/>
            <a:ext cx="8223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V1	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1464310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2111501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2739898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3405378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6716648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414324" y="2746883"/>
            <a:ext cx="190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1464310" y="2746883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6716648" y="2746883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412800" y="2941320"/>
            <a:ext cx="886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A1	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1403350" y="2941320"/>
            <a:ext cx="579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2049017" y="2746883"/>
            <a:ext cx="1208405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  <a:tabLst>
                <a:tab pos="702945" algn="l"/>
              </a:tabLst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	RF.RD2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r>
              <a:rPr sz="1200" spc="2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3344417" y="2941320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6655689" y="2941320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412800" y="3135757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1404874" y="3135757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2052066" y="3135757"/>
            <a:ext cx="12039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 </a:t>
            </a:r>
            <a:r>
              <a:rPr sz="12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6657213" y="3135757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412800" y="3330194"/>
            <a:ext cx="8832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67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2038350" y="3330194"/>
            <a:ext cx="12312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IR[rd]@D</a:t>
            </a:r>
            <a:r>
              <a:rPr sz="12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IR[rd]@D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3344671" y="3343529"/>
            <a:ext cx="57531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5596254" y="333019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31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6747129" y="3330194"/>
            <a:ext cx="3968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MA3E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7323835" y="3330194"/>
            <a:ext cx="1219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r>
              <a:rPr sz="1200" spc="20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IR[rd]@D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380796" y="3524757"/>
            <a:ext cx="7556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371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1566417" y="3524757"/>
            <a:ext cx="25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6818756" y="3524757"/>
            <a:ext cx="25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377748" y="3719195"/>
            <a:ext cx="2628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5439283" y="3719195"/>
            <a:ext cx="4927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6698360" y="3719195"/>
            <a:ext cx="4927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57403" y="4010914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452424" y="3913632"/>
            <a:ext cx="7575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	V1@E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1493266" y="3913632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V1@E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2138933" y="3913632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V1@E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2767329" y="3913632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V1@E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3434334" y="3913632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V1@E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6745605" y="3913632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V1@E</a:t>
            </a:r>
            <a:endParaRPr sz="120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455472" y="4108069"/>
            <a:ext cx="7861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B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1459738" y="4108069"/>
            <a:ext cx="466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2138933" y="4108069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2767329" y="4108069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3400805" y="4108069"/>
            <a:ext cx="466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6702932" y="4108069"/>
            <a:ext cx="4870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UB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7300976" y="4108069"/>
            <a:ext cx="6210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latin typeface="Calibri" panose="020F0502020204030204"/>
                <a:cs typeface="Calibri" panose="020F0502020204030204"/>
              </a:rPr>
              <a:t>MFALUBE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8008746" y="4108069"/>
            <a:ext cx="466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414324" y="4302505"/>
            <a:ext cx="190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1493266" y="4302505"/>
            <a:ext cx="4006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6684644" y="4302505"/>
            <a:ext cx="5213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dirty="0">
                <a:latin typeface="Calibri" panose="020F0502020204030204"/>
                <a:cs typeface="Calibri" panose="020F0502020204030204"/>
              </a:rPr>
              <a:t>V2M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412800" y="4497070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1447546" y="4497070"/>
            <a:ext cx="4902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RD2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6744081" y="4497070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39115" y="4694554"/>
            <a:ext cx="110680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6455" algn="l"/>
              </a:tabLst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M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1200" spc="2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dirty="0">
                <a:latin typeface="Calibri" panose="020F0502020204030204"/>
                <a:cs typeface="Calibri" panose="020F0502020204030204"/>
              </a:rPr>
              <a:t>O	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1557274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2202942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2831338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3498341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6809613" y="4691507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412800" y="4885944"/>
            <a:ext cx="7969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76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2138933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2767329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3432809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6744081" y="4885944"/>
            <a:ext cx="401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377748" y="5080380"/>
            <a:ext cx="2628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5449951" y="5080380"/>
            <a:ext cx="4730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6709029" y="5080380"/>
            <a:ext cx="4730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68072" y="5372100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452424" y="5274817"/>
            <a:ext cx="7962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1453641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2099310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2727705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3394709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6705981" y="5274817"/>
            <a:ext cx="478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380796" y="5469331"/>
            <a:ext cx="2552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WD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1420113" y="5469331"/>
            <a:ext cx="5461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RD2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6651117" y="5469331"/>
            <a:ext cx="5867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FW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412800" y="5663793"/>
            <a:ext cx="825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2109977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2738373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3405378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6716648" y="5663793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36067" y="5858255"/>
            <a:ext cx="60452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7" baseline="-350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baseline="-370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1800" spc="-419" baseline="-370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5420995" y="5858255"/>
            <a:ext cx="528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6680072" y="5858255"/>
            <a:ext cx="528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402132" y="6052718"/>
            <a:ext cx="8470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dirty="0">
                <a:latin typeface="Calibri" panose="020F0502020204030204"/>
                <a:cs typeface="Calibri" panose="020F0502020204030204"/>
              </a:rPr>
              <a:t>O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2099310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2727705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3394709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6705981" y="6052718"/>
            <a:ext cx="47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408228" y="6246876"/>
            <a:ext cx="2038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0" name="object 410"/>
          <p:cNvSpPr txBox="1"/>
          <p:nvPr/>
        </p:nvSpPr>
        <p:spPr>
          <a:xfrm>
            <a:off x="884021" y="6246876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1" name="object 411"/>
          <p:cNvSpPr txBox="1"/>
          <p:nvPr/>
        </p:nvSpPr>
        <p:spPr>
          <a:xfrm>
            <a:off x="6820281" y="6246876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2" name="object 412"/>
          <p:cNvSpPr txBox="1"/>
          <p:nvPr/>
        </p:nvSpPr>
        <p:spPr>
          <a:xfrm>
            <a:off x="104647" y="6538569"/>
            <a:ext cx="17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RF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412800" y="6441338"/>
            <a:ext cx="8274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2108454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2736850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6" name="object 416"/>
          <p:cNvSpPr txBox="1"/>
          <p:nvPr/>
        </p:nvSpPr>
        <p:spPr>
          <a:xfrm>
            <a:off x="3402329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6713601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380796" y="6635801"/>
            <a:ext cx="865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44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WD	DR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2097785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2726182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3391661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5419471" y="6635801"/>
            <a:ext cx="5346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6675501" y="6635801"/>
            <a:ext cx="538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MRFWD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4" name="object 424"/>
          <p:cNvSpPr txBox="1"/>
          <p:nvPr/>
        </p:nvSpPr>
        <p:spPr>
          <a:xfrm>
            <a:off x="7369556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5" name="object 425"/>
          <p:cNvSpPr txBox="1"/>
          <p:nvPr/>
        </p:nvSpPr>
        <p:spPr>
          <a:xfrm>
            <a:off x="8004175" y="6635801"/>
            <a:ext cx="47370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DR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6" name="object 426"/>
          <p:cNvSpPr txBox="1"/>
          <p:nvPr/>
        </p:nvSpPr>
        <p:spPr>
          <a:xfrm>
            <a:off x="8550656" y="6635801"/>
            <a:ext cx="5346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7" name="object 427"/>
          <p:cNvSpPr/>
          <p:nvPr/>
        </p:nvSpPr>
        <p:spPr>
          <a:xfrm>
            <a:off x="6619570" y="2585016"/>
            <a:ext cx="655371" cy="338361"/>
          </a:xfrm>
          <a:custGeom>
            <a:avLst/>
            <a:gdLst/>
            <a:ahLst/>
            <a:cxnLst/>
            <a:rect l="l" t="t" r="r" b="b"/>
            <a:pathLst>
              <a:path w="1080134" h="360044">
                <a:moveTo>
                  <a:pt x="1020063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1"/>
                </a:lnTo>
                <a:lnTo>
                  <a:pt x="0" y="299974"/>
                </a:lnTo>
                <a:lnTo>
                  <a:pt x="4704" y="323343"/>
                </a:lnTo>
                <a:lnTo>
                  <a:pt x="17541" y="342439"/>
                </a:lnTo>
                <a:lnTo>
                  <a:pt x="36593" y="355320"/>
                </a:lnTo>
                <a:lnTo>
                  <a:pt x="59943" y="360045"/>
                </a:lnTo>
                <a:lnTo>
                  <a:pt x="1020063" y="360045"/>
                </a:lnTo>
                <a:lnTo>
                  <a:pt x="1043433" y="355320"/>
                </a:lnTo>
                <a:lnTo>
                  <a:pt x="1062529" y="342439"/>
                </a:lnTo>
                <a:lnTo>
                  <a:pt x="1075410" y="323343"/>
                </a:lnTo>
                <a:lnTo>
                  <a:pt x="1080135" y="299974"/>
                </a:lnTo>
                <a:lnTo>
                  <a:pt x="1080135" y="60071"/>
                </a:lnTo>
                <a:lnTo>
                  <a:pt x="1075410" y="36701"/>
                </a:lnTo>
                <a:lnTo>
                  <a:pt x="1062529" y="17605"/>
                </a:lnTo>
                <a:lnTo>
                  <a:pt x="1043433" y="4724"/>
                </a:lnTo>
                <a:lnTo>
                  <a:pt x="1020063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32"/>
          <p:cNvSpPr/>
          <p:nvPr/>
        </p:nvSpPr>
        <p:spPr>
          <a:xfrm>
            <a:off x="6603436" y="2564892"/>
            <a:ext cx="684460" cy="360045"/>
          </a:xfrm>
          <a:custGeom>
            <a:avLst/>
            <a:gdLst/>
            <a:ahLst/>
            <a:cxnLst/>
            <a:rect l="l" t="t" r="r" b="b"/>
            <a:pathLst>
              <a:path w="1080134" h="360044">
                <a:moveTo>
                  <a:pt x="0" y="60071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1020063" y="0"/>
                </a:lnTo>
                <a:lnTo>
                  <a:pt x="1043433" y="4724"/>
                </a:lnTo>
                <a:lnTo>
                  <a:pt x="1062529" y="17605"/>
                </a:lnTo>
                <a:lnTo>
                  <a:pt x="1075410" y="36701"/>
                </a:lnTo>
                <a:lnTo>
                  <a:pt x="1080135" y="60071"/>
                </a:lnTo>
                <a:lnTo>
                  <a:pt x="1080135" y="299974"/>
                </a:lnTo>
                <a:lnTo>
                  <a:pt x="1075410" y="323343"/>
                </a:lnTo>
                <a:lnTo>
                  <a:pt x="1062529" y="342439"/>
                </a:lnTo>
                <a:lnTo>
                  <a:pt x="1043433" y="355320"/>
                </a:lnTo>
                <a:lnTo>
                  <a:pt x="1020063" y="360045"/>
                </a:lnTo>
                <a:lnTo>
                  <a:pt x="59943" y="360045"/>
                </a:lnTo>
                <a:lnTo>
                  <a:pt x="36593" y="355320"/>
                </a:lnTo>
                <a:lnTo>
                  <a:pt x="17541" y="342439"/>
                </a:lnTo>
                <a:lnTo>
                  <a:pt x="4704" y="323343"/>
                </a:lnTo>
                <a:lnTo>
                  <a:pt x="0" y="299974"/>
                </a:lnTo>
                <a:lnTo>
                  <a:pt x="0" y="6007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04" y="805637"/>
            <a:ext cx="316230" cy="3892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214" y="788987"/>
            <a:ext cx="3321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遍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36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历数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908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8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6929" y="788987"/>
            <a:ext cx="6089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5514" y="788987"/>
            <a:ext cx="648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能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3467" y="788987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件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490" y="788987"/>
            <a:ext cx="7200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找到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7453" y="788987"/>
            <a:ext cx="648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ts val="24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有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7294" y="788987"/>
            <a:ext cx="77279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5"/>
              </a:lnSpc>
            </a:pP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337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.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9428" y="805599"/>
            <a:ext cx="5753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2365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D1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214" y="1182141"/>
            <a:ext cx="3333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228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RF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834" y="1182141"/>
            <a:ext cx="69532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.RD2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2908" y="1154866"/>
            <a:ext cx="6845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6929" y="1154866"/>
            <a:ext cx="6089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需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5514" y="1154866"/>
            <a:ext cx="64833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">
              <a:lnSpc>
                <a:spcPts val="24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者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214" y="1723983"/>
            <a:ext cx="31623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1095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936" y="1667740"/>
            <a:ext cx="684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212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注意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1846" y="1667740"/>
            <a:ext cx="8229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V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--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R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6929" y="1691004"/>
            <a:ext cx="6089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905"/>
              </a:lnSpc>
            </a:pPr>
            <a:r>
              <a:rPr sz="2000" spc="-50" dirty="0">
                <a:latin typeface="Calibri" panose="020F0502020204030204"/>
                <a:cs typeface="Calibri" panose="020F0502020204030204"/>
              </a:rPr>
              <a:t>F.RD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6711" y="1667740"/>
            <a:ext cx="7334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V</a:t>
            </a:r>
            <a:r>
              <a:rPr sz="3000" spc="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-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3467" y="1691004"/>
            <a:ext cx="6845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9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200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-190" dirty="0"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D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35456" y="1667740"/>
            <a:ext cx="7321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3000" spc="-195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7453" y="1667740"/>
            <a:ext cx="648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>
              <a:lnSpc>
                <a:spcPts val="212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3694" y="1424050"/>
            <a:ext cx="3561079" cy="151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5"/>
              </a:lnSpc>
              <a:tabLst>
                <a:tab pos="200850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 </a:t>
            </a:r>
            <a:r>
              <a:rPr sz="12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	IR[rt]@D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63650">
              <a:lnSpc>
                <a:spcPts val="2010"/>
              </a:lnSpc>
              <a:tabLst>
                <a:tab pos="2604135" algn="l"/>
                <a:tab pos="311340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	</a:t>
            </a:r>
            <a:r>
              <a:rPr sz="3000" baseline="-33000" dirty="0">
                <a:latin typeface="黑体" panose="02010609060101010101" charset="-122"/>
                <a:cs typeface="黑体" panose="02010609060101010101" charset="-122"/>
              </a:rPr>
              <a:t>联	系</a:t>
            </a:r>
            <a:endParaRPr sz="3000" baseline="-33000">
              <a:latin typeface="黑体" panose="02010609060101010101" charset="-122"/>
              <a:cs typeface="黑体" panose="02010609060101010101" charset="-122"/>
            </a:endParaRPr>
          </a:p>
          <a:p>
            <a:pPr marL="1965960" indent="83820">
              <a:lnSpc>
                <a:spcPts val="1405"/>
              </a:lnSpc>
              <a:tabLst>
                <a:tab pos="2734310" algn="l"/>
                <a:tab pos="340042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	PC4@D	PC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965960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 IR[i26]@D</a:t>
            </a:r>
            <a:r>
              <a:rPr sz="12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IR[i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068195" marR="1054100">
              <a:lnSpc>
                <a:spcPts val="1530"/>
              </a:lnSpc>
              <a:spcBef>
                <a:spcPts val="65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  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D2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71755" marR="1755775">
              <a:lnSpc>
                <a:spcPts val="1530"/>
              </a:lnSpc>
              <a:tabLst>
                <a:tab pos="700405" algn="l"/>
                <a:tab pos="136588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  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RF.RD2	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1243" y="3173857"/>
            <a:ext cx="6892925" cy="327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ts val="1140"/>
              </a:lnSpc>
              <a:tabLst>
                <a:tab pos="525780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   IR[rt]@D </a:t>
            </a:r>
            <a:r>
              <a:rPr sz="12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IR[rt]@D	IR[rt]@D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5400" indent="5715">
              <a:lnSpc>
                <a:spcPts val="1530"/>
              </a:lnSpc>
              <a:spcBef>
                <a:spcPts val="65"/>
              </a:spcBef>
              <a:tabLst>
                <a:tab pos="709295" algn="l"/>
                <a:tab pos="1181100" algn="l"/>
                <a:tab pos="4739640" algn="l"/>
                <a:tab pos="5890260" algn="l"/>
                <a:tab pos="5962015" algn="l"/>
                <a:tab pos="643064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		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r>
              <a:rPr sz="12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  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[r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	31	MA3E	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[r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200" dirty="0">
                <a:latin typeface="Calibri" panose="020F0502020204030204"/>
                <a:cs typeface="Calibri" panose="020F0502020204030204"/>
              </a:rPr>
              <a:t>]@ 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EXT	EXT				EXT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582795">
              <a:lnSpc>
                <a:spcPct val="100000"/>
              </a:lnSpc>
              <a:spcBef>
                <a:spcPts val="20"/>
              </a:spcBef>
              <a:tabLst>
                <a:tab pos="584136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PC4@D	PC4@D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9370">
              <a:lnSpc>
                <a:spcPct val="100000"/>
              </a:lnSpc>
              <a:spcBef>
                <a:spcPts val="85"/>
              </a:spcBef>
              <a:tabLst>
                <a:tab pos="636270" algn="l"/>
                <a:tab pos="1282065" algn="l"/>
                <a:tab pos="1910080" algn="l"/>
                <a:tab pos="2577465" algn="l"/>
                <a:tab pos="588899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1@E	V1@E	V1@E	V1@E	V1@E	V1@E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36270" indent="-565785">
              <a:lnSpc>
                <a:spcPct val="106000"/>
              </a:lnSpc>
              <a:tabLst>
                <a:tab pos="602615" algn="l"/>
                <a:tab pos="1282065" algn="l"/>
                <a:tab pos="1910080" algn="l"/>
                <a:tab pos="2543810" algn="l"/>
                <a:tab pos="5845810" algn="l"/>
                <a:tab pos="5888990" algn="l"/>
                <a:tab pos="651764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2@E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	V2@E	V2@E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	MA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UB	V2@E  V2@E					V2@E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R="30480" algn="ctr">
              <a:lnSpc>
                <a:spcPct val="100000"/>
              </a:lnSpc>
              <a:spcBef>
                <a:spcPts val="95"/>
              </a:spcBef>
              <a:tabLst>
                <a:tab pos="529590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RD2@E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A2@E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6510">
              <a:lnSpc>
                <a:spcPct val="100000"/>
              </a:lnSpc>
              <a:spcBef>
                <a:spcPts val="90"/>
              </a:spcBef>
              <a:tabLst>
                <a:tab pos="700405" algn="l"/>
                <a:tab pos="1346200" algn="l"/>
                <a:tab pos="1973580" algn="l"/>
                <a:tab pos="2641600" algn="l"/>
                <a:tab pos="5952490" algn="l"/>
              </a:tabLst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ALU	ALU	ALU	ALU	ALU	ALU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593590" marR="584835" indent="-4554220">
              <a:lnSpc>
                <a:spcPct val="106000"/>
              </a:lnSpc>
              <a:tabLst>
                <a:tab pos="1282065" algn="l"/>
                <a:tab pos="1910080" algn="l"/>
                <a:tab pos="2575560" algn="l"/>
                <a:tab pos="5852160" algn="l"/>
                <a:tab pos="588708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3@E	A3@E	A3@E	A3@E			A3@E 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	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63245" marR="582295" indent="-462915">
              <a:lnSpc>
                <a:spcPts val="1530"/>
              </a:lnSpc>
              <a:spcBef>
                <a:spcPts val="65"/>
              </a:spcBef>
              <a:tabLst>
                <a:tab pos="596900" algn="l"/>
                <a:tab pos="1242060" algn="l"/>
                <a:tab pos="1870710" algn="l"/>
                <a:tab pos="2537460" algn="l"/>
                <a:tab pos="5848985" algn="l"/>
              </a:tabLst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	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O@</a:t>
            </a:r>
            <a:r>
              <a:rPr sz="1200" dirty="0">
                <a:latin typeface="Calibri" panose="020F0502020204030204"/>
                <a:cs typeface="Calibri" panose="020F0502020204030204"/>
              </a:rPr>
              <a:t>M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  RD2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				</a:t>
            </a:r>
            <a:r>
              <a:rPr sz="1200" spc="-19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V2@M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563745" marR="557530" indent="-4552315">
              <a:lnSpc>
                <a:spcPts val="1530"/>
              </a:lnSpc>
              <a:tabLst>
                <a:tab pos="1252855" algn="l"/>
                <a:tab pos="1881505" algn="l"/>
                <a:tab pos="2548255" algn="l"/>
                <a:tab pos="5822950" algn="l"/>
                <a:tab pos="585978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3@M	A3@M	A3@M	A3@M			A3@M 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PC4@M	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M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1242060" algn="l"/>
                <a:tab pos="1870710" algn="l"/>
                <a:tab pos="2537460" algn="l"/>
                <a:tab pos="5848985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O@M	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AO@M	AO@M	AO@M	AO@M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7305">
              <a:lnSpc>
                <a:spcPct val="100000"/>
              </a:lnSpc>
              <a:spcBef>
                <a:spcPts val="85"/>
              </a:spcBef>
              <a:tabLst>
                <a:tab pos="596328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DM	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0" y="720001"/>
                </a:moveTo>
                <a:lnTo>
                  <a:pt x="9144000" y="720001"/>
                </a:lnTo>
                <a:lnTo>
                  <a:pt x="9144000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40552" y="6423858"/>
            <a:ext cx="3168015" cy="3732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138297" y="114172"/>
            <a:ext cx="40259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235" dirty="0">
                <a:latin typeface="黑体" panose="02010609060101010101" charset="-122"/>
                <a:cs typeface="黑体" panose="02010609060101010101" charset="-122"/>
              </a:rPr>
              <a:t>转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06929" y="170886"/>
            <a:ext cx="63754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87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支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15514" y="170886"/>
            <a:ext cx="6483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持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50485" y="114172"/>
            <a:ext cx="12763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63467" y="170886"/>
            <a:ext cx="68453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发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47490" y="170886"/>
            <a:ext cx="72961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完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69581" y="114172"/>
            <a:ext cx="432434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数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67453" y="170886"/>
            <a:ext cx="6483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整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15534" y="170886"/>
            <a:ext cx="68453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3205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据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81770" y="114172"/>
            <a:ext cx="46164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3200" spc="-2975" dirty="0">
                <a:latin typeface="黑体" panose="02010609060101010101" charset="-122"/>
                <a:cs typeface="黑体" panose="02010609060101010101" charset="-122"/>
              </a:rPr>
              <a:t>路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74301" y="740028"/>
            <a:ext cx="1911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504" y="28105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8936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22908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06929" y="28105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15514" y="2810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363467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47490" y="28105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7453" y="2810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15534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99428" y="28105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74231" y="2810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358253" y="28105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34197" y="2810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546210" y="2810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7504" y="222415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38936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22908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06929" y="222415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15514" y="22241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63467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47490" y="222415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67453" y="222415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15534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99428" y="222415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74231" y="222415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58253" y="222415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34197" y="222415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546210" y="222415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7504" y="416852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8936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422908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06929" y="416852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715514" y="416852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63467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047490" y="416852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67453" y="416852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15534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099428" y="416852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74231" y="416852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358253" y="416852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34197" y="416852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546210" y="416852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7504" y="611289"/>
            <a:ext cx="631825" cy="194945"/>
          </a:xfrm>
          <a:custGeom>
            <a:avLst/>
            <a:gdLst/>
            <a:ahLst/>
            <a:cxnLst/>
            <a:rect l="l" t="t" r="r" b="b"/>
            <a:pathLst>
              <a:path w="631825" h="194945">
                <a:moveTo>
                  <a:pt x="0" y="194398"/>
                </a:moveTo>
                <a:lnTo>
                  <a:pt x="631431" y="194398"/>
                </a:lnTo>
                <a:lnTo>
                  <a:pt x="63143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8936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422908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106929" y="611289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5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15514" y="61128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363467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47490" y="611289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5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67453" y="61128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5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415534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099428" y="611289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674231" y="61128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58253" y="611289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934197" y="611289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546210" y="611289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7504" y="805637"/>
            <a:ext cx="316230" cy="389255"/>
          </a:xfrm>
          <a:custGeom>
            <a:avLst/>
            <a:gdLst/>
            <a:ahLst/>
            <a:cxnLst/>
            <a:rect l="l" t="t" r="r" b="b"/>
            <a:pathLst>
              <a:path w="316230" h="389255">
                <a:moveTo>
                  <a:pt x="0" y="388797"/>
                </a:moveTo>
                <a:lnTo>
                  <a:pt x="315722" y="388797"/>
                </a:lnTo>
                <a:lnTo>
                  <a:pt x="315722" y="0"/>
                </a:lnTo>
                <a:lnTo>
                  <a:pt x="0" y="0"/>
                </a:lnTo>
                <a:lnTo>
                  <a:pt x="0" y="38879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23214" y="80559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38936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422908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106929" y="805599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715514" y="80559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363467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047490" y="805599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767453" y="805599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5415534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099428" y="805599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4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674231" y="805599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23214" y="100003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38936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422908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106929" y="1000036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715514" y="1000036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363467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047490" y="1000036"/>
            <a:ext cx="720090" cy="194945"/>
          </a:xfrm>
          <a:custGeom>
            <a:avLst/>
            <a:gdLst/>
            <a:ahLst/>
            <a:cxnLst/>
            <a:rect l="l" t="t" r="r" b="b"/>
            <a:pathLst>
              <a:path w="720089" h="194944">
                <a:moveTo>
                  <a:pt x="0" y="194398"/>
                </a:moveTo>
                <a:lnTo>
                  <a:pt x="720001" y="194398"/>
                </a:lnTo>
                <a:lnTo>
                  <a:pt x="720001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767453" y="1000036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415534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099428" y="1000036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4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74231" y="1000036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23214" y="1194473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38936" y="119447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422908" y="119447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106929" y="1194473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715514" y="1194473"/>
            <a:ext cx="648335" cy="194945"/>
          </a:xfrm>
          <a:custGeom>
            <a:avLst/>
            <a:gdLst/>
            <a:ahLst/>
            <a:cxnLst/>
            <a:rect l="l" t="t" r="r" b="b"/>
            <a:pathLst>
              <a:path w="648335" h="194944">
                <a:moveTo>
                  <a:pt x="0" y="194398"/>
                </a:moveTo>
                <a:lnTo>
                  <a:pt x="648004" y="194398"/>
                </a:lnTo>
                <a:lnTo>
                  <a:pt x="648004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38936" y="138878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422908" y="138878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106929" y="1388783"/>
            <a:ext cx="608965" cy="194945"/>
          </a:xfrm>
          <a:custGeom>
            <a:avLst/>
            <a:gdLst/>
            <a:ahLst/>
            <a:cxnLst/>
            <a:rect l="l" t="t" r="r" b="b"/>
            <a:pathLst>
              <a:path w="608964" h="194944">
                <a:moveTo>
                  <a:pt x="0" y="194398"/>
                </a:moveTo>
                <a:lnTo>
                  <a:pt x="608545" y="194398"/>
                </a:lnTo>
                <a:lnTo>
                  <a:pt x="60854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715514" y="1388783"/>
            <a:ext cx="648335" cy="96520"/>
          </a:xfrm>
          <a:custGeom>
            <a:avLst/>
            <a:gdLst/>
            <a:ahLst/>
            <a:cxnLst/>
            <a:rect l="l" t="t" r="r" b="b"/>
            <a:pathLst>
              <a:path w="648335" h="96519">
                <a:moveTo>
                  <a:pt x="0" y="96100"/>
                </a:moveTo>
                <a:lnTo>
                  <a:pt x="648004" y="96100"/>
                </a:lnTo>
                <a:lnTo>
                  <a:pt x="648004" y="0"/>
                </a:lnTo>
                <a:lnTo>
                  <a:pt x="0" y="0"/>
                </a:lnTo>
                <a:lnTo>
                  <a:pt x="0" y="96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23214" y="1583220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8936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422908" y="1583220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115311" y="1583220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5">
                <a:moveTo>
                  <a:pt x="0" y="388835"/>
                </a:moveTo>
                <a:lnTo>
                  <a:pt x="0" y="0"/>
                </a:lnTo>
                <a:lnTo>
                  <a:pt x="0" y="38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651753" y="1583220"/>
            <a:ext cx="448309" cy="194945"/>
          </a:xfrm>
          <a:custGeom>
            <a:avLst/>
            <a:gdLst/>
            <a:ahLst/>
            <a:cxnLst/>
            <a:rect l="l" t="t" r="r" b="b"/>
            <a:pathLst>
              <a:path w="448310" h="194944">
                <a:moveTo>
                  <a:pt x="0" y="194398"/>
                </a:moveTo>
                <a:lnTo>
                  <a:pt x="447776" y="194398"/>
                </a:lnTo>
                <a:lnTo>
                  <a:pt x="44777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23214" y="177765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8936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422908" y="1777657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30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651753" y="1777657"/>
            <a:ext cx="448309" cy="194945"/>
          </a:xfrm>
          <a:custGeom>
            <a:avLst/>
            <a:gdLst/>
            <a:ahLst/>
            <a:cxnLst/>
            <a:rect l="l" t="t" r="r" b="b"/>
            <a:pathLst>
              <a:path w="448310" h="194944">
                <a:moveTo>
                  <a:pt x="0" y="194398"/>
                </a:moveTo>
                <a:lnTo>
                  <a:pt x="447776" y="194398"/>
                </a:lnTo>
                <a:lnTo>
                  <a:pt x="44777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674231" y="216640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674231" y="2360841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07504" y="2555239"/>
            <a:ext cx="316230" cy="1360805"/>
          </a:xfrm>
          <a:custGeom>
            <a:avLst/>
            <a:gdLst/>
            <a:ahLst/>
            <a:cxnLst/>
            <a:rect l="l" t="t" r="r" b="b"/>
            <a:pathLst>
              <a:path w="316230" h="1360804">
                <a:moveTo>
                  <a:pt x="0" y="1360805"/>
                </a:moveTo>
                <a:lnTo>
                  <a:pt x="315722" y="1360805"/>
                </a:lnTo>
                <a:lnTo>
                  <a:pt x="315722" y="0"/>
                </a:lnTo>
                <a:lnTo>
                  <a:pt x="0" y="0"/>
                </a:lnTo>
                <a:lnTo>
                  <a:pt x="0" y="136080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3214" y="2555278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674231" y="2555278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3214" y="2749588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674231" y="2749588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4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3214" y="2944025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4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3214" y="3138462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3214" y="333289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3214" y="3527209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3214" y="372164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812341" y="4110393"/>
            <a:ext cx="121920" cy="194945"/>
          </a:xfrm>
          <a:custGeom>
            <a:avLst/>
            <a:gdLst/>
            <a:ahLst/>
            <a:cxnLst/>
            <a:rect l="l" t="t" r="r" b="b"/>
            <a:pathLst>
              <a:path w="121920" h="194945">
                <a:moveTo>
                  <a:pt x="0" y="194398"/>
                </a:moveTo>
                <a:lnTo>
                  <a:pt x="121907" y="194398"/>
                </a:lnTo>
                <a:lnTo>
                  <a:pt x="121907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07504" y="4304855"/>
            <a:ext cx="316230" cy="972185"/>
          </a:xfrm>
          <a:custGeom>
            <a:avLst/>
            <a:gdLst/>
            <a:ahLst/>
            <a:cxnLst/>
            <a:rect l="l" t="t" r="r" b="b"/>
            <a:pathLst>
              <a:path w="316230" h="972185">
                <a:moveTo>
                  <a:pt x="0" y="971994"/>
                </a:moveTo>
                <a:lnTo>
                  <a:pt x="315722" y="971994"/>
                </a:lnTo>
                <a:lnTo>
                  <a:pt x="315722" y="0"/>
                </a:lnTo>
                <a:lnTo>
                  <a:pt x="0" y="0"/>
                </a:lnTo>
                <a:lnTo>
                  <a:pt x="0" y="97199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23214" y="4304830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23214" y="449926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3214" y="469370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23214" y="488801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3214" y="5082451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07504" y="5665647"/>
            <a:ext cx="316230" cy="777875"/>
          </a:xfrm>
          <a:custGeom>
            <a:avLst/>
            <a:gdLst/>
            <a:ahLst/>
            <a:cxnLst/>
            <a:rect l="l" t="t" r="r" b="b"/>
            <a:pathLst>
              <a:path w="316230" h="777875">
                <a:moveTo>
                  <a:pt x="0" y="777595"/>
                </a:moveTo>
                <a:lnTo>
                  <a:pt x="315722" y="777595"/>
                </a:lnTo>
                <a:lnTo>
                  <a:pt x="315722" y="0"/>
                </a:lnTo>
                <a:lnTo>
                  <a:pt x="0" y="0"/>
                </a:lnTo>
                <a:lnTo>
                  <a:pt x="0" y="77759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3214" y="5665647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3214" y="5860046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3214" y="6054445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23214" y="6248844"/>
            <a:ext cx="316230" cy="194945"/>
          </a:xfrm>
          <a:custGeom>
            <a:avLst/>
            <a:gdLst/>
            <a:ahLst/>
            <a:cxnLst/>
            <a:rect l="l" t="t" r="r" b="b"/>
            <a:pathLst>
              <a:path w="316230" h="194945">
                <a:moveTo>
                  <a:pt x="0" y="194398"/>
                </a:moveTo>
                <a:lnTo>
                  <a:pt x="315722" y="194398"/>
                </a:lnTo>
                <a:lnTo>
                  <a:pt x="315722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415534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099428" y="6443243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674231" y="6443243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358253" y="6443243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934197" y="6443243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546210" y="6443243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415534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099428" y="6637644"/>
            <a:ext cx="575310" cy="194945"/>
          </a:xfrm>
          <a:custGeom>
            <a:avLst/>
            <a:gdLst/>
            <a:ahLst/>
            <a:cxnLst/>
            <a:rect l="l" t="t" r="r" b="b"/>
            <a:pathLst>
              <a:path w="575309" h="194945">
                <a:moveTo>
                  <a:pt x="0" y="194398"/>
                </a:moveTo>
                <a:lnTo>
                  <a:pt x="574738" y="194398"/>
                </a:lnTo>
                <a:lnTo>
                  <a:pt x="574738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674231" y="6637644"/>
            <a:ext cx="684530" cy="194945"/>
          </a:xfrm>
          <a:custGeom>
            <a:avLst/>
            <a:gdLst/>
            <a:ahLst/>
            <a:cxnLst/>
            <a:rect l="l" t="t" r="r" b="b"/>
            <a:pathLst>
              <a:path w="684529" h="194945">
                <a:moveTo>
                  <a:pt x="0" y="194398"/>
                </a:moveTo>
                <a:lnTo>
                  <a:pt x="683996" y="194398"/>
                </a:lnTo>
                <a:lnTo>
                  <a:pt x="683996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358253" y="6637644"/>
            <a:ext cx="576580" cy="194945"/>
          </a:xfrm>
          <a:custGeom>
            <a:avLst/>
            <a:gdLst/>
            <a:ahLst/>
            <a:cxnLst/>
            <a:rect l="l" t="t" r="r" b="b"/>
            <a:pathLst>
              <a:path w="576579" h="194945">
                <a:moveTo>
                  <a:pt x="0" y="194398"/>
                </a:moveTo>
                <a:lnTo>
                  <a:pt x="575995" y="194398"/>
                </a:lnTo>
                <a:lnTo>
                  <a:pt x="575995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934197" y="6637644"/>
            <a:ext cx="612140" cy="194945"/>
          </a:xfrm>
          <a:custGeom>
            <a:avLst/>
            <a:gdLst/>
            <a:ahLst/>
            <a:cxnLst/>
            <a:rect l="l" t="t" r="r" b="b"/>
            <a:pathLst>
              <a:path w="612140" h="194945">
                <a:moveTo>
                  <a:pt x="0" y="194398"/>
                </a:moveTo>
                <a:lnTo>
                  <a:pt x="612000" y="194398"/>
                </a:lnTo>
                <a:lnTo>
                  <a:pt x="612000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546210" y="6637644"/>
            <a:ext cx="540385" cy="194945"/>
          </a:xfrm>
          <a:custGeom>
            <a:avLst/>
            <a:gdLst/>
            <a:ahLst/>
            <a:cxnLst/>
            <a:rect l="l" t="t" r="r" b="b"/>
            <a:pathLst>
              <a:path w="540384" h="194945">
                <a:moveTo>
                  <a:pt x="0" y="194398"/>
                </a:moveTo>
                <a:lnTo>
                  <a:pt x="540003" y="194398"/>
                </a:lnTo>
                <a:lnTo>
                  <a:pt x="540003" y="0"/>
                </a:lnTo>
                <a:lnTo>
                  <a:pt x="0" y="0"/>
                </a:lnTo>
                <a:lnTo>
                  <a:pt x="0" y="194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23214" y="799337"/>
            <a:ext cx="0" cy="6039485"/>
          </a:xfrm>
          <a:custGeom>
            <a:avLst/>
            <a:gdLst/>
            <a:ahLst/>
            <a:cxnLst/>
            <a:rect l="l" t="t" r="r" b="b"/>
            <a:pathLst>
              <a:path h="6039484">
                <a:moveTo>
                  <a:pt x="0" y="0"/>
                </a:moveTo>
                <a:lnTo>
                  <a:pt x="0" y="6039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38936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422908" y="21717"/>
            <a:ext cx="0" cy="3191510"/>
          </a:xfrm>
          <a:custGeom>
            <a:avLst/>
            <a:gdLst/>
            <a:ahLst/>
            <a:cxnLst/>
            <a:rect l="l" t="t" r="r" b="b"/>
            <a:pathLst>
              <a:path h="3191510">
                <a:moveTo>
                  <a:pt x="0" y="0"/>
                </a:moveTo>
                <a:lnTo>
                  <a:pt x="0" y="31912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422908" y="6453339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0"/>
                </a:moveTo>
                <a:lnTo>
                  <a:pt x="0" y="3850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106929" y="21717"/>
            <a:ext cx="0" cy="3191510"/>
          </a:xfrm>
          <a:custGeom>
            <a:avLst/>
            <a:gdLst/>
            <a:ahLst/>
            <a:cxnLst/>
            <a:rect l="l" t="t" r="r" b="b"/>
            <a:pathLst>
              <a:path h="3191510">
                <a:moveTo>
                  <a:pt x="0" y="0"/>
                </a:moveTo>
                <a:lnTo>
                  <a:pt x="0" y="31912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106929" y="6453339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0"/>
                </a:moveTo>
                <a:lnTo>
                  <a:pt x="0" y="3850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715514" y="21717"/>
            <a:ext cx="0" cy="1463675"/>
          </a:xfrm>
          <a:custGeom>
            <a:avLst/>
            <a:gdLst/>
            <a:ahLst/>
            <a:cxnLst/>
            <a:rect l="l" t="t" r="r" b="b"/>
            <a:pathLst>
              <a:path h="1463675">
                <a:moveTo>
                  <a:pt x="0" y="0"/>
                </a:moveTo>
                <a:lnTo>
                  <a:pt x="0" y="1463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715514" y="2896489"/>
            <a:ext cx="0" cy="316865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715514" y="6453339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0"/>
                </a:moveTo>
                <a:lnTo>
                  <a:pt x="0" y="3850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363467" y="21717"/>
            <a:ext cx="0" cy="1463675"/>
          </a:xfrm>
          <a:custGeom>
            <a:avLst/>
            <a:gdLst/>
            <a:ahLst/>
            <a:cxnLst/>
            <a:rect l="l" t="t" r="r" b="b"/>
            <a:pathLst>
              <a:path h="1463675">
                <a:moveTo>
                  <a:pt x="0" y="0"/>
                </a:moveTo>
                <a:lnTo>
                  <a:pt x="0" y="1463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363467" y="2896489"/>
            <a:ext cx="0" cy="316865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363467" y="6453339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0"/>
                </a:moveTo>
                <a:lnTo>
                  <a:pt x="0" y="3850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047490" y="21717"/>
            <a:ext cx="0" cy="1463675"/>
          </a:xfrm>
          <a:custGeom>
            <a:avLst/>
            <a:gdLst/>
            <a:ahLst/>
            <a:cxnLst/>
            <a:rect l="l" t="t" r="r" b="b"/>
            <a:pathLst>
              <a:path h="1463675">
                <a:moveTo>
                  <a:pt x="0" y="0"/>
                </a:moveTo>
                <a:lnTo>
                  <a:pt x="0" y="1463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047490" y="2896489"/>
            <a:ext cx="0" cy="316865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047490" y="6453339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0"/>
                </a:moveTo>
                <a:lnTo>
                  <a:pt x="0" y="3850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767453" y="21717"/>
            <a:ext cx="0" cy="1463675"/>
          </a:xfrm>
          <a:custGeom>
            <a:avLst/>
            <a:gdLst/>
            <a:ahLst/>
            <a:cxnLst/>
            <a:rect l="l" t="t" r="r" b="b"/>
            <a:pathLst>
              <a:path h="1463675">
                <a:moveTo>
                  <a:pt x="0" y="0"/>
                </a:moveTo>
                <a:lnTo>
                  <a:pt x="0" y="1463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767453" y="2896489"/>
            <a:ext cx="0" cy="316865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767453" y="6453339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0"/>
                </a:moveTo>
                <a:lnTo>
                  <a:pt x="0" y="3850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415534" y="21717"/>
            <a:ext cx="0" cy="1463675"/>
          </a:xfrm>
          <a:custGeom>
            <a:avLst/>
            <a:gdLst/>
            <a:ahLst/>
            <a:cxnLst/>
            <a:rect l="l" t="t" r="r" b="b"/>
            <a:pathLst>
              <a:path h="1463675">
                <a:moveTo>
                  <a:pt x="0" y="0"/>
                </a:moveTo>
                <a:lnTo>
                  <a:pt x="0" y="1463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415534" y="2896489"/>
            <a:ext cx="0" cy="316865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415534" y="6453339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0"/>
                </a:moveTo>
                <a:lnTo>
                  <a:pt x="0" y="3850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099428" y="21717"/>
            <a:ext cx="0" cy="3191510"/>
          </a:xfrm>
          <a:custGeom>
            <a:avLst/>
            <a:gdLst/>
            <a:ahLst/>
            <a:cxnLst/>
            <a:rect l="l" t="t" r="r" b="b"/>
            <a:pathLst>
              <a:path h="3191510">
                <a:moveTo>
                  <a:pt x="0" y="0"/>
                </a:moveTo>
                <a:lnTo>
                  <a:pt x="0" y="31912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099428" y="6453339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0"/>
                </a:moveTo>
                <a:lnTo>
                  <a:pt x="0" y="3850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674231" y="21717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078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674231" y="222504"/>
            <a:ext cx="0" cy="2990850"/>
          </a:xfrm>
          <a:custGeom>
            <a:avLst/>
            <a:gdLst/>
            <a:ahLst/>
            <a:cxnLst/>
            <a:rect l="l" t="t" r="r" b="b"/>
            <a:pathLst>
              <a:path h="2990850">
                <a:moveTo>
                  <a:pt x="0" y="0"/>
                </a:moveTo>
                <a:lnTo>
                  <a:pt x="0" y="299043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674231" y="6453339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5">
                <a:moveTo>
                  <a:pt x="0" y="0"/>
                </a:moveTo>
                <a:lnTo>
                  <a:pt x="0" y="39299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358253" y="21717"/>
            <a:ext cx="0" cy="186690"/>
          </a:xfrm>
          <a:custGeom>
            <a:avLst/>
            <a:gdLst/>
            <a:ahLst/>
            <a:cxnLst/>
            <a:rect l="l" t="t" r="r" b="b"/>
            <a:pathLst>
              <a:path h="186690">
                <a:moveTo>
                  <a:pt x="0" y="0"/>
                </a:moveTo>
                <a:lnTo>
                  <a:pt x="0" y="186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358253" y="208152"/>
            <a:ext cx="0" cy="3004820"/>
          </a:xfrm>
          <a:custGeom>
            <a:avLst/>
            <a:gdLst/>
            <a:ahLst/>
            <a:cxnLst/>
            <a:rect l="l" t="t" r="r" b="b"/>
            <a:pathLst>
              <a:path h="3004820">
                <a:moveTo>
                  <a:pt x="0" y="0"/>
                </a:moveTo>
                <a:lnTo>
                  <a:pt x="0" y="300478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358253" y="6453339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5">
                <a:moveTo>
                  <a:pt x="0" y="0"/>
                </a:moveTo>
                <a:lnTo>
                  <a:pt x="0" y="39299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934197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546210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01154" y="222504"/>
            <a:ext cx="6558915" cy="0"/>
          </a:xfrm>
          <a:custGeom>
            <a:avLst/>
            <a:gdLst/>
            <a:ahLst/>
            <a:cxnLst/>
            <a:rect l="l" t="t" r="r" b="b"/>
            <a:pathLst>
              <a:path w="6558915">
                <a:moveTo>
                  <a:pt x="0" y="0"/>
                </a:moveTo>
                <a:lnTo>
                  <a:pt x="6558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659880" y="222504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>
                <a:moveTo>
                  <a:pt x="0" y="0"/>
                </a:moveTo>
                <a:lnTo>
                  <a:pt x="71259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372477" y="222504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0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01154" y="416813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01154" y="611251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01154" y="805687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16864" y="999997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01154" y="1194435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16864" y="138887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651753" y="1583182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01154" y="1583182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10">
                <a:moveTo>
                  <a:pt x="0" y="0"/>
                </a:moveTo>
                <a:lnTo>
                  <a:pt x="20225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651753" y="1777619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01154" y="1777619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10">
                <a:moveTo>
                  <a:pt x="0" y="0"/>
                </a:moveTo>
                <a:lnTo>
                  <a:pt x="20225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651753" y="1972055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16864" y="1972055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80">
                <a:moveTo>
                  <a:pt x="0" y="0"/>
                </a:moveTo>
                <a:lnTo>
                  <a:pt x="17068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651753" y="2166492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01154" y="2166492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10">
                <a:moveTo>
                  <a:pt x="0" y="0"/>
                </a:moveTo>
                <a:lnTo>
                  <a:pt x="20225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651753" y="2360802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16864" y="23608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80">
                <a:moveTo>
                  <a:pt x="0" y="0"/>
                </a:moveTo>
                <a:lnTo>
                  <a:pt x="17068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651753" y="2555239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01154" y="2555239"/>
            <a:ext cx="2023110" cy="0"/>
          </a:xfrm>
          <a:custGeom>
            <a:avLst/>
            <a:gdLst/>
            <a:ahLst/>
            <a:cxnLst/>
            <a:rect l="l" t="t" r="r" b="b"/>
            <a:pathLst>
              <a:path w="2023110">
                <a:moveTo>
                  <a:pt x="0" y="0"/>
                </a:moveTo>
                <a:lnTo>
                  <a:pt x="20225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651753" y="2749676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16864" y="2749676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80">
                <a:moveTo>
                  <a:pt x="0" y="0"/>
                </a:moveTo>
                <a:lnTo>
                  <a:pt x="17068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16864" y="2943986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16864" y="3138423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812341" y="3332860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16864" y="3332860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812341" y="3527297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16864" y="3527297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812341" y="3721608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16864" y="3721608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812341" y="3916045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01154" y="3916045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2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812341" y="4110482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16864" y="4110482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812341" y="4304791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01154" y="4304791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2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812341" y="4499228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16864" y="4499228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812341" y="4693665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16864" y="469366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812341" y="4888103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16864" y="4888103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7812341" y="5082413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16864" y="5082413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812341" y="5276850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01154" y="5276850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2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812341" y="5471286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16864" y="5471286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812341" y="5665647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01154" y="5665647"/>
            <a:ext cx="891540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12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812341" y="5860046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16864" y="5860046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812341" y="6054445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16864" y="605444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812341" y="624884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2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16864" y="6248844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5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01154" y="6443243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16864" y="6637642"/>
            <a:ext cx="8676005" cy="0"/>
          </a:xfrm>
          <a:custGeom>
            <a:avLst/>
            <a:gdLst/>
            <a:ahLst/>
            <a:cxnLst/>
            <a:rect l="l" t="t" r="r" b="b"/>
            <a:pathLst>
              <a:path w="8676005">
                <a:moveTo>
                  <a:pt x="0" y="0"/>
                </a:moveTo>
                <a:lnTo>
                  <a:pt x="867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07504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9086215" y="21717"/>
            <a:ext cx="0" cy="6816725"/>
          </a:xfrm>
          <a:custGeom>
            <a:avLst/>
            <a:gdLst/>
            <a:ahLst/>
            <a:cxnLst/>
            <a:rect l="l" t="t" r="r" b="b"/>
            <a:pathLst>
              <a:path h="6816725">
                <a:moveTo>
                  <a:pt x="0" y="0"/>
                </a:moveTo>
                <a:lnTo>
                  <a:pt x="0" y="6816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01154" y="28067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0" y="0"/>
                </a:moveTo>
                <a:lnTo>
                  <a:pt x="8991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01154" y="6832043"/>
            <a:ext cx="6558915" cy="0"/>
          </a:xfrm>
          <a:custGeom>
            <a:avLst/>
            <a:gdLst/>
            <a:ahLst/>
            <a:cxnLst/>
            <a:rect l="l" t="t" r="r" b="b"/>
            <a:pathLst>
              <a:path w="6558915">
                <a:moveTo>
                  <a:pt x="0" y="0"/>
                </a:moveTo>
                <a:lnTo>
                  <a:pt x="6558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6659880" y="6832043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>
                <a:moveTo>
                  <a:pt x="0" y="0"/>
                </a:moveTo>
                <a:lnTo>
                  <a:pt x="71259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372477" y="6832043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0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 txBox="1"/>
          <p:nvPr/>
        </p:nvSpPr>
        <p:spPr>
          <a:xfrm>
            <a:off x="997102" y="24638"/>
            <a:ext cx="1695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lw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1669160" y="24638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2280920" y="24638"/>
            <a:ext cx="2597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2917063" y="24638"/>
            <a:ext cx="2457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ub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3608323" y="24638"/>
            <a:ext cx="194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ori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4276725" y="24638"/>
            <a:ext cx="2622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beq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5060950" y="24638"/>
            <a:ext cx="622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5673090" y="24638"/>
            <a:ext cx="1701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jal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6329553" y="24638"/>
            <a:ext cx="115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jr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6851142" y="24638"/>
            <a:ext cx="3333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MUX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7596378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8190103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8765540" y="24638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330200" y="219202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890422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1574672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2221483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2850007" y="219202"/>
            <a:ext cx="313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spc="-520" dirty="0">
                <a:latin typeface="Calibri" panose="020F0502020204030204"/>
                <a:cs typeface="Calibri" panose="020F0502020204030204"/>
              </a:rPr>
              <a:t>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3515359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4052696" y="219202"/>
            <a:ext cx="11423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868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D4|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200" dirty="0">
                <a:latin typeface="Calibri" panose="020F0502020204030204"/>
                <a:cs typeface="Calibri" panose="020F0502020204030204"/>
              </a:rPr>
              <a:t>PC	NP</a:t>
            </a:r>
            <a:r>
              <a:rPr sz="1200" spc="-310" dirty="0">
                <a:latin typeface="Calibri" panose="020F0502020204030204"/>
                <a:cs typeface="Calibri" panose="020F0502020204030204"/>
              </a:rPr>
              <a:t>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5616702" y="219202"/>
            <a:ext cx="284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NPC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6158865" y="219202"/>
            <a:ext cx="10166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24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114" dirty="0">
                <a:latin typeface="Calibri" panose="020F0502020204030204"/>
                <a:cs typeface="Calibri" panose="020F0502020204030204"/>
              </a:rPr>
              <a:t>F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D1	MPC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7457313" y="219202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8098663" y="219202"/>
            <a:ext cx="9461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65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NPC	</a:t>
            </a: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MFPCF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325627" y="413639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987958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1672208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231902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2947542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3612896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4314825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499999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5665470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6294501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6924293" y="413639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232663" y="608076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987958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1672208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231902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2947542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3612896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4314825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499999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5665470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6924293" y="608076"/>
            <a:ext cx="1866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129336" y="902842"/>
            <a:ext cx="27241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4323114" y="805934"/>
            <a:ext cx="106268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1200" spc="-5" dirty="0" smtClean="0">
                <a:latin typeface="Calibri" panose="020F0502020204030204"/>
                <a:cs typeface="Calibri" panose="020F0502020204030204"/>
              </a:rPr>
              <a:t>I</a:t>
            </a:r>
            <a:r>
              <a:rPr sz="1200" dirty="0" smtClean="0">
                <a:latin typeface="Calibri" panose="020F0502020204030204"/>
                <a:cs typeface="Calibri" panose="020F0502020204030204"/>
              </a:rPr>
              <a:t>M</a:t>
            </a: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      </a:t>
            </a:r>
            <a:r>
              <a:rPr sz="1200" dirty="0">
                <a:latin typeface="Calibri" panose="020F0502020204030204"/>
                <a:cs typeface="Calibri" panose="020F0502020204030204"/>
              </a:rPr>
              <a:t>	</a:t>
            </a: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       </a:t>
            </a:r>
            <a:r>
              <a:rPr sz="1200" spc="-5" dirty="0" smtClean="0">
                <a:latin typeface="Calibri" panose="020F0502020204030204"/>
                <a:cs typeface="Calibri" panose="020F0502020204030204"/>
              </a:rPr>
              <a:t>IM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5660897" y="802513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6289928" y="650113"/>
            <a:ext cx="82359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IM </a:t>
            </a:r>
            <a:r>
              <a:rPr lang="en-US" sz="1200" spc="-5" dirty="0" smtClean="0">
                <a:latin typeface="Calibri" panose="020F0502020204030204"/>
                <a:cs typeface="Calibri" panose="020F0502020204030204"/>
              </a:rPr>
              <a:t>        </a:t>
            </a:r>
            <a:r>
              <a:rPr sz="3600" spc="-502" baseline="-17000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IM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439013" y="996950"/>
            <a:ext cx="15157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3550" algn="l"/>
                <a:tab pos="1148080" algn="l"/>
              </a:tabLst>
            </a:pPr>
            <a:r>
              <a:rPr sz="1200" dirty="0" smtClean="0">
                <a:latin typeface="Calibri" panose="020F0502020204030204"/>
                <a:cs typeface="Calibri" panose="020F0502020204030204"/>
              </a:rPr>
              <a:t>PC</a:t>
            </a: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4</a:t>
            </a:r>
            <a:r>
              <a:rPr sz="1200" dirty="0">
                <a:latin typeface="Calibri" panose="020F0502020204030204"/>
                <a:cs typeface="Calibri" panose="020F0502020204030204"/>
              </a:rPr>
              <a:t>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2221483" y="996950"/>
            <a:ext cx="16738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061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	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4217289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4902453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5567934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6826757" y="996950"/>
            <a:ext cx="3797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latin typeface="Calibri" panose="020F0502020204030204"/>
                <a:cs typeface="Calibri" panose="020F0502020204030204"/>
              </a:rPr>
              <a:t>D4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176580" y="1288669"/>
            <a:ext cx="17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RF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3416300" y="1191514"/>
            <a:ext cx="579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4118228" y="1191514"/>
            <a:ext cx="579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6097904" y="1191514"/>
            <a:ext cx="1209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r>
              <a:rPr sz="12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484733" y="1385951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1476883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6729221" y="1385951"/>
            <a:ext cx="5753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IR[rt]@D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138480" y="1580388"/>
            <a:ext cx="25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Calibri" panose="020F0502020204030204"/>
                <a:cs typeface="Calibri" panose="020F0502020204030204"/>
              </a:rPr>
              <a:t>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750214" y="1580388"/>
            <a:ext cx="1344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r>
              <a:rPr sz="12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6686550" y="1580388"/>
            <a:ext cx="660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IR[i16]@D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449681" y="1774825"/>
            <a:ext cx="2628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5671687" y="1774825"/>
            <a:ext cx="3327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6770369" y="1774825"/>
            <a:ext cx="49275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123240" y="1905974"/>
            <a:ext cx="56705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NPC </a:t>
            </a:r>
            <a:r>
              <a:rPr sz="12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aseline="-35000" dirty="0">
                <a:latin typeface="Calibri" panose="020F0502020204030204"/>
                <a:cs typeface="Calibri" panose="020F0502020204030204"/>
              </a:rPr>
              <a:t>I26</a:t>
            </a:r>
            <a:endParaRPr sz="1800" baseline="-3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5630169" y="1969261"/>
            <a:ext cx="45783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26]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6686550" y="1969261"/>
            <a:ext cx="6604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IR[i26]@D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481685" y="2163445"/>
            <a:ext cx="198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6660444" y="2163445"/>
            <a:ext cx="78509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MFCMPD1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7596378" y="2163445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117765" y="2283305"/>
            <a:ext cx="57340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CMP 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7" baseline="-35000" dirty="0">
                <a:latin typeface="Calibri" panose="020F0502020204030204"/>
                <a:cs typeface="Calibri" panose="020F0502020204030204"/>
              </a:rPr>
              <a:t>D2</a:t>
            </a:r>
            <a:endParaRPr sz="1800" baseline="-35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6674231" y="2357882"/>
            <a:ext cx="7312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MFCMPD2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7596378" y="2357882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138480" y="3138804"/>
            <a:ext cx="252729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486257" y="2552446"/>
            <a:ext cx="8223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V1	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1536319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6788657" y="2552446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7596378" y="2552446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486257" y="2746883"/>
            <a:ext cx="190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1536319" y="2746883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6788657" y="2746883"/>
            <a:ext cx="4565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RF.RD2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7596378" y="2746883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484733" y="2941320"/>
            <a:ext cx="886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A1	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1475358" y="2941320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IR[rs]@D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6727697" y="2941320"/>
            <a:ext cx="5797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latin typeface="Calibri" panose="020F0502020204030204"/>
                <a:cs typeface="Calibri" panose="020F0502020204030204"/>
              </a:rPr>
              <a:t>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484733" y="3135757"/>
            <a:ext cx="191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484733" y="3330194"/>
            <a:ext cx="5010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67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I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200" dirty="0">
                <a:latin typeface="Calibri" panose="020F0502020204030204"/>
                <a:cs typeface="Calibri" panose="020F0502020204030204"/>
              </a:rPr>
              <a:t>[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7815715" y="3330194"/>
            <a:ext cx="7270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D</a:t>
            </a:r>
            <a:r>
              <a:rPr sz="12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IR[rd]@D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449681" y="3524757"/>
            <a:ext cx="262890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54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129336" y="4010914"/>
            <a:ext cx="2730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200" dirty="0">
                <a:latin typeface="Calibri" panose="020F0502020204030204"/>
                <a:cs typeface="Calibri" panose="020F0502020204030204"/>
              </a:rPr>
              <a:t>U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524357" y="3913632"/>
            <a:ext cx="4692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957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	V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527405" y="4108069"/>
            <a:ext cx="4978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B	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E3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8008746" y="4108069"/>
            <a:ext cx="466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3</a:t>
            </a:r>
            <a:r>
              <a:rPr sz="1200" dirty="0">
                <a:latin typeface="Calibri" panose="020F0502020204030204"/>
                <a:cs typeface="Calibri" panose="020F0502020204030204"/>
              </a:rPr>
              <a:t>2@E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111048" y="4302505"/>
            <a:ext cx="88265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algn="ctr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V2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5880" algn="ctr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A2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M </a:t>
            </a:r>
            <a:r>
              <a:rPr sz="12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1200" spc="-35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AO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51155" marR="5080" indent="34925">
              <a:lnSpc>
                <a:spcPts val="1530"/>
              </a:lnSpc>
              <a:spcBef>
                <a:spcPts val="40"/>
              </a:spcBef>
              <a:tabLst>
                <a:tab pos="78105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  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140004" y="5372100"/>
            <a:ext cx="251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DM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524357" y="5274817"/>
            <a:ext cx="5308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	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452729" y="5469331"/>
            <a:ext cx="2552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WD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484733" y="5663793"/>
            <a:ext cx="4813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108000" y="5858255"/>
            <a:ext cx="60452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7" baseline="-350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baseline="-370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1800" spc="-419" baseline="-3700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474065" y="6052718"/>
            <a:ext cx="4819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dirty="0">
                <a:latin typeface="Calibri" panose="020F0502020204030204"/>
                <a:cs typeface="Calibri" panose="020F0502020204030204"/>
              </a:rPr>
              <a:t>O	A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480161" y="6246876"/>
            <a:ext cx="2038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 panose="020F0502020204030204"/>
                <a:cs typeface="Calibri" panose="020F0502020204030204"/>
              </a:rPr>
              <a:t>DR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176580" y="6538569"/>
            <a:ext cx="17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RF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484733" y="6441338"/>
            <a:ext cx="8274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A3	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2180335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2808858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3474211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6785609" y="6441338"/>
            <a:ext cx="462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A3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452729" y="6635801"/>
            <a:ext cx="865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4495" algn="l"/>
              </a:tabLst>
            </a:pPr>
            <a:r>
              <a:rPr sz="1200" dirty="0">
                <a:latin typeface="Calibri" panose="020F0502020204030204"/>
                <a:cs typeface="Calibri" panose="020F0502020204030204"/>
              </a:rPr>
              <a:t>WD	DR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2169667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2798191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3463544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5491734" y="6635801"/>
            <a:ext cx="5346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6747509" y="6635801"/>
            <a:ext cx="5384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MRFWD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7405496" y="6635801"/>
            <a:ext cx="4845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8004175" y="6635801"/>
            <a:ext cx="47370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DR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8550656" y="6635801"/>
            <a:ext cx="5346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PC4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@</a:t>
            </a:r>
            <a:r>
              <a:rPr sz="1200" dirty="0">
                <a:latin typeface="Calibri" panose="020F0502020204030204"/>
                <a:cs typeface="Calibri" panose="020F0502020204030204"/>
              </a:rPr>
              <a:t>W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3" name="object 393"/>
          <p:cNvSpPr/>
          <p:nvPr/>
        </p:nvSpPr>
        <p:spPr>
          <a:xfrm>
            <a:off x="2123694" y="1484883"/>
            <a:ext cx="3528060" cy="1411605"/>
          </a:xfrm>
          <a:custGeom>
            <a:avLst/>
            <a:gdLst/>
            <a:ahLst/>
            <a:cxnLst/>
            <a:rect l="l" t="t" r="r" b="b"/>
            <a:pathLst>
              <a:path w="3528060" h="1411605">
                <a:moveTo>
                  <a:pt x="0" y="1411605"/>
                </a:moveTo>
                <a:lnTo>
                  <a:pt x="3528059" y="1411605"/>
                </a:lnTo>
                <a:lnTo>
                  <a:pt x="3528059" y="0"/>
                </a:lnTo>
                <a:lnTo>
                  <a:pt x="0" y="0"/>
                </a:lnTo>
                <a:lnTo>
                  <a:pt x="0" y="141160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 txBox="1"/>
          <p:nvPr/>
        </p:nvSpPr>
        <p:spPr>
          <a:xfrm>
            <a:off x="2120900" y="1622805"/>
            <a:ext cx="3155950" cy="152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</a:t>
            </a:r>
            <a:r>
              <a:rPr lang="zh-CN" altLang="en-US"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：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94615" marR="5080">
              <a:lnSpc>
                <a:spcPts val="2700"/>
              </a:lnSpc>
              <a:spcBef>
                <a:spcPts val="465"/>
              </a:spcBef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同级的同源需求者，只 需设置一个转发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MUX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IR[rs]@D  IR[rs]@D  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IR[rs]@D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5" name="object 395"/>
          <p:cNvSpPr/>
          <p:nvPr/>
        </p:nvSpPr>
        <p:spPr>
          <a:xfrm>
            <a:off x="992441" y="3212934"/>
            <a:ext cx="6819900" cy="3240405"/>
          </a:xfrm>
          <a:custGeom>
            <a:avLst/>
            <a:gdLst/>
            <a:ahLst/>
            <a:cxnLst/>
            <a:rect l="l" t="t" r="r" b="b"/>
            <a:pathLst>
              <a:path w="6819900" h="3240404">
                <a:moveTo>
                  <a:pt x="0" y="3240405"/>
                </a:moveTo>
                <a:lnTo>
                  <a:pt x="6819900" y="3240405"/>
                </a:lnTo>
                <a:lnTo>
                  <a:pt x="6819900" y="0"/>
                </a:lnTo>
                <a:lnTo>
                  <a:pt x="0" y="0"/>
                </a:lnTo>
                <a:lnTo>
                  <a:pt x="0" y="3240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1313433" y="3592563"/>
            <a:ext cx="6040246" cy="238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963866" y="3184359"/>
            <a:ext cx="6877050" cy="3297554"/>
          </a:xfrm>
          <a:custGeom>
            <a:avLst/>
            <a:gdLst/>
            <a:ahLst/>
            <a:cxnLst/>
            <a:rect l="l" t="t" r="r" b="b"/>
            <a:pathLst>
              <a:path w="6877050" h="3297554">
                <a:moveTo>
                  <a:pt x="0" y="3297554"/>
                </a:moveTo>
                <a:lnTo>
                  <a:pt x="6877050" y="3297554"/>
                </a:lnTo>
                <a:lnTo>
                  <a:pt x="6877050" y="0"/>
                </a:lnTo>
                <a:lnTo>
                  <a:pt x="0" y="0"/>
                </a:lnTo>
                <a:lnTo>
                  <a:pt x="0" y="3297554"/>
                </a:lnTo>
                <a:close/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17"/>
          <p:cNvSpPr txBox="1"/>
          <p:nvPr/>
        </p:nvSpPr>
        <p:spPr>
          <a:xfrm>
            <a:off x="449623" y="817523"/>
            <a:ext cx="8788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200" dirty="0">
                <a:latin typeface="Calibri" panose="020F0502020204030204"/>
                <a:cs typeface="Calibri" panose="020F0502020204030204"/>
              </a:rPr>
              <a:t>M	</a:t>
            </a:r>
            <a:r>
              <a:rPr lang="en-US" sz="1200" dirty="0" smtClean="0">
                <a:latin typeface="Calibri" panose="020F0502020204030204"/>
                <a:cs typeface="Calibri" panose="020F0502020204030204"/>
              </a:rPr>
              <a:t>    </a:t>
            </a:r>
            <a:r>
              <a:rPr sz="1200" spc="-5" dirty="0" smtClean="0">
                <a:latin typeface="Calibri" panose="020F0502020204030204"/>
                <a:cs typeface="Calibri" panose="020F0502020204030204"/>
              </a:rPr>
              <a:t>IM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9" name="object 427"/>
          <p:cNvSpPr/>
          <p:nvPr/>
        </p:nvSpPr>
        <p:spPr>
          <a:xfrm>
            <a:off x="6698593" y="2585016"/>
            <a:ext cx="655371" cy="338361"/>
          </a:xfrm>
          <a:custGeom>
            <a:avLst/>
            <a:gdLst/>
            <a:ahLst/>
            <a:cxnLst/>
            <a:rect l="l" t="t" r="r" b="b"/>
            <a:pathLst>
              <a:path w="1080134" h="360044">
                <a:moveTo>
                  <a:pt x="1020063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1"/>
                </a:lnTo>
                <a:lnTo>
                  <a:pt x="0" y="299974"/>
                </a:lnTo>
                <a:lnTo>
                  <a:pt x="4704" y="323343"/>
                </a:lnTo>
                <a:lnTo>
                  <a:pt x="17541" y="342439"/>
                </a:lnTo>
                <a:lnTo>
                  <a:pt x="36593" y="355320"/>
                </a:lnTo>
                <a:lnTo>
                  <a:pt x="59943" y="360045"/>
                </a:lnTo>
                <a:lnTo>
                  <a:pt x="1020063" y="360045"/>
                </a:lnTo>
                <a:lnTo>
                  <a:pt x="1043433" y="355320"/>
                </a:lnTo>
                <a:lnTo>
                  <a:pt x="1062529" y="342439"/>
                </a:lnTo>
                <a:lnTo>
                  <a:pt x="1075410" y="323343"/>
                </a:lnTo>
                <a:lnTo>
                  <a:pt x="1080135" y="299974"/>
                </a:lnTo>
                <a:lnTo>
                  <a:pt x="1080135" y="60071"/>
                </a:lnTo>
                <a:lnTo>
                  <a:pt x="1075410" y="36701"/>
                </a:lnTo>
                <a:lnTo>
                  <a:pt x="1062529" y="17605"/>
                </a:lnTo>
                <a:lnTo>
                  <a:pt x="1043433" y="4724"/>
                </a:lnTo>
                <a:lnTo>
                  <a:pt x="1020063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476" y="114172"/>
            <a:ext cx="53206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修改</a:t>
            </a:r>
            <a:r>
              <a:rPr dirty="0" err="1" smtClean="0"/>
              <a:t>功</a:t>
            </a:r>
            <a:r>
              <a:rPr spc="5" dirty="0" err="1" smtClean="0"/>
              <a:t>能</a:t>
            </a:r>
            <a:r>
              <a:rPr dirty="0" err="1">
                <a:latin typeface="Calibri" panose="020F0502020204030204"/>
                <a:cs typeface="Calibri" panose="020F0502020204030204"/>
              </a:rPr>
              <a:t>MU</a:t>
            </a:r>
            <a:r>
              <a:rPr spc="-15" dirty="0" err="1">
                <a:latin typeface="Calibri" panose="020F0502020204030204"/>
                <a:cs typeface="Calibri" panose="020F0502020204030204"/>
              </a:rPr>
              <a:t>X</a:t>
            </a:r>
            <a:r>
              <a:rPr dirty="0" err="1"/>
              <a:t>控制</a:t>
            </a:r>
            <a:r>
              <a:rPr spc="-15" dirty="0" err="1"/>
              <a:t>信</a:t>
            </a:r>
            <a:r>
              <a:rPr dirty="0" err="1"/>
              <a:t>号表</a:t>
            </a:r>
            <a:r>
              <a:rPr spc="-15" dirty="0" err="1"/>
              <a:t>达</a:t>
            </a:r>
            <a:r>
              <a:rPr dirty="0" err="1"/>
              <a:t>式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62903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数据通路中包含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类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MUX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功能</a:t>
            </a:r>
            <a:r>
              <a:rPr sz="3600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MUX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、转发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MUX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606" y="1266697"/>
            <a:ext cx="562356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功能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MU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：与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执行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功能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即操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作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语义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相关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转发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MU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：与指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执行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性能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相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4" y="5199914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94" y="5105400"/>
            <a:ext cx="551751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目前只能先构造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功能</a:t>
            </a:r>
            <a:r>
              <a:rPr sz="3600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MUX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控制信号表达式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570382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5625592"/>
            <a:ext cx="6130925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转发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MU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控制信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号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表达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式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：在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暂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停与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部分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讲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解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436" y="2270505"/>
          <a:ext cx="9063647" cy="2686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5"/>
                <a:gridCol w="315709"/>
                <a:gridCol w="684060"/>
                <a:gridCol w="647953"/>
                <a:gridCol w="719963"/>
                <a:gridCol w="756031"/>
                <a:gridCol w="684021"/>
                <a:gridCol w="612013"/>
                <a:gridCol w="431926"/>
                <a:gridCol w="612013"/>
                <a:gridCol w="576071"/>
                <a:gridCol w="791971"/>
                <a:gridCol w="612013"/>
                <a:gridCol w="612012"/>
                <a:gridCol w="611886"/>
              </a:tblGrid>
              <a:tr h="288036">
                <a:tc gridSpan="2">
                  <a:txBody>
                    <a:bodyPr/>
                    <a:lstStyle/>
                    <a:p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jr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MUX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ADD4|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MPC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MFPC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28803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MFCMP1D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909">
                <a:tc vMerge="1"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RF.RD2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MFCMP2D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IR[rd]@D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IR[rd]@D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MA3E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IR[rt]@D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[</a:t>
                      </a:r>
                      <a:r>
                        <a:rPr sz="1200" spc="-1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]@D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200" spc="-2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E32@E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E32@E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E32@E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MALUB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0" dirty="0">
                          <a:latin typeface="Calibri" panose="020F0502020204030204"/>
                          <a:cs typeface="Calibri" panose="020F0502020204030204"/>
                        </a:rPr>
                        <a:t>MFALUB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E32@E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908"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MFV2M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WD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RD2@M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MFWDM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WD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DR@W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PC4@W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MRFWD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AO@W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DR@W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PC4@W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476490" y="5168125"/>
            <a:ext cx="324485" cy="370840"/>
          </a:xfrm>
          <a:custGeom>
            <a:avLst/>
            <a:gdLst/>
            <a:ahLst/>
            <a:cxnLst/>
            <a:rect l="l" t="t" r="r" b="b"/>
            <a:pathLst>
              <a:path w="324484" h="370839">
                <a:moveTo>
                  <a:pt x="0" y="370840"/>
                </a:moveTo>
                <a:lnTo>
                  <a:pt x="324002" y="370840"/>
                </a:lnTo>
                <a:lnTo>
                  <a:pt x="32400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76490" y="5538965"/>
            <a:ext cx="324485" cy="370840"/>
          </a:xfrm>
          <a:custGeom>
            <a:avLst/>
            <a:gdLst/>
            <a:ahLst/>
            <a:cxnLst/>
            <a:rect l="l" t="t" r="r" b="b"/>
            <a:pathLst>
              <a:path w="324484" h="370839">
                <a:moveTo>
                  <a:pt x="0" y="370840"/>
                </a:moveTo>
                <a:lnTo>
                  <a:pt x="324002" y="370840"/>
                </a:lnTo>
                <a:lnTo>
                  <a:pt x="32400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766431" y="5234488"/>
          <a:ext cx="1275210" cy="595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210"/>
              </a:tblGrid>
              <a:tr h="297901">
                <a:tc>
                  <a:txBody>
                    <a:bodyPr/>
                    <a:lstStyle/>
                    <a:p>
                      <a:pPr marL="127000">
                        <a:lnSpc>
                          <a:spcPts val="1690"/>
                        </a:lnSpc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非转发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MUX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</a:tr>
              <a:tr h="29790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转发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MUX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381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476" y="114172"/>
            <a:ext cx="53206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修改</a:t>
            </a:r>
            <a:r>
              <a:rPr dirty="0" err="1" smtClean="0"/>
              <a:t>功</a:t>
            </a:r>
            <a:r>
              <a:rPr spc="5" dirty="0" err="1" smtClean="0"/>
              <a:t>能</a:t>
            </a:r>
            <a:r>
              <a:rPr dirty="0" err="1">
                <a:latin typeface="Calibri" panose="020F0502020204030204"/>
                <a:cs typeface="Calibri" panose="020F0502020204030204"/>
              </a:rPr>
              <a:t>MU</a:t>
            </a:r>
            <a:r>
              <a:rPr spc="-15" dirty="0" err="1">
                <a:latin typeface="Calibri" panose="020F0502020204030204"/>
                <a:cs typeface="Calibri" panose="020F0502020204030204"/>
              </a:rPr>
              <a:t>X</a:t>
            </a:r>
            <a:r>
              <a:rPr dirty="0" err="1"/>
              <a:t>控制</a:t>
            </a:r>
            <a:r>
              <a:rPr spc="-15" dirty="0" err="1"/>
              <a:t>信</a:t>
            </a:r>
            <a:r>
              <a:rPr dirty="0" err="1"/>
              <a:t>号表</a:t>
            </a:r>
            <a:r>
              <a:rPr spc="-15" dirty="0" err="1"/>
              <a:t>达</a:t>
            </a:r>
            <a:r>
              <a:rPr dirty="0" err="1"/>
              <a:t>式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492252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示例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P</a:t>
            </a:r>
            <a:r>
              <a:rPr sz="3600" spc="7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的功能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MU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控制信号表达式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4" y="3742855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94" y="3648367"/>
            <a:ext cx="521271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数据通路表：决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控制信号的取值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4246791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470437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606" y="4015855"/>
            <a:ext cx="4482465" cy="93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注意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：表格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表达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式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的颜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色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对应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关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系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注意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：转发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与寄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存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器值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间的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关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系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294" y="5154460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7894" y="5084357"/>
            <a:ext cx="360172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示例：</a:t>
            </a:r>
            <a:r>
              <a:rPr sz="2700" baseline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MF</a:t>
            </a:r>
            <a:r>
              <a:rPr sz="2700" spc="-15" baseline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700" spc="-7" baseline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700" baseline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的某路输入就是</a:t>
            </a:r>
            <a:r>
              <a:rPr sz="2700" baseline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700" spc="-262" baseline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700" spc="-7" baseline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.RD</a:t>
            </a:r>
            <a:r>
              <a:rPr sz="2700" baseline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3164" y="1262380"/>
          <a:ext cx="8847768" cy="775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720"/>
                <a:gridCol w="611936"/>
                <a:gridCol w="612013"/>
                <a:gridCol w="612013"/>
                <a:gridCol w="612013"/>
                <a:gridCol w="612013"/>
                <a:gridCol w="684022"/>
                <a:gridCol w="503936"/>
                <a:gridCol w="612013"/>
                <a:gridCol w="648080"/>
                <a:gridCol w="791972"/>
                <a:gridCol w="612012"/>
                <a:gridCol w="612013"/>
                <a:gridCol w="612012"/>
              </a:tblGrid>
              <a:tr h="288036">
                <a:tc>
                  <a:txBody>
                    <a:bodyPr/>
                    <a:lstStyle/>
                    <a:p>
                      <a:endParaRPr sz="2700" baseline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jr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MUX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75"/>
                        </a:lnSpc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|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6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.RD1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MPC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MFP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CF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13766" y="2310384"/>
            <a:ext cx="86074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 panose="02070309020205020404"/>
                <a:cs typeface="Courier New" panose="02070309020205020404"/>
              </a:rPr>
              <a:t>PCSel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lw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sw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sub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ori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beq&amp;!Zero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)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?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`</a:t>
            </a:r>
            <a:r>
              <a:rPr sz="2400" b="1" spc="-5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ADD4</a:t>
            </a:r>
            <a:r>
              <a:rPr sz="2400" b="1" spc="-30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4114" y="2676397"/>
            <a:ext cx="29476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b="1" spc="-10" dirty="0">
                <a:solidFill>
                  <a:srgbClr val="00AFEF"/>
                </a:solidFill>
                <a:latin typeface="Courier New" panose="02070309020205020404"/>
                <a:cs typeface="Courier New" panose="02070309020205020404"/>
              </a:rPr>
              <a:t>beq&amp;Zero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00AFEF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10" dirty="0">
                <a:solidFill>
                  <a:srgbClr val="00AFEF"/>
                </a:solidFill>
                <a:latin typeface="Courier New" panose="02070309020205020404"/>
                <a:cs typeface="Courier New" panose="02070309020205020404"/>
              </a:rPr>
              <a:t>jal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1260" y="2676397"/>
            <a:ext cx="1487170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0955" algn="l"/>
              </a:tabLst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?</a:t>
            </a:r>
            <a:r>
              <a:rPr sz="24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5" dirty="0">
                <a:latin typeface="Courier New" panose="02070309020205020404"/>
                <a:cs typeface="Courier New" panose="02070309020205020404"/>
              </a:rPr>
              <a:t>`</a:t>
            </a:r>
            <a:r>
              <a:rPr sz="2400" b="1" spc="-5" dirty="0">
                <a:solidFill>
                  <a:srgbClr val="00AFEF"/>
                </a:solidFill>
                <a:latin typeface="Courier New" panose="02070309020205020404"/>
                <a:cs typeface="Courier New" panose="02070309020205020404"/>
              </a:rPr>
              <a:t>NP</a:t>
            </a:r>
            <a:r>
              <a:rPr sz="2400" b="1" dirty="0">
                <a:solidFill>
                  <a:srgbClr val="00AFEF"/>
                </a:solidFill>
                <a:latin typeface="Courier New" panose="02070309020205020404"/>
                <a:cs typeface="Courier New" panose="02070309020205020404"/>
              </a:rPr>
              <a:t>C	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5920">
              <a:lnSpc>
                <a:spcPct val="100000"/>
              </a:lnSpc>
            </a:pPr>
            <a:r>
              <a:rPr sz="2400" b="1" spc="-5" dirty="0">
                <a:latin typeface="Courier New" panose="02070309020205020404"/>
                <a:cs typeface="Courier New" panose="02070309020205020404"/>
              </a:rPr>
              <a:t>`</a:t>
            </a:r>
            <a:r>
              <a:rPr sz="24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MFPCF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48502" y="3581400"/>
            <a:ext cx="2988310" cy="1016000"/>
          </a:xfrm>
          <a:custGeom>
            <a:avLst/>
            <a:gdLst/>
            <a:ahLst/>
            <a:cxnLst/>
            <a:rect l="l" t="t" r="r" b="b"/>
            <a:pathLst>
              <a:path w="2988309" h="1016000">
                <a:moveTo>
                  <a:pt x="0" y="1015657"/>
                </a:moveTo>
                <a:lnTo>
                  <a:pt x="2988055" y="1015657"/>
                </a:lnTo>
                <a:lnTo>
                  <a:pt x="2988055" y="0"/>
                </a:lnTo>
                <a:lnTo>
                  <a:pt x="0" y="0"/>
                </a:lnTo>
                <a:lnTo>
                  <a:pt x="0" y="1015657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28384" y="3598076"/>
            <a:ext cx="2768600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`define ADD4</a:t>
            </a:r>
            <a:r>
              <a:rPr sz="20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2’b00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992630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`defin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 NP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C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2’b01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 panose="02070309020205020404"/>
                <a:cs typeface="Courier New" panose="02070309020205020404"/>
              </a:rPr>
              <a:t>…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8502" y="4877588"/>
            <a:ext cx="2988310" cy="1250950"/>
          </a:xfrm>
          <a:custGeom>
            <a:avLst/>
            <a:gdLst/>
            <a:ahLst/>
            <a:cxnLst/>
            <a:rect l="l" t="t" r="r" b="b"/>
            <a:pathLst>
              <a:path w="2988309" h="1250950">
                <a:moveTo>
                  <a:pt x="0" y="1250861"/>
                </a:moveTo>
                <a:lnTo>
                  <a:pt x="2988055" y="1250861"/>
                </a:lnTo>
                <a:lnTo>
                  <a:pt x="2988055" y="0"/>
                </a:lnTo>
                <a:lnTo>
                  <a:pt x="0" y="0"/>
                </a:lnTo>
                <a:lnTo>
                  <a:pt x="0" y="125086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128384" y="4935894"/>
            <a:ext cx="2768600" cy="11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</a:t>
            </a:r>
            <a:r>
              <a:rPr lang="zh-CN" altLang="en-US" sz="24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：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790"/>
              </a:lnSpc>
              <a:spcBef>
                <a:spcPts val="225"/>
              </a:spcBef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通过宏提高代码可读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750"/>
              </a:lnSpc>
            </a:pPr>
            <a:r>
              <a:rPr sz="24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性、可维护性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提纲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2463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/>
              <a:t>数据通路构造方法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2593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7167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31739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63118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1266697"/>
            <a:ext cx="2830195" cy="258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基础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水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线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规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划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建模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TL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 marR="153670">
              <a:lnSpc>
                <a:spcPts val="3600"/>
              </a:lnSpc>
              <a:spcBef>
                <a:spcPts val="320"/>
              </a:spcBef>
            </a:pP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制导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路 综合无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据通路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ts val="36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构造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表达式 综合转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电路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94" y="410286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46210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5139563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3855851"/>
            <a:ext cx="3073400" cy="1572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暂停及转发的分析方法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暂停机制构造方法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 err="1" smtClean="0">
                <a:latin typeface="黑体" panose="02010609060101010101" charset="-122"/>
                <a:cs typeface="黑体" panose="02010609060101010101" charset="-122"/>
              </a:rPr>
              <a:t>转发机制构造方法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940425" cy="720090"/>
          </a:xfrm>
          <a:custGeom>
            <a:avLst/>
            <a:gdLst/>
            <a:ahLst/>
            <a:cxnLst/>
            <a:rect l="l" t="t" r="r" b="b"/>
            <a:pathLst>
              <a:path w="5940425" h="720090">
                <a:moveTo>
                  <a:pt x="0" y="720001"/>
                </a:moveTo>
                <a:lnTo>
                  <a:pt x="5940171" y="720001"/>
                </a:lnTo>
                <a:lnTo>
                  <a:pt x="5940171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6921" y="114172"/>
            <a:ext cx="201168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暂停</a:t>
            </a:r>
            <a:r>
              <a:rPr dirty="0">
                <a:latin typeface="Calibri" panose="020F0502020204030204"/>
                <a:cs typeface="Calibri" panose="020F0502020204030204"/>
              </a:rPr>
              <a:t>o</a:t>
            </a:r>
            <a:r>
              <a:rPr spc="-15" dirty="0">
                <a:latin typeface="Calibri" panose="020F0502020204030204"/>
                <a:cs typeface="Calibri" panose="020F0502020204030204"/>
              </a:rPr>
              <a:t>r</a:t>
            </a:r>
            <a:r>
              <a:rPr dirty="0"/>
              <a:t>转发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94" y="746125"/>
            <a:ext cx="596265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案例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：暂停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add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？还是可以转发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sub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的结果？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0504" y="1146302"/>
            <a:ext cx="19685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7980" algn="l"/>
              </a:tabLst>
            </a:pPr>
            <a:r>
              <a:rPr sz="18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add	</a:t>
            </a:r>
            <a:r>
              <a:rPr sz="1800" b="1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b="1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b="1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b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0171" y="0"/>
            <a:ext cx="3204210" cy="720090"/>
          </a:xfrm>
          <a:custGeom>
            <a:avLst/>
            <a:gdLst/>
            <a:ahLst/>
            <a:cxnLst/>
            <a:rect l="l" t="t" r="r" b="b"/>
            <a:pathLst>
              <a:path w="3204209" h="720090">
                <a:moveTo>
                  <a:pt x="0" y="720001"/>
                </a:moveTo>
                <a:lnTo>
                  <a:pt x="3204082" y="720001"/>
                </a:lnTo>
                <a:lnTo>
                  <a:pt x="3204082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19927" y="163321"/>
            <a:ext cx="298069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假设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add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相关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01" y="2447290"/>
            <a:ext cx="8578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Cycle</a:t>
            </a: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X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01" y="5240782"/>
            <a:ext cx="10877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dirty="0">
                <a:latin typeface="Calibri" panose="020F0502020204030204"/>
                <a:cs typeface="Calibri" panose="020F0502020204030204"/>
              </a:rPr>
              <a:t>X+1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3776" y="1863585"/>
            <a:ext cx="360045" cy="93662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38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3783" y="1711070"/>
            <a:ext cx="1008380" cy="14401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168910" rIns="0" bIns="0" rtlCol="0">
            <a:spAutoFit/>
          </a:bodyPr>
          <a:lstStyle/>
          <a:p>
            <a:pPr marL="268605" marR="140335" indent="-121920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truction 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3694" y="2272157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364" y="0"/>
                </a:moveTo>
                <a:lnTo>
                  <a:pt x="634364" y="85725"/>
                </a:lnTo>
                <a:lnTo>
                  <a:pt x="691430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599" y="28575"/>
                </a:lnTo>
                <a:lnTo>
                  <a:pt x="634364" y="0"/>
                </a:lnTo>
                <a:close/>
              </a:path>
              <a:path w="720089" h="85725">
                <a:moveTo>
                  <a:pt x="63436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364" y="57150"/>
                </a:lnTo>
                <a:lnTo>
                  <a:pt x="634364" y="28575"/>
                </a:lnTo>
                <a:close/>
              </a:path>
              <a:path w="720089" h="85725">
                <a:moveTo>
                  <a:pt x="691599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430" y="57150"/>
                </a:lnTo>
                <a:lnTo>
                  <a:pt x="720089" y="42798"/>
                </a:lnTo>
                <a:lnTo>
                  <a:pt x="69159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500117" y="1844801"/>
            <a:ext cx="935990" cy="1008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274320" marR="27940" indent="-236220">
              <a:lnSpc>
                <a:spcPct val="100000"/>
              </a:lnSpc>
              <a:spcBef>
                <a:spcPts val="1330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Register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51909" y="2157857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51909" y="2460370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51909" y="2748407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29253" y="1914601"/>
            <a:ext cx="245110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 algn="just">
              <a:lnSpc>
                <a:spcPct val="95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56197" y="1903222"/>
            <a:ext cx="575945" cy="1143000"/>
          </a:xfrm>
          <a:custGeom>
            <a:avLst/>
            <a:gdLst/>
            <a:ahLst/>
            <a:cxnLst/>
            <a:rect l="l" t="t" r="r" b="b"/>
            <a:pathLst>
              <a:path w="575945" h="1143000">
                <a:moveTo>
                  <a:pt x="0" y="0"/>
                </a:moveTo>
                <a:lnTo>
                  <a:pt x="575945" y="228473"/>
                </a:lnTo>
                <a:lnTo>
                  <a:pt x="575945" y="799718"/>
                </a:lnTo>
                <a:lnTo>
                  <a:pt x="0" y="1142491"/>
                </a:lnTo>
                <a:lnTo>
                  <a:pt x="0" y="628395"/>
                </a:lnTo>
                <a:lnTo>
                  <a:pt x="52324" y="57124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27190" y="2306573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32269" y="2360167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662" y="0"/>
                </a:moveTo>
                <a:lnTo>
                  <a:pt x="605662" y="114300"/>
                </a:lnTo>
                <a:lnTo>
                  <a:pt x="681862" y="76200"/>
                </a:lnTo>
                <a:lnTo>
                  <a:pt x="624712" y="76200"/>
                </a:lnTo>
                <a:lnTo>
                  <a:pt x="624712" y="38100"/>
                </a:lnTo>
                <a:lnTo>
                  <a:pt x="681862" y="38100"/>
                </a:lnTo>
                <a:lnTo>
                  <a:pt x="605662" y="0"/>
                </a:lnTo>
                <a:close/>
              </a:path>
              <a:path w="720090" h="114300">
                <a:moveTo>
                  <a:pt x="60566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5662" y="76200"/>
                </a:lnTo>
                <a:lnTo>
                  <a:pt x="605662" y="38100"/>
                </a:lnTo>
                <a:close/>
              </a:path>
              <a:path w="720090" h="114300">
                <a:moveTo>
                  <a:pt x="681862" y="38100"/>
                </a:moveTo>
                <a:lnTo>
                  <a:pt x="624712" y="38100"/>
                </a:lnTo>
                <a:lnTo>
                  <a:pt x="624712" y="76200"/>
                </a:lnTo>
                <a:lnTo>
                  <a:pt x="681862" y="76200"/>
                </a:lnTo>
                <a:lnTo>
                  <a:pt x="719962" y="57150"/>
                </a:lnTo>
                <a:lnTo>
                  <a:pt x="6818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36108" y="2672079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303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472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472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303" y="57150"/>
                </a:lnTo>
                <a:lnTo>
                  <a:pt x="719963" y="42799"/>
                </a:lnTo>
                <a:lnTo>
                  <a:pt x="69147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51909" y="2935097"/>
            <a:ext cx="2304415" cy="85725"/>
          </a:xfrm>
          <a:custGeom>
            <a:avLst/>
            <a:gdLst/>
            <a:ahLst/>
            <a:cxnLst/>
            <a:rect l="l" t="t" r="r" b="b"/>
            <a:pathLst>
              <a:path w="2304415" h="85725">
                <a:moveTo>
                  <a:pt x="2218309" y="0"/>
                </a:moveTo>
                <a:lnTo>
                  <a:pt x="2218309" y="85725"/>
                </a:lnTo>
                <a:lnTo>
                  <a:pt x="2275374" y="57150"/>
                </a:lnTo>
                <a:lnTo>
                  <a:pt x="2232532" y="57150"/>
                </a:lnTo>
                <a:lnTo>
                  <a:pt x="2232532" y="28575"/>
                </a:lnTo>
                <a:lnTo>
                  <a:pt x="2275543" y="28575"/>
                </a:lnTo>
                <a:lnTo>
                  <a:pt x="2218309" y="0"/>
                </a:lnTo>
                <a:close/>
              </a:path>
              <a:path w="2304415" h="85725">
                <a:moveTo>
                  <a:pt x="221830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218309" y="57150"/>
                </a:lnTo>
                <a:lnTo>
                  <a:pt x="2218309" y="28575"/>
                </a:lnTo>
                <a:close/>
              </a:path>
              <a:path w="2304415" h="85725">
                <a:moveTo>
                  <a:pt x="2275543" y="28575"/>
                </a:moveTo>
                <a:lnTo>
                  <a:pt x="2232532" y="28575"/>
                </a:lnTo>
                <a:lnTo>
                  <a:pt x="2232532" y="57150"/>
                </a:lnTo>
                <a:lnTo>
                  <a:pt x="2275374" y="57150"/>
                </a:lnTo>
                <a:lnTo>
                  <a:pt x="2304034" y="42799"/>
                </a:lnTo>
                <a:lnTo>
                  <a:pt x="227554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36234" y="2061464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472" y="57150"/>
                </a:lnTo>
                <a:lnTo>
                  <a:pt x="648462" y="57150"/>
                </a:lnTo>
                <a:lnTo>
                  <a:pt x="648462" y="28575"/>
                </a:lnTo>
                <a:lnTo>
                  <a:pt x="691303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303" y="28575"/>
                </a:moveTo>
                <a:lnTo>
                  <a:pt x="648462" y="28575"/>
                </a:lnTo>
                <a:lnTo>
                  <a:pt x="648462" y="57150"/>
                </a:lnTo>
                <a:lnTo>
                  <a:pt x="691472" y="57150"/>
                </a:lnTo>
                <a:lnTo>
                  <a:pt x="719963" y="42925"/>
                </a:lnTo>
                <a:lnTo>
                  <a:pt x="69130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52359" y="1903222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2"/>
                </a:moveTo>
                <a:lnTo>
                  <a:pt x="720001" y="1440052"/>
                </a:lnTo>
                <a:lnTo>
                  <a:pt x="720001" y="0"/>
                </a:lnTo>
                <a:lnTo>
                  <a:pt x="0" y="0"/>
                </a:lnTo>
                <a:lnTo>
                  <a:pt x="0" y="144005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42910" y="2174876"/>
            <a:ext cx="584835" cy="897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memo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80126" y="2714879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406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80126" y="3180460"/>
            <a:ext cx="1871980" cy="85725"/>
          </a:xfrm>
          <a:custGeom>
            <a:avLst/>
            <a:gdLst/>
            <a:ahLst/>
            <a:cxnLst/>
            <a:rect l="l" t="t" r="r" b="b"/>
            <a:pathLst>
              <a:path w="1871979" h="85725">
                <a:moveTo>
                  <a:pt x="1786254" y="0"/>
                </a:moveTo>
                <a:lnTo>
                  <a:pt x="1786254" y="85725"/>
                </a:lnTo>
                <a:lnTo>
                  <a:pt x="1843489" y="57150"/>
                </a:lnTo>
                <a:lnTo>
                  <a:pt x="1800605" y="57150"/>
                </a:lnTo>
                <a:lnTo>
                  <a:pt x="1800605" y="28575"/>
                </a:lnTo>
                <a:lnTo>
                  <a:pt x="1843320" y="28575"/>
                </a:lnTo>
                <a:lnTo>
                  <a:pt x="1786254" y="0"/>
                </a:lnTo>
                <a:close/>
              </a:path>
              <a:path w="1871979" h="85725">
                <a:moveTo>
                  <a:pt x="178625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786254" y="57150"/>
                </a:lnTo>
                <a:lnTo>
                  <a:pt x="1786254" y="28575"/>
                </a:lnTo>
                <a:close/>
              </a:path>
              <a:path w="1871979" h="85725">
                <a:moveTo>
                  <a:pt x="1843320" y="28575"/>
                </a:moveTo>
                <a:lnTo>
                  <a:pt x="1800605" y="28575"/>
                </a:lnTo>
                <a:lnTo>
                  <a:pt x="1800605" y="57150"/>
                </a:lnTo>
                <a:lnTo>
                  <a:pt x="1843489" y="57150"/>
                </a:lnTo>
                <a:lnTo>
                  <a:pt x="1871979" y="42925"/>
                </a:lnTo>
                <a:lnTo>
                  <a:pt x="184332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72450" y="241731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9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676513" y="1556766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58130" y="1556766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381596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17109" y="1556766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1"/>
                </a:moveTo>
                <a:lnTo>
                  <a:pt x="0" y="202311"/>
                </a:lnTo>
                <a:lnTo>
                  <a:pt x="42925" y="288036"/>
                </a:lnTo>
                <a:lnTo>
                  <a:pt x="78623" y="216535"/>
                </a:lnTo>
                <a:lnTo>
                  <a:pt x="28575" y="216535"/>
                </a:lnTo>
                <a:lnTo>
                  <a:pt x="28575" y="202311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5"/>
                </a:lnTo>
                <a:lnTo>
                  <a:pt x="57150" y="216535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1"/>
                </a:moveTo>
                <a:lnTo>
                  <a:pt x="57150" y="202311"/>
                </a:lnTo>
                <a:lnTo>
                  <a:pt x="57150" y="216535"/>
                </a:lnTo>
                <a:lnTo>
                  <a:pt x="78623" y="216535"/>
                </a:lnTo>
                <a:lnTo>
                  <a:pt x="85725" y="202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39720" y="2314955"/>
            <a:ext cx="0" cy="900430"/>
          </a:xfrm>
          <a:custGeom>
            <a:avLst/>
            <a:gdLst/>
            <a:ahLst/>
            <a:cxnLst/>
            <a:rect l="l" t="t" r="r" b="b"/>
            <a:pathLst>
              <a:path h="900430">
                <a:moveTo>
                  <a:pt x="0" y="0"/>
                </a:moveTo>
                <a:lnTo>
                  <a:pt x="0" y="9000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91639" y="3041523"/>
            <a:ext cx="375285" cy="603885"/>
          </a:xfrm>
          <a:custGeom>
            <a:avLst/>
            <a:gdLst/>
            <a:ahLst/>
            <a:cxnLst/>
            <a:rect l="l" t="t" r="r" b="b"/>
            <a:pathLst>
              <a:path w="375285" h="603885">
                <a:moveTo>
                  <a:pt x="62484" y="603503"/>
                </a:moveTo>
                <a:lnTo>
                  <a:pt x="38201" y="598598"/>
                </a:lnTo>
                <a:lnTo>
                  <a:pt x="18335" y="585215"/>
                </a:lnTo>
                <a:lnTo>
                  <a:pt x="4923" y="565356"/>
                </a:lnTo>
                <a:lnTo>
                  <a:pt x="0" y="541019"/>
                </a:lnTo>
                <a:lnTo>
                  <a:pt x="0" y="62484"/>
                </a:lnTo>
                <a:lnTo>
                  <a:pt x="4923" y="38147"/>
                </a:lnTo>
                <a:lnTo>
                  <a:pt x="18335" y="18287"/>
                </a:lnTo>
                <a:lnTo>
                  <a:pt x="38201" y="4905"/>
                </a:lnTo>
                <a:lnTo>
                  <a:pt x="62484" y="0"/>
                </a:lnTo>
                <a:lnTo>
                  <a:pt x="312420" y="0"/>
                </a:lnTo>
                <a:lnTo>
                  <a:pt x="336756" y="4905"/>
                </a:lnTo>
                <a:lnTo>
                  <a:pt x="356616" y="18287"/>
                </a:lnTo>
                <a:lnTo>
                  <a:pt x="369998" y="38147"/>
                </a:lnTo>
                <a:lnTo>
                  <a:pt x="374904" y="62484"/>
                </a:lnTo>
                <a:lnTo>
                  <a:pt x="374904" y="541019"/>
                </a:lnTo>
                <a:lnTo>
                  <a:pt x="369998" y="565356"/>
                </a:lnTo>
                <a:lnTo>
                  <a:pt x="356616" y="585215"/>
                </a:lnTo>
                <a:lnTo>
                  <a:pt x="336756" y="598598"/>
                </a:lnTo>
                <a:lnTo>
                  <a:pt x="312420" y="603503"/>
                </a:lnTo>
                <a:lnTo>
                  <a:pt x="62484" y="60350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61108" y="3115517"/>
            <a:ext cx="280035" cy="4578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NPC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51685" y="3169539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88289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88289" h="85725">
                <a:moveTo>
                  <a:pt x="28803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88035" y="57150"/>
                </a:lnTo>
                <a:lnTo>
                  <a:pt x="28803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08500" y="2977895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4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85720" y="3438397"/>
            <a:ext cx="2423160" cy="85725"/>
          </a:xfrm>
          <a:custGeom>
            <a:avLst/>
            <a:gdLst/>
            <a:ahLst/>
            <a:cxnLst/>
            <a:rect l="l" t="t" r="r" b="b"/>
            <a:pathLst>
              <a:path w="242316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1" y="57150"/>
                </a:lnTo>
                <a:lnTo>
                  <a:pt x="71501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423160" h="85725">
                <a:moveTo>
                  <a:pt x="85725" y="28575"/>
                </a:moveTo>
                <a:lnTo>
                  <a:pt x="71501" y="28575"/>
                </a:lnTo>
                <a:lnTo>
                  <a:pt x="71501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423160" h="85725">
                <a:moveTo>
                  <a:pt x="2422779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422779" y="57150"/>
                </a:lnTo>
                <a:lnTo>
                  <a:pt x="242277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03603" y="33432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2880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03603" y="2314955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102831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03730" y="2272157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274193" y="0"/>
                </a:moveTo>
                <a:lnTo>
                  <a:pt x="274193" y="85725"/>
                </a:lnTo>
                <a:lnTo>
                  <a:pt x="331258" y="57150"/>
                </a:lnTo>
                <a:lnTo>
                  <a:pt x="288544" y="57150"/>
                </a:lnTo>
                <a:lnTo>
                  <a:pt x="288544" y="28575"/>
                </a:lnTo>
                <a:lnTo>
                  <a:pt x="331427" y="28575"/>
                </a:lnTo>
                <a:lnTo>
                  <a:pt x="274193" y="0"/>
                </a:lnTo>
                <a:close/>
              </a:path>
              <a:path w="360044" h="85725">
                <a:moveTo>
                  <a:pt x="27419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74193" y="57150"/>
                </a:lnTo>
                <a:lnTo>
                  <a:pt x="274193" y="28575"/>
                </a:lnTo>
                <a:close/>
              </a:path>
              <a:path w="360044" h="85725">
                <a:moveTo>
                  <a:pt x="331427" y="28575"/>
                </a:moveTo>
                <a:lnTo>
                  <a:pt x="288544" y="28575"/>
                </a:lnTo>
                <a:lnTo>
                  <a:pt x="288544" y="57150"/>
                </a:lnTo>
                <a:lnTo>
                  <a:pt x="331258" y="57150"/>
                </a:lnTo>
                <a:lnTo>
                  <a:pt x="359918" y="42798"/>
                </a:lnTo>
                <a:lnTo>
                  <a:pt x="33142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936238" y="2924175"/>
            <a:ext cx="4889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imm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19371" y="1388363"/>
            <a:ext cx="204215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66234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66234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28515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7537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20" y="0"/>
                </a:moveTo>
                <a:lnTo>
                  <a:pt x="0" y="86741"/>
                </a:lnTo>
                <a:lnTo>
                  <a:pt x="91440" y="86741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7537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741"/>
                </a:moveTo>
                <a:lnTo>
                  <a:pt x="45720" y="0"/>
                </a:lnTo>
                <a:lnTo>
                  <a:pt x="91440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73852" y="1388363"/>
            <a:ext cx="204215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20715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20715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82996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72985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19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2985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741"/>
                </a:moveTo>
                <a:lnTo>
                  <a:pt x="45719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54011" y="1388363"/>
            <a:ext cx="204216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00875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00875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63156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1001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20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01001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741"/>
                </a:moveTo>
                <a:lnTo>
                  <a:pt x="45720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371331" y="1388363"/>
            <a:ext cx="204216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418194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18194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380476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42733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19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733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741"/>
                </a:moveTo>
                <a:lnTo>
                  <a:pt x="45719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340350" y="6379819"/>
            <a:ext cx="815975" cy="370840"/>
          </a:xfrm>
          <a:custGeom>
            <a:avLst/>
            <a:gdLst/>
            <a:ahLst/>
            <a:cxnLst/>
            <a:rect l="l" t="t" r="r" b="b"/>
            <a:pathLst>
              <a:path w="815975" h="370840">
                <a:moveTo>
                  <a:pt x="0" y="370839"/>
                </a:moveTo>
                <a:lnTo>
                  <a:pt x="815759" y="370839"/>
                </a:lnTo>
                <a:lnTo>
                  <a:pt x="8157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156197" y="6379819"/>
            <a:ext cx="565785" cy="370840"/>
          </a:xfrm>
          <a:custGeom>
            <a:avLst/>
            <a:gdLst/>
            <a:ahLst/>
            <a:cxnLst/>
            <a:rect l="l" t="t" r="r" b="b"/>
            <a:pathLst>
              <a:path w="565784" h="370840">
                <a:moveTo>
                  <a:pt x="0" y="370839"/>
                </a:moveTo>
                <a:lnTo>
                  <a:pt x="565505" y="370839"/>
                </a:lnTo>
                <a:lnTo>
                  <a:pt x="56550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21729" y="6379819"/>
            <a:ext cx="659130" cy="370840"/>
          </a:xfrm>
          <a:custGeom>
            <a:avLst/>
            <a:gdLst/>
            <a:ahLst/>
            <a:cxnLst/>
            <a:rect l="l" t="t" r="r" b="b"/>
            <a:pathLst>
              <a:path w="659129" h="370840">
                <a:moveTo>
                  <a:pt x="0" y="370839"/>
                </a:moveTo>
                <a:lnTo>
                  <a:pt x="658634" y="370839"/>
                </a:lnTo>
                <a:lnTo>
                  <a:pt x="65863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80351" y="6379819"/>
            <a:ext cx="792480" cy="370840"/>
          </a:xfrm>
          <a:custGeom>
            <a:avLst/>
            <a:gdLst/>
            <a:ahLst/>
            <a:cxnLst/>
            <a:rect l="l" t="t" r="r" b="b"/>
            <a:pathLst>
              <a:path w="792479" h="370840">
                <a:moveTo>
                  <a:pt x="0" y="370839"/>
                </a:moveTo>
                <a:lnTo>
                  <a:pt x="792086" y="370839"/>
                </a:lnTo>
                <a:lnTo>
                  <a:pt x="7920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172450" y="6379819"/>
            <a:ext cx="576580" cy="370840"/>
          </a:xfrm>
          <a:custGeom>
            <a:avLst/>
            <a:gdLst/>
            <a:ahLst/>
            <a:cxnLst/>
            <a:rect l="l" t="t" r="r" b="b"/>
            <a:pathLst>
              <a:path w="576579" h="370840">
                <a:moveTo>
                  <a:pt x="0" y="370839"/>
                </a:moveTo>
                <a:lnTo>
                  <a:pt x="576059" y="370839"/>
                </a:lnTo>
                <a:lnTo>
                  <a:pt x="5760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4023740" y="6471665"/>
          <a:ext cx="466666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909"/>
                <a:gridCol w="1387569"/>
                <a:gridCol w="1374969"/>
                <a:gridCol w="935213"/>
              </a:tblGrid>
              <a:tr h="22860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" name="object 74"/>
          <p:cNvSpPr txBox="1"/>
          <p:nvPr/>
        </p:nvSpPr>
        <p:spPr>
          <a:xfrm>
            <a:off x="5443854" y="3955415"/>
            <a:ext cx="38481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add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812026" y="3955415"/>
            <a:ext cx="36258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sub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763776" y="4671961"/>
            <a:ext cx="360045" cy="935990"/>
          </a:xfrm>
          <a:custGeom>
            <a:avLst/>
            <a:gdLst/>
            <a:ahLst/>
            <a:cxnLst/>
            <a:rect l="l" t="t" r="r" b="b"/>
            <a:pathLst>
              <a:path w="360044" h="935989">
                <a:moveTo>
                  <a:pt x="0" y="936002"/>
                </a:moveTo>
                <a:lnTo>
                  <a:pt x="359994" y="936002"/>
                </a:lnTo>
                <a:lnTo>
                  <a:pt x="359994" y="0"/>
                </a:lnTo>
                <a:lnTo>
                  <a:pt x="0" y="0"/>
                </a:lnTo>
                <a:lnTo>
                  <a:pt x="0" y="93600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825751" y="4996146"/>
            <a:ext cx="280035" cy="292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843783" y="4519421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1440052"/>
                </a:moveTo>
                <a:lnTo>
                  <a:pt x="1007998" y="1440052"/>
                </a:lnTo>
                <a:lnTo>
                  <a:pt x="1007998" y="0"/>
                </a:lnTo>
                <a:lnTo>
                  <a:pt x="0" y="0"/>
                </a:lnTo>
                <a:lnTo>
                  <a:pt x="0" y="14400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655" y="3717175"/>
            <a:ext cx="333946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algn="r">
              <a:lnSpc>
                <a:spcPts val="2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ion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77591" y="4793495"/>
            <a:ext cx="585470" cy="1018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truct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33985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123694" y="5080508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364" y="0"/>
                </a:moveTo>
                <a:lnTo>
                  <a:pt x="634364" y="85725"/>
                </a:lnTo>
                <a:lnTo>
                  <a:pt x="691430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599" y="28575"/>
                </a:lnTo>
                <a:lnTo>
                  <a:pt x="634364" y="0"/>
                </a:lnTo>
                <a:close/>
              </a:path>
              <a:path w="720089" h="85725">
                <a:moveTo>
                  <a:pt x="63436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364" y="57150"/>
                </a:lnTo>
                <a:lnTo>
                  <a:pt x="634364" y="28575"/>
                </a:lnTo>
                <a:close/>
              </a:path>
              <a:path w="720089" h="85725">
                <a:moveTo>
                  <a:pt x="691599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430" y="57150"/>
                </a:lnTo>
                <a:lnTo>
                  <a:pt x="720089" y="42799"/>
                </a:lnTo>
                <a:lnTo>
                  <a:pt x="69159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4500117" y="4653140"/>
            <a:ext cx="935990" cy="1008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274320" marR="27940" indent="-236220">
              <a:lnSpc>
                <a:spcPct val="100000"/>
              </a:lnSpc>
              <a:spcBef>
                <a:spcPts val="1335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Register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851909" y="4966208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6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51909" y="5268721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4"/>
                </a:lnTo>
                <a:lnTo>
                  <a:pt x="619294" y="57149"/>
                </a:lnTo>
                <a:lnTo>
                  <a:pt x="576579" y="57149"/>
                </a:lnTo>
                <a:lnTo>
                  <a:pt x="576579" y="28574"/>
                </a:lnTo>
                <a:lnTo>
                  <a:pt x="619463" y="28574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562228" y="57149"/>
                </a:lnTo>
                <a:lnTo>
                  <a:pt x="562228" y="28574"/>
                </a:lnTo>
                <a:close/>
              </a:path>
              <a:path w="648335" h="85725">
                <a:moveTo>
                  <a:pt x="619463" y="28574"/>
                </a:moveTo>
                <a:lnTo>
                  <a:pt x="576579" y="28574"/>
                </a:lnTo>
                <a:lnTo>
                  <a:pt x="576579" y="57149"/>
                </a:lnTo>
                <a:lnTo>
                  <a:pt x="619294" y="57149"/>
                </a:lnTo>
                <a:lnTo>
                  <a:pt x="647953" y="42798"/>
                </a:lnTo>
                <a:lnTo>
                  <a:pt x="61946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51909" y="5556758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699"/>
                </a:lnTo>
                <a:lnTo>
                  <a:pt x="619378" y="57124"/>
                </a:lnTo>
                <a:lnTo>
                  <a:pt x="576579" y="57124"/>
                </a:lnTo>
                <a:lnTo>
                  <a:pt x="576579" y="28574"/>
                </a:lnTo>
                <a:lnTo>
                  <a:pt x="619412" y="28574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4"/>
                </a:moveTo>
                <a:lnTo>
                  <a:pt x="0" y="28574"/>
                </a:lnTo>
                <a:lnTo>
                  <a:pt x="0" y="57124"/>
                </a:lnTo>
                <a:lnTo>
                  <a:pt x="562228" y="57124"/>
                </a:lnTo>
                <a:lnTo>
                  <a:pt x="562228" y="28574"/>
                </a:lnTo>
                <a:close/>
              </a:path>
              <a:path w="648335" h="85725">
                <a:moveTo>
                  <a:pt x="619412" y="28574"/>
                </a:moveTo>
                <a:lnTo>
                  <a:pt x="576579" y="28574"/>
                </a:lnTo>
                <a:lnTo>
                  <a:pt x="576579" y="57124"/>
                </a:lnTo>
                <a:lnTo>
                  <a:pt x="619378" y="57124"/>
                </a:lnTo>
                <a:lnTo>
                  <a:pt x="647953" y="42837"/>
                </a:lnTo>
                <a:lnTo>
                  <a:pt x="619412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3929253" y="4724019"/>
            <a:ext cx="24511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 algn="just">
              <a:lnSpc>
                <a:spcPct val="95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156197" y="4711572"/>
            <a:ext cx="575945" cy="1143000"/>
          </a:xfrm>
          <a:custGeom>
            <a:avLst/>
            <a:gdLst/>
            <a:ahLst/>
            <a:cxnLst/>
            <a:rect l="l" t="t" r="r" b="b"/>
            <a:pathLst>
              <a:path w="575945" h="1143000">
                <a:moveTo>
                  <a:pt x="0" y="0"/>
                </a:moveTo>
                <a:lnTo>
                  <a:pt x="575945" y="228472"/>
                </a:lnTo>
                <a:lnTo>
                  <a:pt x="575945" y="799718"/>
                </a:lnTo>
                <a:lnTo>
                  <a:pt x="0" y="1142479"/>
                </a:lnTo>
                <a:lnTo>
                  <a:pt x="0" y="628395"/>
                </a:lnTo>
                <a:lnTo>
                  <a:pt x="52324" y="57124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6227190" y="5115305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732269" y="5168519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662" y="0"/>
                </a:moveTo>
                <a:lnTo>
                  <a:pt x="605662" y="114299"/>
                </a:lnTo>
                <a:lnTo>
                  <a:pt x="681862" y="76199"/>
                </a:lnTo>
                <a:lnTo>
                  <a:pt x="624712" y="76199"/>
                </a:lnTo>
                <a:lnTo>
                  <a:pt x="624712" y="38099"/>
                </a:lnTo>
                <a:lnTo>
                  <a:pt x="681862" y="38099"/>
                </a:lnTo>
                <a:lnTo>
                  <a:pt x="605662" y="0"/>
                </a:lnTo>
                <a:close/>
              </a:path>
              <a:path w="720090" h="114300">
                <a:moveTo>
                  <a:pt x="60566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605662" y="76199"/>
                </a:lnTo>
                <a:lnTo>
                  <a:pt x="605662" y="38099"/>
                </a:lnTo>
                <a:close/>
              </a:path>
              <a:path w="720090" h="114300">
                <a:moveTo>
                  <a:pt x="681862" y="38099"/>
                </a:moveTo>
                <a:lnTo>
                  <a:pt x="624712" y="38099"/>
                </a:lnTo>
                <a:lnTo>
                  <a:pt x="624712" y="76199"/>
                </a:lnTo>
                <a:lnTo>
                  <a:pt x="681862" y="76199"/>
                </a:lnTo>
                <a:lnTo>
                  <a:pt x="719962" y="57149"/>
                </a:lnTo>
                <a:lnTo>
                  <a:pt x="68186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436108" y="5480303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472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303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303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472" y="57150"/>
                </a:lnTo>
                <a:lnTo>
                  <a:pt x="719963" y="42926"/>
                </a:lnTo>
                <a:lnTo>
                  <a:pt x="69130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51909" y="5743359"/>
            <a:ext cx="2304415" cy="85725"/>
          </a:xfrm>
          <a:custGeom>
            <a:avLst/>
            <a:gdLst/>
            <a:ahLst/>
            <a:cxnLst/>
            <a:rect l="l" t="t" r="r" b="b"/>
            <a:pathLst>
              <a:path w="2304415" h="85725">
                <a:moveTo>
                  <a:pt x="2218309" y="0"/>
                </a:moveTo>
                <a:lnTo>
                  <a:pt x="2218309" y="85725"/>
                </a:lnTo>
                <a:lnTo>
                  <a:pt x="2275459" y="57150"/>
                </a:lnTo>
                <a:lnTo>
                  <a:pt x="2232532" y="57150"/>
                </a:lnTo>
                <a:lnTo>
                  <a:pt x="2232532" y="28575"/>
                </a:lnTo>
                <a:lnTo>
                  <a:pt x="2275459" y="28575"/>
                </a:lnTo>
                <a:lnTo>
                  <a:pt x="2218309" y="0"/>
                </a:lnTo>
                <a:close/>
              </a:path>
              <a:path w="2304415" h="85725">
                <a:moveTo>
                  <a:pt x="221830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218309" y="57150"/>
                </a:lnTo>
                <a:lnTo>
                  <a:pt x="2218309" y="28575"/>
                </a:lnTo>
                <a:close/>
              </a:path>
              <a:path w="2304415" h="85725">
                <a:moveTo>
                  <a:pt x="2275459" y="28575"/>
                </a:moveTo>
                <a:lnTo>
                  <a:pt x="2232532" y="28575"/>
                </a:lnTo>
                <a:lnTo>
                  <a:pt x="2232532" y="57150"/>
                </a:lnTo>
                <a:lnTo>
                  <a:pt x="2275459" y="57150"/>
                </a:lnTo>
                <a:lnTo>
                  <a:pt x="2304034" y="42862"/>
                </a:lnTo>
                <a:lnTo>
                  <a:pt x="227545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436234" y="4869815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472" y="57150"/>
                </a:lnTo>
                <a:lnTo>
                  <a:pt x="648462" y="57150"/>
                </a:lnTo>
                <a:lnTo>
                  <a:pt x="648462" y="28575"/>
                </a:lnTo>
                <a:lnTo>
                  <a:pt x="691303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303" y="28575"/>
                </a:moveTo>
                <a:lnTo>
                  <a:pt x="648462" y="28575"/>
                </a:lnTo>
                <a:lnTo>
                  <a:pt x="648462" y="57150"/>
                </a:lnTo>
                <a:lnTo>
                  <a:pt x="691472" y="57150"/>
                </a:lnTo>
                <a:lnTo>
                  <a:pt x="719963" y="42926"/>
                </a:lnTo>
                <a:lnTo>
                  <a:pt x="69130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452359" y="4711534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3"/>
                </a:moveTo>
                <a:lnTo>
                  <a:pt x="720001" y="1440053"/>
                </a:lnTo>
                <a:lnTo>
                  <a:pt x="720001" y="0"/>
                </a:lnTo>
                <a:lnTo>
                  <a:pt x="0" y="0"/>
                </a:lnTo>
                <a:lnTo>
                  <a:pt x="0" y="144005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7542910" y="4985519"/>
            <a:ext cx="584835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580126" y="5523229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39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580126" y="5988786"/>
            <a:ext cx="1871980" cy="85725"/>
          </a:xfrm>
          <a:custGeom>
            <a:avLst/>
            <a:gdLst/>
            <a:ahLst/>
            <a:cxnLst/>
            <a:rect l="l" t="t" r="r" b="b"/>
            <a:pathLst>
              <a:path w="1871979" h="85725">
                <a:moveTo>
                  <a:pt x="1786254" y="0"/>
                </a:moveTo>
                <a:lnTo>
                  <a:pt x="1786254" y="85725"/>
                </a:lnTo>
                <a:lnTo>
                  <a:pt x="1843404" y="57150"/>
                </a:lnTo>
                <a:lnTo>
                  <a:pt x="1800605" y="57150"/>
                </a:lnTo>
                <a:lnTo>
                  <a:pt x="1800605" y="28575"/>
                </a:lnTo>
                <a:lnTo>
                  <a:pt x="1843404" y="28575"/>
                </a:lnTo>
                <a:lnTo>
                  <a:pt x="1786254" y="0"/>
                </a:lnTo>
                <a:close/>
              </a:path>
              <a:path w="1871979" h="85725">
                <a:moveTo>
                  <a:pt x="178625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786254" y="57150"/>
                </a:lnTo>
                <a:lnTo>
                  <a:pt x="1786254" y="28575"/>
                </a:lnTo>
                <a:close/>
              </a:path>
              <a:path w="1871979" h="85725">
                <a:moveTo>
                  <a:pt x="1843404" y="28575"/>
                </a:moveTo>
                <a:lnTo>
                  <a:pt x="1800605" y="28575"/>
                </a:lnTo>
                <a:lnTo>
                  <a:pt x="1800605" y="57150"/>
                </a:lnTo>
                <a:lnTo>
                  <a:pt x="1843404" y="57150"/>
                </a:lnTo>
                <a:lnTo>
                  <a:pt x="1871979" y="42862"/>
                </a:lnTo>
                <a:lnTo>
                  <a:pt x="184340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172450" y="522566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9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676513" y="4365116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58130" y="4365116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381596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17109" y="4365116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0"/>
                </a:moveTo>
                <a:lnTo>
                  <a:pt x="0" y="202310"/>
                </a:lnTo>
                <a:lnTo>
                  <a:pt x="42925" y="288035"/>
                </a:lnTo>
                <a:lnTo>
                  <a:pt x="78623" y="216534"/>
                </a:lnTo>
                <a:lnTo>
                  <a:pt x="28575" y="216534"/>
                </a:lnTo>
                <a:lnTo>
                  <a:pt x="28575" y="202310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4"/>
                </a:lnTo>
                <a:lnTo>
                  <a:pt x="57150" y="216534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0"/>
                </a:moveTo>
                <a:lnTo>
                  <a:pt x="57150" y="202310"/>
                </a:lnTo>
                <a:lnTo>
                  <a:pt x="57150" y="216534"/>
                </a:lnTo>
                <a:lnTo>
                  <a:pt x="78623" y="216534"/>
                </a:lnTo>
                <a:lnTo>
                  <a:pt x="85725" y="202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339720" y="5123307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90002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91639" y="5849835"/>
            <a:ext cx="375285" cy="603885"/>
          </a:xfrm>
          <a:custGeom>
            <a:avLst/>
            <a:gdLst/>
            <a:ahLst/>
            <a:cxnLst/>
            <a:rect l="l" t="t" r="r" b="b"/>
            <a:pathLst>
              <a:path w="375285" h="603885">
                <a:moveTo>
                  <a:pt x="62484" y="603503"/>
                </a:moveTo>
                <a:lnTo>
                  <a:pt x="38201" y="598593"/>
                </a:lnTo>
                <a:lnTo>
                  <a:pt x="18335" y="585201"/>
                </a:lnTo>
                <a:lnTo>
                  <a:pt x="4923" y="565340"/>
                </a:lnTo>
                <a:lnTo>
                  <a:pt x="0" y="541019"/>
                </a:lnTo>
                <a:lnTo>
                  <a:pt x="0" y="62483"/>
                </a:lnTo>
                <a:lnTo>
                  <a:pt x="4923" y="38158"/>
                </a:lnTo>
                <a:lnTo>
                  <a:pt x="18335" y="18297"/>
                </a:lnTo>
                <a:lnTo>
                  <a:pt x="38201" y="4908"/>
                </a:lnTo>
                <a:lnTo>
                  <a:pt x="62484" y="0"/>
                </a:lnTo>
                <a:lnTo>
                  <a:pt x="312420" y="0"/>
                </a:lnTo>
                <a:lnTo>
                  <a:pt x="336756" y="4908"/>
                </a:lnTo>
                <a:lnTo>
                  <a:pt x="356616" y="18297"/>
                </a:lnTo>
                <a:lnTo>
                  <a:pt x="369998" y="38158"/>
                </a:lnTo>
                <a:lnTo>
                  <a:pt x="374904" y="62483"/>
                </a:lnTo>
                <a:lnTo>
                  <a:pt x="374904" y="541019"/>
                </a:lnTo>
                <a:lnTo>
                  <a:pt x="369998" y="565340"/>
                </a:lnTo>
                <a:lnTo>
                  <a:pt x="356616" y="585201"/>
                </a:lnTo>
                <a:lnTo>
                  <a:pt x="336756" y="598593"/>
                </a:lnTo>
                <a:lnTo>
                  <a:pt x="312420" y="603503"/>
                </a:lnTo>
                <a:lnTo>
                  <a:pt x="62484" y="6035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761108" y="5924554"/>
            <a:ext cx="280035" cy="4578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NPC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051685" y="5977813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85725" y="0"/>
                </a:moveTo>
                <a:lnTo>
                  <a:pt x="0" y="42862"/>
                </a:lnTo>
                <a:lnTo>
                  <a:pt x="85725" y="85724"/>
                </a:lnTo>
                <a:lnTo>
                  <a:pt x="85725" y="57149"/>
                </a:lnTo>
                <a:lnTo>
                  <a:pt x="71500" y="57149"/>
                </a:lnTo>
                <a:lnTo>
                  <a:pt x="71500" y="28574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88289" h="85725">
                <a:moveTo>
                  <a:pt x="85725" y="28574"/>
                </a:moveTo>
                <a:lnTo>
                  <a:pt x="71500" y="28574"/>
                </a:lnTo>
                <a:lnTo>
                  <a:pt x="71500" y="57149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88289" h="85725">
                <a:moveTo>
                  <a:pt x="288035" y="28574"/>
                </a:moveTo>
                <a:lnTo>
                  <a:pt x="85725" y="28574"/>
                </a:lnTo>
                <a:lnTo>
                  <a:pt x="85725" y="57149"/>
                </a:lnTo>
                <a:lnTo>
                  <a:pt x="288035" y="57149"/>
                </a:lnTo>
                <a:lnTo>
                  <a:pt x="288035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508500" y="5786221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41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085720" y="6246774"/>
            <a:ext cx="2423160" cy="85725"/>
          </a:xfrm>
          <a:custGeom>
            <a:avLst/>
            <a:gdLst/>
            <a:ahLst/>
            <a:cxnLst/>
            <a:rect l="l" t="t" r="r" b="b"/>
            <a:pathLst>
              <a:path w="2423160" h="85725">
                <a:moveTo>
                  <a:pt x="85725" y="0"/>
                </a:moveTo>
                <a:lnTo>
                  <a:pt x="0" y="42862"/>
                </a:lnTo>
                <a:lnTo>
                  <a:pt x="85725" y="85724"/>
                </a:lnTo>
                <a:lnTo>
                  <a:pt x="85725" y="57149"/>
                </a:lnTo>
                <a:lnTo>
                  <a:pt x="71501" y="57149"/>
                </a:lnTo>
                <a:lnTo>
                  <a:pt x="71501" y="28574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423160" h="85725">
                <a:moveTo>
                  <a:pt x="85725" y="28574"/>
                </a:moveTo>
                <a:lnTo>
                  <a:pt x="71501" y="28574"/>
                </a:lnTo>
                <a:lnTo>
                  <a:pt x="71501" y="57149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423160" h="85725">
                <a:moveTo>
                  <a:pt x="2422779" y="28574"/>
                </a:moveTo>
                <a:lnTo>
                  <a:pt x="85725" y="28574"/>
                </a:lnTo>
                <a:lnTo>
                  <a:pt x="85725" y="57149"/>
                </a:lnTo>
                <a:lnTo>
                  <a:pt x="2422779" y="57149"/>
                </a:lnTo>
                <a:lnTo>
                  <a:pt x="242277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403603" y="615158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2880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403603" y="5123307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102828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403730" y="5080508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274193" y="0"/>
                </a:moveTo>
                <a:lnTo>
                  <a:pt x="274193" y="85725"/>
                </a:lnTo>
                <a:lnTo>
                  <a:pt x="331258" y="57150"/>
                </a:lnTo>
                <a:lnTo>
                  <a:pt x="288544" y="57150"/>
                </a:lnTo>
                <a:lnTo>
                  <a:pt x="288544" y="28575"/>
                </a:lnTo>
                <a:lnTo>
                  <a:pt x="331427" y="28575"/>
                </a:lnTo>
                <a:lnTo>
                  <a:pt x="274193" y="0"/>
                </a:lnTo>
                <a:close/>
              </a:path>
              <a:path w="360044" h="85725">
                <a:moveTo>
                  <a:pt x="27419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74193" y="57150"/>
                </a:lnTo>
                <a:lnTo>
                  <a:pt x="274193" y="28575"/>
                </a:lnTo>
                <a:close/>
              </a:path>
              <a:path w="360044" h="85725">
                <a:moveTo>
                  <a:pt x="331427" y="28575"/>
                </a:moveTo>
                <a:lnTo>
                  <a:pt x="288544" y="28575"/>
                </a:lnTo>
                <a:lnTo>
                  <a:pt x="288544" y="57150"/>
                </a:lnTo>
                <a:lnTo>
                  <a:pt x="331258" y="57150"/>
                </a:lnTo>
                <a:lnTo>
                  <a:pt x="359918" y="42799"/>
                </a:lnTo>
                <a:lnTo>
                  <a:pt x="33142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3936238" y="5733186"/>
            <a:ext cx="4889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imm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119371" y="4197096"/>
            <a:ext cx="204215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166234" y="422113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166234" y="422113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2"/>
                </a:moveTo>
                <a:lnTo>
                  <a:pt x="109727" y="2170302"/>
                </a:lnTo>
                <a:lnTo>
                  <a:pt x="109727" y="0"/>
                </a:lnTo>
                <a:lnTo>
                  <a:pt x="0" y="0"/>
                </a:lnTo>
                <a:lnTo>
                  <a:pt x="0" y="2170302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128515" y="6278879"/>
            <a:ext cx="185927" cy="181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175378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20" y="0"/>
                </a:moveTo>
                <a:lnTo>
                  <a:pt x="0" y="86817"/>
                </a:lnTo>
                <a:lnTo>
                  <a:pt x="91440" y="86817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175378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817"/>
                </a:moveTo>
                <a:lnTo>
                  <a:pt x="45720" y="0"/>
                </a:lnTo>
                <a:lnTo>
                  <a:pt x="91440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673852" y="4197096"/>
            <a:ext cx="204215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720715" y="422113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720715" y="422113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2"/>
                </a:moveTo>
                <a:lnTo>
                  <a:pt x="109727" y="2170302"/>
                </a:lnTo>
                <a:lnTo>
                  <a:pt x="109727" y="0"/>
                </a:lnTo>
                <a:lnTo>
                  <a:pt x="0" y="0"/>
                </a:lnTo>
                <a:lnTo>
                  <a:pt x="0" y="2170302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682996" y="6278879"/>
            <a:ext cx="185927" cy="181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729859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19" y="0"/>
                </a:moveTo>
                <a:lnTo>
                  <a:pt x="0" y="86817"/>
                </a:lnTo>
                <a:lnTo>
                  <a:pt x="91439" y="86817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729859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817"/>
                </a:moveTo>
                <a:lnTo>
                  <a:pt x="45719" y="0"/>
                </a:lnTo>
                <a:lnTo>
                  <a:pt x="91439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954011" y="4197096"/>
            <a:ext cx="204216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00875" y="422113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000875" y="422113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2"/>
                </a:moveTo>
                <a:lnTo>
                  <a:pt x="109727" y="2170302"/>
                </a:lnTo>
                <a:lnTo>
                  <a:pt x="109727" y="0"/>
                </a:lnTo>
                <a:lnTo>
                  <a:pt x="0" y="0"/>
                </a:lnTo>
                <a:lnTo>
                  <a:pt x="0" y="2170302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963156" y="6278879"/>
            <a:ext cx="185927" cy="181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010018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20" y="0"/>
                </a:moveTo>
                <a:lnTo>
                  <a:pt x="0" y="86817"/>
                </a:lnTo>
                <a:lnTo>
                  <a:pt x="91439" y="86817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010018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817"/>
                </a:moveTo>
                <a:lnTo>
                  <a:pt x="45720" y="0"/>
                </a:lnTo>
                <a:lnTo>
                  <a:pt x="91439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71331" y="4197096"/>
            <a:ext cx="204216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418194" y="422113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418194" y="422113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2"/>
                </a:moveTo>
                <a:lnTo>
                  <a:pt x="109727" y="2170302"/>
                </a:lnTo>
                <a:lnTo>
                  <a:pt x="109727" y="0"/>
                </a:lnTo>
                <a:lnTo>
                  <a:pt x="0" y="0"/>
                </a:lnTo>
                <a:lnTo>
                  <a:pt x="0" y="2170302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380476" y="6278879"/>
            <a:ext cx="185927" cy="181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427339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19" y="0"/>
                </a:moveTo>
                <a:lnTo>
                  <a:pt x="0" y="86817"/>
                </a:lnTo>
                <a:lnTo>
                  <a:pt x="91439" y="86817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427339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817"/>
                </a:moveTo>
                <a:lnTo>
                  <a:pt x="45719" y="0"/>
                </a:lnTo>
                <a:lnTo>
                  <a:pt x="91439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236332" y="3933190"/>
            <a:ext cx="0" cy="1296035"/>
          </a:xfrm>
          <a:custGeom>
            <a:avLst/>
            <a:gdLst/>
            <a:ahLst/>
            <a:cxnLst/>
            <a:rect l="l" t="t" r="r" b="b"/>
            <a:pathLst>
              <a:path h="1296035">
                <a:moveTo>
                  <a:pt x="0" y="1296035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40171" y="3933063"/>
            <a:ext cx="1296035" cy="0"/>
          </a:xfrm>
          <a:custGeom>
            <a:avLst/>
            <a:gdLst/>
            <a:ahLst/>
            <a:cxnLst/>
            <a:rect l="l" t="t" r="r" b="b"/>
            <a:pathLst>
              <a:path w="1296034">
                <a:moveTo>
                  <a:pt x="1296034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940171" y="3933063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1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940171" y="4754245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4"/>
                </a:lnTo>
                <a:lnTo>
                  <a:pt x="187536" y="57149"/>
                </a:lnTo>
                <a:lnTo>
                  <a:pt x="144525" y="57149"/>
                </a:lnTo>
                <a:lnTo>
                  <a:pt x="144525" y="28574"/>
                </a:lnTo>
                <a:lnTo>
                  <a:pt x="187367" y="28574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130301" y="57149"/>
                </a:lnTo>
                <a:lnTo>
                  <a:pt x="130301" y="28574"/>
                </a:lnTo>
                <a:close/>
              </a:path>
              <a:path w="216535" h="85725">
                <a:moveTo>
                  <a:pt x="187367" y="28574"/>
                </a:moveTo>
                <a:lnTo>
                  <a:pt x="144525" y="28574"/>
                </a:lnTo>
                <a:lnTo>
                  <a:pt x="144525" y="57149"/>
                </a:lnTo>
                <a:lnTo>
                  <a:pt x="187536" y="57149"/>
                </a:lnTo>
                <a:lnTo>
                  <a:pt x="216026" y="42925"/>
                </a:lnTo>
                <a:lnTo>
                  <a:pt x="187367" y="285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655" y="3717175"/>
            <a:ext cx="3312160" cy="1195705"/>
          </a:xfrm>
          <a:custGeom>
            <a:avLst/>
            <a:gdLst/>
            <a:ahLst/>
            <a:cxnLst/>
            <a:rect l="l" t="t" r="r" b="b"/>
            <a:pathLst>
              <a:path w="3312160" h="1195704">
                <a:moveTo>
                  <a:pt x="0" y="1195565"/>
                </a:moveTo>
                <a:lnTo>
                  <a:pt x="3312033" y="1195565"/>
                </a:lnTo>
                <a:lnTo>
                  <a:pt x="3312033" y="0"/>
                </a:lnTo>
                <a:lnTo>
                  <a:pt x="0" y="0"/>
                </a:lnTo>
                <a:lnTo>
                  <a:pt x="0" y="11955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84531" y="3753611"/>
            <a:ext cx="309054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add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：还有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</a:t>
            </a:r>
            <a:r>
              <a:rPr sz="2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使用 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：还有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</a:t>
            </a:r>
            <a:r>
              <a:rPr sz="2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产生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84531" y="4485132"/>
            <a:ext cx="21590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因此，转发即可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29" name="object 229"/>
          <p:cNvSpPr/>
          <p:nvPr/>
        </p:nvSpPr>
        <p:spPr>
          <a:xfrm>
            <a:off x="29210" y="27940"/>
            <a:ext cx="9063990" cy="6804660"/>
          </a:xfrm>
          <a:custGeom>
            <a:avLst/>
            <a:gdLst/>
            <a:ahLst/>
            <a:cxnLst/>
            <a:rect l="l" t="t" r="r" b="b"/>
            <a:pathLst>
              <a:path w="9063990">
                <a:moveTo>
                  <a:pt x="0" y="0"/>
                </a:moveTo>
                <a:lnTo>
                  <a:pt x="90634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940425" cy="720090"/>
          </a:xfrm>
          <a:custGeom>
            <a:avLst/>
            <a:gdLst/>
            <a:ahLst/>
            <a:cxnLst/>
            <a:rect l="l" t="t" r="r" b="b"/>
            <a:pathLst>
              <a:path w="5940425" h="720090">
                <a:moveTo>
                  <a:pt x="0" y="720001"/>
                </a:moveTo>
                <a:lnTo>
                  <a:pt x="5940171" y="720001"/>
                </a:lnTo>
                <a:lnTo>
                  <a:pt x="5940171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6921" y="114172"/>
            <a:ext cx="201168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暂停</a:t>
            </a:r>
            <a:r>
              <a:rPr dirty="0">
                <a:latin typeface="Calibri" panose="020F0502020204030204"/>
                <a:cs typeface="Calibri" panose="020F0502020204030204"/>
              </a:rPr>
              <a:t>o</a:t>
            </a:r>
            <a:r>
              <a:rPr spc="-15" dirty="0">
                <a:latin typeface="Calibri" panose="020F0502020204030204"/>
                <a:cs typeface="Calibri" panose="020F0502020204030204"/>
              </a:rPr>
              <a:t>r</a:t>
            </a:r>
            <a:r>
              <a:rPr dirty="0"/>
              <a:t>转发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94" y="746125"/>
            <a:ext cx="596265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案例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：暂停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add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？还是可以转发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sub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的结果？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0504" y="1146302"/>
            <a:ext cx="3841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add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9938" y="1146302"/>
            <a:ext cx="3632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b="1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b="1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b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0171" y="0"/>
            <a:ext cx="3204210" cy="720090"/>
          </a:xfrm>
          <a:custGeom>
            <a:avLst/>
            <a:gdLst/>
            <a:ahLst/>
            <a:cxnLst/>
            <a:rect l="l" t="t" r="r" b="b"/>
            <a:pathLst>
              <a:path w="3204209" h="720090">
                <a:moveTo>
                  <a:pt x="0" y="720001"/>
                </a:moveTo>
                <a:lnTo>
                  <a:pt x="3204082" y="720001"/>
                </a:lnTo>
                <a:lnTo>
                  <a:pt x="3204082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19927" y="163321"/>
            <a:ext cx="298069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假设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add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相关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01" y="2447290"/>
            <a:ext cx="8578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Cycle</a:t>
            </a: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X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401" y="5240782"/>
            <a:ext cx="10877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dirty="0">
                <a:latin typeface="Calibri" panose="020F0502020204030204"/>
                <a:cs typeface="Calibri" panose="020F0502020204030204"/>
              </a:rPr>
              <a:t>X+1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3776" y="1863585"/>
            <a:ext cx="360045" cy="93662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38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3783" y="1711070"/>
            <a:ext cx="1008380" cy="14401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168910" rIns="0" bIns="0" rtlCol="0">
            <a:spAutoFit/>
          </a:bodyPr>
          <a:lstStyle/>
          <a:p>
            <a:pPr marL="268605" marR="140335" indent="-121920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truction 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23694" y="2272157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364" y="0"/>
                </a:moveTo>
                <a:lnTo>
                  <a:pt x="634364" y="85725"/>
                </a:lnTo>
                <a:lnTo>
                  <a:pt x="691430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599" y="28575"/>
                </a:lnTo>
                <a:lnTo>
                  <a:pt x="634364" y="0"/>
                </a:lnTo>
                <a:close/>
              </a:path>
              <a:path w="720089" h="85725">
                <a:moveTo>
                  <a:pt x="63436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364" y="57150"/>
                </a:lnTo>
                <a:lnTo>
                  <a:pt x="634364" y="28575"/>
                </a:lnTo>
                <a:close/>
              </a:path>
              <a:path w="720089" h="85725">
                <a:moveTo>
                  <a:pt x="691599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430" y="57150"/>
                </a:lnTo>
                <a:lnTo>
                  <a:pt x="720089" y="42798"/>
                </a:lnTo>
                <a:lnTo>
                  <a:pt x="69159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500117" y="1844801"/>
            <a:ext cx="935990" cy="1008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274320" marR="27940" indent="-236220">
              <a:lnSpc>
                <a:spcPct val="100000"/>
              </a:lnSpc>
              <a:spcBef>
                <a:spcPts val="1330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Register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51909" y="2157857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51909" y="2460370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51909" y="2748407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929253" y="1914601"/>
            <a:ext cx="245110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 algn="just">
              <a:lnSpc>
                <a:spcPct val="95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56197" y="1903222"/>
            <a:ext cx="575945" cy="1143000"/>
          </a:xfrm>
          <a:custGeom>
            <a:avLst/>
            <a:gdLst/>
            <a:ahLst/>
            <a:cxnLst/>
            <a:rect l="l" t="t" r="r" b="b"/>
            <a:pathLst>
              <a:path w="575945" h="1143000">
                <a:moveTo>
                  <a:pt x="0" y="0"/>
                </a:moveTo>
                <a:lnTo>
                  <a:pt x="575945" y="228473"/>
                </a:lnTo>
                <a:lnTo>
                  <a:pt x="575945" y="799718"/>
                </a:lnTo>
                <a:lnTo>
                  <a:pt x="0" y="1142491"/>
                </a:lnTo>
                <a:lnTo>
                  <a:pt x="0" y="628395"/>
                </a:lnTo>
                <a:lnTo>
                  <a:pt x="52324" y="57124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27190" y="2306573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32269" y="2360167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662" y="0"/>
                </a:moveTo>
                <a:lnTo>
                  <a:pt x="605662" y="114300"/>
                </a:lnTo>
                <a:lnTo>
                  <a:pt x="681862" y="76200"/>
                </a:lnTo>
                <a:lnTo>
                  <a:pt x="624712" y="76200"/>
                </a:lnTo>
                <a:lnTo>
                  <a:pt x="624712" y="38100"/>
                </a:lnTo>
                <a:lnTo>
                  <a:pt x="681862" y="38100"/>
                </a:lnTo>
                <a:lnTo>
                  <a:pt x="605662" y="0"/>
                </a:lnTo>
                <a:close/>
              </a:path>
              <a:path w="720090" h="114300">
                <a:moveTo>
                  <a:pt x="60566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5662" y="76200"/>
                </a:lnTo>
                <a:lnTo>
                  <a:pt x="605662" y="38100"/>
                </a:lnTo>
                <a:close/>
              </a:path>
              <a:path w="720090" h="114300">
                <a:moveTo>
                  <a:pt x="681862" y="38100"/>
                </a:moveTo>
                <a:lnTo>
                  <a:pt x="624712" y="38100"/>
                </a:lnTo>
                <a:lnTo>
                  <a:pt x="624712" y="76200"/>
                </a:lnTo>
                <a:lnTo>
                  <a:pt x="681862" y="76200"/>
                </a:lnTo>
                <a:lnTo>
                  <a:pt x="719962" y="57150"/>
                </a:lnTo>
                <a:lnTo>
                  <a:pt x="6818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36108" y="2672079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303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472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472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303" y="57150"/>
                </a:lnTo>
                <a:lnTo>
                  <a:pt x="719963" y="42799"/>
                </a:lnTo>
                <a:lnTo>
                  <a:pt x="69147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51909" y="2935097"/>
            <a:ext cx="2304415" cy="85725"/>
          </a:xfrm>
          <a:custGeom>
            <a:avLst/>
            <a:gdLst/>
            <a:ahLst/>
            <a:cxnLst/>
            <a:rect l="l" t="t" r="r" b="b"/>
            <a:pathLst>
              <a:path w="2304415" h="85725">
                <a:moveTo>
                  <a:pt x="2218309" y="0"/>
                </a:moveTo>
                <a:lnTo>
                  <a:pt x="2218309" y="85725"/>
                </a:lnTo>
                <a:lnTo>
                  <a:pt x="2275374" y="57150"/>
                </a:lnTo>
                <a:lnTo>
                  <a:pt x="2232532" y="57150"/>
                </a:lnTo>
                <a:lnTo>
                  <a:pt x="2232532" y="28575"/>
                </a:lnTo>
                <a:lnTo>
                  <a:pt x="2275543" y="28575"/>
                </a:lnTo>
                <a:lnTo>
                  <a:pt x="2218309" y="0"/>
                </a:lnTo>
                <a:close/>
              </a:path>
              <a:path w="2304415" h="85725">
                <a:moveTo>
                  <a:pt x="221830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218309" y="57150"/>
                </a:lnTo>
                <a:lnTo>
                  <a:pt x="2218309" y="28575"/>
                </a:lnTo>
                <a:close/>
              </a:path>
              <a:path w="2304415" h="85725">
                <a:moveTo>
                  <a:pt x="2275543" y="28575"/>
                </a:moveTo>
                <a:lnTo>
                  <a:pt x="2232532" y="28575"/>
                </a:lnTo>
                <a:lnTo>
                  <a:pt x="2232532" y="57150"/>
                </a:lnTo>
                <a:lnTo>
                  <a:pt x="2275374" y="57150"/>
                </a:lnTo>
                <a:lnTo>
                  <a:pt x="2304034" y="42799"/>
                </a:lnTo>
                <a:lnTo>
                  <a:pt x="227554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36234" y="2061464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472" y="57150"/>
                </a:lnTo>
                <a:lnTo>
                  <a:pt x="648462" y="57150"/>
                </a:lnTo>
                <a:lnTo>
                  <a:pt x="648462" y="28575"/>
                </a:lnTo>
                <a:lnTo>
                  <a:pt x="691303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303" y="28575"/>
                </a:moveTo>
                <a:lnTo>
                  <a:pt x="648462" y="28575"/>
                </a:lnTo>
                <a:lnTo>
                  <a:pt x="648462" y="57150"/>
                </a:lnTo>
                <a:lnTo>
                  <a:pt x="691472" y="57150"/>
                </a:lnTo>
                <a:lnTo>
                  <a:pt x="719963" y="42925"/>
                </a:lnTo>
                <a:lnTo>
                  <a:pt x="69130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52359" y="1903222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2"/>
                </a:moveTo>
                <a:lnTo>
                  <a:pt x="720001" y="1440052"/>
                </a:lnTo>
                <a:lnTo>
                  <a:pt x="720001" y="0"/>
                </a:lnTo>
                <a:lnTo>
                  <a:pt x="0" y="0"/>
                </a:lnTo>
                <a:lnTo>
                  <a:pt x="0" y="144005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542910" y="2174876"/>
            <a:ext cx="584835" cy="897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memo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80126" y="2714879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406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80126" y="3180460"/>
            <a:ext cx="1871980" cy="85725"/>
          </a:xfrm>
          <a:custGeom>
            <a:avLst/>
            <a:gdLst/>
            <a:ahLst/>
            <a:cxnLst/>
            <a:rect l="l" t="t" r="r" b="b"/>
            <a:pathLst>
              <a:path w="1871979" h="85725">
                <a:moveTo>
                  <a:pt x="1786254" y="0"/>
                </a:moveTo>
                <a:lnTo>
                  <a:pt x="1786254" y="85725"/>
                </a:lnTo>
                <a:lnTo>
                  <a:pt x="1843489" y="57150"/>
                </a:lnTo>
                <a:lnTo>
                  <a:pt x="1800605" y="57150"/>
                </a:lnTo>
                <a:lnTo>
                  <a:pt x="1800605" y="28575"/>
                </a:lnTo>
                <a:lnTo>
                  <a:pt x="1843320" y="28575"/>
                </a:lnTo>
                <a:lnTo>
                  <a:pt x="1786254" y="0"/>
                </a:lnTo>
                <a:close/>
              </a:path>
              <a:path w="1871979" h="85725">
                <a:moveTo>
                  <a:pt x="178625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786254" y="57150"/>
                </a:lnTo>
                <a:lnTo>
                  <a:pt x="1786254" y="28575"/>
                </a:lnTo>
                <a:close/>
              </a:path>
              <a:path w="1871979" h="85725">
                <a:moveTo>
                  <a:pt x="1843320" y="28575"/>
                </a:moveTo>
                <a:lnTo>
                  <a:pt x="1800605" y="28575"/>
                </a:lnTo>
                <a:lnTo>
                  <a:pt x="1800605" y="57150"/>
                </a:lnTo>
                <a:lnTo>
                  <a:pt x="1843489" y="57150"/>
                </a:lnTo>
                <a:lnTo>
                  <a:pt x="1871979" y="42925"/>
                </a:lnTo>
                <a:lnTo>
                  <a:pt x="184332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172450" y="241731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9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76513" y="1556766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58130" y="1556766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381596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17109" y="1556766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1"/>
                </a:moveTo>
                <a:lnTo>
                  <a:pt x="0" y="202311"/>
                </a:lnTo>
                <a:lnTo>
                  <a:pt x="42925" y="288036"/>
                </a:lnTo>
                <a:lnTo>
                  <a:pt x="78623" y="216535"/>
                </a:lnTo>
                <a:lnTo>
                  <a:pt x="28575" y="216535"/>
                </a:lnTo>
                <a:lnTo>
                  <a:pt x="28575" y="202311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5"/>
                </a:lnTo>
                <a:lnTo>
                  <a:pt x="57150" y="216535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1"/>
                </a:moveTo>
                <a:lnTo>
                  <a:pt x="57150" y="202311"/>
                </a:lnTo>
                <a:lnTo>
                  <a:pt x="57150" y="216535"/>
                </a:lnTo>
                <a:lnTo>
                  <a:pt x="78623" y="216535"/>
                </a:lnTo>
                <a:lnTo>
                  <a:pt x="85725" y="202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39720" y="2314955"/>
            <a:ext cx="0" cy="900430"/>
          </a:xfrm>
          <a:custGeom>
            <a:avLst/>
            <a:gdLst/>
            <a:ahLst/>
            <a:cxnLst/>
            <a:rect l="l" t="t" r="r" b="b"/>
            <a:pathLst>
              <a:path h="900430">
                <a:moveTo>
                  <a:pt x="0" y="0"/>
                </a:moveTo>
                <a:lnTo>
                  <a:pt x="0" y="9000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91639" y="3041523"/>
            <a:ext cx="375285" cy="603885"/>
          </a:xfrm>
          <a:custGeom>
            <a:avLst/>
            <a:gdLst/>
            <a:ahLst/>
            <a:cxnLst/>
            <a:rect l="l" t="t" r="r" b="b"/>
            <a:pathLst>
              <a:path w="375285" h="603885">
                <a:moveTo>
                  <a:pt x="62484" y="603503"/>
                </a:moveTo>
                <a:lnTo>
                  <a:pt x="38201" y="598598"/>
                </a:lnTo>
                <a:lnTo>
                  <a:pt x="18335" y="585215"/>
                </a:lnTo>
                <a:lnTo>
                  <a:pt x="4923" y="565356"/>
                </a:lnTo>
                <a:lnTo>
                  <a:pt x="0" y="541019"/>
                </a:lnTo>
                <a:lnTo>
                  <a:pt x="0" y="62484"/>
                </a:lnTo>
                <a:lnTo>
                  <a:pt x="4923" y="38147"/>
                </a:lnTo>
                <a:lnTo>
                  <a:pt x="18335" y="18287"/>
                </a:lnTo>
                <a:lnTo>
                  <a:pt x="38201" y="4905"/>
                </a:lnTo>
                <a:lnTo>
                  <a:pt x="62484" y="0"/>
                </a:lnTo>
                <a:lnTo>
                  <a:pt x="312420" y="0"/>
                </a:lnTo>
                <a:lnTo>
                  <a:pt x="336756" y="4905"/>
                </a:lnTo>
                <a:lnTo>
                  <a:pt x="356616" y="18287"/>
                </a:lnTo>
                <a:lnTo>
                  <a:pt x="369998" y="38147"/>
                </a:lnTo>
                <a:lnTo>
                  <a:pt x="374904" y="62484"/>
                </a:lnTo>
                <a:lnTo>
                  <a:pt x="374904" y="541019"/>
                </a:lnTo>
                <a:lnTo>
                  <a:pt x="369998" y="565356"/>
                </a:lnTo>
                <a:lnTo>
                  <a:pt x="356616" y="585215"/>
                </a:lnTo>
                <a:lnTo>
                  <a:pt x="336756" y="598598"/>
                </a:lnTo>
                <a:lnTo>
                  <a:pt x="312420" y="603503"/>
                </a:lnTo>
                <a:lnTo>
                  <a:pt x="62484" y="60350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761108" y="3115517"/>
            <a:ext cx="280035" cy="4578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NPC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51685" y="3169539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88289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88289" h="85725">
                <a:moveTo>
                  <a:pt x="28803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88035" y="57150"/>
                </a:lnTo>
                <a:lnTo>
                  <a:pt x="28803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08500" y="2977895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4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85720" y="3438397"/>
            <a:ext cx="2423160" cy="85725"/>
          </a:xfrm>
          <a:custGeom>
            <a:avLst/>
            <a:gdLst/>
            <a:ahLst/>
            <a:cxnLst/>
            <a:rect l="l" t="t" r="r" b="b"/>
            <a:pathLst>
              <a:path w="242316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1" y="57150"/>
                </a:lnTo>
                <a:lnTo>
                  <a:pt x="71501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423160" h="85725">
                <a:moveTo>
                  <a:pt x="85725" y="28575"/>
                </a:moveTo>
                <a:lnTo>
                  <a:pt x="71501" y="28575"/>
                </a:lnTo>
                <a:lnTo>
                  <a:pt x="71501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423160" h="85725">
                <a:moveTo>
                  <a:pt x="2422779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422779" y="57150"/>
                </a:lnTo>
                <a:lnTo>
                  <a:pt x="242277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03603" y="33432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2880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03603" y="2314955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102831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03730" y="2272157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274193" y="0"/>
                </a:moveTo>
                <a:lnTo>
                  <a:pt x="274193" y="85725"/>
                </a:lnTo>
                <a:lnTo>
                  <a:pt x="331258" y="57150"/>
                </a:lnTo>
                <a:lnTo>
                  <a:pt x="288544" y="57150"/>
                </a:lnTo>
                <a:lnTo>
                  <a:pt x="288544" y="28575"/>
                </a:lnTo>
                <a:lnTo>
                  <a:pt x="331427" y="28575"/>
                </a:lnTo>
                <a:lnTo>
                  <a:pt x="274193" y="0"/>
                </a:lnTo>
                <a:close/>
              </a:path>
              <a:path w="360044" h="85725">
                <a:moveTo>
                  <a:pt x="27419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74193" y="57150"/>
                </a:lnTo>
                <a:lnTo>
                  <a:pt x="274193" y="28575"/>
                </a:lnTo>
                <a:close/>
              </a:path>
              <a:path w="360044" h="85725">
                <a:moveTo>
                  <a:pt x="331427" y="28575"/>
                </a:moveTo>
                <a:lnTo>
                  <a:pt x="288544" y="28575"/>
                </a:lnTo>
                <a:lnTo>
                  <a:pt x="288544" y="57150"/>
                </a:lnTo>
                <a:lnTo>
                  <a:pt x="331258" y="57150"/>
                </a:lnTo>
                <a:lnTo>
                  <a:pt x="359918" y="42798"/>
                </a:lnTo>
                <a:lnTo>
                  <a:pt x="33142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936238" y="2924175"/>
            <a:ext cx="4889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imm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19371" y="1388363"/>
            <a:ext cx="204215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66234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66234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28515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7537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20" y="0"/>
                </a:moveTo>
                <a:lnTo>
                  <a:pt x="0" y="86741"/>
                </a:lnTo>
                <a:lnTo>
                  <a:pt x="91440" y="86741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7537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741"/>
                </a:moveTo>
                <a:lnTo>
                  <a:pt x="45720" y="0"/>
                </a:lnTo>
                <a:lnTo>
                  <a:pt x="91440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73852" y="1388363"/>
            <a:ext cx="204215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20715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20715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82996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2985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19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2985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741"/>
                </a:moveTo>
                <a:lnTo>
                  <a:pt x="45719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54011" y="1388363"/>
            <a:ext cx="204216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00875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00875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63156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01001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20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01001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741"/>
                </a:moveTo>
                <a:lnTo>
                  <a:pt x="45720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371331" y="1388363"/>
            <a:ext cx="204216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18194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418194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80476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2733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19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2733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741"/>
                </a:moveTo>
                <a:lnTo>
                  <a:pt x="45719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340350" y="6379819"/>
            <a:ext cx="815975" cy="370840"/>
          </a:xfrm>
          <a:custGeom>
            <a:avLst/>
            <a:gdLst/>
            <a:ahLst/>
            <a:cxnLst/>
            <a:rect l="l" t="t" r="r" b="b"/>
            <a:pathLst>
              <a:path w="815975" h="370840">
                <a:moveTo>
                  <a:pt x="0" y="370839"/>
                </a:moveTo>
                <a:lnTo>
                  <a:pt x="815759" y="370839"/>
                </a:lnTo>
                <a:lnTo>
                  <a:pt x="8157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156197" y="6379819"/>
            <a:ext cx="565785" cy="370840"/>
          </a:xfrm>
          <a:custGeom>
            <a:avLst/>
            <a:gdLst/>
            <a:ahLst/>
            <a:cxnLst/>
            <a:rect l="l" t="t" r="r" b="b"/>
            <a:pathLst>
              <a:path w="565784" h="370840">
                <a:moveTo>
                  <a:pt x="0" y="370839"/>
                </a:moveTo>
                <a:lnTo>
                  <a:pt x="565505" y="370839"/>
                </a:lnTo>
                <a:lnTo>
                  <a:pt x="56550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21729" y="6379819"/>
            <a:ext cx="659130" cy="370840"/>
          </a:xfrm>
          <a:custGeom>
            <a:avLst/>
            <a:gdLst/>
            <a:ahLst/>
            <a:cxnLst/>
            <a:rect l="l" t="t" r="r" b="b"/>
            <a:pathLst>
              <a:path w="659129" h="370840">
                <a:moveTo>
                  <a:pt x="0" y="370839"/>
                </a:moveTo>
                <a:lnTo>
                  <a:pt x="658634" y="370839"/>
                </a:lnTo>
                <a:lnTo>
                  <a:pt x="65863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80351" y="6379819"/>
            <a:ext cx="792480" cy="370840"/>
          </a:xfrm>
          <a:custGeom>
            <a:avLst/>
            <a:gdLst/>
            <a:ahLst/>
            <a:cxnLst/>
            <a:rect l="l" t="t" r="r" b="b"/>
            <a:pathLst>
              <a:path w="792479" h="370840">
                <a:moveTo>
                  <a:pt x="0" y="370839"/>
                </a:moveTo>
                <a:lnTo>
                  <a:pt x="792086" y="370839"/>
                </a:lnTo>
                <a:lnTo>
                  <a:pt x="7920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172450" y="6379819"/>
            <a:ext cx="576580" cy="370840"/>
          </a:xfrm>
          <a:custGeom>
            <a:avLst/>
            <a:gdLst/>
            <a:ahLst/>
            <a:cxnLst/>
            <a:rect l="l" t="t" r="r" b="b"/>
            <a:pathLst>
              <a:path w="576579" h="370840">
                <a:moveTo>
                  <a:pt x="0" y="370839"/>
                </a:moveTo>
                <a:lnTo>
                  <a:pt x="576059" y="370839"/>
                </a:lnTo>
                <a:lnTo>
                  <a:pt x="5760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4023740" y="6471665"/>
          <a:ext cx="466666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909"/>
                <a:gridCol w="1387569"/>
                <a:gridCol w="1374969"/>
                <a:gridCol w="935213"/>
              </a:tblGrid>
              <a:tr h="22860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" name="object 75"/>
          <p:cNvSpPr txBox="1"/>
          <p:nvPr/>
        </p:nvSpPr>
        <p:spPr>
          <a:xfrm>
            <a:off x="5443854" y="3955415"/>
            <a:ext cx="38481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add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238490" y="3955415"/>
            <a:ext cx="36258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sub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763776" y="4671961"/>
            <a:ext cx="360045" cy="935990"/>
          </a:xfrm>
          <a:custGeom>
            <a:avLst/>
            <a:gdLst/>
            <a:ahLst/>
            <a:cxnLst/>
            <a:rect l="l" t="t" r="r" b="b"/>
            <a:pathLst>
              <a:path w="360044" h="935989">
                <a:moveTo>
                  <a:pt x="0" y="936002"/>
                </a:moveTo>
                <a:lnTo>
                  <a:pt x="359994" y="936002"/>
                </a:lnTo>
                <a:lnTo>
                  <a:pt x="359994" y="0"/>
                </a:lnTo>
                <a:lnTo>
                  <a:pt x="0" y="0"/>
                </a:lnTo>
                <a:lnTo>
                  <a:pt x="0" y="93600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825751" y="4996146"/>
            <a:ext cx="280035" cy="292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843783" y="4519421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1440052"/>
                </a:moveTo>
                <a:lnTo>
                  <a:pt x="1007998" y="1440052"/>
                </a:lnTo>
                <a:lnTo>
                  <a:pt x="1007998" y="0"/>
                </a:lnTo>
                <a:lnTo>
                  <a:pt x="0" y="0"/>
                </a:lnTo>
                <a:lnTo>
                  <a:pt x="0" y="14400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5655" y="3717163"/>
            <a:ext cx="333946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algn="r">
              <a:lnSpc>
                <a:spcPts val="2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ion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077591" y="4793495"/>
            <a:ext cx="585470" cy="1018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truct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33985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123694" y="5080508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364" y="0"/>
                </a:moveTo>
                <a:lnTo>
                  <a:pt x="634364" y="85725"/>
                </a:lnTo>
                <a:lnTo>
                  <a:pt x="691430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599" y="28575"/>
                </a:lnTo>
                <a:lnTo>
                  <a:pt x="634364" y="0"/>
                </a:lnTo>
                <a:close/>
              </a:path>
              <a:path w="720089" h="85725">
                <a:moveTo>
                  <a:pt x="63436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364" y="57150"/>
                </a:lnTo>
                <a:lnTo>
                  <a:pt x="634364" y="28575"/>
                </a:lnTo>
                <a:close/>
              </a:path>
              <a:path w="720089" h="85725">
                <a:moveTo>
                  <a:pt x="691599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430" y="57150"/>
                </a:lnTo>
                <a:lnTo>
                  <a:pt x="720089" y="42799"/>
                </a:lnTo>
                <a:lnTo>
                  <a:pt x="69159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4500117" y="4653140"/>
            <a:ext cx="935990" cy="1008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274320" marR="27940" indent="-236220">
              <a:lnSpc>
                <a:spcPct val="100000"/>
              </a:lnSpc>
              <a:spcBef>
                <a:spcPts val="1335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Register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851909" y="4966208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6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51909" y="5268721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4"/>
                </a:lnTo>
                <a:lnTo>
                  <a:pt x="619294" y="57149"/>
                </a:lnTo>
                <a:lnTo>
                  <a:pt x="576579" y="57149"/>
                </a:lnTo>
                <a:lnTo>
                  <a:pt x="576579" y="28574"/>
                </a:lnTo>
                <a:lnTo>
                  <a:pt x="619463" y="28574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562228" y="57149"/>
                </a:lnTo>
                <a:lnTo>
                  <a:pt x="562228" y="28574"/>
                </a:lnTo>
                <a:close/>
              </a:path>
              <a:path w="648335" h="85725">
                <a:moveTo>
                  <a:pt x="619463" y="28574"/>
                </a:moveTo>
                <a:lnTo>
                  <a:pt x="576579" y="28574"/>
                </a:lnTo>
                <a:lnTo>
                  <a:pt x="576579" y="57149"/>
                </a:lnTo>
                <a:lnTo>
                  <a:pt x="619294" y="57149"/>
                </a:lnTo>
                <a:lnTo>
                  <a:pt x="647953" y="42798"/>
                </a:lnTo>
                <a:lnTo>
                  <a:pt x="61946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51909" y="5556758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699"/>
                </a:lnTo>
                <a:lnTo>
                  <a:pt x="619378" y="57124"/>
                </a:lnTo>
                <a:lnTo>
                  <a:pt x="576579" y="57124"/>
                </a:lnTo>
                <a:lnTo>
                  <a:pt x="576579" y="28574"/>
                </a:lnTo>
                <a:lnTo>
                  <a:pt x="619412" y="28574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4"/>
                </a:moveTo>
                <a:lnTo>
                  <a:pt x="0" y="28574"/>
                </a:lnTo>
                <a:lnTo>
                  <a:pt x="0" y="57124"/>
                </a:lnTo>
                <a:lnTo>
                  <a:pt x="562228" y="57124"/>
                </a:lnTo>
                <a:lnTo>
                  <a:pt x="562228" y="28574"/>
                </a:lnTo>
                <a:close/>
              </a:path>
              <a:path w="648335" h="85725">
                <a:moveTo>
                  <a:pt x="619412" y="28574"/>
                </a:moveTo>
                <a:lnTo>
                  <a:pt x="576579" y="28574"/>
                </a:lnTo>
                <a:lnTo>
                  <a:pt x="576579" y="57124"/>
                </a:lnTo>
                <a:lnTo>
                  <a:pt x="619378" y="57124"/>
                </a:lnTo>
                <a:lnTo>
                  <a:pt x="647953" y="42837"/>
                </a:lnTo>
                <a:lnTo>
                  <a:pt x="619412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3929253" y="4724019"/>
            <a:ext cx="24511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 algn="just">
              <a:lnSpc>
                <a:spcPct val="95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156197" y="4711572"/>
            <a:ext cx="575945" cy="1143000"/>
          </a:xfrm>
          <a:custGeom>
            <a:avLst/>
            <a:gdLst/>
            <a:ahLst/>
            <a:cxnLst/>
            <a:rect l="l" t="t" r="r" b="b"/>
            <a:pathLst>
              <a:path w="575945" h="1143000">
                <a:moveTo>
                  <a:pt x="0" y="0"/>
                </a:moveTo>
                <a:lnTo>
                  <a:pt x="575945" y="228472"/>
                </a:lnTo>
                <a:lnTo>
                  <a:pt x="575945" y="799718"/>
                </a:lnTo>
                <a:lnTo>
                  <a:pt x="0" y="1142479"/>
                </a:lnTo>
                <a:lnTo>
                  <a:pt x="0" y="628395"/>
                </a:lnTo>
                <a:lnTo>
                  <a:pt x="52324" y="57124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6227190" y="5115305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732269" y="5168519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662" y="0"/>
                </a:moveTo>
                <a:lnTo>
                  <a:pt x="605662" y="114299"/>
                </a:lnTo>
                <a:lnTo>
                  <a:pt x="681862" y="76199"/>
                </a:lnTo>
                <a:lnTo>
                  <a:pt x="624712" y="76199"/>
                </a:lnTo>
                <a:lnTo>
                  <a:pt x="624712" y="38099"/>
                </a:lnTo>
                <a:lnTo>
                  <a:pt x="681862" y="38099"/>
                </a:lnTo>
                <a:lnTo>
                  <a:pt x="605662" y="0"/>
                </a:lnTo>
                <a:close/>
              </a:path>
              <a:path w="720090" h="114300">
                <a:moveTo>
                  <a:pt x="60566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605662" y="76199"/>
                </a:lnTo>
                <a:lnTo>
                  <a:pt x="605662" y="38099"/>
                </a:lnTo>
                <a:close/>
              </a:path>
              <a:path w="720090" h="114300">
                <a:moveTo>
                  <a:pt x="681862" y="38099"/>
                </a:moveTo>
                <a:lnTo>
                  <a:pt x="624712" y="38099"/>
                </a:lnTo>
                <a:lnTo>
                  <a:pt x="624712" y="76199"/>
                </a:lnTo>
                <a:lnTo>
                  <a:pt x="681862" y="76199"/>
                </a:lnTo>
                <a:lnTo>
                  <a:pt x="719962" y="57149"/>
                </a:lnTo>
                <a:lnTo>
                  <a:pt x="68186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436108" y="5480303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472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303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303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472" y="57150"/>
                </a:lnTo>
                <a:lnTo>
                  <a:pt x="719963" y="42926"/>
                </a:lnTo>
                <a:lnTo>
                  <a:pt x="69130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851909" y="5743359"/>
            <a:ext cx="2304415" cy="85725"/>
          </a:xfrm>
          <a:custGeom>
            <a:avLst/>
            <a:gdLst/>
            <a:ahLst/>
            <a:cxnLst/>
            <a:rect l="l" t="t" r="r" b="b"/>
            <a:pathLst>
              <a:path w="2304415" h="85725">
                <a:moveTo>
                  <a:pt x="2218309" y="0"/>
                </a:moveTo>
                <a:lnTo>
                  <a:pt x="2218309" y="85725"/>
                </a:lnTo>
                <a:lnTo>
                  <a:pt x="2275459" y="57150"/>
                </a:lnTo>
                <a:lnTo>
                  <a:pt x="2232532" y="57150"/>
                </a:lnTo>
                <a:lnTo>
                  <a:pt x="2232532" y="28575"/>
                </a:lnTo>
                <a:lnTo>
                  <a:pt x="2275459" y="28575"/>
                </a:lnTo>
                <a:lnTo>
                  <a:pt x="2218309" y="0"/>
                </a:lnTo>
                <a:close/>
              </a:path>
              <a:path w="2304415" h="85725">
                <a:moveTo>
                  <a:pt x="221830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218309" y="57150"/>
                </a:lnTo>
                <a:lnTo>
                  <a:pt x="2218309" y="28575"/>
                </a:lnTo>
                <a:close/>
              </a:path>
              <a:path w="2304415" h="85725">
                <a:moveTo>
                  <a:pt x="2275459" y="28575"/>
                </a:moveTo>
                <a:lnTo>
                  <a:pt x="2232532" y="28575"/>
                </a:lnTo>
                <a:lnTo>
                  <a:pt x="2232532" y="57150"/>
                </a:lnTo>
                <a:lnTo>
                  <a:pt x="2275459" y="57150"/>
                </a:lnTo>
                <a:lnTo>
                  <a:pt x="2304034" y="42862"/>
                </a:lnTo>
                <a:lnTo>
                  <a:pt x="227545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36234" y="4869815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472" y="57150"/>
                </a:lnTo>
                <a:lnTo>
                  <a:pt x="648462" y="57150"/>
                </a:lnTo>
                <a:lnTo>
                  <a:pt x="648462" y="28575"/>
                </a:lnTo>
                <a:lnTo>
                  <a:pt x="691303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303" y="28575"/>
                </a:moveTo>
                <a:lnTo>
                  <a:pt x="648462" y="28575"/>
                </a:lnTo>
                <a:lnTo>
                  <a:pt x="648462" y="57150"/>
                </a:lnTo>
                <a:lnTo>
                  <a:pt x="691472" y="57150"/>
                </a:lnTo>
                <a:lnTo>
                  <a:pt x="719963" y="42926"/>
                </a:lnTo>
                <a:lnTo>
                  <a:pt x="69130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52359" y="4711534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3"/>
                </a:moveTo>
                <a:lnTo>
                  <a:pt x="720001" y="1440053"/>
                </a:lnTo>
                <a:lnTo>
                  <a:pt x="720001" y="0"/>
                </a:lnTo>
                <a:lnTo>
                  <a:pt x="0" y="0"/>
                </a:lnTo>
                <a:lnTo>
                  <a:pt x="0" y="144005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7542910" y="4985519"/>
            <a:ext cx="584835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580126" y="5523229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39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580126" y="5988786"/>
            <a:ext cx="1871980" cy="85725"/>
          </a:xfrm>
          <a:custGeom>
            <a:avLst/>
            <a:gdLst/>
            <a:ahLst/>
            <a:cxnLst/>
            <a:rect l="l" t="t" r="r" b="b"/>
            <a:pathLst>
              <a:path w="1871979" h="85725">
                <a:moveTo>
                  <a:pt x="1786254" y="0"/>
                </a:moveTo>
                <a:lnTo>
                  <a:pt x="1786254" y="85725"/>
                </a:lnTo>
                <a:lnTo>
                  <a:pt x="1843404" y="57150"/>
                </a:lnTo>
                <a:lnTo>
                  <a:pt x="1800605" y="57150"/>
                </a:lnTo>
                <a:lnTo>
                  <a:pt x="1800605" y="28575"/>
                </a:lnTo>
                <a:lnTo>
                  <a:pt x="1843404" y="28575"/>
                </a:lnTo>
                <a:lnTo>
                  <a:pt x="1786254" y="0"/>
                </a:lnTo>
                <a:close/>
              </a:path>
              <a:path w="1871979" h="85725">
                <a:moveTo>
                  <a:pt x="178625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786254" y="57150"/>
                </a:lnTo>
                <a:lnTo>
                  <a:pt x="1786254" y="28575"/>
                </a:lnTo>
                <a:close/>
              </a:path>
              <a:path w="1871979" h="85725">
                <a:moveTo>
                  <a:pt x="1843404" y="28575"/>
                </a:moveTo>
                <a:lnTo>
                  <a:pt x="1800605" y="28575"/>
                </a:lnTo>
                <a:lnTo>
                  <a:pt x="1800605" y="57150"/>
                </a:lnTo>
                <a:lnTo>
                  <a:pt x="1843404" y="57150"/>
                </a:lnTo>
                <a:lnTo>
                  <a:pt x="1871979" y="42862"/>
                </a:lnTo>
                <a:lnTo>
                  <a:pt x="184340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172450" y="522566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9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676513" y="4365116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58130" y="4365116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381596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817109" y="4365116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0"/>
                </a:moveTo>
                <a:lnTo>
                  <a:pt x="0" y="202310"/>
                </a:lnTo>
                <a:lnTo>
                  <a:pt x="42925" y="288035"/>
                </a:lnTo>
                <a:lnTo>
                  <a:pt x="78623" y="216534"/>
                </a:lnTo>
                <a:lnTo>
                  <a:pt x="28575" y="216534"/>
                </a:lnTo>
                <a:lnTo>
                  <a:pt x="28575" y="202310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4"/>
                </a:lnTo>
                <a:lnTo>
                  <a:pt x="57150" y="216534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0"/>
                </a:moveTo>
                <a:lnTo>
                  <a:pt x="57150" y="202310"/>
                </a:lnTo>
                <a:lnTo>
                  <a:pt x="57150" y="216534"/>
                </a:lnTo>
                <a:lnTo>
                  <a:pt x="78623" y="216534"/>
                </a:lnTo>
                <a:lnTo>
                  <a:pt x="85725" y="202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339720" y="5123307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90002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691639" y="5849835"/>
            <a:ext cx="375285" cy="603885"/>
          </a:xfrm>
          <a:custGeom>
            <a:avLst/>
            <a:gdLst/>
            <a:ahLst/>
            <a:cxnLst/>
            <a:rect l="l" t="t" r="r" b="b"/>
            <a:pathLst>
              <a:path w="375285" h="603885">
                <a:moveTo>
                  <a:pt x="62484" y="603503"/>
                </a:moveTo>
                <a:lnTo>
                  <a:pt x="38201" y="598593"/>
                </a:lnTo>
                <a:lnTo>
                  <a:pt x="18335" y="585201"/>
                </a:lnTo>
                <a:lnTo>
                  <a:pt x="4923" y="565340"/>
                </a:lnTo>
                <a:lnTo>
                  <a:pt x="0" y="541019"/>
                </a:lnTo>
                <a:lnTo>
                  <a:pt x="0" y="62483"/>
                </a:lnTo>
                <a:lnTo>
                  <a:pt x="4923" y="38158"/>
                </a:lnTo>
                <a:lnTo>
                  <a:pt x="18335" y="18297"/>
                </a:lnTo>
                <a:lnTo>
                  <a:pt x="38201" y="4908"/>
                </a:lnTo>
                <a:lnTo>
                  <a:pt x="62484" y="0"/>
                </a:lnTo>
                <a:lnTo>
                  <a:pt x="312420" y="0"/>
                </a:lnTo>
                <a:lnTo>
                  <a:pt x="336756" y="4908"/>
                </a:lnTo>
                <a:lnTo>
                  <a:pt x="356616" y="18297"/>
                </a:lnTo>
                <a:lnTo>
                  <a:pt x="369998" y="38158"/>
                </a:lnTo>
                <a:lnTo>
                  <a:pt x="374904" y="62483"/>
                </a:lnTo>
                <a:lnTo>
                  <a:pt x="374904" y="541019"/>
                </a:lnTo>
                <a:lnTo>
                  <a:pt x="369998" y="565340"/>
                </a:lnTo>
                <a:lnTo>
                  <a:pt x="356616" y="585201"/>
                </a:lnTo>
                <a:lnTo>
                  <a:pt x="336756" y="598593"/>
                </a:lnTo>
                <a:lnTo>
                  <a:pt x="312420" y="603503"/>
                </a:lnTo>
                <a:lnTo>
                  <a:pt x="62484" y="6035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1761108" y="5924554"/>
            <a:ext cx="280035" cy="4578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NPC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051685" y="5977813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85725" y="0"/>
                </a:moveTo>
                <a:lnTo>
                  <a:pt x="0" y="42862"/>
                </a:lnTo>
                <a:lnTo>
                  <a:pt x="85725" y="85724"/>
                </a:lnTo>
                <a:lnTo>
                  <a:pt x="85725" y="57149"/>
                </a:lnTo>
                <a:lnTo>
                  <a:pt x="71500" y="57149"/>
                </a:lnTo>
                <a:lnTo>
                  <a:pt x="71500" y="28574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88289" h="85725">
                <a:moveTo>
                  <a:pt x="85725" y="28574"/>
                </a:moveTo>
                <a:lnTo>
                  <a:pt x="71500" y="28574"/>
                </a:lnTo>
                <a:lnTo>
                  <a:pt x="71500" y="57149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88289" h="85725">
                <a:moveTo>
                  <a:pt x="288035" y="28574"/>
                </a:moveTo>
                <a:lnTo>
                  <a:pt x="85725" y="28574"/>
                </a:lnTo>
                <a:lnTo>
                  <a:pt x="85725" y="57149"/>
                </a:lnTo>
                <a:lnTo>
                  <a:pt x="288035" y="57149"/>
                </a:lnTo>
                <a:lnTo>
                  <a:pt x="288035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08500" y="5786221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41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085720" y="6246774"/>
            <a:ext cx="2423160" cy="85725"/>
          </a:xfrm>
          <a:custGeom>
            <a:avLst/>
            <a:gdLst/>
            <a:ahLst/>
            <a:cxnLst/>
            <a:rect l="l" t="t" r="r" b="b"/>
            <a:pathLst>
              <a:path w="2423160" h="85725">
                <a:moveTo>
                  <a:pt x="85725" y="0"/>
                </a:moveTo>
                <a:lnTo>
                  <a:pt x="0" y="42862"/>
                </a:lnTo>
                <a:lnTo>
                  <a:pt x="85725" y="85724"/>
                </a:lnTo>
                <a:lnTo>
                  <a:pt x="85725" y="57149"/>
                </a:lnTo>
                <a:lnTo>
                  <a:pt x="71501" y="57149"/>
                </a:lnTo>
                <a:lnTo>
                  <a:pt x="71501" y="28574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423160" h="85725">
                <a:moveTo>
                  <a:pt x="85725" y="28574"/>
                </a:moveTo>
                <a:lnTo>
                  <a:pt x="71501" y="28574"/>
                </a:lnTo>
                <a:lnTo>
                  <a:pt x="71501" y="57149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423160" h="85725">
                <a:moveTo>
                  <a:pt x="2422779" y="28574"/>
                </a:moveTo>
                <a:lnTo>
                  <a:pt x="85725" y="28574"/>
                </a:lnTo>
                <a:lnTo>
                  <a:pt x="85725" y="57149"/>
                </a:lnTo>
                <a:lnTo>
                  <a:pt x="2422779" y="57149"/>
                </a:lnTo>
                <a:lnTo>
                  <a:pt x="242277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403603" y="615158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2880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403603" y="5123307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102828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403730" y="5080508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274193" y="0"/>
                </a:moveTo>
                <a:lnTo>
                  <a:pt x="274193" y="85725"/>
                </a:lnTo>
                <a:lnTo>
                  <a:pt x="331258" y="57150"/>
                </a:lnTo>
                <a:lnTo>
                  <a:pt x="288544" y="57150"/>
                </a:lnTo>
                <a:lnTo>
                  <a:pt x="288544" y="28575"/>
                </a:lnTo>
                <a:lnTo>
                  <a:pt x="331427" y="28575"/>
                </a:lnTo>
                <a:lnTo>
                  <a:pt x="274193" y="0"/>
                </a:lnTo>
                <a:close/>
              </a:path>
              <a:path w="360044" h="85725">
                <a:moveTo>
                  <a:pt x="27419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74193" y="57150"/>
                </a:lnTo>
                <a:lnTo>
                  <a:pt x="274193" y="28575"/>
                </a:lnTo>
                <a:close/>
              </a:path>
              <a:path w="360044" h="85725">
                <a:moveTo>
                  <a:pt x="331427" y="28575"/>
                </a:moveTo>
                <a:lnTo>
                  <a:pt x="288544" y="28575"/>
                </a:lnTo>
                <a:lnTo>
                  <a:pt x="288544" y="57150"/>
                </a:lnTo>
                <a:lnTo>
                  <a:pt x="331258" y="57150"/>
                </a:lnTo>
                <a:lnTo>
                  <a:pt x="359918" y="42799"/>
                </a:lnTo>
                <a:lnTo>
                  <a:pt x="33142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3936238" y="5733186"/>
            <a:ext cx="4889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imm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119371" y="4197096"/>
            <a:ext cx="204215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166234" y="422113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166234" y="422113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2"/>
                </a:moveTo>
                <a:lnTo>
                  <a:pt x="109727" y="2170302"/>
                </a:lnTo>
                <a:lnTo>
                  <a:pt x="109727" y="0"/>
                </a:lnTo>
                <a:lnTo>
                  <a:pt x="0" y="0"/>
                </a:lnTo>
                <a:lnTo>
                  <a:pt x="0" y="2170302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128515" y="6278879"/>
            <a:ext cx="185927" cy="181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175378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20" y="0"/>
                </a:moveTo>
                <a:lnTo>
                  <a:pt x="0" y="86817"/>
                </a:lnTo>
                <a:lnTo>
                  <a:pt x="91440" y="86817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175378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817"/>
                </a:moveTo>
                <a:lnTo>
                  <a:pt x="45720" y="0"/>
                </a:lnTo>
                <a:lnTo>
                  <a:pt x="91440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673852" y="4197096"/>
            <a:ext cx="204215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720715" y="422113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720715" y="422113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2"/>
                </a:moveTo>
                <a:lnTo>
                  <a:pt x="109727" y="2170302"/>
                </a:lnTo>
                <a:lnTo>
                  <a:pt x="109727" y="0"/>
                </a:lnTo>
                <a:lnTo>
                  <a:pt x="0" y="0"/>
                </a:lnTo>
                <a:lnTo>
                  <a:pt x="0" y="2170302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682996" y="6278879"/>
            <a:ext cx="185927" cy="181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729859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19" y="0"/>
                </a:moveTo>
                <a:lnTo>
                  <a:pt x="0" y="86817"/>
                </a:lnTo>
                <a:lnTo>
                  <a:pt x="91439" y="86817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729859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817"/>
                </a:moveTo>
                <a:lnTo>
                  <a:pt x="45719" y="0"/>
                </a:lnTo>
                <a:lnTo>
                  <a:pt x="91439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954011" y="4197096"/>
            <a:ext cx="204216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000875" y="422113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000875" y="422113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2"/>
                </a:moveTo>
                <a:lnTo>
                  <a:pt x="109727" y="2170302"/>
                </a:lnTo>
                <a:lnTo>
                  <a:pt x="109727" y="0"/>
                </a:lnTo>
                <a:lnTo>
                  <a:pt x="0" y="0"/>
                </a:lnTo>
                <a:lnTo>
                  <a:pt x="0" y="2170302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963156" y="6278879"/>
            <a:ext cx="185927" cy="181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010018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20" y="0"/>
                </a:moveTo>
                <a:lnTo>
                  <a:pt x="0" y="86817"/>
                </a:lnTo>
                <a:lnTo>
                  <a:pt x="91439" y="86817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010018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817"/>
                </a:moveTo>
                <a:lnTo>
                  <a:pt x="45720" y="0"/>
                </a:lnTo>
                <a:lnTo>
                  <a:pt x="91439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371331" y="4197096"/>
            <a:ext cx="204216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418194" y="422113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418194" y="422113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2"/>
                </a:moveTo>
                <a:lnTo>
                  <a:pt x="109727" y="2170302"/>
                </a:lnTo>
                <a:lnTo>
                  <a:pt x="109727" y="0"/>
                </a:lnTo>
                <a:lnTo>
                  <a:pt x="0" y="0"/>
                </a:lnTo>
                <a:lnTo>
                  <a:pt x="0" y="2170302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380476" y="6278879"/>
            <a:ext cx="185927" cy="181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427339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19" y="0"/>
                </a:moveTo>
                <a:lnTo>
                  <a:pt x="0" y="86817"/>
                </a:lnTo>
                <a:lnTo>
                  <a:pt x="91439" y="86817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427339" y="6302692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817"/>
                </a:moveTo>
                <a:lnTo>
                  <a:pt x="45719" y="0"/>
                </a:lnTo>
                <a:lnTo>
                  <a:pt x="91439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676513" y="3933190"/>
            <a:ext cx="0" cy="1296035"/>
          </a:xfrm>
          <a:custGeom>
            <a:avLst/>
            <a:gdLst/>
            <a:ahLst/>
            <a:cxnLst/>
            <a:rect l="l" t="t" r="r" b="b"/>
            <a:pathLst>
              <a:path h="1296035">
                <a:moveTo>
                  <a:pt x="0" y="1296035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940171" y="3923791"/>
            <a:ext cx="2736850" cy="0"/>
          </a:xfrm>
          <a:custGeom>
            <a:avLst/>
            <a:gdLst/>
            <a:ahLst/>
            <a:cxnLst/>
            <a:rect l="l" t="t" r="r" b="b"/>
            <a:pathLst>
              <a:path w="2736850">
                <a:moveTo>
                  <a:pt x="2736342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940171" y="3933063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1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940171" y="4754245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4"/>
                </a:lnTo>
                <a:lnTo>
                  <a:pt x="187536" y="57149"/>
                </a:lnTo>
                <a:lnTo>
                  <a:pt x="144525" y="57149"/>
                </a:lnTo>
                <a:lnTo>
                  <a:pt x="144525" y="28574"/>
                </a:lnTo>
                <a:lnTo>
                  <a:pt x="187367" y="28574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130301" y="57149"/>
                </a:lnTo>
                <a:lnTo>
                  <a:pt x="130301" y="28574"/>
                </a:lnTo>
                <a:close/>
              </a:path>
              <a:path w="216535" h="85725">
                <a:moveTo>
                  <a:pt x="187367" y="28574"/>
                </a:moveTo>
                <a:lnTo>
                  <a:pt x="144525" y="28574"/>
                </a:lnTo>
                <a:lnTo>
                  <a:pt x="144525" y="57149"/>
                </a:lnTo>
                <a:lnTo>
                  <a:pt x="187536" y="57149"/>
                </a:lnTo>
                <a:lnTo>
                  <a:pt x="216026" y="42925"/>
                </a:lnTo>
                <a:lnTo>
                  <a:pt x="187367" y="285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655" y="3717163"/>
            <a:ext cx="3312160" cy="1292225"/>
          </a:xfrm>
          <a:custGeom>
            <a:avLst/>
            <a:gdLst/>
            <a:ahLst/>
            <a:cxnLst/>
            <a:rect l="l" t="t" r="r" b="b"/>
            <a:pathLst>
              <a:path w="3312160" h="1292225">
                <a:moveTo>
                  <a:pt x="0" y="1291970"/>
                </a:moveTo>
                <a:lnTo>
                  <a:pt x="3312033" y="1291970"/>
                </a:lnTo>
                <a:lnTo>
                  <a:pt x="3312033" y="0"/>
                </a:lnTo>
                <a:lnTo>
                  <a:pt x="0" y="0"/>
                </a:lnTo>
                <a:lnTo>
                  <a:pt x="0" y="129197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84531" y="3801745"/>
            <a:ext cx="30905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add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：还有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</a:t>
            </a:r>
            <a:r>
              <a:rPr sz="2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使用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84531" y="4167504"/>
            <a:ext cx="259842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：已经产生结果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因此，转发即可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56325" cy="720090"/>
          </a:xfrm>
          <a:custGeom>
            <a:avLst/>
            <a:gdLst/>
            <a:ahLst/>
            <a:cxnLst/>
            <a:rect l="l" t="t" r="r" b="b"/>
            <a:pathLst>
              <a:path w="6156325" h="720090">
                <a:moveTo>
                  <a:pt x="0" y="720001"/>
                </a:moveTo>
                <a:lnTo>
                  <a:pt x="6155944" y="720001"/>
                </a:lnTo>
                <a:lnTo>
                  <a:pt x="6155944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6921" y="114172"/>
            <a:ext cx="201168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暂停</a:t>
            </a:r>
            <a:r>
              <a:rPr dirty="0">
                <a:latin typeface="Calibri" panose="020F0502020204030204"/>
                <a:cs typeface="Calibri" panose="020F0502020204030204"/>
              </a:rPr>
              <a:t>o</a:t>
            </a:r>
            <a:r>
              <a:rPr spc="-15" dirty="0">
                <a:latin typeface="Calibri" panose="020F0502020204030204"/>
                <a:cs typeface="Calibri" panose="020F0502020204030204"/>
              </a:rPr>
              <a:t>r</a:t>
            </a:r>
            <a:r>
              <a:rPr dirty="0"/>
              <a:t>转发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94" y="746125"/>
            <a:ext cx="596265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案例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3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：暂停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add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？还是可以转发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sub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的结果？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0504" y="1146302"/>
            <a:ext cx="1858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7980" algn="l"/>
              </a:tabLst>
            </a:pPr>
            <a:r>
              <a:rPr sz="18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add	</a:t>
            </a:r>
            <a:r>
              <a:rPr sz="1800" b="1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lw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5944" y="0"/>
            <a:ext cx="2988310" cy="720090"/>
          </a:xfrm>
          <a:custGeom>
            <a:avLst/>
            <a:gdLst/>
            <a:ahLst/>
            <a:cxnLst/>
            <a:rect l="l" t="t" r="r" b="b"/>
            <a:pathLst>
              <a:path w="2988309" h="720090">
                <a:moveTo>
                  <a:pt x="0" y="720001"/>
                </a:moveTo>
                <a:lnTo>
                  <a:pt x="2988309" y="720001"/>
                </a:lnTo>
                <a:lnTo>
                  <a:pt x="2988309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35700" y="163321"/>
            <a:ext cx="28181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假设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add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lw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rt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相关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01" y="2447290"/>
            <a:ext cx="8578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Cycle</a:t>
            </a: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X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3776" y="1863585"/>
            <a:ext cx="360045" cy="93662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38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3783" y="1711070"/>
            <a:ext cx="1008380" cy="14401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168910" rIns="0" bIns="0" rtlCol="0">
            <a:spAutoFit/>
          </a:bodyPr>
          <a:lstStyle/>
          <a:p>
            <a:pPr marL="268605" marR="140335" indent="-121920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truction 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23694" y="2272157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364" y="0"/>
                </a:moveTo>
                <a:lnTo>
                  <a:pt x="634364" y="85725"/>
                </a:lnTo>
                <a:lnTo>
                  <a:pt x="691430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599" y="28575"/>
                </a:lnTo>
                <a:lnTo>
                  <a:pt x="634364" y="0"/>
                </a:lnTo>
                <a:close/>
              </a:path>
              <a:path w="720089" h="85725">
                <a:moveTo>
                  <a:pt x="63436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364" y="57150"/>
                </a:lnTo>
                <a:lnTo>
                  <a:pt x="634364" y="28575"/>
                </a:lnTo>
                <a:close/>
              </a:path>
              <a:path w="720089" h="85725">
                <a:moveTo>
                  <a:pt x="691599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430" y="57150"/>
                </a:lnTo>
                <a:lnTo>
                  <a:pt x="720089" y="42798"/>
                </a:lnTo>
                <a:lnTo>
                  <a:pt x="69159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00117" y="1844801"/>
            <a:ext cx="935990" cy="1008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274320" marR="27940" indent="-236220">
              <a:lnSpc>
                <a:spcPct val="100000"/>
              </a:lnSpc>
              <a:spcBef>
                <a:spcPts val="1330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Register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51909" y="2157857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51909" y="2460370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51909" y="2748407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29253" y="1914601"/>
            <a:ext cx="245110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 algn="just">
              <a:lnSpc>
                <a:spcPct val="95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56197" y="1903222"/>
            <a:ext cx="575945" cy="1143000"/>
          </a:xfrm>
          <a:custGeom>
            <a:avLst/>
            <a:gdLst/>
            <a:ahLst/>
            <a:cxnLst/>
            <a:rect l="l" t="t" r="r" b="b"/>
            <a:pathLst>
              <a:path w="575945" h="1143000">
                <a:moveTo>
                  <a:pt x="0" y="0"/>
                </a:moveTo>
                <a:lnTo>
                  <a:pt x="575945" y="228473"/>
                </a:lnTo>
                <a:lnTo>
                  <a:pt x="575945" y="799718"/>
                </a:lnTo>
                <a:lnTo>
                  <a:pt x="0" y="1142491"/>
                </a:lnTo>
                <a:lnTo>
                  <a:pt x="0" y="628395"/>
                </a:lnTo>
                <a:lnTo>
                  <a:pt x="52324" y="57124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27190" y="2306573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32269" y="2360167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662" y="0"/>
                </a:moveTo>
                <a:lnTo>
                  <a:pt x="605662" y="114300"/>
                </a:lnTo>
                <a:lnTo>
                  <a:pt x="681862" y="76200"/>
                </a:lnTo>
                <a:lnTo>
                  <a:pt x="624712" y="76200"/>
                </a:lnTo>
                <a:lnTo>
                  <a:pt x="624712" y="38100"/>
                </a:lnTo>
                <a:lnTo>
                  <a:pt x="681862" y="38100"/>
                </a:lnTo>
                <a:lnTo>
                  <a:pt x="605662" y="0"/>
                </a:lnTo>
                <a:close/>
              </a:path>
              <a:path w="720090" h="114300">
                <a:moveTo>
                  <a:pt x="60566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5662" y="76200"/>
                </a:lnTo>
                <a:lnTo>
                  <a:pt x="605662" y="38100"/>
                </a:lnTo>
                <a:close/>
              </a:path>
              <a:path w="720090" h="114300">
                <a:moveTo>
                  <a:pt x="681862" y="38100"/>
                </a:moveTo>
                <a:lnTo>
                  <a:pt x="624712" y="38100"/>
                </a:lnTo>
                <a:lnTo>
                  <a:pt x="624712" y="76200"/>
                </a:lnTo>
                <a:lnTo>
                  <a:pt x="681862" y="76200"/>
                </a:lnTo>
                <a:lnTo>
                  <a:pt x="719962" y="57150"/>
                </a:lnTo>
                <a:lnTo>
                  <a:pt x="6818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36108" y="2672079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303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472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472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303" y="57150"/>
                </a:lnTo>
                <a:lnTo>
                  <a:pt x="719963" y="42799"/>
                </a:lnTo>
                <a:lnTo>
                  <a:pt x="69147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51909" y="2935097"/>
            <a:ext cx="2304415" cy="85725"/>
          </a:xfrm>
          <a:custGeom>
            <a:avLst/>
            <a:gdLst/>
            <a:ahLst/>
            <a:cxnLst/>
            <a:rect l="l" t="t" r="r" b="b"/>
            <a:pathLst>
              <a:path w="2304415" h="85725">
                <a:moveTo>
                  <a:pt x="2218309" y="0"/>
                </a:moveTo>
                <a:lnTo>
                  <a:pt x="2218309" y="85725"/>
                </a:lnTo>
                <a:lnTo>
                  <a:pt x="2275374" y="57150"/>
                </a:lnTo>
                <a:lnTo>
                  <a:pt x="2232532" y="57150"/>
                </a:lnTo>
                <a:lnTo>
                  <a:pt x="2232532" y="28575"/>
                </a:lnTo>
                <a:lnTo>
                  <a:pt x="2275543" y="28575"/>
                </a:lnTo>
                <a:lnTo>
                  <a:pt x="2218309" y="0"/>
                </a:lnTo>
                <a:close/>
              </a:path>
              <a:path w="2304415" h="85725">
                <a:moveTo>
                  <a:pt x="221830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218309" y="57150"/>
                </a:lnTo>
                <a:lnTo>
                  <a:pt x="2218309" y="28575"/>
                </a:lnTo>
                <a:close/>
              </a:path>
              <a:path w="2304415" h="85725">
                <a:moveTo>
                  <a:pt x="2275543" y="28575"/>
                </a:moveTo>
                <a:lnTo>
                  <a:pt x="2232532" y="28575"/>
                </a:lnTo>
                <a:lnTo>
                  <a:pt x="2232532" y="57150"/>
                </a:lnTo>
                <a:lnTo>
                  <a:pt x="2275374" y="57150"/>
                </a:lnTo>
                <a:lnTo>
                  <a:pt x="2304034" y="42799"/>
                </a:lnTo>
                <a:lnTo>
                  <a:pt x="227554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36234" y="2061464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472" y="57150"/>
                </a:lnTo>
                <a:lnTo>
                  <a:pt x="648462" y="57150"/>
                </a:lnTo>
                <a:lnTo>
                  <a:pt x="648462" y="28575"/>
                </a:lnTo>
                <a:lnTo>
                  <a:pt x="691303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303" y="28575"/>
                </a:moveTo>
                <a:lnTo>
                  <a:pt x="648462" y="28575"/>
                </a:lnTo>
                <a:lnTo>
                  <a:pt x="648462" y="57150"/>
                </a:lnTo>
                <a:lnTo>
                  <a:pt x="691472" y="57150"/>
                </a:lnTo>
                <a:lnTo>
                  <a:pt x="719963" y="42925"/>
                </a:lnTo>
                <a:lnTo>
                  <a:pt x="69130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52359" y="1903222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2"/>
                </a:moveTo>
                <a:lnTo>
                  <a:pt x="720001" y="1440052"/>
                </a:lnTo>
                <a:lnTo>
                  <a:pt x="720001" y="0"/>
                </a:lnTo>
                <a:lnTo>
                  <a:pt x="0" y="0"/>
                </a:lnTo>
                <a:lnTo>
                  <a:pt x="0" y="144005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542910" y="2174876"/>
            <a:ext cx="584835" cy="897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memo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80126" y="2714879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406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80126" y="3180460"/>
            <a:ext cx="1871980" cy="85725"/>
          </a:xfrm>
          <a:custGeom>
            <a:avLst/>
            <a:gdLst/>
            <a:ahLst/>
            <a:cxnLst/>
            <a:rect l="l" t="t" r="r" b="b"/>
            <a:pathLst>
              <a:path w="1871979" h="85725">
                <a:moveTo>
                  <a:pt x="1786254" y="0"/>
                </a:moveTo>
                <a:lnTo>
                  <a:pt x="1786254" y="85725"/>
                </a:lnTo>
                <a:lnTo>
                  <a:pt x="1843489" y="57150"/>
                </a:lnTo>
                <a:lnTo>
                  <a:pt x="1800605" y="57150"/>
                </a:lnTo>
                <a:lnTo>
                  <a:pt x="1800605" y="28575"/>
                </a:lnTo>
                <a:lnTo>
                  <a:pt x="1843320" y="28575"/>
                </a:lnTo>
                <a:lnTo>
                  <a:pt x="1786254" y="0"/>
                </a:lnTo>
                <a:close/>
              </a:path>
              <a:path w="1871979" h="85725">
                <a:moveTo>
                  <a:pt x="178625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786254" y="57150"/>
                </a:lnTo>
                <a:lnTo>
                  <a:pt x="1786254" y="28575"/>
                </a:lnTo>
                <a:close/>
              </a:path>
              <a:path w="1871979" h="85725">
                <a:moveTo>
                  <a:pt x="1843320" y="28575"/>
                </a:moveTo>
                <a:lnTo>
                  <a:pt x="1800605" y="28575"/>
                </a:lnTo>
                <a:lnTo>
                  <a:pt x="1800605" y="57150"/>
                </a:lnTo>
                <a:lnTo>
                  <a:pt x="1843489" y="57150"/>
                </a:lnTo>
                <a:lnTo>
                  <a:pt x="1871979" y="42925"/>
                </a:lnTo>
                <a:lnTo>
                  <a:pt x="184332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72450" y="241731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9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676513" y="1556766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58130" y="1556766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381596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17109" y="1556766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1"/>
                </a:moveTo>
                <a:lnTo>
                  <a:pt x="0" y="202311"/>
                </a:lnTo>
                <a:lnTo>
                  <a:pt x="42925" y="288036"/>
                </a:lnTo>
                <a:lnTo>
                  <a:pt x="78623" y="216535"/>
                </a:lnTo>
                <a:lnTo>
                  <a:pt x="28575" y="216535"/>
                </a:lnTo>
                <a:lnTo>
                  <a:pt x="28575" y="202311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5"/>
                </a:lnTo>
                <a:lnTo>
                  <a:pt x="57150" y="216535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1"/>
                </a:moveTo>
                <a:lnTo>
                  <a:pt x="57150" y="202311"/>
                </a:lnTo>
                <a:lnTo>
                  <a:pt x="57150" y="216535"/>
                </a:lnTo>
                <a:lnTo>
                  <a:pt x="78623" y="216535"/>
                </a:lnTo>
                <a:lnTo>
                  <a:pt x="85725" y="202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39720" y="2314955"/>
            <a:ext cx="0" cy="900430"/>
          </a:xfrm>
          <a:custGeom>
            <a:avLst/>
            <a:gdLst/>
            <a:ahLst/>
            <a:cxnLst/>
            <a:rect l="l" t="t" r="r" b="b"/>
            <a:pathLst>
              <a:path h="900430">
                <a:moveTo>
                  <a:pt x="0" y="0"/>
                </a:moveTo>
                <a:lnTo>
                  <a:pt x="0" y="9000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91639" y="3041523"/>
            <a:ext cx="375285" cy="603885"/>
          </a:xfrm>
          <a:custGeom>
            <a:avLst/>
            <a:gdLst/>
            <a:ahLst/>
            <a:cxnLst/>
            <a:rect l="l" t="t" r="r" b="b"/>
            <a:pathLst>
              <a:path w="375285" h="603885">
                <a:moveTo>
                  <a:pt x="62484" y="603503"/>
                </a:moveTo>
                <a:lnTo>
                  <a:pt x="38201" y="598598"/>
                </a:lnTo>
                <a:lnTo>
                  <a:pt x="18335" y="585215"/>
                </a:lnTo>
                <a:lnTo>
                  <a:pt x="4923" y="565356"/>
                </a:lnTo>
                <a:lnTo>
                  <a:pt x="0" y="541019"/>
                </a:lnTo>
                <a:lnTo>
                  <a:pt x="0" y="62484"/>
                </a:lnTo>
                <a:lnTo>
                  <a:pt x="4923" y="38147"/>
                </a:lnTo>
                <a:lnTo>
                  <a:pt x="18335" y="18287"/>
                </a:lnTo>
                <a:lnTo>
                  <a:pt x="38201" y="4905"/>
                </a:lnTo>
                <a:lnTo>
                  <a:pt x="62484" y="0"/>
                </a:lnTo>
                <a:lnTo>
                  <a:pt x="312420" y="0"/>
                </a:lnTo>
                <a:lnTo>
                  <a:pt x="336756" y="4905"/>
                </a:lnTo>
                <a:lnTo>
                  <a:pt x="356616" y="18287"/>
                </a:lnTo>
                <a:lnTo>
                  <a:pt x="369998" y="38147"/>
                </a:lnTo>
                <a:lnTo>
                  <a:pt x="374904" y="62484"/>
                </a:lnTo>
                <a:lnTo>
                  <a:pt x="374904" y="541019"/>
                </a:lnTo>
                <a:lnTo>
                  <a:pt x="369998" y="565356"/>
                </a:lnTo>
                <a:lnTo>
                  <a:pt x="356616" y="585215"/>
                </a:lnTo>
                <a:lnTo>
                  <a:pt x="336756" y="598598"/>
                </a:lnTo>
                <a:lnTo>
                  <a:pt x="312420" y="603503"/>
                </a:lnTo>
                <a:lnTo>
                  <a:pt x="62484" y="60350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761108" y="3115517"/>
            <a:ext cx="280035" cy="4578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NPC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51685" y="3169539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88289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88289" h="85725">
                <a:moveTo>
                  <a:pt x="28803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88035" y="57150"/>
                </a:lnTo>
                <a:lnTo>
                  <a:pt x="28803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08500" y="2977895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4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85720" y="3438397"/>
            <a:ext cx="2423160" cy="85725"/>
          </a:xfrm>
          <a:custGeom>
            <a:avLst/>
            <a:gdLst/>
            <a:ahLst/>
            <a:cxnLst/>
            <a:rect l="l" t="t" r="r" b="b"/>
            <a:pathLst>
              <a:path w="242316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1" y="57150"/>
                </a:lnTo>
                <a:lnTo>
                  <a:pt x="71501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423160" h="85725">
                <a:moveTo>
                  <a:pt x="85725" y="28575"/>
                </a:moveTo>
                <a:lnTo>
                  <a:pt x="71501" y="28575"/>
                </a:lnTo>
                <a:lnTo>
                  <a:pt x="71501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423160" h="85725">
                <a:moveTo>
                  <a:pt x="2422779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422779" y="57150"/>
                </a:lnTo>
                <a:lnTo>
                  <a:pt x="242277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03603" y="33432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2880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03603" y="2314955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102831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03730" y="2272157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274193" y="0"/>
                </a:moveTo>
                <a:lnTo>
                  <a:pt x="274193" y="85725"/>
                </a:lnTo>
                <a:lnTo>
                  <a:pt x="331258" y="57150"/>
                </a:lnTo>
                <a:lnTo>
                  <a:pt x="288544" y="57150"/>
                </a:lnTo>
                <a:lnTo>
                  <a:pt x="288544" y="28575"/>
                </a:lnTo>
                <a:lnTo>
                  <a:pt x="331427" y="28575"/>
                </a:lnTo>
                <a:lnTo>
                  <a:pt x="274193" y="0"/>
                </a:lnTo>
                <a:close/>
              </a:path>
              <a:path w="360044" h="85725">
                <a:moveTo>
                  <a:pt x="27419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74193" y="57150"/>
                </a:lnTo>
                <a:lnTo>
                  <a:pt x="274193" y="28575"/>
                </a:lnTo>
                <a:close/>
              </a:path>
              <a:path w="360044" h="85725">
                <a:moveTo>
                  <a:pt x="331427" y="28575"/>
                </a:moveTo>
                <a:lnTo>
                  <a:pt x="288544" y="28575"/>
                </a:lnTo>
                <a:lnTo>
                  <a:pt x="288544" y="57150"/>
                </a:lnTo>
                <a:lnTo>
                  <a:pt x="331258" y="57150"/>
                </a:lnTo>
                <a:lnTo>
                  <a:pt x="359918" y="42798"/>
                </a:lnTo>
                <a:lnTo>
                  <a:pt x="33142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936238" y="2924175"/>
            <a:ext cx="4889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imm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19371" y="1388363"/>
            <a:ext cx="204215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66234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66234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28515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7537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20" y="0"/>
                </a:moveTo>
                <a:lnTo>
                  <a:pt x="0" y="86741"/>
                </a:lnTo>
                <a:lnTo>
                  <a:pt x="91440" y="86741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7537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741"/>
                </a:moveTo>
                <a:lnTo>
                  <a:pt x="45720" y="0"/>
                </a:lnTo>
                <a:lnTo>
                  <a:pt x="91440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73852" y="1388363"/>
            <a:ext cx="204215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20715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20715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82996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2985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19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72985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741"/>
                </a:moveTo>
                <a:lnTo>
                  <a:pt x="45719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954011" y="1388363"/>
            <a:ext cx="204216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00875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00875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63156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1001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20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10018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741"/>
                </a:moveTo>
                <a:lnTo>
                  <a:pt x="45720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371331" y="1388363"/>
            <a:ext cx="204216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418194" y="1412875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418194" y="1412875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380476" y="3470147"/>
            <a:ext cx="185927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42733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19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427339" y="3494404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741"/>
                </a:moveTo>
                <a:lnTo>
                  <a:pt x="45719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340350" y="6189847"/>
            <a:ext cx="815975" cy="370840"/>
          </a:xfrm>
          <a:custGeom>
            <a:avLst/>
            <a:gdLst/>
            <a:ahLst/>
            <a:cxnLst/>
            <a:rect l="l" t="t" r="r" b="b"/>
            <a:pathLst>
              <a:path w="815975" h="370840">
                <a:moveTo>
                  <a:pt x="0" y="370839"/>
                </a:moveTo>
                <a:lnTo>
                  <a:pt x="815759" y="370839"/>
                </a:lnTo>
                <a:lnTo>
                  <a:pt x="8157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156197" y="6189847"/>
            <a:ext cx="565785" cy="370840"/>
          </a:xfrm>
          <a:custGeom>
            <a:avLst/>
            <a:gdLst/>
            <a:ahLst/>
            <a:cxnLst/>
            <a:rect l="l" t="t" r="r" b="b"/>
            <a:pathLst>
              <a:path w="565784" h="370840">
                <a:moveTo>
                  <a:pt x="0" y="370839"/>
                </a:moveTo>
                <a:lnTo>
                  <a:pt x="565505" y="370839"/>
                </a:lnTo>
                <a:lnTo>
                  <a:pt x="56550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21729" y="6189847"/>
            <a:ext cx="659130" cy="370840"/>
          </a:xfrm>
          <a:custGeom>
            <a:avLst/>
            <a:gdLst/>
            <a:ahLst/>
            <a:cxnLst/>
            <a:rect l="l" t="t" r="r" b="b"/>
            <a:pathLst>
              <a:path w="659129" h="370840">
                <a:moveTo>
                  <a:pt x="0" y="370839"/>
                </a:moveTo>
                <a:lnTo>
                  <a:pt x="658634" y="370839"/>
                </a:lnTo>
                <a:lnTo>
                  <a:pt x="65863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80351" y="6189847"/>
            <a:ext cx="792480" cy="370840"/>
          </a:xfrm>
          <a:custGeom>
            <a:avLst/>
            <a:gdLst/>
            <a:ahLst/>
            <a:cxnLst/>
            <a:rect l="l" t="t" r="r" b="b"/>
            <a:pathLst>
              <a:path w="792479" h="370840">
                <a:moveTo>
                  <a:pt x="0" y="370839"/>
                </a:moveTo>
                <a:lnTo>
                  <a:pt x="792086" y="370839"/>
                </a:lnTo>
                <a:lnTo>
                  <a:pt x="7920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172450" y="6189847"/>
            <a:ext cx="576580" cy="370840"/>
          </a:xfrm>
          <a:custGeom>
            <a:avLst/>
            <a:gdLst/>
            <a:ahLst/>
            <a:cxnLst/>
            <a:rect l="l" t="t" r="r" b="b"/>
            <a:pathLst>
              <a:path w="576579" h="370840">
                <a:moveTo>
                  <a:pt x="0" y="370839"/>
                </a:moveTo>
                <a:lnTo>
                  <a:pt x="576059" y="370839"/>
                </a:lnTo>
                <a:lnTo>
                  <a:pt x="5760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4023740" y="6281776"/>
          <a:ext cx="466666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909"/>
                <a:gridCol w="1387569"/>
                <a:gridCol w="1374969"/>
                <a:gridCol w="935213"/>
              </a:tblGrid>
              <a:tr h="22860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" name="object 73"/>
          <p:cNvSpPr txBox="1"/>
          <p:nvPr/>
        </p:nvSpPr>
        <p:spPr>
          <a:xfrm>
            <a:off x="5443854" y="3765170"/>
            <a:ext cx="3841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add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84289" y="3765170"/>
            <a:ext cx="25272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lw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63776" y="4481983"/>
            <a:ext cx="360045" cy="935990"/>
          </a:xfrm>
          <a:custGeom>
            <a:avLst/>
            <a:gdLst/>
            <a:ahLst/>
            <a:cxnLst/>
            <a:rect l="l" t="t" r="r" b="b"/>
            <a:pathLst>
              <a:path w="360044" h="935989">
                <a:moveTo>
                  <a:pt x="0" y="936002"/>
                </a:moveTo>
                <a:lnTo>
                  <a:pt x="359994" y="936002"/>
                </a:lnTo>
                <a:lnTo>
                  <a:pt x="359994" y="0"/>
                </a:lnTo>
                <a:lnTo>
                  <a:pt x="0" y="0"/>
                </a:lnTo>
                <a:lnTo>
                  <a:pt x="0" y="93600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843783" y="4329456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1440053"/>
                </a:moveTo>
                <a:lnTo>
                  <a:pt x="1007998" y="1440053"/>
                </a:lnTo>
                <a:lnTo>
                  <a:pt x="1007998" y="0"/>
                </a:lnTo>
                <a:lnTo>
                  <a:pt x="0" y="0"/>
                </a:lnTo>
                <a:lnTo>
                  <a:pt x="0" y="144005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123694" y="4890517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364" y="0"/>
                </a:moveTo>
                <a:lnTo>
                  <a:pt x="634364" y="85725"/>
                </a:lnTo>
                <a:lnTo>
                  <a:pt x="691430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599" y="28575"/>
                </a:lnTo>
                <a:lnTo>
                  <a:pt x="634364" y="0"/>
                </a:lnTo>
                <a:close/>
              </a:path>
              <a:path w="720089" h="85725">
                <a:moveTo>
                  <a:pt x="63436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364" y="57150"/>
                </a:lnTo>
                <a:lnTo>
                  <a:pt x="634364" y="28575"/>
                </a:lnTo>
                <a:close/>
              </a:path>
              <a:path w="720089" h="85725">
                <a:moveTo>
                  <a:pt x="691599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430" y="57150"/>
                </a:lnTo>
                <a:lnTo>
                  <a:pt x="720089" y="42799"/>
                </a:lnTo>
                <a:lnTo>
                  <a:pt x="69159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500117" y="4463162"/>
            <a:ext cx="935990" cy="1008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3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Register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05" algn="ctr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851909" y="4776217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51909" y="5078731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463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294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463" y="57150"/>
                </a:lnTo>
                <a:lnTo>
                  <a:pt x="647953" y="42926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51909" y="5366767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8" y="0"/>
                </a:moveTo>
                <a:lnTo>
                  <a:pt x="562228" y="85725"/>
                </a:lnTo>
                <a:lnTo>
                  <a:pt x="619378" y="57150"/>
                </a:lnTo>
                <a:lnTo>
                  <a:pt x="576579" y="57150"/>
                </a:lnTo>
                <a:lnTo>
                  <a:pt x="576579" y="28575"/>
                </a:lnTo>
                <a:lnTo>
                  <a:pt x="619378" y="28575"/>
                </a:lnTo>
                <a:lnTo>
                  <a:pt x="562228" y="0"/>
                </a:lnTo>
                <a:close/>
              </a:path>
              <a:path w="648335" h="85725">
                <a:moveTo>
                  <a:pt x="5622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8" y="57150"/>
                </a:lnTo>
                <a:lnTo>
                  <a:pt x="562228" y="28575"/>
                </a:lnTo>
                <a:close/>
              </a:path>
              <a:path w="648335" h="85725">
                <a:moveTo>
                  <a:pt x="619378" y="28575"/>
                </a:moveTo>
                <a:lnTo>
                  <a:pt x="576579" y="28575"/>
                </a:lnTo>
                <a:lnTo>
                  <a:pt x="576579" y="57150"/>
                </a:lnTo>
                <a:lnTo>
                  <a:pt x="619378" y="57150"/>
                </a:lnTo>
                <a:lnTo>
                  <a:pt x="647953" y="42862"/>
                </a:lnTo>
                <a:lnTo>
                  <a:pt x="61937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3929253" y="4534155"/>
            <a:ext cx="24511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 algn="just">
              <a:lnSpc>
                <a:spcPct val="95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156197" y="4521582"/>
            <a:ext cx="575945" cy="1143000"/>
          </a:xfrm>
          <a:custGeom>
            <a:avLst/>
            <a:gdLst/>
            <a:ahLst/>
            <a:cxnLst/>
            <a:rect l="l" t="t" r="r" b="b"/>
            <a:pathLst>
              <a:path w="575945" h="1143000">
                <a:moveTo>
                  <a:pt x="0" y="0"/>
                </a:moveTo>
                <a:lnTo>
                  <a:pt x="575945" y="228473"/>
                </a:lnTo>
                <a:lnTo>
                  <a:pt x="575945" y="799757"/>
                </a:lnTo>
                <a:lnTo>
                  <a:pt x="0" y="1142504"/>
                </a:lnTo>
                <a:lnTo>
                  <a:pt x="0" y="628396"/>
                </a:lnTo>
                <a:lnTo>
                  <a:pt x="52324" y="571246"/>
                </a:lnTo>
                <a:lnTo>
                  <a:pt x="0" y="51409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6227190" y="4925442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732269" y="4978527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662" y="0"/>
                </a:moveTo>
                <a:lnTo>
                  <a:pt x="605662" y="114300"/>
                </a:lnTo>
                <a:lnTo>
                  <a:pt x="681862" y="76200"/>
                </a:lnTo>
                <a:lnTo>
                  <a:pt x="624712" y="76200"/>
                </a:lnTo>
                <a:lnTo>
                  <a:pt x="624712" y="38100"/>
                </a:lnTo>
                <a:lnTo>
                  <a:pt x="681862" y="38100"/>
                </a:lnTo>
                <a:lnTo>
                  <a:pt x="605662" y="0"/>
                </a:lnTo>
                <a:close/>
              </a:path>
              <a:path w="720090" h="114300">
                <a:moveTo>
                  <a:pt x="60566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5662" y="76200"/>
                </a:lnTo>
                <a:lnTo>
                  <a:pt x="605662" y="38100"/>
                </a:lnTo>
                <a:close/>
              </a:path>
              <a:path w="720090" h="114300">
                <a:moveTo>
                  <a:pt x="681862" y="38100"/>
                </a:moveTo>
                <a:lnTo>
                  <a:pt x="624712" y="38100"/>
                </a:lnTo>
                <a:lnTo>
                  <a:pt x="624712" y="76200"/>
                </a:lnTo>
                <a:lnTo>
                  <a:pt x="681862" y="76200"/>
                </a:lnTo>
                <a:lnTo>
                  <a:pt x="719962" y="57150"/>
                </a:lnTo>
                <a:lnTo>
                  <a:pt x="6818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436108" y="5290313"/>
            <a:ext cx="720090" cy="86360"/>
          </a:xfrm>
          <a:custGeom>
            <a:avLst/>
            <a:gdLst/>
            <a:ahLst/>
            <a:cxnLst/>
            <a:rect l="l" t="t" r="r" b="b"/>
            <a:pathLst>
              <a:path w="720089" h="86360">
                <a:moveTo>
                  <a:pt x="634238" y="57213"/>
                </a:moveTo>
                <a:lnTo>
                  <a:pt x="634238" y="85788"/>
                </a:lnTo>
                <a:lnTo>
                  <a:pt x="691388" y="57213"/>
                </a:lnTo>
                <a:lnTo>
                  <a:pt x="634238" y="57213"/>
                </a:lnTo>
                <a:close/>
              </a:path>
              <a:path w="720089" h="86360">
                <a:moveTo>
                  <a:pt x="634238" y="28638"/>
                </a:moveTo>
                <a:lnTo>
                  <a:pt x="634238" y="57213"/>
                </a:lnTo>
                <a:lnTo>
                  <a:pt x="648588" y="57213"/>
                </a:lnTo>
                <a:lnTo>
                  <a:pt x="648588" y="28638"/>
                </a:lnTo>
                <a:lnTo>
                  <a:pt x="634238" y="28638"/>
                </a:lnTo>
                <a:close/>
              </a:path>
              <a:path w="720089" h="86360">
                <a:moveTo>
                  <a:pt x="634238" y="0"/>
                </a:moveTo>
                <a:lnTo>
                  <a:pt x="634238" y="28638"/>
                </a:lnTo>
                <a:lnTo>
                  <a:pt x="648588" y="28638"/>
                </a:lnTo>
                <a:lnTo>
                  <a:pt x="648588" y="57213"/>
                </a:lnTo>
                <a:lnTo>
                  <a:pt x="691413" y="57200"/>
                </a:lnTo>
                <a:lnTo>
                  <a:pt x="719963" y="42925"/>
                </a:lnTo>
                <a:lnTo>
                  <a:pt x="634238" y="0"/>
                </a:lnTo>
                <a:close/>
              </a:path>
              <a:path w="720089" h="86360">
                <a:moveTo>
                  <a:pt x="0" y="28625"/>
                </a:moveTo>
                <a:lnTo>
                  <a:pt x="0" y="57200"/>
                </a:lnTo>
                <a:lnTo>
                  <a:pt x="634238" y="57213"/>
                </a:lnTo>
                <a:lnTo>
                  <a:pt x="634238" y="28638"/>
                </a:lnTo>
                <a:lnTo>
                  <a:pt x="0" y="2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51909" y="5553380"/>
            <a:ext cx="2304415" cy="85725"/>
          </a:xfrm>
          <a:custGeom>
            <a:avLst/>
            <a:gdLst/>
            <a:ahLst/>
            <a:cxnLst/>
            <a:rect l="l" t="t" r="r" b="b"/>
            <a:pathLst>
              <a:path w="2304415" h="85725">
                <a:moveTo>
                  <a:pt x="2218309" y="0"/>
                </a:moveTo>
                <a:lnTo>
                  <a:pt x="2218309" y="85724"/>
                </a:lnTo>
                <a:lnTo>
                  <a:pt x="2275459" y="57149"/>
                </a:lnTo>
                <a:lnTo>
                  <a:pt x="2232532" y="57149"/>
                </a:lnTo>
                <a:lnTo>
                  <a:pt x="2232532" y="28574"/>
                </a:lnTo>
                <a:lnTo>
                  <a:pt x="2275459" y="28574"/>
                </a:lnTo>
                <a:lnTo>
                  <a:pt x="2218309" y="0"/>
                </a:lnTo>
                <a:close/>
              </a:path>
              <a:path w="2304415" h="85725">
                <a:moveTo>
                  <a:pt x="2218309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218309" y="57149"/>
                </a:lnTo>
                <a:lnTo>
                  <a:pt x="2218309" y="28574"/>
                </a:lnTo>
                <a:close/>
              </a:path>
              <a:path w="2304415" h="85725">
                <a:moveTo>
                  <a:pt x="2275459" y="28574"/>
                </a:moveTo>
                <a:lnTo>
                  <a:pt x="2232532" y="28574"/>
                </a:lnTo>
                <a:lnTo>
                  <a:pt x="2232532" y="57149"/>
                </a:lnTo>
                <a:lnTo>
                  <a:pt x="2275459" y="57149"/>
                </a:lnTo>
                <a:lnTo>
                  <a:pt x="2304034" y="42862"/>
                </a:lnTo>
                <a:lnTo>
                  <a:pt x="227545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436234" y="4679824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4"/>
                </a:lnTo>
                <a:lnTo>
                  <a:pt x="691472" y="57149"/>
                </a:lnTo>
                <a:lnTo>
                  <a:pt x="648462" y="57149"/>
                </a:lnTo>
                <a:lnTo>
                  <a:pt x="648462" y="28574"/>
                </a:lnTo>
                <a:lnTo>
                  <a:pt x="691303" y="28574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634238" y="57149"/>
                </a:lnTo>
                <a:lnTo>
                  <a:pt x="634238" y="28574"/>
                </a:lnTo>
                <a:close/>
              </a:path>
              <a:path w="720089" h="85725">
                <a:moveTo>
                  <a:pt x="691303" y="28574"/>
                </a:moveTo>
                <a:lnTo>
                  <a:pt x="648462" y="28574"/>
                </a:lnTo>
                <a:lnTo>
                  <a:pt x="648462" y="57149"/>
                </a:lnTo>
                <a:lnTo>
                  <a:pt x="691472" y="57149"/>
                </a:lnTo>
                <a:lnTo>
                  <a:pt x="719963" y="42925"/>
                </a:lnTo>
                <a:lnTo>
                  <a:pt x="69130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452359" y="4521556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2"/>
                </a:moveTo>
                <a:lnTo>
                  <a:pt x="720001" y="1440052"/>
                </a:lnTo>
                <a:lnTo>
                  <a:pt x="720001" y="0"/>
                </a:lnTo>
                <a:lnTo>
                  <a:pt x="0" y="0"/>
                </a:lnTo>
                <a:lnTo>
                  <a:pt x="0" y="14400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7542910" y="4795629"/>
            <a:ext cx="584835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580126" y="5333226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40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580126" y="5798808"/>
            <a:ext cx="1871980" cy="85725"/>
          </a:xfrm>
          <a:custGeom>
            <a:avLst/>
            <a:gdLst/>
            <a:ahLst/>
            <a:cxnLst/>
            <a:rect l="l" t="t" r="r" b="b"/>
            <a:pathLst>
              <a:path w="1871979" h="85725">
                <a:moveTo>
                  <a:pt x="1786254" y="0"/>
                </a:moveTo>
                <a:lnTo>
                  <a:pt x="1786254" y="85725"/>
                </a:lnTo>
                <a:lnTo>
                  <a:pt x="1843404" y="57150"/>
                </a:lnTo>
                <a:lnTo>
                  <a:pt x="1800605" y="57150"/>
                </a:lnTo>
                <a:lnTo>
                  <a:pt x="1800605" y="28575"/>
                </a:lnTo>
                <a:lnTo>
                  <a:pt x="1843404" y="28575"/>
                </a:lnTo>
                <a:lnTo>
                  <a:pt x="1786254" y="0"/>
                </a:lnTo>
                <a:close/>
              </a:path>
              <a:path w="1871979" h="85725">
                <a:moveTo>
                  <a:pt x="178625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786254" y="57150"/>
                </a:lnTo>
                <a:lnTo>
                  <a:pt x="1786254" y="28575"/>
                </a:lnTo>
                <a:close/>
              </a:path>
              <a:path w="1871979" h="85725">
                <a:moveTo>
                  <a:pt x="1843404" y="28575"/>
                </a:moveTo>
                <a:lnTo>
                  <a:pt x="1800605" y="28575"/>
                </a:lnTo>
                <a:lnTo>
                  <a:pt x="1800605" y="57150"/>
                </a:lnTo>
                <a:lnTo>
                  <a:pt x="1843404" y="57150"/>
                </a:lnTo>
                <a:lnTo>
                  <a:pt x="1871979" y="42862"/>
                </a:lnTo>
                <a:lnTo>
                  <a:pt x="184340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172450" y="503567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9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676513" y="4175125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858130" y="4175125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381596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817109" y="4175125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0"/>
                </a:moveTo>
                <a:lnTo>
                  <a:pt x="0" y="202310"/>
                </a:lnTo>
                <a:lnTo>
                  <a:pt x="42925" y="288035"/>
                </a:lnTo>
                <a:lnTo>
                  <a:pt x="78623" y="216534"/>
                </a:lnTo>
                <a:lnTo>
                  <a:pt x="28575" y="216534"/>
                </a:lnTo>
                <a:lnTo>
                  <a:pt x="28575" y="202310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4"/>
                </a:lnTo>
                <a:lnTo>
                  <a:pt x="57150" y="216534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0"/>
                </a:moveTo>
                <a:lnTo>
                  <a:pt x="57150" y="202310"/>
                </a:lnTo>
                <a:lnTo>
                  <a:pt x="57150" y="216534"/>
                </a:lnTo>
                <a:lnTo>
                  <a:pt x="78623" y="216534"/>
                </a:lnTo>
                <a:lnTo>
                  <a:pt x="85725" y="202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691639" y="5659857"/>
            <a:ext cx="375285" cy="603885"/>
          </a:xfrm>
          <a:custGeom>
            <a:avLst/>
            <a:gdLst/>
            <a:ahLst/>
            <a:cxnLst/>
            <a:rect l="l" t="t" r="r" b="b"/>
            <a:pathLst>
              <a:path w="375285" h="603884">
                <a:moveTo>
                  <a:pt x="62484" y="603503"/>
                </a:moveTo>
                <a:lnTo>
                  <a:pt x="38201" y="598593"/>
                </a:lnTo>
                <a:lnTo>
                  <a:pt x="18335" y="585201"/>
                </a:lnTo>
                <a:lnTo>
                  <a:pt x="4923" y="565340"/>
                </a:lnTo>
                <a:lnTo>
                  <a:pt x="0" y="541019"/>
                </a:lnTo>
                <a:lnTo>
                  <a:pt x="0" y="62483"/>
                </a:lnTo>
                <a:lnTo>
                  <a:pt x="4923" y="38163"/>
                </a:lnTo>
                <a:lnTo>
                  <a:pt x="18335" y="18302"/>
                </a:lnTo>
                <a:lnTo>
                  <a:pt x="38201" y="4910"/>
                </a:lnTo>
                <a:lnTo>
                  <a:pt x="62484" y="0"/>
                </a:lnTo>
                <a:lnTo>
                  <a:pt x="312420" y="0"/>
                </a:lnTo>
                <a:lnTo>
                  <a:pt x="336756" y="4910"/>
                </a:lnTo>
                <a:lnTo>
                  <a:pt x="356616" y="18302"/>
                </a:lnTo>
                <a:lnTo>
                  <a:pt x="369998" y="38163"/>
                </a:lnTo>
                <a:lnTo>
                  <a:pt x="374904" y="62483"/>
                </a:lnTo>
                <a:lnTo>
                  <a:pt x="374904" y="541019"/>
                </a:lnTo>
                <a:lnTo>
                  <a:pt x="369998" y="565340"/>
                </a:lnTo>
                <a:lnTo>
                  <a:pt x="356616" y="585201"/>
                </a:lnTo>
                <a:lnTo>
                  <a:pt x="336756" y="598593"/>
                </a:lnTo>
                <a:lnTo>
                  <a:pt x="312420" y="603503"/>
                </a:lnTo>
                <a:lnTo>
                  <a:pt x="62484" y="6035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112535" y="3827157"/>
            <a:ext cx="3537585" cy="265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R="297180" algn="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725295">
              <a:lnSpc>
                <a:spcPts val="1680"/>
              </a:lnSpc>
              <a:spcBef>
                <a:spcPts val="260"/>
              </a:spcBef>
              <a:tabLst>
                <a:tab pos="3282315" algn="l"/>
              </a:tabLst>
            </a:pPr>
            <a:r>
              <a:rPr sz="3000" spc="-7" baseline="15000" dirty="0">
                <a:latin typeface="Calibri" panose="020F0502020204030204"/>
                <a:cs typeface="Calibri" panose="020F0502020204030204"/>
              </a:rPr>
              <a:t>PC	</a:t>
            </a:r>
            <a:r>
              <a:rPr sz="2000" spc="-107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3970" algn="ctr">
              <a:lnSpc>
                <a:spcPts val="1680"/>
              </a:lnSpc>
              <a:tabLst>
                <a:tab pos="297751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Cycle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X+1	</a:t>
            </a:r>
            <a:r>
              <a:rPr sz="3000" baseline="-10000" dirty="0">
                <a:latin typeface="Calibri" panose="020F0502020204030204"/>
                <a:cs typeface="Calibri" panose="020F0502020204030204"/>
              </a:rPr>
              <a:t>truct</a:t>
            </a:r>
            <a:r>
              <a:rPr sz="3000" spc="-209" baseline="-1000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950" baseline="-46000" dirty="0">
                <a:latin typeface="Calibri" panose="020F0502020204030204"/>
                <a:cs typeface="Calibri" panose="020F0502020204030204"/>
              </a:rPr>
              <a:t>me</a:t>
            </a:r>
            <a:endParaRPr sz="3000" baseline="-46000">
              <a:latin typeface="Calibri" panose="020F0502020204030204"/>
              <a:cs typeface="Calibri" panose="020F0502020204030204"/>
            </a:endParaRPr>
          </a:p>
          <a:p>
            <a:pPr marL="2977515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ins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9370"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NPC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051685" y="5787835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85725" y="0"/>
                </a:moveTo>
                <a:lnTo>
                  <a:pt x="0" y="42862"/>
                </a:lnTo>
                <a:lnTo>
                  <a:pt x="85725" y="85724"/>
                </a:lnTo>
                <a:lnTo>
                  <a:pt x="85725" y="57149"/>
                </a:lnTo>
                <a:lnTo>
                  <a:pt x="71500" y="57149"/>
                </a:lnTo>
                <a:lnTo>
                  <a:pt x="71500" y="28574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88289" h="85725">
                <a:moveTo>
                  <a:pt x="85725" y="28574"/>
                </a:moveTo>
                <a:lnTo>
                  <a:pt x="71500" y="28574"/>
                </a:lnTo>
                <a:lnTo>
                  <a:pt x="71500" y="57149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88289" h="85725">
                <a:moveTo>
                  <a:pt x="288035" y="28574"/>
                </a:moveTo>
                <a:lnTo>
                  <a:pt x="85725" y="28574"/>
                </a:lnTo>
                <a:lnTo>
                  <a:pt x="85725" y="57149"/>
                </a:lnTo>
                <a:lnTo>
                  <a:pt x="288035" y="57149"/>
                </a:lnTo>
                <a:lnTo>
                  <a:pt x="288035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508500" y="5596243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41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085720" y="6056796"/>
            <a:ext cx="2423160" cy="85725"/>
          </a:xfrm>
          <a:custGeom>
            <a:avLst/>
            <a:gdLst/>
            <a:ahLst/>
            <a:cxnLst/>
            <a:rect l="l" t="t" r="r" b="b"/>
            <a:pathLst>
              <a:path w="2423160" h="85725">
                <a:moveTo>
                  <a:pt x="85725" y="0"/>
                </a:moveTo>
                <a:lnTo>
                  <a:pt x="0" y="42862"/>
                </a:lnTo>
                <a:lnTo>
                  <a:pt x="85725" y="85724"/>
                </a:lnTo>
                <a:lnTo>
                  <a:pt x="85725" y="57149"/>
                </a:lnTo>
                <a:lnTo>
                  <a:pt x="71501" y="57149"/>
                </a:lnTo>
                <a:lnTo>
                  <a:pt x="71501" y="28574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423160" h="85725">
                <a:moveTo>
                  <a:pt x="85725" y="28574"/>
                </a:moveTo>
                <a:lnTo>
                  <a:pt x="71501" y="28574"/>
                </a:lnTo>
                <a:lnTo>
                  <a:pt x="71501" y="57149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423160" h="85725">
                <a:moveTo>
                  <a:pt x="2422779" y="28574"/>
                </a:moveTo>
                <a:lnTo>
                  <a:pt x="85725" y="28574"/>
                </a:lnTo>
                <a:lnTo>
                  <a:pt x="85725" y="57149"/>
                </a:lnTo>
                <a:lnTo>
                  <a:pt x="2422779" y="57149"/>
                </a:lnTo>
                <a:lnTo>
                  <a:pt x="242277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403730" y="4890517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274193" y="0"/>
                </a:moveTo>
                <a:lnTo>
                  <a:pt x="274193" y="85725"/>
                </a:lnTo>
                <a:lnTo>
                  <a:pt x="331258" y="57150"/>
                </a:lnTo>
                <a:lnTo>
                  <a:pt x="288544" y="57150"/>
                </a:lnTo>
                <a:lnTo>
                  <a:pt x="288544" y="28575"/>
                </a:lnTo>
                <a:lnTo>
                  <a:pt x="331427" y="28575"/>
                </a:lnTo>
                <a:lnTo>
                  <a:pt x="274193" y="0"/>
                </a:lnTo>
                <a:close/>
              </a:path>
              <a:path w="360044" h="85725">
                <a:moveTo>
                  <a:pt x="27419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74193" y="57150"/>
                </a:lnTo>
                <a:lnTo>
                  <a:pt x="274193" y="28575"/>
                </a:lnTo>
                <a:close/>
              </a:path>
              <a:path w="360044" h="85725">
                <a:moveTo>
                  <a:pt x="331427" y="28575"/>
                </a:moveTo>
                <a:lnTo>
                  <a:pt x="288544" y="28575"/>
                </a:lnTo>
                <a:lnTo>
                  <a:pt x="288544" y="57150"/>
                </a:lnTo>
                <a:lnTo>
                  <a:pt x="331258" y="57150"/>
                </a:lnTo>
                <a:lnTo>
                  <a:pt x="359918" y="42799"/>
                </a:lnTo>
                <a:lnTo>
                  <a:pt x="33142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3936238" y="5543296"/>
            <a:ext cx="4889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imm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119371" y="4006596"/>
            <a:ext cx="204215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166234" y="4031158"/>
            <a:ext cx="109727" cy="2170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166234" y="4031158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128515" y="6088381"/>
            <a:ext cx="185927" cy="1813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175378" y="6112726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20" y="0"/>
                </a:moveTo>
                <a:lnTo>
                  <a:pt x="0" y="86817"/>
                </a:lnTo>
                <a:lnTo>
                  <a:pt x="91440" y="86817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175378" y="6112726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817"/>
                </a:moveTo>
                <a:lnTo>
                  <a:pt x="45720" y="0"/>
                </a:lnTo>
                <a:lnTo>
                  <a:pt x="91440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673852" y="4006596"/>
            <a:ext cx="204215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720715" y="4031158"/>
            <a:ext cx="109727" cy="2170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720715" y="4031158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682996" y="6088381"/>
            <a:ext cx="185927" cy="1813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729859" y="6112726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19" y="0"/>
                </a:moveTo>
                <a:lnTo>
                  <a:pt x="0" y="86817"/>
                </a:lnTo>
                <a:lnTo>
                  <a:pt x="91439" y="86817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729859" y="6112726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817"/>
                </a:moveTo>
                <a:lnTo>
                  <a:pt x="45719" y="0"/>
                </a:lnTo>
                <a:lnTo>
                  <a:pt x="91439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954011" y="4006596"/>
            <a:ext cx="204216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000875" y="4031158"/>
            <a:ext cx="109727" cy="2170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000875" y="4031158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963156" y="6088381"/>
            <a:ext cx="185927" cy="1813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10018" y="6112726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20" y="0"/>
                </a:moveTo>
                <a:lnTo>
                  <a:pt x="0" y="86817"/>
                </a:lnTo>
                <a:lnTo>
                  <a:pt x="91439" y="86817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010018" y="6112726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817"/>
                </a:moveTo>
                <a:lnTo>
                  <a:pt x="45720" y="0"/>
                </a:lnTo>
                <a:lnTo>
                  <a:pt x="91439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371331" y="4006596"/>
            <a:ext cx="204216" cy="2264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418194" y="4031158"/>
            <a:ext cx="109727" cy="2170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418194" y="4031158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380476" y="6088381"/>
            <a:ext cx="185927" cy="1813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427339" y="6112726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19" y="0"/>
                </a:moveTo>
                <a:lnTo>
                  <a:pt x="0" y="86817"/>
                </a:lnTo>
                <a:lnTo>
                  <a:pt x="91439" y="86817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427339" y="6112726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817"/>
                </a:moveTo>
                <a:lnTo>
                  <a:pt x="45719" y="0"/>
                </a:lnTo>
                <a:lnTo>
                  <a:pt x="91439" y="86817"/>
                </a:lnTo>
                <a:lnTo>
                  <a:pt x="0" y="86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676513" y="3743199"/>
            <a:ext cx="0" cy="1296035"/>
          </a:xfrm>
          <a:custGeom>
            <a:avLst/>
            <a:gdLst/>
            <a:ahLst/>
            <a:cxnLst/>
            <a:rect l="l" t="t" r="r" b="b"/>
            <a:pathLst>
              <a:path h="1296035">
                <a:moveTo>
                  <a:pt x="0" y="1296034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940171" y="3733800"/>
            <a:ext cx="2736850" cy="0"/>
          </a:xfrm>
          <a:custGeom>
            <a:avLst/>
            <a:gdLst/>
            <a:ahLst/>
            <a:cxnLst/>
            <a:rect l="l" t="t" r="r" b="b"/>
            <a:pathLst>
              <a:path w="2736850">
                <a:moveTo>
                  <a:pt x="2736342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940171" y="3733927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2062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940171" y="5203063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4"/>
                </a:lnTo>
                <a:lnTo>
                  <a:pt x="187536" y="57149"/>
                </a:lnTo>
                <a:lnTo>
                  <a:pt x="144525" y="57149"/>
                </a:lnTo>
                <a:lnTo>
                  <a:pt x="144525" y="28574"/>
                </a:lnTo>
                <a:lnTo>
                  <a:pt x="187367" y="28574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130301" y="57149"/>
                </a:lnTo>
                <a:lnTo>
                  <a:pt x="130301" y="28574"/>
                </a:lnTo>
                <a:close/>
              </a:path>
              <a:path w="216535" h="85725">
                <a:moveTo>
                  <a:pt x="187367" y="28574"/>
                </a:moveTo>
                <a:lnTo>
                  <a:pt x="144525" y="28574"/>
                </a:lnTo>
                <a:lnTo>
                  <a:pt x="144525" y="57149"/>
                </a:lnTo>
                <a:lnTo>
                  <a:pt x="187536" y="57149"/>
                </a:lnTo>
                <a:lnTo>
                  <a:pt x="216026" y="42925"/>
                </a:lnTo>
                <a:lnTo>
                  <a:pt x="187367" y="285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12535" y="3827157"/>
            <a:ext cx="3528060" cy="2654300"/>
          </a:xfrm>
          <a:custGeom>
            <a:avLst/>
            <a:gdLst/>
            <a:ahLst/>
            <a:cxnLst/>
            <a:rect l="l" t="t" r="r" b="b"/>
            <a:pathLst>
              <a:path w="3528060" h="2654300">
                <a:moveTo>
                  <a:pt x="0" y="2653792"/>
                </a:moveTo>
                <a:lnTo>
                  <a:pt x="3528060" y="2653792"/>
                </a:lnTo>
                <a:lnTo>
                  <a:pt x="3528060" y="0"/>
                </a:lnTo>
                <a:lnTo>
                  <a:pt x="0" y="0"/>
                </a:lnTo>
                <a:lnTo>
                  <a:pt x="0" y="265379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191211" y="3861182"/>
            <a:ext cx="30911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add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：还有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</a:t>
            </a:r>
            <a:r>
              <a:rPr sz="2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使用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lw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：还有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</a:t>
            </a:r>
            <a:r>
              <a:rPr sz="2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产生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91211" y="4646423"/>
            <a:ext cx="3073400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00"/>
              </a:lnSpc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数据产生时间比使用时 间滞后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</a:t>
            </a:r>
            <a:r>
              <a:rPr sz="2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775"/>
              </a:lnSpc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因此，最佳方案是：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91211" y="5690617"/>
            <a:ext cx="26339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暂停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）然后转发数据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216520" y="3852164"/>
            <a:ext cx="956310" cy="132715"/>
          </a:xfrm>
          <a:custGeom>
            <a:avLst/>
            <a:gdLst/>
            <a:ahLst/>
            <a:cxnLst/>
            <a:rect l="l" t="t" r="r" b="b"/>
            <a:pathLst>
              <a:path w="956309" h="132714">
                <a:moveTo>
                  <a:pt x="899264" y="66293"/>
                </a:moveTo>
                <a:lnTo>
                  <a:pt x="827785" y="107950"/>
                </a:lnTo>
                <a:lnTo>
                  <a:pt x="825500" y="116712"/>
                </a:lnTo>
                <a:lnTo>
                  <a:pt x="829563" y="123443"/>
                </a:lnTo>
                <a:lnTo>
                  <a:pt x="833501" y="130301"/>
                </a:lnTo>
                <a:lnTo>
                  <a:pt x="842263" y="132587"/>
                </a:lnTo>
                <a:lnTo>
                  <a:pt x="931565" y="80518"/>
                </a:lnTo>
                <a:lnTo>
                  <a:pt x="927607" y="80518"/>
                </a:lnTo>
                <a:lnTo>
                  <a:pt x="927607" y="78612"/>
                </a:lnTo>
                <a:lnTo>
                  <a:pt x="920369" y="78612"/>
                </a:lnTo>
                <a:lnTo>
                  <a:pt x="899264" y="66293"/>
                </a:lnTo>
                <a:close/>
              </a:path>
              <a:path w="956309" h="132714">
                <a:moveTo>
                  <a:pt x="874678" y="51943"/>
                </a:moveTo>
                <a:lnTo>
                  <a:pt x="0" y="51943"/>
                </a:lnTo>
                <a:lnTo>
                  <a:pt x="0" y="80518"/>
                </a:lnTo>
                <a:lnTo>
                  <a:pt x="874895" y="80518"/>
                </a:lnTo>
                <a:lnTo>
                  <a:pt x="899264" y="66293"/>
                </a:lnTo>
                <a:lnTo>
                  <a:pt x="874678" y="51943"/>
                </a:lnTo>
                <a:close/>
              </a:path>
              <a:path w="956309" h="132714">
                <a:moveTo>
                  <a:pt x="931348" y="51943"/>
                </a:moveTo>
                <a:lnTo>
                  <a:pt x="927607" y="51943"/>
                </a:lnTo>
                <a:lnTo>
                  <a:pt x="927607" y="80518"/>
                </a:lnTo>
                <a:lnTo>
                  <a:pt x="931565" y="80518"/>
                </a:lnTo>
                <a:lnTo>
                  <a:pt x="955928" y="66293"/>
                </a:lnTo>
                <a:lnTo>
                  <a:pt x="931348" y="51943"/>
                </a:lnTo>
                <a:close/>
              </a:path>
              <a:path w="956309" h="132714">
                <a:moveTo>
                  <a:pt x="920369" y="53975"/>
                </a:moveTo>
                <a:lnTo>
                  <a:pt x="899264" y="66293"/>
                </a:lnTo>
                <a:lnTo>
                  <a:pt x="920369" y="78612"/>
                </a:lnTo>
                <a:lnTo>
                  <a:pt x="920369" y="53975"/>
                </a:lnTo>
                <a:close/>
              </a:path>
              <a:path w="956309" h="132714">
                <a:moveTo>
                  <a:pt x="927607" y="53975"/>
                </a:moveTo>
                <a:lnTo>
                  <a:pt x="920369" y="53975"/>
                </a:lnTo>
                <a:lnTo>
                  <a:pt x="920369" y="78612"/>
                </a:lnTo>
                <a:lnTo>
                  <a:pt x="927607" y="78612"/>
                </a:lnTo>
                <a:lnTo>
                  <a:pt x="927607" y="53975"/>
                </a:lnTo>
                <a:close/>
              </a:path>
              <a:path w="956309" h="132714">
                <a:moveTo>
                  <a:pt x="842263" y="0"/>
                </a:moveTo>
                <a:lnTo>
                  <a:pt x="833501" y="2286"/>
                </a:lnTo>
                <a:lnTo>
                  <a:pt x="829563" y="9143"/>
                </a:lnTo>
                <a:lnTo>
                  <a:pt x="825500" y="15875"/>
                </a:lnTo>
                <a:lnTo>
                  <a:pt x="827785" y="24637"/>
                </a:lnTo>
                <a:lnTo>
                  <a:pt x="899264" y="66293"/>
                </a:lnTo>
                <a:lnTo>
                  <a:pt x="920369" y="53975"/>
                </a:lnTo>
                <a:lnTo>
                  <a:pt x="927607" y="53975"/>
                </a:lnTo>
                <a:lnTo>
                  <a:pt x="927607" y="51943"/>
                </a:lnTo>
                <a:lnTo>
                  <a:pt x="931348" y="51943"/>
                </a:lnTo>
                <a:lnTo>
                  <a:pt x="8422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8344281" y="3756025"/>
            <a:ext cx="25272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lw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提纲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2463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solidFill>
                  <a:srgbClr val="FF0000"/>
                </a:solidFill>
              </a:rPr>
              <a:t>数据通路构造方法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2593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7167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31739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63118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1266697"/>
            <a:ext cx="2830195" cy="258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基础</a:t>
            </a:r>
            <a:r>
              <a:rPr sz="2000" spc="-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sz="2000" spc="-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水</a:t>
            </a:r>
            <a:r>
              <a:rPr sz="200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线</a:t>
            </a:r>
            <a:r>
              <a:rPr sz="20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规</a:t>
            </a:r>
            <a:r>
              <a:rPr sz="200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划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建模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TL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 marR="153670">
              <a:lnSpc>
                <a:spcPts val="3600"/>
              </a:lnSpc>
              <a:spcBef>
                <a:spcPts val="320"/>
              </a:spcBef>
            </a:pP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制导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路 综合无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据通路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ts val="36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构造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表达式 综合转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电路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94" y="410286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46210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5139563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3855851"/>
            <a:ext cx="3073400" cy="1572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暂停及转发的分析方法 暂停机制构造方法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 err="1" smtClean="0">
                <a:latin typeface="黑体" panose="02010609060101010101" charset="-122"/>
                <a:cs typeface="黑体" panose="02010609060101010101" charset="-122"/>
              </a:rPr>
              <a:t>转发机制构造方法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0664" y="114172"/>
            <a:ext cx="61226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数据</a:t>
            </a:r>
            <a:r>
              <a:rPr spc="-15" dirty="0"/>
              <a:t>冒</a:t>
            </a:r>
            <a:r>
              <a:rPr dirty="0"/>
              <a:t>险：</a:t>
            </a:r>
            <a:r>
              <a:rPr spc="-15" dirty="0"/>
              <a:t>需</a:t>
            </a:r>
            <a:r>
              <a:rPr dirty="0"/>
              <a:t>求与</a:t>
            </a:r>
            <a:r>
              <a:rPr spc="-15" dirty="0"/>
              <a:t>供</a:t>
            </a:r>
            <a:r>
              <a:rPr dirty="0"/>
              <a:t>给能</a:t>
            </a:r>
            <a:r>
              <a:rPr spc="-15" dirty="0"/>
              <a:t>否</a:t>
            </a:r>
            <a:r>
              <a:rPr dirty="0"/>
              <a:t>匹配？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7652384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需求者：</a:t>
            </a:r>
            <a:r>
              <a:rPr sz="2400" b="1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使用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或</a:t>
            </a:r>
            <a:r>
              <a:rPr sz="2400" b="1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传递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寄存器值的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功能部件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流水线寄存器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606" y="1266697"/>
            <a:ext cx="579183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1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3000" spc="-67" baseline="1000" dirty="0">
                <a:latin typeface="Calibri" panose="020F0502020204030204"/>
                <a:cs typeface="Calibri" panose="020F0502020204030204"/>
              </a:rPr>
              <a:t>/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sub</a:t>
            </a:r>
            <a:r>
              <a:rPr sz="3000" spc="-52" baseline="1000" dirty="0">
                <a:latin typeface="Calibri" panose="020F0502020204030204"/>
                <a:cs typeface="Calibri" panose="020F0502020204030204"/>
              </a:rPr>
              <a:t>/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o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的需求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级的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j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需要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读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取任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何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GP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，因此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j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有需求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4" y="22735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94" y="2179065"/>
            <a:ext cx="560578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供给者：保存有</a:t>
            </a:r>
            <a:r>
              <a:rPr sz="3600" spc="-52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eg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新结果的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流水线寄存器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277774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094" y="323494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606" y="2547111"/>
            <a:ext cx="4921885" cy="93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：所有运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算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类指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的供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给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者是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级和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loa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类指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的供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给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者是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37066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794" y="3612133"/>
            <a:ext cx="5511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数据冒险可以转化为：需求与供给的匹配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094" y="4210557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094" y="4667757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606" y="4132326"/>
            <a:ext cx="724217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暂停：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结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产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生的时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间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晚</a:t>
            </a:r>
            <a:r>
              <a:rPr sz="20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指令到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达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求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者时（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前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时间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转发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：结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产生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时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间</a:t>
            </a:r>
            <a:r>
              <a:rPr sz="20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早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3000" spc="-15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等于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到达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求者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（前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的时间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894" y="5428488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794" y="5334000"/>
            <a:ext cx="716470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7" baseline="1000" dirty="0">
                <a:latin typeface="Calibri" panose="020F0502020204030204"/>
                <a:cs typeface="Calibri" panose="020F0502020204030204"/>
              </a:rPr>
              <a:t>Q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：如果有多个供给者，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级、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级哪个值是最新值？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需求</a:t>
            </a:r>
            <a:r>
              <a:rPr spc="-15" dirty="0"/>
              <a:t>者</a:t>
            </a:r>
            <a:r>
              <a:rPr dirty="0"/>
              <a:t>的最</a:t>
            </a:r>
            <a:r>
              <a:rPr spc="-15" dirty="0"/>
              <a:t>晚</a:t>
            </a:r>
            <a:r>
              <a:rPr dirty="0"/>
              <a:t>时间</a:t>
            </a:r>
            <a:r>
              <a:rPr spc="-15" dirty="0"/>
              <a:t>模</a:t>
            </a:r>
            <a:r>
              <a:rPr dirty="0"/>
              <a:t>型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" y="1724914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" y="746125"/>
            <a:ext cx="837501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-15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us</a:t>
            </a:r>
            <a:r>
              <a:rPr sz="2400" spc="-7" baseline="-9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(tim</a:t>
            </a:r>
            <a:r>
              <a:rPr sz="3600" spc="15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-</a:t>
            </a:r>
            <a:r>
              <a:rPr sz="3600" spc="-3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o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-use</a:t>
            </a:r>
            <a:r>
              <a:rPr sz="3600" spc="7" baseline="1000" dirty="0">
                <a:latin typeface="Calibri" panose="020F0502020204030204"/>
                <a:cs typeface="Calibri" panose="020F0502020204030204"/>
              </a:rPr>
              <a:t>)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：指令进入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级后，其后的某个功能部件再经过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多少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3600" spc="-44" baseline="1000" dirty="0">
                <a:latin typeface="Calibri" panose="020F0502020204030204"/>
                <a:cs typeface="Calibri" panose="020F0502020204030204"/>
              </a:rPr>
              <a:t>y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cl</a:t>
            </a:r>
            <a:r>
              <a:rPr sz="3600" spc="15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就</a:t>
            </a:r>
            <a:r>
              <a:rPr sz="2400" spc="-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必须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要使用寄存器值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特点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400" spc="-74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3600" spc="-6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67" baseline="-9000" dirty="0">
                <a:latin typeface="Calibri" panose="020F0502020204030204"/>
                <a:cs typeface="Calibri" panose="020F0502020204030204"/>
              </a:rPr>
              <a:t>use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是静态值，读取操作数的时间上限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222885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606" y="2150617"/>
            <a:ext cx="585724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例如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型计算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类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000" spc="-3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-37" baseline="-11000" dirty="0">
                <a:latin typeface="Calibri" panose="020F0502020204030204"/>
                <a:cs typeface="Calibri" panose="020F0502020204030204"/>
              </a:rPr>
              <a:t>use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000" spc="-59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rs/rt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均在</a:t>
            </a:r>
            <a:r>
              <a:rPr sz="3000" spc="7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级使用）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4" y="2700528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94" y="2606040"/>
            <a:ext cx="532257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特点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：同一条指令可以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个不同的</a:t>
            </a:r>
            <a:r>
              <a:rPr sz="3600" spc="-232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use</a:t>
            </a:r>
            <a:endParaRPr sz="2400" baseline="-9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20446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094" y="3661917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606" y="2973527"/>
            <a:ext cx="7875905" cy="94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store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型指令的</a:t>
            </a:r>
            <a:r>
              <a:rPr sz="3000" spc="-3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-37" baseline="-11000" dirty="0">
                <a:latin typeface="Calibri" panose="020F0502020204030204"/>
                <a:cs typeface="Calibri" panose="020F0502020204030204"/>
              </a:rPr>
              <a:t>use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分别为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rs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使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用）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rt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级使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） 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：假设存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一条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令要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读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取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3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个寄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存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器，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那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么就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可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3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同的</a:t>
            </a:r>
            <a:r>
              <a:rPr sz="3000" spc="-3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-37" baseline="-11000" dirty="0">
                <a:latin typeface="Calibri" panose="020F0502020204030204"/>
                <a:cs typeface="Calibri" panose="020F0502020204030204"/>
              </a:rPr>
              <a:t>use</a:t>
            </a:r>
            <a:endParaRPr sz="1950" baseline="-1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9294" y="4112005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7894" y="4041902"/>
            <a:ext cx="747649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【注】要支持读取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3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个寄存器，则必须修改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R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的设计。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MI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并无这种需求。</a:t>
            </a:r>
            <a:endParaRPr sz="1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894" y="456006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4465573"/>
            <a:ext cx="755967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Beq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指令：由于寄存器比较功能被前移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至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级，因此</a:t>
            </a:r>
            <a:r>
              <a:rPr sz="3600" spc="-6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67" baseline="-9000" dirty="0">
                <a:latin typeface="Calibri" panose="020F0502020204030204"/>
                <a:cs typeface="Calibri" panose="020F0502020204030204"/>
              </a:rPr>
              <a:t>use</a:t>
            </a:r>
            <a:r>
              <a:rPr sz="2400" spc="-112" baseline="-900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=0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094" y="506437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606" y="4986146"/>
            <a:ext cx="373380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如果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beq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不前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移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则</a:t>
            </a:r>
            <a:r>
              <a:rPr sz="3000" spc="-3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-37" baseline="-11000" dirty="0">
                <a:latin typeface="Calibri" panose="020F0502020204030204"/>
                <a:cs typeface="Calibri" panose="020F0502020204030204"/>
              </a:rPr>
              <a:t>use</a:t>
            </a:r>
            <a:r>
              <a:rPr sz="1950" spc="-142" baseline="-11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必然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0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供给</a:t>
            </a:r>
            <a:r>
              <a:rPr spc="-15" dirty="0"/>
              <a:t>者</a:t>
            </a:r>
            <a:r>
              <a:rPr dirty="0"/>
              <a:t>的最</a:t>
            </a:r>
            <a:r>
              <a:rPr spc="-15" dirty="0"/>
              <a:t>早</a:t>
            </a:r>
            <a:r>
              <a:rPr dirty="0"/>
              <a:t>时间</a:t>
            </a:r>
            <a:r>
              <a:rPr spc="-15" dirty="0"/>
              <a:t>模</a:t>
            </a:r>
            <a:r>
              <a:rPr dirty="0"/>
              <a:t>型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854710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-22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i="1" spc="-22" baseline="-9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3600" spc="-22" baseline="1000" dirty="0">
                <a:latin typeface="Calibri" panose="020F0502020204030204"/>
                <a:cs typeface="Calibri" panose="020F0502020204030204"/>
              </a:rPr>
              <a:t>(time-to-new)</a:t>
            </a:r>
            <a:r>
              <a:rPr sz="3600" spc="-89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：位于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级及其后各级的指令，再经过多少周期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能够产生要写入寄存器的结果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4" y="1724914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4" y="224307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4" y="2761488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94" y="1477904"/>
            <a:ext cx="7955280" cy="159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特点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：动态值，随着指令的流动，该值在不断减小，直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至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0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特点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：一条指令可以有多个不同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30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7" baseline="-9000" dirty="0">
                <a:latin typeface="Calibri" panose="020F0502020204030204"/>
                <a:cs typeface="Calibri" panose="020F0502020204030204"/>
              </a:rPr>
              <a:t>w</a:t>
            </a:r>
            <a:endParaRPr sz="2400" baseline="-9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例如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3600" spc="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型计算类指令的</a:t>
            </a: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30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或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0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326542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722878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3187191"/>
            <a:ext cx="5428615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指令位于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正在计算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0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指令位于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级或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，结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已经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存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储在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相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应级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94" y="4194302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794" y="4099814"/>
            <a:ext cx="546798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例如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loa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型计算类指令的</a:t>
            </a: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30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0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094" y="4698238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094" y="5155819"/>
            <a:ext cx="15049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094" y="561299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606" y="4620005"/>
            <a:ext cx="4421505" cy="124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指令位于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尚未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读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取存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储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器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指令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位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级，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正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在读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取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存储器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0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指令位于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，结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已经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存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储在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480" y="114172"/>
            <a:ext cx="44970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暂停</a:t>
            </a:r>
            <a:r>
              <a:rPr spc="-15" dirty="0"/>
              <a:t>转</a:t>
            </a:r>
            <a:r>
              <a:rPr dirty="0"/>
              <a:t>发的</a:t>
            </a:r>
            <a:r>
              <a:rPr spc="-15" dirty="0"/>
              <a:t>基</a:t>
            </a:r>
            <a:r>
              <a:rPr dirty="0"/>
              <a:t>本分</a:t>
            </a:r>
            <a:r>
              <a:rPr spc="-15" dirty="0"/>
              <a:t>析</a:t>
            </a:r>
            <a:r>
              <a:rPr dirty="0"/>
              <a:t>方法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8380095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以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add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600" spc="-30" baseline="1000" dirty="0">
                <a:latin typeface="Calibri" panose="020F0502020204030204"/>
                <a:cs typeface="Calibri" panose="020F0502020204030204"/>
              </a:rPr>
              <a:t>rs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为例</a:t>
            </a:r>
            <a:r>
              <a:rPr sz="2400" spc="-72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：将其</a:t>
            </a:r>
            <a:r>
              <a:rPr sz="3600" i="1" spc="-60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i="1" spc="-60" baseline="-9000" dirty="0">
                <a:latin typeface="Calibri" panose="020F0502020204030204"/>
                <a:cs typeface="Calibri" panose="020F0502020204030204"/>
              </a:rPr>
              <a:t>use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与位于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E/M/W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各级指令的</a:t>
            </a:r>
            <a:r>
              <a:rPr sz="3600" i="1" spc="-6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i="1" spc="-67" baseline="-9000" dirty="0">
                <a:latin typeface="Calibri" panose="020F0502020204030204"/>
                <a:cs typeface="Calibri" panose="020F0502020204030204"/>
              </a:rPr>
              <a:t>new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比较。如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3600" i="1" spc="-60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i="1" spc="-60" baseline="-9000" dirty="0">
                <a:latin typeface="Calibri" panose="020F0502020204030204"/>
                <a:cs typeface="Calibri" panose="020F0502020204030204"/>
              </a:rPr>
              <a:t>new</a:t>
            </a:r>
            <a:r>
              <a:rPr sz="2400" i="1" spc="-44" baseline="-90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大，则只能暂停，否则转发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7106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606" y="1632458"/>
            <a:ext cx="252476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ad</a:t>
            </a:r>
            <a:r>
              <a:rPr sz="3000" spc="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000" spc="-6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000" i="1" spc="-15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i="1" spc="7" baseline="-11000" dirty="0">
                <a:latin typeface="Calibri" panose="020F0502020204030204"/>
                <a:cs typeface="Calibri" panose="020F0502020204030204"/>
              </a:rPr>
              <a:t>use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均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endParaRPr sz="30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83739" y="5196840"/>
            <a:ext cx="682625" cy="741680"/>
          </a:xfrm>
          <a:custGeom>
            <a:avLst/>
            <a:gdLst/>
            <a:ahLst/>
            <a:cxnLst/>
            <a:rect l="l" t="t" r="r" b="b"/>
            <a:pathLst>
              <a:path w="682625" h="741679">
                <a:moveTo>
                  <a:pt x="0" y="0"/>
                </a:moveTo>
                <a:lnTo>
                  <a:pt x="682371" y="7416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77389" y="5190490"/>
          <a:ext cx="4354321" cy="1112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371"/>
                <a:gridCol w="612013"/>
                <a:gridCol w="612013"/>
                <a:gridCol w="612013"/>
                <a:gridCol w="612013"/>
                <a:gridCol w="611886"/>
                <a:gridCol w="612012"/>
              </a:tblGrid>
              <a:tr h="370840">
                <a:tc rowSpan="2">
                  <a:txBody>
                    <a:bodyPr/>
                    <a:lstStyle/>
                    <a:p>
                      <a:pPr marL="281305">
                        <a:lnSpc>
                          <a:spcPts val="1615"/>
                        </a:lnSpc>
                        <a:spcBef>
                          <a:spcPts val="1040"/>
                        </a:spcBef>
                      </a:pPr>
                      <a:r>
                        <a:rPr sz="2700" i="1" spc="-44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200" i="1" spc="-30" dirty="0">
                          <a:latin typeface="Calibri" panose="020F0502020204030204"/>
                          <a:cs typeface="Calibri" panose="020F0502020204030204"/>
                        </a:rPr>
                        <a:t>new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29845">
                        <a:lnSpc>
                          <a:spcPts val="1300"/>
                        </a:lnSpc>
                      </a:pPr>
                      <a:r>
                        <a:rPr sz="2700" spc="97" baseline="-20000" dirty="0">
                          <a:latin typeface="Cambria Math" panose="02040503050406030204"/>
                          <a:cs typeface="Cambria Math" panose="02040503050406030204"/>
                        </a:rPr>
                        <a:t>𝑇</a:t>
                      </a:r>
                      <a:r>
                        <a:rPr sz="1300" spc="65" dirty="0">
                          <a:latin typeface="Cambria Math" panose="02040503050406030204"/>
                          <a:cs typeface="Cambria Math" panose="02040503050406030204"/>
                        </a:rPr>
                        <a:t>𝑟𝑠</a:t>
                      </a:r>
                      <a:endParaRPr sz="1300">
                        <a:latin typeface="Cambria Math" panose="02040503050406030204"/>
                        <a:cs typeface="Cambria Math" panose="02040503050406030204"/>
                      </a:endParaRPr>
                    </a:p>
                    <a:p>
                      <a:pPr marL="133350">
                        <a:lnSpc>
                          <a:spcPts val="1245"/>
                        </a:lnSpc>
                      </a:pPr>
                      <a:r>
                        <a:rPr sz="1300" spc="70" dirty="0">
                          <a:latin typeface="Cambria Math" panose="02040503050406030204"/>
                          <a:cs typeface="Cambria Math" panose="02040503050406030204"/>
                        </a:rPr>
                        <a:t>𝑢𝑠𝑒</a:t>
                      </a:r>
                      <a:endParaRPr sz="1300">
                        <a:latin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01">
                <a:tc vMerge="1"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03730" y="2646413"/>
            <a:ext cx="360045" cy="93599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38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3739" y="2493898"/>
            <a:ext cx="1008380" cy="14401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168910" rIns="0" bIns="0" rtlCol="0">
            <a:spAutoFit/>
          </a:bodyPr>
          <a:lstStyle/>
          <a:p>
            <a:pPr marL="268605" marR="140970" indent="-121920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truction 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3648" y="3054985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364" y="0"/>
                </a:moveTo>
                <a:lnTo>
                  <a:pt x="634364" y="85725"/>
                </a:lnTo>
                <a:lnTo>
                  <a:pt x="691430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599" y="28575"/>
                </a:lnTo>
                <a:lnTo>
                  <a:pt x="634364" y="0"/>
                </a:lnTo>
                <a:close/>
              </a:path>
              <a:path w="720089" h="85725">
                <a:moveTo>
                  <a:pt x="63436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364" y="57150"/>
                </a:lnTo>
                <a:lnTo>
                  <a:pt x="634364" y="28575"/>
                </a:lnTo>
                <a:close/>
              </a:path>
              <a:path w="720089" h="85725">
                <a:moveTo>
                  <a:pt x="691599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430" y="57150"/>
                </a:lnTo>
                <a:lnTo>
                  <a:pt x="720089" y="42799"/>
                </a:lnTo>
                <a:lnTo>
                  <a:pt x="69159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40072" y="2627629"/>
            <a:ext cx="936625" cy="1008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274320" marR="28575" indent="-236220">
              <a:lnSpc>
                <a:spcPct val="100000"/>
              </a:lnSpc>
              <a:spcBef>
                <a:spcPts val="1335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Register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1865" y="2940685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9" y="0"/>
                </a:moveTo>
                <a:lnTo>
                  <a:pt x="562229" y="85725"/>
                </a:lnTo>
                <a:lnTo>
                  <a:pt x="619463" y="57150"/>
                </a:lnTo>
                <a:lnTo>
                  <a:pt x="576580" y="57150"/>
                </a:lnTo>
                <a:lnTo>
                  <a:pt x="576580" y="28575"/>
                </a:lnTo>
                <a:lnTo>
                  <a:pt x="619294" y="28575"/>
                </a:lnTo>
                <a:lnTo>
                  <a:pt x="562229" y="0"/>
                </a:lnTo>
                <a:close/>
              </a:path>
              <a:path w="648335" h="85725">
                <a:moveTo>
                  <a:pt x="56222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9" y="57150"/>
                </a:lnTo>
                <a:lnTo>
                  <a:pt x="562229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80" y="28575"/>
                </a:lnTo>
                <a:lnTo>
                  <a:pt x="576580" y="57150"/>
                </a:lnTo>
                <a:lnTo>
                  <a:pt x="619463" y="57150"/>
                </a:lnTo>
                <a:lnTo>
                  <a:pt x="647954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91865" y="3243198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9" y="0"/>
                </a:moveTo>
                <a:lnTo>
                  <a:pt x="562229" y="85725"/>
                </a:lnTo>
                <a:lnTo>
                  <a:pt x="619294" y="57150"/>
                </a:lnTo>
                <a:lnTo>
                  <a:pt x="576580" y="57150"/>
                </a:lnTo>
                <a:lnTo>
                  <a:pt x="576580" y="28575"/>
                </a:lnTo>
                <a:lnTo>
                  <a:pt x="619463" y="28575"/>
                </a:lnTo>
                <a:lnTo>
                  <a:pt x="562229" y="0"/>
                </a:lnTo>
                <a:close/>
              </a:path>
              <a:path w="648335" h="85725">
                <a:moveTo>
                  <a:pt x="56222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9" y="57150"/>
                </a:lnTo>
                <a:lnTo>
                  <a:pt x="562229" y="28575"/>
                </a:lnTo>
                <a:close/>
              </a:path>
              <a:path w="648335" h="85725">
                <a:moveTo>
                  <a:pt x="619463" y="28575"/>
                </a:moveTo>
                <a:lnTo>
                  <a:pt x="576580" y="28575"/>
                </a:lnTo>
                <a:lnTo>
                  <a:pt x="576580" y="57150"/>
                </a:lnTo>
                <a:lnTo>
                  <a:pt x="619294" y="57150"/>
                </a:lnTo>
                <a:lnTo>
                  <a:pt x="647954" y="42799"/>
                </a:lnTo>
                <a:lnTo>
                  <a:pt x="61946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91865" y="3531234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9" y="0"/>
                </a:moveTo>
                <a:lnTo>
                  <a:pt x="562229" y="85725"/>
                </a:lnTo>
                <a:lnTo>
                  <a:pt x="619294" y="57150"/>
                </a:lnTo>
                <a:lnTo>
                  <a:pt x="576580" y="57150"/>
                </a:lnTo>
                <a:lnTo>
                  <a:pt x="576580" y="28575"/>
                </a:lnTo>
                <a:lnTo>
                  <a:pt x="619463" y="28575"/>
                </a:lnTo>
                <a:lnTo>
                  <a:pt x="562229" y="0"/>
                </a:lnTo>
                <a:close/>
              </a:path>
              <a:path w="648335" h="85725">
                <a:moveTo>
                  <a:pt x="56222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9" y="57150"/>
                </a:lnTo>
                <a:lnTo>
                  <a:pt x="562229" y="28575"/>
                </a:lnTo>
                <a:close/>
              </a:path>
              <a:path w="648335" h="85725">
                <a:moveTo>
                  <a:pt x="619463" y="28575"/>
                </a:moveTo>
                <a:lnTo>
                  <a:pt x="576580" y="28575"/>
                </a:lnTo>
                <a:lnTo>
                  <a:pt x="576580" y="57150"/>
                </a:lnTo>
                <a:lnTo>
                  <a:pt x="619294" y="57150"/>
                </a:lnTo>
                <a:lnTo>
                  <a:pt x="647954" y="42799"/>
                </a:lnTo>
                <a:lnTo>
                  <a:pt x="61946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69334" y="2697988"/>
            <a:ext cx="244475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 algn="just">
              <a:lnSpc>
                <a:spcPct val="95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96153" y="2686050"/>
            <a:ext cx="575945" cy="1143000"/>
          </a:xfrm>
          <a:custGeom>
            <a:avLst/>
            <a:gdLst/>
            <a:ahLst/>
            <a:cxnLst/>
            <a:rect l="l" t="t" r="r" b="b"/>
            <a:pathLst>
              <a:path w="575945" h="1143000">
                <a:moveTo>
                  <a:pt x="0" y="0"/>
                </a:moveTo>
                <a:lnTo>
                  <a:pt x="575945" y="228473"/>
                </a:lnTo>
                <a:lnTo>
                  <a:pt x="575945" y="799719"/>
                </a:lnTo>
                <a:lnTo>
                  <a:pt x="0" y="1142492"/>
                </a:lnTo>
                <a:lnTo>
                  <a:pt x="0" y="628396"/>
                </a:lnTo>
                <a:lnTo>
                  <a:pt x="52324" y="571246"/>
                </a:lnTo>
                <a:lnTo>
                  <a:pt x="0" y="51409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66891" y="3089402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72225" y="3142995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663" y="0"/>
                </a:moveTo>
                <a:lnTo>
                  <a:pt x="605663" y="114300"/>
                </a:lnTo>
                <a:lnTo>
                  <a:pt x="681863" y="76200"/>
                </a:lnTo>
                <a:lnTo>
                  <a:pt x="624713" y="76200"/>
                </a:lnTo>
                <a:lnTo>
                  <a:pt x="624713" y="38100"/>
                </a:lnTo>
                <a:lnTo>
                  <a:pt x="681863" y="38100"/>
                </a:lnTo>
                <a:lnTo>
                  <a:pt x="605663" y="0"/>
                </a:lnTo>
                <a:close/>
              </a:path>
              <a:path w="720090" h="114300">
                <a:moveTo>
                  <a:pt x="60566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5663" y="76200"/>
                </a:lnTo>
                <a:lnTo>
                  <a:pt x="605663" y="38100"/>
                </a:lnTo>
                <a:close/>
              </a:path>
              <a:path w="720090" h="114300">
                <a:moveTo>
                  <a:pt x="681863" y="38100"/>
                </a:moveTo>
                <a:lnTo>
                  <a:pt x="624713" y="38100"/>
                </a:lnTo>
                <a:lnTo>
                  <a:pt x="624713" y="76200"/>
                </a:lnTo>
                <a:lnTo>
                  <a:pt x="681863" y="76200"/>
                </a:lnTo>
                <a:lnTo>
                  <a:pt x="719963" y="57150"/>
                </a:lnTo>
                <a:lnTo>
                  <a:pt x="68186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76063" y="3454780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472" y="57150"/>
                </a:lnTo>
                <a:lnTo>
                  <a:pt x="648588" y="57150"/>
                </a:lnTo>
                <a:lnTo>
                  <a:pt x="648588" y="28575"/>
                </a:lnTo>
                <a:lnTo>
                  <a:pt x="691303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303" y="28575"/>
                </a:moveTo>
                <a:lnTo>
                  <a:pt x="648588" y="28575"/>
                </a:lnTo>
                <a:lnTo>
                  <a:pt x="648588" y="57150"/>
                </a:lnTo>
                <a:lnTo>
                  <a:pt x="691472" y="57150"/>
                </a:lnTo>
                <a:lnTo>
                  <a:pt x="719963" y="42926"/>
                </a:lnTo>
                <a:lnTo>
                  <a:pt x="69130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91865" y="3717797"/>
            <a:ext cx="2304415" cy="85725"/>
          </a:xfrm>
          <a:custGeom>
            <a:avLst/>
            <a:gdLst/>
            <a:ahLst/>
            <a:cxnLst/>
            <a:rect l="l" t="t" r="r" b="b"/>
            <a:pathLst>
              <a:path w="2304415" h="85725">
                <a:moveTo>
                  <a:pt x="2218309" y="0"/>
                </a:moveTo>
                <a:lnTo>
                  <a:pt x="2218309" y="85725"/>
                </a:lnTo>
                <a:lnTo>
                  <a:pt x="2275543" y="57150"/>
                </a:lnTo>
                <a:lnTo>
                  <a:pt x="2232533" y="57150"/>
                </a:lnTo>
                <a:lnTo>
                  <a:pt x="2232533" y="28575"/>
                </a:lnTo>
                <a:lnTo>
                  <a:pt x="2275374" y="28575"/>
                </a:lnTo>
                <a:lnTo>
                  <a:pt x="2218309" y="0"/>
                </a:lnTo>
                <a:close/>
              </a:path>
              <a:path w="2304415" h="85725">
                <a:moveTo>
                  <a:pt x="221830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218309" y="57150"/>
                </a:lnTo>
                <a:lnTo>
                  <a:pt x="2218309" y="28575"/>
                </a:lnTo>
                <a:close/>
              </a:path>
              <a:path w="2304415" h="85725">
                <a:moveTo>
                  <a:pt x="2275374" y="28575"/>
                </a:moveTo>
                <a:lnTo>
                  <a:pt x="2232533" y="28575"/>
                </a:lnTo>
                <a:lnTo>
                  <a:pt x="2232533" y="57150"/>
                </a:lnTo>
                <a:lnTo>
                  <a:pt x="2275543" y="57150"/>
                </a:lnTo>
                <a:lnTo>
                  <a:pt x="2304034" y="42925"/>
                </a:lnTo>
                <a:lnTo>
                  <a:pt x="227537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76190" y="2844292"/>
            <a:ext cx="720090" cy="85725"/>
          </a:xfrm>
          <a:custGeom>
            <a:avLst/>
            <a:gdLst/>
            <a:ahLst/>
            <a:cxnLst/>
            <a:rect l="l" t="t" r="r" b="b"/>
            <a:pathLst>
              <a:path w="720089" h="85725">
                <a:moveTo>
                  <a:pt x="634238" y="0"/>
                </a:moveTo>
                <a:lnTo>
                  <a:pt x="634238" y="85725"/>
                </a:lnTo>
                <a:lnTo>
                  <a:pt x="691472" y="57150"/>
                </a:lnTo>
                <a:lnTo>
                  <a:pt x="648462" y="57150"/>
                </a:lnTo>
                <a:lnTo>
                  <a:pt x="648462" y="28575"/>
                </a:lnTo>
                <a:lnTo>
                  <a:pt x="691303" y="28575"/>
                </a:lnTo>
                <a:lnTo>
                  <a:pt x="634238" y="0"/>
                </a:lnTo>
                <a:close/>
              </a:path>
              <a:path w="720089" h="85725">
                <a:moveTo>
                  <a:pt x="6342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34238" y="57150"/>
                </a:lnTo>
                <a:lnTo>
                  <a:pt x="634238" y="28575"/>
                </a:lnTo>
                <a:close/>
              </a:path>
              <a:path w="720089" h="85725">
                <a:moveTo>
                  <a:pt x="691303" y="28575"/>
                </a:moveTo>
                <a:lnTo>
                  <a:pt x="648462" y="28575"/>
                </a:lnTo>
                <a:lnTo>
                  <a:pt x="648462" y="57150"/>
                </a:lnTo>
                <a:lnTo>
                  <a:pt x="691472" y="57150"/>
                </a:lnTo>
                <a:lnTo>
                  <a:pt x="719963" y="42925"/>
                </a:lnTo>
                <a:lnTo>
                  <a:pt x="69130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92315" y="2686050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2"/>
                </a:moveTo>
                <a:lnTo>
                  <a:pt x="720001" y="1440052"/>
                </a:lnTo>
                <a:lnTo>
                  <a:pt x="720001" y="0"/>
                </a:lnTo>
                <a:lnTo>
                  <a:pt x="0" y="0"/>
                </a:lnTo>
                <a:lnTo>
                  <a:pt x="0" y="144005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182993" y="2959488"/>
            <a:ext cx="584835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20080" y="3497707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393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20080" y="3963289"/>
            <a:ext cx="1871980" cy="85725"/>
          </a:xfrm>
          <a:custGeom>
            <a:avLst/>
            <a:gdLst/>
            <a:ahLst/>
            <a:cxnLst/>
            <a:rect l="l" t="t" r="r" b="b"/>
            <a:pathLst>
              <a:path w="1871979" h="85725">
                <a:moveTo>
                  <a:pt x="1786254" y="0"/>
                </a:moveTo>
                <a:lnTo>
                  <a:pt x="1786254" y="85725"/>
                </a:lnTo>
                <a:lnTo>
                  <a:pt x="1843320" y="57150"/>
                </a:lnTo>
                <a:lnTo>
                  <a:pt x="1800605" y="57150"/>
                </a:lnTo>
                <a:lnTo>
                  <a:pt x="1800605" y="28575"/>
                </a:lnTo>
                <a:lnTo>
                  <a:pt x="1843489" y="28575"/>
                </a:lnTo>
                <a:lnTo>
                  <a:pt x="1786254" y="0"/>
                </a:lnTo>
                <a:close/>
              </a:path>
              <a:path w="1871979" h="85725">
                <a:moveTo>
                  <a:pt x="178625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786254" y="57150"/>
                </a:lnTo>
                <a:lnTo>
                  <a:pt x="1786254" y="28575"/>
                </a:lnTo>
                <a:close/>
              </a:path>
              <a:path w="1871979" h="85725">
                <a:moveTo>
                  <a:pt x="1843489" y="28575"/>
                </a:moveTo>
                <a:lnTo>
                  <a:pt x="1800605" y="28575"/>
                </a:lnTo>
                <a:lnTo>
                  <a:pt x="1800605" y="57150"/>
                </a:lnTo>
                <a:lnTo>
                  <a:pt x="1843320" y="57150"/>
                </a:lnTo>
                <a:lnTo>
                  <a:pt x="1871979" y="42799"/>
                </a:lnTo>
                <a:lnTo>
                  <a:pt x="184348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12405" y="320014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9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16468" y="2339594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98085" y="2339594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3815968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57191" y="2339594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66" y="202310"/>
                </a:moveTo>
                <a:lnTo>
                  <a:pt x="0" y="202310"/>
                </a:lnTo>
                <a:lnTo>
                  <a:pt x="42799" y="288035"/>
                </a:lnTo>
                <a:lnTo>
                  <a:pt x="78602" y="216534"/>
                </a:lnTo>
                <a:lnTo>
                  <a:pt x="28575" y="216534"/>
                </a:lnTo>
                <a:lnTo>
                  <a:pt x="28566" y="202310"/>
                </a:lnTo>
                <a:close/>
              </a:path>
              <a:path w="85725" h="288289">
                <a:moveTo>
                  <a:pt x="57023" y="0"/>
                </a:moveTo>
                <a:lnTo>
                  <a:pt x="28448" y="0"/>
                </a:lnTo>
                <a:lnTo>
                  <a:pt x="28575" y="216534"/>
                </a:lnTo>
                <a:lnTo>
                  <a:pt x="57150" y="216534"/>
                </a:lnTo>
                <a:lnTo>
                  <a:pt x="57023" y="0"/>
                </a:lnTo>
                <a:close/>
              </a:path>
              <a:path w="85725" h="288289">
                <a:moveTo>
                  <a:pt x="85725" y="202310"/>
                </a:moveTo>
                <a:lnTo>
                  <a:pt x="57141" y="202310"/>
                </a:lnTo>
                <a:lnTo>
                  <a:pt x="57150" y="216534"/>
                </a:lnTo>
                <a:lnTo>
                  <a:pt x="78602" y="216534"/>
                </a:lnTo>
                <a:lnTo>
                  <a:pt x="85725" y="202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79676" y="3097783"/>
            <a:ext cx="0" cy="648970"/>
          </a:xfrm>
          <a:custGeom>
            <a:avLst/>
            <a:gdLst/>
            <a:ahLst/>
            <a:cxnLst/>
            <a:rect l="l" t="t" r="r" b="b"/>
            <a:pathLst>
              <a:path h="648970">
                <a:moveTo>
                  <a:pt x="0" y="0"/>
                </a:moveTo>
                <a:lnTo>
                  <a:pt x="0" y="64871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31594" y="3824351"/>
            <a:ext cx="375285" cy="603885"/>
          </a:xfrm>
          <a:custGeom>
            <a:avLst/>
            <a:gdLst/>
            <a:ahLst/>
            <a:cxnLst/>
            <a:rect l="l" t="t" r="r" b="b"/>
            <a:pathLst>
              <a:path w="375285" h="603885">
                <a:moveTo>
                  <a:pt x="62484" y="603504"/>
                </a:moveTo>
                <a:lnTo>
                  <a:pt x="38201" y="598580"/>
                </a:lnTo>
                <a:lnTo>
                  <a:pt x="18335" y="585168"/>
                </a:lnTo>
                <a:lnTo>
                  <a:pt x="4923" y="565302"/>
                </a:lnTo>
                <a:lnTo>
                  <a:pt x="0" y="541019"/>
                </a:lnTo>
                <a:lnTo>
                  <a:pt x="0" y="62484"/>
                </a:lnTo>
                <a:lnTo>
                  <a:pt x="4923" y="38147"/>
                </a:lnTo>
                <a:lnTo>
                  <a:pt x="18335" y="18288"/>
                </a:lnTo>
                <a:lnTo>
                  <a:pt x="38201" y="4905"/>
                </a:lnTo>
                <a:lnTo>
                  <a:pt x="62484" y="0"/>
                </a:lnTo>
                <a:lnTo>
                  <a:pt x="312419" y="0"/>
                </a:lnTo>
                <a:lnTo>
                  <a:pt x="336756" y="4905"/>
                </a:lnTo>
                <a:lnTo>
                  <a:pt x="356615" y="18287"/>
                </a:lnTo>
                <a:lnTo>
                  <a:pt x="369998" y="38147"/>
                </a:lnTo>
                <a:lnTo>
                  <a:pt x="374904" y="62484"/>
                </a:lnTo>
                <a:lnTo>
                  <a:pt x="374904" y="541019"/>
                </a:lnTo>
                <a:lnTo>
                  <a:pt x="369998" y="565302"/>
                </a:lnTo>
                <a:lnTo>
                  <a:pt x="356616" y="585168"/>
                </a:lnTo>
                <a:lnTo>
                  <a:pt x="336756" y="598580"/>
                </a:lnTo>
                <a:lnTo>
                  <a:pt x="312419" y="603504"/>
                </a:lnTo>
                <a:lnTo>
                  <a:pt x="62484" y="60350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1418" y="3746500"/>
            <a:ext cx="2268220" cy="1089660"/>
          </a:xfrm>
          <a:prstGeom prst="rect">
            <a:avLst/>
          </a:prstGeom>
        </p:spPr>
        <p:txBody>
          <a:bodyPr vert="horz" wrap="square" lIns="0" tIns="342265" rIns="0" bIns="0" rtlCol="0">
            <a:spAutoFit/>
          </a:bodyPr>
          <a:lstStyle/>
          <a:p>
            <a:pPr marL="1311910">
              <a:lnSpc>
                <a:spcPct val="100000"/>
              </a:lnSpc>
              <a:spcBef>
                <a:spcPts val="269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NPC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91639" y="3952240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1" y="57150"/>
                </a:lnTo>
                <a:lnTo>
                  <a:pt x="71501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88289" h="85725">
                <a:moveTo>
                  <a:pt x="85725" y="28575"/>
                </a:moveTo>
                <a:lnTo>
                  <a:pt x="71501" y="28575"/>
                </a:lnTo>
                <a:lnTo>
                  <a:pt x="71501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88289" h="85725">
                <a:moveTo>
                  <a:pt x="288036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88036" y="57150"/>
                </a:lnTo>
                <a:lnTo>
                  <a:pt x="28803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48454" y="3760723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4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25802" y="4221226"/>
            <a:ext cx="2423160" cy="85725"/>
          </a:xfrm>
          <a:custGeom>
            <a:avLst/>
            <a:gdLst/>
            <a:ahLst/>
            <a:cxnLst/>
            <a:rect l="l" t="t" r="r" b="b"/>
            <a:pathLst>
              <a:path w="242316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42316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423160" h="85725">
                <a:moveTo>
                  <a:pt x="2422652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422652" y="57150"/>
                </a:lnTo>
                <a:lnTo>
                  <a:pt x="242265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43609" y="3097783"/>
            <a:ext cx="0" cy="648970"/>
          </a:xfrm>
          <a:custGeom>
            <a:avLst/>
            <a:gdLst/>
            <a:ahLst/>
            <a:cxnLst/>
            <a:rect l="l" t="t" r="r" b="b"/>
            <a:pathLst>
              <a:path h="648970">
                <a:moveTo>
                  <a:pt x="0" y="0"/>
                </a:moveTo>
                <a:lnTo>
                  <a:pt x="0" y="64871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43647" y="3054985"/>
            <a:ext cx="360045" cy="85725"/>
          </a:xfrm>
          <a:custGeom>
            <a:avLst/>
            <a:gdLst/>
            <a:ahLst/>
            <a:cxnLst/>
            <a:rect l="l" t="t" r="r" b="b"/>
            <a:pathLst>
              <a:path w="360044" h="85725">
                <a:moveTo>
                  <a:pt x="274231" y="0"/>
                </a:moveTo>
                <a:lnTo>
                  <a:pt x="274231" y="85725"/>
                </a:lnTo>
                <a:lnTo>
                  <a:pt x="331296" y="57150"/>
                </a:lnTo>
                <a:lnTo>
                  <a:pt x="288582" y="57150"/>
                </a:lnTo>
                <a:lnTo>
                  <a:pt x="288582" y="28575"/>
                </a:lnTo>
                <a:lnTo>
                  <a:pt x="331465" y="28575"/>
                </a:lnTo>
                <a:lnTo>
                  <a:pt x="274231" y="0"/>
                </a:lnTo>
                <a:close/>
              </a:path>
              <a:path w="360044" h="85725">
                <a:moveTo>
                  <a:pt x="27423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74231" y="57150"/>
                </a:lnTo>
                <a:lnTo>
                  <a:pt x="274231" y="28575"/>
                </a:lnTo>
                <a:close/>
              </a:path>
              <a:path w="360044" h="85725">
                <a:moveTo>
                  <a:pt x="331465" y="28575"/>
                </a:moveTo>
                <a:lnTo>
                  <a:pt x="288582" y="28575"/>
                </a:lnTo>
                <a:lnTo>
                  <a:pt x="288582" y="57150"/>
                </a:lnTo>
                <a:lnTo>
                  <a:pt x="331296" y="57150"/>
                </a:lnTo>
                <a:lnTo>
                  <a:pt x="359956" y="42799"/>
                </a:lnTo>
                <a:lnTo>
                  <a:pt x="33146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576065" y="3707129"/>
            <a:ext cx="4889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imm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58184" y="2171700"/>
            <a:ext cx="205739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06190" y="219557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06190" y="219557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67328" y="4253484"/>
            <a:ext cx="187451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15334" y="4277233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19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15334" y="4277233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741"/>
                </a:moveTo>
                <a:lnTo>
                  <a:pt x="45719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12664" y="2171700"/>
            <a:ext cx="205739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60670" y="219557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60670" y="219557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21808" y="4253484"/>
            <a:ext cx="187451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69814" y="4277233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45720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69814" y="4277233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86741"/>
                </a:moveTo>
                <a:lnTo>
                  <a:pt x="45720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92823" y="2171700"/>
            <a:ext cx="205740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40830" y="219557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40830" y="219557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01968" y="4253484"/>
            <a:ext cx="187451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49973" y="4277233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20" y="0"/>
                </a:moveTo>
                <a:lnTo>
                  <a:pt x="0" y="86741"/>
                </a:lnTo>
                <a:lnTo>
                  <a:pt x="91440" y="86741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49973" y="4277233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741"/>
                </a:moveTo>
                <a:lnTo>
                  <a:pt x="45720" y="0"/>
                </a:lnTo>
                <a:lnTo>
                  <a:pt x="91440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010143" y="2171700"/>
            <a:ext cx="205740" cy="2264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58150" y="2195576"/>
            <a:ext cx="109727" cy="217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058150" y="2195576"/>
            <a:ext cx="109855" cy="2170430"/>
          </a:xfrm>
          <a:custGeom>
            <a:avLst/>
            <a:gdLst/>
            <a:ahLst/>
            <a:cxnLst/>
            <a:rect l="l" t="t" r="r" b="b"/>
            <a:pathLst>
              <a:path w="109854" h="2170429">
                <a:moveTo>
                  <a:pt x="0" y="2170303"/>
                </a:moveTo>
                <a:lnTo>
                  <a:pt x="109727" y="2170303"/>
                </a:lnTo>
                <a:lnTo>
                  <a:pt x="109727" y="0"/>
                </a:lnTo>
                <a:lnTo>
                  <a:pt x="0" y="0"/>
                </a:lnTo>
                <a:lnTo>
                  <a:pt x="0" y="217030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19288" y="4253484"/>
            <a:ext cx="187451" cy="18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67293" y="4277233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45720" y="0"/>
                </a:moveTo>
                <a:lnTo>
                  <a:pt x="0" y="86741"/>
                </a:lnTo>
                <a:lnTo>
                  <a:pt x="91439" y="86741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067293" y="4277233"/>
            <a:ext cx="91440" cy="86995"/>
          </a:xfrm>
          <a:custGeom>
            <a:avLst/>
            <a:gdLst/>
            <a:ahLst/>
            <a:cxnLst/>
            <a:rect l="l" t="t" r="r" b="b"/>
            <a:pathLst>
              <a:path w="91440" h="86995">
                <a:moveTo>
                  <a:pt x="0" y="86741"/>
                </a:moveTo>
                <a:lnTo>
                  <a:pt x="45720" y="0"/>
                </a:lnTo>
                <a:lnTo>
                  <a:pt x="91439" y="86741"/>
                </a:lnTo>
                <a:lnTo>
                  <a:pt x="0" y="867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673855" y="1929384"/>
            <a:ext cx="38481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add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303265" y="1929384"/>
            <a:ext cx="26924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latin typeface="Calibri" panose="020F0502020204030204"/>
                <a:cs typeface="Calibri" panose="020F0502020204030204"/>
              </a:rPr>
              <a:t>X1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99935" y="1938528"/>
            <a:ext cx="2686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X2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968233" y="1929384"/>
            <a:ext cx="26860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X3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1043609" y="5567641"/>
          <a:ext cx="999946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02"/>
                <a:gridCol w="675944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转发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6195" marB="0"/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暂停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6195" marB="0"/>
                </a:tc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3663441" y="4517644"/>
          <a:ext cx="4667041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100"/>
                <a:gridCol w="1387759"/>
                <a:gridCol w="1374969"/>
                <a:gridCol w="935213"/>
              </a:tblGrid>
              <a:tr h="22860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0" name="object 70"/>
          <p:cNvSpPr txBox="1"/>
          <p:nvPr/>
        </p:nvSpPr>
        <p:spPr>
          <a:xfrm>
            <a:off x="3461130" y="4833492"/>
            <a:ext cx="5341620" cy="176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暂停转发分析矩阵</a:t>
            </a:r>
            <a:endParaRPr sz="1800" dirty="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 panose="02020603050405020304"/>
              <a:cs typeface="Times New Roman" panose="02020603050405020304"/>
            </a:endParaRPr>
          </a:p>
          <a:p>
            <a:pPr marL="4185285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各级可能的 取值范围</a:t>
            </a:r>
            <a:endParaRPr sz="1800" dirty="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948169" y="5734596"/>
            <a:ext cx="608965" cy="191770"/>
          </a:xfrm>
          <a:custGeom>
            <a:avLst/>
            <a:gdLst/>
            <a:ahLst/>
            <a:cxnLst/>
            <a:rect l="l" t="t" r="r" b="b"/>
            <a:pathLst>
              <a:path w="608965" h="191770">
                <a:moveTo>
                  <a:pt x="82364" y="43468"/>
                </a:moveTo>
                <a:lnTo>
                  <a:pt x="55316" y="51927"/>
                </a:lnTo>
                <a:lnTo>
                  <a:pt x="76015" y="71334"/>
                </a:lnTo>
                <a:lnTo>
                  <a:pt x="602233" y="191731"/>
                </a:lnTo>
                <a:lnTo>
                  <a:pt x="608710" y="163880"/>
                </a:lnTo>
                <a:lnTo>
                  <a:pt x="82364" y="43468"/>
                </a:lnTo>
                <a:close/>
              </a:path>
              <a:path w="608965" h="191770">
                <a:moveTo>
                  <a:pt x="125602" y="0"/>
                </a:moveTo>
                <a:lnTo>
                  <a:pt x="0" y="39293"/>
                </a:lnTo>
                <a:lnTo>
                  <a:pt x="96011" y="129298"/>
                </a:lnTo>
                <a:lnTo>
                  <a:pt x="105155" y="129006"/>
                </a:lnTo>
                <a:lnTo>
                  <a:pt x="110489" y="123253"/>
                </a:lnTo>
                <a:lnTo>
                  <a:pt x="115950" y="117500"/>
                </a:lnTo>
                <a:lnTo>
                  <a:pt x="115570" y="108457"/>
                </a:lnTo>
                <a:lnTo>
                  <a:pt x="76015" y="71334"/>
                </a:lnTo>
                <a:lnTo>
                  <a:pt x="24510" y="59550"/>
                </a:lnTo>
                <a:lnTo>
                  <a:pt x="30860" y="31686"/>
                </a:lnTo>
                <a:lnTo>
                  <a:pt x="120040" y="31686"/>
                </a:lnTo>
                <a:lnTo>
                  <a:pt x="134238" y="27266"/>
                </a:lnTo>
                <a:lnTo>
                  <a:pt x="138429" y="19253"/>
                </a:lnTo>
                <a:lnTo>
                  <a:pt x="136016" y="11722"/>
                </a:lnTo>
                <a:lnTo>
                  <a:pt x="133730" y="4190"/>
                </a:lnTo>
                <a:lnTo>
                  <a:pt x="125602" y="0"/>
                </a:lnTo>
                <a:close/>
              </a:path>
              <a:path w="608965" h="191770">
                <a:moveTo>
                  <a:pt x="30860" y="31686"/>
                </a:moveTo>
                <a:lnTo>
                  <a:pt x="24510" y="59550"/>
                </a:lnTo>
                <a:lnTo>
                  <a:pt x="76015" y="71334"/>
                </a:lnTo>
                <a:lnTo>
                  <a:pt x="63134" y="59258"/>
                </a:lnTo>
                <a:lnTo>
                  <a:pt x="31876" y="59258"/>
                </a:lnTo>
                <a:lnTo>
                  <a:pt x="37464" y="35191"/>
                </a:lnTo>
                <a:lnTo>
                  <a:pt x="46182" y="35191"/>
                </a:lnTo>
                <a:lnTo>
                  <a:pt x="30860" y="31686"/>
                </a:lnTo>
                <a:close/>
              </a:path>
              <a:path w="608965" h="191770">
                <a:moveTo>
                  <a:pt x="37464" y="35191"/>
                </a:moveTo>
                <a:lnTo>
                  <a:pt x="31876" y="59258"/>
                </a:lnTo>
                <a:lnTo>
                  <a:pt x="55316" y="51927"/>
                </a:lnTo>
                <a:lnTo>
                  <a:pt x="37464" y="35191"/>
                </a:lnTo>
                <a:close/>
              </a:path>
              <a:path w="608965" h="191770">
                <a:moveTo>
                  <a:pt x="55316" y="51927"/>
                </a:moveTo>
                <a:lnTo>
                  <a:pt x="31876" y="59258"/>
                </a:lnTo>
                <a:lnTo>
                  <a:pt x="63134" y="59258"/>
                </a:lnTo>
                <a:lnTo>
                  <a:pt x="55316" y="51927"/>
                </a:lnTo>
                <a:close/>
              </a:path>
              <a:path w="608965" h="191770">
                <a:moveTo>
                  <a:pt x="46182" y="35191"/>
                </a:moveTo>
                <a:lnTo>
                  <a:pt x="37464" y="35191"/>
                </a:lnTo>
                <a:lnTo>
                  <a:pt x="55316" y="51927"/>
                </a:lnTo>
                <a:lnTo>
                  <a:pt x="82364" y="43468"/>
                </a:lnTo>
                <a:lnTo>
                  <a:pt x="46182" y="35191"/>
                </a:lnTo>
                <a:close/>
              </a:path>
              <a:path w="608965" h="191770">
                <a:moveTo>
                  <a:pt x="120040" y="31686"/>
                </a:moveTo>
                <a:lnTo>
                  <a:pt x="30860" y="31686"/>
                </a:lnTo>
                <a:lnTo>
                  <a:pt x="82364" y="43468"/>
                </a:lnTo>
                <a:lnTo>
                  <a:pt x="120040" y="31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01418" y="3746500"/>
            <a:ext cx="2268220" cy="1089660"/>
          </a:xfrm>
          <a:custGeom>
            <a:avLst/>
            <a:gdLst/>
            <a:ahLst/>
            <a:cxnLst/>
            <a:rect l="l" t="t" r="r" b="b"/>
            <a:pathLst>
              <a:path w="2268220" h="1089660">
                <a:moveTo>
                  <a:pt x="0" y="1089406"/>
                </a:moveTo>
                <a:lnTo>
                  <a:pt x="2267966" y="1089406"/>
                </a:lnTo>
                <a:lnTo>
                  <a:pt x="2267966" y="0"/>
                </a:lnTo>
                <a:lnTo>
                  <a:pt x="0" y="0"/>
                </a:lnTo>
                <a:lnTo>
                  <a:pt x="0" y="1089406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80238" y="3912742"/>
            <a:ext cx="236347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Calibri" panose="020F0502020204030204"/>
                <a:cs typeface="Calibri" panose="020F0502020204030204"/>
              </a:rPr>
              <a:t>Q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：是否</a:t>
            </a:r>
            <a:r>
              <a:rPr sz="2400" spc="-15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指令，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0238" y="4278757"/>
            <a:ext cx="233553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其</a:t>
            </a:r>
            <a:r>
              <a:rPr sz="2400" i="1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i="1" spc="-15" baseline="-210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i="1" spc="-7" baseline="-21000" dirty="0">
                <a:latin typeface="Calibri" panose="020F0502020204030204"/>
                <a:cs typeface="Calibri" panose="020F0502020204030204"/>
              </a:rPr>
              <a:t>ew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873627" y="1676019"/>
            <a:ext cx="1570990" cy="228600"/>
          </a:xfrm>
          <a:custGeom>
            <a:avLst/>
            <a:gdLst/>
            <a:ahLst/>
            <a:cxnLst/>
            <a:rect l="l" t="t" r="r" b="b"/>
            <a:pathLst>
              <a:path w="1570989" h="228600">
                <a:moveTo>
                  <a:pt x="0" y="228600"/>
                </a:moveTo>
                <a:lnTo>
                  <a:pt x="14005" y="190656"/>
                </a:lnTo>
                <a:lnTo>
                  <a:pt x="53866" y="153654"/>
                </a:lnTo>
                <a:lnTo>
                  <a:pt x="116350" y="118533"/>
                </a:lnTo>
                <a:lnTo>
                  <a:pt x="155067" y="101972"/>
                </a:lnTo>
                <a:lnTo>
                  <a:pt x="198227" y="86234"/>
                </a:lnTo>
                <a:lnTo>
                  <a:pt x="245427" y="71437"/>
                </a:lnTo>
                <a:lnTo>
                  <a:pt x="296263" y="57698"/>
                </a:lnTo>
                <a:lnTo>
                  <a:pt x="350331" y="45135"/>
                </a:lnTo>
                <a:lnTo>
                  <a:pt x="407227" y="33866"/>
                </a:lnTo>
                <a:lnTo>
                  <a:pt x="466547" y="24008"/>
                </a:lnTo>
                <a:lnTo>
                  <a:pt x="527887" y="15679"/>
                </a:lnTo>
                <a:lnTo>
                  <a:pt x="590843" y="8995"/>
                </a:lnTo>
                <a:lnTo>
                  <a:pt x="655011" y="4076"/>
                </a:lnTo>
                <a:lnTo>
                  <a:pt x="719987" y="1038"/>
                </a:lnTo>
                <a:lnTo>
                  <a:pt x="785368" y="0"/>
                </a:lnTo>
                <a:lnTo>
                  <a:pt x="850748" y="981"/>
                </a:lnTo>
                <a:lnTo>
                  <a:pt x="915724" y="3850"/>
                </a:lnTo>
                <a:lnTo>
                  <a:pt x="979892" y="8496"/>
                </a:lnTo>
                <a:lnTo>
                  <a:pt x="1042848" y="14807"/>
                </a:lnTo>
                <a:lnTo>
                  <a:pt x="1104188" y="22674"/>
                </a:lnTo>
                <a:lnTo>
                  <a:pt x="1163508" y="31985"/>
                </a:lnTo>
                <a:lnTo>
                  <a:pt x="1220404" y="42628"/>
                </a:lnTo>
                <a:lnTo>
                  <a:pt x="1274472" y="54493"/>
                </a:lnTo>
                <a:lnTo>
                  <a:pt x="1325308" y="67468"/>
                </a:lnTo>
                <a:lnTo>
                  <a:pt x="1372508" y="81443"/>
                </a:lnTo>
                <a:lnTo>
                  <a:pt x="1415668" y="96307"/>
                </a:lnTo>
                <a:lnTo>
                  <a:pt x="1454385" y="111948"/>
                </a:lnTo>
                <a:lnTo>
                  <a:pt x="1516869" y="145117"/>
                </a:lnTo>
                <a:lnTo>
                  <a:pt x="1556730" y="180064"/>
                </a:lnTo>
                <a:lnTo>
                  <a:pt x="1567167" y="197926"/>
                </a:lnTo>
                <a:lnTo>
                  <a:pt x="1570736" y="2159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67277" y="1669669"/>
            <a:ext cx="2867025" cy="238125"/>
          </a:xfrm>
          <a:custGeom>
            <a:avLst/>
            <a:gdLst/>
            <a:ahLst/>
            <a:cxnLst/>
            <a:rect l="l" t="t" r="r" b="b"/>
            <a:pathLst>
              <a:path w="2867025" h="238125">
                <a:moveTo>
                  <a:pt x="0" y="228600"/>
                </a:moveTo>
                <a:lnTo>
                  <a:pt x="19485" y="195519"/>
                </a:lnTo>
                <a:lnTo>
                  <a:pt x="52924" y="173773"/>
                </a:lnTo>
                <a:lnTo>
                  <a:pt x="101374" y="152486"/>
                </a:lnTo>
                <a:lnTo>
                  <a:pt x="163682" y="131845"/>
                </a:lnTo>
                <a:lnTo>
                  <a:pt x="238692" y="112032"/>
                </a:lnTo>
                <a:lnTo>
                  <a:pt x="280599" y="102494"/>
                </a:lnTo>
                <a:lnTo>
                  <a:pt x="325250" y="93232"/>
                </a:lnTo>
                <a:lnTo>
                  <a:pt x="372499" y="84269"/>
                </a:lnTo>
                <a:lnTo>
                  <a:pt x="422202" y="75629"/>
                </a:lnTo>
                <a:lnTo>
                  <a:pt x="474215" y="67334"/>
                </a:lnTo>
                <a:lnTo>
                  <a:pt x="528393" y="59407"/>
                </a:lnTo>
                <a:lnTo>
                  <a:pt x="584592" y="51872"/>
                </a:lnTo>
                <a:lnTo>
                  <a:pt x="642669" y="44751"/>
                </a:lnTo>
                <a:lnTo>
                  <a:pt x="702477" y="38068"/>
                </a:lnTo>
                <a:lnTo>
                  <a:pt x="763874" y="31844"/>
                </a:lnTo>
                <a:lnTo>
                  <a:pt x="826715" y="26105"/>
                </a:lnTo>
                <a:lnTo>
                  <a:pt x="890856" y="20871"/>
                </a:lnTo>
                <a:lnTo>
                  <a:pt x="956152" y="16167"/>
                </a:lnTo>
                <a:lnTo>
                  <a:pt x="1022459" y="12016"/>
                </a:lnTo>
                <a:lnTo>
                  <a:pt x="1089632" y="8440"/>
                </a:lnTo>
                <a:lnTo>
                  <a:pt x="1157528" y="5463"/>
                </a:lnTo>
                <a:lnTo>
                  <a:pt x="1226002" y="3107"/>
                </a:lnTo>
                <a:lnTo>
                  <a:pt x="1294909" y="1396"/>
                </a:lnTo>
                <a:lnTo>
                  <a:pt x="1364106" y="352"/>
                </a:lnTo>
                <a:lnTo>
                  <a:pt x="1433449" y="0"/>
                </a:lnTo>
                <a:lnTo>
                  <a:pt x="1502779" y="367"/>
                </a:lnTo>
                <a:lnTo>
                  <a:pt x="1571965" y="1452"/>
                </a:lnTo>
                <a:lnTo>
                  <a:pt x="1640862" y="3232"/>
                </a:lnTo>
                <a:lnTo>
                  <a:pt x="1709326" y="5682"/>
                </a:lnTo>
                <a:lnTo>
                  <a:pt x="1777213" y="8778"/>
                </a:lnTo>
                <a:lnTo>
                  <a:pt x="1844378" y="12498"/>
                </a:lnTo>
                <a:lnTo>
                  <a:pt x="1910677" y="16816"/>
                </a:lnTo>
                <a:lnTo>
                  <a:pt x="1975966" y="21708"/>
                </a:lnTo>
                <a:lnTo>
                  <a:pt x="2040100" y="27152"/>
                </a:lnTo>
                <a:lnTo>
                  <a:pt x="2102935" y="33122"/>
                </a:lnTo>
                <a:lnTo>
                  <a:pt x="2164327" y="39596"/>
                </a:lnTo>
                <a:lnTo>
                  <a:pt x="2224131" y="46549"/>
                </a:lnTo>
                <a:lnTo>
                  <a:pt x="2282203" y="53956"/>
                </a:lnTo>
                <a:lnTo>
                  <a:pt x="2338398" y="61795"/>
                </a:lnTo>
                <a:lnTo>
                  <a:pt x="2392573" y="70042"/>
                </a:lnTo>
                <a:lnTo>
                  <a:pt x="2444583" y="78672"/>
                </a:lnTo>
                <a:lnTo>
                  <a:pt x="2494283" y="87661"/>
                </a:lnTo>
                <a:lnTo>
                  <a:pt x="2541529" y="96986"/>
                </a:lnTo>
                <a:lnTo>
                  <a:pt x="2586178" y="106623"/>
                </a:lnTo>
                <a:lnTo>
                  <a:pt x="2628084" y="116547"/>
                </a:lnTo>
                <a:lnTo>
                  <a:pt x="2667103" y="126736"/>
                </a:lnTo>
                <a:lnTo>
                  <a:pt x="2735904" y="147808"/>
                </a:lnTo>
                <a:lnTo>
                  <a:pt x="2791426" y="169650"/>
                </a:lnTo>
                <a:lnTo>
                  <a:pt x="2832514" y="192068"/>
                </a:lnTo>
                <a:lnTo>
                  <a:pt x="2864557" y="226359"/>
                </a:lnTo>
                <a:lnTo>
                  <a:pt x="2866771" y="23787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73627" y="1676019"/>
            <a:ext cx="4235450" cy="228600"/>
          </a:xfrm>
          <a:custGeom>
            <a:avLst/>
            <a:gdLst/>
            <a:ahLst/>
            <a:cxnLst/>
            <a:rect l="l" t="t" r="r" b="b"/>
            <a:pathLst>
              <a:path w="4235450" h="228600">
                <a:moveTo>
                  <a:pt x="0" y="228600"/>
                </a:moveTo>
                <a:lnTo>
                  <a:pt x="25455" y="197513"/>
                </a:lnTo>
                <a:lnTo>
                  <a:pt x="76130" y="174507"/>
                </a:lnTo>
                <a:lnTo>
                  <a:pt x="123834" y="159439"/>
                </a:lnTo>
                <a:lnTo>
                  <a:pt x="181979" y="144660"/>
                </a:lnTo>
                <a:lnTo>
                  <a:pt x="249967" y="130236"/>
                </a:lnTo>
                <a:lnTo>
                  <a:pt x="287466" y="123177"/>
                </a:lnTo>
                <a:lnTo>
                  <a:pt x="327202" y="116230"/>
                </a:lnTo>
                <a:lnTo>
                  <a:pt x="369101" y="109405"/>
                </a:lnTo>
                <a:lnTo>
                  <a:pt x="413088" y="102708"/>
                </a:lnTo>
                <a:lnTo>
                  <a:pt x="459089" y="96148"/>
                </a:lnTo>
                <a:lnTo>
                  <a:pt x="507028" y="89732"/>
                </a:lnTo>
                <a:lnTo>
                  <a:pt x="556832" y="83470"/>
                </a:lnTo>
                <a:lnTo>
                  <a:pt x="608425" y="77369"/>
                </a:lnTo>
                <a:lnTo>
                  <a:pt x="661733" y="71437"/>
                </a:lnTo>
                <a:lnTo>
                  <a:pt x="716682" y="65682"/>
                </a:lnTo>
                <a:lnTo>
                  <a:pt x="773196" y="60112"/>
                </a:lnTo>
                <a:lnTo>
                  <a:pt x="831203" y="54736"/>
                </a:lnTo>
                <a:lnTo>
                  <a:pt x="890625" y="49560"/>
                </a:lnTo>
                <a:lnTo>
                  <a:pt x="951390" y="44594"/>
                </a:lnTo>
                <a:lnTo>
                  <a:pt x="1013423" y="39846"/>
                </a:lnTo>
                <a:lnTo>
                  <a:pt x="1076648" y="35322"/>
                </a:lnTo>
                <a:lnTo>
                  <a:pt x="1140992" y="31033"/>
                </a:lnTo>
                <a:lnTo>
                  <a:pt x="1206380" y="26984"/>
                </a:lnTo>
                <a:lnTo>
                  <a:pt x="1272737" y="23186"/>
                </a:lnTo>
                <a:lnTo>
                  <a:pt x="1339988" y="19645"/>
                </a:lnTo>
                <a:lnTo>
                  <a:pt x="1408060" y="16369"/>
                </a:lnTo>
                <a:lnTo>
                  <a:pt x="1476877" y="13368"/>
                </a:lnTo>
                <a:lnTo>
                  <a:pt x="1546365" y="10648"/>
                </a:lnTo>
                <a:lnTo>
                  <a:pt x="1616449" y="8218"/>
                </a:lnTo>
                <a:lnTo>
                  <a:pt x="1687055" y="6086"/>
                </a:lnTo>
                <a:lnTo>
                  <a:pt x="1758109" y="4260"/>
                </a:lnTo>
                <a:lnTo>
                  <a:pt x="1829534" y="2748"/>
                </a:lnTo>
                <a:lnTo>
                  <a:pt x="1901258" y="1557"/>
                </a:lnTo>
                <a:lnTo>
                  <a:pt x="1973205" y="697"/>
                </a:lnTo>
                <a:lnTo>
                  <a:pt x="2045301" y="175"/>
                </a:lnTo>
                <a:lnTo>
                  <a:pt x="2117471" y="0"/>
                </a:lnTo>
                <a:lnTo>
                  <a:pt x="2189649" y="166"/>
                </a:lnTo>
                <a:lnTo>
                  <a:pt x="2261752" y="658"/>
                </a:lnTo>
                <a:lnTo>
                  <a:pt x="2333706" y="1471"/>
                </a:lnTo>
                <a:lnTo>
                  <a:pt x="2405435" y="2595"/>
                </a:lnTo>
                <a:lnTo>
                  <a:pt x="2476866" y="4023"/>
                </a:lnTo>
                <a:lnTo>
                  <a:pt x="2547924" y="5748"/>
                </a:lnTo>
                <a:lnTo>
                  <a:pt x="2618534" y="7761"/>
                </a:lnTo>
                <a:lnTo>
                  <a:pt x="2688622" y="10056"/>
                </a:lnTo>
                <a:lnTo>
                  <a:pt x="2758113" y="12625"/>
                </a:lnTo>
                <a:lnTo>
                  <a:pt x="2826933" y="15460"/>
                </a:lnTo>
                <a:lnTo>
                  <a:pt x="2895006" y="18553"/>
                </a:lnTo>
                <a:lnTo>
                  <a:pt x="2962259" y="21898"/>
                </a:lnTo>
                <a:lnTo>
                  <a:pt x="3028617" y="25485"/>
                </a:lnTo>
                <a:lnTo>
                  <a:pt x="3094005" y="29309"/>
                </a:lnTo>
                <a:lnTo>
                  <a:pt x="3158349" y="33360"/>
                </a:lnTo>
                <a:lnTo>
                  <a:pt x="3221574" y="37632"/>
                </a:lnTo>
                <a:lnTo>
                  <a:pt x="3283606" y="42117"/>
                </a:lnTo>
                <a:lnTo>
                  <a:pt x="3344370" y="46807"/>
                </a:lnTo>
                <a:lnTo>
                  <a:pt x="3403792" y="51695"/>
                </a:lnTo>
                <a:lnTo>
                  <a:pt x="3461796" y="56773"/>
                </a:lnTo>
                <a:lnTo>
                  <a:pt x="3518309" y="62033"/>
                </a:lnTo>
                <a:lnTo>
                  <a:pt x="3573256" y="67468"/>
                </a:lnTo>
                <a:lnTo>
                  <a:pt x="3626562" y="73071"/>
                </a:lnTo>
                <a:lnTo>
                  <a:pt x="3678152" y="78833"/>
                </a:lnTo>
                <a:lnTo>
                  <a:pt x="3727953" y="84747"/>
                </a:lnTo>
                <a:lnTo>
                  <a:pt x="3775890" y="90806"/>
                </a:lnTo>
                <a:lnTo>
                  <a:pt x="3821888" y="97002"/>
                </a:lnTo>
                <a:lnTo>
                  <a:pt x="3865872" y="103327"/>
                </a:lnTo>
                <a:lnTo>
                  <a:pt x="3907768" y="109773"/>
                </a:lnTo>
                <a:lnTo>
                  <a:pt x="3947501" y="116334"/>
                </a:lnTo>
                <a:lnTo>
                  <a:pt x="4020182" y="129767"/>
                </a:lnTo>
                <a:lnTo>
                  <a:pt x="4083318" y="143564"/>
                </a:lnTo>
                <a:lnTo>
                  <a:pt x="4136312" y="157667"/>
                </a:lnTo>
                <a:lnTo>
                  <a:pt x="4178567" y="172012"/>
                </a:lnTo>
                <a:lnTo>
                  <a:pt x="4220512" y="193853"/>
                </a:lnTo>
                <a:lnTo>
                  <a:pt x="4233313" y="208541"/>
                </a:lnTo>
                <a:lnTo>
                  <a:pt x="4234942" y="2159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提纲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2463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/>
              <a:t>数据通路构造方法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2593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7167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31739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63118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1266697"/>
            <a:ext cx="2830195" cy="258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基础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水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线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规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划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建模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TL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 marR="153670">
              <a:lnSpc>
                <a:spcPts val="3600"/>
              </a:lnSpc>
              <a:spcBef>
                <a:spcPts val="320"/>
              </a:spcBef>
            </a:pP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制导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路 综合无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据通路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ts val="36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构造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表达式 综合转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电路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94" y="410286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46210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5139563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3855851"/>
            <a:ext cx="3073400" cy="1572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暂停及转发的分析方法 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暂停机制构造方法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 err="1" smtClean="0">
                <a:latin typeface="黑体" panose="02010609060101010101" charset="-122"/>
                <a:cs typeface="黑体" panose="02010609060101010101" charset="-122"/>
              </a:rPr>
              <a:t>转发机制构造方法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429" y="114172"/>
            <a:ext cx="3025140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构造</a:t>
            </a:r>
            <a:r>
              <a:rPr dirty="0"/>
              <a:t>指令</a:t>
            </a:r>
            <a:r>
              <a:rPr spc="-15" dirty="0"/>
              <a:t>集</a:t>
            </a:r>
            <a:r>
              <a:rPr spc="5" dirty="0"/>
              <a:t>的</a:t>
            </a:r>
            <a:r>
              <a:rPr spc="-210" dirty="0">
                <a:latin typeface="Calibri" panose="020F0502020204030204"/>
                <a:cs typeface="Calibri" panose="020F0502020204030204"/>
              </a:rPr>
              <a:t>T</a:t>
            </a:r>
            <a:r>
              <a:rPr sz="3150" spc="22" baseline="-21000" dirty="0">
                <a:latin typeface="Calibri" panose="020F0502020204030204"/>
                <a:cs typeface="Calibri" panose="020F0502020204030204"/>
              </a:rPr>
              <a:t>u</a:t>
            </a:r>
            <a:r>
              <a:rPr sz="3150" spc="15" baseline="-21000" dirty="0">
                <a:latin typeface="Calibri" panose="020F0502020204030204"/>
                <a:cs typeface="Calibri" panose="020F0502020204030204"/>
              </a:rPr>
              <a:t>se</a:t>
            </a:r>
            <a:endParaRPr sz="3150" baseline="-21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640905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思路：结合流水线架构，逐条指令构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造</a:t>
            </a: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us</a:t>
            </a:r>
            <a:r>
              <a:rPr sz="2400" spc="-7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30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7" baseline="-9000" dirty="0">
                <a:latin typeface="Calibri" panose="020F0502020204030204"/>
                <a:cs typeface="Calibri" panose="020F0502020204030204"/>
              </a:rPr>
              <a:t>w</a:t>
            </a:r>
            <a:endParaRPr sz="2400" baseline="-9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4" y="1877314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94" y="1782826"/>
            <a:ext cx="166116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us</a:t>
            </a:r>
            <a:r>
              <a:rPr sz="2400" spc="-7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注意事项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38125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83870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329590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606" y="2303271"/>
            <a:ext cx="5898515" cy="125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只关注每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操作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语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义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指令可能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个不同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000" spc="-18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15" baseline="-11000" dirty="0">
                <a:latin typeface="Calibri" panose="020F0502020204030204"/>
                <a:cs typeface="Calibri" panose="020F0502020204030204"/>
              </a:rPr>
              <a:t>u</a:t>
            </a:r>
            <a:r>
              <a:rPr sz="1950" baseline="-11000" dirty="0">
                <a:latin typeface="Calibri" panose="020F0502020204030204"/>
                <a:cs typeface="Calibri" panose="020F0502020204030204"/>
              </a:rPr>
              <a:t>s</a:t>
            </a:r>
            <a:r>
              <a:rPr sz="1950" spc="15" baseline="-11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如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sw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000" spc="7" baseline="1000" dirty="0">
                <a:latin typeface="Calibri" panose="020F0502020204030204"/>
                <a:cs typeface="Calibri" panose="020F0502020204030204"/>
              </a:rPr>
              <a:t>3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指令集或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水线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构的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变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化，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均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可能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导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致</a:t>
            </a:r>
            <a:r>
              <a:rPr sz="3000" spc="-3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-37" baseline="-11000" dirty="0">
                <a:latin typeface="Calibri" panose="020F0502020204030204"/>
                <a:cs typeface="Calibri" panose="020F0502020204030204"/>
              </a:rPr>
              <a:t>use</a:t>
            </a:r>
            <a:r>
              <a:rPr sz="1950" spc="187" baseline="-11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变化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9294" y="3746245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7894" y="3676142"/>
            <a:ext cx="5581650" cy="57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例如：流水线从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级变为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级且第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级为访存，则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s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rt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将 会延后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级被使用，故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rt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700" spc="-165" baseline="20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aseline="-900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7" baseline="-900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会变为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{0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,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1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,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2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,</a:t>
            </a:r>
            <a:r>
              <a:rPr sz="2700" b="1" u="sng" spc="-7" baseline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}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978142" y="783590"/>
          <a:ext cx="2052064" cy="4079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12"/>
                <a:gridCol w="719963"/>
                <a:gridCol w="720089"/>
              </a:tblGrid>
              <a:tr h="370839">
                <a:tc>
                  <a:txBody>
                    <a:bodyPr/>
                    <a:lstStyle/>
                    <a:p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700" spc="-44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200" spc="-30" dirty="0">
                          <a:latin typeface="Calibri" panose="020F0502020204030204"/>
                          <a:cs typeface="Calibri" panose="020F0502020204030204"/>
                        </a:rPr>
                        <a:t>use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rs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andi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jr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{0,1}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{0,1,2}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757" y="114172"/>
            <a:ext cx="311213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构造</a:t>
            </a:r>
            <a:r>
              <a:rPr dirty="0"/>
              <a:t>指令</a:t>
            </a:r>
            <a:r>
              <a:rPr spc="-15" dirty="0"/>
              <a:t>集</a:t>
            </a:r>
            <a:r>
              <a:rPr spc="5" dirty="0"/>
              <a:t>的</a:t>
            </a:r>
            <a:r>
              <a:rPr spc="-210" dirty="0">
                <a:latin typeface="Calibri" panose="020F0502020204030204"/>
                <a:cs typeface="Calibri" panose="020F0502020204030204"/>
              </a:rPr>
              <a:t>T</a:t>
            </a:r>
            <a:r>
              <a:rPr sz="3150" spc="22" baseline="-21000" dirty="0">
                <a:latin typeface="Calibri" panose="020F0502020204030204"/>
                <a:cs typeface="Calibri" panose="020F0502020204030204"/>
              </a:rPr>
              <a:t>n</a:t>
            </a:r>
            <a:r>
              <a:rPr sz="3150" spc="7" baseline="-21000" dirty="0">
                <a:latin typeface="Calibri" panose="020F0502020204030204"/>
                <a:cs typeface="Calibri" panose="020F0502020204030204"/>
              </a:rPr>
              <a:t>e</a:t>
            </a:r>
            <a:r>
              <a:rPr sz="3150" spc="37" baseline="-21000" dirty="0">
                <a:latin typeface="Calibri" panose="020F0502020204030204"/>
                <a:cs typeface="Calibri" panose="020F0502020204030204"/>
              </a:rPr>
              <a:t>w</a:t>
            </a:r>
            <a:endParaRPr sz="3150" baseline="-21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562419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思路：结合流水线架构，逐条指令构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造</a:t>
            </a: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use</a:t>
            </a:r>
            <a:endParaRPr sz="2400" baseline="-9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T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134" y="1247394"/>
            <a:ext cx="3765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w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4" y="1825380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794" y="1730892"/>
            <a:ext cx="172466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30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注意事项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329571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606" y="2251339"/>
            <a:ext cx="399161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3000" spc="-18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15" baseline="-11000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-7" baseline="-11000" dirty="0">
                <a:latin typeface="Calibri" panose="020F0502020204030204"/>
                <a:cs typeface="Calibri" panose="020F0502020204030204"/>
              </a:rPr>
              <a:t>e</a:t>
            </a:r>
            <a:r>
              <a:rPr sz="1950" spc="22" baseline="-1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一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旦减为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0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，则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再继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续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减少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94" y="2942357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794" y="2847869"/>
            <a:ext cx="551180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为了便于分析，用产生结果的功能部件来 代表指令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094" y="381205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606" y="3733820"/>
            <a:ext cx="4253865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例如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可以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代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表所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的计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算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类指令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74318" y="758316"/>
            <a:ext cx="0" cy="3721100"/>
          </a:xfrm>
          <a:custGeom>
            <a:avLst/>
            <a:gdLst/>
            <a:ahLst/>
            <a:cxnLst/>
            <a:rect l="l" t="t" r="r" b="b"/>
            <a:pathLst>
              <a:path h="3721100">
                <a:moveTo>
                  <a:pt x="0" y="0"/>
                </a:moveTo>
                <a:lnTo>
                  <a:pt x="0" y="3721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87990" y="764666"/>
            <a:ext cx="2893060" cy="0"/>
          </a:xfrm>
          <a:custGeom>
            <a:avLst/>
            <a:gdLst/>
            <a:ahLst/>
            <a:cxnLst/>
            <a:rect l="l" t="t" r="r" b="b"/>
            <a:pathLst>
              <a:path w="2893059">
                <a:moveTo>
                  <a:pt x="0" y="0"/>
                </a:moveTo>
                <a:lnTo>
                  <a:pt x="28926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87990" y="4473066"/>
            <a:ext cx="2893060" cy="0"/>
          </a:xfrm>
          <a:custGeom>
            <a:avLst/>
            <a:gdLst/>
            <a:ahLst/>
            <a:cxnLst/>
            <a:rect l="l" t="t" r="r" b="b"/>
            <a:pathLst>
              <a:path w="2893059">
                <a:moveTo>
                  <a:pt x="0" y="0"/>
                </a:moveTo>
                <a:lnTo>
                  <a:pt x="28926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201075" y="754612"/>
          <a:ext cx="2879975" cy="370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4"/>
                <a:gridCol w="648080"/>
                <a:gridCol w="647953"/>
                <a:gridCol w="503936"/>
                <a:gridCol w="504062"/>
              </a:tblGrid>
              <a:tr h="370839">
                <a:tc rowSpan="2"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zh-CN" altLang="en-US" sz="1800" dirty="0" smtClean="0">
                          <a:latin typeface="Calibri" panose="020F0502020204030204"/>
                          <a:cs typeface="Calibri" panose="020F0502020204030204"/>
                        </a:rPr>
                        <a:t>指令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zh-CN" altLang="en-US" sz="1800" dirty="0" smtClean="0">
                          <a:latin typeface="Calibri" panose="020F0502020204030204"/>
                          <a:cs typeface="Calibri" panose="020F0502020204030204"/>
                        </a:rPr>
                        <a:t>功能部件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altLang="zh-CN" sz="2800" spc="-187" baseline="1000" dirty="0" err="1" smtClean="0">
                          <a:latin typeface="+mn-lt"/>
                          <a:cs typeface="Calibri" panose="020F0502020204030204"/>
                        </a:rPr>
                        <a:t>T</a:t>
                      </a:r>
                      <a:r>
                        <a:rPr lang="en-US" altLang="zh-CN" sz="1800" spc="15" baseline="-11000" dirty="0" err="1" smtClean="0">
                          <a:latin typeface="+mn-lt"/>
                          <a:cs typeface="Calibri" panose="020F0502020204030204"/>
                        </a:rPr>
                        <a:t>n</a:t>
                      </a:r>
                      <a:r>
                        <a:rPr lang="en-US" altLang="zh-CN" sz="1800" spc="-7" baseline="-11000" dirty="0" err="1" smtClean="0">
                          <a:latin typeface="+mn-lt"/>
                          <a:cs typeface="Calibri" panose="020F0502020204030204"/>
                        </a:rPr>
                        <a:t>e</a:t>
                      </a:r>
                      <a:r>
                        <a:rPr lang="en-US" altLang="zh-CN" sz="1800" spc="22" baseline="-11000" dirty="0" err="1" smtClean="0">
                          <a:latin typeface="+mn-lt"/>
                          <a:cs typeface="Calibri" panose="020F0502020204030204"/>
                        </a:rPr>
                        <a:t>w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 vMerge="1"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altLang="zh-CN" sz="1800" dirty="0" smtClean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altLang="zh-CN" sz="1800" dirty="0" smtClean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altLang="zh-CN" sz="1800" dirty="0" smtClean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ub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andi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216395" y="4716903"/>
            <a:ext cx="2532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 err="1" smtClean="0">
                <a:latin typeface="黑体" panose="02010609060101010101" charset="-122"/>
                <a:cs typeface="黑体" panose="02010609060101010101" charset="-122"/>
              </a:rPr>
              <a:t>产生结果的功能部件</a:t>
            </a:r>
            <a:endParaRPr sz="1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1325" y="4555708"/>
            <a:ext cx="344297" cy="3933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51905" y="4419600"/>
          <a:ext cx="5183958" cy="1079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21"/>
                <a:gridCol w="575944"/>
                <a:gridCol w="576072"/>
                <a:gridCol w="575944"/>
                <a:gridCol w="576072"/>
                <a:gridCol w="575944"/>
                <a:gridCol w="575945"/>
                <a:gridCol w="576072"/>
                <a:gridCol w="575944"/>
              </a:tblGrid>
              <a:tr h="359918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60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885" y="114172"/>
            <a:ext cx="4889500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根</a:t>
            </a:r>
            <a:r>
              <a:rPr spc="15" dirty="0"/>
              <a:t>据</a:t>
            </a:r>
            <a:r>
              <a:rPr spc="-210" dirty="0">
                <a:latin typeface="Calibri" panose="020F0502020204030204"/>
                <a:cs typeface="Calibri" panose="020F0502020204030204"/>
              </a:rPr>
              <a:t>T</a:t>
            </a:r>
            <a:r>
              <a:rPr sz="3150" spc="22" baseline="-21000" dirty="0">
                <a:latin typeface="Calibri" panose="020F0502020204030204"/>
                <a:cs typeface="Calibri" panose="020F0502020204030204"/>
              </a:rPr>
              <a:t>u</a:t>
            </a:r>
            <a:r>
              <a:rPr sz="3150" spc="7" baseline="-21000" dirty="0">
                <a:latin typeface="Calibri" panose="020F0502020204030204"/>
                <a:cs typeface="Calibri" panose="020F0502020204030204"/>
              </a:rPr>
              <a:t>s</a:t>
            </a:r>
            <a:r>
              <a:rPr sz="3150" spc="37" baseline="-21000" dirty="0">
                <a:latin typeface="Calibri" panose="020F0502020204030204"/>
                <a:cs typeface="Calibri" panose="020F0502020204030204"/>
              </a:rPr>
              <a:t>e</a:t>
            </a:r>
            <a:r>
              <a:rPr sz="3200" dirty="0"/>
              <a:t>和</a:t>
            </a:r>
            <a:r>
              <a:rPr sz="3200" spc="-210" dirty="0">
                <a:latin typeface="Calibri" panose="020F0502020204030204"/>
                <a:cs typeface="Calibri" panose="020F0502020204030204"/>
              </a:rPr>
              <a:t>T</a:t>
            </a:r>
            <a:r>
              <a:rPr sz="3150" spc="22" baseline="-21000" dirty="0">
                <a:latin typeface="Calibri" panose="020F0502020204030204"/>
                <a:cs typeface="Calibri" panose="020F0502020204030204"/>
              </a:rPr>
              <a:t>n</a:t>
            </a:r>
            <a:r>
              <a:rPr sz="3150" spc="7" baseline="-21000" dirty="0">
                <a:latin typeface="Calibri" panose="020F0502020204030204"/>
                <a:cs typeface="Calibri" panose="020F0502020204030204"/>
              </a:rPr>
              <a:t>e</a:t>
            </a:r>
            <a:r>
              <a:rPr sz="3150" spc="37" baseline="-21000" dirty="0">
                <a:latin typeface="Calibri" panose="020F0502020204030204"/>
                <a:cs typeface="Calibri" panose="020F0502020204030204"/>
              </a:rPr>
              <a:t>w</a:t>
            </a:r>
            <a:r>
              <a:rPr sz="3200" dirty="0"/>
              <a:t>构</a:t>
            </a:r>
            <a:r>
              <a:rPr sz="3200" spc="-15" dirty="0"/>
              <a:t>造</a:t>
            </a:r>
            <a:r>
              <a:rPr sz="3200" dirty="0"/>
              <a:t>策略</a:t>
            </a:r>
            <a:r>
              <a:rPr sz="3200" spc="-15" dirty="0"/>
              <a:t>矩</a:t>
            </a:r>
            <a:r>
              <a:rPr sz="3200" dirty="0"/>
              <a:t>阵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676846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结合指令</a:t>
            </a: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us</a:t>
            </a:r>
            <a:r>
              <a:rPr sz="2400" spc="-7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/</a:t>
            </a: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-30" baseline="-9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，分别构造</a:t>
            </a:r>
            <a:r>
              <a:rPr sz="3600" spc="-52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s/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rt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寄存器的策略矩阵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606" y="1266697"/>
            <a:ext cx="229044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-37" baseline="-11000" dirty="0">
                <a:latin typeface="Calibri" panose="020F0502020204030204"/>
                <a:cs typeface="Calibri" panose="020F0502020204030204"/>
              </a:rPr>
              <a:t>new</a:t>
            </a:r>
            <a:r>
              <a:rPr sz="1950" spc="187" baseline="-1100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&gt;</a:t>
            </a:r>
            <a:r>
              <a:rPr sz="3000" spc="-67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-30" baseline="-11000" dirty="0">
                <a:latin typeface="Calibri" panose="020F0502020204030204"/>
                <a:cs typeface="Calibri" panose="020F0502020204030204"/>
              </a:rPr>
              <a:t>use</a:t>
            </a:r>
            <a:r>
              <a:rPr sz="2000" spc="-2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只能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暂停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294" y="1795017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7894" y="1724914"/>
            <a:ext cx="55118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结果产生的时间太晚，不可能通过转发实现，必须暂停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222885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606" y="2150617"/>
            <a:ext cx="381381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-37" baseline="-11000" dirty="0">
                <a:latin typeface="Calibri" panose="020F0502020204030204"/>
                <a:cs typeface="Calibri" panose="020F0502020204030204"/>
              </a:rPr>
              <a:t>new</a:t>
            </a:r>
            <a:r>
              <a:rPr sz="1950" spc="225" baseline="-1100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≤</a:t>
            </a:r>
            <a:r>
              <a:rPr sz="3000" spc="-44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-30" baseline="-11000" dirty="0">
                <a:latin typeface="Calibri" panose="020F0502020204030204"/>
                <a:cs typeface="Calibri" panose="020F0502020204030204"/>
              </a:rPr>
              <a:t>use</a:t>
            </a:r>
            <a:r>
              <a:rPr sz="2000" spc="-2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通过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转发可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以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解决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冲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突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5883" y="3393058"/>
            <a:ext cx="11049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策略矩阵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68347" y="2564892"/>
            <a:ext cx="792480" cy="1080135"/>
          </a:xfrm>
          <a:custGeom>
            <a:avLst/>
            <a:gdLst/>
            <a:ahLst/>
            <a:cxnLst/>
            <a:rect l="l" t="t" r="r" b="b"/>
            <a:pathLst>
              <a:path w="792480" h="1080135">
                <a:moveTo>
                  <a:pt x="0" y="0"/>
                </a:moveTo>
                <a:lnTo>
                  <a:pt x="791971" y="10800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61997" y="2558542"/>
          <a:ext cx="5328028" cy="1799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971"/>
                <a:gridCol w="504063"/>
                <a:gridCol w="503935"/>
                <a:gridCol w="504063"/>
                <a:gridCol w="503936"/>
                <a:gridCol w="504063"/>
                <a:gridCol w="503936"/>
                <a:gridCol w="504063"/>
                <a:gridCol w="503936"/>
                <a:gridCol w="504062"/>
              </a:tblGrid>
              <a:tr h="3600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0" spc="-187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3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300" spc="-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3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3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000" spc="-37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300" spc="-25" dirty="0">
                          <a:latin typeface="Calibri" panose="020F0502020204030204"/>
                          <a:cs typeface="Calibri" panose="020F0502020204030204"/>
                        </a:rPr>
                        <a:t>use</a:t>
                      </a:r>
                      <a:endParaRPr sz="13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59917">
                <a:tc vMerge="1"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 vMerge="1"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91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068317" y="630913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89" h="360045">
                <a:moveTo>
                  <a:pt x="0" y="359994"/>
                </a:moveTo>
                <a:lnTo>
                  <a:pt x="503999" y="359994"/>
                </a:lnTo>
                <a:lnTo>
                  <a:pt x="503999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380" y="630913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89" h="360045">
                <a:moveTo>
                  <a:pt x="0" y="359994"/>
                </a:moveTo>
                <a:lnTo>
                  <a:pt x="503999" y="359994"/>
                </a:lnTo>
                <a:lnTo>
                  <a:pt x="503999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80379" y="630913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89" h="360045">
                <a:moveTo>
                  <a:pt x="0" y="359994"/>
                </a:moveTo>
                <a:lnTo>
                  <a:pt x="503999" y="359994"/>
                </a:lnTo>
                <a:lnTo>
                  <a:pt x="503999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84315" y="630913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90" h="360045">
                <a:moveTo>
                  <a:pt x="0" y="359994"/>
                </a:moveTo>
                <a:lnTo>
                  <a:pt x="503999" y="359994"/>
                </a:lnTo>
                <a:lnTo>
                  <a:pt x="503999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88379" y="630913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90" h="360045">
                <a:moveTo>
                  <a:pt x="0" y="359994"/>
                </a:moveTo>
                <a:lnTo>
                  <a:pt x="503999" y="359994"/>
                </a:lnTo>
                <a:lnTo>
                  <a:pt x="503999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92315" y="630913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90" h="360045">
                <a:moveTo>
                  <a:pt x="0" y="359994"/>
                </a:moveTo>
                <a:lnTo>
                  <a:pt x="503999" y="359994"/>
                </a:lnTo>
                <a:lnTo>
                  <a:pt x="503999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68347" y="4509134"/>
            <a:ext cx="792480" cy="1080135"/>
          </a:xfrm>
          <a:custGeom>
            <a:avLst/>
            <a:gdLst/>
            <a:ahLst/>
            <a:cxnLst/>
            <a:rect l="l" t="t" r="r" b="b"/>
            <a:pathLst>
              <a:path w="792480" h="1080135">
                <a:moveTo>
                  <a:pt x="0" y="0"/>
                </a:moveTo>
                <a:lnTo>
                  <a:pt x="791971" y="10799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261997" y="4502784"/>
          <a:ext cx="5328028" cy="2159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971"/>
                <a:gridCol w="504063"/>
                <a:gridCol w="503935"/>
                <a:gridCol w="504063"/>
                <a:gridCol w="503936"/>
                <a:gridCol w="504063"/>
                <a:gridCol w="503936"/>
                <a:gridCol w="504063"/>
                <a:gridCol w="503936"/>
                <a:gridCol w="504062"/>
              </a:tblGrid>
              <a:tr h="36004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3000" spc="-187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3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300" spc="-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3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300" dirty="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000" spc="-37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300" spc="-25" dirty="0">
                          <a:latin typeface="Calibri" panose="020F0502020204030204"/>
                          <a:cs typeface="Calibri" panose="020F0502020204030204"/>
                        </a:rPr>
                        <a:t>use</a:t>
                      </a:r>
                      <a:endParaRPr sz="13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59918">
                <a:tc vMerge="1"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19">
                <a:tc vMerge="1"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0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0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5"/>
                        </a:lnSpc>
                        <a:spcBef>
                          <a:spcPts val="50"/>
                        </a:spcBef>
                      </a:pPr>
                      <a:r>
                        <a:rPr sz="2000" dirty="0" smtClean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5"/>
                        </a:lnSpc>
                        <a:spcBef>
                          <a:spcPts val="50"/>
                        </a:spcBef>
                      </a:pPr>
                      <a:r>
                        <a:rPr sz="2000" dirty="0" smtClean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000455" y="5472379"/>
            <a:ext cx="10953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rt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策略矩阵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114172"/>
            <a:ext cx="73418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根据</a:t>
            </a:r>
            <a:r>
              <a:rPr spc="-15" dirty="0"/>
              <a:t>策</a:t>
            </a:r>
            <a:r>
              <a:rPr dirty="0"/>
              <a:t>略矩</a:t>
            </a:r>
            <a:r>
              <a:rPr spc="-15" dirty="0"/>
              <a:t>阵</a:t>
            </a:r>
            <a:r>
              <a:rPr dirty="0"/>
              <a:t>构造</a:t>
            </a:r>
            <a:r>
              <a:rPr spc="-15" dirty="0"/>
              <a:t>暂</a:t>
            </a:r>
            <a:r>
              <a:rPr dirty="0"/>
              <a:t>停条</a:t>
            </a:r>
            <a:r>
              <a:rPr spc="-15" dirty="0"/>
              <a:t>件</a:t>
            </a:r>
            <a:r>
              <a:rPr dirty="0"/>
              <a:t>的一</a:t>
            </a:r>
            <a:r>
              <a:rPr spc="-15" dirty="0"/>
              <a:t>般</a:t>
            </a:r>
            <a:r>
              <a:rPr dirty="0"/>
              <a:t>性方法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364098" y="1772792"/>
            <a:ext cx="360045" cy="324485"/>
          </a:xfrm>
          <a:custGeom>
            <a:avLst/>
            <a:gdLst/>
            <a:ahLst/>
            <a:cxnLst/>
            <a:rect l="l" t="t" r="r" b="b"/>
            <a:pathLst>
              <a:path w="360045" h="324485">
                <a:moveTo>
                  <a:pt x="197992" y="0"/>
                </a:moveTo>
                <a:lnTo>
                  <a:pt x="197992" y="81026"/>
                </a:lnTo>
                <a:lnTo>
                  <a:pt x="0" y="81026"/>
                </a:lnTo>
                <a:lnTo>
                  <a:pt x="0" y="243078"/>
                </a:lnTo>
                <a:lnTo>
                  <a:pt x="197992" y="243078"/>
                </a:lnTo>
                <a:lnTo>
                  <a:pt x="197992" y="323977"/>
                </a:lnTo>
                <a:lnTo>
                  <a:pt x="360045" y="162052"/>
                </a:lnTo>
                <a:lnTo>
                  <a:pt x="19799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66308" y="3264661"/>
            <a:ext cx="3348354" cy="2062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6995" marR="187325">
              <a:lnSpc>
                <a:spcPct val="100000"/>
              </a:lnSpc>
              <a:spcBef>
                <a:spcPts val="195"/>
              </a:spcBef>
            </a:pPr>
            <a:r>
              <a:rPr lang="en-US" sz="1600" b="1" spc="-5" dirty="0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tall_rt0_</a:t>
            </a:r>
            <a:r>
              <a:rPr lang="en-US" sz="1600" b="1" spc="-5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1</a:t>
            </a:r>
            <a:r>
              <a:rPr sz="1600" b="1" spc="3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。。。 </a:t>
            </a:r>
            <a:r>
              <a:rPr lang="en-US" sz="1600" b="1" spc="-5" dirty="0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tall_rt0_</a:t>
            </a:r>
            <a:r>
              <a:rPr lang="en-US" sz="1600" b="1" spc="-5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2</a:t>
            </a:r>
            <a:r>
              <a:rPr sz="1600" b="1" spc="3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。。。 </a:t>
            </a:r>
            <a:r>
              <a:rPr lang="en-US" sz="1600" b="1" spc="-5" dirty="0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tall_rt0_</a:t>
            </a:r>
            <a:r>
              <a:rPr lang="en-US" sz="1600" b="1" spc="-5" dirty="0" smtClean="0">
                <a:latin typeface="Courier New" panose="02070309020205020404"/>
                <a:cs typeface="Courier New" panose="02070309020205020404"/>
              </a:rPr>
              <a:t>M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1</a:t>
            </a:r>
            <a:r>
              <a:rPr sz="1600" b="1" spc="3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。。。 </a:t>
            </a:r>
            <a:r>
              <a:rPr lang="en-US" sz="1600" b="1" spc="-5" dirty="0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tall_rt1_</a:t>
            </a:r>
            <a:r>
              <a:rPr lang="en-US" sz="1600" b="1" spc="-5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2</a:t>
            </a:r>
            <a:r>
              <a:rPr sz="1600" b="1" spc="1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。。。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 panose="02020603050405020304"/>
              <a:cs typeface="Times New Roman" panose="02020603050405020304"/>
            </a:endParaRPr>
          </a:p>
          <a:p>
            <a:pPr marL="86995">
              <a:lnSpc>
                <a:spcPct val="100000"/>
              </a:lnSpc>
              <a:spcBef>
                <a:spcPts val="5"/>
              </a:spcBef>
            </a:pPr>
            <a:r>
              <a:rPr lang="en-US" sz="1600" b="1" spc="-5" dirty="0" err="1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spc="-5" dirty="0" err="1" smtClean="0">
                <a:latin typeface="Courier New" panose="02070309020205020404"/>
                <a:cs typeface="Courier New" panose="02070309020205020404"/>
              </a:rPr>
              <a:t>tall_rt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dirty="0" smtClean="0">
                <a:latin typeface="Courier New" panose="02070309020205020404"/>
                <a:cs typeface="Courier New" panose="02070309020205020404"/>
              </a:rPr>
              <a:t>tall_rt0_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b="1" dirty="0" smtClean="0">
                <a:latin typeface="Courier New" panose="02070309020205020404"/>
                <a:cs typeface="Courier New" panose="02070309020205020404"/>
              </a:rPr>
              <a:t>1</a:t>
            </a:r>
            <a:r>
              <a:rPr sz="1600" b="1" spc="-4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|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1430020">
              <a:lnSpc>
                <a:spcPct val="100000"/>
              </a:lnSpc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dirty="0" smtClean="0">
                <a:latin typeface="Courier New" panose="02070309020205020404"/>
                <a:cs typeface="Courier New" panose="02070309020205020404"/>
              </a:rPr>
              <a:t>tall_rt0_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b="1" dirty="0" smtClean="0">
                <a:latin typeface="Courier New" panose="02070309020205020404"/>
                <a:cs typeface="Courier New" panose="02070309020205020404"/>
              </a:rPr>
              <a:t>2</a:t>
            </a:r>
            <a:r>
              <a:rPr sz="1600" b="1" spc="-85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|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139065" algn="ctr">
              <a:lnSpc>
                <a:spcPct val="100000"/>
              </a:lnSpc>
              <a:spcBef>
                <a:spcPts val="45"/>
              </a:spcBef>
            </a:pPr>
            <a:r>
              <a:rPr sz="1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。。。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6308" y="903732"/>
            <a:ext cx="3348354" cy="2062480"/>
          </a:xfrm>
          <a:custGeom>
            <a:avLst/>
            <a:gdLst/>
            <a:ahLst/>
            <a:cxnLst/>
            <a:rect l="l" t="t" r="r" b="b"/>
            <a:pathLst>
              <a:path w="3348354" h="2062480">
                <a:moveTo>
                  <a:pt x="0" y="2062099"/>
                </a:moveTo>
                <a:lnTo>
                  <a:pt x="3347974" y="2062099"/>
                </a:lnTo>
                <a:lnTo>
                  <a:pt x="3347974" y="0"/>
                </a:lnTo>
                <a:lnTo>
                  <a:pt x="0" y="0"/>
                </a:lnTo>
                <a:lnTo>
                  <a:pt x="0" y="20620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26759" y="961445"/>
          <a:ext cx="2510813" cy="96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670"/>
                <a:gridCol w="244558"/>
                <a:gridCol w="704585"/>
              </a:tblGrid>
              <a:tr h="239447">
                <a:tc>
                  <a:txBody>
                    <a:bodyPr/>
                    <a:lstStyle/>
                    <a:p>
                      <a:pPr marL="31750">
                        <a:lnSpc>
                          <a:spcPts val="1690"/>
                        </a:lnSpc>
                      </a:pPr>
                      <a:r>
                        <a:rPr lang="en-US"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tall_rs0_</a:t>
                      </a:r>
                      <a:r>
                        <a:rPr lang="en-US"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69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90"/>
                        </a:lnSpc>
                      </a:pPr>
                      <a:r>
                        <a:rPr sz="16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。。。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25"/>
                        </a:lnSpc>
                      </a:pPr>
                      <a:r>
                        <a:rPr lang="en-US"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tall_rs0_</a:t>
                      </a:r>
                      <a:r>
                        <a:rPr lang="en-US"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725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25"/>
                        </a:lnSpc>
                      </a:pPr>
                      <a:r>
                        <a:rPr sz="16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。。。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43899">
                <a:tc>
                  <a:txBody>
                    <a:bodyPr/>
                    <a:lstStyle/>
                    <a:p>
                      <a:pPr marL="31750">
                        <a:lnSpc>
                          <a:spcPts val="1725"/>
                        </a:lnSpc>
                      </a:pPr>
                      <a:r>
                        <a:rPr lang="en-US"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tall_rs0_</a:t>
                      </a:r>
                      <a:r>
                        <a:rPr lang="en-US"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M</a:t>
                      </a:r>
                      <a:r>
                        <a:rPr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725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25"/>
                        </a:lnSpc>
                      </a:pPr>
                      <a:r>
                        <a:rPr sz="16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。。。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239860">
                <a:tc>
                  <a:txBody>
                    <a:bodyPr/>
                    <a:lstStyle/>
                    <a:p>
                      <a:pPr marL="31750">
                        <a:lnSpc>
                          <a:spcPts val="1730"/>
                        </a:lnSpc>
                      </a:pPr>
                      <a:r>
                        <a:rPr lang="en-US"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tall_rs1_</a:t>
                      </a:r>
                      <a:r>
                        <a:rPr lang="en-US"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6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16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73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30"/>
                        </a:lnSpc>
                      </a:pPr>
                      <a:r>
                        <a:rPr sz="16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。。。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760465" y="5805271"/>
            <a:ext cx="3348354" cy="51167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50"/>
              </a:spcBef>
            </a:pPr>
            <a:r>
              <a:rPr lang="en-US" sz="1600" b="1" spc="-5" dirty="0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tall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lang="en-US" sz="1600" b="1" spc="-5" dirty="0" err="1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spc="-5" dirty="0" err="1" smtClean="0">
                <a:latin typeface="Courier New" panose="02070309020205020404"/>
                <a:cs typeface="Courier New" panose="02070309020205020404"/>
              </a:rPr>
              <a:t>tall_rs</a:t>
            </a:r>
            <a:r>
              <a:rPr sz="1600" b="1" spc="-45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|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1064260">
              <a:lnSpc>
                <a:spcPct val="100000"/>
              </a:lnSpc>
            </a:pPr>
            <a:r>
              <a:rPr lang="en-US" sz="1600" b="1" spc="-5" dirty="0" err="1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spc="-5" dirty="0" err="1" smtClean="0">
                <a:latin typeface="Courier New" panose="02070309020205020404"/>
                <a:cs typeface="Courier New" panose="02070309020205020404"/>
              </a:rPr>
              <a:t>tall_rt</a:t>
            </a:r>
            <a:endParaRPr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5809" y="2145919"/>
            <a:ext cx="308165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spc="-5" dirty="0" err="1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spc="-5" dirty="0" err="1" smtClean="0">
                <a:latin typeface="Courier New" panose="02070309020205020404"/>
                <a:cs typeface="Courier New" panose="02070309020205020404"/>
              </a:rPr>
              <a:t>tall_rs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dirty="0" smtClean="0">
                <a:latin typeface="Courier New" panose="02070309020205020404"/>
                <a:cs typeface="Courier New" panose="02070309020205020404"/>
              </a:rPr>
              <a:t>tall_rs0_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b="1" dirty="0" smtClean="0">
                <a:latin typeface="Courier New" panose="02070309020205020404"/>
                <a:cs typeface="Courier New" panose="02070309020205020404"/>
              </a:rPr>
              <a:t>1</a:t>
            </a:r>
            <a:r>
              <a:rPr sz="1600" b="1" spc="-4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|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1355090">
              <a:lnSpc>
                <a:spcPct val="100000"/>
              </a:lnSpc>
            </a:pP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1600" b="1" dirty="0" smtClean="0">
                <a:latin typeface="Courier New" panose="02070309020205020404"/>
                <a:cs typeface="Courier New" panose="02070309020205020404"/>
              </a:rPr>
              <a:t>tall_rs0_</a:t>
            </a:r>
            <a:r>
              <a:rPr lang="en-US" sz="1600" b="1" dirty="0" smtClean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b="1" dirty="0" smtClean="0">
                <a:latin typeface="Courier New" panose="02070309020205020404"/>
                <a:cs typeface="Courier New" panose="02070309020205020404"/>
              </a:rPr>
              <a:t>2</a:t>
            </a:r>
            <a:r>
              <a:rPr sz="1600" b="1" spc="-85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|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246380" algn="ctr">
              <a:lnSpc>
                <a:spcPts val="1815"/>
              </a:lnSpc>
              <a:spcBef>
                <a:spcPts val="45"/>
              </a:spcBef>
            </a:pPr>
            <a:r>
              <a:rPr sz="1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。。。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78130" algn="ctr">
              <a:lnSpc>
                <a:spcPts val="3255"/>
              </a:lnSpc>
            </a:pPr>
            <a:r>
              <a:rPr sz="2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+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41203" y="544525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16446" y="117060"/>
                </a:moveTo>
                <a:lnTo>
                  <a:pt x="9251" y="119507"/>
                </a:lnTo>
                <a:lnTo>
                  <a:pt x="3643" y="124557"/>
                </a:lnTo>
                <a:lnTo>
                  <a:pt x="488" y="131148"/>
                </a:lnTo>
                <a:lnTo>
                  <a:pt x="0" y="138436"/>
                </a:lnTo>
                <a:lnTo>
                  <a:pt x="2393" y="145580"/>
                </a:lnTo>
                <a:lnTo>
                  <a:pt x="85578" y="288086"/>
                </a:lnTo>
                <a:lnTo>
                  <a:pt x="107647" y="250278"/>
                </a:lnTo>
                <a:lnTo>
                  <a:pt x="66528" y="250278"/>
                </a:lnTo>
                <a:lnTo>
                  <a:pt x="66528" y="179716"/>
                </a:lnTo>
                <a:lnTo>
                  <a:pt x="35413" y="126365"/>
                </a:lnTo>
                <a:lnTo>
                  <a:pt x="30360" y="120739"/>
                </a:lnTo>
                <a:lnTo>
                  <a:pt x="23760" y="117554"/>
                </a:lnTo>
                <a:lnTo>
                  <a:pt x="16446" y="117060"/>
                </a:lnTo>
                <a:close/>
              </a:path>
              <a:path w="171450" h="288289">
                <a:moveTo>
                  <a:pt x="66528" y="179716"/>
                </a:moveTo>
                <a:lnTo>
                  <a:pt x="66528" y="250278"/>
                </a:lnTo>
                <a:lnTo>
                  <a:pt x="104628" y="250278"/>
                </a:lnTo>
                <a:lnTo>
                  <a:pt x="104628" y="240690"/>
                </a:lnTo>
                <a:lnTo>
                  <a:pt x="69068" y="240690"/>
                </a:lnTo>
                <a:lnTo>
                  <a:pt x="85578" y="212381"/>
                </a:lnTo>
                <a:lnTo>
                  <a:pt x="66528" y="179716"/>
                </a:lnTo>
                <a:close/>
              </a:path>
              <a:path w="171450" h="288289">
                <a:moveTo>
                  <a:pt x="154709" y="117060"/>
                </a:moveTo>
                <a:lnTo>
                  <a:pt x="147395" y="117554"/>
                </a:lnTo>
                <a:lnTo>
                  <a:pt x="140795" y="120739"/>
                </a:lnTo>
                <a:lnTo>
                  <a:pt x="135743" y="126365"/>
                </a:lnTo>
                <a:lnTo>
                  <a:pt x="104628" y="179716"/>
                </a:lnTo>
                <a:lnTo>
                  <a:pt x="104628" y="250278"/>
                </a:lnTo>
                <a:lnTo>
                  <a:pt x="107647" y="250278"/>
                </a:lnTo>
                <a:lnTo>
                  <a:pt x="168763" y="145580"/>
                </a:lnTo>
                <a:lnTo>
                  <a:pt x="171156" y="138436"/>
                </a:lnTo>
                <a:lnTo>
                  <a:pt x="170668" y="131148"/>
                </a:lnTo>
                <a:lnTo>
                  <a:pt x="167512" y="124557"/>
                </a:lnTo>
                <a:lnTo>
                  <a:pt x="161905" y="119507"/>
                </a:lnTo>
                <a:lnTo>
                  <a:pt x="154709" y="117060"/>
                </a:lnTo>
                <a:close/>
              </a:path>
              <a:path w="171450" h="288289">
                <a:moveTo>
                  <a:pt x="85578" y="212381"/>
                </a:moveTo>
                <a:lnTo>
                  <a:pt x="69068" y="240690"/>
                </a:lnTo>
                <a:lnTo>
                  <a:pt x="102088" y="240690"/>
                </a:lnTo>
                <a:lnTo>
                  <a:pt x="85578" y="212381"/>
                </a:lnTo>
                <a:close/>
              </a:path>
              <a:path w="171450" h="288289">
                <a:moveTo>
                  <a:pt x="104628" y="179716"/>
                </a:moveTo>
                <a:lnTo>
                  <a:pt x="85578" y="212381"/>
                </a:lnTo>
                <a:lnTo>
                  <a:pt x="102088" y="240690"/>
                </a:lnTo>
                <a:lnTo>
                  <a:pt x="104628" y="240690"/>
                </a:lnTo>
                <a:lnTo>
                  <a:pt x="104628" y="179716"/>
                </a:lnTo>
                <a:close/>
              </a:path>
              <a:path w="171450" h="288289">
                <a:moveTo>
                  <a:pt x="104628" y="0"/>
                </a:moveTo>
                <a:lnTo>
                  <a:pt x="66528" y="0"/>
                </a:lnTo>
                <a:lnTo>
                  <a:pt x="66528" y="179716"/>
                </a:lnTo>
                <a:lnTo>
                  <a:pt x="85578" y="212381"/>
                </a:lnTo>
                <a:lnTo>
                  <a:pt x="104628" y="179716"/>
                </a:lnTo>
                <a:lnTo>
                  <a:pt x="1046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9882" y="5661253"/>
            <a:ext cx="4319905" cy="9366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895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Q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如何表示</a:t>
            </a:r>
            <a:r>
              <a:rPr sz="2400" spc="-1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21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30" baseline="-21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5" baseline="-21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2400" spc="-1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21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</a:t>
            </a:r>
            <a:r>
              <a:rPr sz="2400" spc="-7" baseline="-21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079" y="1052957"/>
            <a:ext cx="648335" cy="1080135"/>
          </a:xfrm>
          <a:custGeom>
            <a:avLst/>
            <a:gdLst/>
            <a:ahLst/>
            <a:cxnLst/>
            <a:rect l="l" t="t" r="r" b="b"/>
            <a:pathLst>
              <a:path w="648335" h="1080135">
                <a:moveTo>
                  <a:pt x="0" y="0"/>
                </a:moveTo>
                <a:lnTo>
                  <a:pt x="648002" y="10800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1729" y="1046607"/>
          <a:ext cx="5184008" cy="1799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02"/>
                <a:gridCol w="503999"/>
                <a:gridCol w="503948"/>
                <a:gridCol w="504063"/>
                <a:gridCol w="503936"/>
                <a:gridCol w="504062"/>
                <a:gridCol w="503936"/>
                <a:gridCol w="504063"/>
                <a:gridCol w="503936"/>
                <a:gridCol w="504063"/>
              </a:tblGrid>
              <a:tr h="35991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3000" spc="-187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3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300" spc="-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3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300" dirty="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000" spc="-37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300" spc="-25" dirty="0">
                          <a:latin typeface="Calibri" panose="020F0502020204030204"/>
                          <a:cs typeface="Calibri" panose="020F0502020204030204"/>
                        </a:rPr>
                        <a:t>use</a:t>
                      </a:r>
                      <a:endParaRPr sz="13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60045">
                <a:tc vMerge="1"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4">
                <a:tc vMerge="1"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9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8079" y="3284982"/>
            <a:ext cx="648335" cy="1080135"/>
          </a:xfrm>
          <a:custGeom>
            <a:avLst/>
            <a:gdLst/>
            <a:ahLst/>
            <a:cxnLst/>
            <a:rect l="l" t="t" r="r" b="b"/>
            <a:pathLst>
              <a:path w="648335" h="1080135">
                <a:moveTo>
                  <a:pt x="0" y="0"/>
                </a:moveTo>
                <a:lnTo>
                  <a:pt x="648002" y="10800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729" y="3278632"/>
          <a:ext cx="5184008" cy="216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02"/>
                <a:gridCol w="503999"/>
                <a:gridCol w="503948"/>
                <a:gridCol w="504063"/>
                <a:gridCol w="503936"/>
                <a:gridCol w="504062"/>
                <a:gridCol w="503936"/>
                <a:gridCol w="504063"/>
                <a:gridCol w="503936"/>
                <a:gridCol w="504063"/>
              </a:tblGrid>
              <a:tr h="36004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indent="248285">
                        <a:lnSpc>
                          <a:spcPct val="100000"/>
                        </a:lnSpc>
                      </a:pPr>
                      <a:r>
                        <a:rPr sz="3000" spc="-187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3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300" spc="-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300" dirty="0">
                          <a:latin typeface="Calibri" panose="020F0502020204030204"/>
                          <a:cs typeface="Calibri" panose="020F0502020204030204"/>
                        </a:rPr>
                        <a:t>w  </a:t>
                      </a:r>
                      <a:r>
                        <a:rPr sz="3000" spc="-37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300" spc="-25" dirty="0">
                          <a:latin typeface="Calibri" panose="020F0502020204030204"/>
                          <a:cs typeface="Calibri" panose="020F0502020204030204"/>
                        </a:rPr>
                        <a:t>use</a:t>
                      </a:r>
                      <a:endParaRPr sz="13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59918">
                <a:tc vMerge="1"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4">
                <a:tc vMerge="1"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364098" y="4041140"/>
            <a:ext cx="360045" cy="324485"/>
          </a:xfrm>
          <a:custGeom>
            <a:avLst/>
            <a:gdLst/>
            <a:ahLst/>
            <a:cxnLst/>
            <a:rect l="l" t="t" r="r" b="b"/>
            <a:pathLst>
              <a:path w="360045" h="324485">
                <a:moveTo>
                  <a:pt x="197992" y="0"/>
                </a:moveTo>
                <a:lnTo>
                  <a:pt x="197992" y="81026"/>
                </a:lnTo>
                <a:lnTo>
                  <a:pt x="0" y="81026"/>
                </a:lnTo>
                <a:lnTo>
                  <a:pt x="0" y="242951"/>
                </a:lnTo>
                <a:lnTo>
                  <a:pt x="197992" y="242951"/>
                </a:lnTo>
                <a:lnTo>
                  <a:pt x="197992" y="323977"/>
                </a:lnTo>
                <a:lnTo>
                  <a:pt x="360045" y="161925"/>
                </a:lnTo>
                <a:lnTo>
                  <a:pt x="19799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03551" y="727836"/>
            <a:ext cx="11061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策略矩阵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8123" y="2960878"/>
            <a:ext cx="10966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rt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策略矩阵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884" y="114172"/>
            <a:ext cx="511111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pc="5" dirty="0" err="1" smtClean="0">
                <a:latin typeface="黑体" panose="02010609060101010101" charset="-122"/>
                <a:ea typeface="黑体" panose="02010609060101010101" charset="-122"/>
              </a:rPr>
              <a:t>如何</a:t>
            </a:r>
            <a:r>
              <a:rPr dirty="0" err="1" smtClean="0">
                <a:latin typeface="黑体" panose="02010609060101010101" charset="-122"/>
                <a:ea typeface="黑体" panose="02010609060101010101" charset="-122"/>
              </a:rPr>
              <a:t>用变</a:t>
            </a:r>
            <a:r>
              <a:rPr lang="zh-CN" altLang="en-US" spc="-15" dirty="0">
                <a:latin typeface="黑体" panose="02010609060101010101" charset="-122"/>
                <a:ea typeface="黑体" panose="02010609060101010101" charset="-122"/>
              </a:rPr>
              <a:t>量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表</a:t>
            </a:r>
            <a:r>
              <a:rPr lang="zh-CN" altLang="en-US" spc="10" dirty="0">
                <a:latin typeface="黑体" panose="02010609060101010101" charset="-122"/>
                <a:ea typeface="黑体" panose="02010609060101010101" charset="-122"/>
              </a:rPr>
              <a:t>示</a:t>
            </a:r>
            <a:r>
              <a:rPr lang="en-US" altLang="zh-CN" spc="-210" dirty="0" err="1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T</a:t>
            </a:r>
            <a:r>
              <a:rPr lang="en-US" altLang="zh-CN" sz="3150" baseline="-21000" dirty="0" err="1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u</a:t>
            </a:r>
            <a:r>
              <a:rPr lang="en-US" altLang="zh-CN" sz="3150" spc="-7" baseline="-21000" dirty="0" err="1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s</a:t>
            </a:r>
            <a:r>
              <a:rPr lang="en-US" altLang="zh-CN" sz="3150" baseline="-21000" dirty="0" err="1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e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与</a:t>
            </a:r>
            <a:r>
              <a:rPr lang="en-US" altLang="zh-CN" spc="-204" dirty="0" err="1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T</a:t>
            </a:r>
            <a:r>
              <a:rPr lang="en-US" altLang="zh-CN" sz="3150" baseline="-21000" dirty="0" err="1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n</a:t>
            </a:r>
            <a:r>
              <a:rPr lang="en-US" altLang="zh-CN" sz="3150" spc="-15" baseline="-21000" dirty="0" err="1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e</a:t>
            </a:r>
            <a:r>
              <a:rPr lang="en-US" altLang="zh-CN" sz="3150" baseline="-21000" dirty="0" err="1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w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？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79653"/>
            <a:ext cx="74676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25" baseline="7000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us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3600" baseline="6000" dirty="0">
                <a:latin typeface="黑体" panose="02010609060101010101" charset="-122"/>
                <a:cs typeface="黑体" panose="02010609060101010101" charset="-122"/>
              </a:rPr>
              <a:t>：</a:t>
            </a:r>
            <a:endParaRPr sz="3600" baseline="6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221232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605" y="1143000"/>
            <a:ext cx="592973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 err="1">
                <a:latin typeface="黑体" panose="02010609060101010101" charset="-122"/>
                <a:cs typeface="黑体" panose="02010609060101010101" charset="-122"/>
              </a:rPr>
              <a:t>对于</a:t>
            </a:r>
            <a:r>
              <a:rPr sz="3000" spc="-60" baseline="1000" dirty="0" err="1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 err="1">
                <a:latin typeface="Calibri" panose="020F0502020204030204"/>
                <a:cs typeface="Calibri" panose="020F0502020204030204"/>
              </a:rPr>
              <a:t>s</a:t>
            </a:r>
            <a:r>
              <a:rPr sz="2000" spc="10" dirty="0" err="1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3000" spc="-7" baseline="1000" dirty="0" err="1">
                <a:latin typeface="Calibri" panose="020F0502020204030204"/>
                <a:cs typeface="Calibri" panose="020F0502020204030204"/>
              </a:rPr>
              <a:t>r</a:t>
            </a:r>
            <a:r>
              <a:rPr sz="3000" baseline="1000" dirty="0" err="1">
                <a:latin typeface="Calibri" panose="020F0502020204030204"/>
                <a:cs typeface="Calibri" panose="020F0502020204030204"/>
              </a:rPr>
              <a:t>t</a:t>
            </a:r>
            <a:r>
              <a:rPr sz="2000" spc="5" dirty="0" err="1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spc="5" dirty="0" err="1" smtClean="0">
                <a:latin typeface="黑体" panose="02010609060101010101" charset="-122"/>
                <a:cs typeface="黑体" panose="02010609060101010101" charset="-122"/>
              </a:rPr>
              <a:t>可</a:t>
            </a:r>
            <a:r>
              <a:rPr sz="2000" spc="-5" dirty="0" err="1" smtClean="0">
                <a:latin typeface="黑体" panose="02010609060101010101" charset="-122"/>
                <a:cs typeface="黑体" panose="02010609060101010101" charset="-122"/>
              </a:rPr>
              <a:t>以</a:t>
            </a:r>
            <a:r>
              <a:rPr sz="2000" spc="-10" dirty="0" err="1" smtClean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000" spc="5" dirty="0" err="1" smtClean="0">
                <a:latin typeface="黑体" panose="02010609060101010101" charset="-122"/>
                <a:cs typeface="黑体" panose="02010609060101010101" charset="-122"/>
              </a:rPr>
              <a:t>别各</a:t>
            </a:r>
            <a:r>
              <a:rPr sz="2000" spc="-15" dirty="0" err="1" smtClean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000" spc="5" dirty="0" err="1" smtClean="0">
                <a:latin typeface="黑体" panose="02010609060101010101" charset="-122"/>
                <a:cs typeface="黑体" panose="02010609060101010101" charset="-122"/>
              </a:rPr>
              <a:t>一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组</a:t>
            </a:r>
            <a:r>
              <a:rPr lang="zh-CN" altLang="en-US" sz="20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译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码变</a:t>
            </a:r>
            <a:r>
              <a:rPr lang="zh-CN" altLang="en-US" sz="20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量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与取</a:t>
            </a:r>
            <a:r>
              <a:rPr lang="zh-CN" altLang="en-US" sz="20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值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相对</a:t>
            </a:r>
            <a:endParaRPr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4" y="1584959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94" y="1524000"/>
            <a:ext cx="81026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25" baseline="7000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w</a:t>
            </a:r>
            <a:r>
              <a:rPr sz="3600" baseline="6000" dirty="0">
                <a:latin typeface="黑体" panose="02010609060101010101" charset="-122"/>
                <a:cs typeface="黑体" panose="02010609060101010101" charset="-122"/>
              </a:rPr>
              <a:t>：</a:t>
            </a:r>
            <a:endParaRPr sz="3600" baseline="6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2088896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251460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1857959"/>
            <a:ext cx="640039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spc="10" dirty="0" err="1">
                <a:latin typeface="黑体" panose="02010609060101010101" charset="-122"/>
                <a:cs typeface="黑体" panose="02010609060101010101" charset="-122"/>
              </a:rPr>
              <a:t>每条</a:t>
            </a:r>
            <a:r>
              <a:rPr sz="2000" dirty="0" err="1">
                <a:latin typeface="黑体" panose="02010609060101010101" charset="-122"/>
                <a:cs typeface="黑体" panose="02010609060101010101" charset="-122"/>
              </a:rPr>
              <a:t>指令</a:t>
            </a:r>
            <a:r>
              <a:rPr sz="2000" spc="-15" dirty="0" err="1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2000" dirty="0" err="1">
                <a:latin typeface="黑体" panose="02010609060101010101" charset="-122"/>
                <a:cs typeface="黑体" panose="02010609060101010101" charset="-122"/>
              </a:rPr>
              <a:t>多个</a:t>
            </a:r>
            <a:r>
              <a:rPr sz="2000" spc="-15" dirty="0" err="1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dirty="0" err="1" smtClean="0">
                <a:latin typeface="黑体" panose="02010609060101010101" charset="-122"/>
                <a:cs typeface="黑体" panose="02010609060101010101" charset="-122"/>
              </a:rPr>
              <a:t>因此</a:t>
            </a:r>
            <a:r>
              <a:rPr sz="2000" spc="-15" dirty="0" err="1" smtClean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000" dirty="0" err="1" smtClean="0">
                <a:latin typeface="黑体" panose="02010609060101010101" charset="-122"/>
                <a:cs typeface="黑体" panose="02010609060101010101" charset="-122"/>
              </a:rPr>
              <a:t>要在</a:t>
            </a:r>
            <a:r>
              <a:rPr lang="en-US" sz="2000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E / M / W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都要有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相关信息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</a:pPr>
            <a:r>
              <a:rPr sz="2000" dirty="0" err="1" smtClean="0">
                <a:latin typeface="黑体" panose="02010609060101010101" charset="-122"/>
                <a:cs typeface="黑体" panose="02010609060101010101" charset="-122"/>
              </a:rPr>
              <a:t>需要一</a:t>
            </a:r>
            <a:r>
              <a:rPr sz="2000" spc="-15" dirty="0" err="1" smtClean="0">
                <a:latin typeface="黑体" panose="02010609060101010101" charset="-122"/>
                <a:cs typeface="黑体" panose="02010609060101010101" charset="-122"/>
              </a:rPr>
              <a:t>种</a:t>
            </a:r>
            <a:r>
              <a:rPr sz="2000" dirty="0" err="1" smtClean="0">
                <a:latin typeface="黑体" panose="02010609060101010101" charset="-122"/>
                <a:cs typeface="黑体" panose="02010609060101010101" charset="-122"/>
              </a:rPr>
              <a:t>相</a:t>
            </a:r>
            <a:r>
              <a:rPr sz="2000" spc="-15" dirty="0" err="1" smtClean="0"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2000" dirty="0" err="1" smtClean="0">
                <a:latin typeface="黑体" panose="02010609060101010101" charset="-122"/>
                <a:cs typeface="黑体" panose="02010609060101010101" charset="-122"/>
              </a:rPr>
              <a:t>简洁的</a:t>
            </a:r>
            <a:r>
              <a:rPr sz="2000" spc="-15" dirty="0" err="1" smtClean="0"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2000" dirty="0" err="1" smtClean="0">
                <a:latin typeface="黑体" panose="02010609060101010101" charset="-122"/>
                <a:cs typeface="黑体" panose="02010609060101010101" charset="-122"/>
              </a:rPr>
              <a:t>示</a:t>
            </a:r>
            <a:r>
              <a:rPr sz="2000" spc="-15" dirty="0" err="1" smtClean="0">
                <a:latin typeface="黑体" panose="02010609060101010101" charset="-122"/>
                <a:cs typeface="黑体" panose="02010609060101010101" charset="-122"/>
              </a:rPr>
              <a:t>方</a:t>
            </a:r>
            <a:r>
              <a:rPr sz="2000" dirty="0" err="1" smtClean="0">
                <a:latin typeface="黑体" panose="02010609060101010101" charset="-122"/>
                <a:cs typeface="黑体" panose="02010609060101010101" charset="-122"/>
              </a:rPr>
              <a:t>法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46" name="object 14"/>
          <p:cNvGraphicFramePr>
            <a:graphicFrameLocks noGrp="1"/>
          </p:cNvGraphicFramePr>
          <p:nvPr/>
        </p:nvGraphicFramePr>
        <p:xfrm>
          <a:off x="6705600" y="2473968"/>
          <a:ext cx="2052064" cy="4079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12"/>
                <a:gridCol w="719963"/>
                <a:gridCol w="720089"/>
              </a:tblGrid>
              <a:tr h="370839">
                <a:tc>
                  <a:txBody>
                    <a:bodyPr/>
                    <a:lstStyle/>
                    <a:p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700" spc="-44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200" spc="-30" dirty="0">
                          <a:latin typeface="Calibri" panose="020F0502020204030204"/>
                          <a:cs typeface="Calibri" panose="020F0502020204030204"/>
                        </a:rPr>
                        <a:t>use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rs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andi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jr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{0,1}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{0,1,2}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sp>
        <p:nvSpPr>
          <p:cNvPr id="47" name="object 15"/>
          <p:cNvSpPr/>
          <p:nvPr/>
        </p:nvSpPr>
        <p:spPr>
          <a:xfrm>
            <a:off x="6394068" y="2823104"/>
            <a:ext cx="0" cy="3721100"/>
          </a:xfrm>
          <a:custGeom>
            <a:avLst/>
            <a:gdLst/>
            <a:ahLst/>
            <a:cxnLst/>
            <a:rect l="l" t="t" r="r" b="b"/>
            <a:pathLst>
              <a:path h="3721100">
                <a:moveTo>
                  <a:pt x="0" y="0"/>
                </a:moveTo>
                <a:lnTo>
                  <a:pt x="0" y="3721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16"/>
          <p:cNvSpPr/>
          <p:nvPr/>
        </p:nvSpPr>
        <p:spPr>
          <a:xfrm>
            <a:off x="3507740" y="2829454"/>
            <a:ext cx="2893060" cy="0"/>
          </a:xfrm>
          <a:custGeom>
            <a:avLst/>
            <a:gdLst/>
            <a:ahLst/>
            <a:cxnLst/>
            <a:rect l="l" t="t" r="r" b="b"/>
            <a:pathLst>
              <a:path w="2893059">
                <a:moveTo>
                  <a:pt x="0" y="0"/>
                </a:moveTo>
                <a:lnTo>
                  <a:pt x="28926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17"/>
          <p:cNvSpPr/>
          <p:nvPr/>
        </p:nvSpPr>
        <p:spPr>
          <a:xfrm>
            <a:off x="3507740" y="6537854"/>
            <a:ext cx="2893060" cy="0"/>
          </a:xfrm>
          <a:custGeom>
            <a:avLst/>
            <a:gdLst/>
            <a:ahLst/>
            <a:cxnLst/>
            <a:rect l="l" t="t" r="r" b="b"/>
            <a:pathLst>
              <a:path w="2893059">
                <a:moveTo>
                  <a:pt x="0" y="0"/>
                </a:moveTo>
                <a:lnTo>
                  <a:pt x="28926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0" name="object 1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20825" y="2819400"/>
          <a:ext cx="2879975" cy="370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/>
                <a:gridCol w="648079"/>
                <a:gridCol w="647953"/>
                <a:gridCol w="503936"/>
                <a:gridCol w="504062"/>
              </a:tblGrid>
              <a:tr h="370839">
                <a:tc rowSpan="2"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zh-CN" altLang="en-US" sz="1800" dirty="0" smtClean="0">
                          <a:latin typeface="Calibri" panose="020F0502020204030204"/>
                          <a:cs typeface="Calibri" panose="020F0502020204030204"/>
                        </a:rPr>
                        <a:t>指令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zh-CN" altLang="en-US" sz="1800" dirty="0" smtClean="0">
                          <a:latin typeface="Calibri" panose="020F0502020204030204"/>
                          <a:cs typeface="Calibri" panose="020F0502020204030204"/>
                        </a:rPr>
                        <a:t>功能部件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altLang="zh-CN" sz="2800" spc="-187" baseline="1000" dirty="0" err="1" smtClean="0">
                          <a:latin typeface="+mn-lt"/>
                          <a:cs typeface="Calibri" panose="020F0502020204030204"/>
                        </a:rPr>
                        <a:t>T</a:t>
                      </a:r>
                      <a:r>
                        <a:rPr lang="en-US" altLang="zh-CN" sz="1800" spc="15" baseline="-11000" dirty="0" err="1" smtClean="0">
                          <a:latin typeface="+mn-lt"/>
                          <a:cs typeface="Calibri" panose="020F0502020204030204"/>
                        </a:rPr>
                        <a:t>n</a:t>
                      </a:r>
                      <a:r>
                        <a:rPr lang="en-US" altLang="zh-CN" sz="1800" spc="-7" baseline="-11000" dirty="0" err="1" smtClean="0">
                          <a:latin typeface="+mn-lt"/>
                          <a:cs typeface="Calibri" panose="020F0502020204030204"/>
                        </a:rPr>
                        <a:t>e</a:t>
                      </a:r>
                      <a:r>
                        <a:rPr lang="en-US" altLang="zh-CN" sz="1800" spc="22" baseline="-11000" dirty="0" err="1" smtClean="0">
                          <a:latin typeface="+mn-lt"/>
                          <a:cs typeface="Calibri" panose="020F0502020204030204"/>
                        </a:rPr>
                        <a:t>w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 vMerge="1"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altLang="zh-CN" sz="1800" dirty="0" smtClean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altLang="zh-CN" sz="1800" dirty="0" smtClean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altLang="zh-CN" sz="1800" dirty="0" smtClean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ub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andi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14172"/>
            <a:ext cx="392711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流水线</a:t>
            </a:r>
            <a:r>
              <a:rPr dirty="0" err="1" smtClean="0"/>
              <a:t>功能</a:t>
            </a:r>
            <a:r>
              <a:rPr spc="-15" dirty="0" err="1" smtClean="0"/>
              <a:t>部</a:t>
            </a:r>
            <a:r>
              <a:rPr dirty="0" err="1" smtClean="0"/>
              <a:t>件规划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4894" y="90494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" y="810455"/>
            <a:ext cx="615632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" baseline="1000" dirty="0">
                <a:latin typeface="Calibri" panose="020F0502020204030204"/>
                <a:cs typeface="Calibri" panose="020F0502020204030204"/>
              </a:rPr>
              <a:t>P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RF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：作为两个端点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。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P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为发起，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RF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为结束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4" y="1748028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4" y="2266187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4" y="2784602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4" y="330276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94" y="3821175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794" y="1653540"/>
            <a:ext cx="3596640" cy="246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级：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I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ADD4</a:t>
            </a:r>
            <a:endParaRPr sz="3600" baseline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级：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RF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N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P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3600" spc="-7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CMP</a:t>
            </a:r>
            <a:endParaRPr sz="3600" baseline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级：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6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U</a:t>
            </a:r>
            <a:endParaRPr sz="3600" baseline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DM</a:t>
            </a:r>
            <a:endParaRPr sz="3600" baseline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7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级：无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341685" y="1463425"/>
          <a:ext cx="4751955" cy="287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53"/>
                <a:gridCol w="611886"/>
                <a:gridCol w="468122"/>
                <a:gridCol w="467994"/>
                <a:gridCol w="467995"/>
                <a:gridCol w="467995"/>
                <a:gridCol w="467995"/>
                <a:gridCol w="467994"/>
                <a:gridCol w="467995"/>
                <a:gridCol w="431926"/>
              </a:tblGrid>
              <a:tr h="36004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359918"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59917"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918"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2121" y="114172"/>
            <a:ext cx="261810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用变</a:t>
            </a:r>
            <a:r>
              <a:rPr dirty="0"/>
              <a:t>量表</a:t>
            </a:r>
            <a:r>
              <a:rPr spc="-10" dirty="0"/>
              <a:t>示</a:t>
            </a:r>
            <a:r>
              <a:rPr spc="-210" dirty="0">
                <a:latin typeface="Calibri" panose="020F0502020204030204"/>
                <a:cs typeface="Calibri" panose="020F0502020204030204"/>
              </a:rPr>
              <a:t>T</a:t>
            </a:r>
            <a:r>
              <a:rPr sz="3150" spc="22" baseline="-21000" dirty="0">
                <a:latin typeface="Calibri" panose="020F0502020204030204"/>
                <a:cs typeface="Calibri" panose="020F0502020204030204"/>
              </a:rPr>
              <a:t>u</a:t>
            </a:r>
            <a:r>
              <a:rPr sz="3150" spc="15" baseline="-21000" dirty="0">
                <a:latin typeface="Calibri" panose="020F0502020204030204"/>
                <a:cs typeface="Calibri" panose="020F0502020204030204"/>
              </a:rPr>
              <a:t>se</a:t>
            </a:r>
            <a:endParaRPr sz="3150" baseline="-21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379476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用变量来表示策略矩阵的</a:t>
            </a:r>
            <a:r>
              <a:rPr sz="3600" spc="-225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>
                <a:latin typeface="Calibri" panose="020F0502020204030204"/>
                <a:cs typeface="Calibri" panose="020F0502020204030204"/>
              </a:rPr>
              <a:t>use</a:t>
            </a:r>
            <a:endParaRPr sz="2400" baseline="-9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606" y="1266697"/>
            <a:ext cx="352107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取值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因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此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对应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变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量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000" spc="-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3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取值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因此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应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3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个变量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29400" y="840613"/>
          <a:ext cx="2051937" cy="3809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12"/>
                <a:gridCol w="719963"/>
                <a:gridCol w="719962"/>
              </a:tblGrid>
              <a:tr h="346329">
                <a:tc>
                  <a:txBody>
                    <a:bodyPr/>
                    <a:lstStyle/>
                    <a:p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Tuse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46328"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rs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28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29">
                <a:tc>
                  <a:txBody>
                    <a:bodyPr/>
                    <a:lstStyle/>
                    <a:p>
                      <a:pPr marR="12636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ub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29"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andi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28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2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29"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201"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7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jr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316"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{0,1}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{0,1,2}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5405" y="2286000"/>
          <a:ext cx="6400800" cy="2174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381000"/>
                <a:gridCol w="762000"/>
                <a:gridCol w="304800"/>
                <a:gridCol w="3352800"/>
              </a:tblGrid>
              <a:tr h="355820">
                <a:tc>
                  <a:txBody>
                    <a:bodyPr/>
                    <a:lstStyle/>
                    <a:p>
                      <a:pPr marR="50800" algn="ctr">
                        <a:lnSpc>
                          <a:spcPts val="2480"/>
                        </a:lnSpc>
                      </a:pPr>
                      <a:r>
                        <a:rPr sz="2400" b="1" spc="-5" dirty="0" smtClean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Tuse_</a:t>
                      </a:r>
                      <a:r>
                        <a:rPr lang="en-US" sz="2400" b="1" spc="-5" dirty="0" smtClean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rs</a:t>
                      </a:r>
                      <a:r>
                        <a:rPr sz="2400" b="1" spc="-5" dirty="0" smtClean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beq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548594">
                <a:tc>
                  <a:txBody>
                    <a:bodyPr/>
                    <a:lstStyle/>
                    <a:p>
                      <a:pPr marR="50800" algn="ctr">
                        <a:lnSpc>
                          <a:spcPts val="2560"/>
                        </a:lnSpc>
                      </a:pPr>
                      <a:r>
                        <a:rPr sz="2400" b="1" spc="-10" dirty="0" smtClean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Tuse_</a:t>
                      </a:r>
                      <a:r>
                        <a:rPr lang="en-US" sz="2400" b="1" spc="-10" dirty="0" smtClean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rs</a:t>
                      </a:r>
                      <a:r>
                        <a:rPr sz="2400" b="1" spc="-10" dirty="0" smtClean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b="1" dirty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60"/>
                        </a:lnSpc>
                      </a:pPr>
                      <a:r>
                        <a:rPr sz="2400" b="1" spc="-5" dirty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add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b="1" dirty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560"/>
                        </a:lnSpc>
                        <a:tabLst>
                          <a:tab pos="821690" algn="l"/>
                        </a:tabLst>
                      </a:pPr>
                      <a:r>
                        <a:rPr sz="2400" b="1" spc="-5" dirty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sub	</a:t>
                      </a:r>
                      <a:r>
                        <a:rPr sz="2400" b="1" dirty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 </a:t>
                      </a:r>
                      <a:r>
                        <a:rPr sz="2400" b="1" spc="-5" dirty="0" smtClean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… </a:t>
                      </a:r>
                      <a:r>
                        <a:rPr sz="2400" b="1" spc="-5" dirty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2400" b="1" spc="-100" dirty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6FC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sw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1270174">
                <a:tc>
                  <a:txBody>
                    <a:bodyPr/>
                    <a:lstStyle/>
                    <a:p>
                      <a:pPr marL="31750" marR="82550" algn="just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400" b="1" dirty="0" smtClean="0">
                          <a:latin typeface="Courier New" panose="02070309020205020404"/>
                          <a:cs typeface="Courier New" panose="02070309020205020404"/>
                        </a:rPr>
                        <a:t>Tuse_</a:t>
                      </a:r>
                      <a:r>
                        <a:rPr lang="en-US" sz="2400" b="1" spc="-10" dirty="0" smtClean="0">
                          <a:latin typeface="Courier New" panose="02070309020205020404"/>
                          <a:cs typeface="Courier New" panose="02070309020205020404"/>
                        </a:rPr>
                        <a:t>rt</a:t>
                      </a:r>
                      <a:r>
                        <a:rPr sz="2400" b="1" dirty="0" smtClean="0">
                          <a:latin typeface="Courier New" panose="02070309020205020404"/>
                          <a:cs typeface="Courier New" panose="02070309020205020404"/>
                        </a:rPr>
                        <a:t>0  Tuse_</a:t>
                      </a:r>
                      <a:r>
                        <a:rPr lang="en-US" sz="2400" b="1" dirty="0" smtClean="0">
                          <a:latin typeface="Courier New" panose="02070309020205020404"/>
                          <a:cs typeface="Courier New" panose="02070309020205020404"/>
                        </a:rPr>
                        <a:t>rt</a:t>
                      </a:r>
                      <a:r>
                        <a:rPr sz="2400" b="1" dirty="0" smtClean="0">
                          <a:latin typeface="Courier New" panose="02070309020205020404"/>
                          <a:cs typeface="Courier New" panose="02070309020205020404"/>
                        </a:rPr>
                        <a:t>1  </a:t>
                      </a:r>
                      <a:r>
                        <a:rPr sz="24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Tuse_</a:t>
                      </a:r>
                      <a:r>
                        <a:rPr lang="en-US" sz="24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rt</a:t>
                      </a:r>
                      <a:r>
                        <a:rPr sz="2400" b="1" dirty="0" smtClean="0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224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4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224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400" b="1" dirty="0">
                          <a:latin typeface="Courier New" panose="02070309020205020404"/>
                          <a:cs typeface="Courier New" panose="02070309020205020404"/>
                        </a:rPr>
                        <a:t>…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1440" marR="265430" indent="-63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 panose="02070309020205020404"/>
                          <a:cs typeface="Courier New" panose="02070309020205020404"/>
                        </a:rPr>
                        <a:t>…  sw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224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269" y="114172"/>
            <a:ext cx="636460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微架</a:t>
            </a:r>
            <a:r>
              <a:rPr dirty="0"/>
              <a:t>构：</a:t>
            </a:r>
            <a:r>
              <a:rPr spc="-15" dirty="0"/>
              <a:t>在</a:t>
            </a:r>
            <a:r>
              <a:rPr dirty="0"/>
              <a:t>流水</a:t>
            </a:r>
            <a:r>
              <a:rPr spc="-15" dirty="0"/>
              <a:t>线</a:t>
            </a:r>
            <a:r>
              <a:rPr dirty="0"/>
              <a:t>中增</a:t>
            </a:r>
            <a:r>
              <a:rPr spc="-5" dirty="0"/>
              <a:t>加</a:t>
            </a:r>
            <a:r>
              <a:rPr spc="-210" dirty="0">
                <a:latin typeface="Calibri" panose="020F0502020204030204"/>
                <a:cs typeface="Calibri" panose="020F0502020204030204"/>
              </a:rPr>
              <a:t>T</a:t>
            </a:r>
            <a:r>
              <a:rPr sz="3150" spc="22" baseline="-21000" dirty="0">
                <a:latin typeface="Calibri" panose="020F0502020204030204"/>
                <a:cs typeface="Calibri" panose="020F0502020204030204"/>
              </a:rPr>
              <a:t>n</a:t>
            </a:r>
            <a:r>
              <a:rPr sz="3150" spc="7" baseline="-21000" dirty="0">
                <a:latin typeface="Calibri" panose="020F0502020204030204"/>
                <a:cs typeface="Calibri" panose="020F0502020204030204"/>
              </a:rPr>
              <a:t>e</a:t>
            </a:r>
            <a:r>
              <a:rPr sz="3150" spc="37" baseline="-21000" dirty="0">
                <a:latin typeface="Calibri" panose="020F0502020204030204"/>
                <a:cs typeface="Calibri" panose="020F0502020204030204"/>
              </a:rPr>
              <a:t>w</a:t>
            </a:r>
            <a:r>
              <a:rPr sz="3200" dirty="0"/>
              <a:t>计数器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10640"/>
            <a:ext cx="1504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1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21233"/>
            <a:ext cx="759396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200" spc="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3300" spc="-209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175" baseline="-10000" dirty="0">
                <a:latin typeface="Calibri" panose="020F0502020204030204"/>
                <a:cs typeface="Calibri" panose="020F0502020204030204"/>
              </a:rPr>
              <a:t>n</a:t>
            </a:r>
            <a:r>
              <a:rPr sz="2175" spc="-7" baseline="-10000" dirty="0">
                <a:latin typeface="Calibri" panose="020F0502020204030204"/>
                <a:cs typeface="Calibri" panose="020F0502020204030204"/>
              </a:rPr>
              <a:t>e</a:t>
            </a:r>
            <a:r>
              <a:rPr sz="2175" spc="7" baseline="-10000" dirty="0">
                <a:latin typeface="Calibri" panose="020F0502020204030204"/>
                <a:cs typeface="Calibri" panose="020F0502020204030204"/>
              </a:rPr>
              <a:t>w</a:t>
            </a:r>
            <a:r>
              <a:rPr sz="2200" dirty="0">
                <a:latin typeface="黑体" panose="02010609060101010101" charset="-122"/>
                <a:cs typeface="黑体" panose="02010609060101010101" charset="-122"/>
              </a:rPr>
              <a:t>本质上取决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2200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令使</a:t>
            </a:r>
            <a:r>
              <a:rPr sz="2200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哪个</a:t>
            </a:r>
            <a:r>
              <a:rPr sz="2200" dirty="0"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能部</a:t>
            </a:r>
            <a:r>
              <a:rPr sz="2200" dirty="0">
                <a:latin typeface="黑体" panose="02010609060101010101" charset="-122"/>
                <a:cs typeface="黑体" panose="02010609060101010101" charset="-122"/>
              </a:rPr>
              <a:t>件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来产</a:t>
            </a:r>
            <a:r>
              <a:rPr sz="2200" dirty="0">
                <a:latin typeface="黑体" panose="02010609060101010101" charset="-122"/>
                <a:cs typeface="黑体" panose="02010609060101010101" charset="-122"/>
              </a:rPr>
              <a:t>生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寄存</a:t>
            </a:r>
            <a:r>
              <a:rPr sz="2200" dirty="0">
                <a:latin typeface="黑体" panose="02010609060101010101" charset="-122"/>
                <a:cs typeface="黑体" panose="02010609060101010101" charset="-122"/>
              </a:rPr>
              <a:t>器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新值</a:t>
            </a:r>
            <a:endParaRPr sz="2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256791"/>
            <a:ext cx="14414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95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606" y="1181861"/>
            <a:ext cx="596963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黑体" panose="02010609060101010101" charset="-122"/>
                <a:cs typeface="黑体" panose="02010609060101010101" charset="-122"/>
              </a:rPr>
              <a:t>对于标</a:t>
            </a:r>
            <a:r>
              <a:rPr sz="1900" spc="-5" dirty="0">
                <a:latin typeface="黑体" panose="02010609060101010101" charset="-122"/>
                <a:cs typeface="黑体" panose="02010609060101010101" charset="-122"/>
              </a:rPr>
              <a:t>准</a:t>
            </a:r>
            <a:r>
              <a:rPr sz="2850" spc="-15" baseline="1000" dirty="0">
                <a:latin typeface="Calibri" panose="020F0502020204030204"/>
                <a:cs typeface="Calibri" panose="020F0502020204030204"/>
              </a:rPr>
              <a:t>5</a:t>
            </a:r>
            <a:r>
              <a:rPr sz="1900" spc="-10" dirty="0">
                <a:latin typeface="黑体" panose="02010609060101010101" charset="-122"/>
                <a:cs typeface="黑体" panose="02010609060101010101" charset="-122"/>
              </a:rPr>
              <a:t>级流水线，产生结果的</a:t>
            </a:r>
            <a:r>
              <a:rPr sz="1900" dirty="0">
                <a:latin typeface="黑体" panose="02010609060101010101" charset="-122"/>
                <a:cs typeface="黑体" panose="02010609060101010101" charset="-122"/>
              </a:rPr>
              <a:t>源</a:t>
            </a:r>
            <a:r>
              <a:rPr sz="1900" spc="-10" dirty="0">
                <a:latin typeface="黑体" panose="02010609060101010101" charset="-122"/>
                <a:cs typeface="黑体" panose="02010609060101010101" charset="-122"/>
              </a:rPr>
              <a:t>包括：</a:t>
            </a:r>
            <a:r>
              <a:rPr sz="2850" spc="-15" baseline="1000" dirty="0">
                <a:latin typeface="Calibri" panose="020F0502020204030204"/>
                <a:cs typeface="Calibri" panose="020F0502020204030204"/>
              </a:rPr>
              <a:t>ALU</a:t>
            </a:r>
            <a:r>
              <a:rPr sz="1900" spc="-1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50" spc="-7" baseline="1000" dirty="0">
                <a:latin typeface="Calibri" panose="020F0502020204030204"/>
                <a:cs typeface="Calibri" panose="020F0502020204030204"/>
              </a:rPr>
              <a:t>DM</a:t>
            </a:r>
            <a:r>
              <a:rPr sz="1900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50" spc="-7" baseline="1000" dirty="0">
                <a:latin typeface="Calibri" panose="020F0502020204030204"/>
                <a:cs typeface="Calibri" panose="020F0502020204030204"/>
              </a:rPr>
              <a:t>PC</a:t>
            </a:r>
            <a:endParaRPr sz="285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4" y="1678178"/>
            <a:ext cx="1504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1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4" y="2132329"/>
            <a:ext cx="1504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1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94" y="1588770"/>
            <a:ext cx="7666355" cy="81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200" spc="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3300" spc="-15" baseline="1000" dirty="0">
                <a:latin typeface="Calibri" panose="020F0502020204030204"/>
                <a:cs typeface="Calibri" panose="020F0502020204030204"/>
              </a:rPr>
              <a:t>E/M/</a:t>
            </a:r>
            <a:r>
              <a:rPr sz="3300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200" spc="0" dirty="0">
                <a:latin typeface="黑体" panose="02010609060101010101" charset="-122"/>
                <a:cs typeface="黑体" panose="02010609060101010101" charset="-122"/>
              </a:rPr>
              <a:t>均需要有与</a:t>
            </a:r>
            <a:r>
              <a:rPr sz="3300" spc="-209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175" baseline="-10000" dirty="0">
                <a:latin typeface="Calibri" panose="020F0502020204030204"/>
                <a:cs typeface="Calibri" panose="020F0502020204030204"/>
              </a:rPr>
              <a:t>n</a:t>
            </a:r>
            <a:r>
              <a:rPr sz="2175" spc="-7" baseline="-10000" dirty="0">
                <a:latin typeface="Calibri" panose="020F0502020204030204"/>
                <a:cs typeface="Calibri" panose="020F0502020204030204"/>
              </a:rPr>
              <a:t>e</a:t>
            </a:r>
            <a:r>
              <a:rPr sz="2175" spc="15" baseline="-10000" dirty="0">
                <a:latin typeface="Calibri" panose="020F0502020204030204"/>
                <a:cs typeface="Calibri" panose="020F0502020204030204"/>
              </a:rPr>
              <a:t>w</a:t>
            </a:r>
            <a:r>
              <a:rPr sz="2200" dirty="0">
                <a:latin typeface="黑体" panose="02010609060101010101" charset="-122"/>
                <a:cs typeface="黑体" panose="02010609060101010101" charset="-122"/>
              </a:rPr>
              <a:t>相关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的信息</a:t>
            </a:r>
            <a:endParaRPr sz="22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0" dirty="0">
                <a:latin typeface="黑体" panose="02010609060101010101" charset="-122"/>
                <a:cs typeface="黑体" panose="02010609060101010101" charset="-122"/>
              </a:rPr>
              <a:t>综合上述</a:t>
            </a:r>
            <a:r>
              <a:rPr sz="3300" spc="-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22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3300" spc="-15" baseline="1000" dirty="0">
                <a:latin typeface="Calibri" panose="020F0502020204030204"/>
                <a:cs typeface="Calibri" panose="020F0502020204030204"/>
              </a:rPr>
              <a:t>E/M/</a:t>
            </a:r>
            <a:r>
              <a:rPr sz="3300" spc="-7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200" dirty="0">
                <a:latin typeface="黑体" panose="02010609060101010101" charset="-122"/>
                <a:cs typeface="黑体" panose="02010609060101010101" charset="-122"/>
              </a:rPr>
              <a:t>分别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设</a:t>
            </a:r>
            <a:r>
              <a:rPr sz="2200" dirty="0">
                <a:latin typeface="黑体" panose="02010609060101010101" charset="-122"/>
                <a:cs typeface="黑体" panose="02010609060101010101" charset="-122"/>
              </a:rPr>
              <a:t>置</a:t>
            </a:r>
            <a:r>
              <a:rPr sz="33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200" spc="-5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33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200" dirty="0" smtClean="0">
                <a:latin typeface="黑体" panose="02010609060101010101" charset="-122"/>
                <a:cs typeface="黑体" panose="02010609060101010101" charset="-122"/>
              </a:rPr>
              <a:t>位</a:t>
            </a:r>
            <a:r>
              <a:rPr sz="2200" spc="-5" dirty="0" smtClean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lang="zh-CN" altLang="en-US" sz="2200" spc="-5" dirty="0" smtClean="0">
                <a:latin typeface="黑体" panose="02010609060101010101" charset="-122"/>
                <a:cs typeface="黑体" panose="02010609060101010101" charset="-122"/>
              </a:rPr>
              <a:t>计数器</a:t>
            </a:r>
            <a:endParaRPr sz="3300" baseline="1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2578353"/>
            <a:ext cx="14414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95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094" y="2991358"/>
            <a:ext cx="14414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95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606" y="2503423"/>
            <a:ext cx="306324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850" spc="-15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1900" spc="-10" dirty="0">
                <a:latin typeface="黑体" panose="02010609060101010101" charset="-122"/>
                <a:cs typeface="黑体" panose="02010609060101010101" charset="-122"/>
              </a:rPr>
              <a:t>级，根据指令产生编码值</a:t>
            </a:r>
            <a:endParaRPr sz="19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265"/>
              </a:lnSpc>
              <a:spcBef>
                <a:spcPts val="970"/>
              </a:spcBef>
            </a:pPr>
            <a:r>
              <a:rPr lang="zh-CN" altLang="en-US" sz="1900" b="1" spc="-5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逐级减</a:t>
            </a:r>
            <a:r>
              <a:rPr lang="en-US" altLang="zh-CN" sz="1900" b="1" spc="-5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900" spc="-5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，直至为</a:t>
            </a:r>
            <a:r>
              <a:rPr lang="en-US" altLang="zh-CN" sz="1900" spc="-5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</a:t>
            </a:r>
            <a:endParaRPr sz="19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595" y="4064889"/>
            <a:ext cx="375285" cy="969644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PC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848" y="3978211"/>
            <a:ext cx="1056005" cy="14852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vert270" wrap="square" lIns="0" tIns="192405" rIns="0" bIns="0" rtlCol="0">
            <a:spAutoFit/>
          </a:bodyPr>
          <a:lstStyle/>
          <a:p>
            <a:pPr marL="290830" marR="163830" indent="-121920">
              <a:lnSpc>
                <a:spcPct val="100000"/>
              </a:lnSpc>
              <a:spcBef>
                <a:spcPts val="151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truction 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03908" y="5165978"/>
            <a:ext cx="363220" cy="412115"/>
          </a:xfrm>
          <a:custGeom>
            <a:avLst/>
            <a:gdLst/>
            <a:ahLst/>
            <a:cxnLst/>
            <a:rect l="l" t="t" r="r" b="b"/>
            <a:pathLst>
              <a:path w="363219" h="412114">
                <a:moveTo>
                  <a:pt x="0" y="60451"/>
                </a:moveTo>
                <a:lnTo>
                  <a:pt x="4748" y="36915"/>
                </a:lnTo>
                <a:lnTo>
                  <a:pt x="17700" y="17700"/>
                </a:lnTo>
                <a:lnTo>
                  <a:pt x="36915" y="4748"/>
                </a:lnTo>
                <a:lnTo>
                  <a:pt x="60452" y="0"/>
                </a:lnTo>
                <a:lnTo>
                  <a:pt x="302387" y="0"/>
                </a:lnTo>
                <a:lnTo>
                  <a:pt x="325997" y="4748"/>
                </a:lnTo>
                <a:lnTo>
                  <a:pt x="345249" y="17700"/>
                </a:lnTo>
                <a:lnTo>
                  <a:pt x="358215" y="36915"/>
                </a:lnTo>
                <a:lnTo>
                  <a:pt x="362966" y="60451"/>
                </a:lnTo>
                <a:lnTo>
                  <a:pt x="362966" y="351256"/>
                </a:lnTo>
                <a:lnTo>
                  <a:pt x="358215" y="374804"/>
                </a:lnTo>
                <a:lnTo>
                  <a:pt x="345249" y="394031"/>
                </a:lnTo>
                <a:lnTo>
                  <a:pt x="325997" y="406993"/>
                </a:lnTo>
                <a:lnTo>
                  <a:pt x="302387" y="411746"/>
                </a:lnTo>
                <a:lnTo>
                  <a:pt x="60452" y="411746"/>
                </a:lnTo>
                <a:lnTo>
                  <a:pt x="36915" y="406993"/>
                </a:lnTo>
                <a:lnTo>
                  <a:pt x="17700" y="394031"/>
                </a:lnTo>
                <a:lnTo>
                  <a:pt x="4748" y="374804"/>
                </a:lnTo>
                <a:lnTo>
                  <a:pt x="0" y="351256"/>
                </a:lnTo>
                <a:lnTo>
                  <a:pt x="0" y="6045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45438" y="5204714"/>
            <a:ext cx="2806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+4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7671" y="4506595"/>
            <a:ext cx="754380" cy="85725"/>
          </a:xfrm>
          <a:custGeom>
            <a:avLst/>
            <a:gdLst/>
            <a:ahLst/>
            <a:cxnLst/>
            <a:rect l="l" t="t" r="r" b="b"/>
            <a:pathLst>
              <a:path w="754380" h="85725">
                <a:moveTo>
                  <a:pt x="668451" y="0"/>
                </a:moveTo>
                <a:lnTo>
                  <a:pt x="668451" y="85725"/>
                </a:lnTo>
                <a:lnTo>
                  <a:pt x="725686" y="57150"/>
                </a:lnTo>
                <a:lnTo>
                  <a:pt x="682675" y="57150"/>
                </a:lnTo>
                <a:lnTo>
                  <a:pt x="682675" y="28575"/>
                </a:lnTo>
                <a:lnTo>
                  <a:pt x="725517" y="28575"/>
                </a:lnTo>
                <a:lnTo>
                  <a:pt x="668451" y="0"/>
                </a:lnTo>
                <a:close/>
              </a:path>
              <a:path w="754380" h="85725">
                <a:moveTo>
                  <a:pt x="66845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68451" y="57150"/>
                </a:lnTo>
                <a:lnTo>
                  <a:pt x="668451" y="28575"/>
                </a:lnTo>
                <a:close/>
              </a:path>
              <a:path w="754380" h="85725">
                <a:moveTo>
                  <a:pt x="725517" y="28575"/>
                </a:moveTo>
                <a:lnTo>
                  <a:pt x="682675" y="28575"/>
                </a:lnTo>
                <a:lnTo>
                  <a:pt x="682675" y="57150"/>
                </a:lnTo>
                <a:lnTo>
                  <a:pt x="725686" y="57150"/>
                </a:lnTo>
                <a:lnTo>
                  <a:pt x="754176" y="42926"/>
                </a:lnTo>
                <a:lnTo>
                  <a:pt x="72551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15538" y="4092485"/>
            <a:ext cx="980440" cy="9715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19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Register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87598" y="4392421"/>
            <a:ext cx="528320" cy="85725"/>
          </a:xfrm>
          <a:custGeom>
            <a:avLst/>
            <a:gdLst/>
            <a:ahLst/>
            <a:cxnLst/>
            <a:rect l="l" t="t" r="r" b="b"/>
            <a:pathLst>
              <a:path w="528320" h="85725">
                <a:moveTo>
                  <a:pt x="442213" y="0"/>
                </a:moveTo>
                <a:lnTo>
                  <a:pt x="442213" y="85725"/>
                </a:lnTo>
                <a:lnTo>
                  <a:pt x="499279" y="57150"/>
                </a:lnTo>
                <a:lnTo>
                  <a:pt x="456438" y="57150"/>
                </a:lnTo>
                <a:lnTo>
                  <a:pt x="456438" y="28575"/>
                </a:lnTo>
                <a:lnTo>
                  <a:pt x="499448" y="28575"/>
                </a:lnTo>
                <a:lnTo>
                  <a:pt x="442213" y="0"/>
                </a:lnTo>
                <a:close/>
              </a:path>
              <a:path w="528320" h="85725">
                <a:moveTo>
                  <a:pt x="44221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42213" y="57150"/>
                </a:lnTo>
                <a:lnTo>
                  <a:pt x="442213" y="28575"/>
                </a:lnTo>
                <a:close/>
              </a:path>
              <a:path w="528320" h="85725">
                <a:moveTo>
                  <a:pt x="499448" y="28575"/>
                </a:moveTo>
                <a:lnTo>
                  <a:pt x="456438" y="28575"/>
                </a:lnTo>
                <a:lnTo>
                  <a:pt x="456438" y="57150"/>
                </a:lnTo>
                <a:lnTo>
                  <a:pt x="499279" y="57150"/>
                </a:lnTo>
                <a:lnTo>
                  <a:pt x="527938" y="42799"/>
                </a:lnTo>
                <a:lnTo>
                  <a:pt x="49944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87598" y="4672076"/>
            <a:ext cx="528320" cy="85725"/>
          </a:xfrm>
          <a:custGeom>
            <a:avLst/>
            <a:gdLst/>
            <a:ahLst/>
            <a:cxnLst/>
            <a:rect l="l" t="t" r="r" b="b"/>
            <a:pathLst>
              <a:path w="528320" h="85725">
                <a:moveTo>
                  <a:pt x="442213" y="0"/>
                </a:moveTo>
                <a:lnTo>
                  <a:pt x="442213" y="85725"/>
                </a:lnTo>
                <a:lnTo>
                  <a:pt x="499279" y="57150"/>
                </a:lnTo>
                <a:lnTo>
                  <a:pt x="456438" y="57150"/>
                </a:lnTo>
                <a:lnTo>
                  <a:pt x="456438" y="28575"/>
                </a:lnTo>
                <a:lnTo>
                  <a:pt x="499448" y="28575"/>
                </a:lnTo>
                <a:lnTo>
                  <a:pt x="442213" y="0"/>
                </a:lnTo>
                <a:close/>
              </a:path>
              <a:path w="528320" h="85725">
                <a:moveTo>
                  <a:pt x="44221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42213" y="57150"/>
                </a:lnTo>
                <a:lnTo>
                  <a:pt x="442213" y="28575"/>
                </a:lnTo>
                <a:close/>
              </a:path>
              <a:path w="528320" h="85725">
                <a:moveTo>
                  <a:pt x="499448" y="28575"/>
                </a:moveTo>
                <a:lnTo>
                  <a:pt x="456438" y="28575"/>
                </a:lnTo>
                <a:lnTo>
                  <a:pt x="456438" y="57150"/>
                </a:lnTo>
                <a:lnTo>
                  <a:pt x="499279" y="57150"/>
                </a:lnTo>
                <a:lnTo>
                  <a:pt x="527938" y="42799"/>
                </a:lnTo>
                <a:lnTo>
                  <a:pt x="49944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87598" y="4906518"/>
            <a:ext cx="528320" cy="85725"/>
          </a:xfrm>
          <a:custGeom>
            <a:avLst/>
            <a:gdLst/>
            <a:ahLst/>
            <a:cxnLst/>
            <a:rect l="l" t="t" r="r" b="b"/>
            <a:pathLst>
              <a:path w="528320" h="85725">
                <a:moveTo>
                  <a:pt x="442213" y="0"/>
                </a:moveTo>
                <a:lnTo>
                  <a:pt x="442213" y="85725"/>
                </a:lnTo>
                <a:lnTo>
                  <a:pt x="499279" y="57150"/>
                </a:lnTo>
                <a:lnTo>
                  <a:pt x="456438" y="57150"/>
                </a:lnTo>
                <a:lnTo>
                  <a:pt x="456438" y="28575"/>
                </a:lnTo>
                <a:lnTo>
                  <a:pt x="499448" y="28575"/>
                </a:lnTo>
                <a:lnTo>
                  <a:pt x="442213" y="0"/>
                </a:lnTo>
                <a:close/>
              </a:path>
              <a:path w="528320" h="85725">
                <a:moveTo>
                  <a:pt x="44221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42213" y="57150"/>
                </a:lnTo>
                <a:lnTo>
                  <a:pt x="442213" y="28575"/>
                </a:lnTo>
                <a:close/>
              </a:path>
              <a:path w="528320" h="85725">
                <a:moveTo>
                  <a:pt x="499448" y="28575"/>
                </a:moveTo>
                <a:lnTo>
                  <a:pt x="456438" y="28575"/>
                </a:lnTo>
                <a:lnTo>
                  <a:pt x="456438" y="57150"/>
                </a:lnTo>
                <a:lnTo>
                  <a:pt x="499279" y="57150"/>
                </a:lnTo>
                <a:lnTo>
                  <a:pt x="527938" y="42799"/>
                </a:lnTo>
                <a:lnTo>
                  <a:pt x="499448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921000" y="4166539"/>
            <a:ext cx="245110" cy="79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indent="-6985">
              <a:lnSpc>
                <a:spcPts val="195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34925" indent="10160">
              <a:lnSpc>
                <a:spcPct val="75000"/>
              </a:lnSpc>
              <a:spcBef>
                <a:spcPts val="525"/>
              </a:spcBef>
            </a:pP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74665" y="4137659"/>
            <a:ext cx="829944" cy="1143000"/>
          </a:xfrm>
          <a:custGeom>
            <a:avLst/>
            <a:gdLst/>
            <a:ahLst/>
            <a:cxnLst/>
            <a:rect l="l" t="t" r="r" b="b"/>
            <a:pathLst>
              <a:path w="829945" h="1143000">
                <a:moveTo>
                  <a:pt x="0" y="0"/>
                </a:moveTo>
                <a:lnTo>
                  <a:pt x="829563" y="228600"/>
                </a:lnTo>
                <a:lnTo>
                  <a:pt x="829563" y="799845"/>
                </a:lnTo>
                <a:lnTo>
                  <a:pt x="0" y="1142492"/>
                </a:lnTo>
                <a:lnTo>
                  <a:pt x="0" y="628395"/>
                </a:lnTo>
                <a:lnTo>
                  <a:pt x="75437" y="571245"/>
                </a:lnTo>
                <a:lnTo>
                  <a:pt x="0" y="51422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271896" y="4541519"/>
            <a:ext cx="437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04229" y="4594732"/>
            <a:ext cx="377190" cy="114300"/>
          </a:xfrm>
          <a:custGeom>
            <a:avLst/>
            <a:gdLst/>
            <a:ahLst/>
            <a:cxnLst/>
            <a:rect l="l" t="t" r="r" b="b"/>
            <a:pathLst>
              <a:path w="377189" h="114300">
                <a:moveTo>
                  <a:pt x="262763" y="0"/>
                </a:moveTo>
                <a:lnTo>
                  <a:pt x="262763" y="114300"/>
                </a:lnTo>
                <a:lnTo>
                  <a:pt x="338963" y="76200"/>
                </a:lnTo>
                <a:lnTo>
                  <a:pt x="281813" y="76200"/>
                </a:lnTo>
                <a:lnTo>
                  <a:pt x="281813" y="38100"/>
                </a:lnTo>
                <a:lnTo>
                  <a:pt x="338963" y="38100"/>
                </a:lnTo>
                <a:lnTo>
                  <a:pt x="262763" y="0"/>
                </a:lnTo>
                <a:close/>
              </a:path>
              <a:path w="377189" h="114300">
                <a:moveTo>
                  <a:pt x="26276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62763" y="76200"/>
                </a:lnTo>
                <a:lnTo>
                  <a:pt x="262763" y="38100"/>
                </a:lnTo>
                <a:close/>
              </a:path>
              <a:path w="377189" h="114300">
                <a:moveTo>
                  <a:pt x="338963" y="38100"/>
                </a:moveTo>
                <a:lnTo>
                  <a:pt x="281813" y="38100"/>
                </a:lnTo>
                <a:lnTo>
                  <a:pt x="281813" y="76200"/>
                </a:lnTo>
                <a:lnTo>
                  <a:pt x="338963" y="76200"/>
                </a:lnTo>
                <a:lnTo>
                  <a:pt x="377063" y="57150"/>
                </a:lnTo>
                <a:lnTo>
                  <a:pt x="33896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95851" y="4906518"/>
            <a:ext cx="678815" cy="85725"/>
          </a:xfrm>
          <a:custGeom>
            <a:avLst/>
            <a:gdLst/>
            <a:ahLst/>
            <a:cxnLst/>
            <a:rect l="l" t="t" r="r" b="b"/>
            <a:pathLst>
              <a:path w="678814" h="85725">
                <a:moveTo>
                  <a:pt x="593089" y="0"/>
                </a:moveTo>
                <a:lnTo>
                  <a:pt x="593089" y="85725"/>
                </a:lnTo>
                <a:lnTo>
                  <a:pt x="650155" y="57150"/>
                </a:lnTo>
                <a:lnTo>
                  <a:pt x="607313" y="57150"/>
                </a:lnTo>
                <a:lnTo>
                  <a:pt x="607313" y="28575"/>
                </a:lnTo>
                <a:lnTo>
                  <a:pt x="650324" y="28575"/>
                </a:lnTo>
                <a:lnTo>
                  <a:pt x="593089" y="0"/>
                </a:lnTo>
                <a:close/>
              </a:path>
              <a:path w="678814" h="85725">
                <a:moveTo>
                  <a:pt x="59308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93089" y="57150"/>
                </a:lnTo>
                <a:lnTo>
                  <a:pt x="593089" y="28575"/>
                </a:lnTo>
                <a:close/>
              </a:path>
              <a:path w="678814" h="85725">
                <a:moveTo>
                  <a:pt x="650324" y="28575"/>
                </a:moveTo>
                <a:lnTo>
                  <a:pt x="607313" y="28575"/>
                </a:lnTo>
                <a:lnTo>
                  <a:pt x="607313" y="57150"/>
                </a:lnTo>
                <a:lnTo>
                  <a:pt x="650155" y="57150"/>
                </a:lnTo>
                <a:lnTo>
                  <a:pt x="678814" y="42799"/>
                </a:lnTo>
                <a:lnTo>
                  <a:pt x="65032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87598" y="5169534"/>
            <a:ext cx="2157730" cy="85725"/>
          </a:xfrm>
          <a:custGeom>
            <a:avLst/>
            <a:gdLst/>
            <a:ahLst/>
            <a:cxnLst/>
            <a:rect l="l" t="t" r="r" b="b"/>
            <a:pathLst>
              <a:path w="2157729" h="85725">
                <a:moveTo>
                  <a:pt x="2071497" y="0"/>
                </a:moveTo>
                <a:lnTo>
                  <a:pt x="2071497" y="85725"/>
                </a:lnTo>
                <a:lnTo>
                  <a:pt x="2128562" y="57150"/>
                </a:lnTo>
                <a:lnTo>
                  <a:pt x="2085721" y="57150"/>
                </a:lnTo>
                <a:lnTo>
                  <a:pt x="2085721" y="28575"/>
                </a:lnTo>
                <a:lnTo>
                  <a:pt x="2128731" y="28575"/>
                </a:lnTo>
                <a:lnTo>
                  <a:pt x="2071497" y="0"/>
                </a:lnTo>
                <a:close/>
              </a:path>
              <a:path w="2157729" h="85725">
                <a:moveTo>
                  <a:pt x="207149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071497" y="57150"/>
                </a:lnTo>
                <a:lnTo>
                  <a:pt x="2071497" y="28575"/>
                </a:lnTo>
                <a:close/>
              </a:path>
              <a:path w="2157729" h="85725">
                <a:moveTo>
                  <a:pt x="2128731" y="28575"/>
                </a:moveTo>
                <a:lnTo>
                  <a:pt x="2085721" y="28575"/>
                </a:lnTo>
                <a:lnTo>
                  <a:pt x="2085721" y="57150"/>
                </a:lnTo>
                <a:lnTo>
                  <a:pt x="2128562" y="57150"/>
                </a:lnTo>
                <a:lnTo>
                  <a:pt x="2157222" y="42798"/>
                </a:lnTo>
                <a:lnTo>
                  <a:pt x="212873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95851" y="4295901"/>
            <a:ext cx="648970" cy="85725"/>
          </a:xfrm>
          <a:custGeom>
            <a:avLst/>
            <a:gdLst/>
            <a:ahLst/>
            <a:cxnLst/>
            <a:rect l="l" t="t" r="r" b="b"/>
            <a:pathLst>
              <a:path w="648970" h="85725">
                <a:moveTo>
                  <a:pt x="563245" y="0"/>
                </a:moveTo>
                <a:lnTo>
                  <a:pt x="563245" y="85724"/>
                </a:lnTo>
                <a:lnTo>
                  <a:pt x="620479" y="57149"/>
                </a:lnTo>
                <a:lnTo>
                  <a:pt x="577469" y="57149"/>
                </a:lnTo>
                <a:lnTo>
                  <a:pt x="577469" y="28574"/>
                </a:lnTo>
                <a:lnTo>
                  <a:pt x="620310" y="28574"/>
                </a:lnTo>
                <a:lnTo>
                  <a:pt x="563245" y="0"/>
                </a:lnTo>
                <a:close/>
              </a:path>
              <a:path w="648970" h="85725">
                <a:moveTo>
                  <a:pt x="563245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563245" y="57149"/>
                </a:lnTo>
                <a:lnTo>
                  <a:pt x="563245" y="28574"/>
                </a:lnTo>
                <a:close/>
              </a:path>
              <a:path w="648970" h="85725">
                <a:moveTo>
                  <a:pt x="620310" y="28574"/>
                </a:moveTo>
                <a:lnTo>
                  <a:pt x="577469" y="28574"/>
                </a:lnTo>
                <a:lnTo>
                  <a:pt x="577469" y="57149"/>
                </a:lnTo>
                <a:lnTo>
                  <a:pt x="620479" y="57149"/>
                </a:lnTo>
                <a:lnTo>
                  <a:pt x="648970" y="42925"/>
                </a:lnTo>
                <a:lnTo>
                  <a:pt x="62031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81292" y="4092460"/>
            <a:ext cx="1056005" cy="1485265"/>
          </a:xfrm>
          <a:custGeom>
            <a:avLst/>
            <a:gdLst/>
            <a:ahLst/>
            <a:cxnLst/>
            <a:rect l="l" t="t" r="r" b="b"/>
            <a:pathLst>
              <a:path w="1056004" h="1485264">
                <a:moveTo>
                  <a:pt x="0" y="1485265"/>
                </a:moveTo>
                <a:lnTo>
                  <a:pt x="1055801" y="1485265"/>
                </a:lnTo>
                <a:lnTo>
                  <a:pt x="1055801" y="0"/>
                </a:lnTo>
                <a:lnTo>
                  <a:pt x="0" y="0"/>
                </a:lnTo>
                <a:lnTo>
                  <a:pt x="0" y="148526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539636" y="4389127"/>
            <a:ext cx="585470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at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22165" y="494931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47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22165" y="523493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22165" y="5420614"/>
            <a:ext cx="1659255" cy="85725"/>
          </a:xfrm>
          <a:custGeom>
            <a:avLst/>
            <a:gdLst/>
            <a:ahLst/>
            <a:cxnLst/>
            <a:rect l="l" t="t" r="r" b="b"/>
            <a:pathLst>
              <a:path w="1659254" h="85725">
                <a:moveTo>
                  <a:pt x="1573402" y="0"/>
                </a:moveTo>
                <a:lnTo>
                  <a:pt x="1573402" y="85725"/>
                </a:lnTo>
                <a:lnTo>
                  <a:pt x="1630552" y="57150"/>
                </a:lnTo>
                <a:lnTo>
                  <a:pt x="1587627" y="57150"/>
                </a:lnTo>
                <a:lnTo>
                  <a:pt x="1587627" y="28575"/>
                </a:lnTo>
                <a:lnTo>
                  <a:pt x="1630552" y="28575"/>
                </a:lnTo>
                <a:lnTo>
                  <a:pt x="1573402" y="0"/>
                </a:lnTo>
                <a:close/>
              </a:path>
              <a:path w="1659254" h="85725">
                <a:moveTo>
                  <a:pt x="157340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573402" y="57150"/>
                </a:lnTo>
                <a:lnTo>
                  <a:pt x="1573402" y="28575"/>
                </a:lnTo>
                <a:close/>
              </a:path>
              <a:path w="1659254" h="85725">
                <a:moveTo>
                  <a:pt x="1630552" y="28575"/>
                </a:moveTo>
                <a:lnTo>
                  <a:pt x="1587627" y="28575"/>
                </a:lnTo>
                <a:lnTo>
                  <a:pt x="1587627" y="57150"/>
                </a:lnTo>
                <a:lnTo>
                  <a:pt x="1630552" y="57150"/>
                </a:lnTo>
                <a:lnTo>
                  <a:pt x="1659127" y="42862"/>
                </a:lnTo>
                <a:lnTo>
                  <a:pt x="163055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37043" y="4651882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6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38668" y="3692651"/>
            <a:ext cx="0" cy="959485"/>
          </a:xfrm>
          <a:custGeom>
            <a:avLst/>
            <a:gdLst/>
            <a:ahLst/>
            <a:cxnLst/>
            <a:rect l="l" t="t" r="r" b="b"/>
            <a:pathLst>
              <a:path h="959485">
                <a:moveTo>
                  <a:pt x="0" y="95923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76269" y="3692651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39624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33470" y="3692651"/>
            <a:ext cx="85725" cy="400050"/>
          </a:xfrm>
          <a:custGeom>
            <a:avLst/>
            <a:gdLst/>
            <a:ahLst/>
            <a:cxnLst/>
            <a:rect l="l" t="t" r="r" b="b"/>
            <a:pathLst>
              <a:path w="85725" h="400050">
                <a:moveTo>
                  <a:pt x="28575" y="314070"/>
                </a:moveTo>
                <a:lnTo>
                  <a:pt x="0" y="314070"/>
                </a:lnTo>
                <a:lnTo>
                  <a:pt x="42799" y="399795"/>
                </a:lnTo>
                <a:lnTo>
                  <a:pt x="78538" y="328421"/>
                </a:lnTo>
                <a:lnTo>
                  <a:pt x="28575" y="328421"/>
                </a:lnTo>
                <a:lnTo>
                  <a:pt x="28575" y="314070"/>
                </a:lnTo>
                <a:close/>
              </a:path>
              <a:path w="85725" h="400050">
                <a:moveTo>
                  <a:pt x="57150" y="0"/>
                </a:moveTo>
                <a:lnTo>
                  <a:pt x="28575" y="0"/>
                </a:lnTo>
                <a:lnTo>
                  <a:pt x="28575" y="328421"/>
                </a:lnTo>
                <a:lnTo>
                  <a:pt x="57150" y="328421"/>
                </a:lnTo>
                <a:lnTo>
                  <a:pt x="57150" y="0"/>
                </a:lnTo>
                <a:close/>
              </a:path>
              <a:path w="85725" h="400050">
                <a:moveTo>
                  <a:pt x="85725" y="314070"/>
                </a:moveTo>
                <a:lnTo>
                  <a:pt x="57150" y="314070"/>
                </a:lnTo>
                <a:lnTo>
                  <a:pt x="57150" y="328421"/>
                </a:lnTo>
                <a:lnTo>
                  <a:pt x="78538" y="328421"/>
                </a:lnTo>
                <a:lnTo>
                  <a:pt x="85725" y="314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11858" y="4549520"/>
            <a:ext cx="85725" cy="628650"/>
          </a:xfrm>
          <a:custGeom>
            <a:avLst/>
            <a:gdLst/>
            <a:ahLst/>
            <a:cxnLst/>
            <a:rect l="l" t="t" r="r" b="b"/>
            <a:pathLst>
              <a:path w="85725" h="628650">
                <a:moveTo>
                  <a:pt x="28575" y="542543"/>
                </a:moveTo>
                <a:lnTo>
                  <a:pt x="0" y="542543"/>
                </a:lnTo>
                <a:lnTo>
                  <a:pt x="42925" y="628268"/>
                </a:lnTo>
                <a:lnTo>
                  <a:pt x="78560" y="556894"/>
                </a:lnTo>
                <a:lnTo>
                  <a:pt x="28575" y="556894"/>
                </a:lnTo>
                <a:lnTo>
                  <a:pt x="28575" y="542543"/>
                </a:lnTo>
                <a:close/>
              </a:path>
              <a:path w="85725" h="628650">
                <a:moveTo>
                  <a:pt x="57150" y="0"/>
                </a:moveTo>
                <a:lnTo>
                  <a:pt x="28575" y="0"/>
                </a:lnTo>
                <a:lnTo>
                  <a:pt x="28575" y="556894"/>
                </a:lnTo>
                <a:lnTo>
                  <a:pt x="57150" y="556894"/>
                </a:lnTo>
                <a:lnTo>
                  <a:pt x="57150" y="0"/>
                </a:lnTo>
                <a:close/>
              </a:path>
              <a:path w="85725" h="628650">
                <a:moveTo>
                  <a:pt x="85725" y="542543"/>
                </a:moveTo>
                <a:lnTo>
                  <a:pt x="57150" y="542543"/>
                </a:lnTo>
                <a:lnTo>
                  <a:pt x="57150" y="556894"/>
                </a:lnTo>
                <a:lnTo>
                  <a:pt x="78560" y="556894"/>
                </a:lnTo>
                <a:lnTo>
                  <a:pt x="85725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2932" y="5275961"/>
            <a:ext cx="375285" cy="603885"/>
          </a:xfrm>
          <a:custGeom>
            <a:avLst/>
            <a:gdLst/>
            <a:ahLst/>
            <a:cxnLst/>
            <a:rect l="l" t="t" r="r" b="b"/>
            <a:pathLst>
              <a:path w="375284" h="603885">
                <a:moveTo>
                  <a:pt x="62484" y="603516"/>
                </a:moveTo>
                <a:lnTo>
                  <a:pt x="38163" y="598605"/>
                </a:lnTo>
                <a:lnTo>
                  <a:pt x="18302" y="585214"/>
                </a:lnTo>
                <a:lnTo>
                  <a:pt x="4910" y="565353"/>
                </a:lnTo>
                <a:lnTo>
                  <a:pt x="0" y="541032"/>
                </a:lnTo>
                <a:lnTo>
                  <a:pt x="0" y="62496"/>
                </a:lnTo>
                <a:lnTo>
                  <a:pt x="4910" y="38174"/>
                </a:lnTo>
                <a:lnTo>
                  <a:pt x="18302" y="18308"/>
                </a:lnTo>
                <a:lnTo>
                  <a:pt x="38163" y="4912"/>
                </a:lnTo>
                <a:lnTo>
                  <a:pt x="62484" y="0"/>
                </a:lnTo>
                <a:lnTo>
                  <a:pt x="312420" y="0"/>
                </a:lnTo>
                <a:lnTo>
                  <a:pt x="336740" y="4912"/>
                </a:lnTo>
                <a:lnTo>
                  <a:pt x="356601" y="18308"/>
                </a:lnTo>
                <a:lnTo>
                  <a:pt x="369993" y="38174"/>
                </a:lnTo>
                <a:lnTo>
                  <a:pt x="374904" y="62496"/>
                </a:lnTo>
                <a:lnTo>
                  <a:pt x="374904" y="541032"/>
                </a:lnTo>
                <a:lnTo>
                  <a:pt x="369993" y="565353"/>
                </a:lnTo>
                <a:lnTo>
                  <a:pt x="356601" y="585214"/>
                </a:lnTo>
                <a:lnTo>
                  <a:pt x="336740" y="598605"/>
                </a:lnTo>
                <a:lnTo>
                  <a:pt x="312420" y="603516"/>
                </a:lnTo>
                <a:lnTo>
                  <a:pt x="62484" y="60351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72388" y="5310653"/>
            <a:ext cx="280035" cy="538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MUX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7671" y="5403951"/>
            <a:ext cx="226695" cy="85725"/>
          </a:xfrm>
          <a:custGeom>
            <a:avLst/>
            <a:gdLst/>
            <a:ahLst/>
            <a:cxnLst/>
            <a:rect l="l" t="t" r="r" b="b"/>
            <a:pathLst>
              <a:path w="226694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26694" h="85725">
                <a:moveTo>
                  <a:pt x="85725" y="28575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26694" h="85725">
                <a:moveTo>
                  <a:pt x="226237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26237" y="57150"/>
                </a:lnTo>
                <a:lnTo>
                  <a:pt x="22623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00373" y="5212333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44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77671" y="5672912"/>
            <a:ext cx="2423160" cy="85725"/>
          </a:xfrm>
          <a:custGeom>
            <a:avLst/>
            <a:gdLst/>
            <a:ahLst/>
            <a:cxnLst/>
            <a:rect l="l" t="t" r="r" b="b"/>
            <a:pathLst>
              <a:path w="2423160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423160" h="85725">
                <a:moveTo>
                  <a:pt x="85725" y="28575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423160" h="85725">
                <a:moveTo>
                  <a:pt x="2422702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422702" y="57150"/>
                </a:lnTo>
                <a:lnTo>
                  <a:pt x="24227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3532" y="557772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377063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3532" y="454952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102820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3532" y="4506595"/>
            <a:ext cx="377190" cy="85725"/>
          </a:xfrm>
          <a:custGeom>
            <a:avLst/>
            <a:gdLst/>
            <a:ahLst/>
            <a:cxnLst/>
            <a:rect l="l" t="t" r="r" b="b"/>
            <a:pathLst>
              <a:path w="377190" h="85725">
                <a:moveTo>
                  <a:pt x="291338" y="0"/>
                </a:moveTo>
                <a:lnTo>
                  <a:pt x="291338" y="85725"/>
                </a:lnTo>
                <a:lnTo>
                  <a:pt x="348572" y="57150"/>
                </a:lnTo>
                <a:lnTo>
                  <a:pt x="305625" y="57150"/>
                </a:lnTo>
                <a:lnTo>
                  <a:pt x="305625" y="28575"/>
                </a:lnTo>
                <a:lnTo>
                  <a:pt x="348403" y="28575"/>
                </a:lnTo>
                <a:lnTo>
                  <a:pt x="291338" y="0"/>
                </a:lnTo>
                <a:close/>
              </a:path>
              <a:path w="377190" h="85725">
                <a:moveTo>
                  <a:pt x="29133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91338" y="57150"/>
                </a:lnTo>
                <a:lnTo>
                  <a:pt x="291338" y="28575"/>
                </a:lnTo>
                <a:close/>
              </a:path>
              <a:path w="377190" h="85725">
                <a:moveTo>
                  <a:pt x="348403" y="28575"/>
                </a:moveTo>
                <a:lnTo>
                  <a:pt x="305625" y="28575"/>
                </a:lnTo>
                <a:lnTo>
                  <a:pt x="305625" y="57150"/>
                </a:lnTo>
                <a:lnTo>
                  <a:pt x="348572" y="57150"/>
                </a:lnTo>
                <a:lnTo>
                  <a:pt x="377063" y="42926"/>
                </a:lnTo>
                <a:lnTo>
                  <a:pt x="34840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927985" y="5159298"/>
            <a:ext cx="48958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imm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10483" y="3561333"/>
            <a:ext cx="204216" cy="25938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58108" y="3585590"/>
            <a:ext cx="109728" cy="249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58108" y="3585590"/>
            <a:ext cx="109855" cy="2499360"/>
          </a:xfrm>
          <a:custGeom>
            <a:avLst/>
            <a:gdLst/>
            <a:ahLst/>
            <a:cxnLst/>
            <a:rect l="l" t="t" r="r" b="b"/>
            <a:pathLst>
              <a:path w="109854" h="2499360">
                <a:moveTo>
                  <a:pt x="0" y="2499106"/>
                </a:moveTo>
                <a:lnTo>
                  <a:pt x="109728" y="2499106"/>
                </a:lnTo>
                <a:lnTo>
                  <a:pt x="109728" y="0"/>
                </a:lnTo>
                <a:lnTo>
                  <a:pt x="0" y="0"/>
                </a:lnTo>
                <a:lnTo>
                  <a:pt x="0" y="249910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19627" y="5958586"/>
            <a:ext cx="185927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67252" y="5982512"/>
            <a:ext cx="91440" cy="100330"/>
          </a:xfrm>
          <a:custGeom>
            <a:avLst/>
            <a:gdLst/>
            <a:ahLst/>
            <a:cxnLst/>
            <a:rect l="l" t="t" r="r" b="b"/>
            <a:pathLst>
              <a:path w="91439" h="100329">
                <a:moveTo>
                  <a:pt x="45720" y="0"/>
                </a:moveTo>
                <a:lnTo>
                  <a:pt x="0" y="99961"/>
                </a:lnTo>
                <a:lnTo>
                  <a:pt x="91439" y="99961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67252" y="5982512"/>
            <a:ext cx="91440" cy="100330"/>
          </a:xfrm>
          <a:custGeom>
            <a:avLst/>
            <a:gdLst/>
            <a:ahLst/>
            <a:cxnLst/>
            <a:rect l="l" t="t" r="r" b="b"/>
            <a:pathLst>
              <a:path w="91439" h="100329">
                <a:moveTo>
                  <a:pt x="0" y="99961"/>
                </a:moveTo>
                <a:lnTo>
                  <a:pt x="45720" y="0"/>
                </a:lnTo>
                <a:lnTo>
                  <a:pt x="91439" y="99961"/>
                </a:lnTo>
                <a:lnTo>
                  <a:pt x="0" y="999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64964" y="3561333"/>
            <a:ext cx="204215" cy="25938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12589" y="3585590"/>
            <a:ext cx="109727" cy="249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12589" y="3585590"/>
            <a:ext cx="109855" cy="2499360"/>
          </a:xfrm>
          <a:custGeom>
            <a:avLst/>
            <a:gdLst/>
            <a:ahLst/>
            <a:cxnLst/>
            <a:rect l="l" t="t" r="r" b="b"/>
            <a:pathLst>
              <a:path w="109854" h="2499360">
                <a:moveTo>
                  <a:pt x="0" y="2499106"/>
                </a:moveTo>
                <a:lnTo>
                  <a:pt x="109727" y="2499106"/>
                </a:lnTo>
                <a:lnTo>
                  <a:pt x="109727" y="0"/>
                </a:lnTo>
                <a:lnTo>
                  <a:pt x="0" y="0"/>
                </a:lnTo>
                <a:lnTo>
                  <a:pt x="0" y="249910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74108" y="5958586"/>
            <a:ext cx="185927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21733" y="5982512"/>
            <a:ext cx="91440" cy="100330"/>
          </a:xfrm>
          <a:custGeom>
            <a:avLst/>
            <a:gdLst/>
            <a:ahLst/>
            <a:cxnLst/>
            <a:rect l="l" t="t" r="r" b="b"/>
            <a:pathLst>
              <a:path w="91439" h="100329">
                <a:moveTo>
                  <a:pt x="45719" y="0"/>
                </a:moveTo>
                <a:lnTo>
                  <a:pt x="0" y="99961"/>
                </a:lnTo>
                <a:lnTo>
                  <a:pt x="91439" y="99961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21733" y="5982512"/>
            <a:ext cx="91440" cy="100330"/>
          </a:xfrm>
          <a:custGeom>
            <a:avLst/>
            <a:gdLst/>
            <a:ahLst/>
            <a:cxnLst/>
            <a:rect l="l" t="t" r="r" b="b"/>
            <a:pathLst>
              <a:path w="91439" h="100329">
                <a:moveTo>
                  <a:pt x="0" y="99961"/>
                </a:moveTo>
                <a:lnTo>
                  <a:pt x="45719" y="0"/>
                </a:lnTo>
                <a:lnTo>
                  <a:pt x="91439" y="99961"/>
                </a:lnTo>
                <a:lnTo>
                  <a:pt x="0" y="999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45123" y="3561333"/>
            <a:ext cx="204215" cy="25938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92748" y="3585590"/>
            <a:ext cx="109727" cy="249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92748" y="3585590"/>
            <a:ext cx="109855" cy="2499360"/>
          </a:xfrm>
          <a:custGeom>
            <a:avLst/>
            <a:gdLst/>
            <a:ahLst/>
            <a:cxnLst/>
            <a:rect l="l" t="t" r="r" b="b"/>
            <a:pathLst>
              <a:path w="109854" h="2499360">
                <a:moveTo>
                  <a:pt x="0" y="2499106"/>
                </a:moveTo>
                <a:lnTo>
                  <a:pt x="109727" y="2499106"/>
                </a:lnTo>
                <a:lnTo>
                  <a:pt x="109727" y="0"/>
                </a:lnTo>
                <a:lnTo>
                  <a:pt x="0" y="0"/>
                </a:lnTo>
                <a:lnTo>
                  <a:pt x="0" y="249910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54267" y="5958586"/>
            <a:ext cx="185927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01892" y="5982512"/>
            <a:ext cx="91440" cy="100330"/>
          </a:xfrm>
          <a:custGeom>
            <a:avLst/>
            <a:gdLst/>
            <a:ahLst/>
            <a:cxnLst/>
            <a:rect l="l" t="t" r="r" b="b"/>
            <a:pathLst>
              <a:path w="91439" h="100329">
                <a:moveTo>
                  <a:pt x="45720" y="0"/>
                </a:moveTo>
                <a:lnTo>
                  <a:pt x="0" y="99961"/>
                </a:lnTo>
                <a:lnTo>
                  <a:pt x="91440" y="99961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01892" y="5982512"/>
            <a:ext cx="91440" cy="100330"/>
          </a:xfrm>
          <a:custGeom>
            <a:avLst/>
            <a:gdLst/>
            <a:ahLst/>
            <a:cxnLst/>
            <a:rect l="l" t="t" r="r" b="b"/>
            <a:pathLst>
              <a:path w="91439" h="100329">
                <a:moveTo>
                  <a:pt x="0" y="99961"/>
                </a:moveTo>
                <a:lnTo>
                  <a:pt x="45720" y="0"/>
                </a:lnTo>
                <a:lnTo>
                  <a:pt x="91440" y="99961"/>
                </a:lnTo>
                <a:lnTo>
                  <a:pt x="0" y="999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62443" y="3561333"/>
            <a:ext cx="204216" cy="25938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410068" y="3585590"/>
            <a:ext cx="109727" cy="249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10068" y="3585590"/>
            <a:ext cx="109855" cy="2499360"/>
          </a:xfrm>
          <a:custGeom>
            <a:avLst/>
            <a:gdLst/>
            <a:ahLst/>
            <a:cxnLst/>
            <a:rect l="l" t="t" r="r" b="b"/>
            <a:pathLst>
              <a:path w="109854" h="2499360">
                <a:moveTo>
                  <a:pt x="0" y="2499106"/>
                </a:moveTo>
                <a:lnTo>
                  <a:pt x="109727" y="2499106"/>
                </a:lnTo>
                <a:lnTo>
                  <a:pt x="109727" y="0"/>
                </a:lnTo>
                <a:lnTo>
                  <a:pt x="0" y="0"/>
                </a:lnTo>
                <a:lnTo>
                  <a:pt x="0" y="249910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71588" y="5958586"/>
            <a:ext cx="185927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419213" y="5982512"/>
            <a:ext cx="91440" cy="100330"/>
          </a:xfrm>
          <a:custGeom>
            <a:avLst/>
            <a:gdLst/>
            <a:ahLst/>
            <a:cxnLst/>
            <a:rect l="l" t="t" r="r" b="b"/>
            <a:pathLst>
              <a:path w="91440" h="100329">
                <a:moveTo>
                  <a:pt x="45719" y="0"/>
                </a:moveTo>
                <a:lnTo>
                  <a:pt x="0" y="99961"/>
                </a:lnTo>
                <a:lnTo>
                  <a:pt x="91439" y="99961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419213" y="5982512"/>
            <a:ext cx="91440" cy="100330"/>
          </a:xfrm>
          <a:custGeom>
            <a:avLst/>
            <a:gdLst/>
            <a:ahLst/>
            <a:cxnLst/>
            <a:rect l="l" t="t" r="r" b="b"/>
            <a:pathLst>
              <a:path w="91440" h="100329">
                <a:moveTo>
                  <a:pt x="0" y="99961"/>
                </a:moveTo>
                <a:lnTo>
                  <a:pt x="45719" y="0"/>
                </a:lnTo>
                <a:lnTo>
                  <a:pt x="91439" y="99961"/>
                </a:lnTo>
                <a:lnTo>
                  <a:pt x="0" y="999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500373" y="3334512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4">
                <a:moveTo>
                  <a:pt x="0" y="369824"/>
                </a:move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263010" y="3704336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233934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92697" y="3301491"/>
            <a:ext cx="1326515" cy="85725"/>
          </a:xfrm>
          <a:custGeom>
            <a:avLst/>
            <a:gdLst/>
            <a:ahLst/>
            <a:cxnLst/>
            <a:rect l="l" t="t" r="r" b="b"/>
            <a:pathLst>
              <a:path w="1326515" h="85725">
                <a:moveTo>
                  <a:pt x="1240790" y="0"/>
                </a:moveTo>
                <a:lnTo>
                  <a:pt x="1240790" y="85725"/>
                </a:lnTo>
                <a:lnTo>
                  <a:pt x="1298024" y="57150"/>
                </a:lnTo>
                <a:lnTo>
                  <a:pt x="1255141" y="57150"/>
                </a:lnTo>
                <a:lnTo>
                  <a:pt x="1255141" y="28575"/>
                </a:lnTo>
                <a:lnTo>
                  <a:pt x="1297855" y="28575"/>
                </a:lnTo>
                <a:lnTo>
                  <a:pt x="1240790" y="0"/>
                </a:lnTo>
                <a:close/>
              </a:path>
              <a:path w="1326515" h="85725">
                <a:moveTo>
                  <a:pt x="124079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240790" y="57150"/>
                </a:lnTo>
                <a:lnTo>
                  <a:pt x="1240790" y="28575"/>
                </a:lnTo>
                <a:close/>
              </a:path>
              <a:path w="1326515" h="85725">
                <a:moveTo>
                  <a:pt x="1297855" y="28575"/>
                </a:moveTo>
                <a:lnTo>
                  <a:pt x="1255141" y="28575"/>
                </a:lnTo>
                <a:lnTo>
                  <a:pt x="1255141" y="57150"/>
                </a:lnTo>
                <a:lnTo>
                  <a:pt x="1298024" y="57150"/>
                </a:lnTo>
                <a:lnTo>
                  <a:pt x="1326515" y="42926"/>
                </a:lnTo>
                <a:lnTo>
                  <a:pt x="1297855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716017" y="3236442"/>
            <a:ext cx="108585" cy="324485"/>
          </a:xfrm>
          <a:custGeom>
            <a:avLst/>
            <a:gdLst/>
            <a:ahLst/>
            <a:cxnLst/>
            <a:rect l="l" t="t" r="r" b="b"/>
            <a:pathLst>
              <a:path w="108585" h="324485">
                <a:moveTo>
                  <a:pt x="0" y="324002"/>
                </a:moveTo>
                <a:lnTo>
                  <a:pt x="107999" y="324002"/>
                </a:lnTo>
                <a:lnTo>
                  <a:pt x="107999" y="0"/>
                </a:lnTo>
                <a:lnTo>
                  <a:pt x="0" y="0"/>
                </a:lnTo>
                <a:lnTo>
                  <a:pt x="0" y="32400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02782" y="3236442"/>
            <a:ext cx="108585" cy="324485"/>
          </a:xfrm>
          <a:custGeom>
            <a:avLst/>
            <a:gdLst/>
            <a:ahLst/>
            <a:cxnLst/>
            <a:rect l="l" t="t" r="r" b="b"/>
            <a:pathLst>
              <a:path w="108585" h="324485">
                <a:moveTo>
                  <a:pt x="0" y="324002"/>
                </a:moveTo>
                <a:lnTo>
                  <a:pt x="107999" y="324002"/>
                </a:lnTo>
                <a:lnTo>
                  <a:pt x="107999" y="0"/>
                </a:lnTo>
                <a:lnTo>
                  <a:pt x="0" y="0"/>
                </a:lnTo>
                <a:lnTo>
                  <a:pt x="0" y="32400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16292" y="3236442"/>
            <a:ext cx="108585" cy="324485"/>
          </a:xfrm>
          <a:custGeom>
            <a:avLst/>
            <a:gdLst/>
            <a:ahLst/>
            <a:cxnLst/>
            <a:rect l="l" t="t" r="r" b="b"/>
            <a:pathLst>
              <a:path w="108584" h="324485">
                <a:moveTo>
                  <a:pt x="0" y="324002"/>
                </a:moveTo>
                <a:lnTo>
                  <a:pt x="107999" y="324002"/>
                </a:lnTo>
                <a:lnTo>
                  <a:pt x="107999" y="0"/>
                </a:lnTo>
                <a:lnTo>
                  <a:pt x="0" y="0"/>
                </a:lnTo>
                <a:lnTo>
                  <a:pt x="0" y="32400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29683" y="3301491"/>
            <a:ext cx="1188085" cy="85725"/>
          </a:xfrm>
          <a:custGeom>
            <a:avLst/>
            <a:gdLst/>
            <a:ahLst/>
            <a:cxnLst/>
            <a:rect l="l" t="t" r="r" b="b"/>
            <a:pathLst>
              <a:path w="1188085" h="85725">
                <a:moveTo>
                  <a:pt x="1102232" y="0"/>
                </a:moveTo>
                <a:lnTo>
                  <a:pt x="1102232" y="85725"/>
                </a:lnTo>
                <a:lnTo>
                  <a:pt x="1159467" y="57150"/>
                </a:lnTo>
                <a:lnTo>
                  <a:pt x="1116456" y="57150"/>
                </a:lnTo>
                <a:lnTo>
                  <a:pt x="1116456" y="28575"/>
                </a:lnTo>
                <a:lnTo>
                  <a:pt x="1159298" y="28575"/>
                </a:lnTo>
                <a:lnTo>
                  <a:pt x="1102232" y="0"/>
                </a:lnTo>
                <a:close/>
              </a:path>
              <a:path w="1188085" h="85725">
                <a:moveTo>
                  <a:pt x="110223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02232" y="57150"/>
                </a:lnTo>
                <a:lnTo>
                  <a:pt x="1102232" y="28575"/>
                </a:lnTo>
                <a:close/>
              </a:path>
              <a:path w="1188085" h="85725">
                <a:moveTo>
                  <a:pt x="1159298" y="28575"/>
                </a:moveTo>
                <a:lnTo>
                  <a:pt x="1116456" y="28575"/>
                </a:lnTo>
                <a:lnTo>
                  <a:pt x="1116456" y="57150"/>
                </a:lnTo>
                <a:lnTo>
                  <a:pt x="1159467" y="57150"/>
                </a:lnTo>
                <a:lnTo>
                  <a:pt x="1187957" y="42926"/>
                </a:lnTo>
                <a:lnTo>
                  <a:pt x="1159298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491865" y="3301491"/>
            <a:ext cx="1224280" cy="85725"/>
          </a:xfrm>
          <a:custGeom>
            <a:avLst/>
            <a:gdLst/>
            <a:ahLst/>
            <a:cxnLst/>
            <a:rect l="l" t="t" r="r" b="b"/>
            <a:pathLst>
              <a:path w="1224279" h="85725">
                <a:moveTo>
                  <a:pt x="1138301" y="0"/>
                </a:moveTo>
                <a:lnTo>
                  <a:pt x="1138301" y="85725"/>
                </a:lnTo>
                <a:lnTo>
                  <a:pt x="1195535" y="57150"/>
                </a:lnTo>
                <a:lnTo>
                  <a:pt x="1152525" y="57150"/>
                </a:lnTo>
                <a:lnTo>
                  <a:pt x="1152525" y="28575"/>
                </a:lnTo>
                <a:lnTo>
                  <a:pt x="1195366" y="28575"/>
                </a:lnTo>
                <a:lnTo>
                  <a:pt x="1138301" y="0"/>
                </a:lnTo>
                <a:close/>
              </a:path>
              <a:path w="1224279" h="85725">
                <a:moveTo>
                  <a:pt x="11383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38301" y="57150"/>
                </a:lnTo>
                <a:lnTo>
                  <a:pt x="1138301" y="28575"/>
                </a:lnTo>
                <a:close/>
              </a:path>
              <a:path w="1224279" h="85725">
                <a:moveTo>
                  <a:pt x="1195366" y="28575"/>
                </a:moveTo>
                <a:lnTo>
                  <a:pt x="1152525" y="28575"/>
                </a:lnTo>
                <a:lnTo>
                  <a:pt x="1152525" y="57150"/>
                </a:lnTo>
                <a:lnTo>
                  <a:pt x="1195535" y="57150"/>
                </a:lnTo>
                <a:lnTo>
                  <a:pt x="1224026" y="42926"/>
                </a:lnTo>
                <a:lnTo>
                  <a:pt x="1195366" y="285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46448" y="3200400"/>
            <a:ext cx="504190" cy="288290"/>
          </a:xfrm>
          <a:custGeom>
            <a:avLst/>
            <a:gdLst/>
            <a:ahLst/>
            <a:cxnLst/>
            <a:rect l="l" t="t" r="r" b="b"/>
            <a:pathLst>
              <a:path w="504189" h="288289">
                <a:moveTo>
                  <a:pt x="251967" y="0"/>
                </a:moveTo>
                <a:lnTo>
                  <a:pt x="194183" y="3805"/>
                </a:lnTo>
                <a:lnTo>
                  <a:pt x="141144" y="14644"/>
                </a:lnTo>
                <a:lnTo>
                  <a:pt x="94360" y="31650"/>
                </a:lnTo>
                <a:lnTo>
                  <a:pt x="55343" y="53957"/>
                </a:lnTo>
                <a:lnTo>
                  <a:pt x="25604" y="80698"/>
                </a:lnTo>
                <a:lnTo>
                  <a:pt x="0" y="144018"/>
                </a:lnTo>
                <a:lnTo>
                  <a:pt x="6652" y="177028"/>
                </a:lnTo>
                <a:lnTo>
                  <a:pt x="55343" y="234078"/>
                </a:lnTo>
                <a:lnTo>
                  <a:pt x="94360" y="256385"/>
                </a:lnTo>
                <a:lnTo>
                  <a:pt x="141144" y="273391"/>
                </a:lnTo>
                <a:lnTo>
                  <a:pt x="194183" y="284230"/>
                </a:lnTo>
                <a:lnTo>
                  <a:pt x="251967" y="288036"/>
                </a:lnTo>
                <a:lnTo>
                  <a:pt x="309752" y="284230"/>
                </a:lnTo>
                <a:lnTo>
                  <a:pt x="362791" y="273391"/>
                </a:lnTo>
                <a:lnTo>
                  <a:pt x="409575" y="256385"/>
                </a:lnTo>
                <a:lnTo>
                  <a:pt x="448592" y="234078"/>
                </a:lnTo>
                <a:lnTo>
                  <a:pt x="478331" y="207337"/>
                </a:lnTo>
                <a:lnTo>
                  <a:pt x="503936" y="144018"/>
                </a:lnTo>
                <a:lnTo>
                  <a:pt x="497283" y="111007"/>
                </a:lnTo>
                <a:lnTo>
                  <a:pt x="448592" y="53957"/>
                </a:lnTo>
                <a:lnTo>
                  <a:pt x="409575" y="31650"/>
                </a:lnTo>
                <a:lnTo>
                  <a:pt x="362791" y="14644"/>
                </a:lnTo>
                <a:lnTo>
                  <a:pt x="309752" y="3805"/>
                </a:lnTo>
                <a:lnTo>
                  <a:pt x="251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46448" y="3200400"/>
            <a:ext cx="504190" cy="288290"/>
          </a:xfrm>
          <a:custGeom>
            <a:avLst/>
            <a:gdLst/>
            <a:ahLst/>
            <a:cxnLst/>
            <a:rect l="l" t="t" r="r" b="b"/>
            <a:pathLst>
              <a:path w="504189" h="288289">
                <a:moveTo>
                  <a:pt x="0" y="144018"/>
                </a:moveTo>
                <a:lnTo>
                  <a:pt x="25604" y="80698"/>
                </a:lnTo>
                <a:lnTo>
                  <a:pt x="55343" y="53957"/>
                </a:lnTo>
                <a:lnTo>
                  <a:pt x="94360" y="31650"/>
                </a:lnTo>
                <a:lnTo>
                  <a:pt x="141144" y="14644"/>
                </a:lnTo>
                <a:lnTo>
                  <a:pt x="194183" y="3805"/>
                </a:lnTo>
                <a:lnTo>
                  <a:pt x="251967" y="0"/>
                </a:lnTo>
                <a:lnTo>
                  <a:pt x="309752" y="3805"/>
                </a:lnTo>
                <a:lnTo>
                  <a:pt x="362791" y="14644"/>
                </a:lnTo>
                <a:lnTo>
                  <a:pt x="409575" y="31650"/>
                </a:lnTo>
                <a:lnTo>
                  <a:pt x="448592" y="53957"/>
                </a:lnTo>
                <a:lnTo>
                  <a:pt x="478331" y="80698"/>
                </a:lnTo>
                <a:lnTo>
                  <a:pt x="503936" y="144018"/>
                </a:lnTo>
                <a:lnTo>
                  <a:pt x="497283" y="177028"/>
                </a:lnTo>
                <a:lnTo>
                  <a:pt x="448592" y="234078"/>
                </a:lnTo>
                <a:lnTo>
                  <a:pt x="409575" y="256385"/>
                </a:lnTo>
                <a:lnTo>
                  <a:pt x="362791" y="273391"/>
                </a:lnTo>
                <a:lnTo>
                  <a:pt x="309752" y="284230"/>
                </a:lnTo>
                <a:lnTo>
                  <a:pt x="251967" y="288036"/>
                </a:lnTo>
                <a:lnTo>
                  <a:pt x="194183" y="284230"/>
                </a:lnTo>
                <a:lnTo>
                  <a:pt x="141144" y="273391"/>
                </a:lnTo>
                <a:lnTo>
                  <a:pt x="94360" y="256385"/>
                </a:lnTo>
                <a:lnTo>
                  <a:pt x="55343" y="234078"/>
                </a:lnTo>
                <a:lnTo>
                  <a:pt x="25604" y="207337"/>
                </a:lnTo>
                <a:lnTo>
                  <a:pt x="0" y="144018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3883914" y="3230371"/>
            <a:ext cx="43434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0" dirty="0">
                <a:latin typeface="黑体" panose="02010609060101010101" charset="-122"/>
                <a:cs typeface="黑体" panose="02010609060101010101" charset="-122"/>
              </a:rPr>
              <a:t>编码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713603" y="6152721"/>
            <a:ext cx="659130" cy="370840"/>
          </a:xfrm>
          <a:custGeom>
            <a:avLst/>
            <a:gdLst/>
            <a:ahLst/>
            <a:cxnLst/>
            <a:rect l="l" t="t" r="r" b="b"/>
            <a:pathLst>
              <a:path w="659129" h="370840">
                <a:moveTo>
                  <a:pt x="0" y="370840"/>
                </a:moveTo>
                <a:lnTo>
                  <a:pt x="658634" y="370840"/>
                </a:lnTo>
                <a:lnTo>
                  <a:pt x="65863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72225" y="6152721"/>
            <a:ext cx="792480" cy="370840"/>
          </a:xfrm>
          <a:custGeom>
            <a:avLst/>
            <a:gdLst/>
            <a:ahLst/>
            <a:cxnLst/>
            <a:rect l="l" t="t" r="r" b="b"/>
            <a:pathLst>
              <a:path w="792479" h="370840">
                <a:moveTo>
                  <a:pt x="0" y="370840"/>
                </a:moveTo>
                <a:lnTo>
                  <a:pt x="792086" y="370840"/>
                </a:lnTo>
                <a:lnTo>
                  <a:pt x="7920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164323" y="6152721"/>
            <a:ext cx="576580" cy="370840"/>
          </a:xfrm>
          <a:custGeom>
            <a:avLst/>
            <a:gdLst/>
            <a:ahLst/>
            <a:cxnLst/>
            <a:rect l="l" t="t" r="r" b="b"/>
            <a:pathLst>
              <a:path w="576579" h="370840">
                <a:moveTo>
                  <a:pt x="0" y="370840"/>
                </a:moveTo>
                <a:lnTo>
                  <a:pt x="576059" y="370840"/>
                </a:lnTo>
                <a:lnTo>
                  <a:pt x="57605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6" name="object 86"/>
          <p:cNvGraphicFramePr>
            <a:graphicFrameLocks noGrp="1"/>
          </p:cNvGraphicFramePr>
          <p:nvPr/>
        </p:nvGraphicFramePr>
        <p:xfrm>
          <a:off x="3015488" y="6244640"/>
          <a:ext cx="466666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909"/>
                <a:gridCol w="1387569"/>
                <a:gridCol w="1374969"/>
                <a:gridCol w="935213"/>
              </a:tblGrid>
              <a:tr h="22860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7878191" y="2558795"/>
          <a:ext cx="1151889" cy="1799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4"/>
                <a:gridCol w="575945"/>
              </a:tblGrid>
              <a:tr h="35991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黑体" panose="02010609060101010101" charset="-122"/>
                          <a:cs typeface="黑体" panose="02010609060101010101" charset="-122"/>
                        </a:rPr>
                        <a:t>编码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含义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无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91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8" name="object 88"/>
          <p:cNvSpPr/>
          <p:nvPr/>
        </p:nvSpPr>
        <p:spPr>
          <a:xfrm>
            <a:off x="4066794" y="2622676"/>
            <a:ext cx="3745865" cy="360045"/>
          </a:xfrm>
          <a:custGeom>
            <a:avLst/>
            <a:gdLst/>
            <a:ahLst/>
            <a:cxnLst/>
            <a:rect l="l" t="t" r="r" b="b"/>
            <a:pathLst>
              <a:path w="3745865" h="360044">
                <a:moveTo>
                  <a:pt x="3663645" y="310276"/>
                </a:moveTo>
                <a:lnTo>
                  <a:pt x="3614674" y="334010"/>
                </a:lnTo>
                <a:lnTo>
                  <a:pt x="3611753" y="342519"/>
                </a:lnTo>
                <a:lnTo>
                  <a:pt x="3618610" y="356743"/>
                </a:lnTo>
                <a:lnTo>
                  <a:pt x="3627120" y="359663"/>
                </a:lnTo>
                <a:lnTo>
                  <a:pt x="3720714" y="314325"/>
                </a:lnTo>
                <a:lnTo>
                  <a:pt x="3716274" y="314325"/>
                </a:lnTo>
                <a:lnTo>
                  <a:pt x="3663645" y="310276"/>
                </a:lnTo>
                <a:close/>
              </a:path>
              <a:path w="3745865" h="360044">
                <a:moveTo>
                  <a:pt x="3689091" y="297933"/>
                </a:moveTo>
                <a:lnTo>
                  <a:pt x="3663645" y="310276"/>
                </a:lnTo>
                <a:lnTo>
                  <a:pt x="3716274" y="314325"/>
                </a:lnTo>
                <a:lnTo>
                  <a:pt x="3716457" y="311912"/>
                </a:lnTo>
                <a:lnTo>
                  <a:pt x="3709288" y="311912"/>
                </a:lnTo>
                <a:lnTo>
                  <a:pt x="3689091" y="297933"/>
                </a:lnTo>
                <a:close/>
              </a:path>
              <a:path w="3745865" h="360044">
                <a:moveTo>
                  <a:pt x="3637406" y="227457"/>
                </a:moveTo>
                <a:lnTo>
                  <a:pt x="3628516" y="229108"/>
                </a:lnTo>
                <a:lnTo>
                  <a:pt x="3623945" y="235585"/>
                </a:lnTo>
                <a:lnTo>
                  <a:pt x="3619500" y="242062"/>
                </a:lnTo>
                <a:lnTo>
                  <a:pt x="3621151" y="250951"/>
                </a:lnTo>
                <a:lnTo>
                  <a:pt x="3665821" y="281829"/>
                </a:lnTo>
                <a:lnTo>
                  <a:pt x="3718432" y="285876"/>
                </a:lnTo>
                <a:lnTo>
                  <a:pt x="3716274" y="314325"/>
                </a:lnTo>
                <a:lnTo>
                  <a:pt x="3720714" y="314325"/>
                </a:lnTo>
                <a:lnTo>
                  <a:pt x="3745610" y="302260"/>
                </a:lnTo>
                <a:lnTo>
                  <a:pt x="3637406" y="227457"/>
                </a:lnTo>
                <a:close/>
              </a:path>
              <a:path w="3745865" h="360044">
                <a:moveTo>
                  <a:pt x="3711066" y="287274"/>
                </a:moveTo>
                <a:lnTo>
                  <a:pt x="3689091" y="297933"/>
                </a:lnTo>
                <a:lnTo>
                  <a:pt x="3709288" y="311912"/>
                </a:lnTo>
                <a:lnTo>
                  <a:pt x="3711066" y="287274"/>
                </a:lnTo>
                <a:close/>
              </a:path>
              <a:path w="3745865" h="360044">
                <a:moveTo>
                  <a:pt x="3718326" y="287274"/>
                </a:moveTo>
                <a:lnTo>
                  <a:pt x="3711066" y="287274"/>
                </a:lnTo>
                <a:lnTo>
                  <a:pt x="3709288" y="311912"/>
                </a:lnTo>
                <a:lnTo>
                  <a:pt x="3716457" y="311912"/>
                </a:lnTo>
                <a:lnTo>
                  <a:pt x="3718326" y="287274"/>
                </a:lnTo>
                <a:close/>
              </a:path>
              <a:path w="3745865" h="360044">
                <a:moveTo>
                  <a:pt x="2285" y="0"/>
                </a:moveTo>
                <a:lnTo>
                  <a:pt x="0" y="28448"/>
                </a:lnTo>
                <a:lnTo>
                  <a:pt x="3663645" y="310276"/>
                </a:lnTo>
                <a:lnTo>
                  <a:pt x="3689091" y="297933"/>
                </a:lnTo>
                <a:lnTo>
                  <a:pt x="3665821" y="281829"/>
                </a:lnTo>
                <a:lnTo>
                  <a:pt x="2285" y="0"/>
                </a:lnTo>
                <a:close/>
              </a:path>
              <a:path w="3745865" h="360044">
                <a:moveTo>
                  <a:pt x="3665821" y="281829"/>
                </a:moveTo>
                <a:lnTo>
                  <a:pt x="3689091" y="297933"/>
                </a:lnTo>
                <a:lnTo>
                  <a:pt x="3711066" y="287274"/>
                </a:lnTo>
                <a:lnTo>
                  <a:pt x="3718326" y="287274"/>
                </a:lnTo>
                <a:lnTo>
                  <a:pt x="3718432" y="285876"/>
                </a:lnTo>
                <a:lnTo>
                  <a:pt x="3665821" y="281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594" y="114172"/>
            <a:ext cx="34505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 err="1" smtClean="0"/>
              <a:t>建模</a:t>
            </a:r>
            <a:r>
              <a:rPr lang="en-US" spc="-65" dirty="0" err="1">
                <a:latin typeface="Calibri" panose="020F0502020204030204"/>
                <a:cs typeface="Calibri" panose="020F0502020204030204"/>
              </a:rPr>
              <a:t>Tnew</a:t>
            </a:r>
            <a:r>
              <a:rPr lang="zh-CN" altLang="en-US" spc="-65" dirty="0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计数器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" y="746125"/>
            <a:ext cx="62699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err="1" smtClean="0">
                <a:latin typeface="黑体" panose="02010609060101010101" charset="-122"/>
                <a:cs typeface="黑体" panose="02010609060101010101" charset="-122"/>
              </a:rPr>
              <a:t>指令集</a:t>
            </a:r>
            <a:r>
              <a:rPr sz="3600" spc="-225" baseline="1000" dirty="0" err="1">
                <a:latin typeface="Calibri" panose="020F0502020204030204"/>
                <a:cs typeface="Calibri" panose="020F0502020204030204"/>
              </a:rPr>
              <a:t>T</a:t>
            </a:r>
            <a:r>
              <a:rPr sz="2400" spc="-15" baseline="-9000" dirty="0" err="1">
                <a:latin typeface="Calibri" panose="020F0502020204030204"/>
                <a:cs typeface="Calibri" panose="020F0502020204030204"/>
              </a:rPr>
              <a:t>n</a:t>
            </a:r>
            <a:r>
              <a:rPr sz="2400" spc="-30" baseline="-9000" dirty="0" err="1">
                <a:latin typeface="Calibri" panose="020F0502020204030204"/>
                <a:cs typeface="Calibri" panose="020F0502020204030204"/>
              </a:rPr>
              <a:t>e</a:t>
            </a:r>
            <a:r>
              <a:rPr sz="2400" spc="-15" baseline="-9000" dirty="0" err="1">
                <a:latin typeface="Calibri" panose="020F0502020204030204"/>
                <a:cs typeface="Calibri" panose="020F0502020204030204"/>
              </a:rPr>
              <a:t>w</a:t>
            </a:r>
            <a:r>
              <a:rPr sz="2400" dirty="0" err="1" smtClean="0">
                <a:latin typeface="黑体" panose="02010609060101010101" charset="-122"/>
                <a:cs typeface="黑体" panose="02010609060101010101" charset="-122"/>
              </a:rPr>
              <a:t>矩阵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级就是流水线中</a:t>
            </a:r>
            <a:r>
              <a:rPr lang="en-US" altLang="zh-CN" sz="3600" spc="-225" baseline="1000" dirty="0" err="1">
                <a:cs typeface="Calibri" panose="020F0502020204030204"/>
              </a:rPr>
              <a:t>T</a:t>
            </a:r>
            <a:r>
              <a:rPr lang="en-US" altLang="zh-CN" sz="2400" spc="-15" baseline="-9000" dirty="0" err="1">
                <a:cs typeface="Calibri" panose="020F0502020204030204"/>
              </a:rPr>
              <a:t>n</a:t>
            </a:r>
            <a:r>
              <a:rPr lang="en-US" altLang="zh-CN" sz="2400" spc="-30" baseline="-9000" dirty="0" err="1">
                <a:cs typeface="Calibri" panose="020F0502020204030204"/>
              </a:rPr>
              <a:t>e</a:t>
            </a:r>
            <a:r>
              <a:rPr lang="en-US" altLang="zh-CN" sz="2400" spc="-15" baseline="-9000" dirty="0" err="1">
                <a:cs typeface="Calibri" panose="020F0502020204030204"/>
              </a:rPr>
              <a:t>w</a:t>
            </a:r>
            <a:r>
              <a:rPr sz="2400" dirty="0" err="1" smtClean="0">
                <a:latin typeface="黑体" panose="02010609060101010101" charset="-122"/>
                <a:cs typeface="黑体" panose="02010609060101010101" charset="-122"/>
              </a:rPr>
              <a:t>的初值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4" y="13591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794" y="1264665"/>
            <a:ext cx="88646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注意：为防止后续分析产生错误，对于不产生寄存器新值的指令，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94" y="1630426"/>
            <a:ext cx="30734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务必要有“无写”这项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6993" y="4152519"/>
            <a:ext cx="4458335" cy="250709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1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reg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[1:0] </a:t>
            </a:r>
            <a:r>
              <a:rPr lang="en-US" b="1" spc="-10" dirty="0" err="1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Tnew</a:t>
            </a:r>
            <a:r>
              <a:rPr sz="1800" b="1" spc="-10" dirty="0" err="1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_</a:t>
            </a:r>
            <a:r>
              <a:rPr lang="en-US" b="1" spc="-10" dirty="0" err="1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800" b="1" spc="-10" dirty="0" smtClean="0"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b="1" spc="-10" dirty="0" err="1">
                <a:latin typeface="Courier New" panose="02070309020205020404"/>
                <a:cs typeface="Courier New" panose="02070309020205020404"/>
              </a:rPr>
              <a:t>Tnew</a:t>
            </a:r>
            <a:r>
              <a:rPr sz="1800" b="1" spc="-10" dirty="0" err="1" smtClean="0">
                <a:latin typeface="Courier New" panose="02070309020205020404"/>
                <a:cs typeface="Courier New" panose="02070309020205020404"/>
              </a:rPr>
              <a:t>_</a:t>
            </a:r>
            <a:r>
              <a:rPr lang="en-US" sz="1800" b="1" spc="-10" dirty="0" err="1" smtClean="0">
                <a:latin typeface="Courier New" panose="02070309020205020404"/>
                <a:cs typeface="Courier New" panose="02070309020205020404"/>
              </a:rPr>
              <a:t>M</a:t>
            </a:r>
            <a:r>
              <a:rPr sz="1800" b="1" dirty="0" smtClean="0">
                <a:latin typeface="Courier New" panose="02070309020205020404"/>
                <a:cs typeface="Courier New" panose="02070309020205020404"/>
              </a:rPr>
              <a:t>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86995">
              <a:lnSpc>
                <a:spcPct val="100000"/>
              </a:lnSpc>
            </a:pPr>
            <a:r>
              <a:rPr sz="1800" b="1" spc="-10" dirty="0" smtClean="0">
                <a:latin typeface="Courier New" panose="02070309020205020404"/>
                <a:cs typeface="Courier New" panose="02070309020205020404"/>
              </a:rPr>
              <a:t>always</a:t>
            </a:r>
            <a:r>
              <a:rPr sz="1800" b="1" spc="-7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@(…)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361315">
              <a:lnSpc>
                <a:spcPct val="100000"/>
              </a:lnSpc>
            </a:pPr>
            <a:r>
              <a:rPr lang="en-US" altLang="zh-CN" sz="1800" b="1" spc="-10" dirty="0" smtClean="0">
                <a:latin typeface="Courier New" panose="02070309020205020404"/>
                <a:cs typeface="Courier New" panose="02070309020205020404"/>
              </a:rPr>
              <a:t>  if</a:t>
            </a:r>
            <a:r>
              <a:rPr sz="1800" b="1" spc="-1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( </a:t>
            </a:r>
            <a:r>
              <a:rPr lang="en-US" sz="1800" b="1" spc="-10" dirty="0" smtClean="0">
                <a:latin typeface="Courier New" panose="02070309020205020404"/>
                <a:cs typeface="Courier New" panose="02070309020205020404"/>
              </a:rPr>
              <a:t>add | sub |</a:t>
            </a:r>
            <a:r>
              <a:rPr lang="en-US" sz="1800" b="1" spc="-10" dirty="0" err="1" smtClean="0">
                <a:latin typeface="Courier New" panose="02070309020205020404"/>
                <a:cs typeface="Courier New" panose="02070309020205020404"/>
              </a:rPr>
              <a:t>andi</a:t>
            </a:r>
            <a:r>
              <a:rPr lang="en-US" sz="1800" b="1" spc="-10" dirty="0" smtClean="0">
                <a:latin typeface="Courier New" panose="02070309020205020404"/>
                <a:cs typeface="Courier New" panose="02070309020205020404"/>
              </a:rPr>
              <a:t> |</a:t>
            </a:r>
            <a:r>
              <a:rPr lang="en-US" sz="1800" b="1" spc="-10" dirty="0" err="1" smtClean="0">
                <a:latin typeface="Courier New" panose="02070309020205020404"/>
                <a:cs typeface="Courier New" panose="02070309020205020404"/>
              </a:rPr>
              <a:t>ori</a:t>
            </a:r>
            <a:r>
              <a:rPr sz="1800" b="1" spc="-114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634365">
              <a:lnSpc>
                <a:spcPct val="100000"/>
              </a:lnSpc>
            </a:pPr>
            <a:r>
              <a:rPr lang="en-US" altLang="zh-CN" b="1" spc="-10" dirty="0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altLang="zh-CN" b="1" spc="-10" dirty="0" err="1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Tnew_E</a:t>
            </a:r>
            <a:r>
              <a:rPr lang="en-US" altLang="zh-CN" b="1" spc="-10" dirty="0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 smtClean="0">
                <a:latin typeface="Courier New" panose="02070309020205020404"/>
                <a:cs typeface="Courier New" panose="02070309020205020404"/>
              </a:rPr>
              <a:t>&lt;=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`ALU</a:t>
            </a:r>
            <a:r>
              <a:rPr sz="1800" b="1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;</a:t>
            </a:r>
            <a:endParaRPr lang="en-US" b="1" dirty="0" smtClean="0">
              <a:latin typeface="Courier New" panose="02070309020205020404"/>
              <a:cs typeface="Courier New" panose="02070309020205020404"/>
            </a:endParaRPr>
          </a:p>
          <a:p>
            <a:pPr marL="634365">
              <a:lnSpc>
                <a:spcPct val="100000"/>
              </a:lnSpc>
            </a:pPr>
            <a:r>
              <a:rPr lang="en-US" altLang="zh-CN" b="1" spc="-10" dirty="0" smtClean="0">
                <a:latin typeface="Courier New" panose="02070309020205020404"/>
                <a:cs typeface="Courier New" panose="02070309020205020404"/>
              </a:rPr>
              <a:t>else if </a:t>
            </a:r>
            <a:r>
              <a:rPr lang="en-US" altLang="zh-CN" b="1" dirty="0">
                <a:latin typeface="Courier New" panose="02070309020205020404"/>
                <a:cs typeface="Courier New" panose="02070309020205020404"/>
              </a:rPr>
              <a:t>( </a:t>
            </a:r>
            <a:r>
              <a:rPr lang="en-US" altLang="zh-CN" b="1" spc="-10" dirty="0" err="1" smtClean="0">
                <a:latin typeface="Courier New" panose="02070309020205020404"/>
                <a:cs typeface="Courier New" panose="02070309020205020404"/>
              </a:rPr>
              <a:t>lw</a:t>
            </a:r>
            <a:r>
              <a:rPr lang="en-US" altLang="zh-CN" b="1" spc="-114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b="1" dirty="0">
                <a:latin typeface="Courier New" panose="02070309020205020404"/>
                <a:cs typeface="Courier New" panose="02070309020205020404"/>
              </a:rPr>
              <a:t>)</a:t>
            </a:r>
            <a:endParaRPr lang="en-US" altLang="zh-CN" dirty="0">
              <a:latin typeface="Courier New" panose="02070309020205020404"/>
              <a:cs typeface="Courier New" panose="02070309020205020404"/>
            </a:endParaRPr>
          </a:p>
          <a:p>
            <a:pPr marL="634365">
              <a:lnSpc>
                <a:spcPct val="100000"/>
              </a:lnSpc>
              <a:tabLst>
                <a:tab pos="1316990" algn="l"/>
              </a:tabLst>
            </a:pPr>
            <a:r>
              <a:rPr lang="en-US" altLang="zh-CN" b="1" spc="-10" dirty="0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   </a:t>
            </a:r>
            <a:r>
              <a:rPr lang="en-US" altLang="zh-CN" b="1" spc="-10" dirty="0" err="1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Tnew_E</a:t>
            </a:r>
            <a:r>
              <a:rPr lang="en-US" altLang="zh-CN" b="1" spc="-10" dirty="0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 smtClean="0">
                <a:latin typeface="Courier New" panose="02070309020205020404"/>
                <a:cs typeface="Courier New" panose="02070309020205020404"/>
              </a:rPr>
              <a:t>&lt;=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`DM</a:t>
            </a:r>
            <a:r>
              <a:rPr sz="1800" b="1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634365">
              <a:lnSpc>
                <a:spcPct val="100000"/>
              </a:lnSpc>
            </a:pPr>
            <a:r>
              <a:rPr sz="1800" b="1" spc="-20" dirty="0" smtClean="0">
                <a:latin typeface="Courier New" panose="02070309020205020404"/>
                <a:cs typeface="Courier New" panose="02070309020205020404"/>
              </a:rPr>
              <a:t>……</a:t>
            </a:r>
            <a:endParaRPr lang="en-US" sz="1800" b="1" spc="-20" dirty="0" smtClean="0">
              <a:latin typeface="Courier New" panose="02070309020205020404"/>
              <a:cs typeface="Courier New" panose="02070309020205020404"/>
            </a:endParaRPr>
          </a:p>
          <a:p>
            <a:pPr marL="634365"/>
            <a:r>
              <a:rPr lang="en-US" altLang="zh-CN" b="1" spc="-10" dirty="0">
                <a:latin typeface="Courier New" panose="02070309020205020404"/>
                <a:cs typeface="Courier New" panose="02070309020205020404"/>
              </a:rPr>
              <a:t>default </a:t>
            </a:r>
            <a:r>
              <a:rPr lang="en-US" altLang="zh-CN" b="1" dirty="0">
                <a:latin typeface="Courier New" panose="02070309020205020404"/>
                <a:cs typeface="Courier New" panose="02070309020205020404"/>
              </a:rPr>
              <a:t>: </a:t>
            </a:r>
            <a:r>
              <a:rPr lang="en-US" altLang="zh-CN" b="1" spc="-10" dirty="0" err="1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Tnew</a:t>
            </a:r>
            <a:r>
              <a:rPr lang="en-US" altLang="zh-CN" b="1" spc="-5" dirty="0" err="1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_E</a:t>
            </a:r>
            <a:r>
              <a:rPr lang="en-US" altLang="zh-CN" b="1" spc="-5" dirty="0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b="1" spc="-10" dirty="0">
                <a:latin typeface="Courier New" panose="02070309020205020404"/>
                <a:cs typeface="Courier New" panose="02070309020205020404"/>
              </a:rPr>
              <a:t>&lt;= `</a:t>
            </a:r>
            <a:r>
              <a:rPr lang="en-US" altLang="zh-CN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NW</a:t>
            </a:r>
            <a:r>
              <a:rPr lang="en-US" altLang="zh-CN" b="1" spc="-12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b="1" dirty="0">
                <a:latin typeface="Courier New" panose="02070309020205020404"/>
                <a:cs typeface="Courier New" panose="02070309020205020404"/>
              </a:rPr>
              <a:t>;</a:t>
            </a:r>
            <a:endParaRPr lang="en-US" altLang="zh-CN" dirty="0">
              <a:latin typeface="Courier New" panose="02070309020205020404"/>
              <a:cs typeface="Courier New" panose="02070309020205020404"/>
            </a:endParaRPr>
          </a:p>
          <a:p>
            <a:pPr marL="634365">
              <a:lnSpc>
                <a:spcPct val="100000"/>
              </a:lnSpc>
            </a:pP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8972" y="2285837"/>
          <a:ext cx="2941955" cy="403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403"/>
                <a:gridCol w="661670"/>
                <a:gridCol w="662368"/>
                <a:gridCol w="514955"/>
                <a:gridCol w="514825"/>
              </a:tblGrid>
              <a:tr h="40372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黑体" panose="02010609060101010101" charset="-122"/>
                          <a:cs typeface="黑体" panose="02010609060101010101" charset="-122"/>
                        </a:rPr>
                        <a:t>指令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265" marR="8191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功能 部件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700" spc="-44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200" spc="-30" dirty="0">
                          <a:latin typeface="Calibri" panose="020F0502020204030204"/>
                          <a:cs typeface="Calibri" panose="020F0502020204030204"/>
                        </a:rPr>
                        <a:t>new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03724">
                <a:tc vMerge="1"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add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259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259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andi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2590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ori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2590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590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90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710128" y="2743200"/>
            <a:ext cx="563993" cy="304800"/>
          </a:xfrm>
          <a:custGeom>
            <a:avLst/>
            <a:gdLst/>
            <a:ahLst/>
            <a:cxnLst/>
            <a:rect l="l" t="t" r="r" b="b"/>
            <a:pathLst>
              <a:path w="360045" h="324485">
                <a:moveTo>
                  <a:pt x="197992" y="0"/>
                </a:moveTo>
                <a:lnTo>
                  <a:pt x="197992" y="81025"/>
                </a:lnTo>
                <a:lnTo>
                  <a:pt x="0" y="81025"/>
                </a:lnTo>
                <a:lnTo>
                  <a:pt x="0" y="243077"/>
                </a:lnTo>
                <a:lnTo>
                  <a:pt x="197992" y="243077"/>
                </a:lnTo>
                <a:lnTo>
                  <a:pt x="197992" y="323976"/>
                </a:lnTo>
                <a:lnTo>
                  <a:pt x="360044" y="162051"/>
                </a:lnTo>
                <a:lnTo>
                  <a:pt x="197992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49219" y="4703698"/>
            <a:ext cx="694181" cy="324485"/>
          </a:xfrm>
          <a:custGeom>
            <a:avLst/>
            <a:gdLst/>
            <a:ahLst/>
            <a:cxnLst/>
            <a:rect l="l" t="t" r="r" b="b"/>
            <a:pathLst>
              <a:path w="360045" h="324485">
                <a:moveTo>
                  <a:pt x="197992" y="0"/>
                </a:moveTo>
                <a:lnTo>
                  <a:pt x="197992" y="81025"/>
                </a:lnTo>
                <a:lnTo>
                  <a:pt x="0" y="81025"/>
                </a:lnTo>
                <a:lnTo>
                  <a:pt x="0" y="242950"/>
                </a:lnTo>
                <a:lnTo>
                  <a:pt x="197992" y="242950"/>
                </a:lnTo>
                <a:lnTo>
                  <a:pt x="197992" y="323976"/>
                </a:lnTo>
                <a:lnTo>
                  <a:pt x="360045" y="161925"/>
                </a:lnTo>
                <a:lnTo>
                  <a:pt x="19799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7600" y="3509898"/>
            <a:ext cx="304800" cy="523875"/>
          </a:xfrm>
          <a:custGeom>
            <a:avLst/>
            <a:gdLst/>
            <a:ahLst/>
            <a:cxnLst/>
            <a:rect l="l" t="t" r="r" b="b"/>
            <a:pathLst>
              <a:path w="324484" h="360045">
                <a:moveTo>
                  <a:pt x="324103" y="197993"/>
                </a:moveTo>
                <a:lnTo>
                  <a:pt x="0" y="197993"/>
                </a:lnTo>
                <a:lnTo>
                  <a:pt x="162051" y="360045"/>
                </a:lnTo>
                <a:lnTo>
                  <a:pt x="324103" y="197993"/>
                </a:lnTo>
                <a:close/>
              </a:path>
              <a:path w="324484" h="360045">
                <a:moveTo>
                  <a:pt x="243077" y="0"/>
                </a:moveTo>
                <a:lnTo>
                  <a:pt x="81025" y="0"/>
                </a:lnTo>
                <a:lnTo>
                  <a:pt x="81025" y="197993"/>
                </a:lnTo>
                <a:lnTo>
                  <a:pt x="243077" y="197993"/>
                </a:lnTo>
                <a:lnTo>
                  <a:pt x="24307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0"/>
          <p:cNvGraphicFramePr>
            <a:graphicFrameLocks noGrp="1"/>
          </p:cNvGraphicFramePr>
          <p:nvPr/>
        </p:nvGraphicFramePr>
        <p:xfrm>
          <a:off x="6298184" y="2237228"/>
          <a:ext cx="2385052" cy="1115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744"/>
                <a:gridCol w="545145"/>
                <a:gridCol w="783163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`define</a:t>
                      </a:r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ALU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r>
                        <a:rPr sz="1800" b="1" spc="-15" dirty="0">
                          <a:latin typeface="Courier New" panose="02070309020205020404"/>
                          <a:cs typeface="Courier New" panose="02070309020205020404"/>
                        </a:rPr>
                        <a:t>’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1800" b="1" spc="-15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2746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`define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DM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r>
                        <a:rPr sz="1800" b="1" spc="-20" dirty="0">
                          <a:latin typeface="Courier New" panose="02070309020205020404"/>
                          <a:cs typeface="Courier New" panose="02070309020205020404"/>
                        </a:rPr>
                        <a:t>’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1800" b="1" spc="-15" dirty="0"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274274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`define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PC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r>
                        <a:rPr sz="1800" b="1" spc="-15" dirty="0">
                          <a:latin typeface="Courier New" panose="02070309020205020404"/>
                          <a:cs typeface="Courier New" panose="02070309020205020404"/>
                        </a:rPr>
                        <a:t>’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1800" b="1" spc="-15" dirty="0"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30003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`define</a:t>
                      </a:r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NW</a:t>
                      </a:r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’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7" name="object 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401004" y="2233805"/>
          <a:ext cx="1152016" cy="1799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4"/>
                <a:gridCol w="576072"/>
              </a:tblGrid>
              <a:tr h="359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编码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800" dirty="0">
                          <a:latin typeface="黑体" panose="02010609060101010101" charset="-122"/>
                          <a:cs typeface="黑体" panose="02010609060101010101" charset="-122"/>
                        </a:rPr>
                        <a:t>含义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无写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91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10389" y="5506402"/>
            <a:ext cx="383667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 err="1" smtClean="0">
                <a:latin typeface="Courier New" panose="02070309020205020404"/>
                <a:cs typeface="Courier New" panose="02070309020205020404"/>
              </a:rPr>
              <a:t>S</a:t>
            </a:r>
            <a:r>
              <a:rPr sz="2000" b="1" spc="-5" dirty="0" err="1" smtClean="0">
                <a:latin typeface="Courier New" panose="02070309020205020404"/>
                <a:cs typeface="Courier New" panose="02070309020205020404"/>
              </a:rPr>
              <a:t>tall_rs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Stall_</a:t>
            </a:r>
            <a:r>
              <a:rPr lang="en-US" sz="2000" b="1" spc="-5" dirty="0" smtClean="0">
                <a:latin typeface="Courier New" panose="02070309020205020404"/>
                <a:cs typeface="Courier New" panose="02070309020205020404"/>
              </a:rPr>
              <a:t>rs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0_E1</a:t>
            </a:r>
            <a:r>
              <a:rPr sz="2000" b="1" spc="-45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|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689100" marR="5080" algn="just">
              <a:lnSpc>
                <a:spcPct val="100000"/>
              </a:lnSpc>
            </a:pP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Stall_</a:t>
            </a:r>
            <a:r>
              <a:rPr lang="en-US" sz="2000" b="1" spc="-5" dirty="0" smtClean="0">
                <a:latin typeface="Courier New" panose="02070309020205020404"/>
                <a:cs typeface="Courier New" panose="02070309020205020404"/>
              </a:rPr>
              <a:t>rs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0_E2</a:t>
            </a:r>
            <a:r>
              <a:rPr sz="2000" b="1" spc="-7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|  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Stall_</a:t>
            </a:r>
            <a:r>
              <a:rPr lang="en-US" sz="2000" b="1" spc="-5" dirty="0" smtClean="0">
                <a:latin typeface="Courier New" panose="02070309020205020404"/>
                <a:cs typeface="Courier New" panose="02070309020205020404"/>
              </a:rPr>
              <a:t>rs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1_E2</a:t>
            </a:r>
            <a:r>
              <a:rPr sz="2000" b="1" spc="-5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|  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Stall_</a:t>
            </a:r>
            <a:r>
              <a:rPr lang="en-US" sz="2000" b="1" spc="-5" dirty="0" smtClean="0">
                <a:latin typeface="Courier New" panose="02070309020205020404"/>
                <a:cs typeface="Courier New" panose="02070309020205020404"/>
              </a:rPr>
              <a:t>rs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0_M1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341" y="3280513"/>
          <a:ext cx="9106514" cy="2047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6114"/>
                <a:gridCol w="7010400"/>
              </a:tblGrid>
              <a:tr h="496762"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Stall_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rs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0_E1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9380" lvl="0" indent="0" algn="l" defTabSz="914400" eaLnBrk="1" fontAlgn="auto" latinLnBrk="0" hangingPunct="1">
                        <a:lnSpc>
                          <a:spcPts val="2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000" dirty="0" smtClean="0">
                          <a:latin typeface="Calibri" panose="020F0502020204030204"/>
                          <a:cs typeface="Calibri" panose="020F0502020204030204"/>
                        </a:rPr>
                        <a:t>= 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Tuse_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rs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&amp;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lang="en-US" sz="2000" b="1" spc="-5" dirty="0" err="1" smtClean="0">
                          <a:latin typeface="Courier New" panose="02070309020205020404"/>
                          <a:cs typeface="Courier New" panose="02070309020205020404"/>
                        </a:rPr>
                        <a:t>Tnew</a:t>
                      </a:r>
                      <a:r>
                        <a:rPr sz="2000" b="1" spc="-5" dirty="0" err="1" smtClean="0">
                          <a:latin typeface="Courier New" panose="02070309020205020404"/>
                          <a:cs typeface="Courier New" panose="02070309020205020404"/>
                        </a:rPr>
                        <a:t>_</a:t>
                      </a:r>
                      <a:r>
                        <a:rPr sz="2000" b="1" spc="-5" dirty="0" err="1" smtClean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==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2’b01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&amp;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(`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A1 == A3_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lang="en-US" altLang="zh-CN"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&amp; W</a:t>
                      </a:r>
                      <a:r>
                        <a:rPr lang="en-US" altLang="zh-CN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_</a:t>
                      </a:r>
                      <a:r>
                        <a:rPr lang="en-US" altLang="zh-CN" sz="2000" b="1" spc="-5" dirty="0" smtClean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endParaRPr lang="en-US" altLang="zh-CN" sz="2000" dirty="0" smtClean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119380" algn="l">
                        <a:lnSpc>
                          <a:spcPts val="2195"/>
                        </a:lnSpc>
                      </a:pP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497737"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Stall_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rs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0_E2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l">
                        <a:lnSpc>
                          <a:spcPts val="2195"/>
                        </a:lnSpc>
                        <a:tabLst>
                          <a:tab pos="3994150" algn="l"/>
                        </a:tabLst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= 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Tuse_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rs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&amp;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lang="en-US" sz="2000" b="1" spc="-5" dirty="0" err="1" smtClean="0">
                          <a:latin typeface="Courier New" panose="02070309020205020404"/>
                          <a:cs typeface="Courier New" panose="02070309020205020404"/>
                        </a:rPr>
                        <a:t>Tnew</a:t>
                      </a:r>
                      <a:r>
                        <a:rPr sz="2000" b="1" spc="-5" dirty="0" err="1" smtClean="0">
                          <a:latin typeface="Courier New" panose="02070309020205020404"/>
                          <a:cs typeface="Courier New" panose="02070309020205020404"/>
                        </a:rPr>
                        <a:t>_</a:t>
                      </a:r>
                      <a:r>
                        <a:rPr sz="2000" b="1" spc="-5" dirty="0" err="1" smtClean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==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2’b10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&amp;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(`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A1 ==</a:t>
                      </a:r>
                      <a:r>
                        <a:rPr sz="2000" b="1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A3_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lang="en-US" altLang="zh-CN"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 &amp; W</a:t>
                      </a:r>
                      <a:r>
                        <a:rPr lang="en-US" altLang="zh-CN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_</a:t>
                      </a:r>
                      <a:r>
                        <a:rPr lang="en-US" altLang="zh-CN" sz="2000" b="1" spc="-5" dirty="0" smtClean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Stall_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rs1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_E2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l">
                        <a:lnSpc>
                          <a:spcPts val="2195"/>
                        </a:lnSpc>
                        <a:tabLst>
                          <a:tab pos="3994150" algn="l"/>
                        </a:tabLst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= 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Tuse_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rs1</a:t>
                      </a:r>
                      <a:r>
                        <a:rPr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&amp;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lang="en-US" sz="2000" b="1" spc="-5" dirty="0" err="1" smtClean="0">
                          <a:latin typeface="Courier New" panose="02070309020205020404"/>
                          <a:cs typeface="Courier New" panose="02070309020205020404"/>
                        </a:rPr>
                        <a:t>Tnew</a:t>
                      </a:r>
                      <a:r>
                        <a:rPr sz="2000" b="1" spc="-5" dirty="0" err="1" smtClean="0">
                          <a:latin typeface="Courier New" panose="02070309020205020404"/>
                          <a:cs typeface="Courier New" panose="02070309020205020404"/>
                        </a:rPr>
                        <a:t>_</a:t>
                      </a:r>
                      <a:r>
                        <a:rPr sz="2000" b="1" spc="-5" dirty="0" err="1" smtClean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==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2’b10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&amp;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(`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A1 ==</a:t>
                      </a:r>
                      <a:r>
                        <a:rPr sz="2000" b="1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A3_</a:t>
                      </a:r>
                      <a:r>
                        <a:rPr lang="en-US" sz="2000" b="1" spc="-5" dirty="0" smtClean="0">
                          <a:solidFill>
                            <a:srgbClr val="00B0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lang="en-US" altLang="zh-CN"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lang="en-US" altLang="zh-CN"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&amp; W</a:t>
                      </a:r>
                      <a:r>
                        <a:rPr lang="en-US" altLang="zh-CN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_</a:t>
                      </a:r>
                      <a:r>
                        <a:rPr lang="en-US" altLang="zh-CN" sz="2000" b="1" spc="-5" dirty="0" smtClean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Stall_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rs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0_M1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l">
                        <a:lnSpc>
                          <a:spcPts val="2200"/>
                        </a:lnSpc>
                        <a:tabLst>
                          <a:tab pos="3994150" algn="l"/>
                        </a:tabLst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= 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Tuse_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rs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&amp;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lang="en-US" sz="2000" b="1" spc="-5" dirty="0" err="1" smtClean="0">
                          <a:latin typeface="Courier New" panose="02070309020205020404"/>
                          <a:cs typeface="Courier New" panose="02070309020205020404"/>
                        </a:rPr>
                        <a:t>Tnew</a:t>
                      </a:r>
                      <a:r>
                        <a:rPr sz="2000" b="1" spc="-5" dirty="0" err="1" smtClean="0">
                          <a:latin typeface="Courier New" panose="02070309020205020404"/>
                          <a:cs typeface="Courier New" panose="02070309020205020404"/>
                        </a:rPr>
                        <a:t>_</a:t>
                      </a:r>
                      <a:r>
                        <a:rPr sz="2000" b="1" spc="-5" dirty="0" err="1" smtClean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==</a:t>
                      </a:r>
                      <a:r>
                        <a:rPr lang="en-US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2’b01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&amp;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(`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A1 ==</a:t>
                      </a:r>
                      <a:r>
                        <a:rPr sz="2000" b="1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A3_</a:t>
                      </a:r>
                      <a:r>
                        <a:rPr sz="2000" b="1" spc="-5" dirty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</a:t>
                      </a:r>
                      <a:r>
                        <a:rPr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lang="en-US" altLang="zh-CN" sz="2000" b="1" dirty="0" smtClean="0">
                          <a:latin typeface="Courier New" panose="02070309020205020404"/>
                          <a:cs typeface="Courier New" panose="02070309020205020404"/>
                        </a:rPr>
                        <a:t> &amp; W</a:t>
                      </a:r>
                      <a:r>
                        <a:rPr lang="en-US" altLang="zh-CN" sz="2000" b="1" spc="-5" dirty="0" smtClean="0">
                          <a:latin typeface="Courier New" panose="02070309020205020404"/>
                          <a:cs typeface="Courier New" panose="02070309020205020404"/>
                        </a:rPr>
                        <a:t>_</a:t>
                      </a:r>
                      <a:r>
                        <a:rPr lang="en-US" altLang="zh-CN" sz="2000" b="1" spc="-5" dirty="0" smtClean="0">
                          <a:solidFill>
                            <a:srgbClr val="00B0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</a:t>
                      </a:r>
                      <a:endParaRPr sz="2000" dirty="0">
                        <a:solidFill>
                          <a:srgbClr val="00B050"/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562383" y="5423714"/>
            <a:ext cx="550163" cy="425450"/>
          </a:xfrm>
          <a:custGeom>
            <a:avLst/>
            <a:gdLst/>
            <a:ahLst/>
            <a:cxnLst/>
            <a:rect l="l" t="t" r="r" b="b"/>
            <a:pathLst>
              <a:path w="731519" h="850900">
                <a:moveTo>
                  <a:pt x="128015" y="0"/>
                </a:moveTo>
                <a:lnTo>
                  <a:pt x="0" y="0"/>
                </a:lnTo>
                <a:lnTo>
                  <a:pt x="0" y="731481"/>
                </a:lnTo>
                <a:lnTo>
                  <a:pt x="548639" y="731481"/>
                </a:lnTo>
                <a:lnTo>
                  <a:pt x="548639" y="850353"/>
                </a:lnTo>
                <a:lnTo>
                  <a:pt x="731519" y="667473"/>
                </a:lnTo>
                <a:lnTo>
                  <a:pt x="667512" y="603465"/>
                </a:lnTo>
                <a:lnTo>
                  <a:pt x="128015" y="603465"/>
                </a:lnTo>
                <a:lnTo>
                  <a:pt x="128015" y="0"/>
                </a:lnTo>
                <a:close/>
              </a:path>
              <a:path w="731519" h="850900">
                <a:moveTo>
                  <a:pt x="548639" y="484593"/>
                </a:moveTo>
                <a:lnTo>
                  <a:pt x="548639" y="603465"/>
                </a:lnTo>
                <a:lnTo>
                  <a:pt x="667512" y="603465"/>
                </a:lnTo>
                <a:lnTo>
                  <a:pt x="548639" y="48459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08116" y="2780906"/>
            <a:ext cx="2941955" cy="36957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`define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A1</a:t>
            </a:r>
            <a:r>
              <a:rPr sz="18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IR[25:21]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30270" y="3150235"/>
            <a:ext cx="128905" cy="282575"/>
          </a:xfrm>
          <a:custGeom>
            <a:avLst/>
            <a:gdLst/>
            <a:ahLst/>
            <a:cxnLst/>
            <a:rect l="l" t="t" r="r" b="b"/>
            <a:pathLst>
              <a:path w="128904" h="282575">
                <a:moveTo>
                  <a:pt x="78537" y="54841"/>
                </a:moveTo>
                <a:lnTo>
                  <a:pt x="58551" y="75009"/>
                </a:lnTo>
                <a:lnTo>
                  <a:pt x="6858" y="275209"/>
                </a:lnTo>
                <a:lnTo>
                  <a:pt x="34544" y="282320"/>
                </a:lnTo>
                <a:lnTo>
                  <a:pt x="86234" y="82133"/>
                </a:lnTo>
                <a:lnTo>
                  <a:pt x="78537" y="54841"/>
                </a:lnTo>
                <a:close/>
              </a:path>
              <a:path w="128904" h="282575">
                <a:moveTo>
                  <a:pt x="99462" y="23875"/>
                </a:moveTo>
                <a:lnTo>
                  <a:pt x="71754" y="23875"/>
                </a:lnTo>
                <a:lnTo>
                  <a:pt x="99441" y="30987"/>
                </a:lnTo>
                <a:lnTo>
                  <a:pt x="86234" y="82133"/>
                </a:lnTo>
                <a:lnTo>
                  <a:pt x="100965" y="134365"/>
                </a:lnTo>
                <a:lnTo>
                  <a:pt x="108839" y="138811"/>
                </a:lnTo>
                <a:lnTo>
                  <a:pt x="124078" y="134492"/>
                </a:lnTo>
                <a:lnTo>
                  <a:pt x="128524" y="126618"/>
                </a:lnTo>
                <a:lnTo>
                  <a:pt x="99462" y="23875"/>
                </a:lnTo>
                <a:close/>
              </a:path>
              <a:path w="128904" h="282575">
                <a:moveTo>
                  <a:pt x="92710" y="0"/>
                </a:moveTo>
                <a:lnTo>
                  <a:pt x="0" y="93472"/>
                </a:lnTo>
                <a:lnTo>
                  <a:pt x="126" y="102488"/>
                </a:lnTo>
                <a:lnTo>
                  <a:pt x="11302" y="113664"/>
                </a:lnTo>
                <a:lnTo>
                  <a:pt x="20320" y="113537"/>
                </a:lnTo>
                <a:lnTo>
                  <a:pt x="58551" y="75009"/>
                </a:lnTo>
                <a:lnTo>
                  <a:pt x="71754" y="23875"/>
                </a:lnTo>
                <a:lnTo>
                  <a:pt x="99462" y="23875"/>
                </a:lnTo>
                <a:lnTo>
                  <a:pt x="92710" y="0"/>
                </a:lnTo>
                <a:close/>
              </a:path>
              <a:path w="128904" h="282575">
                <a:moveTo>
                  <a:pt x="99375" y="31241"/>
                </a:moveTo>
                <a:lnTo>
                  <a:pt x="71881" y="31241"/>
                </a:lnTo>
                <a:lnTo>
                  <a:pt x="95758" y="37464"/>
                </a:lnTo>
                <a:lnTo>
                  <a:pt x="78537" y="54841"/>
                </a:lnTo>
                <a:lnTo>
                  <a:pt x="86234" y="82133"/>
                </a:lnTo>
                <a:lnTo>
                  <a:pt x="99375" y="31241"/>
                </a:lnTo>
                <a:close/>
              </a:path>
              <a:path w="128904" h="282575">
                <a:moveTo>
                  <a:pt x="71754" y="23875"/>
                </a:moveTo>
                <a:lnTo>
                  <a:pt x="58551" y="75009"/>
                </a:lnTo>
                <a:lnTo>
                  <a:pt x="78537" y="54841"/>
                </a:lnTo>
                <a:lnTo>
                  <a:pt x="71881" y="31241"/>
                </a:lnTo>
                <a:lnTo>
                  <a:pt x="99375" y="31241"/>
                </a:lnTo>
                <a:lnTo>
                  <a:pt x="99441" y="30987"/>
                </a:lnTo>
                <a:lnTo>
                  <a:pt x="71754" y="23875"/>
                </a:lnTo>
                <a:close/>
              </a:path>
              <a:path w="128904" h="282575">
                <a:moveTo>
                  <a:pt x="71881" y="31241"/>
                </a:moveTo>
                <a:lnTo>
                  <a:pt x="78537" y="54841"/>
                </a:lnTo>
                <a:lnTo>
                  <a:pt x="95758" y="37464"/>
                </a:lnTo>
                <a:lnTo>
                  <a:pt x="7188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69664" y="2833116"/>
            <a:ext cx="408432" cy="4450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11954" y="2669824"/>
            <a:ext cx="324485" cy="622172"/>
          </a:xfrm>
          <a:custGeom>
            <a:avLst/>
            <a:gdLst/>
            <a:ahLst/>
            <a:cxnLst/>
            <a:rect l="l" t="t" r="r" b="b"/>
            <a:pathLst>
              <a:path w="324485" h="360044">
                <a:moveTo>
                  <a:pt x="323977" y="197993"/>
                </a:moveTo>
                <a:lnTo>
                  <a:pt x="0" y="197993"/>
                </a:lnTo>
                <a:lnTo>
                  <a:pt x="162052" y="360045"/>
                </a:lnTo>
                <a:lnTo>
                  <a:pt x="323977" y="197993"/>
                </a:lnTo>
                <a:close/>
              </a:path>
              <a:path w="324485" h="360044">
                <a:moveTo>
                  <a:pt x="242950" y="0"/>
                </a:moveTo>
                <a:lnTo>
                  <a:pt x="81025" y="0"/>
                </a:lnTo>
                <a:lnTo>
                  <a:pt x="81025" y="197993"/>
                </a:lnTo>
                <a:lnTo>
                  <a:pt x="242950" y="197993"/>
                </a:lnTo>
                <a:lnTo>
                  <a:pt x="24295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矩形 15"/>
          <p:cNvSpPr/>
          <p:nvPr/>
        </p:nvSpPr>
        <p:spPr>
          <a:xfrm>
            <a:off x="51341" y="783025"/>
            <a:ext cx="4122411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215" indent="-342900">
              <a:lnSpc>
                <a:spcPts val="2625"/>
              </a:lnSpc>
              <a:spcBef>
                <a:spcPts val="1135"/>
              </a:spcBef>
              <a:buClr>
                <a:srgbClr val="00AF50"/>
              </a:buClr>
              <a:buSzPct val="50000"/>
              <a:buFont typeface="Wingdings" panose="05000000000000000000"/>
              <a:buChar char=""/>
              <a:tabLst>
                <a:tab pos="450215" algn="l"/>
                <a:tab pos="450850" algn="l"/>
              </a:tabLst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分别构造</a:t>
            </a:r>
            <a:r>
              <a:rPr lang="en-US" altLang="zh-CN" sz="2400" spc="-52" baseline="1000" dirty="0" err="1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r</a:t>
            </a:r>
            <a:r>
              <a:rPr lang="en-US" altLang="zh-CN" sz="2400" spc="-7" baseline="1000" dirty="0" err="1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s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sz="2400" baseline="1000" dirty="0" err="1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rt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的暂停条件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9" name="object 13"/>
          <p:cNvGraphicFramePr>
            <a:graphicFrameLocks noGrp="1"/>
          </p:cNvGraphicFramePr>
          <p:nvPr/>
        </p:nvGraphicFramePr>
        <p:xfrm>
          <a:off x="4301067" y="905934"/>
          <a:ext cx="4747290" cy="1660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413"/>
                <a:gridCol w="461540"/>
                <a:gridCol w="461493"/>
                <a:gridCol w="461599"/>
                <a:gridCol w="461483"/>
                <a:gridCol w="461598"/>
                <a:gridCol w="461483"/>
                <a:gridCol w="461599"/>
                <a:gridCol w="461483"/>
                <a:gridCol w="461599"/>
              </a:tblGrid>
              <a:tr h="27402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3000" spc="-187" baseline="14000" dirty="0" err="1" smtClean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300" spc="-5" dirty="0" err="1" smtClean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300" spc="-20" dirty="0" err="1" smtClean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300" dirty="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000" spc="-37" baseline="14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300" spc="-25" dirty="0">
                          <a:latin typeface="Calibri" panose="020F0502020204030204"/>
                          <a:cs typeface="Calibri" panose="020F0502020204030204"/>
                        </a:rPr>
                        <a:t>use</a:t>
                      </a:r>
                      <a:endParaRPr sz="13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274585">
                <a:tc vMerge="1"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458">
                <a:tc vMerge="1"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0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5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4328724" y="914400"/>
            <a:ext cx="502920" cy="9906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62" y="29223"/>
            <a:ext cx="4151313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245" y="114172"/>
            <a:ext cx="3684904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构造</a:t>
            </a:r>
            <a:r>
              <a:rPr spc="-15" dirty="0"/>
              <a:t>暂</a:t>
            </a:r>
            <a:r>
              <a:rPr dirty="0"/>
              <a:t>停条</a:t>
            </a:r>
            <a:r>
              <a:rPr spc="-15" dirty="0"/>
              <a:t>件</a:t>
            </a:r>
            <a:r>
              <a:rPr dirty="0"/>
              <a:t>表达式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92570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831215"/>
            <a:ext cx="685673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将</a:t>
            </a:r>
            <a:r>
              <a:rPr sz="3600" spc="-52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rt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的暂停“或”起来，就形成了总的暂停条件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200" y="1676400"/>
            <a:ext cx="49549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 panose="02070309020205020404"/>
                <a:cs typeface="Courier New" panose="02070309020205020404"/>
              </a:rPr>
              <a:t>Stall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b="1" spc="-10" dirty="0" err="1" smtClean="0">
                <a:latin typeface="Courier New" panose="02070309020205020404"/>
                <a:cs typeface="Courier New" panose="02070309020205020404"/>
              </a:rPr>
              <a:t>Stall_</a:t>
            </a:r>
            <a:r>
              <a:rPr lang="en-US" sz="2400" b="1" spc="-10" dirty="0" err="1" smtClean="0">
                <a:latin typeface="Courier New" panose="02070309020205020404"/>
                <a:cs typeface="Courier New" panose="02070309020205020404"/>
              </a:rPr>
              <a:t>rs</a:t>
            </a:r>
            <a:r>
              <a:rPr sz="2400" b="1" spc="-1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24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 err="1" smtClean="0">
                <a:latin typeface="Courier New" panose="02070309020205020404"/>
                <a:cs typeface="Courier New" panose="02070309020205020404"/>
              </a:rPr>
              <a:t>Stall_</a:t>
            </a:r>
            <a:r>
              <a:rPr lang="en-US" sz="2400" b="1" spc="-10" dirty="0" err="1" smtClean="0">
                <a:latin typeface="Courier New" panose="02070309020205020404"/>
                <a:cs typeface="Courier New" panose="02070309020205020404"/>
              </a:rPr>
              <a:t>rt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03361" y="2685288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46261" y="2590800"/>
            <a:ext cx="68567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如何实现？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提纲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2463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/>
              <a:t>数据通路构造方法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2593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7167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31739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63118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1266697"/>
            <a:ext cx="2830195" cy="258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基础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水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线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规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划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建模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TL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 marR="153670">
              <a:lnSpc>
                <a:spcPts val="3600"/>
              </a:lnSpc>
              <a:spcBef>
                <a:spcPts val="320"/>
              </a:spcBef>
            </a:pP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制导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路 综合无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据通路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ts val="36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构造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表达式 综合转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电路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94" y="410286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46210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5139563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3855851"/>
            <a:ext cx="3073400" cy="1572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暂停及转发的分析方法 暂停机制构造方法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 err="1" smtClean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转发机制构造方法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480" y="114172"/>
            <a:ext cx="44970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转发</a:t>
            </a:r>
            <a:r>
              <a:rPr spc="-15" dirty="0"/>
              <a:t>控</a:t>
            </a:r>
            <a:r>
              <a:rPr dirty="0"/>
              <a:t>制的</a:t>
            </a:r>
            <a:r>
              <a:rPr spc="-15" dirty="0"/>
              <a:t>基</a:t>
            </a:r>
            <a:r>
              <a:rPr dirty="0"/>
              <a:t>本分</a:t>
            </a:r>
            <a:r>
              <a:rPr spc="-15" dirty="0"/>
              <a:t>析</a:t>
            </a:r>
            <a:r>
              <a:rPr dirty="0"/>
              <a:t>方法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" y="13591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" y="746125"/>
            <a:ext cx="7352665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转发的目的：控制转发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MU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选择最新的数据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【案例分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析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】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6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B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输入的转发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的转发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级条件：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630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3202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606" y="1784858"/>
            <a:ext cx="7419340" cy="79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读寄存器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编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号与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写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寄存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器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编号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相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同：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A2_E</a:t>
            </a:r>
            <a:r>
              <a:rPr sz="3000" spc="-67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== 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A3_M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000" spc="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流水线寄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存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器已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经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有新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据（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集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000" spc="-3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1950" spc="-37" baseline="-11000" dirty="0">
                <a:latin typeface="Calibri" panose="020F0502020204030204"/>
                <a:cs typeface="Calibri" panose="020F0502020204030204"/>
              </a:rPr>
              <a:t>new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表作为推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导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基础）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9983" y="4365116"/>
            <a:ext cx="935990" cy="1008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3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Register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05" algn="ctr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39517" y="4678171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9" y="0"/>
                </a:moveTo>
                <a:lnTo>
                  <a:pt x="562229" y="85725"/>
                </a:lnTo>
                <a:lnTo>
                  <a:pt x="619463" y="57150"/>
                </a:lnTo>
                <a:lnTo>
                  <a:pt x="576580" y="57150"/>
                </a:lnTo>
                <a:lnTo>
                  <a:pt x="576580" y="28575"/>
                </a:lnTo>
                <a:lnTo>
                  <a:pt x="619294" y="28575"/>
                </a:lnTo>
                <a:lnTo>
                  <a:pt x="562229" y="0"/>
                </a:lnTo>
                <a:close/>
              </a:path>
              <a:path w="648335" h="85725">
                <a:moveTo>
                  <a:pt x="56222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9" y="57150"/>
                </a:lnTo>
                <a:lnTo>
                  <a:pt x="562229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80" y="28575"/>
                </a:lnTo>
                <a:lnTo>
                  <a:pt x="576580" y="57150"/>
                </a:lnTo>
                <a:lnTo>
                  <a:pt x="619463" y="57150"/>
                </a:lnTo>
                <a:lnTo>
                  <a:pt x="647954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39517" y="4980685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9" y="0"/>
                </a:moveTo>
                <a:lnTo>
                  <a:pt x="562229" y="85725"/>
                </a:lnTo>
                <a:lnTo>
                  <a:pt x="619294" y="57150"/>
                </a:lnTo>
                <a:lnTo>
                  <a:pt x="576580" y="57150"/>
                </a:lnTo>
                <a:lnTo>
                  <a:pt x="576580" y="28575"/>
                </a:lnTo>
                <a:lnTo>
                  <a:pt x="619463" y="28575"/>
                </a:lnTo>
                <a:lnTo>
                  <a:pt x="562229" y="0"/>
                </a:lnTo>
                <a:close/>
              </a:path>
              <a:path w="648335" h="85725">
                <a:moveTo>
                  <a:pt x="56222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9" y="57150"/>
                </a:lnTo>
                <a:lnTo>
                  <a:pt x="562229" y="28575"/>
                </a:lnTo>
                <a:close/>
              </a:path>
              <a:path w="648335" h="85725">
                <a:moveTo>
                  <a:pt x="619463" y="28575"/>
                </a:moveTo>
                <a:lnTo>
                  <a:pt x="576580" y="28575"/>
                </a:lnTo>
                <a:lnTo>
                  <a:pt x="576580" y="57150"/>
                </a:lnTo>
                <a:lnTo>
                  <a:pt x="619294" y="57150"/>
                </a:lnTo>
                <a:lnTo>
                  <a:pt x="647954" y="42799"/>
                </a:lnTo>
                <a:lnTo>
                  <a:pt x="61946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39517" y="5268721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9" y="0"/>
                </a:moveTo>
                <a:lnTo>
                  <a:pt x="562229" y="85724"/>
                </a:lnTo>
                <a:lnTo>
                  <a:pt x="619294" y="57149"/>
                </a:lnTo>
                <a:lnTo>
                  <a:pt x="576580" y="57149"/>
                </a:lnTo>
                <a:lnTo>
                  <a:pt x="576580" y="28574"/>
                </a:lnTo>
                <a:lnTo>
                  <a:pt x="619463" y="28574"/>
                </a:lnTo>
                <a:lnTo>
                  <a:pt x="562229" y="0"/>
                </a:lnTo>
                <a:close/>
              </a:path>
              <a:path w="648335" h="85725">
                <a:moveTo>
                  <a:pt x="562229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562229" y="57149"/>
                </a:lnTo>
                <a:lnTo>
                  <a:pt x="562229" y="28574"/>
                </a:lnTo>
                <a:close/>
              </a:path>
              <a:path w="648335" h="85725">
                <a:moveTo>
                  <a:pt x="619463" y="28574"/>
                </a:moveTo>
                <a:lnTo>
                  <a:pt x="576580" y="28574"/>
                </a:lnTo>
                <a:lnTo>
                  <a:pt x="576580" y="57149"/>
                </a:lnTo>
                <a:lnTo>
                  <a:pt x="619294" y="57149"/>
                </a:lnTo>
                <a:lnTo>
                  <a:pt x="647954" y="42798"/>
                </a:lnTo>
                <a:lnTo>
                  <a:pt x="61946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6197" y="4423536"/>
            <a:ext cx="576580" cy="1143000"/>
          </a:xfrm>
          <a:custGeom>
            <a:avLst/>
            <a:gdLst/>
            <a:ahLst/>
            <a:cxnLst/>
            <a:rect l="l" t="t" r="r" b="b"/>
            <a:pathLst>
              <a:path w="576579" h="1143000">
                <a:moveTo>
                  <a:pt x="0" y="0"/>
                </a:moveTo>
                <a:lnTo>
                  <a:pt x="576072" y="228473"/>
                </a:lnTo>
                <a:lnTo>
                  <a:pt x="576072" y="799719"/>
                </a:lnTo>
                <a:lnTo>
                  <a:pt x="0" y="1142492"/>
                </a:lnTo>
                <a:lnTo>
                  <a:pt x="0" y="628395"/>
                </a:lnTo>
                <a:lnTo>
                  <a:pt x="52450" y="57124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32269" y="4880483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789" y="0"/>
                </a:moveTo>
                <a:lnTo>
                  <a:pt x="605789" y="114300"/>
                </a:lnTo>
                <a:lnTo>
                  <a:pt x="681989" y="76200"/>
                </a:lnTo>
                <a:lnTo>
                  <a:pt x="624839" y="76200"/>
                </a:lnTo>
                <a:lnTo>
                  <a:pt x="624839" y="38100"/>
                </a:lnTo>
                <a:lnTo>
                  <a:pt x="681989" y="38100"/>
                </a:lnTo>
                <a:lnTo>
                  <a:pt x="605789" y="0"/>
                </a:lnTo>
                <a:close/>
              </a:path>
              <a:path w="720090" h="114300">
                <a:moveTo>
                  <a:pt x="60578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5789" y="76200"/>
                </a:lnTo>
                <a:lnTo>
                  <a:pt x="605789" y="38100"/>
                </a:lnTo>
                <a:close/>
              </a:path>
              <a:path w="720090" h="114300">
                <a:moveTo>
                  <a:pt x="681989" y="38100"/>
                </a:moveTo>
                <a:lnTo>
                  <a:pt x="624839" y="38100"/>
                </a:lnTo>
                <a:lnTo>
                  <a:pt x="624839" y="76200"/>
                </a:lnTo>
                <a:lnTo>
                  <a:pt x="681989" y="76200"/>
                </a:lnTo>
                <a:lnTo>
                  <a:pt x="720089" y="57150"/>
                </a:lnTo>
                <a:lnTo>
                  <a:pt x="68198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40171" y="5330316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5"/>
                </a:lnTo>
                <a:lnTo>
                  <a:pt x="187536" y="57150"/>
                </a:lnTo>
                <a:lnTo>
                  <a:pt x="144525" y="57150"/>
                </a:lnTo>
                <a:lnTo>
                  <a:pt x="144525" y="28575"/>
                </a:lnTo>
                <a:lnTo>
                  <a:pt x="187367" y="28575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0301" y="57150"/>
                </a:lnTo>
                <a:lnTo>
                  <a:pt x="130301" y="28575"/>
                </a:lnTo>
                <a:close/>
              </a:path>
              <a:path w="216535" h="85725">
                <a:moveTo>
                  <a:pt x="187367" y="28575"/>
                </a:moveTo>
                <a:lnTo>
                  <a:pt x="144525" y="28575"/>
                </a:lnTo>
                <a:lnTo>
                  <a:pt x="144525" y="57150"/>
                </a:lnTo>
                <a:lnTo>
                  <a:pt x="187536" y="57150"/>
                </a:lnTo>
                <a:lnTo>
                  <a:pt x="216026" y="42926"/>
                </a:lnTo>
                <a:lnTo>
                  <a:pt x="1873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56100" y="5042280"/>
            <a:ext cx="864235" cy="85725"/>
          </a:xfrm>
          <a:custGeom>
            <a:avLst/>
            <a:gdLst/>
            <a:ahLst/>
            <a:cxnLst/>
            <a:rect l="l" t="t" r="r" b="b"/>
            <a:pathLst>
              <a:path w="864235" h="85725">
                <a:moveTo>
                  <a:pt x="778255" y="0"/>
                </a:moveTo>
                <a:lnTo>
                  <a:pt x="778255" y="85725"/>
                </a:lnTo>
                <a:lnTo>
                  <a:pt x="835490" y="57150"/>
                </a:lnTo>
                <a:lnTo>
                  <a:pt x="792479" y="57150"/>
                </a:lnTo>
                <a:lnTo>
                  <a:pt x="792479" y="28575"/>
                </a:lnTo>
                <a:lnTo>
                  <a:pt x="835321" y="28575"/>
                </a:lnTo>
                <a:lnTo>
                  <a:pt x="778255" y="0"/>
                </a:lnTo>
                <a:close/>
              </a:path>
              <a:path w="864235" h="85725">
                <a:moveTo>
                  <a:pt x="77825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8255" y="57150"/>
                </a:lnTo>
                <a:lnTo>
                  <a:pt x="778255" y="28575"/>
                </a:lnTo>
                <a:close/>
              </a:path>
              <a:path w="864235" h="85725">
                <a:moveTo>
                  <a:pt x="835321" y="28575"/>
                </a:moveTo>
                <a:lnTo>
                  <a:pt x="792479" y="28575"/>
                </a:lnTo>
                <a:lnTo>
                  <a:pt x="792479" y="57150"/>
                </a:lnTo>
                <a:lnTo>
                  <a:pt x="835490" y="57150"/>
                </a:lnTo>
                <a:lnTo>
                  <a:pt x="863980" y="42926"/>
                </a:lnTo>
                <a:lnTo>
                  <a:pt x="83532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55972" y="4581778"/>
            <a:ext cx="1800225" cy="85725"/>
          </a:xfrm>
          <a:custGeom>
            <a:avLst/>
            <a:gdLst/>
            <a:ahLst/>
            <a:cxnLst/>
            <a:rect l="l" t="t" r="r" b="b"/>
            <a:pathLst>
              <a:path w="1800225" h="85725">
                <a:moveTo>
                  <a:pt x="1714500" y="0"/>
                </a:moveTo>
                <a:lnTo>
                  <a:pt x="1714500" y="85725"/>
                </a:lnTo>
                <a:lnTo>
                  <a:pt x="1771734" y="57150"/>
                </a:lnTo>
                <a:lnTo>
                  <a:pt x="1728724" y="57150"/>
                </a:lnTo>
                <a:lnTo>
                  <a:pt x="1728724" y="28575"/>
                </a:lnTo>
                <a:lnTo>
                  <a:pt x="1771565" y="28575"/>
                </a:lnTo>
                <a:lnTo>
                  <a:pt x="1714500" y="0"/>
                </a:lnTo>
                <a:close/>
              </a:path>
              <a:path w="1800225" h="85725">
                <a:moveTo>
                  <a:pt x="17145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714500" y="57150"/>
                </a:lnTo>
                <a:lnTo>
                  <a:pt x="1714500" y="28575"/>
                </a:lnTo>
                <a:close/>
              </a:path>
              <a:path w="1800225" h="85725">
                <a:moveTo>
                  <a:pt x="1771565" y="28575"/>
                </a:moveTo>
                <a:lnTo>
                  <a:pt x="1728724" y="28575"/>
                </a:lnTo>
                <a:lnTo>
                  <a:pt x="1728724" y="57150"/>
                </a:lnTo>
                <a:lnTo>
                  <a:pt x="1771734" y="57150"/>
                </a:lnTo>
                <a:lnTo>
                  <a:pt x="1800225" y="42926"/>
                </a:lnTo>
                <a:lnTo>
                  <a:pt x="177156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52359" y="4423498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2"/>
                </a:moveTo>
                <a:lnTo>
                  <a:pt x="720001" y="1440052"/>
                </a:lnTo>
                <a:lnTo>
                  <a:pt x="720001" y="0"/>
                </a:lnTo>
                <a:lnTo>
                  <a:pt x="0" y="0"/>
                </a:lnTo>
                <a:lnTo>
                  <a:pt x="0" y="144005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542936" y="4697483"/>
            <a:ext cx="585470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at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40248" y="5618378"/>
            <a:ext cx="2376170" cy="85725"/>
          </a:xfrm>
          <a:custGeom>
            <a:avLst/>
            <a:gdLst/>
            <a:ahLst/>
            <a:cxnLst/>
            <a:rect l="l" t="t" r="r" b="b"/>
            <a:pathLst>
              <a:path w="2376170" h="85725">
                <a:moveTo>
                  <a:pt x="2290191" y="0"/>
                </a:moveTo>
                <a:lnTo>
                  <a:pt x="2290191" y="85725"/>
                </a:lnTo>
                <a:lnTo>
                  <a:pt x="2347341" y="57150"/>
                </a:lnTo>
                <a:lnTo>
                  <a:pt x="2304542" y="57150"/>
                </a:lnTo>
                <a:lnTo>
                  <a:pt x="2304542" y="28575"/>
                </a:lnTo>
                <a:lnTo>
                  <a:pt x="2347341" y="28575"/>
                </a:lnTo>
                <a:lnTo>
                  <a:pt x="2290191" y="0"/>
                </a:lnTo>
                <a:close/>
              </a:path>
              <a:path w="2376170" h="85725">
                <a:moveTo>
                  <a:pt x="229019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290191" y="57150"/>
                </a:lnTo>
                <a:lnTo>
                  <a:pt x="2290191" y="28575"/>
                </a:lnTo>
                <a:close/>
              </a:path>
              <a:path w="2376170" h="85725">
                <a:moveTo>
                  <a:pt x="2347341" y="28575"/>
                </a:moveTo>
                <a:lnTo>
                  <a:pt x="2304542" y="28575"/>
                </a:lnTo>
                <a:lnTo>
                  <a:pt x="2304542" y="57150"/>
                </a:lnTo>
                <a:lnTo>
                  <a:pt x="2347341" y="57150"/>
                </a:lnTo>
                <a:lnTo>
                  <a:pt x="2375916" y="42862"/>
                </a:lnTo>
                <a:lnTo>
                  <a:pt x="234734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72450" y="4937633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4">
                <a:moveTo>
                  <a:pt x="0" y="0"/>
                </a:moveTo>
                <a:lnTo>
                  <a:pt x="64808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20531" y="4077080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80409" y="4077080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5040121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37102" y="4077080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1"/>
                </a:moveTo>
                <a:lnTo>
                  <a:pt x="0" y="202311"/>
                </a:lnTo>
                <a:lnTo>
                  <a:pt x="42799" y="288036"/>
                </a:lnTo>
                <a:lnTo>
                  <a:pt x="78602" y="216535"/>
                </a:lnTo>
                <a:lnTo>
                  <a:pt x="28575" y="216535"/>
                </a:lnTo>
                <a:lnTo>
                  <a:pt x="28575" y="202311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5"/>
                </a:lnTo>
                <a:lnTo>
                  <a:pt x="57150" y="216535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1"/>
                </a:moveTo>
                <a:lnTo>
                  <a:pt x="57150" y="202311"/>
                </a:lnTo>
                <a:lnTo>
                  <a:pt x="57150" y="216535"/>
                </a:lnTo>
                <a:lnTo>
                  <a:pt x="78602" y="216535"/>
                </a:lnTo>
                <a:lnTo>
                  <a:pt x="85725" y="202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748273" y="5170932"/>
            <a:ext cx="8382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7642" y="5673242"/>
            <a:ext cx="3060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mbria" panose="02040503050406030204"/>
                <a:cs typeface="Cambria" panose="02040503050406030204"/>
              </a:rPr>
              <a:t>EXT</a:t>
            </a:r>
            <a:endParaRPr sz="1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4210" y="5017007"/>
            <a:ext cx="8382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2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17723" y="5911900"/>
            <a:ext cx="1663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6064" y="5911900"/>
            <a:ext cx="1371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74891" y="5911900"/>
            <a:ext cx="2209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M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46693" y="5911900"/>
            <a:ext cx="2292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W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99709" y="4684776"/>
            <a:ext cx="136461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MFALUBE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ts val="188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359655" y="3808120"/>
          <a:ext cx="3007392" cy="228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793"/>
                <a:gridCol w="1493599"/>
              </a:tblGrid>
              <a:tr h="228904">
                <a:tc>
                  <a:txBody>
                    <a:bodyPr/>
                    <a:lstStyle/>
                    <a:p>
                      <a:pPr marL="127000">
                        <a:lnSpc>
                          <a:spcPts val="1765"/>
                        </a:lnSpc>
                        <a:tabLst>
                          <a:tab pos="1024255" algn="l"/>
                        </a:tabLst>
                      </a:pPr>
                      <a:r>
                        <a:rPr sz="2700" baseline="2000" dirty="0">
                          <a:latin typeface="Calibri" panose="020F0502020204030204"/>
                          <a:cs typeface="Calibri" panose="020F0502020204030204"/>
                        </a:rPr>
                        <a:t>add	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FALU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65"/>
                        </a:lnSpc>
                        <a:tabLst>
                          <a:tab pos="1035685" algn="l"/>
                        </a:tabLst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BE	</a:t>
                      </a:r>
                      <a:r>
                        <a:rPr sz="2700" spc="-7" baseline="2000" dirty="0"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2700" baseline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2650235" y="4197096"/>
            <a:ext cx="167639" cy="18227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98242" y="4221327"/>
            <a:ext cx="72000" cy="172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98242" y="4221327"/>
            <a:ext cx="72390" cy="1728470"/>
          </a:xfrm>
          <a:custGeom>
            <a:avLst/>
            <a:gdLst/>
            <a:ahLst/>
            <a:cxnLst/>
            <a:rect l="l" t="t" r="r" b="b"/>
            <a:pathLst>
              <a:path w="72389" h="1728470">
                <a:moveTo>
                  <a:pt x="0" y="1727962"/>
                </a:moveTo>
                <a:lnTo>
                  <a:pt x="72000" y="1727962"/>
                </a:lnTo>
                <a:lnTo>
                  <a:pt x="72000" y="0"/>
                </a:lnTo>
                <a:lnTo>
                  <a:pt x="0" y="0"/>
                </a:lnTo>
                <a:lnTo>
                  <a:pt x="0" y="17279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56332" y="5853684"/>
            <a:ext cx="155448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04210" y="5878626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29971" y="0"/>
                </a:moveTo>
                <a:lnTo>
                  <a:pt x="0" y="69126"/>
                </a:lnTo>
                <a:lnTo>
                  <a:pt x="60070" y="69126"/>
                </a:lnTo>
                <a:lnTo>
                  <a:pt x="29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04210" y="5878626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0" y="69126"/>
                </a:moveTo>
                <a:lnTo>
                  <a:pt x="29971" y="0"/>
                </a:lnTo>
                <a:lnTo>
                  <a:pt x="60070" y="69126"/>
                </a:lnTo>
                <a:lnTo>
                  <a:pt x="0" y="691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20483" y="4197096"/>
            <a:ext cx="167640" cy="1822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68617" y="4221124"/>
            <a:ext cx="72000" cy="1727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68617" y="4221124"/>
            <a:ext cx="72390" cy="1728470"/>
          </a:xfrm>
          <a:custGeom>
            <a:avLst/>
            <a:gdLst/>
            <a:ahLst/>
            <a:cxnLst/>
            <a:rect l="l" t="t" r="r" b="b"/>
            <a:pathLst>
              <a:path w="72390" h="1728470">
                <a:moveTo>
                  <a:pt x="0" y="1727962"/>
                </a:moveTo>
                <a:lnTo>
                  <a:pt x="72000" y="1727962"/>
                </a:lnTo>
                <a:lnTo>
                  <a:pt x="72000" y="0"/>
                </a:lnTo>
                <a:lnTo>
                  <a:pt x="0" y="0"/>
                </a:lnTo>
                <a:lnTo>
                  <a:pt x="0" y="17279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26580" y="5853684"/>
            <a:ext cx="155448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74585" y="5878436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30099" y="0"/>
                </a:moveTo>
                <a:lnTo>
                  <a:pt x="0" y="69113"/>
                </a:lnTo>
                <a:lnTo>
                  <a:pt x="60071" y="69113"/>
                </a:lnTo>
                <a:lnTo>
                  <a:pt x="30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74585" y="5878436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0" y="69113"/>
                </a:moveTo>
                <a:lnTo>
                  <a:pt x="30099" y="0"/>
                </a:lnTo>
                <a:lnTo>
                  <a:pt x="60071" y="69113"/>
                </a:lnTo>
                <a:lnTo>
                  <a:pt x="0" y="691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77428" y="4197096"/>
            <a:ext cx="166116" cy="1822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424544" y="4221124"/>
            <a:ext cx="72000" cy="172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424544" y="4221124"/>
            <a:ext cx="72390" cy="1728470"/>
          </a:xfrm>
          <a:custGeom>
            <a:avLst/>
            <a:gdLst/>
            <a:ahLst/>
            <a:cxnLst/>
            <a:rect l="l" t="t" r="r" b="b"/>
            <a:pathLst>
              <a:path w="72390" h="1728470">
                <a:moveTo>
                  <a:pt x="0" y="1727962"/>
                </a:moveTo>
                <a:lnTo>
                  <a:pt x="72000" y="1727962"/>
                </a:lnTo>
                <a:lnTo>
                  <a:pt x="72000" y="0"/>
                </a:lnTo>
                <a:lnTo>
                  <a:pt x="0" y="0"/>
                </a:lnTo>
                <a:lnTo>
                  <a:pt x="0" y="17279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383523" y="5853684"/>
            <a:ext cx="153924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430641" y="5878436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29972" y="0"/>
                </a:moveTo>
                <a:lnTo>
                  <a:pt x="0" y="69113"/>
                </a:lnTo>
                <a:lnTo>
                  <a:pt x="59943" y="69113"/>
                </a:lnTo>
                <a:lnTo>
                  <a:pt x="29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430641" y="5878436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0" y="69113"/>
                </a:moveTo>
                <a:lnTo>
                  <a:pt x="29972" y="0"/>
                </a:lnTo>
                <a:lnTo>
                  <a:pt x="59943" y="69113"/>
                </a:lnTo>
                <a:lnTo>
                  <a:pt x="0" y="6911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820531" y="4941315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7942"/>
                </a:moveTo>
                <a:lnTo>
                  <a:pt x="0" y="0"/>
                </a:lnTo>
              </a:path>
            </a:pathLst>
          </a:custGeom>
          <a:ln w="28575">
            <a:solidFill>
              <a:srgbClr val="FF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724144" y="5157215"/>
            <a:ext cx="216535" cy="360045"/>
          </a:xfrm>
          <a:custGeom>
            <a:avLst/>
            <a:gdLst/>
            <a:ahLst/>
            <a:cxnLst/>
            <a:rect l="l" t="t" r="r" b="b"/>
            <a:pathLst>
              <a:path w="216535" h="360045">
                <a:moveTo>
                  <a:pt x="0" y="0"/>
                </a:moveTo>
                <a:lnTo>
                  <a:pt x="0" y="359917"/>
                </a:lnTo>
                <a:lnTo>
                  <a:pt x="216026" y="322198"/>
                </a:lnTo>
                <a:lnTo>
                  <a:pt x="216026" y="3086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36108" y="5186298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202311" y="0"/>
                </a:moveTo>
                <a:lnTo>
                  <a:pt x="202311" y="85725"/>
                </a:lnTo>
                <a:lnTo>
                  <a:pt x="259545" y="57150"/>
                </a:lnTo>
                <a:lnTo>
                  <a:pt x="216534" y="57150"/>
                </a:lnTo>
                <a:lnTo>
                  <a:pt x="216534" y="28575"/>
                </a:lnTo>
                <a:lnTo>
                  <a:pt x="259376" y="28575"/>
                </a:lnTo>
                <a:lnTo>
                  <a:pt x="202311" y="0"/>
                </a:lnTo>
                <a:close/>
              </a:path>
              <a:path w="288289" h="85725">
                <a:moveTo>
                  <a:pt x="2023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02311" y="57150"/>
                </a:lnTo>
                <a:lnTo>
                  <a:pt x="202311" y="28575"/>
                </a:lnTo>
                <a:close/>
              </a:path>
              <a:path w="288289" h="85725">
                <a:moveTo>
                  <a:pt x="259376" y="28575"/>
                </a:moveTo>
                <a:lnTo>
                  <a:pt x="216534" y="28575"/>
                </a:lnTo>
                <a:lnTo>
                  <a:pt x="216534" y="57150"/>
                </a:lnTo>
                <a:lnTo>
                  <a:pt x="259545" y="57150"/>
                </a:lnTo>
                <a:lnTo>
                  <a:pt x="288036" y="42925"/>
                </a:lnTo>
                <a:lnTo>
                  <a:pt x="2593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88534" y="6309321"/>
            <a:ext cx="4032250" cy="0"/>
          </a:xfrm>
          <a:custGeom>
            <a:avLst/>
            <a:gdLst/>
            <a:ahLst/>
            <a:cxnLst/>
            <a:rect l="l" t="t" r="r" b="b"/>
            <a:pathLst>
              <a:path w="4032250">
                <a:moveTo>
                  <a:pt x="403199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88027" y="5229225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1079969"/>
                </a:moveTo>
                <a:lnTo>
                  <a:pt x="0" y="0"/>
                </a:lnTo>
              </a:path>
            </a:pathLst>
          </a:custGeom>
          <a:ln w="28575">
            <a:solidFill>
              <a:srgbClr val="FF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88027" y="5186298"/>
            <a:ext cx="432434" cy="85725"/>
          </a:xfrm>
          <a:custGeom>
            <a:avLst/>
            <a:gdLst/>
            <a:ahLst/>
            <a:cxnLst/>
            <a:rect l="l" t="t" r="r" b="b"/>
            <a:pathLst>
              <a:path w="432435" h="85725">
                <a:moveTo>
                  <a:pt x="346328" y="0"/>
                </a:moveTo>
                <a:lnTo>
                  <a:pt x="346328" y="85725"/>
                </a:lnTo>
                <a:lnTo>
                  <a:pt x="403563" y="57150"/>
                </a:lnTo>
                <a:lnTo>
                  <a:pt x="360552" y="57150"/>
                </a:lnTo>
                <a:lnTo>
                  <a:pt x="360552" y="28575"/>
                </a:lnTo>
                <a:lnTo>
                  <a:pt x="403394" y="28575"/>
                </a:lnTo>
                <a:lnTo>
                  <a:pt x="346328" y="0"/>
                </a:lnTo>
                <a:close/>
              </a:path>
              <a:path w="432435" h="85725">
                <a:moveTo>
                  <a:pt x="3463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46328" y="57150"/>
                </a:lnTo>
                <a:lnTo>
                  <a:pt x="346328" y="28575"/>
                </a:lnTo>
                <a:close/>
              </a:path>
              <a:path w="432435" h="85725">
                <a:moveTo>
                  <a:pt x="403394" y="28575"/>
                </a:moveTo>
                <a:lnTo>
                  <a:pt x="360552" y="28575"/>
                </a:lnTo>
                <a:lnTo>
                  <a:pt x="360552" y="57150"/>
                </a:lnTo>
                <a:lnTo>
                  <a:pt x="403563" y="57150"/>
                </a:lnTo>
                <a:lnTo>
                  <a:pt x="432053" y="42925"/>
                </a:lnTo>
                <a:lnTo>
                  <a:pt x="403394" y="28575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71775" y="5805258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07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508116" y="5445252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60006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508116" y="5402326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2" y="0"/>
                </a:moveTo>
                <a:lnTo>
                  <a:pt x="130302" y="85725"/>
                </a:lnTo>
                <a:lnTo>
                  <a:pt x="187536" y="57150"/>
                </a:lnTo>
                <a:lnTo>
                  <a:pt x="144525" y="57150"/>
                </a:lnTo>
                <a:lnTo>
                  <a:pt x="144525" y="28575"/>
                </a:lnTo>
                <a:lnTo>
                  <a:pt x="187367" y="28575"/>
                </a:lnTo>
                <a:lnTo>
                  <a:pt x="130302" y="0"/>
                </a:lnTo>
                <a:close/>
              </a:path>
              <a:path w="216535" h="85725">
                <a:moveTo>
                  <a:pt x="13030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0302" y="57150"/>
                </a:lnTo>
                <a:lnTo>
                  <a:pt x="130302" y="28575"/>
                </a:lnTo>
                <a:close/>
              </a:path>
              <a:path w="216535" h="85725">
                <a:moveTo>
                  <a:pt x="187367" y="28575"/>
                </a:moveTo>
                <a:lnTo>
                  <a:pt x="144525" y="28575"/>
                </a:lnTo>
                <a:lnTo>
                  <a:pt x="144525" y="57150"/>
                </a:lnTo>
                <a:lnTo>
                  <a:pt x="187536" y="57150"/>
                </a:lnTo>
                <a:lnTo>
                  <a:pt x="216027" y="42926"/>
                </a:lnTo>
                <a:lnTo>
                  <a:pt x="1873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63873" y="5873089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795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63873" y="5729058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2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63873" y="5585078"/>
            <a:ext cx="648335" cy="144145"/>
          </a:xfrm>
          <a:custGeom>
            <a:avLst/>
            <a:gdLst/>
            <a:ahLst/>
            <a:cxnLst/>
            <a:rect l="l" t="t" r="r" b="b"/>
            <a:pathLst>
              <a:path w="648335" h="144145">
                <a:moveTo>
                  <a:pt x="0" y="143979"/>
                </a:moveTo>
                <a:lnTo>
                  <a:pt x="64795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11828" y="5585078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28801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11954" y="5805258"/>
            <a:ext cx="1296035" cy="0"/>
          </a:xfrm>
          <a:custGeom>
            <a:avLst/>
            <a:gdLst/>
            <a:ahLst/>
            <a:cxnLst/>
            <a:rect l="l" t="t" r="r" b="b"/>
            <a:pathLst>
              <a:path w="1296035">
                <a:moveTo>
                  <a:pt x="0" y="0"/>
                </a:moveTo>
                <a:lnTo>
                  <a:pt x="12960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61332" y="4197096"/>
            <a:ext cx="166115" cy="1822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08321" y="4221327"/>
            <a:ext cx="72000" cy="172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608321" y="4221327"/>
            <a:ext cx="72390" cy="1728470"/>
          </a:xfrm>
          <a:custGeom>
            <a:avLst/>
            <a:gdLst/>
            <a:ahLst/>
            <a:cxnLst/>
            <a:rect l="l" t="t" r="r" b="b"/>
            <a:pathLst>
              <a:path w="72389" h="1728470">
                <a:moveTo>
                  <a:pt x="0" y="1727962"/>
                </a:moveTo>
                <a:lnTo>
                  <a:pt x="72000" y="1727962"/>
                </a:lnTo>
                <a:lnTo>
                  <a:pt x="72000" y="0"/>
                </a:lnTo>
                <a:lnTo>
                  <a:pt x="0" y="0"/>
                </a:lnTo>
                <a:lnTo>
                  <a:pt x="0" y="17279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567428" y="5853684"/>
            <a:ext cx="153924" cy="1645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614417" y="5878626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29972" y="0"/>
                </a:moveTo>
                <a:lnTo>
                  <a:pt x="0" y="69126"/>
                </a:lnTo>
                <a:lnTo>
                  <a:pt x="59944" y="69126"/>
                </a:lnTo>
                <a:lnTo>
                  <a:pt x="29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614417" y="5878626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0" y="69126"/>
                </a:moveTo>
                <a:lnTo>
                  <a:pt x="29972" y="0"/>
                </a:lnTo>
                <a:lnTo>
                  <a:pt x="59944" y="69126"/>
                </a:lnTo>
                <a:lnTo>
                  <a:pt x="0" y="691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220080" y="4941189"/>
            <a:ext cx="216535" cy="575945"/>
          </a:xfrm>
          <a:custGeom>
            <a:avLst/>
            <a:gdLst/>
            <a:ahLst/>
            <a:cxnLst/>
            <a:rect l="l" t="t" r="r" b="b"/>
            <a:pathLst>
              <a:path w="216535" h="575945">
                <a:moveTo>
                  <a:pt x="0" y="0"/>
                </a:moveTo>
                <a:lnTo>
                  <a:pt x="0" y="575945"/>
                </a:lnTo>
                <a:lnTo>
                  <a:pt x="216027" y="515620"/>
                </a:lnTo>
                <a:lnTo>
                  <a:pt x="216027" y="49403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20080" y="4941189"/>
            <a:ext cx="216535" cy="575945"/>
          </a:xfrm>
          <a:custGeom>
            <a:avLst/>
            <a:gdLst/>
            <a:ahLst/>
            <a:cxnLst/>
            <a:rect l="l" t="t" r="r" b="b"/>
            <a:pathLst>
              <a:path w="216535" h="575945">
                <a:moveTo>
                  <a:pt x="0" y="0"/>
                </a:moveTo>
                <a:lnTo>
                  <a:pt x="0" y="575945"/>
                </a:lnTo>
                <a:lnTo>
                  <a:pt x="216027" y="515620"/>
                </a:lnTo>
                <a:lnTo>
                  <a:pt x="216027" y="4940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932045" y="5330316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202310" y="0"/>
                </a:moveTo>
                <a:lnTo>
                  <a:pt x="202310" y="85725"/>
                </a:lnTo>
                <a:lnTo>
                  <a:pt x="259545" y="57150"/>
                </a:lnTo>
                <a:lnTo>
                  <a:pt x="216534" y="57150"/>
                </a:lnTo>
                <a:lnTo>
                  <a:pt x="216534" y="28575"/>
                </a:lnTo>
                <a:lnTo>
                  <a:pt x="259376" y="28575"/>
                </a:lnTo>
                <a:lnTo>
                  <a:pt x="202310" y="0"/>
                </a:lnTo>
                <a:close/>
              </a:path>
              <a:path w="288289" h="85725">
                <a:moveTo>
                  <a:pt x="2023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02310" y="57150"/>
                </a:lnTo>
                <a:lnTo>
                  <a:pt x="202310" y="28575"/>
                </a:lnTo>
                <a:close/>
              </a:path>
              <a:path w="288289" h="85725">
                <a:moveTo>
                  <a:pt x="259376" y="28575"/>
                </a:moveTo>
                <a:lnTo>
                  <a:pt x="216534" y="28575"/>
                </a:lnTo>
                <a:lnTo>
                  <a:pt x="216534" y="57150"/>
                </a:lnTo>
                <a:lnTo>
                  <a:pt x="259545" y="57150"/>
                </a:lnTo>
                <a:lnTo>
                  <a:pt x="288035" y="42926"/>
                </a:lnTo>
                <a:lnTo>
                  <a:pt x="259376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236332" y="4941315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122398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932298" y="6165303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2304033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932045" y="5373242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7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040248" y="5085207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57598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228590" y="3806825"/>
            <a:ext cx="127000" cy="1143635"/>
          </a:xfrm>
          <a:custGeom>
            <a:avLst/>
            <a:gdLst/>
            <a:ahLst/>
            <a:cxnLst/>
            <a:rect l="l" t="t" r="r" b="b"/>
            <a:pathLst>
              <a:path w="127000" h="1143635">
                <a:moveTo>
                  <a:pt x="53975" y="117475"/>
                </a:moveTo>
                <a:lnTo>
                  <a:pt x="53975" y="1143508"/>
                </a:lnTo>
                <a:lnTo>
                  <a:pt x="73025" y="1143508"/>
                </a:lnTo>
                <a:lnTo>
                  <a:pt x="73025" y="127000"/>
                </a:lnTo>
                <a:lnTo>
                  <a:pt x="63500" y="127000"/>
                </a:lnTo>
                <a:lnTo>
                  <a:pt x="53975" y="117475"/>
                </a:lnTo>
                <a:close/>
              </a:path>
              <a:path w="127000" h="1143635">
                <a:moveTo>
                  <a:pt x="73025" y="63500"/>
                </a:moveTo>
                <a:lnTo>
                  <a:pt x="53975" y="63500"/>
                </a:lnTo>
                <a:lnTo>
                  <a:pt x="53975" y="117475"/>
                </a:lnTo>
                <a:lnTo>
                  <a:pt x="63500" y="127000"/>
                </a:lnTo>
                <a:lnTo>
                  <a:pt x="73025" y="117475"/>
                </a:lnTo>
                <a:lnTo>
                  <a:pt x="73025" y="63500"/>
                </a:lnTo>
                <a:close/>
              </a:path>
              <a:path w="127000" h="1143635">
                <a:moveTo>
                  <a:pt x="73025" y="117475"/>
                </a:moveTo>
                <a:lnTo>
                  <a:pt x="63500" y="127000"/>
                </a:lnTo>
                <a:lnTo>
                  <a:pt x="73025" y="127000"/>
                </a:lnTo>
                <a:lnTo>
                  <a:pt x="73025" y="117475"/>
                </a:lnTo>
                <a:close/>
              </a:path>
              <a:path w="127000" h="1143635">
                <a:moveTo>
                  <a:pt x="63500" y="0"/>
                </a:moveTo>
                <a:lnTo>
                  <a:pt x="0" y="63500"/>
                </a:lnTo>
                <a:lnTo>
                  <a:pt x="53975" y="117475"/>
                </a:lnTo>
                <a:lnTo>
                  <a:pt x="53975" y="63500"/>
                </a:lnTo>
                <a:lnTo>
                  <a:pt x="127000" y="63500"/>
                </a:lnTo>
                <a:lnTo>
                  <a:pt x="63500" y="0"/>
                </a:lnTo>
                <a:close/>
              </a:path>
              <a:path w="127000" h="1143635">
                <a:moveTo>
                  <a:pt x="127000" y="63500"/>
                </a:moveTo>
                <a:lnTo>
                  <a:pt x="73025" y="63500"/>
                </a:lnTo>
                <a:lnTo>
                  <a:pt x="73025" y="117475"/>
                </a:lnTo>
                <a:lnTo>
                  <a:pt x="127000" y="635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493572" y="4745520"/>
          <a:ext cx="1964258" cy="556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258"/>
              </a:tblGrid>
              <a:tr h="272857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sub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$1</a:t>
                      </a: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, $2,</a:t>
                      </a:r>
                      <a:r>
                        <a:rPr sz="1800" b="1" spc="-5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$3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2728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add $4, $5,</a:t>
                      </a:r>
                      <a:r>
                        <a:rPr sz="1800" b="1" spc="-4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$1</a:t>
                      </a:r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" marB="0"/>
                </a:tc>
              </a:tr>
            </a:tbl>
          </a:graphicData>
        </a:graphic>
      </p:graphicFrame>
      <p:sp>
        <p:nvSpPr>
          <p:cNvPr id="82" name="object 82"/>
          <p:cNvSpPr txBox="1"/>
          <p:nvPr/>
        </p:nvSpPr>
        <p:spPr>
          <a:xfrm>
            <a:off x="2820161" y="4436287"/>
            <a:ext cx="492759" cy="133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255905" indent="-7620" algn="just">
              <a:lnSpc>
                <a:spcPct val="94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5875" algn="just">
              <a:lnSpc>
                <a:spcPct val="100000"/>
              </a:lnSpc>
              <a:spcBef>
                <a:spcPts val="114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imm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504024" y="2735579"/>
          <a:ext cx="3024033" cy="1296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12"/>
                <a:gridCol w="504024"/>
                <a:gridCol w="503936"/>
                <a:gridCol w="504062"/>
                <a:gridCol w="503936"/>
                <a:gridCol w="504063"/>
              </a:tblGrid>
              <a:tr h="43205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431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15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96456" y="3429000"/>
          <a:ext cx="2268079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916"/>
                <a:gridCol w="576059"/>
                <a:gridCol w="93610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高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6515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低</a:t>
                      </a:r>
                      <a:endParaRPr sz="18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6515" marB="0"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4480" y="114172"/>
            <a:ext cx="44970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转发</a:t>
            </a:r>
            <a:r>
              <a:rPr spc="-15" dirty="0"/>
              <a:t>控</a:t>
            </a:r>
            <a:r>
              <a:rPr dirty="0"/>
              <a:t>制的</a:t>
            </a:r>
            <a:r>
              <a:rPr spc="-15" dirty="0"/>
              <a:t>基</a:t>
            </a:r>
            <a:r>
              <a:rPr dirty="0"/>
              <a:t>本分</a:t>
            </a:r>
            <a:r>
              <a:rPr spc="-15" dirty="0"/>
              <a:t>析</a:t>
            </a:r>
            <a:r>
              <a:rPr dirty="0"/>
              <a:t>方法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" y="746125"/>
            <a:ext cx="8414385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优先级问题：当流水线中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条以上指令都写同一个寄存器，意味 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着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级以上流水寄存器均包含新值，则转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MUX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选择哪级流水寄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存器的新值呢？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4" y="209067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794" y="1996185"/>
            <a:ext cx="880808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：新值距离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越近，则意味着新值越“新鲜”。因此距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离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越近，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94" y="2362200"/>
            <a:ext cx="45974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转发的优先级越高；反之则越低。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4" y="2974847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794" y="2880359"/>
            <a:ext cx="85001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【示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MFRTE</a:t>
            </a:r>
            <a:r>
              <a:rPr sz="3600" spc="-150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】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级转发优先级最高；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级次之；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RF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的输出最低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9983" y="4159884"/>
            <a:ext cx="935990" cy="10083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3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Register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05" algn="ctr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File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39517" y="4472939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9" y="0"/>
                </a:moveTo>
                <a:lnTo>
                  <a:pt x="562229" y="85725"/>
                </a:lnTo>
                <a:lnTo>
                  <a:pt x="619463" y="57150"/>
                </a:lnTo>
                <a:lnTo>
                  <a:pt x="576580" y="57150"/>
                </a:lnTo>
                <a:lnTo>
                  <a:pt x="576580" y="28575"/>
                </a:lnTo>
                <a:lnTo>
                  <a:pt x="619294" y="28575"/>
                </a:lnTo>
                <a:lnTo>
                  <a:pt x="562229" y="0"/>
                </a:lnTo>
                <a:close/>
              </a:path>
              <a:path w="648335" h="85725">
                <a:moveTo>
                  <a:pt x="56222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9" y="57150"/>
                </a:lnTo>
                <a:lnTo>
                  <a:pt x="562229" y="28575"/>
                </a:lnTo>
                <a:close/>
              </a:path>
              <a:path w="648335" h="85725">
                <a:moveTo>
                  <a:pt x="619294" y="28575"/>
                </a:moveTo>
                <a:lnTo>
                  <a:pt x="576580" y="28575"/>
                </a:lnTo>
                <a:lnTo>
                  <a:pt x="576580" y="57150"/>
                </a:lnTo>
                <a:lnTo>
                  <a:pt x="619463" y="57150"/>
                </a:lnTo>
                <a:lnTo>
                  <a:pt x="647954" y="42925"/>
                </a:lnTo>
                <a:lnTo>
                  <a:pt x="61929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39517" y="4775453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9" y="0"/>
                </a:moveTo>
                <a:lnTo>
                  <a:pt x="562229" y="85725"/>
                </a:lnTo>
                <a:lnTo>
                  <a:pt x="619294" y="57150"/>
                </a:lnTo>
                <a:lnTo>
                  <a:pt x="576580" y="57150"/>
                </a:lnTo>
                <a:lnTo>
                  <a:pt x="576580" y="28575"/>
                </a:lnTo>
                <a:lnTo>
                  <a:pt x="619463" y="28575"/>
                </a:lnTo>
                <a:lnTo>
                  <a:pt x="562229" y="0"/>
                </a:lnTo>
                <a:close/>
              </a:path>
              <a:path w="648335" h="85725">
                <a:moveTo>
                  <a:pt x="56222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62229" y="57150"/>
                </a:lnTo>
                <a:lnTo>
                  <a:pt x="562229" y="28575"/>
                </a:lnTo>
                <a:close/>
              </a:path>
              <a:path w="648335" h="85725">
                <a:moveTo>
                  <a:pt x="619463" y="28575"/>
                </a:moveTo>
                <a:lnTo>
                  <a:pt x="576580" y="28575"/>
                </a:lnTo>
                <a:lnTo>
                  <a:pt x="576580" y="57150"/>
                </a:lnTo>
                <a:lnTo>
                  <a:pt x="619294" y="57150"/>
                </a:lnTo>
                <a:lnTo>
                  <a:pt x="647954" y="42799"/>
                </a:lnTo>
                <a:lnTo>
                  <a:pt x="61946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39517" y="5063489"/>
            <a:ext cx="648335" cy="85725"/>
          </a:xfrm>
          <a:custGeom>
            <a:avLst/>
            <a:gdLst/>
            <a:ahLst/>
            <a:cxnLst/>
            <a:rect l="l" t="t" r="r" b="b"/>
            <a:pathLst>
              <a:path w="648335" h="85725">
                <a:moveTo>
                  <a:pt x="562229" y="0"/>
                </a:moveTo>
                <a:lnTo>
                  <a:pt x="562229" y="85724"/>
                </a:lnTo>
                <a:lnTo>
                  <a:pt x="619294" y="57149"/>
                </a:lnTo>
                <a:lnTo>
                  <a:pt x="576580" y="57149"/>
                </a:lnTo>
                <a:lnTo>
                  <a:pt x="576580" y="28574"/>
                </a:lnTo>
                <a:lnTo>
                  <a:pt x="619463" y="28574"/>
                </a:lnTo>
                <a:lnTo>
                  <a:pt x="562229" y="0"/>
                </a:lnTo>
                <a:close/>
              </a:path>
              <a:path w="648335" h="85725">
                <a:moveTo>
                  <a:pt x="562229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562229" y="57149"/>
                </a:lnTo>
                <a:lnTo>
                  <a:pt x="562229" y="28574"/>
                </a:lnTo>
                <a:close/>
              </a:path>
              <a:path w="648335" h="85725">
                <a:moveTo>
                  <a:pt x="619463" y="28574"/>
                </a:moveTo>
                <a:lnTo>
                  <a:pt x="576580" y="28574"/>
                </a:lnTo>
                <a:lnTo>
                  <a:pt x="576580" y="57149"/>
                </a:lnTo>
                <a:lnTo>
                  <a:pt x="619294" y="57149"/>
                </a:lnTo>
                <a:lnTo>
                  <a:pt x="647954" y="42798"/>
                </a:lnTo>
                <a:lnTo>
                  <a:pt x="61946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56197" y="4218304"/>
            <a:ext cx="576580" cy="1143000"/>
          </a:xfrm>
          <a:custGeom>
            <a:avLst/>
            <a:gdLst/>
            <a:ahLst/>
            <a:cxnLst/>
            <a:rect l="l" t="t" r="r" b="b"/>
            <a:pathLst>
              <a:path w="576579" h="1143000">
                <a:moveTo>
                  <a:pt x="0" y="0"/>
                </a:moveTo>
                <a:lnTo>
                  <a:pt x="576072" y="228473"/>
                </a:lnTo>
                <a:lnTo>
                  <a:pt x="576072" y="799719"/>
                </a:lnTo>
                <a:lnTo>
                  <a:pt x="0" y="1142492"/>
                </a:lnTo>
                <a:lnTo>
                  <a:pt x="0" y="628395"/>
                </a:lnTo>
                <a:lnTo>
                  <a:pt x="52450" y="571245"/>
                </a:lnTo>
                <a:lnTo>
                  <a:pt x="0" y="5140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32269" y="4675251"/>
            <a:ext cx="720090" cy="114300"/>
          </a:xfrm>
          <a:custGeom>
            <a:avLst/>
            <a:gdLst/>
            <a:ahLst/>
            <a:cxnLst/>
            <a:rect l="l" t="t" r="r" b="b"/>
            <a:pathLst>
              <a:path w="720090" h="114300">
                <a:moveTo>
                  <a:pt x="605789" y="0"/>
                </a:moveTo>
                <a:lnTo>
                  <a:pt x="605789" y="114300"/>
                </a:lnTo>
                <a:lnTo>
                  <a:pt x="681989" y="76200"/>
                </a:lnTo>
                <a:lnTo>
                  <a:pt x="624839" y="76200"/>
                </a:lnTo>
                <a:lnTo>
                  <a:pt x="624839" y="38100"/>
                </a:lnTo>
                <a:lnTo>
                  <a:pt x="681989" y="38100"/>
                </a:lnTo>
                <a:lnTo>
                  <a:pt x="605789" y="0"/>
                </a:lnTo>
                <a:close/>
              </a:path>
              <a:path w="720090" h="114300">
                <a:moveTo>
                  <a:pt x="60578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5789" y="76200"/>
                </a:lnTo>
                <a:lnTo>
                  <a:pt x="605789" y="38100"/>
                </a:lnTo>
                <a:close/>
              </a:path>
              <a:path w="720090" h="114300">
                <a:moveTo>
                  <a:pt x="681989" y="38100"/>
                </a:moveTo>
                <a:lnTo>
                  <a:pt x="624839" y="38100"/>
                </a:lnTo>
                <a:lnTo>
                  <a:pt x="624839" y="76200"/>
                </a:lnTo>
                <a:lnTo>
                  <a:pt x="681989" y="76200"/>
                </a:lnTo>
                <a:lnTo>
                  <a:pt x="720089" y="57150"/>
                </a:lnTo>
                <a:lnTo>
                  <a:pt x="68198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40171" y="5125084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1" y="0"/>
                </a:moveTo>
                <a:lnTo>
                  <a:pt x="130301" y="85725"/>
                </a:lnTo>
                <a:lnTo>
                  <a:pt x="187536" y="57150"/>
                </a:lnTo>
                <a:lnTo>
                  <a:pt x="144525" y="57150"/>
                </a:lnTo>
                <a:lnTo>
                  <a:pt x="144525" y="28575"/>
                </a:lnTo>
                <a:lnTo>
                  <a:pt x="187367" y="28575"/>
                </a:lnTo>
                <a:lnTo>
                  <a:pt x="130301" y="0"/>
                </a:lnTo>
                <a:close/>
              </a:path>
              <a:path w="216535" h="85725">
                <a:moveTo>
                  <a:pt x="13030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0301" y="57150"/>
                </a:lnTo>
                <a:lnTo>
                  <a:pt x="130301" y="28575"/>
                </a:lnTo>
                <a:close/>
              </a:path>
              <a:path w="216535" h="85725">
                <a:moveTo>
                  <a:pt x="187367" y="28575"/>
                </a:moveTo>
                <a:lnTo>
                  <a:pt x="144525" y="28575"/>
                </a:lnTo>
                <a:lnTo>
                  <a:pt x="144525" y="57150"/>
                </a:lnTo>
                <a:lnTo>
                  <a:pt x="187536" y="57150"/>
                </a:lnTo>
                <a:lnTo>
                  <a:pt x="216026" y="42926"/>
                </a:lnTo>
                <a:lnTo>
                  <a:pt x="1873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56100" y="4837048"/>
            <a:ext cx="864235" cy="85725"/>
          </a:xfrm>
          <a:custGeom>
            <a:avLst/>
            <a:gdLst/>
            <a:ahLst/>
            <a:cxnLst/>
            <a:rect l="l" t="t" r="r" b="b"/>
            <a:pathLst>
              <a:path w="864235" h="85725">
                <a:moveTo>
                  <a:pt x="778255" y="0"/>
                </a:moveTo>
                <a:lnTo>
                  <a:pt x="778255" y="85725"/>
                </a:lnTo>
                <a:lnTo>
                  <a:pt x="835490" y="57150"/>
                </a:lnTo>
                <a:lnTo>
                  <a:pt x="792479" y="57150"/>
                </a:lnTo>
                <a:lnTo>
                  <a:pt x="792479" y="28575"/>
                </a:lnTo>
                <a:lnTo>
                  <a:pt x="835321" y="28575"/>
                </a:lnTo>
                <a:lnTo>
                  <a:pt x="778255" y="0"/>
                </a:lnTo>
                <a:close/>
              </a:path>
              <a:path w="864235" h="85725">
                <a:moveTo>
                  <a:pt x="77825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8255" y="57150"/>
                </a:lnTo>
                <a:lnTo>
                  <a:pt x="778255" y="28575"/>
                </a:lnTo>
                <a:close/>
              </a:path>
              <a:path w="864235" h="85725">
                <a:moveTo>
                  <a:pt x="835321" y="28575"/>
                </a:moveTo>
                <a:lnTo>
                  <a:pt x="792479" y="28575"/>
                </a:lnTo>
                <a:lnTo>
                  <a:pt x="792479" y="57150"/>
                </a:lnTo>
                <a:lnTo>
                  <a:pt x="835490" y="57150"/>
                </a:lnTo>
                <a:lnTo>
                  <a:pt x="863980" y="42926"/>
                </a:lnTo>
                <a:lnTo>
                  <a:pt x="835321" y="2857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55972" y="4376546"/>
            <a:ext cx="1800225" cy="85725"/>
          </a:xfrm>
          <a:custGeom>
            <a:avLst/>
            <a:gdLst/>
            <a:ahLst/>
            <a:cxnLst/>
            <a:rect l="l" t="t" r="r" b="b"/>
            <a:pathLst>
              <a:path w="1800225" h="85725">
                <a:moveTo>
                  <a:pt x="1714500" y="0"/>
                </a:moveTo>
                <a:lnTo>
                  <a:pt x="1714500" y="85725"/>
                </a:lnTo>
                <a:lnTo>
                  <a:pt x="1771734" y="57150"/>
                </a:lnTo>
                <a:lnTo>
                  <a:pt x="1728724" y="57150"/>
                </a:lnTo>
                <a:lnTo>
                  <a:pt x="1728724" y="28575"/>
                </a:lnTo>
                <a:lnTo>
                  <a:pt x="1771565" y="28575"/>
                </a:lnTo>
                <a:lnTo>
                  <a:pt x="1714500" y="0"/>
                </a:lnTo>
                <a:close/>
              </a:path>
              <a:path w="1800225" h="85725">
                <a:moveTo>
                  <a:pt x="17145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714500" y="57150"/>
                </a:lnTo>
                <a:lnTo>
                  <a:pt x="1714500" y="28575"/>
                </a:lnTo>
                <a:close/>
              </a:path>
              <a:path w="1800225" h="85725">
                <a:moveTo>
                  <a:pt x="1771565" y="28575"/>
                </a:moveTo>
                <a:lnTo>
                  <a:pt x="1728724" y="28575"/>
                </a:lnTo>
                <a:lnTo>
                  <a:pt x="1728724" y="57150"/>
                </a:lnTo>
                <a:lnTo>
                  <a:pt x="1771734" y="57150"/>
                </a:lnTo>
                <a:lnTo>
                  <a:pt x="1800225" y="42926"/>
                </a:lnTo>
                <a:lnTo>
                  <a:pt x="177156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52359" y="4218266"/>
            <a:ext cx="720090" cy="1440180"/>
          </a:xfrm>
          <a:custGeom>
            <a:avLst/>
            <a:gdLst/>
            <a:ahLst/>
            <a:cxnLst/>
            <a:rect l="l" t="t" r="r" b="b"/>
            <a:pathLst>
              <a:path w="720090" h="1440179">
                <a:moveTo>
                  <a:pt x="0" y="1440052"/>
                </a:moveTo>
                <a:lnTo>
                  <a:pt x="720001" y="1440052"/>
                </a:lnTo>
                <a:lnTo>
                  <a:pt x="720001" y="0"/>
                </a:lnTo>
                <a:lnTo>
                  <a:pt x="0" y="0"/>
                </a:lnTo>
                <a:lnTo>
                  <a:pt x="0" y="144005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542936" y="4492251"/>
            <a:ext cx="585470" cy="896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at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mory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40248" y="5413146"/>
            <a:ext cx="2376170" cy="85725"/>
          </a:xfrm>
          <a:custGeom>
            <a:avLst/>
            <a:gdLst/>
            <a:ahLst/>
            <a:cxnLst/>
            <a:rect l="l" t="t" r="r" b="b"/>
            <a:pathLst>
              <a:path w="2376170" h="85725">
                <a:moveTo>
                  <a:pt x="2290191" y="0"/>
                </a:moveTo>
                <a:lnTo>
                  <a:pt x="2290191" y="85725"/>
                </a:lnTo>
                <a:lnTo>
                  <a:pt x="2347341" y="57150"/>
                </a:lnTo>
                <a:lnTo>
                  <a:pt x="2304542" y="57150"/>
                </a:lnTo>
                <a:lnTo>
                  <a:pt x="2304542" y="28575"/>
                </a:lnTo>
                <a:lnTo>
                  <a:pt x="2347341" y="28575"/>
                </a:lnTo>
                <a:lnTo>
                  <a:pt x="2290191" y="0"/>
                </a:lnTo>
                <a:close/>
              </a:path>
              <a:path w="2376170" h="85725">
                <a:moveTo>
                  <a:pt x="229019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290191" y="57150"/>
                </a:lnTo>
                <a:lnTo>
                  <a:pt x="2290191" y="28575"/>
                </a:lnTo>
                <a:close/>
              </a:path>
              <a:path w="2376170" h="85725">
                <a:moveTo>
                  <a:pt x="2347341" y="28575"/>
                </a:moveTo>
                <a:lnTo>
                  <a:pt x="2304542" y="28575"/>
                </a:lnTo>
                <a:lnTo>
                  <a:pt x="2304542" y="57150"/>
                </a:lnTo>
                <a:lnTo>
                  <a:pt x="2347341" y="57150"/>
                </a:lnTo>
                <a:lnTo>
                  <a:pt x="2375916" y="42862"/>
                </a:lnTo>
                <a:lnTo>
                  <a:pt x="234734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72450" y="4732401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4">
                <a:moveTo>
                  <a:pt x="0" y="0"/>
                </a:moveTo>
                <a:lnTo>
                  <a:pt x="64808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20531" y="3871848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80409" y="3871848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5040121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37102" y="3871848"/>
            <a:ext cx="85725" cy="288290"/>
          </a:xfrm>
          <a:custGeom>
            <a:avLst/>
            <a:gdLst/>
            <a:ahLst/>
            <a:cxnLst/>
            <a:rect l="l" t="t" r="r" b="b"/>
            <a:pathLst>
              <a:path w="85725" h="288289">
                <a:moveTo>
                  <a:pt x="28575" y="202311"/>
                </a:moveTo>
                <a:lnTo>
                  <a:pt x="0" y="202311"/>
                </a:lnTo>
                <a:lnTo>
                  <a:pt x="42799" y="288036"/>
                </a:lnTo>
                <a:lnTo>
                  <a:pt x="78602" y="216535"/>
                </a:lnTo>
                <a:lnTo>
                  <a:pt x="28575" y="216535"/>
                </a:lnTo>
                <a:lnTo>
                  <a:pt x="28575" y="202311"/>
                </a:lnTo>
                <a:close/>
              </a:path>
              <a:path w="85725" h="288289">
                <a:moveTo>
                  <a:pt x="57150" y="0"/>
                </a:moveTo>
                <a:lnTo>
                  <a:pt x="28575" y="0"/>
                </a:lnTo>
                <a:lnTo>
                  <a:pt x="28575" y="216535"/>
                </a:lnTo>
                <a:lnTo>
                  <a:pt x="57150" y="216535"/>
                </a:lnTo>
                <a:lnTo>
                  <a:pt x="57150" y="0"/>
                </a:lnTo>
                <a:close/>
              </a:path>
              <a:path w="85725" h="288289">
                <a:moveTo>
                  <a:pt x="85725" y="202311"/>
                </a:moveTo>
                <a:lnTo>
                  <a:pt x="57150" y="202311"/>
                </a:lnTo>
                <a:lnTo>
                  <a:pt x="57150" y="216535"/>
                </a:lnTo>
                <a:lnTo>
                  <a:pt x="78602" y="216535"/>
                </a:lnTo>
                <a:lnTo>
                  <a:pt x="85725" y="202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50235" y="3991864"/>
            <a:ext cx="167639" cy="18227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98242" y="4016095"/>
            <a:ext cx="72000" cy="172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98242" y="4016095"/>
            <a:ext cx="72390" cy="1728470"/>
          </a:xfrm>
          <a:custGeom>
            <a:avLst/>
            <a:gdLst/>
            <a:ahLst/>
            <a:cxnLst/>
            <a:rect l="l" t="t" r="r" b="b"/>
            <a:pathLst>
              <a:path w="72389" h="1728470">
                <a:moveTo>
                  <a:pt x="0" y="1727962"/>
                </a:moveTo>
                <a:lnTo>
                  <a:pt x="72000" y="1727962"/>
                </a:lnTo>
                <a:lnTo>
                  <a:pt x="72000" y="0"/>
                </a:lnTo>
                <a:lnTo>
                  <a:pt x="0" y="0"/>
                </a:lnTo>
                <a:lnTo>
                  <a:pt x="0" y="17279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56332" y="5648452"/>
            <a:ext cx="155448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04210" y="5673394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29971" y="0"/>
                </a:moveTo>
                <a:lnTo>
                  <a:pt x="0" y="69126"/>
                </a:lnTo>
                <a:lnTo>
                  <a:pt x="60070" y="69126"/>
                </a:lnTo>
                <a:lnTo>
                  <a:pt x="29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04210" y="5673394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0" y="69126"/>
                </a:moveTo>
                <a:lnTo>
                  <a:pt x="29971" y="0"/>
                </a:lnTo>
                <a:lnTo>
                  <a:pt x="60070" y="69126"/>
                </a:lnTo>
                <a:lnTo>
                  <a:pt x="0" y="691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20483" y="3991864"/>
            <a:ext cx="167640" cy="1822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68617" y="4015892"/>
            <a:ext cx="72000" cy="1727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68617" y="4015892"/>
            <a:ext cx="72390" cy="1728470"/>
          </a:xfrm>
          <a:custGeom>
            <a:avLst/>
            <a:gdLst/>
            <a:ahLst/>
            <a:cxnLst/>
            <a:rect l="l" t="t" r="r" b="b"/>
            <a:pathLst>
              <a:path w="72390" h="1728470">
                <a:moveTo>
                  <a:pt x="0" y="1727962"/>
                </a:moveTo>
                <a:lnTo>
                  <a:pt x="72000" y="1727962"/>
                </a:lnTo>
                <a:lnTo>
                  <a:pt x="72000" y="0"/>
                </a:lnTo>
                <a:lnTo>
                  <a:pt x="0" y="0"/>
                </a:lnTo>
                <a:lnTo>
                  <a:pt x="0" y="17279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26580" y="5648452"/>
            <a:ext cx="155448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74585" y="5673204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30099" y="0"/>
                </a:moveTo>
                <a:lnTo>
                  <a:pt x="0" y="69113"/>
                </a:lnTo>
                <a:lnTo>
                  <a:pt x="60071" y="69113"/>
                </a:lnTo>
                <a:lnTo>
                  <a:pt x="30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74585" y="5673204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0" y="69113"/>
                </a:moveTo>
                <a:lnTo>
                  <a:pt x="30099" y="0"/>
                </a:lnTo>
                <a:lnTo>
                  <a:pt x="60071" y="69113"/>
                </a:lnTo>
                <a:lnTo>
                  <a:pt x="0" y="691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77428" y="3991864"/>
            <a:ext cx="166116" cy="1822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424544" y="4015892"/>
            <a:ext cx="72000" cy="172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424544" y="4015892"/>
            <a:ext cx="72390" cy="1728470"/>
          </a:xfrm>
          <a:custGeom>
            <a:avLst/>
            <a:gdLst/>
            <a:ahLst/>
            <a:cxnLst/>
            <a:rect l="l" t="t" r="r" b="b"/>
            <a:pathLst>
              <a:path w="72390" h="1728470">
                <a:moveTo>
                  <a:pt x="0" y="1727962"/>
                </a:moveTo>
                <a:lnTo>
                  <a:pt x="72000" y="1727962"/>
                </a:lnTo>
                <a:lnTo>
                  <a:pt x="72000" y="0"/>
                </a:lnTo>
                <a:lnTo>
                  <a:pt x="0" y="0"/>
                </a:lnTo>
                <a:lnTo>
                  <a:pt x="0" y="17279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83523" y="5648452"/>
            <a:ext cx="153924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430641" y="5673204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29972" y="0"/>
                </a:moveTo>
                <a:lnTo>
                  <a:pt x="0" y="69113"/>
                </a:lnTo>
                <a:lnTo>
                  <a:pt x="59943" y="69113"/>
                </a:lnTo>
                <a:lnTo>
                  <a:pt x="29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430641" y="5673204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0" y="69113"/>
                </a:moveTo>
                <a:lnTo>
                  <a:pt x="29972" y="0"/>
                </a:lnTo>
                <a:lnTo>
                  <a:pt x="59943" y="69113"/>
                </a:lnTo>
                <a:lnTo>
                  <a:pt x="0" y="6911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820531" y="4736083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7942"/>
                </a:moveTo>
                <a:lnTo>
                  <a:pt x="0" y="0"/>
                </a:lnTo>
              </a:path>
            </a:pathLst>
          </a:custGeom>
          <a:ln w="28575">
            <a:solidFill>
              <a:srgbClr val="FF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24144" y="4951983"/>
            <a:ext cx="216535" cy="360045"/>
          </a:xfrm>
          <a:custGeom>
            <a:avLst/>
            <a:gdLst/>
            <a:ahLst/>
            <a:cxnLst/>
            <a:rect l="l" t="t" r="r" b="b"/>
            <a:pathLst>
              <a:path w="216535" h="360045">
                <a:moveTo>
                  <a:pt x="0" y="0"/>
                </a:moveTo>
                <a:lnTo>
                  <a:pt x="0" y="359917"/>
                </a:lnTo>
                <a:lnTo>
                  <a:pt x="216026" y="322198"/>
                </a:lnTo>
                <a:lnTo>
                  <a:pt x="216026" y="3086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748273" y="4965700"/>
            <a:ext cx="8382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436108" y="4981066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202311" y="0"/>
                </a:moveTo>
                <a:lnTo>
                  <a:pt x="202311" y="85725"/>
                </a:lnTo>
                <a:lnTo>
                  <a:pt x="259545" y="57150"/>
                </a:lnTo>
                <a:lnTo>
                  <a:pt x="216534" y="57150"/>
                </a:lnTo>
                <a:lnTo>
                  <a:pt x="216534" y="28575"/>
                </a:lnTo>
                <a:lnTo>
                  <a:pt x="259376" y="28575"/>
                </a:lnTo>
                <a:lnTo>
                  <a:pt x="202311" y="0"/>
                </a:lnTo>
                <a:close/>
              </a:path>
              <a:path w="288289" h="85725">
                <a:moveTo>
                  <a:pt x="2023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02311" y="57150"/>
                </a:lnTo>
                <a:lnTo>
                  <a:pt x="202311" y="28575"/>
                </a:lnTo>
                <a:close/>
              </a:path>
              <a:path w="288289" h="85725">
                <a:moveTo>
                  <a:pt x="259376" y="28575"/>
                </a:moveTo>
                <a:lnTo>
                  <a:pt x="216534" y="28575"/>
                </a:lnTo>
                <a:lnTo>
                  <a:pt x="216534" y="57150"/>
                </a:lnTo>
                <a:lnTo>
                  <a:pt x="259545" y="57150"/>
                </a:lnTo>
                <a:lnTo>
                  <a:pt x="288036" y="42925"/>
                </a:lnTo>
                <a:lnTo>
                  <a:pt x="259376" y="2857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88534" y="6104089"/>
            <a:ext cx="4032250" cy="0"/>
          </a:xfrm>
          <a:custGeom>
            <a:avLst/>
            <a:gdLst/>
            <a:ahLst/>
            <a:cxnLst/>
            <a:rect l="l" t="t" r="r" b="b"/>
            <a:pathLst>
              <a:path w="4032250">
                <a:moveTo>
                  <a:pt x="403199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88027" y="5023993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1079969"/>
                </a:moveTo>
                <a:lnTo>
                  <a:pt x="0" y="0"/>
                </a:lnTo>
              </a:path>
            </a:pathLst>
          </a:custGeom>
          <a:ln w="28575">
            <a:solidFill>
              <a:srgbClr val="FF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88027" y="4981066"/>
            <a:ext cx="432434" cy="85725"/>
          </a:xfrm>
          <a:custGeom>
            <a:avLst/>
            <a:gdLst/>
            <a:ahLst/>
            <a:cxnLst/>
            <a:rect l="l" t="t" r="r" b="b"/>
            <a:pathLst>
              <a:path w="432435" h="85725">
                <a:moveTo>
                  <a:pt x="346328" y="0"/>
                </a:moveTo>
                <a:lnTo>
                  <a:pt x="346328" y="85725"/>
                </a:lnTo>
                <a:lnTo>
                  <a:pt x="403563" y="57150"/>
                </a:lnTo>
                <a:lnTo>
                  <a:pt x="360552" y="57150"/>
                </a:lnTo>
                <a:lnTo>
                  <a:pt x="360552" y="28575"/>
                </a:lnTo>
                <a:lnTo>
                  <a:pt x="403394" y="28575"/>
                </a:lnTo>
                <a:lnTo>
                  <a:pt x="346328" y="0"/>
                </a:lnTo>
                <a:close/>
              </a:path>
              <a:path w="432435" h="85725">
                <a:moveTo>
                  <a:pt x="3463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46328" y="57150"/>
                </a:lnTo>
                <a:lnTo>
                  <a:pt x="346328" y="28575"/>
                </a:lnTo>
                <a:close/>
              </a:path>
              <a:path w="432435" h="85725">
                <a:moveTo>
                  <a:pt x="403394" y="28575"/>
                </a:moveTo>
                <a:lnTo>
                  <a:pt x="360552" y="28575"/>
                </a:lnTo>
                <a:lnTo>
                  <a:pt x="360552" y="57150"/>
                </a:lnTo>
                <a:lnTo>
                  <a:pt x="403563" y="57150"/>
                </a:lnTo>
                <a:lnTo>
                  <a:pt x="432053" y="42925"/>
                </a:lnTo>
                <a:lnTo>
                  <a:pt x="403394" y="28575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71775" y="5600026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07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08116" y="524002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60006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08116" y="5197094"/>
            <a:ext cx="216535" cy="85725"/>
          </a:xfrm>
          <a:custGeom>
            <a:avLst/>
            <a:gdLst/>
            <a:ahLst/>
            <a:cxnLst/>
            <a:rect l="l" t="t" r="r" b="b"/>
            <a:pathLst>
              <a:path w="216535" h="85725">
                <a:moveTo>
                  <a:pt x="130302" y="0"/>
                </a:moveTo>
                <a:lnTo>
                  <a:pt x="130302" y="85725"/>
                </a:lnTo>
                <a:lnTo>
                  <a:pt x="187536" y="57150"/>
                </a:lnTo>
                <a:lnTo>
                  <a:pt x="144525" y="57150"/>
                </a:lnTo>
                <a:lnTo>
                  <a:pt x="144525" y="28575"/>
                </a:lnTo>
                <a:lnTo>
                  <a:pt x="187367" y="28575"/>
                </a:lnTo>
                <a:lnTo>
                  <a:pt x="130302" y="0"/>
                </a:lnTo>
                <a:close/>
              </a:path>
              <a:path w="216535" h="85725">
                <a:moveTo>
                  <a:pt x="13030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0302" y="57150"/>
                </a:lnTo>
                <a:lnTo>
                  <a:pt x="130302" y="28575"/>
                </a:lnTo>
                <a:close/>
              </a:path>
              <a:path w="216535" h="85725">
                <a:moveTo>
                  <a:pt x="187367" y="28575"/>
                </a:moveTo>
                <a:lnTo>
                  <a:pt x="144525" y="28575"/>
                </a:lnTo>
                <a:lnTo>
                  <a:pt x="144525" y="57150"/>
                </a:lnTo>
                <a:lnTo>
                  <a:pt x="187536" y="57150"/>
                </a:lnTo>
                <a:lnTo>
                  <a:pt x="216027" y="42926"/>
                </a:lnTo>
                <a:lnTo>
                  <a:pt x="18736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563873" y="5667857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795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563873" y="5523826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2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63873" y="5379846"/>
            <a:ext cx="648335" cy="144145"/>
          </a:xfrm>
          <a:custGeom>
            <a:avLst/>
            <a:gdLst/>
            <a:ahLst/>
            <a:cxnLst/>
            <a:rect l="l" t="t" r="r" b="b"/>
            <a:pathLst>
              <a:path w="648335" h="144145">
                <a:moveTo>
                  <a:pt x="0" y="143979"/>
                </a:moveTo>
                <a:lnTo>
                  <a:pt x="64795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11828" y="5379846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28801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747642" y="5468010"/>
            <a:ext cx="3060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mbria" panose="02040503050406030204"/>
                <a:cs typeface="Cambria" panose="02040503050406030204"/>
              </a:rPr>
              <a:t>EXT</a:t>
            </a:r>
            <a:endParaRPr sz="1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11954" y="5600026"/>
            <a:ext cx="1296035" cy="0"/>
          </a:xfrm>
          <a:custGeom>
            <a:avLst/>
            <a:gdLst/>
            <a:ahLst/>
            <a:cxnLst/>
            <a:rect l="l" t="t" r="r" b="b"/>
            <a:pathLst>
              <a:path w="1296035">
                <a:moveTo>
                  <a:pt x="0" y="0"/>
                </a:moveTo>
                <a:lnTo>
                  <a:pt x="12960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61332" y="3991864"/>
            <a:ext cx="166115" cy="1822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08321" y="4016095"/>
            <a:ext cx="72000" cy="172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08321" y="4016095"/>
            <a:ext cx="72390" cy="1728470"/>
          </a:xfrm>
          <a:custGeom>
            <a:avLst/>
            <a:gdLst/>
            <a:ahLst/>
            <a:cxnLst/>
            <a:rect l="l" t="t" r="r" b="b"/>
            <a:pathLst>
              <a:path w="72389" h="1728470">
                <a:moveTo>
                  <a:pt x="0" y="1727962"/>
                </a:moveTo>
                <a:lnTo>
                  <a:pt x="72000" y="1727962"/>
                </a:lnTo>
                <a:lnTo>
                  <a:pt x="72000" y="0"/>
                </a:lnTo>
                <a:lnTo>
                  <a:pt x="0" y="0"/>
                </a:lnTo>
                <a:lnTo>
                  <a:pt x="0" y="172796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567428" y="5648452"/>
            <a:ext cx="153924" cy="1645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14417" y="5673394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29972" y="0"/>
                </a:moveTo>
                <a:lnTo>
                  <a:pt x="0" y="69126"/>
                </a:lnTo>
                <a:lnTo>
                  <a:pt x="59944" y="69126"/>
                </a:lnTo>
                <a:lnTo>
                  <a:pt x="29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14417" y="5673394"/>
            <a:ext cx="60325" cy="69215"/>
          </a:xfrm>
          <a:custGeom>
            <a:avLst/>
            <a:gdLst/>
            <a:ahLst/>
            <a:cxnLst/>
            <a:rect l="l" t="t" r="r" b="b"/>
            <a:pathLst>
              <a:path w="60325" h="69214">
                <a:moveTo>
                  <a:pt x="0" y="69126"/>
                </a:moveTo>
                <a:lnTo>
                  <a:pt x="29972" y="0"/>
                </a:lnTo>
                <a:lnTo>
                  <a:pt x="59944" y="69126"/>
                </a:lnTo>
                <a:lnTo>
                  <a:pt x="0" y="691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220080" y="4735957"/>
            <a:ext cx="216535" cy="575945"/>
          </a:xfrm>
          <a:custGeom>
            <a:avLst/>
            <a:gdLst/>
            <a:ahLst/>
            <a:cxnLst/>
            <a:rect l="l" t="t" r="r" b="b"/>
            <a:pathLst>
              <a:path w="216535" h="575945">
                <a:moveTo>
                  <a:pt x="0" y="0"/>
                </a:moveTo>
                <a:lnTo>
                  <a:pt x="0" y="575945"/>
                </a:lnTo>
                <a:lnTo>
                  <a:pt x="216027" y="515620"/>
                </a:lnTo>
                <a:lnTo>
                  <a:pt x="216027" y="49403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220080" y="4735957"/>
            <a:ext cx="216535" cy="575945"/>
          </a:xfrm>
          <a:custGeom>
            <a:avLst/>
            <a:gdLst/>
            <a:ahLst/>
            <a:cxnLst/>
            <a:rect l="l" t="t" r="r" b="b"/>
            <a:pathLst>
              <a:path w="216535" h="575945">
                <a:moveTo>
                  <a:pt x="0" y="0"/>
                </a:moveTo>
                <a:lnTo>
                  <a:pt x="0" y="575945"/>
                </a:lnTo>
                <a:lnTo>
                  <a:pt x="216027" y="515620"/>
                </a:lnTo>
                <a:lnTo>
                  <a:pt x="216027" y="4940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244210" y="4811775"/>
            <a:ext cx="8382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1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2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932045" y="5125084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202310" y="0"/>
                </a:moveTo>
                <a:lnTo>
                  <a:pt x="202310" y="85725"/>
                </a:lnTo>
                <a:lnTo>
                  <a:pt x="259545" y="57150"/>
                </a:lnTo>
                <a:lnTo>
                  <a:pt x="216534" y="57150"/>
                </a:lnTo>
                <a:lnTo>
                  <a:pt x="216534" y="28575"/>
                </a:lnTo>
                <a:lnTo>
                  <a:pt x="259376" y="28575"/>
                </a:lnTo>
                <a:lnTo>
                  <a:pt x="202310" y="0"/>
                </a:lnTo>
                <a:close/>
              </a:path>
              <a:path w="288289" h="85725">
                <a:moveTo>
                  <a:pt x="2023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02310" y="57150"/>
                </a:lnTo>
                <a:lnTo>
                  <a:pt x="202310" y="28575"/>
                </a:lnTo>
                <a:close/>
              </a:path>
              <a:path w="288289" h="85725">
                <a:moveTo>
                  <a:pt x="259376" y="28575"/>
                </a:moveTo>
                <a:lnTo>
                  <a:pt x="216534" y="28575"/>
                </a:lnTo>
                <a:lnTo>
                  <a:pt x="216534" y="57150"/>
                </a:lnTo>
                <a:lnTo>
                  <a:pt x="259545" y="57150"/>
                </a:lnTo>
                <a:lnTo>
                  <a:pt x="288035" y="42926"/>
                </a:lnTo>
                <a:lnTo>
                  <a:pt x="259376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236332" y="4736083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122398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932298" y="5960071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2304033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932045" y="5168010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79197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40248" y="487997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57598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2503423" y="5763818"/>
          <a:ext cx="6186341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491"/>
                <a:gridCol w="2114072"/>
                <a:gridCol w="1927228"/>
                <a:gridCol w="968550"/>
              </a:tblGrid>
              <a:tr h="22860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817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2820161" y="4231055"/>
            <a:ext cx="492759" cy="133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255905" indent="-7620" algn="just">
              <a:lnSpc>
                <a:spcPct val="94000"/>
              </a:lnSpc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rd 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rs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5875" algn="just">
              <a:lnSpc>
                <a:spcPct val="100000"/>
              </a:lnSpc>
              <a:spcBef>
                <a:spcPts val="114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imm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5496" y="3645153"/>
            <a:ext cx="2484120" cy="1440180"/>
          </a:xfrm>
          <a:custGeom>
            <a:avLst/>
            <a:gdLst/>
            <a:ahLst/>
            <a:cxnLst/>
            <a:rect l="l" t="t" r="r" b="b"/>
            <a:pathLst>
              <a:path w="2484120" h="1440179">
                <a:moveTo>
                  <a:pt x="0" y="1440053"/>
                </a:moveTo>
                <a:lnTo>
                  <a:pt x="2483993" y="1440053"/>
                </a:lnTo>
                <a:lnTo>
                  <a:pt x="2483993" y="0"/>
                </a:lnTo>
                <a:lnTo>
                  <a:pt x="0" y="0"/>
                </a:lnTo>
                <a:lnTo>
                  <a:pt x="0" y="144005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14401" y="3740404"/>
            <a:ext cx="2320925" cy="122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</a:t>
            </a:r>
            <a:r>
              <a:rPr lang="zh-CN" altLang="en-US" sz="20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：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spc="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建议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规划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端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 marR="12700">
              <a:lnSpc>
                <a:spcPts val="224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口时，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端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口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字越大 则其优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先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20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越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高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228590" y="3601593"/>
            <a:ext cx="127000" cy="1143635"/>
          </a:xfrm>
          <a:custGeom>
            <a:avLst/>
            <a:gdLst/>
            <a:ahLst/>
            <a:cxnLst/>
            <a:rect l="l" t="t" r="r" b="b"/>
            <a:pathLst>
              <a:path w="127000" h="1143635">
                <a:moveTo>
                  <a:pt x="53975" y="117475"/>
                </a:moveTo>
                <a:lnTo>
                  <a:pt x="53975" y="1143508"/>
                </a:lnTo>
                <a:lnTo>
                  <a:pt x="73025" y="1143508"/>
                </a:lnTo>
                <a:lnTo>
                  <a:pt x="73025" y="127000"/>
                </a:lnTo>
                <a:lnTo>
                  <a:pt x="63500" y="127000"/>
                </a:lnTo>
                <a:lnTo>
                  <a:pt x="53975" y="117475"/>
                </a:lnTo>
                <a:close/>
              </a:path>
              <a:path w="127000" h="1143635">
                <a:moveTo>
                  <a:pt x="73025" y="63500"/>
                </a:moveTo>
                <a:lnTo>
                  <a:pt x="53975" y="63500"/>
                </a:lnTo>
                <a:lnTo>
                  <a:pt x="53975" y="117475"/>
                </a:lnTo>
                <a:lnTo>
                  <a:pt x="63500" y="127000"/>
                </a:lnTo>
                <a:lnTo>
                  <a:pt x="73025" y="117475"/>
                </a:lnTo>
                <a:lnTo>
                  <a:pt x="73025" y="63500"/>
                </a:lnTo>
                <a:close/>
              </a:path>
              <a:path w="127000" h="1143635">
                <a:moveTo>
                  <a:pt x="73025" y="117475"/>
                </a:moveTo>
                <a:lnTo>
                  <a:pt x="63500" y="127000"/>
                </a:lnTo>
                <a:lnTo>
                  <a:pt x="73025" y="127000"/>
                </a:lnTo>
                <a:lnTo>
                  <a:pt x="73025" y="117475"/>
                </a:lnTo>
                <a:close/>
              </a:path>
              <a:path w="127000" h="1143635">
                <a:moveTo>
                  <a:pt x="63500" y="0"/>
                </a:moveTo>
                <a:lnTo>
                  <a:pt x="0" y="63500"/>
                </a:lnTo>
                <a:lnTo>
                  <a:pt x="53975" y="117475"/>
                </a:lnTo>
                <a:lnTo>
                  <a:pt x="53975" y="63500"/>
                </a:lnTo>
                <a:lnTo>
                  <a:pt x="127000" y="63500"/>
                </a:lnTo>
                <a:lnTo>
                  <a:pt x="63500" y="0"/>
                </a:lnTo>
                <a:close/>
              </a:path>
              <a:path w="127000" h="1143635">
                <a:moveTo>
                  <a:pt x="127000" y="63500"/>
                </a:moveTo>
                <a:lnTo>
                  <a:pt x="73025" y="63500"/>
                </a:lnTo>
                <a:lnTo>
                  <a:pt x="73025" y="117475"/>
                </a:lnTo>
                <a:lnTo>
                  <a:pt x="127000" y="635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5299709" y="4479544"/>
            <a:ext cx="136461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MFALUBE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ts val="188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371846" y="3552697"/>
            <a:ext cx="7366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9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8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5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UBE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480" y="114172"/>
            <a:ext cx="44970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转发</a:t>
            </a:r>
            <a:r>
              <a:rPr spc="-15" dirty="0"/>
              <a:t>控</a:t>
            </a:r>
            <a:r>
              <a:rPr dirty="0"/>
              <a:t>制的</a:t>
            </a:r>
            <a:r>
              <a:rPr spc="-15" dirty="0"/>
              <a:t>基</a:t>
            </a:r>
            <a:r>
              <a:rPr dirty="0"/>
              <a:t>本分</a:t>
            </a:r>
            <a:r>
              <a:rPr spc="-15" dirty="0"/>
              <a:t>析</a:t>
            </a:r>
            <a:r>
              <a:rPr dirty="0"/>
              <a:t>方法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" y="13591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" y="746125"/>
            <a:ext cx="6043930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转发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MUX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控制信号表达式（注意优先级）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示例：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6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B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端的转发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控制信号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~</a:t>
            </a:r>
            <a:r>
              <a:rPr sz="3600" spc="-195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6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UBE</a:t>
            </a:r>
            <a:endParaRPr sz="3600" baseline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462" y="3668670"/>
            <a:ext cx="47225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((A2_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==A3_</a:t>
            </a:r>
            <a:r>
              <a:rPr sz="2000" b="1" spc="-5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)</a:t>
            </a:r>
            <a:r>
              <a:rPr lang="en-US" sz="2000" b="1" spc="-5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 smtClean="0">
                <a:latin typeface="Courier New" panose="02070309020205020404"/>
                <a:cs typeface="Courier New" panose="02070309020205020404"/>
              </a:rPr>
              <a:t>&amp;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b="1" spc="-5" dirty="0" smtClean="0">
                <a:latin typeface="Courier New" panose="02070309020205020404"/>
                <a:cs typeface="Courier New" panose="02070309020205020404"/>
              </a:rPr>
              <a:t>W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_</a:t>
            </a:r>
            <a:r>
              <a:rPr sz="2000" b="1" spc="-5" dirty="0" smtClean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W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5745" y="3603861"/>
            <a:ext cx="18554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</a:tabLst>
            </a:pPr>
            <a:r>
              <a:rPr sz="2000" b="1" dirty="0">
                <a:latin typeface="Courier New" panose="02070309020205020404"/>
                <a:cs typeface="Courier New" panose="02070309020205020404"/>
              </a:rPr>
              <a:t>?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 `</a:t>
            </a:r>
            <a:r>
              <a:rPr sz="2000" b="1" spc="-5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W2E_D</a:t>
            </a:r>
            <a:r>
              <a:rPr sz="2000" b="1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M	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: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 smtClean="0">
                <a:latin typeface="Courier New" panose="02070309020205020404"/>
                <a:cs typeface="Courier New" panose="02070309020205020404"/>
              </a:rPr>
              <a:t>0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2179" y="1796795"/>
            <a:ext cx="2736215" cy="100838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075">
              <a:lnSpc>
                <a:spcPts val="2325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书写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2000" spc="-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达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式</a:t>
            </a:r>
            <a:r>
              <a:rPr sz="2000" spc="-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时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，尽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量</a:t>
            </a: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多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92075">
              <a:lnSpc>
                <a:spcPts val="2325"/>
              </a:lnSpc>
            </a:pP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使用宏</a:t>
            </a:r>
            <a:r>
              <a:rPr sz="2000" spc="-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增</a:t>
            </a:r>
            <a:r>
              <a:rPr sz="2000" spc="-1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加</a:t>
            </a:r>
            <a:r>
              <a:rPr sz="2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可读性。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08602" y="3379745"/>
            <a:ext cx="171450" cy="541219"/>
          </a:xfrm>
          <a:custGeom>
            <a:avLst/>
            <a:gdLst/>
            <a:ahLst/>
            <a:cxnLst/>
            <a:rect l="l" t="t" r="r" b="b"/>
            <a:pathLst>
              <a:path w="171450" h="807720">
                <a:moveTo>
                  <a:pt x="16444" y="636289"/>
                </a:moveTo>
                <a:lnTo>
                  <a:pt x="9251" y="638682"/>
                </a:lnTo>
                <a:lnTo>
                  <a:pt x="3643" y="643735"/>
                </a:lnTo>
                <a:lnTo>
                  <a:pt x="488" y="650335"/>
                </a:lnTo>
                <a:lnTo>
                  <a:pt x="0" y="657649"/>
                </a:lnTo>
                <a:lnTo>
                  <a:pt x="2393" y="664844"/>
                </a:lnTo>
                <a:lnTo>
                  <a:pt x="85578" y="807338"/>
                </a:lnTo>
                <a:lnTo>
                  <a:pt x="107638" y="769493"/>
                </a:lnTo>
                <a:lnTo>
                  <a:pt x="66528" y="769493"/>
                </a:lnTo>
                <a:lnTo>
                  <a:pt x="66528" y="699098"/>
                </a:lnTo>
                <a:lnTo>
                  <a:pt x="35286" y="645540"/>
                </a:lnTo>
                <a:lnTo>
                  <a:pt x="30307" y="639933"/>
                </a:lnTo>
                <a:lnTo>
                  <a:pt x="23745" y="636777"/>
                </a:lnTo>
                <a:lnTo>
                  <a:pt x="16444" y="636289"/>
                </a:lnTo>
                <a:close/>
              </a:path>
              <a:path w="171450" h="807720">
                <a:moveTo>
                  <a:pt x="66528" y="699098"/>
                </a:moveTo>
                <a:lnTo>
                  <a:pt x="66528" y="769493"/>
                </a:lnTo>
                <a:lnTo>
                  <a:pt x="104628" y="769493"/>
                </a:lnTo>
                <a:lnTo>
                  <a:pt x="104628" y="759840"/>
                </a:lnTo>
                <a:lnTo>
                  <a:pt x="69068" y="759840"/>
                </a:lnTo>
                <a:lnTo>
                  <a:pt x="85514" y="731646"/>
                </a:lnTo>
                <a:lnTo>
                  <a:pt x="66528" y="699098"/>
                </a:lnTo>
                <a:close/>
              </a:path>
              <a:path w="171450" h="807720">
                <a:moveTo>
                  <a:pt x="154656" y="636289"/>
                </a:moveTo>
                <a:lnTo>
                  <a:pt x="147379" y="636778"/>
                </a:lnTo>
                <a:lnTo>
                  <a:pt x="140793" y="639933"/>
                </a:lnTo>
                <a:lnTo>
                  <a:pt x="135743" y="645540"/>
                </a:lnTo>
                <a:lnTo>
                  <a:pt x="104628" y="698880"/>
                </a:lnTo>
                <a:lnTo>
                  <a:pt x="104628" y="769493"/>
                </a:lnTo>
                <a:lnTo>
                  <a:pt x="107638" y="769493"/>
                </a:lnTo>
                <a:lnTo>
                  <a:pt x="168636" y="664844"/>
                </a:lnTo>
                <a:lnTo>
                  <a:pt x="171100" y="657649"/>
                </a:lnTo>
                <a:lnTo>
                  <a:pt x="170636" y="650335"/>
                </a:lnTo>
                <a:lnTo>
                  <a:pt x="167457" y="643735"/>
                </a:lnTo>
                <a:lnTo>
                  <a:pt x="161778" y="638682"/>
                </a:lnTo>
                <a:lnTo>
                  <a:pt x="154656" y="636289"/>
                </a:lnTo>
                <a:close/>
              </a:path>
              <a:path w="171450" h="807720">
                <a:moveTo>
                  <a:pt x="85514" y="731646"/>
                </a:moveTo>
                <a:lnTo>
                  <a:pt x="69068" y="759840"/>
                </a:lnTo>
                <a:lnTo>
                  <a:pt x="101961" y="759840"/>
                </a:lnTo>
                <a:lnTo>
                  <a:pt x="85514" y="731646"/>
                </a:lnTo>
                <a:close/>
              </a:path>
              <a:path w="171450" h="807720">
                <a:moveTo>
                  <a:pt x="104628" y="698880"/>
                </a:moveTo>
                <a:lnTo>
                  <a:pt x="85514" y="731646"/>
                </a:lnTo>
                <a:lnTo>
                  <a:pt x="101961" y="759840"/>
                </a:lnTo>
                <a:lnTo>
                  <a:pt x="104628" y="759840"/>
                </a:lnTo>
                <a:lnTo>
                  <a:pt x="104628" y="698880"/>
                </a:lnTo>
                <a:close/>
              </a:path>
              <a:path w="171450" h="807720">
                <a:moveTo>
                  <a:pt x="104628" y="0"/>
                </a:moveTo>
                <a:lnTo>
                  <a:pt x="66528" y="0"/>
                </a:lnTo>
                <a:lnTo>
                  <a:pt x="66528" y="699098"/>
                </a:lnTo>
                <a:lnTo>
                  <a:pt x="85514" y="731646"/>
                </a:lnTo>
                <a:lnTo>
                  <a:pt x="104628" y="698880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4894" y="3013187"/>
            <a:ext cx="973490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0" marR="1150620" indent="-1372235">
              <a:lnSpc>
                <a:spcPct val="100000"/>
              </a:lnSpc>
              <a:spcBef>
                <a:spcPts val="5"/>
              </a:spcBef>
            </a:pP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FALUB</a:t>
            </a:r>
            <a:r>
              <a:rPr lang="en-US" sz="2000" b="1" spc="-5" dirty="0" smtClean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 smtClean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((A2_</a:t>
            </a:r>
            <a:r>
              <a:rPr sz="2000" b="1" spc="-5" dirty="0" smtClean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==A3_</a:t>
            </a:r>
            <a:r>
              <a:rPr sz="2000" b="1" spc="-5" dirty="0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)</a:t>
            </a:r>
            <a:r>
              <a:rPr lang="en-US" sz="2000" b="1" spc="-5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 smtClean="0">
                <a:latin typeface="Courier New" panose="02070309020205020404"/>
                <a:cs typeface="Courier New" panose="02070309020205020404"/>
              </a:rPr>
              <a:t>&amp;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altLang="zh-CN" sz="2000" b="1" spc="-5" dirty="0" err="1" smtClean="0">
                <a:latin typeface="Courier New" panose="02070309020205020404"/>
                <a:cs typeface="Courier New" panose="02070309020205020404"/>
              </a:rPr>
              <a:t>Tnew</a:t>
            </a:r>
            <a:r>
              <a:rPr sz="2000" b="1" spc="-5" dirty="0" err="1" smtClean="0">
                <a:latin typeface="Courier New" panose="02070309020205020404"/>
                <a:cs typeface="Courier New" panose="02070309020205020404"/>
              </a:rPr>
              <a:t>_</a:t>
            </a:r>
            <a:r>
              <a:rPr sz="2000" b="1" spc="-5" dirty="0" err="1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==</a:t>
            </a:r>
            <a:r>
              <a:rPr lang="en-US" sz="2000" b="1" spc="-5" dirty="0" smtClean="0">
                <a:latin typeface="Courier New" panose="02070309020205020404"/>
                <a:cs typeface="Courier New" panose="02070309020205020404"/>
              </a:rPr>
              <a:t>2</a:t>
            </a:r>
            <a:r>
              <a:rPr lang="en-US" altLang="zh-CN" sz="2000" b="1" spc="-5" dirty="0" smtClean="0">
                <a:latin typeface="Courier New" panose="02070309020205020404"/>
                <a:cs typeface="Courier New" panose="02070309020205020404"/>
              </a:rPr>
              <a:t>’b00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)</a:t>
            </a:r>
            <a:r>
              <a:rPr lang="en-US" sz="2000" b="1" spc="-5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dirty="0" smtClean="0">
                <a:latin typeface="Courier New" panose="02070309020205020404"/>
                <a:cs typeface="Courier New" panose="02070309020205020404"/>
              </a:rPr>
              <a:t>&amp; </a:t>
            </a:r>
            <a:r>
              <a:rPr lang="en-US" altLang="zh-CN" sz="2000" b="1" spc="-5" dirty="0" smtClean="0">
                <a:latin typeface="Courier New" panose="02070309020205020404"/>
                <a:cs typeface="Courier New" panose="02070309020205020404"/>
              </a:rPr>
              <a:t>W_</a:t>
            </a:r>
            <a:r>
              <a:rPr lang="en-US" altLang="zh-CN" sz="2000" b="1" spc="-5" dirty="0" smtClean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M </a:t>
            </a:r>
            <a:r>
              <a:rPr sz="2000" b="1" dirty="0" smtClean="0">
                <a:latin typeface="Courier New" panose="02070309020205020404"/>
                <a:cs typeface="Courier New" panose="02070309020205020404"/>
              </a:rPr>
              <a:t>?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`</a:t>
            </a:r>
            <a:r>
              <a:rPr sz="2000" b="1" spc="-5" dirty="0" smtClean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M2E_ALU </a:t>
            </a:r>
            <a:r>
              <a:rPr sz="2000" b="1" dirty="0" smtClean="0">
                <a:latin typeface="Courier New" panose="02070309020205020404"/>
                <a:cs typeface="Courier New" panose="02070309020205020404"/>
              </a:rPr>
              <a:t>:</a:t>
            </a:r>
            <a:endParaRPr lang="en-US" sz="2000" b="1" dirty="0" smtClean="0">
              <a:latin typeface="Courier New" panose="02070309020205020404"/>
              <a:cs typeface="Courier New" panose="02070309020205020404"/>
            </a:endParaRPr>
          </a:p>
          <a:p>
            <a:pPr marL="1384300" marR="1150620" indent="-1372235">
              <a:lnSpc>
                <a:spcPct val="100000"/>
              </a:lnSpc>
              <a:spcBef>
                <a:spcPts val="5"/>
              </a:spcBef>
            </a:pPr>
            <a:r>
              <a:rPr lang="en-US" sz="20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     </a:t>
            </a:r>
            <a:r>
              <a:rPr sz="20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((A2_</a:t>
            </a:r>
            <a:r>
              <a:rPr sz="2000" b="1" spc="-5" dirty="0" smtClean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==A3_</a:t>
            </a:r>
            <a:r>
              <a:rPr sz="2000" b="1" spc="-5" dirty="0" smtClean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)</a:t>
            </a:r>
            <a:r>
              <a:rPr lang="en-US" sz="2000" b="1" spc="-5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 smtClean="0">
                <a:latin typeface="Courier New" panose="02070309020205020404"/>
                <a:cs typeface="Courier New" panose="02070309020205020404"/>
              </a:rPr>
              <a:t>&amp;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b="1" spc="-5" dirty="0" smtClean="0">
                <a:latin typeface="Courier New" panose="02070309020205020404"/>
                <a:cs typeface="Courier New" panose="02070309020205020404"/>
              </a:rPr>
              <a:t>W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_</a:t>
            </a:r>
            <a:r>
              <a:rPr sz="2000" b="1" spc="-5" dirty="0" smtClean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lang="en-US" sz="2000" b="1" spc="-5" dirty="0" smtClean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                  </a:t>
            </a:r>
            <a:r>
              <a:rPr sz="2000" b="1" dirty="0" smtClean="0">
                <a:latin typeface="Courier New" panose="02070309020205020404"/>
                <a:cs typeface="Courier New" panose="02070309020205020404"/>
              </a:rPr>
              <a:t>? </a:t>
            </a:r>
            <a:r>
              <a:rPr sz="2000" b="1" spc="-5" dirty="0" smtClean="0">
                <a:latin typeface="Courier New" panose="02070309020205020404"/>
                <a:cs typeface="Courier New" panose="02070309020205020404"/>
              </a:rPr>
              <a:t>`</a:t>
            </a:r>
            <a:r>
              <a:rPr sz="2000" b="1" spc="-5" dirty="0" smtClean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W2E_ALU </a:t>
            </a:r>
            <a:r>
              <a:rPr sz="2000" b="1" dirty="0" smtClean="0">
                <a:latin typeface="Courier New" panose="02070309020205020404"/>
                <a:cs typeface="Courier New" panose="02070309020205020404"/>
              </a:rPr>
              <a:t>:</a:t>
            </a:r>
            <a:r>
              <a:rPr lang="en-US" sz="2000" b="1" dirty="0" smtClean="0">
                <a:latin typeface="Courier New" panose="02070309020205020404"/>
                <a:cs typeface="Courier New" panose="02070309020205020404"/>
              </a:rPr>
              <a:t>  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0344" y="3920964"/>
            <a:ext cx="4038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w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6782" y="1896490"/>
            <a:ext cx="2127885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向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转发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结果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-5" dirty="0">
                <a:latin typeface="黑体" panose="02010609060101010101" charset="-122"/>
                <a:cs typeface="黑体" panose="02010609060101010101" charset="-122"/>
              </a:rPr>
              <a:t>向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5" dirty="0">
                <a:latin typeface="黑体" panose="02010609060101010101" charset="-122"/>
                <a:cs typeface="黑体" panose="02010609060101010101" charset="-122"/>
              </a:rPr>
              <a:t>结果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  <a:p>
            <a:pPr marL="1397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向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转发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DM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结果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2680" y="1896490"/>
            <a:ext cx="2348865" cy="1125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`define 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M2E_ALU</a:t>
            </a:r>
            <a:r>
              <a:rPr sz="1800" b="1" spc="-17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3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`define </a:t>
            </a:r>
            <a:r>
              <a:rPr sz="1800" b="1" spc="-5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W2E_ALU</a:t>
            </a:r>
            <a:r>
              <a:rPr sz="1800" b="1" spc="-155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219773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`defin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W2E_D</a:t>
            </a:r>
            <a:r>
              <a:rPr sz="1800" b="1" dirty="0">
                <a:solidFill>
                  <a:srgbClr val="FF66FF"/>
                </a:solidFill>
                <a:latin typeface="Courier New" panose="02070309020205020404"/>
                <a:cs typeface="Courier New" panose="02070309020205020404"/>
              </a:rPr>
              <a:t>M	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1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……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31850" y="4419600"/>
          <a:ext cx="3023945" cy="129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12"/>
                <a:gridCol w="503936"/>
                <a:gridCol w="504063"/>
                <a:gridCol w="503935"/>
                <a:gridCol w="504063"/>
                <a:gridCol w="503936"/>
              </a:tblGrid>
              <a:tr h="43205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431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15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15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032250" y="4419600"/>
          <a:ext cx="4392039" cy="86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8"/>
                <a:gridCol w="828039"/>
                <a:gridCol w="827912"/>
                <a:gridCol w="828040"/>
                <a:gridCol w="828040"/>
              </a:tblGrid>
              <a:tr h="431926">
                <a:tc>
                  <a:txBody>
                    <a:bodyPr/>
                    <a:lstStyle/>
                    <a:p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054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MFALUBE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V2@E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DR@W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10" dirty="0">
                          <a:solidFill>
                            <a:srgbClr val="FF66FF"/>
                          </a:solidFill>
                          <a:latin typeface="Calibri" panose="020F0502020204030204"/>
                          <a:cs typeface="Calibri" panose="020F0502020204030204"/>
                        </a:rPr>
                        <a:t>AO@W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1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AO@M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80999" y="5798394"/>
            <a:ext cx="333578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 err="1">
                <a:latin typeface="黑体" panose="02010609060101010101" charset="-122"/>
                <a:cs typeface="黑体" panose="02010609060101010101" charset="-122"/>
              </a:rPr>
              <a:t>指令集的</a:t>
            </a:r>
            <a:r>
              <a:rPr sz="1800" spc="-30" dirty="0" err="1">
                <a:latin typeface="Calibri" panose="020F0502020204030204"/>
                <a:cs typeface="Calibri" panose="020F0502020204030204"/>
              </a:rPr>
              <a:t>Tnew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 </a:t>
            </a:r>
            <a:r>
              <a:rPr lang="zh-CN" altLang="en-US" sz="1800" spc="-30" dirty="0" smtClean="0">
                <a:latin typeface="Calibri" panose="020F0502020204030204"/>
                <a:cs typeface="Calibri" panose="020F0502020204030204"/>
              </a:rPr>
              <a:t>（</a:t>
            </a:r>
            <a:r>
              <a:rPr sz="1800" dirty="0" err="1" smtClean="0">
                <a:latin typeface="黑体" panose="02010609060101010101" charset="-122"/>
                <a:cs typeface="黑体" panose="02010609060101010101" charset="-122"/>
              </a:rPr>
              <a:t>可能不完整</a:t>
            </a:r>
            <a:r>
              <a:rPr lang="zh-CN" altLang="en-US" sz="1800" dirty="0" smtClean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1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8632" y="5335271"/>
            <a:ext cx="291556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err="1">
                <a:latin typeface="黑体" panose="02010609060101010101" charset="-122"/>
                <a:cs typeface="黑体" panose="02010609060101010101" charset="-122"/>
              </a:rPr>
              <a:t>转发</a:t>
            </a:r>
            <a:r>
              <a:rPr sz="1800" spc="-5" dirty="0" err="1" smtClean="0">
                <a:latin typeface="Calibri" panose="020F0502020204030204"/>
                <a:cs typeface="Calibri" panose="020F0502020204030204"/>
              </a:rPr>
              <a:t>MUX</a:t>
            </a:r>
            <a:r>
              <a:rPr sz="1800" dirty="0" err="1" smtClean="0">
                <a:latin typeface="黑体" panose="02010609060101010101" charset="-122"/>
                <a:cs typeface="黑体" panose="02010609060101010101" charset="-122"/>
              </a:rPr>
              <a:t>注</a:t>
            </a:r>
            <a:r>
              <a:rPr lang="zh-CN" altLang="en-US" sz="1800" dirty="0" smtClean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1800" dirty="0" err="1" smtClean="0">
                <a:latin typeface="黑体" panose="02010609060101010101" charset="-122"/>
                <a:cs typeface="黑体" panose="02010609060101010101" charset="-122"/>
              </a:rPr>
              <a:t>可能不完整</a:t>
            </a:r>
            <a:r>
              <a:rPr lang="zh-CN" altLang="en-US" sz="1800" dirty="0" smtClean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1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69010" y="2985284"/>
            <a:ext cx="615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n-US" altLang="zh-CN" spc="-10" dirty="0" err="1">
                <a:cs typeface="Calibri" panose="020F0502020204030204"/>
              </a:rPr>
              <a:t>H</a:t>
            </a:r>
            <a:r>
              <a:rPr lang="en-US" altLang="zh-CN" spc="-5" dirty="0" err="1">
                <a:cs typeface="Calibri" panose="020F0502020204030204"/>
              </a:rPr>
              <a:t>i</a:t>
            </a:r>
            <a:r>
              <a:rPr lang="en-US" altLang="zh-CN" dirty="0" err="1">
                <a:cs typeface="Calibri" panose="020F0502020204030204"/>
              </a:rPr>
              <a:t>gn</a:t>
            </a:r>
            <a:endParaRPr lang="en-US" altLang="zh-CN" dirty="0"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总结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61214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/>
              <a:t>流水线设计的复杂性在于对冲突的覆盖性分析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2593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606" y="1266697"/>
            <a:ext cx="769579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覆盖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性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析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使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得设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测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试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均具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备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了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整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的正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向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设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理论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基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础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缺乏覆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盖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析，就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断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言是否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理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了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所有冲突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380"/>
              </a:lnSpc>
              <a:spcBef>
                <a:spcPts val="1200"/>
              </a:spcBef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避免了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繁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、无谓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试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错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；提高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开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效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率，确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保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开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正确性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4" y="2731008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794" y="2636520"/>
            <a:ext cx="1854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教科书的不足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094" y="323494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094" y="3692397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606" y="3004007"/>
            <a:ext cx="7392670" cy="91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没有覆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盖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析，难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以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满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足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大规模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集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的流水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线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设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与测试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求 没有覆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盖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析，必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遗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漏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部分数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相关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294" y="4142485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9294" y="4569205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7894" y="3919859"/>
            <a:ext cx="7125970" cy="87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6000"/>
              </a:lnSpc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如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lw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～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s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指令，必须暂停。但事实上可以通过增加转发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MU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实现不停顿 如</a:t>
            </a:r>
            <a:r>
              <a:rPr sz="2700" spc="-30" baseline="2000" dirty="0">
                <a:latin typeface="Calibri" panose="020F0502020204030204"/>
                <a:cs typeface="Calibri" panose="020F0502020204030204"/>
              </a:rPr>
              <a:t>c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～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s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指令，未明确指出处理机制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094" y="500341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606" y="4925186"/>
            <a:ext cx="307975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RF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内部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据转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语焉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详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9294" y="5453507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7894" y="5383377"/>
            <a:ext cx="71120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内部转发：当读和写同一个寄存器时，读出的数据应该为要写入的数据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33717" cy="720090"/>
          </a:xfrm>
          <a:custGeom>
            <a:avLst/>
            <a:gdLst/>
            <a:ahLst/>
            <a:cxnLst/>
            <a:rect l="l" t="t" r="r" b="b"/>
            <a:pathLst>
              <a:path w="6660515" h="720090">
                <a:moveTo>
                  <a:pt x="0" y="720001"/>
                </a:moveTo>
                <a:lnTo>
                  <a:pt x="6660260" y="720001"/>
                </a:lnTo>
                <a:lnTo>
                  <a:pt x="6660260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4461" y="114172"/>
            <a:ext cx="32778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流水</a:t>
            </a:r>
            <a:r>
              <a:rPr spc="-15" dirty="0"/>
              <a:t>线</a:t>
            </a:r>
            <a:r>
              <a:rPr dirty="0"/>
              <a:t>寄存</a:t>
            </a:r>
            <a:r>
              <a:rPr spc="-15" dirty="0"/>
              <a:t>器</a:t>
            </a:r>
            <a:r>
              <a:rPr dirty="0"/>
              <a:t>命名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794" y="746125"/>
            <a:ext cx="58166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指导思想：使用无二义性的名字；直观易懂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606" y="1266697"/>
            <a:ext cx="223774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示例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存在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二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义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性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294" y="1795017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7894" y="1724914"/>
            <a:ext cx="562800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可能代表第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个源寄存器编号，也可能是写寄存器编号。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3250" y="2046541"/>
          <a:ext cx="8207959" cy="4320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1"/>
                <a:gridCol w="792010"/>
                <a:gridCol w="4679950"/>
                <a:gridCol w="2015998"/>
              </a:tblGrid>
              <a:tr h="4320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名字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宽度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描述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命名考虑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431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位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黑体" panose="02010609060101010101" charset="-122"/>
                          <a:cs typeface="黑体" panose="02010609060101010101" charset="-122"/>
                        </a:rPr>
                        <a:t>第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个源</a:t>
                      </a:r>
                      <a:r>
                        <a:rPr sz="2000" spc="-10" dirty="0">
                          <a:latin typeface="黑体" panose="02010609060101010101" charset="-122"/>
                          <a:cs typeface="黑体" panose="02010609060101010101" charset="-122"/>
                        </a:rPr>
                        <a:t>寄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存</a:t>
                      </a:r>
                      <a:r>
                        <a:rPr sz="2000" spc="-20" dirty="0">
                          <a:latin typeface="黑体" panose="02010609060101010101" charset="-122"/>
                          <a:cs typeface="黑体" panose="02010609060101010101" charset="-122"/>
                        </a:rPr>
                        <a:t>器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编号</a:t>
                      </a:r>
                      <a:r>
                        <a:rPr sz="2000" spc="-20" dirty="0">
                          <a:latin typeface="黑体" panose="02010609060101010101" charset="-122"/>
                          <a:cs typeface="黑体" panose="02010609060101010101" charset="-122"/>
                        </a:rPr>
                        <a:t>；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对应</a:t>
                      </a:r>
                      <a:r>
                        <a:rPr sz="2000" spc="-20" dirty="0">
                          <a:latin typeface="黑体" panose="02010609060101010101" charset="-122"/>
                          <a:cs typeface="黑体" panose="02010609060101010101" charset="-122"/>
                        </a:rPr>
                        <a:t>指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令的</a:t>
                      </a:r>
                      <a:r>
                        <a:rPr sz="2000" spc="-4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域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0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与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r>
                        <a:rPr sz="20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设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计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一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致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254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432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位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第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个源寄存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器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编号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；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对应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指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令</a:t>
                      </a:r>
                      <a:r>
                        <a:rPr sz="2000" spc="5" dirty="0">
                          <a:latin typeface="黑体" panose="02010609060101010101" charset="-122"/>
                          <a:cs typeface="黑体" panose="02010609060101010101" charset="-122"/>
                        </a:rPr>
                        <a:t>的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域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vMerge="1">
                  <a:tcPr marL="0" marR="0" marT="254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431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位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目的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寄存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器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编号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；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对应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指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令</a:t>
                      </a:r>
                      <a:r>
                        <a:rPr sz="2000" spc="5" dirty="0">
                          <a:latin typeface="黑体" panose="02010609060101010101" charset="-122"/>
                          <a:cs typeface="黑体" panose="02010609060101010101" charset="-122"/>
                        </a:rPr>
                        <a:t>的</a:t>
                      </a:r>
                      <a:r>
                        <a:rPr sz="2000" spc="-4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域或</a:t>
                      </a:r>
                      <a:r>
                        <a:rPr sz="2000" spc="-3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域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vMerge="1">
                  <a:tcPr marL="0" marR="0" marT="254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432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V1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32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位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latin typeface="黑体" panose="02010609060101010101" charset="-122"/>
                          <a:cs typeface="黑体" panose="02010609060101010101" charset="-122"/>
                        </a:rPr>
                        <a:t>第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个源</a:t>
                      </a:r>
                      <a:r>
                        <a:rPr sz="2000" spc="-10" dirty="0">
                          <a:latin typeface="黑体" panose="02010609060101010101" charset="-122"/>
                          <a:cs typeface="黑体" panose="02010609060101010101" charset="-122"/>
                        </a:rPr>
                        <a:t>寄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存</a:t>
                      </a:r>
                      <a:r>
                        <a:rPr sz="2000" spc="-20" dirty="0">
                          <a:latin typeface="黑体" panose="02010609060101010101" charset="-122"/>
                          <a:cs typeface="黑体" panose="02010609060101010101" charset="-122"/>
                        </a:rPr>
                        <a:t>器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值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5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20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的首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字母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4320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V2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32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位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第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个源寄存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器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值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vMerge="1">
                  <a:tcPr marL="0" marR="0" marT="57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431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E32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32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位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32</a:t>
                      </a:r>
                      <a:r>
                        <a:rPr sz="20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位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扩展数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扩展的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英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文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缩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写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4320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AO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32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位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000" spc="-5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2000" spc="5" dirty="0">
                          <a:latin typeface="黑体" panose="02010609060101010101" charset="-122"/>
                          <a:cs typeface="黑体" panose="02010609060101010101" charset="-122"/>
                        </a:rPr>
                        <a:t>计算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结果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沿用多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周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期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命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名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431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DR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32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位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r>
                        <a:rPr sz="20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输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出值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vMerge="1">
                  <a:tcPr marL="0" marR="0" marT="63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432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32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位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下一条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指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令</a:t>
                      </a:r>
                      <a:r>
                        <a:rPr sz="2000" spc="-15" dirty="0">
                          <a:latin typeface="黑体" panose="02010609060101010101" charset="-122"/>
                          <a:cs typeface="黑体" panose="02010609060101010101" charset="-122"/>
                        </a:rPr>
                        <a:t>地</a:t>
                      </a:r>
                      <a:r>
                        <a:rPr sz="2000" dirty="0">
                          <a:latin typeface="黑体" panose="02010609060101010101" charset="-122"/>
                          <a:cs typeface="黑体" panose="02010609060101010101" charset="-122"/>
                        </a:rPr>
                        <a:t>址</a:t>
                      </a:r>
                      <a:endParaRPr sz="2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133717" y="1"/>
            <a:ext cx="2026540" cy="720090"/>
          </a:xfrm>
          <a:custGeom>
            <a:avLst/>
            <a:gdLst/>
            <a:ahLst/>
            <a:cxnLst/>
            <a:rect l="l" t="t" r="r" b="b"/>
            <a:pathLst>
              <a:path w="2484120" h="1584325">
                <a:moveTo>
                  <a:pt x="0" y="1583944"/>
                </a:moveTo>
                <a:lnTo>
                  <a:pt x="2483993" y="1583944"/>
                </a:lnTo>
                <a:lnTo>
                  <a:pt x="2483993" y="0"/>
                </a:lnTo>
                <a:lnTo>
                  <a:pt x="0" y="0"/>
                </a:lnTo>
                <a:lnTo>
                  <a:pt x="0" y="158394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13600" y="40893"/>
            <a:ext cx="21590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</a:t>
            </a:r>
            <a:r>
              <a:rPr lang="zh-CN" altLang="en-US" sz="20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：</a:t>
            </a:r>
            <a:r>
              <a:rPr lang="zh-CN" altLang="en-US" sz="2000" spc="-5" dirty="0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望文生义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840"/>
              </a:lnSpc>
              <a:spcBef>
                <a:spcPts val="225"/>
              </a:spcBef>
            </a:pPr>
            <a:r>
              <a:rPr sz="20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内容与形式统一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与技</a:t>
            </a:r>
            <a:r>
              <a:rPr spc="-15" dirty="0"/>
              <a:t>术</a:t>
            </a:r>
            <a:r>
              <a:rPr dirty="0"/>
              <a:t>相关</a:t>
            </a:r>
            <a:r>
              <a:rPr spc="-15" dirty="0"/>
              <a:t>的</a:t>
            </a:r>
            <a:r>
              <a:rPr dirty="0"/>
              <a:t>注意</a:t>
            </a:r>
            <a:r>
              <a:rPr spc="-15" dirty="0"/>
              <a:t>事</a:t>
            </a:r>
            <a:r>
              <a:rPr dirty="0"/>
              <a:t>项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856297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err="1">
                <a:latin typeface="黑体" panose="02010609060101010101" charset="-122"/>
                <a:cs typeface="黑体" panose="02010609060101010101" charset="-122"/>
              </a:rPr>
              <a:t>延迟槽：如果实现延迟槽，则对于</a:t>
            </a:r>
            <a:r>
              <a:rPr sz="3600" baseline="1000" dirty="0" err="1">
                <a:latin typeface="Calibri" panose="020F0502020204030204"/>
                <a:cs typeface="Calibri" panose="020F0502020204030204"/>
              </a:rPr>
              <a:t>jal</a:t>
            </a:r>
            <a:r>
              <a:rPr sz="2400" dirty="0" err="1">
                <a:latin typeface="黑体" panose="02010609060101010101" charset="-122"/>
                <a:cs typeface="黑体" panose="02010609060101010101" charset="-122"/>
              </a:rPr>
              <a:t>这样的指令，</a:t>
            </a:r>
            <a:r>
              <a:rPr sz="2400" dirty="0" err="1" smtClean="0">
                <a:latin typeface="黑体" panose="02010609060101010101" charset="-122"/>
                <a:cs typeface="黑体" panose="02010609060101010101" charset="-122"/>
              </a:rPr>
              <a:t>为了使</a:t>
            </a:r>
            <a:r>
              <a:rPr lang="en-US" sz="2400" dirty="0" smtClean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3600" baseline="1000" dirty="0" smtClean="0">
                <a:latin typeface="Calibri" panose="020F0502020204030204"/>
                <a:cs typeface="Calibri" panose="020F0502020204030204"/>
              </a:rPr>
              <a:t>PC+8</a:t>
            </a:r>
            <a:endParaRPr sz="3600" baseline="10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能传递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至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级，就必须在某个流水段再增加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“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PC+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4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”的功能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7106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21678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606" y="1632458"/>
            <a:ext cx="330454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可以单独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一个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d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de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实现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也可以在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N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P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实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现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4" y="2639567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94" y="2545079"/>
            <a:ext cx="886460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spc="-5" dirty="0" err="1" smtClean="0">
                <a:latin typeface="黑体" panose="02010609060101010101" charset="-122"/>
                <a:cs typeface="黑体" panose="02010609060101010101" charset="-122"/>
              </a:rPr>
              <a:t>目前的转发综合方法以及转发控制均是“显式</a:t>
            </a:r>
            <a:r>
              <a:rPr sz="2400" spc="-5" dirty="0" smtClean="0">
                <a:latin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实现的</a:t>
            </a:r>
            <a:endParaRPr lang="zh-CN" altLang="en-US" sz="2400" spc="-5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40"/>
              </a:lnSpc>
            </a:pP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094" y="3126232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606" y="3048000"/>
            <a:ext cx="4096385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换言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之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F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可以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具有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内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部转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功能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3902456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794" y="3807968"/>
            <a:ext cx="856297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err="1" smtClean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特别提醒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600" baseline="1000" dirty="0" err="1" smtClean="0">
                <a:latin typeface="Calibri" panose="020F0502020204030204"/>
                <a:cs typeface="Calibri" panose="020F0502020204030204"/>
              </a:rPr>
              <a:t>P</a:t>
            </a:r>
            <a:r>
              <a:rPr sz="3600" spc="-37" baseline="1000" dirty="0" err="1" smtClean="0">
                <a:latin typeface="Calibri" panose="020F0502020204030204"/>
                <a:cs typeface="Calibri" panose="020F0502020204030204"/>
              </a:rPr>
              <a:t>P</a:t>
            </a:r>
            <a:r>
              <a:rPr sz="3600" spc="-15" baseline="1000" dirty="0" err="1" smtClean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 err="1">
                <a:latin typeface="黑体" panose="02010609060101010101" charset="-122"/>
                <a:cs typeface="黑体" panose="02010609060101010101" charset="-122"/>
              </a:rPr>
              <a:t>中的各建模表格、流水线通路等，</a:t>
            </a:r>
            <a:r>
              <a:rPr sz="2400" dirty="0" err="1" smtClean="0">
                <a:latin typeface="黑体" panose="02010609060101010101" charset="-122"/>
                <a:cs typeface="黑体" panose="02010609060101010101" charset="-122"/>
              </a:rPr>
              <a:t>可用于设计</a:t>
            </a:r>
            <a:r>
              <a:rPr sz="2400" spc="-5" dirty="0" err="1" smtClean="0">
                <a:latin typeface="黑体" panose="02010609060101010101" charset="-122"/>
                <a:cs typeface="黑体" panose="02010609060101010101" charset="-122"/>
              </a:rPr>
              <a:t>工作的参考基础</a:t>
            </a:r>
            <a:r>
              <a:rPr sz="2400" spc="-5" dirty="0" err="1">
                <a:latin typeface="黑体" panose="02010609060101010101" charset="-122"/>
                <a:cs typeface="黑体" panose="02010609060101010101" charset="-122"/>
              </a:rPr>
              <a:t>，但不能被简单的认为就是设计本身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094" y="4772532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094" y="5229707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606" y="4541900"/>
            <a:ext cx="6885305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图：多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示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意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性；表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格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部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分表格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至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被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故意去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除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了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部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分内容 一个好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学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习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方法：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方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法，自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推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演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出全部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设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过程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与认</a:t>
            </a:r>
            <a:r>
              <a:rPr spc="-15" dirty="0"/>
              <a:t>识</a:t>
            </a:r>
            <a:r>
              <a:rPr dirty="0"/>
              <a:t>相关</a:t>
            </a:r>
            <a:r>
              <a:rPr spc="-15" dirty="0"/>
              <a:t>的</a:t>
            </a:r>
            <a:r>
              <a:rPr dirty="0"/>
              <a:t>注意</a:t>
            </a:r>
            <a:r>
              <a:rPr spc="-15" dirty="0"/>
              <a:t>事</a:t>
            </a:r>
            <a:r>
              <a:rPr dirty="0"/>
              <a:t>项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855980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流水线开发复杂度远高于单周期和多周期，其主要原因在于并行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性导致的思考点总量及关联度急剧攀升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94" y="17106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216789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606" y="1632458"/>
            <a:ext cx="586867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指令集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任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何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变化均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生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大量连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锁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反应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380"/>
              </a:lnSpc>
              <a:spcBef>
                <a:spcPts val="1200"/>
              </a:spcBef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类比：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如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单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周期、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周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期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是树，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那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么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水线就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图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4" y="2639567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94" y="2545079"/>
            <a:ext cx="88646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除了流水线方法，确保流水线开发效率与正确性的重要因素之一：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794" y="2910840"/>
            <a:ext cx="21590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严谨的设计过程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094" y="350926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606" y="3431032"/>
            <a:ext cx="409194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设计过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必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须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是显式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非隐式的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9294" y="3959605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7894" y="3889502"/>
            <a:ext cx="7340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显式的设计过程：各个设计环节必须有存证（文字、图、表、伪代码等）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894" y="440766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4313173"/>
            <a:ext cx="52070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只有详尽的显式设计过程，才能确保：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094" y="491197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094" y="5369178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8606" y="4833746"/>
            <a:ext cx="586867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正确并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高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效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完成设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调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整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与工程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实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现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380"/>
              </a:lnSpc>
              <a:spcBef>
                <a:spcPts val="1200"/>
              </a:spcBef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回溯整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设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过程以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快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速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位错误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这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甚为重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要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忠告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215900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不要急于编码！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94894" y="13591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4" y="1877314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794" y="1264665"/>
            <a:ext cx="6732270" cy="87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设计越细致、越充分越好！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35"/>
              </a:lnSpc>
              <a:spcBef>
                <a:spcPts val="12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所有的设计规划都会有回报的（是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加速型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回报）！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4" y="2913888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4" y="3432047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94" y="3950461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794" y="2819400"/>
            <a:ext cx="6732270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不要急于编码！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设计越细致、越充分越好！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40"/>
              </a:lnSpc>
              <a:spcBef>
                <a:spcPts val="1200"/>
              </a:spcBef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所有的设计规划都会有回报的（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2400" spc="-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加速型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回报）！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94" y="498716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5505297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6023457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794" y="4892675"/>
            <a:ext cx="6732270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不要急于编码！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设计越细致、越充分越好！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40"/>
              </a:lnSpc>
              <a:spcBef>
                <a:spcPts val="1200"/>
              </a:spcBef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所有的设计规划都会有回报的（是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加速型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回报）！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流水</a:t>
            </a:r>
            <a:r>
              <a:rPr spc="-15" dirty="0"/>
              <a:t>线</a:t>
            </a:r>
            <a:r>
              <a:rPr dirty="0"/>
              <a:t>实验</a:t>
            </a:r>
            <a:r>
              <a:rPr spc="-15" dirty="0"/>
              <a:t>的</a:t>
            </a:r>
            <a:r>
              <a:rPr dirty="0"/>
              <a:t>教学</a:t>
            </a:r>
            <a:r>
              <a:rPr spc="-15" dirty="0"/>
              <a:t>定</a:t>
            </a:r>
            <a:r>
              <a:rPr dirty="0"/>
              <a:t>位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856107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计算机专业是典型的工科专业。我们强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烈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期盼</a:t>
            </a:r>
            <a:r>
              <a:rPr sz="2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你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是未来的社会精 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英，是现代工程的领导者、驾驭者，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而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不应在未来面对现代工程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时思考无绪、进退失据。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4" y="209067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94" y="1996185"/>
            <a:ext cx="490283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为此，我们需要寻找这样一个载体：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59486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305206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3814317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1040">
              <a:lnSpc>
                <a:spcPct val="100000"/>
              </a:lnSpc>
            </a:pPr>
            <a:r>
              <a:rPr dirty="0"/>
              <a:t>首先</a:t>
            </a:r>
            <a:r>
              <a:rPr spc="5" dirty="0"/>
              <a:t>，</a:t>
            </a:r>
            <a:r>
              <a:rPr spc="-15" dirty="0"/>
              <a:t>它</a:t>
            </a:r>
            <a:r>
              <a:rPr spc="5" dirty="0"/>
              <a:t>能</a:t>
            </a:r>
            <a:r>
              <a:rPr spc="-15" dirty="0"/>
              <a:t>有</a:t>
            </a:r>
            <a:r>
              <a:rPr spc="5" dirty="0"/>
              <a:t>效体</a:t>
            </a:r>
            <a:r>
              <a:rPr spc="-5" dirty="0"/>
              <a:t>现</a:t>
            </a:r>
            <a:r>
              <a:rPr spc="-10" dirty="0"/>
              <a:t>现</a:t>
            </a:r>
            <a:r>
              <a:rPr spc="5" dirty="0"/>
              <a:t>代</a:t>
            </a:r>
            <a:r>
              <a:rPr spc="-15" dirty="0"/>
              <a:t>工</a:t>
            </a:r>
            <a:r>
              <a:rPr spc="5" dirty="0"/>
              <a:t>程</a:t>
            </a:r>
            <a:r>
              <a:rPr dirty="0"/>
              <a:t>的特点</a:t>
            </a:r>
            <a:endParaRPr dirty="0"/>
          </a:p>
          <a:p>
            <a:pPr marL="701040" marR="5080">
              <a:lnSpc>
                <a:spcPct val="100000"/>
              </a:lnSpc>
              <a:spcBef>
                <a:spcPts val="1200"/>
              </a:spcBef>
            </a:pPr>
            <a:r>
              <a:rPr dirty="0"/>
              <a:t>其次，</a:t>
            </a:r>
            <a:r>
              <a:rPr spc="-10" dirty="0"/>
              <a:t>能</a:t>
            </a:r>
            <a:r>
              <a:rPr dirty="0"/>
              <a:t>依</a:t>
            </a:r>
            <a:r>
              <a:rPr spc="-15" dirty="0"/>
              <a:t>托</a:t>
            </a:r>
            <a:r>
              <a:rPr dirty="0"/>
              <a:t>这个载</a:t>
            </a:r>
            <a:r>
              <a:rPr spc="-15" dirty="0"/>
              <a:t>体</a:t>
            </a:r>
            <a:r>
              <a:rPr dirty="0"/>
              <a:t>来</a:t>
            </a:r>
            <a:r>
              <a:rPr spc="-15" dirty="0"/>
              <a:t>培</a:t>
            </a:r>
            <a:r>
              <a:rPr dirty="0"/>
              <a:t>养学生</a:t>
            </a:r>
            <a:r>
              <a:rPr spc="-15" dirty="0"/>
              <a:t>对</a:t>
            </a:r>
            <a:r>
              <a:rPr dirty="0"/>
              <a:t>现</a:t>
            </a:r>
            <a:r>
              <a:rPr spc="-15" dirty="0"/>
              <a:t>代</a:t>
            </a:r>
            <a:r>
              <a:rPr dirty="0"/>
              <a:t>工程开</a:t>
            </a:r>
            <a:r>
              <a:rPr spc="-15" dirty="0"/>
              <a:t>发</a:t>
            </a:r>
            <a:r>
              <a:rPr dirty="0"/>
              <a:t>的</a:t>
            </a:r>
            <a:r>
              <a:rPr spc="-15" dirty="0"/>
              <a:t>正</a:t>
            </a:r>
            <a:r>
              <a:rPr dirty="0"/>
              <a:t>确认识</a:t>
            </a:r>
            <a:r>
              <a:rPr spc="-15" dirty="0"/>
              <a:t>，</a:t>
            </a:r>
            <a:r>
              <a:rPr dirty="0"/>
              <a:t>理</a:t>
            </a:r>
            <a:r>
              <a:rPr spc="-15" dirty="0"/>
              <a:t>解</a:t>
            </a:r>
            <a:r>
              <a:rPr dirty="0"/>
              <a:t>并掌 握其基</a:t>
            </a:r>
            <a:r>
              <a:rPr spc="-15" dirty="0"/>
              <a:t>本</a:t>
            </a:r>
            <a:r>
              <a:rPr dirty="0"/>
              <a:t>内</a:t>
            </a:r>
            <a:r>
              <a:rPr spc="-15" dirty="0"/>
              <a:t>涵</a:t>
            </a:r>
            <a:r>
              <a:rPr dirty="0"/>
              <a:t>与要点</a:t>
            </a:r>
            <a:endParaRPr dirty="0"/>
          </a:p>
          <a:p>
            <a:pPr marL="701040">
              <a:lnSpc>
                <a:spcPts val="2380"/>
              </a:lnSpc>
              <a:spcBef>
                <a:spcPts val="1200"/>
              </a:spcBef>
            </a:pPr>
            <a:r>
              <a:rPr dirty="0"/>
              <a:t>最后，</a:t>
            </a:r>
            <a:r>
              <a:rPr spc="-10" dirty="0"/>
              <a:t>也</a:t>
            </a:r>
            <a:r>
              <a:rPr spc="5" dirty="0"/>
              <a:t>是</a:t>
            </a:r>
            <a:r>
              <a:rPr spc="-15" dirty="0"/>
              <a:t>最</a:t>
            </a:r>
            <a:r>
              <a:rPr spc="5" dirty="0"/>
              <a:t>重要</a:t>
            </a:r>
            <a:r>
              <a:rPr spc="-5" dirty="0"/>
              <a:t>的</a:t>
            </a:r>
            <a:r>
              <a:rPr spc="-10" dirty="0"/>
              <a:t>是</a:t>
            </a:r>
            <a:r>
              <a:rPr spc="5" dirty="0"/>
              <a:t>其</a:t>
            </a:r>
            <a:r>
              <a:rPr spc="-15" dirty="0"/>
              <a:t>复</a:t>
            </a:r>
            <a:r>
              <a:rPr spc="5" dirty="0"/>
              <a:t>杂度</a:t>
            </a:r>
            <a:r>
              <a:rPr spc="-5" dirty="0"/>
              <a:t>是</a:t>
            </a:r>
            <a:r>
              <a:rPr spc="-10" dirty="0"/>
              <a:t>学</a:t>
            </a:r>
            <a:r>
              <a:rPr spc="5" dirty="0"/>
              <a:t>生</a:t>
            </a:r>
            <a:r>
              <a:rPr spc="-15" dirty="0"/>
              <a:t>通</a:t>
            </a:r>
            <a:r>
              <a:rPr spc="5" dirty="0"/>
              <a:t>过自</a:t>
            </a:r>
            <a:r>
              <a:rPr spc="-5" dirty="0"/>
              <a:t>身</a:t>
            </a:r>
            <a:r>
              <a:rPr spc="-10" dirty="0"/>
              <a:t>努</a:t>
            </a:r>
            <a:r>
              <a:rPr spc="5" dirty="0"/>
              <a:t>力</a:t>
            </a:r>
            <a:r>
              <a:rPr spc="-15" dirty="0"/>
              <a:t>能</a:t>
            </a:r>
            <a:r>
              <a:rPr spc="5" dirty="0"/>
              <a:t>够驾</a:t>
            </a:r>
            <a:r>
              <a:rPr dirty="0"/>
              <a:t>驭</a:t>
            </a:r>
            <a:r>
              <a:rPr spc="5" dirty="0"/>
              <a:t>的</a:t>
            </a:r>
            <a:endParaRPr spc="5" dirty="0"/>
          </a:p>
        </p:txBody>
      </p:sp>
      <p:sp>
        <p:nvSpPr>
          <p:cNvPr id="11" name="object 11"/>
          <p:cNvSpPr txBox="1"/>
          <p:nvPr/>
        </p:nvSpPr>
        <p:spPr>
          <a:xfrm>
            <a:off x="94894" y="4285742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794" y="4191254"/>
            <a:ext cx="840994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经过多种分析、实践与权衡，我们认为全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速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5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级流水线就是一个 非常好的教学案例。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5170042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794" y="5075554"/>
            <a:ext cx="855980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此外，我们还非常期盼能够借助这些实验进一步培养学生的抽象 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思维能力和严密的逻辑分析与推理能力。这些能力，也是社会精 英所必需的基本条件之一。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流水</a:t>
            </a:r>
            <a:r>
              <a:rPr spc="-15" dirty="0"/>
              <a:t>线</a:t>
            </a:r>
            <a:r>
              <a:rPr dirty="0"/>
              <a:t>实验</a:t>
            </a:r>
            <a:r>
              <a:rPr spc="-15" dirty="0"/>
              <a:t>的</a:t>
            </a:r>
            <a:r>
              <a:rPr dirty="0"/>
              <a:t>教学</a:t>
            </a:r>
            <a:r>
              <a:rPr spc="-15" dirty="0"/>
              <a:t>定</a:t>
            </a:r>
            <a:r>
              <a:rPr dirty="0"/>
              <a:t>位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" y="746125"/>
            <a:ext cx="8559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“站在全系统的高度，建立系统的层次关系并厘清各层的组成要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" y="1112265"/>
            <a:ext cx="886460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素及其作用关系，建模系统并通过显式的逻辑推演完成设计过程，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ts val="2835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借助甚至开发相应工具来加速设计到实现的转换”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207645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606" y="1998217"/>
            <a:ext cx="713994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我将其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称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之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系统能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力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将相应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思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维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方法称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系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统思维。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94" y="2743200"/>
            <a:ext cx="8559800" cy="1789464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09855" rIns="0" bIns="0" rtlCol="0">
            <a:spAutoFit/>
          </a:bodyPr>
          <a:lstStyle/>
          <a:p>
            <a:pPr marL="91440" marR="454025" algn="ctr">
              <a:lnSpc>
                <a:spcPct val="98000"/>
              </a:lnSpc>
              <a:spcBef>
                <a:spcPts val="865"/>
              </a:spcBef>
            </a:pPr>
            <a:r>
              <a:rPr lang="en-US" sz="3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 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我非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常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希望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包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括流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水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线实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验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在内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3200" spc="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组实</a:t>
            </a:r>
            <a:r>
              <a:rPr lang="en-US" sz="3200" spc="5" dirty="0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 </a:t>
            </a:r>
            <a:endParaRPr lang="en-US" sz="3200" spc="5" dirty="0" smtClean="0">
              <a:solidFill>
                <a:srgbClr val="FFFFFF"/>
              </a:solidFill>
              <a:latin typeface="黑体" panose="02010609060101010101" charset="-122"/>
              <a:cs typeface="黑体" panose="02010609060101010101" charset="-122"/>
            </a:endParaRPr>
          </a:p>
          <a:p>
            <a:pPr marL="91440" marR="454025" algn="ctr">
              <a:lnSpc>
                <a:spcPct val="98000"/>
              </a:lnSpc>
              <a:spcBef>
                <a:spcPts val="865"/>
              </a:spcBef>
            </a:pPr>
            <a:r>
              <a:rPr lang="en-US" sz="32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验</a:t>
            </a:r>
            <a:r>
              <a:rPr sz="3200" spc="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3200" spc="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助于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你</a:t>
            </a:r>
            <a:r>
              <a:rPr sz="3200" spc="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们掌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握</a:t>
            </a:r>
            <a:r>
              <a:rPr sz="3200" spc="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这样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思维方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3200" dirty="0" err="1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具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备</a:t>
            </a:r>
            <a:r>
              <a:rPr lang="en-US" sz="3200" spc="-15" dirty="0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endParaRPr lang="en-US" sz="3200" spc="-15" dirty="0" smtClean="0">
              <a:solidFill>
                <a:srgbClr val="FFFFFF"/>
              </a:solidFill>
              <a:latin typeface="黑体" panose="02010609060101010101" charset="-122"/>
              <a:cs typeface="黑体" panose="02010609060101010101" charset="-122"/>
            </a:endParaRPr>
          </a:p>
          <a:p>
            <a:pPr marL="91440" marR="454025" algn="ctr">
              <a:lnSpc>
                <a:spcPct val="98000"/>
              </a:lnSpc>
              <a:spcBef>
                <a:spcPts val="865"/>
              </a:spcBef>
            </a:pPr>
            <a:r>
              <a:rPr lang="en-US" sz="32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这样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能力</a:t>
            </a:r>
            <a:r>
              <a:rPr sz="3200" spc="-15" dirty="0" err="1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是你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们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成为未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来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精英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3200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助推</a:t>
            </a:r>
            <a:r>
              <a:rPr sz="3200" spc="-15" dirty="0" err="1" smtClean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器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791" y="114172"/>
            <a:ext cx="40904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流水线设计的思维导图 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660" y="256490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流水线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78655" y="162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78655" y="34129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1248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无转发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4" y="1990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有转发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2976908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无转发：控制单元</a:t>
            </a:r>
            <a:r>
              <a:rPr lang="en-US" altLang="zh-CN" dirty="0" smtClean="0"/>
              <a:t>CU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在译码阶段生成</a:t>
            </a:r>
            <a:r>
              <a:rPr lang="zh-CN" altLang="en-US" dirty="0" smtClean="0">
                <a:solidFill>
                  <a:srgbClr val="0000FF"/>
                </a:solidFill>
              </a:rPr>
              <a:t>部件及功能</a:t>
            </a:r>
            <a:r>
              <a:rPr lang="en-US" altLang="zh-CN" dirty="0" smtClean="0">
                <a:solidFill>
                  <a:srgbClr val="0000FF"/>
                </a:solidFill>
              </a:rPr>
              <a:t>MUX</a:t>
            </a:r>
            <a:r>
              <a:rPr lang="zh-CN" altLang="en-US" dirty="0" smtClean="0"/>
              <a:t>的控制信号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71800" y="3718773"/>
            <a:ext cx="609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有转发：转发控制单元</a:t>
            </a:r>
            <a:r>
              <a:rPr lang="en-US" altLang="zh-CN" b="1" dirty="0" smtClean="0">
                <a:solidFill>
                  <a:srgbClr val="FF0000"/>
                </a:solidFill>
              </a:rPr>
              <a:t>FCU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依据</a:t>
            </a:r>
            <a:r>
              <a:rPr lang="en-US" altLang="zh-CN" dirty="0" err="1" smtClean="0"/>
              <a:t>Tnew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Tuse</a:t>
            </a:r>
            <a:r>
              <a:rPr lang="zh-CN" altLang="en-US" dirty="0" smtClean="0"/>
              <a:t>生成</a:t>
            </a:r>
            <a:r>
              <a:rPr lang="zh-CN" altLang="en-US" b="1" dirty="0" smtClean="0">
                <a:solidFill>
                  <a:srgbClr val="FF0000"/>
                </a:solidFill>
              </a:rPr>
              <a:t>暂停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所有</a:t>
            </a:r>
            <a:r>
              <a:rPr lang="en-US" altLang="zh-CN" b="1" dirty="0" smtClean="0">
                <a:solidFill>
                  <a:srgbClr val="FF0000"/>
                </a:solidFill>
              </a:rPr>
              <a:t>FMUX</a:t>
            </a:r>
            <a:r>
              <a:rPr lang="zh-CN" altLang="en-US" dirty="0" smtClean="0"/>
              <a:t>的控制信号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1436147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合并生成</a:t>
            </a:r>
            <a:r>
              <a:rPr lang="zh-CN" altLang="en-US" dirty="0" smtClean="0">
                <a:solidFill>
                  <a:srgbClr val="0000FF"/>
                </a:solidFill>
              </a:rPr>
              <a:t>功能</a:t>
            </a:r>
            <a:r>
              <a:rPr lang="en-US" altLang="zh-CN" dirty="0" smtClean="0">
                <a:solidFill>
                  <a:srgbClr val="0000FF"/>
                </a:solidFill>
              </a:rPr>
              <a:t>MUX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7892" y="2174809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确定每一个</a:t>
            </a:r>
            <a:r>
              <a:rPr lang="en-US" altLang="zh-CN" dirty="0" smtClean="0"/>
              <a:t>FMUX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数据输入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920" y="1066816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确定</a:t>
            </a:r>
            <a:r>
              <a:rPr lang="zh-CN" altLang="en-US" dirty="0" smtClean="0">
                <a:solidFill>
                  <a:srgbClr val="0000FF"/>
                </a:solidFill>
              </a:rPr>
              <a:t>每条指令</a:t>
            </a:r>
            <a:r>
              <a:rPr lang="zh-CN" altLang="en-US" dirty="0" smtClean="0"/>
              <a:t>的数据通路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79966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找</a:t>
            </a:r>
            <a:r>
              <a:rPr lang="zh-CN" altLang="en-US" b="1" dirty="0" smtClean="0">
                <a:solidFill>
                  <a:srgbClr val="FF0000"/>
                </a:solidFill>
              </a:rPr>
              <a:t>需求点</a:t>
            </a:r>
            <a:r>
              <a:rPr lang="zh-CN" altLang="en-US" dirty="0" smtClean="0"/>
              <a:t>，用转发</a:t>
            </a:r>
            <a:r>
              <a:rPr lang="en-US" altLang="zh-CN" dirty="0" smtClean="0">
                <a:solidFill>
                  <a:srgbClr val="FF0000"/>
                </a:solidFill>
              </a:rPr>
              <a:t>FMUX</a:t>
            </a:r>
            <a:r>
              <a:rPr lang="zh-CN" altLang="en-US" dirty="0" smtClean="0"/>
              <a:t>替换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>
          <a:xfrm>
            <a:off x="1785167" y="1844824"/>
            <a:ext cx="93488" cy="17784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2915816" y="1432844"/>
            <a:ext cx="144016" cy="7418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2699792" y="3173441"/>
            <a:ext cx="144016" cy="7418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3802490" y="1214311"/>
            <a:ext cx="85075" cy="452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3802490" y="1940612"/>
            <a:ext cx="85075" cy="452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6791" y="114172"/>
            <a:ext cx="4090416" cy="48768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984885"/>
          </a:xfrm>
        </p:spPr>
        <p:txBody>
          <a:bodyPr/>
          <a:p>
            <a:r>
              <a:rPr lang="zh-CN" altLang="en-US"/>
              <a:t>需要的部件</a:t>
            </a:r>
            <a:r>
              <a:rPr lang="en-US" altLang="zh-CN"/>
              <a:t>,</a:t>
            </a:r>
            <a:r>
              <a:rPr lang="zh-CN" altLang="en-US"/>
              <a:t>如下</a:t>
            </a:r>
            <a:r>
              <a:rPr lang="zh-CN" altLang="en-US"/>
              <a:t>所示</a:t>
            </a:r>
            <a:br>
              <a:rPr lang="zh-CN" altLang="en-US"/>
            </a:b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600200"/>
            <a:ext cx="64770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7037070" cy="2769870"/>
          </a:xfrm>
        </p:spPr>
        <p:txBody>
          <a:bodyPr wrap="square"/>
          <a:p>
            <a:r>
              <a:rPr lang="zh-CN" altLang="en-US"/>
              <a:t>主控制器三个部分</a:t>
            </a:r>
            <a:br>
              <a:rPr lang="zh-CN" altLang="en-US"/>
            </a:br>
            <a:r>
              <a:rPr lang="en-US" altLang="zh-CN"/>
              <a:t>	</a:t>
            </a:r>
            <a:r>
              <a:rPr lang="zh-CN" altLang="en-US"/>
              <a:t>无转发控制信号生成单元</a:t>
            </a:r>
            <a:r>
              <a:rPr lang="en-US" altLang="zh-CN"/>
              <a:t>CU</a:t>
            </a:r>
            <a:br>
              <a:rPr lang="en-US" altLang="zh-CN"/>
            </a:br>
            <a:r>
              <a:rPr lang="en-US" altLang="zh-CN"/>
              <a:t>	   </a:t>
            </a:r>
            <a:r>
              <a:rPr lang="zh-CN" altLang="en-US" sz="2000" dirty="0">
                <a:sym typeface="+mn-ea"/>
              </a:rPr>
              <a:t>译码阶段生成</a:t>
            </a:r>
            <a:r>
              <a:rPr lang="zh-CN" altLang="en-US" sz="2000" dirty="0">
                <a:solidFill>
                  <a:srgbClr val="0000FF"/>
                </a:solidFill>
                <a:sym typeface="+mn-ea"/>
              </a:rPr>
              <a:t>部件及功能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MUX</a:t>
            </a:r>
            <a:r>
              <a:rPr lang="zh-CN" altLang="en-US" sz="2000" dirty="0">
                <a:sym typeface="+mn-ea"/>
              </a:rPr>
              <a:t>的控制信号</a:t>
            </a:r>
            <a:br>
              <a:rPr lang="en-US" altLang="zh-CN" sz="2000"/>
            </a:br>
            <a:r>
              <a:rPr lang="en-US" altLang="zh-CN"/>
              <a:t>	</a:t>
            </a:r>
            <a:r>
              <a:rPr lang="zh-CN" altLang="en-US"/>
              <a:t>转发控制信号生成单元</a:t>
            </a:r>
            <a:r>
              <a:rPr lang="en-US" altLang="zh-CN"/>
              <a:t>FCU</a:t>
            </a:r>
            <a:br>
              <a:rPr lang="en-US" altLang="zh-CN"/>
            </a:br>
            <a:r>
              <a:rPr lang="en-US" altLang="zh-CN"/>
              <a:t>	   </a:t>
            </a:r>
            <a:r>
              <a:rPr lang="zh-CN" altLang="en-US" sz="2000" dirty="0">
                <a:sym typeface="+mn-ea"/>
              </a:rPr>
              <a:t>依据</a:t>
            </a:r>
            <a:r>
              <a:rPr lang="en-US" altLang="zh-CN" sz="2000" dirty="0" err="1">
                <a:sym typeface="+mn-ea"/>
              </a:rPr>
              <a:t>Tnew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 err="1">
                <a:sym typeface="+mn-ea"/>
              </a:rPr>
              <a:t>Tuse</a:t>
            </a:r>
            <a:r>
              <a:rPr lang="zh-CN" altLang="en-US" sz="2000" dirty="0">
                <a:sym typeface="+mn-ea"/>
              </a:rPr>
              <a:t>生成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暂停</a:t>
            </a:r>
            <a:r>
              <a:rPr lang="zh-CN" altLang="en-US" sz="2000" dirty="0">
                <a:sym typeface="+mn-ea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所有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FMUX</a:t>
            </a:r>
            <a:r>
              <a:rPr lang="zh-CN" altLang="en-US" sz="2000" dirty="0">
                <a:sym typeface="+mn-ea"/>
              </a:rPr>
              <a:t>的控制信号</a:t>
            </a:r>
            <a:br>
              <a:rPr lang="zh-CN" altLang="en-US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	     Tnew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Tuse</a:t>
            </a:r>
            <a:r>
              <a:rPr lang="zh-CN" altLang="en-US" sz="2000" dirty="0">
                <a:sym typeface="+mn-ea"/>
              </a:rPr>
              <a:t>生成参照</a:t>
            </a:r>
            <a:r>
              <a:rPr lang="en-US" altLang="zh-CN" sz="2000" dirty="0">
                <a:sym typeface="+mn-ea"/>
              </a:rPr>
              <a:t>rs rt</a:t>
            </a:r>
            <a:r>
              <a:rPr lang="zh-CN" altLang="en-US" sz="2000" dirty="0">
                <a:sym typeface="+mn-ea"/>
              </a:rPr>
              <a:t>策略</a:t>
            </a:r>
            <a:r>
              <a:rPr lang="zh-CN" altLang="en-US" sz="2000" dirty="0">
                <a:sym typeface="+mn-ea"/>
              </a:rPr>
              <a:t>矩阵</a:t>
            </a:r>
            <a:endParaRPr lang="zh-CN" altLang="en-US" sz="20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76200" y="3810000"/>
            <a:ext cx="7696200" cy="2954655"/>
          </a:xfrm>
        </p:spPr>
        <p:txBody>
          <a:bodyPr wrap="square"/>
          <a:p>
            <a:r>
              <a:rPr lang="zh-CN" altLang="en-US" sz="3200"/>
              <a:t>宏定义模块</a:t>
            </a:r>
            <a:endParaRPr lang="zh-CN" altLang="en-US" sz="3200"/>
          </a:p>
          <a:p>
            <a:r>
              <a:rPr lang="en-US" altLang="zh-CN" sz="3200"/>
              <a:t>	</a:t>
            </a:r>
            <a:r>
              <a:rPr lang="zh-CN" altLang="en-US" sz="3200"/>
              <a:t>数据通路位宽</a:t>
            </a:r>
            <a:r>
              <a:rPr lang="zh-CN" altLang="en-US" sz="3200"/>
              <a:t>定义</a:t>
            </a:r>
            <a:endParaRPr lang="zh-CN" altLang="en-US" sz="3200"/>
          </a:p>
          <a:p>
            <a:r>
              <a:rPr lang="en-US" altLang="zh-CN" sz="3200"/>
              <a:t>	</a:t>
            </a:r>
            <a:r>
              <a:rPr lang="zh-CN" altLang="en-US" sz="3200"/>
              <a:t>指令</a:t>
            </a:r>
            <a:r>
              <a:rPr lang="en-US" altLang="zh-CN" sz="3200"/>
              <a:t>opcode</a:t>
            </a:r>
            <a:r>
              <a:rPr lang="zh-CN" altLang="en-US" sz="3200"/>
              <a:t>定义</a:t>
            </a:r>
            <a:endParaRPr lang="zh-CN" altLang="en-US" sz="3200"/>
          </a:p>
          <a:p>
            <a:r>
              <a:rPr lang="en-US" altLang="zh-CN" sz="3200"/>
              <a:t>	</a:t>
            </a:r>
            <a:r>
              <a:rPr lang="zh-CN" altLang="en-US" sz="3200"/>
              <a:t>指令控制信号编码</a:t>
            </a:r>
            <a:r>
              <a:rPr lang="zh-CN" altLang="en-US" sz="3200"/>
              <a:t>定义</a:t>
            </a:r>
            <a:endParaRPr lang="zh-CN" altLang="en-US" sz="3200"/>
          </a:p>
          <a:p>
            <a:r>
              <a:rPr lang="en-US" altLang="zh-CN" sz="3200"/>
              <a:t>	</a:t>
            </a:r>
            <a:endParaRPr lang="en-US" altLang="zh-CN" sz="3200"/>
          </a:p>
          <a:p>
            <a:r>
              <a:rPr lang="zh-CN" altLang="en-US" sz="3200"/>
              <a:t>转发数据</a:t>
            </a:r>
            <a:r>
              <a:rPr lang="zh-CN" altLang="en-US" sz="3200"/>
              <a:t>通路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13591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" y="1877314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" y="746125"/>
            <a:ext cx="6885305" cy="142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、描述表的架构</a:t>
            </a:r>
            <a:r>
              <a:rPr sz="2400" dirty="0" smtClean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尽量</a:t>
            </a:r>
            <a:r>
              <a:rPr sz="2400" dirty="0" err="1" smtClean="0">
                <a:latin typeface="黑体" panose="02010609060101010101" charset="-122"/>
                <a:cs typeface="黑体" panose="02010609060101010101" charset="-122"/>
              </a:rPr>
              <a:t>与流水线执行路径保持一致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RF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：将读出与写入分离，更易于理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解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5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阶段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600" spc="-7" baseline="1000" dirty="0">
                <a:latin typeface="Calibri" panose="020F0502020204030204"/>
                <a:cs typeface="Calibri" panose="020F0502020204030204"/>
              </a:rPr>
              <a:t>3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、流水寄存器在连接时有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种情况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238125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606" y="2303271"/>
            <a:ext cx="5493385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保存刚产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生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的信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息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：与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前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级功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部件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密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切相关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9294" y="2831591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7894" y="2761488"/>
            <a:ext cx="152908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例如：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级的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A3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26542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3187191"/>
            <a:ext cx="4222750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1000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级间传递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信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息：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简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单的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前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后级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衔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接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294" y="3715766"/>
            <a:ext cx="11112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7894" y="3645661"/>
            <a:ext cx="227330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例如：</a:t>
            </a:r>
            <a:r>
              <a:rPr sz="2700" spc="-7" baseline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级和</a:t>
            </a:r>
            <a:r>
              <a:rPr sz="2700" spc="-15" baseline="20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dirty="0">
                <a:latin typeface="黑体" panose="02010609060101010101" charset="-122"/>
                <a:cs typeface="黑体" panose="02010609060101010101" charset="-122"/>
              </a:rPr>
              <a:t>级的</a:t>
            </a:r>
            <a:r>
              <a:rPr sz="2700" baseline="2000" dirty="0">
                <a:latin typeface="Calibri" panose="020F0502020204030204"/>
                <a:cs typeface="Calibri" panose="020F0502020204030204"/>
              </a:rPr>
              <a:t>A3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41638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794" y="4069333"/>
            <a:ext cx="703897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600" spc="-7" baseline="1000" dirty="0" smtClean="0">
                <a:latin typeface="Calibri" panose="020F0502020204030204"/>
                <a:cs typeface="Calibri" panose="020F0502020204030204"/>
              </a:rPr>
              <a:t>4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、由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3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可知，大量流水寄存器的连接关系是固定的， </a:t>
            </a:r>
            <a:r>
              <a:rPr sz="2400" dirty="0" err="1" smtClean="0">
                <a:latin typeface="黑体" panose="02010609060101010101" charset="-122"/>
                <a:cs typeface="黑体" panose="02010609060101010101" charset="-122"/>
              </a:rPr>
              <a:t>仅需要解决最初一级的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最初</a:t>
            </a:r>
            <a:r>
              <a:rPr sz="2400" b="1" dirty="0" err="1" smtClean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来源</a:t>
            </a:r>
            <a:endParaRPr sz="2400" b="1" dirty="0">
              <a:solidFill>
                <a:srgbClr val="FF0000"/>
              </a:solidFill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094" y="5033898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094" y="549107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606" y="4955667"/>
            <a:ext cx="526288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例如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3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级初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值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来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自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I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后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M/</a:t>
            </a:r>
            <a:r>
              <a:rPr sz="3000" spc="-22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为简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单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传递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例如</a:t>
            </a: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初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值来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自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3000" spc="-7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U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，其后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简单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传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递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/>
              <a:t>流水</a:t>
            </a:r>
            <a:r>
              <a:rPr spc="-15" dirty="0"/>
              <a:t>线</a:t>
            </a:r>
            <a:r>
              <a:rPr dirty="0"/>
              <a:t>数据</a:t>
            </a:r>
            <a:r>
              <a:rPr spc="-15" dirty="0"/>
              <a:t>通</a:t>
            </a:r>
            <a:r>
              <a:rPr dirty="0"/>
              <a:t>路描</a:t>
            </a:r>
            <a:r>
              <a:rPr spc="-15" dirty="0"/>
              <a:t>述</a:t>
            </a:r>
            <a:r>
              <a:rPr dirty="0"/>
              <a:t>表</a:t>
            </a:r>
            <a:endParaRPr dirty="0"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7360490" y="42320"/>
          <a:ext cx="1760932" cy="6781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93"/>
                <a:gridCol w="492349"/>
                <a:gridCol w="776090"/>
              </a:tblGrid>
              <a:tr h="286555">
                <a:tc gridSpan="2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385"/>
                        </a:lnSpc>
                      </a:pP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指令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037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037">
                <a:tc gridSpan="2"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037">
                <a:tc gridSpan="2">
                  <a:txBody>
                    <a:bodyPr/>
                    <a:lstStyle/>
                    <a:p>
                      <a:pPr marL="248285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 row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IR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vMerge="1"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rowSpan="2"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 vMerge="1"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>
                  <a:txBody>
                    <a:bodyPr/>
                    <a:lstStyle/>
                    <a:p>
                      <a:pPr marL="95885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 row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 vMerge="1"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I26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 rowSpan="2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70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 vMerge="1"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70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row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10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 vMerge="1"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V2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15" dirty="0">
                          <a:latin typeface="Calibri" panose="020F0502020204030204"/>
                          <a:cs typeface="Calibri" panose="020F0502020204030204"/>
                        </a:rPr>
                        <a:t>AO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row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 vMerge="1"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WD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37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2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2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PC4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-15" dirty="0">
                          <a:latin typeface="Calibri" panose="020F0502020204030204"/>
                          <a:cs typeface="Calibri" panose="020F0502020204030204"/>
                        </a:rPr>
                        <a:t>AO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spc="5" dirty="0">
                          <a:latin typeface="Calibri" panose="020F0502020204030204"/>
                          <a:cs typeface="Calibri" panose="020F0502020204030204"/>
                        </a:rPr>
                        <a:t>DR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91037">
                <a:tc rowSpan="2"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-5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4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A3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037">
                <a:tc vMerge="1"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4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WD</a:t>
                      </a:r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4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3635883" y="2780944"/>
            <a:ext cx="288290" cy="216535"/>
          </a:xfrm>
          <a:custGeom>
            <a:avLst/>
            <a:gdLst/>
            <a:ahLst/>
            <a:cxnLst/>
            <a:rect l="l" t="t" r="r" b="b"/>
            <a:pathLst>
              <a:path w="288289" h="216535">
                <a:moveTo>
                  <a:pt x="0" y="216001"/>
                </a:moveTo>
                <a:lnTo>
                  <a:pt x="287997" y="216001"/>
                </a:lnTo>
                <a:lnTo>
                  <a:pt x="287997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35883" y="3653180"/>
            <a:ext cx="288290" cy="216535"/>
          </a:xfrm>
          <a:custGeom>
            <a:avLst/>
            <a:gdLst/>
            <a:ahLst/>
            <a:cxnLst/>
            <a:rect l="l" t="t" r="r" b="b"/>
            <a:pathLst>
              <a:path w="288289" h="216535">
                <a:moveTo>
                  <a:pt x="0" y="216001"/>
                </a:moveTo>
                <a:lnTo>
                  <a:pt x="287997" y="216001"/>
                </a:lnTo>
                <a:lnTo>
                  <a:pt x="287997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114172"/>
            <a:ext cx="83946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黑体" panose="02010609060101010101" charset="-122"/>
                <a:cs typeface="黑体" panose="02010609060101010101" charset="-122"/>
              </a:rPr>
              <a:t>提纲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794" y="746125"/>
            <a:ext cx="2463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solidFill>
                  <a:srgbClr val="FF0000"/>
                </a:solidFill>
              </a:rPr>
              <a:t>数据通路构造方法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52094" y="13449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18021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94" y="2259329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27167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094" y="3173984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94" y="3631183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606" y="1266697"/>
            <a:ext cx="2830195" cy="258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基础</a:t>
            </a:r>
            <a:r>
              <a:rPr sz="2000" spc="-5" dirty="0">
                <a:latin typeface="黑体" panose="02010609060101010101" charset="-122"/>
                <a:cs typeface="黑体" panose="02010609060101010101" charset="-122"/>
              </a:rPr>
              <a:t>流</a:t>
            </a:r>
            <a:r>
              <a:rPr sz="2000" spc="-10" dirty="0">
                <a:latin typeface="黑体" panose="02010609060101010101" charset="-122"/>
                <a:cs typeface="黑体" panose="02010609060101010101" charset="-122"/>
              </a:rPr>
              <a:t>水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线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规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划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建模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200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3000" spc="-30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TL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12700" marR="153670">
              <a:lnSpc>
                <a:spcPts val="3600"/>
              </a:lnSpc>
              <a:spcBef>
                <a:spcPts val="320"/>
              </a:spcBef>
            </a:pPr>
            <a:r>
              <a:rPr sz="3000" spc="-3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000" spc="-7" baseline="1000" dirty="0">
                <a:latin typeface="Calibri" panose="020F0502020204030204"/>
                <a:cs typeface="Calibri" panose="020F0502020204030204"/>
              </a:rPr>
              <a:t>T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制导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的独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立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路 综合无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转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据通路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ts val="3600"/>
              </a:lnSpc>
            </a:pP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构造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2000" spc="5" dirty="0"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3000" spc="-15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UX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控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表达式 综合转</a:t>
            </a:r>
            <a:r>
              <a:rPr sz="2000" spc="-15" dirty="0">
                <a:latin typeface="黑体" panose="02010609060101010101" charset="-122"/>
                <a:cs typeface="黑体" panose="02010609060101010101" charset="-122"/>
              </a:rPr>
              <a:t>发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电路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94" y="410286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4621021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5139563"/>
            <a:ext cx="1619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3855851"/>
            <a:ext cx="3073400" cy="1572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暂停及转发的分析方法 暂停机制构造方法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 err="1" smtClean="0">
                <a:latin typeface="黑体" panose="02010609060101010101" charset="-122"/>
                <a:cs typeface="黑体" panose="02010609060101010101" charset="-122"/>
              </a:rPr>
              <a:t>转发机制构造方法</a:t>
            </a:r>
            <a:endParaRPr sz="24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00245" cy="720090"/>
          </a:xfrm>
          <a:custGeom>
            <a:avLst/>
            <a:gdLst/>
            <a:ahLst/>
            <a:cxnLst/>
            <a:rect l="l" t="t" r="r" b="b"/>
            <a:pathLst>
              <a:path w="4500245" h="720090">
                <a:moveTo>
                  <a:pt x="0" y="720001"/>
                </a:moveTo>
                <a:lnTo>
                  <a:pt x="4499991" y="720001"/>
                </a:lnTo>
                <a:lnTo>
                  <a:pt x="4499991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40552" y="6423858"/>
            <a:ext cx="3168015" cy="3732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114172"/>
            <a:ext cx="343979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建模</a:t>
            </a:r>
            <a:r>
              <a:rPr spc="-5" dirty="0">
                <a:latin typeface="Calibri" panose="020F0502020204030204"/>
                <a:cs typeface="Calibri" panose="020F0502020204030204"/>
              </a:rPr>
              <a:t>l</a:t>
            </a:r>
            <a:r>
              <a:rPr dirty="0">
                <a:latin typeface="Calibri" panose="020F0502020204030204"/>
                <a:cs typeface="Calibri" panose="020F0502020204030204"/>
              </a:rPr>
              <a:t>w</a:t>
            </a:r>
            <a:r>
              <a:rPr dirty="0"/>
              <a:t>的</a:t>
            </a:r>
            <a:r>
              <a:rPr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pc="-5" dirty="0">
                <a:latin typeface="Calibri" panose="020F0502020204030204"/>
                <a:cs typeface="Calibri" panose="020F0502020204030204"/>
              </a:rPr>
              <a:t>TL</a:t>
            </a:r>
            <a:r>
              <a:rPr dirty="0"/>
              <a:t>：取指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868034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36029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04025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72019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0015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08009" y="6452901"/>
            <a:ext cx="467995" cy="360045"/>
          </a:xfrm>
          <a:custGeom>
            <a:avLst/>
            <a:gdLst/>
            <a:ahLst/>
            <a:cxnLst/>
            <a:rect l="l" t="t" r="r" b="b"/>
            <a:pathLst>
              <a:path w="467995" h="360045">
                <a:moveTo>
                  <a:pt x="0" y="359994"/>
                </a:moveTo>
                <a:lnTo>
                  <a:pt x="467995" y="359994"/>
                </a:lnTo>
                <a:lnTo>
                  <a:pt x="467995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76005" y="6452901"/>
            <a:ext cx="432434" cy="360045"/>
          </a:xfrm>
          <a:custGeom>
            <a:avLst/>
            <a:gdLst/>
            <a:ahLst/>
            <a:cxnLst/>
            <a:rect l="l" t="t" r="r" b="b"/>
            <a:pathLst>
              <a:path w="432434" h="360045">
                <a:moveTo>
                  <a:pt x="0" y="359994"/>
                </a:moveTo>
                <a:lnTo>
                  <a:pt x="432003" y="359994"/>
                </a:lnTo>
                <a:lnTo>
                  <a:pt x="432003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4894" y="84061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94" y="1359153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794" y="746125"/>
            <a:ext cx="8312784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操作：读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I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并写入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I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；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P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指向下条指令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事实：流水线每周期都取指令，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故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PC</a:t>
            </a:r>
            <a:r>
              <a:rPr sz="3600" spc="-15" baseline="1000" dirty="0">
                <a:latin typeface="Calibri" panose="020F0502020204030204"/>
                <a:cs typeface="Calibri" panose="020F0502020204030204"/>
              </a:rPr>
              <a:t>.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E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n(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即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PC</a:t>
            </a:r>
            <a:r>
              <a:rPr sz="3600" spc="-120" baseline="1000" dirty="0">
                <a:latin typeface="Calibri" panose="020F0502020204030204"/>
                <a:cs typeface="Calibri" panose="020F0502020204030204"/>
              </a:rPr>
              <a:t>W</a:t>
            </a:r>
            <a:r>
              <a:rPr sz="3600" spc="7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)</a:t>
            </a:r>
            <a:r>
              <a:rPr sz="2400" spc="-5" dirty="0">
                <a:latin typeface="黑体" panose="02010609060101010101" charset="-122"/>
                <a:cs typeface="黑体" panose="02010609060101010101" charset="-122"/>
              </a:rPr>
              <a:t>的有效是常态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894" y="1877314"/>
            <a:ext cx="1612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1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1782826"/>
            <a:ext cx="875220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结论：可以转为关注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P</a:t>
            </a:r>
            <a:r>
              <a:rPr sz="3600" spc="-22" baseline="1000" dirty="0">
                <a:latin typeface="Calibri" panose="020F0502020204030204"/>
                <a:cs typeface="Calibri" panose="020F0502020204030204"/>
              </a:rPr>
              <a:t>C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.E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何时无效（无需在该周期再建</a:t>
            </a:r>
            <a:r>
              <a:rPr sz="2400" spc="5" dirty="0">
                <a:latin typeface="黑体" panose="02010609060101010101" charset="-122"/>
                <a:cs typeface="黑体" panose="02010609060101010101" charset="-122"/>
              </a:rPr>
              <a:t>模</a:t>
            </a:r>
            <a:r>
              <a:rPr sz="3600" baseline="1000" dirty="0">
                <a:latin typeface="Calibri" panose="020F0502020204030204"/>
                <a:cs typeface="Calibri" panose="020F0502020204030204"/>
              </a:rPr>
              <a:t>PC.E</a:t>
            </a:r>
            <a:r>
              <a:rPr sz="3600" spc="-7" baseline="100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094" y="2381250"/>
            <a:ext cx="15049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6FC0"/>
                </a:solidFill>
                <a:latin typeface="Wingdings" panose="05000000000000000000"/>
                <a:cs typeface="Wingdings" panose="05000000000000000000"/>
              </a:rPr>
              <a:t>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606" y="2303271"/>
            <a:ext cx="1502410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" baseline="1000" dirty="0">
                <a:latin typeface="Calibri" panose="020F0502020204030204"/>
                <a:cs typeface="Calibri" panose="020F0502020204030204"/>
              </a:rPr>
              <a:t>I</a:t>
            </a:r>
            <a:r>
              <a:rPr sz="3000" baseline="100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10" dirty="0"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000" dirty="0">
                <a:latin typeface="黑体" panose="02010609060101010101" charset="-122"/>
                <a:cs typeface="黑体" panose="02010609060101010101" charset="-122"/>
              </a:rPr>
              <a:t>同理处理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99990" y="0"/>
            <a:ext cx="4644390" cy="716915"/>
          </a:xfrm>
          <a:custGeom>
            <a:avLst/>
            <a:gdLst/>
            <a:ahLst/>
            <a:cxnLst/>
            <a:rect l="l" t="t" r="r" b="b"/>
            <a:pathLst>
              <a:path w="4644390" h="716915">
                <a:moveTo>
                  <a:pt x="0" y="716407"/>
                </a:moveTo>
                <a:lnTo>
                  <a:pt x="4644009" y="716407"/>
                </a:lnTo>
                <a:lnTo>
                  <a:pt x="4644009" y="0"/>
                </a:lnTo>
                <a:lnTo>
                  <a:pt x="0" y="0"/>
                </a:lnTo>
                <a:lnTo>
                  <a:pt x="0" y="716407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79365" y="138684"/>
            <a:ext cx="45446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R[rt]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MEM[R[rs]+sign_ext(imm16)]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35502" y="6090018"/>
            <a:ext cx="1188085" cy="360045"/>
          </a:xfrm>
          <a:custGeom>
            <a:avLst/>
            <a:gdLst/>
            <a:ahLst/>
            <a:cxnLst/>
            <a:rect l="l" t="t" r="r" b="b"/>
            <a:pathLst>
              <a:path w="1188085" h="360045">
                <a:moveTo>
                  <a:pt x="0" y="359994"/>
                </a:moveTo>
                <a:lnTo>
                  <a:pt x="1187996" y="359994"/>
                </a:lnTo>
                <a:lnTo>
                  <a:pt x="1187996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9146" y="2478595"/>
          <a:ext cx="9072430" cy="4323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4"/>
                <a:gridCol w="1008126"/>
                <a:gridCol w="2051875"/>
                <a:gridCol w="720471"/>
                <a:gridCol w="467487"/>
                <a:gridCol w="576452"/>
                <a:gridCol w="468122"/>
                <a:gridCol w="467994"/>
                <a:gridCol w="467994"/>
                <a:gridCol w="467995"/>
                <a:gridCol w="467995"/>
                <a:gridCol w="467994"/>
                <a:gridCol w="467995"/>
                <a:gridCol w="431926"/>
              </a:tblGrid>
              <a:tr h="360044">
                <a:tc rowSpan="3" gridSpan="4">
                  <a:txBody>
                    <a:bodyPr/>
                    <a:lstStyle/>
                    <a:p>
                      <a:endParaRPr sz="2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cPr marL="0" marR="0" marT="0" marB="0"/>
                </a:tc>
                <a:tc rowSpan="3" hMerge="1">
                  <a:tcPr marL="0" marR="0" marT="0" marB="0"/>
                </a:tc>
                <a:tc rowSpan="3"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ALU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359918">
                <a:tc vMerge="1" gridSpan="4"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ADD4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EXT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2649">
                <a:tc vMerge="1" gridSpan="4"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5378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NPC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9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步骤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RTL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控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制信号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47376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取指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IR@D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27940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 panose="02070309020205020404"/>
                          <a:cs typeface="Courier New" panose="02070309020205020404"/>
                        </a:rPr>
                        <a:t>PC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IM[PC]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 3" panose="05040102010807070707"/>
                          <a:cs typeface="Wingdings 3" panose="05040102010807070707"/>
                        </a:rPr>
                        <a:t>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ADD4(PC)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IR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10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77164">
                <a:tc vMerge="1"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读数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60044">
                <a:tc vMerge="1"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0">
                <a:tc vMerge="1"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90830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计算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13106">
                <a:tc vMerge="1"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1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46926">
                <a:tc row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访存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60006">
                <a:tc vMerge="1"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 vMerge="1" gridSpan="2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2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10" dirty="0">
                          <a:latin typeface="黑体" panose="02010609060101010101" charset="-122"/>
                          <a:cs typeface="黑体" panose="02010609060101010101" charset="-122"/>
                        </a:rPr>
                        <a:t>回写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endParaRPr sz="16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360000">
                <a:tc gridSpan="4"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600" dirty="0">
                          <a:latin typeface="黑体" panose="02010609060101010101" charset="-122"/>
                          <a:cs typeface="黑体" panose="02010609060101010101" charset="-122"/>
                        </a:rPr>
                        <a:t>级</a:t>
                      </a:r>
                      <a:endParaRPr sz="16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0165" marB="0">
                    <a:lnT w="285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3635502" y="6090018"/>
            <a:ext cx="1178394" cy="345129"/>
            <a:chOff x="3635502" y="6090018"/>
            <a:chExt cx="1178394" cy="345129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3635502" y="6090018"/>
              <a:ext cx="117839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635502" y="6435147"/>
              <a:ext cx="117839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2f1ff4f5-b92d-4258-8a5b-ad3d4cd45e3d}"/>
</p:tagLst>
</file>

<file path=ppt/tags/tag2.xml><?xml version="1.0" encoding="utf-8"?>
<p:tagLst xmlns:p="http://schemas.openxmlformats.org/presentationml/2006/main">
  <p:tag name="KSO_WM_UNIT_TABLE_BEAUTIFY" val="smartTable{130dffb9-4794-4e14-8b93-caaa5158a025}"/>
</p:tagLst>
</file>

<file path=ppt/tags/tag3.xml><?xml version="1.0" encoding="utf-8"?>
<p:tagLst xmlns:p="http://schemas.openxmlformats.org/presentationml/2006/main">
  <p:tag name="KSO_WM_UNIT_TABLE_BEAUTIFY" val="smartTable{f2467bf1-cca6-4b3c-8665-94f34c7e550d}"/>
</p:tagLst>
</file>

<file path=ppt/tags/tag4.xml><?xml version="1.0" encoding="utf-8"?>
<p:tagLst xmlns:p="http://schemas.openxmlformats.org/presentationml/2006/main">
  <p:tag name="KSO_WM_UNIT_TABLE_BEAUTIFY" val="smartTable{39e9695a-2109-44ad-8639-ac1892ce6ea8}"/>
</p:tagLst>
</file>

<file path=ppt/tags/tag5.xml><?xml version="1.0" encoding="utf-8"?>
<p:tagLst xmlns:p="http://schemas.openxmlformats.org/presentationml/2006/main">
  <p:tag name="KSO_WM_UNIT_TABLE_BEAUTIFY" val="smartTable{4b2de5ef-f5a2-4630-b0da-7319653366fa}"/>
</p:tagLst>
</file>

<file path=ppt/tags/tag6.xml><?xml version="1.0" encoding="utf-8"?>
<p:tagLst xmlns:p="http://schemas.openxmlformats.org/presentationml/2006/main">
  <p:tag name="KSO_WM_UNIT_TABLE_BEAUTIFY" val="smartTable{38dc6dea-8008-4eb2-9237-47c3e32109e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21860</Words>
  <Application>WPS 演示</Application>
  <PresentationFormat>全屏显示(4:3)</PresentationFormat>
  <Paragraphs>7261</Paragraphs>
  <Slides>68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5" baseType="lpstr">
      <vt:lpstr>Arial</vt:lpstr>
      <vt:lpstr>宋体</vt:lpstr>
      <vt:lpstr>Wingdings</vt:lpstr>
      <vt:lpstr>黑体</vt:lpstr>
      <vt:lpstr>Wingdings</vt:lpstr>
      <vt:lpstr>Calibri</vt:lpstr>
      <vt:lpstr>Times New Roman</vt:lpstr>
      <vt:lpstr>Symbol</vt:lpstr>
      <vt:lpstr>Courier New</vt:lpstr>
      <vt:lpstr>Wingdings 3</vt:lpstr>
      <vt:lpstr>微软雅黑</vt:lpstr>
      <vt:lpstr>Arial Unicode MS</vt:lpstr>
      <vt:lpstr>Cambria</vt:lpstr>
      <vt:lpstr>Times New Roman</vt:lpstr>
      <vt:lpstr>Cambria Math</vt:lpstr>
      <vt:lpstr>Calibri</vt:lpstr>
      <vt:lpstr>Office Theme</vt:lpstr>
      <vt:lpstr>PowerPoint 演示文稿</vt:lpstr>
      <vt:lpstr>流水线设计目标：给定指令集，确保基于该指令集的任意程序均</vt:lpstr>
      <vt:lpstr>形式化建模方法概述</vt:lpstr>
      <vt:lpstr>数据通路构造方法</vt:lpstr>
      <vt:lpstr>流水线功能部件规划</vt:lpstr>
      <vt:lpstr>流水线寄存器命名</vt:lpstr>
      <vt:lpstr>流水线数据通路描述表</vt:lpstr>
      <vt:lpstr>数据通路构造方法</vt:lpstr>
      <vt:lpstr>建模lw的RTL：取指</vt:lpstr>
      <vt:lpstr>建模lw的RTL：读操作数</vt:lpstr>
      <vt:lpstr>建模lw的RTL：计算地址</vt:lpstr>
      <vt:lpstr>建模lw的RTL：访存</vt:lpstr>
      <vt:lpstr>建模lw的RTL：回写</vt:lpstr>
      <vt:lpstr>根据RTL建立数据通路表</vt:lpstr>
      <vt:lpstr>数据通路构造方法</vt:lpstr>
      <vt:lpstr>PowerPoint 演示文稿</vt:lpstr>
      <vt:lpstr>数据通路构造方法</vt:lpstr>
      <vt:lpstr>综合无转发数据通路</vt:lpstr>
      <vt:lpstr>PowerPoint 演示文稿</vt:lpstr>
      <vt:lpstr>数据通路构造方法</vt:lpstr>
      <vt:lpstr>构造功能MUX控制信号表达式</vt:lpstr>
      <vt:lpstr>方法的流程概述</vt:lpstr>
      <vt:lpstr>转发的设计思路</vt:lpstr>
      <vt:lpstr>转发的设计思路</vt:lpstr>
      <vt:lpstr>转发的设计思路</vt:lpstr>
      <vt:lpstr>转发的设计思路</vt:lpstr>
      <vt:lpstr>支持转发的完整数据通路</vt:lpstr>
      <vt:lpstr>支持转发的完整数据通路</vt:lpstr>
      <vt:lpstr>PowerPoint 演示文稿</vt:lpstr>
      <vt:lpstr>PowerPoint 演示文稿</vt:lpstr>
      <vt:lpstr>PowerPoint 演示文稿</vt:lpstr>
      <vt:lpstr>PowerPoint 演示文稿</vt:lpstr>
      <vt:lpstr>修改功能MUX控制信号表达式</vt:lpstr>
      <vt:lpstr>修改功能MUX控制信号表达式</vt:lpstr>
      <vt:lpstr>数据通路构造方法</vt:lpstr>
      <vt:lpstr>暂停or转发</vt:lpstr>
      <vt:lpstr>PowerPoint 演示文稿</vt:lpstr>
      <vt:lpstr>暂停or转发</vt:lpstr>
      <vt:lpstr>暂停or转发</vt:lpstr>
      <vt:lpstr>数据冒险：需求与供给能否匹配？</vt:lpstr>
      <vt:lpstr>需求者的最晚时间模型</vt:lpstr>
      <vt:lpstr>供给者的最早时间模型</vt:lpstr>
      <vt:lpstr>暂停转发的基本分析方法</vt:lpstr>
      <vt:lpstr>数据通路构造方法</vt:lpstr>
      <vt:lpstr>构造指令集的Tuse</vt:lpstr>
      <vt:lpstr>构造指令集的Tnew</vt:lpstr>
      <vt:lpstr>根据Tuse和Tnew构造策略矩阵</vt:lpstr>
      <vt:lpstr>根据策略矩阵构造暂停条件的一般性方法</vt:lpstr>
      <vt:lpstr>如何用变量表示Tuse与Tnew？</vt:lpstr>
      <vt:lpstr>用变量表示Tuse</vt:lpstr>
      <vt:lpstr>微架构：在流水线中增加Tnew计数器</vt:lpstr>
      <vt:lpstr>建模Tnew计数器</vt:lpstr>
      <vt:lpstr>PowerPoint 演示文稿</vt:lpstr>
      <vt:lpstr>构造暂停条件表达式</vt:lpstr>
      <vt:lpstr>数据通路构造方法</vt:lpstr>
      <vt:lpstr>转发控制的基本分析方法</vt:lpstr>
      <vt:lpstr>转发控制的基本分析方法</vt:lpstr>
      <vt:lpstr>转发控制的基本分析方法</vt:lpstr>
      <vt:lpstr>流水线设计的复杂性在于对冲突的覆盖性分析</vt:lpstr>
      <vt:lpstr>与技术相关的注意事项</vt:lpstr>
      <vt:lpstr>与认识相关的注意事项</vt:lpstr>
      <vt:lpstr>不要急于编码！</vt:lpstr>
      <vt:lpstr>流水线实验的教学定位</vt:lpstr>
      <vt:lpstr>流水线实验的教学定位</vt:lpstr>
      <vt:lpstr>流水线设计的思维导图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数据冒险：需求与供给能否匹配？</dc:title>
  <dc:creator>gxp</dc:creator>
  <cp:lastModifiedBy>1234</cp:lastModifiedBy>
  <cp:revision>64</cp:revision>
  <dcterms:created xsi:type="dcterms:W3CDTF">2018-07-07T08:20:00Z</dcterms:created>
  <dcterms:modified xsi:type="dcterms:W3CDTF">2021-07-02T10:49:50Z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2018-07-05T08:00:00Z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2018-07-07T08:00:00Z</vt:filetime>
  </property>
  <property fmtid="{D5CDD505-2E9C-101B-9397-08002B2CF9AE}" pid="5" name="ICV">
    <vt:lpwstr>2322223BC70F4CF9A8547E5EFB368702</vt:lpwstr>
  </property>
  <property fmtid="{D5CDD505-2E9C-101B-9397-08002B2CF9AE}" pid="6" name="KSOProductBuildVer">
    <vt:lpwstr>2052-11.1.0.10578</vt:lpwstr>
  </property>
</Properties>
</file>