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65"/>
  </p:notesMasterIdLst>
  <p:sldIdLst>
    <p:sldId id="256" r:id="rId2"/>
    <p:sldId id="398" r:id="rId3"/>
    <p:sldId id="317" r:id="rId4"/>
    <p:sldId id="414" r:id="rId5"/>
    <p:sldId id="415" r:id="rId6"/>
    <p:sldId id="416" r:id="rId7"/>
    <p:sldId id="417" r:id="rId8"/>
    <p:sldId id="418" r:id="rId9"/>
    <p:sldId id="419" r:id="rId10"/>
    <p:sldId id="420" r:id="rId11"/>
    <p:sldId id="421" r:id="rId12"/>
    <p:sldId id="422" r:id="rId13"/>
    <p:sldId id="424" r:id="rId14"/>
    <p:sldId id="499" r:id="rId15"/>
    <p:sldId id="501" r:id="rId16"/>
    <p:sldId id="468" r:id="rId17"/>
    <p:sldId id="425" r:id="rId18"/>
    <p:sldId id="456" r:id="rId19"/>
    <p:sldId id="465" r:id="rId20"/>
    <p:sldId id="401" r:id="rId21"/>
    <p:sldId id="426" r:id="rId22"/>
    <p:sldId id="435" r:id="rId23"/>
    <p:sldId id="431" r:id="rId24"/>
    <p:sldId id="436" r:id="rId25"/>
    <p:sldId id="437" r:id="rId26"/>
    <p:sldId id="439" r:id="rId27"/>
    <p:sldId id="427" r:id="rId28"/>
    <p:sldId id="428" r:id="rId29"/>
    <p:sldId id="429" r:id="rId30"/>
    <p:sldId id="463" r:id="rId31"/>
    <p:sldId id="430" r:id="rId32"/>
    <p:sldId id="489" r:id="rId33"/>
    <p:sldId id="490" r:id="rId34"/>
    <p:sldId id="491" r:id="rId35"/>
    <p:sldId id="492" r:id="rId36"/>
    <p:sldId id="493" r:id="rId37"/>
    <p:sldId id="494" r:id="rId38"/>
    <p:sldId id="495" r:id="rId39"/>
    <p:sldId id="496" r:id="rId40"/>
    <p:sldId id="497" r:id="rId41"/>
    <p:sldId id="498" r:id="rId42"/>
    <p:sldId id="470" r:id="rId43"/>
    <p:sldId id="472" r:id="rId44"/>
    <p:sldId id="471" r:id="rId45"/>
    <p:sldId id="473" r:id="rId46"/>
    <p:sldId id="474" r:id="rId47"/>
    <p:sldId id="475" r:id="rId48"/>
    <p:sldId id="476" r:id="rId49"/>
    <p:sldId id="477" r:id="rId50"/>
    <p:sldId id="478" r:id="rId51"/>
    <p:sldId id="479" r:id="rId52"/>
    <p:sldId id="480" r:id="rId53"/>
    <p:sldId id="481" r:id="rId54"/>
    <p:sldId id="482" r:id="rId55"/>
    <p:sldId id="483" r:id="rId56"/>
    <p:sldId id="484" r:id="rId57"/>
    <p:sldId id="485" r:id="rId58"/>
    <p:sldId id="486" r:id="rId59"/>
    <p:sldId id="487" r:id="rId60"/>
    <p:sldId id="488" r:id="rId61"/>
    <p:sldId id="461" r:id="rId62"/>
    <p:sldId id="462" r:id="rId63"/>
    <p:sldId id="464" r:id="rId64"/>
  </p:sldIdLst>
  <p:sldSz cx="9144000" cy="6858000" type="screen4x3"/>
  <p:notesSz cx="6858000" cy="9144000"/>
  <p:defaultTextStyle>
    <a:defPPr>
      <a:defRPr lang="zh-CN"/>
    </a:defPPr>
    <a:lvl1pPr marL="0" lvl="0"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20000"/>
      </a:lnSpc>
      <a:spcBef>
        <a:spcPct val="10000"/>
      </a:spcBef>
      <a:spcAft>
        <a:spcPct val="10000"/>
      </a:spcAft>
      <a:buNone/>
      <a:defRPr sz="3600" b="1" i="0" u="none" kern="1200" baseline="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3">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CC"/>
    <a:srgbClr val="FF33CC"/>
    <a:srgbClr val="FF6600"/>
    <a:srgbClr val="FF00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536" autoAdjust="0"/>
  </p:normalViewPr>
  <p:slideViewPr>
    <p:cSldViewPr showGuides="1">
      <p:cViewPr varScale="1">
        <p:scale>
          <a:sx n="116" d="100"/>
          <a:sy n="116" d="100"/>
        </p:scale>
        <p:origin x="1446" y="102"/>
      </p:cViewPr>
      <p:guideLst>
        <p:guide orient="horz" pos="2143"/>
        <p:guide pos="2894"/>
      </p:guideLst>
    </p:cSldViewPr>
  </p:slideViewPr>
  <p:outlineViewPr>
    <p:cViewPr>
      <p:scale>
        <a:sx n="33" d="100"/>
        <a:sy n="33" d="100"/>
      </p:scale>
      <p:origin x="0" y="-246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b="0" dirty="0"/>
          </a:p>
        </p:txBody>
      </p:sp>
      <p:sp>
        <p:nvSpPr>
          <p:cNvPr id="92163" name="日期占位符 92162"/>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b="0" dirty="0"/>
          </a:p>
        </p:txBody>
      </p:sp>
      <p:sp>
        <p:nvSpPr>
          <p:cNvPr id="92164" name="幻灯片图像占位符 92163"/>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92165" name="文本占位符 92164"/>
          <p:cNvSpPr>
            <a:spLocks noGrp="1"/>
          </p:cNvSpPr>
          <p:nvPr>
            <p:ph type="body" sz="quarter" idx="3"/>
          </p:nvPr>
        </p:nvSpPr>
        <p:spPr>
          <a:xfrm>
            <a:off x="685800" y="4343400"/>
            <a:ext cx="54864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166" name="页脚占位符 92165"/>
          <p:cNvSpPr>
            <a:spLocks noGrp="1"/>
          </p:cNvSpPr>
          <p:nvPr>
            <p:ph type="ftr" sz="quarter" idx="4"/>
          </p:nvPr>
        </p:nvSpPr>
        <p:spPr>
          <a:xfrm>
            <a:off x="0" y="8685213"/>
            <a:ext cx="2971800" cy="457200"/>
          </a:xfrm>
          <a:prstGeom prst="rect">
            <a:avLst/>
          </a:prstGeom>
          <a:noFill/>
          <a:ln w="9525">
            <a:noFill/>
          </a:ln>
        </p:spPr>
        <p:txBody>
          <a:bodyPr anchor="b"/>
          <a:lstStyle/>
          <a:p>
            <a:pPr lvl="0"/>
            <a:endParaRPr lang="zh-CN" altLang="en-US" sz="1200" b="0" dirty="0"/>
          </a:p>
        </p:txBody>
      </p:sp>
      <p:sp>
        <p:nvSpPr>
          <p:cNvPr id="92167" name="灯片编号占位符 92166"/>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b="0" dirty="0"/>
              <a:t>‹#›</a:t>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a:t>
            </a:fld>
            <a:endParaRPr lang="zh-CN" altLang="en-US" sz="12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25</a:t>
            </a:fld>
            <a:endParaRPr lang="zh-CN" altLang="en-US" sz="1200" b="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26</a:t>
            </a:fld>
            <a:endParaRPr lang="zh-CN" altLang="en-US" sz="1200"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32</a:t>
            </a:fld>
            <a:endParaRPr lang="zh-CN" altLang="en-US" sz="1200" b="0" dirty="0"/>
          </a:p>
        </p:txBody>
      </p:sp>
    </p:spTree>
    <p:extLst>
      <p:ext uri="{BB962C8B-B14F-4D97-AF65-F5344CB8AC3E}">
        <p14:creationId xmlns:p14="http://schemas.microsoft.com/office/powerpoint/2010/main" val="2454264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33</a:t>
            </a:fld>
            <a:endParaRPr lang="zh-CN" altLang="en-US" sz="1200" b="0" dirty="0"/>
          </a:p>
        </p:txBody>
      </p:sp>
    </p:spTree>
    <p:extLst>
      <p:ext uri="{BB962C8B-B14F-4D97-AF65-F5344CB8AC3E}">
        <p14:creationId xmlns:p14="http://schemas.microsoft.com/office/powerpoint/2010/main" val="3645413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34</a:t>
            </a:fld>
            <a:endParaRPr lang="zh-CN" altLang="en-US" sz="1200" b="0" dirty="0"/>
          </a:p>
        </p:txBody>
      </p:sp>
    </p:spTree>
    <p:extLst>
      <p:ext uri="{BB962C8B-B14F-4D97-AF65-F5344CB8AC3E}">
        <p14:creationId xmlns:p14="http://schemas.microsoft.com/office/powerpoint/2010/main" val="2394683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35</a:t>
            </a:fld>
            <a:endParaRPr lang="zh-CN" altLang="en-US" sz="1200" b="0" dirty="0"/>
          </a:p>
        </p:txBody>
      </p:sp>
    </p:spTree>
    <p:extLst>
      <p:ext uri="{BB962C8B-B14F-4D97-AF65-F5344CB8AC3E}">
        <p14:creationId xmlns:p14="http://schemas.microsoft.com/office/powerpoint/2010/main" val="397072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36</a:t>
            </a:fld>
            <a:endParaRPr lang="zh-CN" altLang="en-US" sz="1200" b="0" dirty="0"/>
          </a:p>
        </p:txBody>
      </p:sp>
    </p:spTree>
    <p:extLst>
      <p:ext uri="{BB962C8B-B14F-4D97-AF65-F5344CB8AC3E}">
        <p14:creationId xmlns:p14="http://schemas.microsoft.com/office/powerpoint/2010/main" val="9428527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37</a:t>
            </a:fld>
            <a:endParaRPr lang="zh-CN" altLang="en-US" sz="1200" b="0" dirty="0"/>
          </a:p>
        </p:txBody>
      </p:sp>
    </p:spTree>
    <p:extLst>
      <p:ext uri="{BB962C8B-B14F-4D97-AF65-F5344CB8AC3E}">
        <p14:creationId xmlns:p14="http://schemas.microsoft.com/office/powerpoint/2010/main" val="3498916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38</a:t>
            </a:fld>
            <a:endParaRPr lang="zh-CN" altLang="en-US" sz="1200" b="0" dirty="0"/>
          </a:p>
        </p:txBody>
      </p:sp>
    </p:spTree>
    <p:extLst>
      <p:ext uri="{BB962C8B-B14F-4D97-AF65-F5344CB8AC3E}">
        <p14:creationId xmlns:p14="http://schemas.microsoft.com/office/powerpoint/2010/main" val="2049325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39</a:t>
            </a:fld>
            <a:endParaRPr lang="zh-CN" altLang="en-US" sz="1200" b="0" dirty="0"/>
          </a:p>
        </p:txBody>
      </p:sp>
    </p:spTree>
    <p:extLst>
      <p:ext uri="{BB962C8B-B14F-4D97-AF65-F5344CB8AC3E}">
        <p14:creationId xmlns:p14="http://schemas.microsoft.com/office/powerpoint/2010/main" val="4125644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a:t>
            </a:fld>
            <a:endParaRPr lang="zh-CN" altLang="en-US" sz="1200" b="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40</a:t>
            </a:fld>
            <a:endParaRPr lang="zh-CN" altLang="en-US" sz="1200" b="0" dirty="0"/>
          </a:p>
        </p:txBody>
      </p:sp>
    </p:spTree>
    <p:extLst>
      <p:ext uri="{BB962C8B-B14F-4D97-AF65-F5344CB8AC3E}">
        <p14:creationId xmlns:p14="http://schemas.microsoft.com/office/powerpoint/2010/main" val="415266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45</a:t>
            </a:fld>
            <a:endParaRPr lang="zh-CN" altLang="en-US" sz="1200" b="0" dirty="0"/>
          </a:p>
        </p:txBody>
      </p:sp>
    </p:spTree>
    <p:extLst>
      <p:ext uri="{BB962C8B-B14F-4D97-AF65-F5344CB8AC3E}">
        <p14:creationId xmlns:p14="http://schemas.microsoft.com/office/powerpoint/2010/main" val="2505662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46</a:t>
            </a:fld>
            <a:endParaRPr lang="zh-CN" altLang="en-US" sz="1200" b="0" dirty="0"/>
          </a:p>
        </p:txBody>
      </p:sp>
    </p:spTree>
    <p:extLst>
      <p:ext uri="{BB962C8B-B14F-4D97-AF65-F5344CB8AC3E}">
        <p14:creationId xmlns:p14="http://schemas.microsoft.com/office/powerpoint/2010/main" val="1414071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47</a:t>
            </a:fld>
            <a:endParaRPr lang="zh-CN" altLang="en-US" sz="1200" b="0" dirty="0"/>
          </a:p>
        </p:txBody>
      </p:sp>
    </p:spTree>
    <p:extLst>
      <p:ext uri="{BB962C8B-B14F-4D97-AF65-F5344CB8AC3E}">
        <p14:creationId xmlns:p14="http://schemas.microsoft.com/office/powerpoint/2010/main" val="41714463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48</a:t>
            </a:fld>
            <a:endParaRPr lang="zh-CN" altLang="en-US" sz="1200" b="0" dirty="0"/>
          </a:p>
        </p:txBody>
      </p:sp>
    </p:spTree>
    <p:extLst>
      <p:ext uri="{BB962C8B-B14F-4D97-AF65-F5344CB8AC3E}">
        <p14:creationId xmlns:p14="http://schemas.microsoft.com/office/powerpoint/2010/main" val="2953648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61</a:t>
            </a:fld>
            <a:endParaRPr lang="zh-CN" altLang="en-US" sz="1200" b="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62</a:t>
            </a:fld>
            <a:endParaRPr lang="zh-CN" altLang="en-US" sz="1200" b="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63</a:t>
            </a:fld>
            <a:endParaRPr lang="zh-CN" altLang="en-US" sz="1200"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12</a:t>
            </a:fld>
            <a:endParaRPr lang="zh-CN" altLang="en-US" sz="1200"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14</a:t>
            </a:fld>
            <a:endParaRPr lang="zh-CN" altLang="en-US" sz="1200" b="0" dirty="0"/>
          </a:p>
        </p:txBody>
      </p:sp>
    </p:spTree>
    <p:extLst>
      <p:ext uri="{BB962C8B-B14F-4D97-AF65-F5344CB8AC3E}">
        <p14:creationId xmlns:p14="http://schemas.microsoft.com/office/powerpoint/2010/main" val="4206614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zh-CN" altLang="en-US" b="1" dirty="0"/>
              <a:t>使得同一功能</a:t>
            </a:r>
            <a:r>
              <a:rPr lang="en-US" altLang="zh-CN" b="1" dirty="0"/>
              <a:t>(</a:t>
            </a:r>
            <a:r>
              <a:rPr lang="zh-CN" altLang="en-US" b="1" dirty="0"/>
              <a:t>程序段</a:t>
            </a:r>
            <a:r>
              <a:rPr lang="en-US" altLang="zh-CN" b="1" dirty="0"/>
              <a:t>)</a:t>
            </a:r>
            <a:r>
              <a:rPr lang="zh-CN" altLang="en-US" b="1" dirty="0"/>
              <a:t>能够在不同位置多次反复执行，实现程序模块化。</a:t>
            </a:r>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15</a:t>
            </a:fld>
            <a:endParaRPr lang="zh-CN" altLang="en-US" sz="1200" b="0" dirty="0"/>
          </a:p>
        </p:txBody>
      </p:sp>
    </p:spTree>
    <p:extLst>
      <p:ext uri="{BB962C8B-B14F-4D97-AF65-F5344CB8AC3E}">
        <p14:creationId xmlns:p14="http://schemas.microsoft.com/office/powerpoint/2010/main" val="143362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20</a:t>
            </a:fld>
            <a:endParaRPr lang="zh-CN" altLang="en-US" sz="1200" b="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22</a:t>
            </a:fld>
            <a:endParaRPr lang="zh-CN" altLang="en-US" sz="1200"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23</a:t>
            </a:fld>
            <a:endParaRPr lang="zh-CN" altLang="en-US" sz="1200" b="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93185"/>
          <p:cNvSpPr>
            <a:spLocks noGrp="1" noRot="1" noChangeAspect="1" noTextEdit="1"/>
          </p:cNvSpPr>
          <p:nvPr>
            <p:ph type="sldImg"/>
          </p:nvPr>
        </p:nvSpPr>
        <p:spPr/>
      </p:sp>
      <p:sp>
        <p:nvSpPr>
          <p:cNvPr id="93187" name="文本占位符 93186"/>
          <p:cNvSpPr>
            <a:spLocks noGrp="1"/>
          </p:cNvSpPr>
          <p:nvPr>
            <p:ph type="body" idx="1"/>
          </p:nvPr>
        </p:nvSpPr>
        <p:spPr/>
        <p:txBody>
          <a:bodyPr/>
          <a:lstStyle/>
          <a:p>
            <a:pPr lvl="0"/>
            <a:r>
              <a:rPr lang="en-US" altLang="zh-CN" b="1" dirty="0" smtClean="0"/>
              <a:t>d</a:t>
            </a:r>
            <a:endParaRPr lang="zh-CN" altLang="en-US" b="1" dirty="0"/>
          </a:p>
        </p:txBody>
      </p:sp>
      <p:sp>
        <p:nvSpPr>
          <p:cNvPr id="2" name="灯片编号占位符 1"/>
          <p:cNvSpPr>
            <a:spLocks noGrp="1"/>
          </p:cNvSpPr>
          <p:nvPr>
            <p:ph type="sldNum" sz="quarter" idx="2"/>
          </p:nvPr>
        </p:nvSpPr>
        <p:spPr/>
        <p:txBody>
          <a:bodyPr/>
          <a:lstStyle/>
          <a:p>
            <a:pPr lvl="0" algn="r"/>
            <a:fld id="{9A0DB2DC-4C9A-4742-B13C-FB6460FD3503}" type="slidenum">
              <a:rPr lang="zh-CN" altLang="en-US" sz="1200" b="0" dirty="0"/>
              <a:t>24</a:t>
            </a:fld>
            <a:endParaRPr lang="zh-CN" altLang="en-US" sz="1200" b="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1">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5" y="16355"/>
            <a:ext cx="1946697"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1.1 Windows</a:t>
            </a:r>
            <a:r>
              <a:rPr lang="zh-CN" altLang="en-US" sz="1600" b="1" dirty="0" smtClean="0">
                <a:solidFill>
                  <a:srgbClr val="1C4885"/>
                </a:solidFill>
                <a:latin typeface="微软雅黑" panose="020B0503020204020204" pitchFamily="34" charset="-122"/>
                <a:ea typeface="微软雅黑" panose="020B0503020204020204" pitchFamily="34" charset="-122"/>
              </a:rPr>
              <a:t>简介</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281985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2">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4" y="28858"/>
            <a:ext cx="2450754"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1.2 </a:t>
            </a:r>
            <a:r>
              <a:rPr lang="en-US" altLang="zh-CN" sz="1600" b="1" dirty="0" smtClean="0">
                <a:solidFill>
                  <a:srgbClr val="1C4885"/>
                </a:solidFill>
                <a:latin typeface="微软雅黑" panose="020B0503020204020204" pitchFamily="34" charset="-122"/>
                <a:ea typeface="微软雅黑" panose="020B0503020204020204" pitchFamily="34" charset="-122"/>
              </a:rPr>
              <a:t>Windows </a:t>
            </a:r>
            <a:r>
              <a:rPr lang="zh-CN" altLang="en-US" sz="1600" b="1" dirty="0" smtClean="0">
                <a:solidFill>
                  <a:srgbClr val="1C4885"/>
                </a:solidFill>
                <a:latin typeface="微软雅黑" panose="020B0503020204020204" pitchFamily="34" charset="-122"/>
                <a:ea typeface="微软雅黑" panose="020B0503020204020204" pitchFamily="34" charset="-122"/>
              </a:rPr>
              <a:t>程序开发</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91262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3">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4" y="29307"/>
            <a:ext cx="3530874"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1.3 Windows Form</a:t>
            </a:r>
            <a:r>
              <a:rPr lang="zh-CN" altLang="en-US" sz="1600" b="1" dirty="0" smtClean="0">
                <a:solidFill>
                  <a:srgbClr val="1C4885"/>
                </a:solidFill>
                <a:latin typeface="微软雅黑" panose="020B0503020204020204" pitchFamily="34" charset="-122"/>
                <a:ea typeface="微软雅黑" panose="020B0503020204020204" pitchFamily="34" charset="-122"/>
              </a:rPr>
              <a:t>与</a:t>
            </a:r>
            <a:r>
              <a:rPr lang="en-US" altLang="zh-CN" sz="1600" b="1" dirty="0" smtClean="0">
                <a:solidFill>
                  <a:srgbClr val="1C4885"/>
                </a:solidFill>
                <a:latin typeface="微软雅黑" panose="020B0503020204020204" pitchFamily="34" charset="-122"/>
                <a:ea typeface="微软雅黑" panose="020B0503020204020204" pitchFamily="34" charset="-122"/>
              </a:rPr>
              <a:t>WPF</a:t>
            </a:r>
            <a:r>
              <a:rPr lang="zh-CN" altLang="en-US" sz="1600" b="1" dirty="0" smtClean="0">
                <a:solidFill>
                  <a:srgbClr val="1C4885"/>
                </a:solidFill>
                <a:latin typeface="微软雅黑" panose="020B0503020204020204" pitchFamily="34" charset="-122"/>
                <a:ea typeface="微软雅黑" panose="020B0503020204020204" pitchFamily="34" charset="-122"/>
              </a:rPr>
              <a:t>应用程序</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04105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4">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4" y="29307"/>
            <a:ext cx="2162722"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marL="0" marR="0" lvl="0" indent="0" algn="l" defTabSz="914400" rtl="0" eaLnBrk="1" fontAlgn="base" latinLnBrk="0" hangingPunct="1">
              <a:lnSpc>
                <a:spcPct val="120000"/>
              </a:lnSpc>
              <a:spcBef>
                <a:spcPct val="10000"/>
              </a:spcBef>
              <a:spcAft>
                <a:spcPct val="10000"/>
              </a:spcAft>
              <a:buClrTx/>
              <a:buSzTx/>
              <a:buFontTx/>
              <a:buNone/>
              <a:tabLst/>
              <a:defRPr/>
            </a:pPr>
            <a:r>
              <a:rPr kumimoji="0" lang="en-US" altLang="zh-CN" sz="1600" b="1" i="0" u="none" strike="noStrike" kern="1200" cap="none" spc="0" normalizeH="0" baseline="0" noProof="0" dirty="0" smtClean="0">
                <a:ln>
                  <a:noFill/>
                </a:ln>
                <a:solidFill>
                  <a:srgbClr val="1C4885"/>
                </a:solidFill>
                <a:effectLst/>
                <a:uLnTx/>
                <a:uFillTx/>
                <a:latin typeface="微软雅黑" panose="020B0503020204020204" pitchFamily="34" charset="-122"/>
                <a:ea typeface="微软雅黑" panose="020B0503020204020204" pitchFamily="34" charset="-122"/>
                <a:cs typeface="+mn-cs"/>
              </a:rPr>
              <a:t>1.4 UWP</a:t>
            </a:r>
            <a:r>
              <a:rPr kumimoji="0" lang="zh-CN" altLang="en-US" sz="1600" b="1" i="0" u="none" strike="noStrike" kern="1200" cap="none" spc="0" normalizeH="0" baseline="0" noProof="0" dirty="0" smtClean="0">
                <a:ln>
                  <a:noFill/>
                </a:ln>
                <a:solidFill>
                  <a:srgbClr val="1C4885"/>
                </a:solidFill>
                <a:effectLst/>
                <a:uLnTx/>
                <a:uFillTx/>
                <a:latin typeface="微软雅黑" panose="020B0503020204020204" pitchFamily="34" charset="-122"/>
                <a:ea typeface="微软雅黑" panose="020B0503020204020204" pitchFamily="34" charset="-122"/>
                <a:cs typeface="+mn-cs"/>
              </a:rPr>
              <a:t>与</a:t>
            </a:r>
            <a:r>
              <a:rPr kumimoji="0" lang="en-US" altLang="zh-CN" sz="1600" b="1" i="0" u="none" strike="noStrike" kern="1200" cap="none" spc="0" normalizeH="0" baseline="0" noProof="0" dirty="0" smtClean="0">
                <a:ln>
                  <a:noFill/>
                </a:ln>
                <a:solidFill>
                  <a:srgbClr val="1C4885"/>
                </a:solidFill>
                <a:effectLst/>
                <a:uLnTx/>
                <a:uFillTx/>
                <a:latin typeface="微软雅黑" panose="020B0503020204020204" pitchFamily="34" charset="-122"/>
                <a:ea typeface="微软雅黑" panose="020B0503020204020204" pitchFamily="34" charset="-122"/>
                <a:cs typeface="+mn-cs"/>
              </a:rPr>
              <a:t>FLUENT</a:t>
            </a:r>
            <a:endParaRPr kumimoji="0" lang="en-US" altLang="zh-CN" sz="1600" b="1" i="0" u="none" strike="noStrike" kern="1200" cap="none" spc="0" normalizeH="0" baseline="0" noProof="0" dirty="0">
              <a:ln>
                <a:noFill/>
              </a:ln>
              <a:solidFill>
                <a:srgbClr val="1C4885"/>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846287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5">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5" y="28858"/>
            <a:ext cx="2378745"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1.5 </a:t>
            </a:r>
            <a:r>
              <a:rPr lang="en-US" altLang="zh-CN" sz="1600" b="1" dirty="0" err="1" smtClean="0">
                <a:solidFill>
                  <a:srgbClr val="1C4885"/>
                </a:solidFill>
                <a:latin typeface="微软雅黑" panose="020B0503020204020204" pitchFamily="34" charset="-122"/>
                <a:ea typeface="微软雅黑" panose="020B0503020204020204" pitchFamily="34" charset="-122"/>
              </a:rPr>
              <a:t>WinUI</a:t>
            </a:r>
            <a:r>
              <a:rPr lang="en-US" altLang="zh-CN" sz="1600" b="1" dirty="0" smtClean="0">
                <a:solidFill>
                  <a:srgbClr val="1C4885"/>
                </a:solidFill>
                <a:latin typeface="微软雅黑" panose="020B0503020204020204" pitchFamily="34" charset="-122"/>
                <a:ea typeface="微软雅黑" panose="020B0503020204020204" pitchFamily="34" charset="-122"/>
              </a:rPr>
              <a:t> and XAML</a:t>
            </a:r>
            <a:endParaRPr lang="en-US" altLang="zh-CN"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97167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6">
    <p:spTree>
      <p:nvGrpSpPr>
        <p:cNvPr id="1" name=""/>
        <p:cNvGrpSpPr/>
        <p:nvPr/>
      </p:nvGrpSpPr>
      <p:grpSpPr>
        <a:xfrm>
          <a:off x="0" y="0"/>
          <a:ext cx="0" cy="0"/>
          <a:chOff x="0" y="0"/>
          <a:chExt cx="0" cy="0"/>
        </a:xfrm>
      </p:grpSpPr>
      <p:sp>
        <p:nvSpPr>
          <p:cNvPr id="26" name="Rectangle 6"/>
          <p:cNvSpPr>
            <a:spLocks noChangeArrowheads="1"/>
          </p:cNvSpPr>
          <p:nvPr/>
        </p:nvSpPr>
        <p:spPr bwMode="auto">
          <a:xfrm>
            <a:off x="33014" y="28858"/>
            <a:ext cx="2450754" cy="295466"/>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17" tIns="0" rIns="0" bIns="0" anchor="ctr" anchorCtr="0">
            <a:spAutoFit/>
          </a:bodyPr>
          <a:lstStyle/>
          <a:p>
            <a:pPr algn="l"/>
            <a:r>
              <a:rPr lang="en-US" altLang="zh-CN" sz="1600" b="1" dirty="0" smtClean="0">
                <a:solidFill>
                  <a:srgbClr val="1C4885"/>
                </a:solidFill>
                <a:latin typeface="微软雅黑" panose="020B0503020204020204" pitchFamily="34" charset="-122"/>
                <a:ea typeface="微软雅黑" panose="020B0503020204020204" pitchFamily="34" charset="-122"/>
              </a:rPr>
              <a:t>1.6 </a:t>
            </a:r>
            <a:r>
              <a:rPr lang="zh-CN" altLang="en-US" sz="1600" b="1" dirty="0" smtClean="0">
                <a:solidFill>
                  <a:srgbClr val="1C4885"/>
                </a:solidFill>
                <a:latin typeface="微软雅黑" panose="020B0503020204020204" pitchFamily="34" charset="-122"/>
                <a:ea typeface="微软雅黑" panose="020B0503020204020204" pitchFamily="34" charset="-122"/>
              </a:rPr>
              <a:t>字节编码与文件合并</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58399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hapter_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59658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p>
        </p:txBody>
      </p:sp>
      <p:sp>
        <p:nvSpPr>
          <p:cNvPr id="1027" name="文本占位符 2"/>
          <p:cNvSpPr>
            <a:spLocks noGrp="1" noChangeArrowheads="1"/>
          </p:cNvSpPr>
          <p:nvPr>
            <p:ph type="body" idx="9"/>
          </p:nvPr>
        </p:nvSpPr>
        <p:spPr bwMode="auto">
          <a:xfrm>
            <a:off x="628650" y="1825626"/>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2" name="灯片编号占位符 4"/>
          <p:cNvSpPr>
            <a:spLocks noGrp="1"/>
          </p:cNvSpPr>
          <p:nvPr/>
        </p:nvSpPr>
        <p:spPr>
          <a:xfrm>
            <a:off x="18412" y="6546100"/>
            <a:ext cx="190466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000" dirty="0"/>
              <a:t>FALL </a:t>
            </a:r>
            <a:r>
              <a:rPr lang="en-US" sz="1000" dirty="0" smtClean="0"/>
              <a:t>2019</a:t>
            </a:r>
            <a:endParaRPr lang="en-US" sz="1000" dirty="0"/>
          </a:p>
        </p:txBody>
      </p:sp>
      <p:sp>
        <p:nvSpPr>
          <p:cNvPr id="3" name="灯片编号占位符 4"/>
          <p:cNvSpPr>
            <a:spLocks noGrp="1"/>
          </p:cNvSpPr>
          <p:nvPr/>
        </p:nvSpPr>
        <p:spPr>
          <a:xfrm>
            <a:off x="7207904" y="6546100"/>
            <a:ext cx="190466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000"/>
              <a:t>‹#›</a:t>
            </a:fld>
            <a:endParaRPr lang="en-US" sz="1000"/>
          </a:p>
        </p:txBody>
      </p:sp>
      <p:grpSp>
        <p:nvGrpSpPr>
          <p:cNvPr id="28" name="组合 27"/>
          <p:cNvGrpSpPr/>
          <p:nvPr/>
        </p:nvGrpSpPr>
        <p:grpSpPr>
          <a:xfrm>
            <a:off x="5868144" y="20975"/>
            <a:ext cx="3244255" cy="284393"/>
            <a:chOff x="1268" y="3828"/>
            <a:chExt cx="5023" cy="336"/>
          </a:xfrm>
        </p:grpSpPr>
        <p:sp>
          <p:nvSpPr>
            <p:cNvPr id="26" name="Rectangle 6"/>
            <p:cNvSpPr>
              <a:spLocks noChangeArrowheads="1"/>
            </p:cNvSpPr>
            <p:nvPr/>
          </p:nvSpPr>
          <p:spPr bwMode="auto">
            <a:xfrm>
              <a:off x="2193" y="3828"/>
              <a:ext cx="4098" cy="32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just"/>
              <a:r>
                <a:rPr lang="en-US" altLang="zh-CN" sz="1600" b="1" dirty="0" smtClean="0">
                  <a:solidFill>
                    <a:srgbClr val="1C4885"/>
                  </a:solidFill>
                  <a:latin typeface="微软雅黑" panose="020B0503020204020204" pitchFamily="34" charset="-122"/>
                  <a:ea typeface="微软雅黑" panose="020B0503020204020204" pitchFamily="34" charset="-122"/>
                </a:rPr>
                <a:t>WINDOWS</a:t>
              </a:r>
              <a:r>
                <a:rPr lang="zh-CN" altLang="en-US" sz="1600" b="1" dirty="0" smtClean="0">
                  <a:solidFill>
                    <a:srgbClr val="1C4885"/>
                  </a:solidFill>
                  <a:latin typeface="微软雅黑" panose="020B0503020204020204" pitchFamily="34" charset="-122"/>
                  <a:ea typeface="微软雅黑" panose="020B0503020204020204" pitchFamily="34" charset="-122"/>
                </a:rPr>
                <a:t>称序设计基础</a:t>
              </a:r>
              <a:endParaRPr lang="zh-CN" altLang="en-US" sz="1600"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828"/>
              <a:ext cx="925" cy="33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1600" b="1" dirty="0" smtClean="0">
                  <a:solidFill>
                    <a:schemeClr val="bg1"/>
                  </a:solidFill>
                  <a:latin typeface="微软雅黑" panose="020B0503020204020204" pitchFamily="34" charset="-122"/>
                  <a:ea typeface="微软雅黑" panose="020B0503020204020204" pitchFamily="34" charset="-122"/>
                </a:rPr>
                <a:t>1</a:t>
              </a:r>
              <a:endParaRPr lang="en-US" altLang="zh-CN" sz="1600" b="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4647847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4" r:id="rId4"/>
    <p:sldLayoutId id="2147483670" r:id="rId5"/>
    <p:sldLayoutId id="2147483671" r:id="rId6"/>
    <p:sldLayoutId id="2147483672" r:id="rId7"/>
  </p:sldLayoutIdLst>
  <p:txStyles>
    <p:titleStyle>
      <a:lvl1pPr algn="l" rtl="0" eaLnBrk="1" fontAlgn="base" hangingPunct="1">
        <a:lnSpc>
          <a:spcPct val="90000"/>
        </a:lnSpc>
        <a:spcBef>
          <a:spcPct val="0"/>
        </a:spcBef>
        <a:spcAft>
          <a:spcPct val="0"/>
        </a:spcAft>
        <a:defRPr sz="3299">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5pPr>
      <a:lvl6pPr marL="342788"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6pPr>
      <a:lvl7pPr marL="685577"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7pPr>
      <a:lvl8pPr marL="1028366"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8pPr>
      <a:lvl9pPr marL="1371155" algn="l" rtl="0" eaLnBrk="1" fontAlgn="base" hangingPunct="1">
        <a:lnSpc>
          <a:spcPct val="90000"/>
        </a:lnSpc>
        <a:spcBef>
          <a:spcPct val="0"/>
        </a:spcBef>
        <a:spcAft>
          <a:spcPct val="0"/>
        </a:spcAft>
        <a:defRPr sz="3299">
          <a:solidFill>
            <a:schemeClr val="tx1"/>
          </a:solidFill>
          <a:latin typeface="Calibri Light" panose="020F0302020204030204" pitchFamily="34" charset="0"/>
          <a:ea typeface="宋体" panose="02010600030101010101" pitchFamily="2" charset="-122"/>
        </a:defRPr>
      </a:lvl9pPr>
    </p:titleStyle>
    <p:bodyStyle>
      <a:lvl1pPr marL="171395" indent="-171395" algn="l" rtl="0" eaLnBrk="1" fontAlgn="base" hangingPunct="1">
        <a:lnSpc>
          <a:spcPct val="90000"/>
        </a:lnSpc>
        <a:spcBef>
          <a:spcPts val="750"/>
        </a:spcBef>
        <a:spcAft>
          <a:spcPct val="0"/>
        </a:spcAft>
        <a:buFont typeface="Wingdings" panose="05000000000000000000" charset="0"/>
        <a:buChar char=""/>
        <a:defRPr sz="2099">
          <a:solidFill>
            <a:srgbClr val="002060"/>
          </a:solidFill>
          <a:latin typeface="微软雅黑" panose="020B0503020204020204" pitchFamily="34" charset="-122"/>
          <a:ea typeface="微软雅黑" panose="020B0503020204020204" pitchFamily="34" charset="-122"/>
          <a:cs typeface="+mn-cs"/>
        </a:defRPr>
      </a:lvl1pPr>
      <a:lvl2pPr marL="514183" indent="-171395" algn="l" rtl="0" eaLnBrk="1" fontAlgn="base" hangingPunct="1">
        <a:lnSpc>
          <a:spcPct val="90000"/>
        </a:lnSpc>
        <a:spcBef>
          <a:spcPts val="375"/>
        </a:spcBef>
        <a:spcAft>
          <a:spcPct val="0"/>
        </a:spcAft>
        <a:buFont typeface="宋体" panose="02010600030101010101" pitchFamily="2" charset="-122"/>
        <a:buChar char="–"/>
        <a:defRPr sz="1799">
          <a:solidFill>
            <a:srgbClr val="002060"/>
          </a:solidFill>
          <a:latin typeface="微软雅黑" panose="020B0503020204020204" pitchFamily="34" charset="-122"/>
          <a:ea typeface="微软雅黑" panose="020B0503020204020204" pitchFamily="34" charset="-122"/>
        </a:defRPr>
      </a:lvl2pPr>
      <a:lvl3pPr marL="856972" indent="-171395" algn="l" rtl="0" eaLnBrk="1" fontAlgn="base" hangingPunct="1">
        <a:lnSpc>
          <a:spcPct val="90000"/>
        </a:lnSpc>
        <a:spcBef>
          <a:spcPts val="375"/>
        </a:spcBef>
        <a:spcAft>
          <a:spcPct val="0"/>
        </a:spcAft>
        <a:buFont typeface="Wingdings" panose="05000000000000000000" charset="0"/>
        <a:buChar char=""/>
        <a:defRPr sz="1499">
          <a:solidFill>
            <a:srgbClr val="002060"/>
          </a:solidFill>
          <a:latin typeface="微软雅黑" panose="020B0503020204020204" pitchFamily="34" charset="-122"/>
          <a:ea typeface="微软雅黑" panose="020B0503020204020204" pitchFamily="34" charset="-122"/>
        </a:defRPr>
      </a:lvl3pPr>
      <a:lvl4pPr marL="1199760"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4pPr>
      <a:lvl5pPr marL="1542548" indent="-171395" algn="l" rtl="0" eaLnBrk="1" fontAlgn="base" hangingPunct="1">
        <a:lnSpc>
          <a:spcPct val="90000"/>
        </a:lnSpc>
        <a:spcBef>
          <a:spcPts val="375"/>
        </a:spcBef>
        <a:spcAft>
          <a:spcPct val="0"/>
        </a:spcAft>
        <a:buFont typeface="Arial" panose="020B0604020202020204" pitchFamily="34" charset="0"/>
        <a:buChar char="•"/>
        <a:defRPr sz="1499">
          <a:solidFill>
            <a:srgbClr val="002060"/>
          </a:solidFill>
          <a:latin typeface="微软雅黑" panose="020B0503020204020204" pitchFamily="34" charset="-122"/>
          <a:ea typeface="微软雅黑" panose="020B0503020204020204" pitchFamily="34" charset="-122"/>
        </a:defRPr>
      </a:lvl5pPr>
      <a:lvl6pPr marL="1885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6pPr>
      <a:lvl7pPr marL="2228126"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7pPr>
      <a:lvl8pPr marL="2571549"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8pPr>
      <a:lvl9pPr marL="2914337" indent="-171395" algn="l" rtl="0" eaLnBrk="1" fontAlgn="base" hangingPunct="1">
        <a:lnSpc>
          <a:spcPct val="90000"/>
        </a:lnSpc>
        <a:spcBef>
          <a:spcPts val="375"/>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685577" rtl="0" eaLnBrk="1" latinLnBrk="0" hangingPunct="1">
        <a:defRPr sz="1400" kern="1200">
          <a:solidFill>
            <a:schemeClr val="tx1"/>
          </a:solidFill>
          <a:latin typeface="+mn-lt"/>
          <a:ea typeface="+mn-ea"/>
          <a:cs typeface="+mn-cs"/>
        </a:defRPr>
      </a:lvl1pPr>
      <a:lvl2pPr marL="342788" algn="l" defTabSz="685577" rtl="0" eaLnBrk="1" latinLnBrk="0" hangingPunct="1">
        <a:defRPr sz="1400" kern="1200">
          <a:solidFill>
            <a:schemeClr val="tx1"/>
          </a:solidFill>
          <a:latin typeface="+mn-lt"/>
          <a:ea typeface="+mn-ea"/>
          <a:cs typeface="+mn-cs"/>
        </a:defRPr>
      </a:lvl2pPr>
      <a:lvl3pPr marL="685577" algn="l" defTabSz="685577" rtl="0" eaLnBrk="1" latinLnBrk="0" hangingPunct="1">
        <a:defRPr sz="1400" kern="1200">
          <a:solidFill>
            <a:schemeClr val="tx1"/>
          </a:solidFill>
          <a:latin typeface="+mn-lt"/>
          <a:ea typeface="+mn-ea"/>
          <a:cs typeface="+mn-cs"/>
        </a:defRPr>
      </a:lvl3pPr>
      <a:lvl4pPr marL="1028366" algn="l" defTabSz="685577" rtl="0" eaLnBrk="1" latinLnBrk="0" hangingPunct="1">
        <a:defRPr sz="1400" kern="1200">
          <a:solidFill>
            <a:schemeClr val="tx1"/>
          </a:solidFill>
          <a:latin typeface="+mn-lt"/>
          <a:ea typeface="+mn-ea"/>
          <a:cs typeface="+mn-cs"/>
        </a:defRPr>
      </a:lvl4pPr>
      <a:lvl5pPr marL="1371155" algn="l" defTabSz="685577" rtl="0" eaLnBrk="1" latinLnBrk="0" hangingPunct="1">
        <a:defRPr sz="1400" kern="1200">
          <a:solidFill>
            <a:schemeClr val="tx1"/>
          </a:solidFill>
          <a:latin typeface="+mn-lt"/>
          <a:ea typeface="+mn-ea"/>
          <a:cs typeface="+mn-cs"/>
        </a:defRPr>
      </a:lvl5pPr>
      <a:lvl6pPr marL="1713943" algn="l" defTabSz="685577" rtl="0" eaLnBrk="1" latinLnBrk="0" hangingPunct="1">
        <a:defRPr sz="1400" kern="1200">
          <a:solidFill>
            <a:schemeClr val="tx1"/>
          </a:solidFill>
          <a:latin typeface="+mn-lt"/>
          <a:ea typeface="+mn-ea"/>
          <a:cs typeface="+mn-cs"/>
        </a:defRPr>
      </a:lvl6pPr>
      <a:lvl7pPr marL="2056731" algn="l" defTabSz="685577" rtl="0" eaLnBrk="1" latinLnBrk="0" hangingPunct="1">
        <a:defRPr sz="1400" kern="1200">
          <a:solidFill>
            <a:schemeClr val="tx1"/>
          </a:solidFill>
          <a:latin typeface="+mn-lt"/>
          <a:ea typeface="+mn-ea"/>
          <a:cs typeface="+mn-cs"/>
        </a:defRPr>
      </a:lvl7pPr>
      <a:lvl8pPr marL="2400155" algn="l" defTabSz="685577" rtl="0" eaLnBrk="1" latinLnBrk="0" hangingPunct="1">
        <a:defRPr sz="1400" kern="1200">
          <a:solidFill>
            <a:schemeClr val="tx1"/>
          </a:solidFill>
          <a:latin typeface="+mn-lt"/>
          <a:ea typeface="+mn-ea"/>
          <a:cs typeface="+mn-cs"/>
        </a:defRPr>
      </a:lvl8pPr>
      <a:lvl9pPr marL="2742944" algn="l" defTabSz="6855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stroustrup.com/bs_faq.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hyperlink" Target="https://www.microsoft.com/design/fluent/"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docs.microsoft.com/en-us/windows/uwp/design/fluent-design-system/index"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windows/uwp/design/downloads/index"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矩形 2051"/>
          <p:cNvSpPr/>
          <p:nvPr/>
        </p:nvSpPr>
        <p:spPr>
          <a:xfrm>
            <a:off x="689006" y="332656"/>
            <a:ext cx="7345281" cy="904863"/>
          </a:xfrm>
          <a:prstGeom prst="rect">
            <a:avLst/>
          </a:prstGeom>
          <a:noFill/>
          <a:ln w="38100">
            <a:noFill/>
          </a:ln>
        </p:spPr>
        <p:txBody>
          <a:bodyPr wrap="none" anchor="t">
            <a:spAutoFit/>
          </a:bodyPr>
          <a:lstStyle/>
          <a:p>
            <a:pPr>
              <a:buClr>
                <a:srgbClr val="FF0000"/>
              </a:buClr>
            </a:pPr>
            <a:r>
              <a:rPr lang="zh-CN" altLang="en-US" sz="4400" b="0" dirty="0" smtClean="0">
                <a:latin typeface="华文彩云" pitchFamily="2" charset="-122"/>
                <a:ea typeface="华文彩云" pitchFamily="2" charset="-122"/>
              </a:rPr>
              <a:t>一、 </a:t>
            </a:r>
            <a:r>
              <a:rPr lang="en-US" altLang="zh-CN" sz="4400" b="0" dirty="0" smtClean="0">
                <a:latin typeface="华文彩云" pitchFamily="2" charset="-122"/>
                <a:ea typeface="华文彩云" pitchFamily="2" charset="-122"/>
              </a:rPr>
              <a:t>WINDOWS</a:t>
            </a:r>
            <a:r>
              <a:rPr lang="zh-CN" altLang="en-US" sz="4400" b="0" dirty="0" smtClean="0">
                <a:latin typeface="华文彩云" pitchFamily="2" charset="-122"/>
                <a:ea typeface="华文彩云" pitchFamily="2" charset="-122"/>
              </a:rPr>
              <a:t>程序设计基础</a:t>
            </a:r>
            <a:endParaRPr lang="zh-CN" altLang="en-US" sz="4400" b="0" dirty="0">
              <a:latin typeface="华文彩云" pitchFamily="2" charset="-122"/>
              <a:ea typeface="华文彩云" pitchFamily="2" charset="-122"/>
            </a:endParaRPr>
          </a:p>
        </p:txBody>
      </p:sp>
      <p:grpSp>
        <p:nvGrpSpPr>
          <p:cNvPr id="2055" name="组合 2054"/>
          <p:cNvGrpSpPr/>
          <p:nvPr/>
        </p:nvGrpSpPr>
        <p:grpSpPr>
          <a:xfrm>
            <a:off x="683568" y="1484213"/>
            <a:ext cx="720725" cy="579438"/>
            <a:chOff x="1155" y="665"/>
            <a:chExt cx="565" cy="455"/>
          </a:xfrm>
        </p:grpSpPr>
        <p:sp>
          <p:nvSpPr>
            <p:cNvPr id="2056" name="矩形 2055"/>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2057" name="文本框 2056"/>
            <p:cNvSpPr txBox="1"/>
            <p:nvPr/>
          </p:nvSpPr>
          <p:spPr>
            <a:xfrm>
              <a:off x="1155" y="665"/>
              <a:ext cx="565" cy="455"/>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.1</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2094" name="组合 2093"/>
          <p:cNvGrpSpPr/>
          <p:nvPr/>
        </p:nvGrpSpPr>
        <p:grpSpPr>
          <a:xfrm>
            <a:off x="2195313" y="2179815"/>
            <a:ext cx="4746418" cy="584108"/>
            <a:chOff x="1373" y="1466"/>
            <a:chExt cx="2780" cy="345"/>
          </a:xfrm>
        </p:grpSpPr>
        <p:sp>
          <p:nvSpPr>
            <p:cNvPr id="2053" name="直接连接符 2052"/>
            <p:cNvSpPr/>
            <p:nvPr/>
          </p:nvSpPr>
          <p:spPr>
            <a:xfrm>
              <a:off x="1415" y="1785"/>
              <a:ext cx="2683" cy="1"/>
            </a:xfrm>
            <a:prstGeom prst="line">
              <a:avLst/>
            </a:prstGeom>
            <a:ln w="25400" cap="flat" cmpd="sng">
              <a:solidFill>
                <a:srgbClr val="FF6600"/>
              </a:solidFill>
              <a:prstDash val="sysDot"/>
              <a:headEnd type="none" w="med" len="med"/>
              <a:tailEnd type="oval" w="med" len="med"/>
            </a:ln>
          </p:spPr>
        </p:sp>
        <p:sp>
          <p:nvSpPr>
            <p:cNvPr id="2058" name="文本框 2057"/>
            <p:cNvSpPr txBox="1"/>
            <p:nvPr/>
          </p:nvSpPr>
          <p:spPr>
            <a:xfrm>
              <a:off x="1373" y="1466"/>
              <a:ext cx="2780" cy="345"/>
            </a:xfrm>
            <a:prstGeom prst="rect">
              <a:avLst/>
            </a:prstGeom>
            <a:noFill/>
            <a:ln w="9525">
              <a:noFill/>
            </a:ln>
          </p:spPr>
          <p:txBody>
            <a:bodyPr wrap="square">
              <a:spAutoFit/>
            </a:bodyPr>
            <a:lstStyle/>
            <a:p>
              <a:pPr algn="l">
                <a:lnSpc>
                  <a:spcPct val="100000"/>
                </a:lnSpc>
                <a:spcBef>
                  <a:spcPct val="0"/>
                </a:spcBef>
                <a:spcAft>
                  <a:spcPct val="0"/>
                </a:spcAft>
                <a:buClr>
                  <a:schemeClr val="bg1"/>
                </a:buClr>
              </a:pPr>
              <a:r>
                <a:rPr lang="en-US" altLang="zh-CN" sz="3200" dirty="0">
                  <a:solidFill>
                    <a:schemeClr val="accent2"/>
                  </a:solidFill>
                  <a:latin typeface="微软雅黑" panose="020B0503020204020204" pitchFamily="34" charset="-122"/>
                  <a:ea typeface="微软雅黑" panose="020B0503020204020204" pitchFamily="34" charset="-122"/>
                </a:rPr>
                <a:t>Windows</a:t>
              </a:r>
              <a:r>
                <a:rPr lang="zh-CN" altLang="en-US" sz="3200" dirty="0">
                  <a:solidFill>
                    <a:schemeClr val="accent2"/>
                  </a:solidFill>
                  <a:latin typeface="微软雅黑" panose="020B0503020204020204" pitchFamily="34" charset="-122"/>
                  <a:ea typeface="微软雅黑" panose="020B0503020204020204" pitchFamily="34" charset="-122"/>
                </a:rPr>
                <a:t>程序</a:t>
              </a:r>
              <a:r>
                <a:rPr lang="zh-CN" altLang="en-US" sz="3200" dirty="0" smtClean="0">
                  <a:solidFill>
                    <a:schemeClr val="accent2"/>
                  </a:solidFill>
                  <a:latin typeface="微软雅黑" panose="020B0503020204020204" pitchFamily="34" charset="-122"/>
                  <a:ea typeface="微软雅黑" panose="020B0503020204020204" pitchFamily="34" charset="-122"/>
                </a:rPr>
                <a:t>开发</a:t>
              </a:r>
              <a:r>
                <a:rPr lang="zh-CN" altLang="en-US" sz="3200" dirty="0">
                  <a:solidFill>
                    <a:schemeClr val="accent2"/>
                  </a:solidFill>
                  <a:latin typeface="微软雅黑" panose="020B0503020204020204" pitchFamily="34" charset="-122"/>
                  <a:ea typeface="微软雅黑" panose="020B0503020204020204" pitchFamily="34" charset="-122"/>
                </a:rPr>
                <a:t>流程</a:t>
              </a:r>
              <a:endParaRPr lang="zh-CN" altLang="en-US" sz="3200" dirty="0">
                <a:solidFill>
                  <a:schemeClr val="accent2"/>
                </a:solidFill>
                <a:latin typeface="微软雅黑" panose="020B0503020204020204" pitchFamily="34" charset="-122"/>
                <a:ea typeface="微软雅黑" panose="020B0503020204020204" pitchFamily="34" charset="-122"/>
              </a:endParaRPr>
            </a:p>
          </p:txBody>
        </p:sp>
      </p:grpSp>
      <p:grpSp>
        <p:nvGrpSpPr>
          <p:cNvPr id="2093" name="组合 2092"/>
          <p:cNvGrpSpPr/>
          <p:nvPr/>
        </p:nvGrpSpPr>
        <p:grpSpPr>
          <a:xfrm>
            <a:off x="1769514" y="1416397"/>
            <a:ext cx="3048988" cy="1077912"/>
            <a:chOff x="1655" y="957"/>
            <a:chExt cx="3445" cy="679"/>
          </a:xfrm>
        </p:grpSpPr>
        <p:sp>
          <p:nvSpPr>
            <p:cNvPr id="2054" name="文本框 2053"/>
            <p:cNvSpPr txBox="1"/>
            <p:nvPr/>
          </p:nvSpPr>
          <p:spPr>
            <a:xfrm>
              <a:off x="1655" y="957"/>
              <a:ext cx="3445" cy="679"/>
            </a:xfrm>
            <a:prstGeom prst="rect">
              <a:avLst/>
            </a:prstGeom>
            <a:noFill/>
            <a:ln w="9525">
              <a:noFill/>
            </a:ln>
          </p:spPr>
          <p:txBody>
            <a:bodyPr>
              <a:spAutoFit/>
            </a:bodyPr>
            <a:lstStyle/>
            <a:p>
              <a:pPr algn="l">
                <a:lnSpc>
                  <a:spcPct val="100000"/>
                </a:lnSpc>
                <a:spcBef>
                  <a:spcPct val="0"/>
                </a:spcBef>
                <a:spcAft>
                  <a:spcPct val="0"/>
                </a:spcAft>
                <a:buClr>
                  <a:schemeClr val="bg1"/>
                </a:buClr>
              </a:pPr>
              <a:r>
                <a:rPr lang="en-US" altLang="zh-CN" sz="3200" dirty="0" smtClean="0">
                  <a:solidFill>
                    <a:schemeClr val="accent2"/>
                  </a:solidFill>
                  <a:latin typeface="微软雅黑" panose="020B0503020204020204" pitchFamily="34" charset="-122"/>
                  <a:ea typeface="微软雅黑" panose="020B0503020204020204" pitchFamily="34" charset="-122"/>
                </a:rPr>
                <a:t>Windows</a:t>
              </a:r>
              <a:r>
                <a:rPr lang="zh-CN" altLang="en-US" sz="3200" dirty="0" smtClean="0">
                  <a:solidFill>
                    <a:schemeClr val="accent2"/>
                  </a:solidFill>
                  <a:latin typeface="微软雅黑" panose="020B0503020204020204" pitchFamily="34" charset="-122"/>
                  <a:ea typeface="微软雅黑" panose="020B0503020204020204" pitchFamily="34" charset="-122"/>
                </a:rPr>
                <a:t>简介</a:t>
              </a:r>
              <a:endParaRPr lang="zh-CN" altLang="en-US" sz="3200" dirty="0">
                <a:solidFill>
                  <a:schemeClr val="accent2"/>
                </a:solidFill>
                <a:latin typeface="微软雅黑" panose="020B0503020204020204" pitchFamily="34" charset="-122"/>
                <a:ea typeface="微软雅黑" panose="020B0503020204020204" pitchFamily="34" charset="-122"/>
              </a:endParaRPr>
            </a:p>
          </p:txBody>
        </p:sp>
        <p:sp>
          <p:nvSpPr>
            <p:cNvPr id="2061" name="直接连接符 2060"/>
            <p:cNvSpPr/>
            <p:nvPr/>
          </p:nvSpPr>
          <p:spPr>
            <a:xfrm flipV="1">
              <a:off x="1655" y="1298"/>
              <a:ext cx="3329" cy="1"/>
            </a:xfrm>
            <a:prstGeom prst="line">
              <a:avLst/>
            </a:prstGeom>
            <a:ln w="25400" cap="flat" cmpd="sng">
              <a:solidFill>
                <a:srgbClr val="FF6600"/>
              </a:solidFill>
              <a:prstDash val="sysDot"/>
              <a:headEnd type="none" w="med" len="med"/>
              <a:tailEnd type="oval" w="med" len="med"/>
            </a:ln>
          </p:spPr>
        </p:sp>
      </p:grpSp>
      <p:grpSp>
        <p:nvGrpSpPr>
          <p:cNvPr id="2066" name="组合 2065"/>
          <p:cNvGrpSpPr/>
          <p:nvPr/>
        </p:nvGrpSpPr>
        <p:grpSpPr>
          <a:xfrm>
            <a:off x="1043930" y="2204938"/>
            <a:ext cx="720725" cy="579438"/>
            <a:chOff x="1155" y="665"/>
            <a:chExt cx="565" cy="455"/>
          </a:xfrm>
        </p:grpSpPr>
        <p:sp>
          <p:nvSpPr>
            <p:cNvPr id="2067" name="矩形 2066"/>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2068" name="文本框 2067"/>
            <p:cNvSpPr txBox="1"/>
            <p:nvPr/>
          </p:nvSpPr>
          <p:spPr>
            <a:xfrm>
              <a:off x="1155" y="665"/>
              <a:ext cx="565" cy="455"/>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.2</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2095" name="组合 2094"/>
          <p:cNvGrpSpPr/>
          <p:nvPr/>
        </p:nvGrpSpPr>
        <p:grpSpPr>
          <a:xfrm>
            <a:off x="2484075" y="2911374"/>
            <a:ext cx="6264746" cy="1077913"/>
            <a:chOff x="1638" y="1789"/>
            <a:chExt cx="2424" cy="679"/>
          </a:xfrm>
        </p:grpSpPr>
        <p:sp>
          <p:nvSpPr>
            <p:cNvPr id="2071" name="文本框 2070"/>
            <p:cNvSpPr txBox="1"/>
            <p:nvPr/>
          </p:nvSpPr>
          <p:spPr>
            <a:xfrm>
              <a:off x="1638" y="1789"/>
              <a:ext cx="2424" cy="679"/>
            </a:xfrm>
            <a:prstGeom prst="rect">
              <a:avLst/>
            </a:prstGeom>
            <a:noFill/>
            <a:ln w="9525">
              <a:noFill/>
            </a:ln>
          </p:spPr>
          <p:txBody>
            <a:bodyPr>
              <a:spAutoFit/>
            </a:bodyPr>
            <a:lstStyle/>
            <a:p>
              <a:pPr algn="l">
                <a:lnSpc>
                  <a:spcPct val="100000"/>
                </a:lnSpc>
                <a:spcBef>
                  <a:spcPct val="0"/>
                </a:spcBef>
                <a:spcAft>
                  <a:spcPct val="0"/>
                </a:spcAft>
                <a:buClr>
                  <a:schemeClr val="bg1"/>
                </a:buClr>
              </a:pPr>
              <a:r>
                <a:rPr lang="en-US" altLang="zh-CN" sz="3200" dirty="0">
                  <a:solidFill>
                    <a:schemeClr val="accent2"/>
                  </a:solidFill>
                  <a:latin typeface="微软雅黑" panose="020B0503020204020204" pitchFamily="34" charset="-122"/>
                  <a:ea typeface="微软雅黑" panose="020B0503020204020204" pitchFamily="34" charset="-122"/>
                </a:rPr>
                <a:t>Windows Form</a:t>
              </a:r>
              <a:r>
                <a:rPr lang="zh-CN" altLang="en-US" sz="3200" dirty="0">
                  <a:solidFill>
                    <a:schemeClr val="accent2"/>
                  </a:solidFill>
                  <a:latin typeface="微软雅黑" panose="020B0503020204020204" pitchFamily="34" charset="-122"/>
                  <a:ea typeface="微软雅黑" panose="020B0503020204020204" pitchFamily="34" charset="-122"/>
                </a:rPr>
                <a:t>与</a:t>
              </a:r>
              <a:r>
                <a:rPr lang="en-US" altLang="zh-CN" sz="3200" dirty="0">
                  <a:solidFill>
                    <a:schemeClr val="accent2"/>
                  </a:solidFill>
                  <a:latin typeface="微软雅黑" panose="020B0503020204020204" pitchFamily="34" charset="-122"/>
                  <a:ea typeface="微软雅黑" panose="020B0503020204020204" pitchFamily="34" charset="-122"/>
                </a:rPr>
                <a:t>WPF</a:t>
              </a:r>
              <a:r>
                <a:rPr lang="zh-CN" altLang="en-US" sz="3200" dirty="0">
                  <a:solidFill>
                    <a:schemeClr val="accent2"/>
                  </a:solidFill>
                  <a:latin typeface="微软雅黑" panose="020B0503020204020204" pitchFamily="34" charset="-122"/>
                  <a:ea typeface="微软雅黑" panose="020B0503020204020204" pitchFamily="34" charset="-122"/>
                </a:rPr>
                <a:t>应用程序</a:t>
              </a:r>
            </a:p>
          </p:txBody>
        </p:sp>
        <p:sp>
          <p:nvSpPr>
            <p:cNvPr id="2075" name="直接连接符 2074"/>
            <p:cNvSpPr/>
            <p:nvPr/>
          </p:nvSpPr>
          <p:spPr>
            <a:xfrm>
              <a:off x="1666" y="2108"/>
              <a:ext cx="2368" cy="6"/>
            </a:xfrm>
            <a:prstGeom prst="line">
              <a:avLst/>
            </a:prstGeom>
            <a:ln w="25400" cap="flat" cmpd="sng">
              <a:solidFill>
                <a:srgbClr val="FF6600"/>
              </a:solidFill>
              <a:prstDash val="sysDot"/>
              <a:headEnd type="none" w="med" len="med"/>
              <a:tailEnd type="oval" w="med" len="med"/>
            </a:ln>
          </p:spPr>
        </p:sp>
      </p:grpSp>
      <p:grpSp>
        <p:nvGrpSpPr>
          <p:cNvPr id="2076" name="组合 2075"/>
          <p:cNvGrpSpPr/>
          <p:nvPr/>
        </p:nvGrpSpPr>
        <p:grpSpPr>
          <a:xfrm>
            <a:off x="1404293" y="2924076"/>
            <a:ext cx="720725" cy="579437"/>
            <a:chOff x="1155" y="665"/>
            <a:chExt cx="565" cy="455"/>
          </a:xfrm>
        </p:grpSpPr>
        <p:sp>
          <p:nvSpPr>
            <p:cNvPr id="2077" name="矩形 2076"/>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2078" name="文本框 2077"/>
            <p:cNvSpPr txBox="1"/>
            <p:nvPr/>
          </p:nvSpPr>
          <p:spPr>
            <a:xfrm>
              <a:off x="1155" y="665"/>
              <a:ext cx="565" cy="455"/>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.3</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22" name="组合 21"/>
          <p:cNvGrpSpPr/>
          <p:nvPr/>
        </p:nvGrpSpPr>
        <p:grpSpPr>
          <a:xfrm>
            <a:off x="1835746" y="3641650"/>
            <a:ext cx="720725" cy="584532"/>
            <a:chOff x="1155" y="665"/>
            <a:chExt cx="565" cy="459"/>
          </a:xfrm>
        </p:grpSpPr>
        <p:sp>
          <p:nvSpPr>
            <p:cNvPr id="23" name="矩形 22"/>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24" name="文本框 23"/>
            <p:cNvSpPr txBox="1"/>
            <p:nvPr/>
          </p:nvSpPr>
          <p:spPr>
            <a:xfrm>
              <a:off x="1155" y="665"/>
              <a:ext cx="565" cy="459"/>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smtClean="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.4</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25" name="组合 24"/>
          <p:cNvGrpSpPr/>
          <p:nvPr/>
        </p:nvGrpSpPr>
        <p:grpSpPr>
          <a:xfrm>
            <a:off x="3294008" y="4233829"/>
            <a:ext cx="4162711" cy="584200"/>
            <a:chOff x="1697" y="941"/>
            <a:chExt cx="7376" cy="368"/>
          </a:xfrm>
        </p:grpSpPr>
        <p:sp>
          <p:nvSpPr>
            <p:cNvPr id="26" name="文本框 25"/>
            <p:cNvSpPr txBox="1"/>
            <p:nvPr/>
          </p:nvSpPr>
          <p:spPr>
            <a:xfrm>
              <a:off x="1794" y="941"/>
              <a:ext cx="7279" cy="368"/>
            </a:xfrm>
            <a:prstGeom prst="rect">
              <a:avLst/>
            </a:prstGeom>
            <a:noFill/>
            <a:ln w="9525">
              <a:noFill/>
            </a:ln>
          </p:spPr>
          <p:txBody>
            <a:bodyPr wrap="square">
              <a:spAutoFit/>
            </a:bodyPr>
            <a:lstStyle/>
            <a:p>
              <a:pPr algn="l">
                <a:lnSpc>
                  <a:spcPct val="100000"/>
                </a:lnSpc>
                <a:spcBef>
                  <a:spcPct val="0"/>
                </a:spcBef>
                <a:spcAft>
                  <a:spcPct val="0"/>
                </a:spcAft>
                <a:buClr>
                  <a:schemeClr val="bg1"/>
                </a:buClr>
              </a:pPr>
              <a:r>
                <a:rPr lang="en-US" altLang="zh-CN" sz="3200" dirty="0" err="1" smtClean="0">
                  <a:solidFill>
                    <a:schemeClr val="accent2"/>
                  </a:solidFill>
                  <a:latin typeface="微软雅黑" panose="020B0503020204020204" pitchFamily="34" charset="-122"/>
                  <a:ea typeface="微软雅黑" panose="020B0503020204020204" pitchFamily="34" charset="-122"/>
                </a:rPr>
                <a:t>WinUI</a:t>
              </a:r>
              <a:r>
                <a:rPr lang="en-US" altLang="zh-CN" sz="3200" dirty="0" smtClean="0">
                  <a:solidFill>
                    <a:schemeClr val="accent2"/>
                  </a:solidFill>
                  <a:latin typeface="微软雅黑" panose="020B0503020204020204" pitchFamily="34" charset="-122"/>
                  <a:ea typeface="微软雅黑" panose="020B0503020204020204" pitchFamily="34" charset="-122"/>
                </a:rPr>
                <a:t> and XAML</a:t>
              </a:r>
              <a:endParaRPr lang="zh-CN" altLang="en-US" sz="3200" dirty="0">
                <a:solidFill>
                  <a:schemeClr val="accent2"/>
                </a:solidFill>
                <a:latin typeface="微软雅黑" panose="020B0503020204020204" pitchFamily="34" charset="-122"/>
                <a:ea typeface="微软雅黑" panose="020B0503020204020204" pitchFamily="34" charset="-122"/>
              </a:endParaRPr>
            </a:p>
          </p:txBody>
        </p:sp>
        <p:sp>
          <p:nvSpPr>
            <p:cNvPr id="27" name="直接连接符 26"/>
            <p:cNvSpPr/>
            <p:nvPr/>
          </p:nvSpPr>
          <p:spPr>
            <a:xfrm flipV="1">
              <a:off x="1697" y="1278"/>
              <a:ext cx="7037" cy="0"/>
            </a:xfrm>
            <a:prstGeom prst="line">
              <a:avLst/>
            </a:prstGeom>
            <a:ln w="25400" cap="flat" cmpd="sng">
              <a:solidFill>
                <a:srgbClr val="FF6600"/>
              </a:solidFill>
              <a:prstDash val="sysDot"/>
              <a:headEnd type="none" w="med" len="med"/>
              <a:tailEnd type="oval" w="med" len="med"/>
            </a:ln>
          </p:spPr>
        </p:sp>
      </p:grpSp>
      <p:grpSp>
        <p:nvGrpSpPr>
          <p:cNvPr id="28" name="组合 27"/>
          <p:cNvGrpSpPr/>
          <p:nvPr/>
        </p:nvGrpSpPr>
        <p:grpSpPr>
          <a:xfrm>
            <a:off x="2267794" y="4356636"/>
            <a:ext cx="720725" cy="584532"/>
            <a:chOff x="1155" y="665"/>
            <a:chExt cx="565" cy="459"/>
          </a:xfrm>
        </p:grpSpPr>
        <p:sp>
          <p:nvSpPr>
            <p:cNvPr id="29" name="矩形 28"/>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30" name="文本框 29"/>
            <p:cNvSpPr txBox="1"/>
            <p:nvPr/>
          </p:nvSpPr>
          <p:spPr>
            <a:xfrm>
              <a:off x="1155" y="665"/>
              <a:ext cx="565" cy="459"/>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smtClean="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.5</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31" name="组合 30"/>
          <p:cNvGrpSpPr/>
          <p:nvPr/>
        </p:nvGrpSpPr>
        <p:grpSpPr>
          <a:xfrm>
            <a:off x="3719420" y="5062571"/>
            <a:ext cx="3940621" cy="584200"/>
            <a:chOff x="1613" y="944"/>
            <a:chExt cx="3445" cy="368"/>
          </a:xfrm>
        </p:grpSpPr>
        <p:sp>
          <p:nvSpPr>
            <p:cNvPr id="32" name="文本框 31"/>
            <p:cNvSpPr txBox="1"/>
            <p:nvPr/>
          </p:nvSpPr>
          <p:spPr>
            <a:xfrm>
              <a:off x="1613" y="944"/>
              <a:ext cx="3445" cy="368"/>
            </a:xfrm>
            <a:prstGeom prst="rect">
              <a:avLst/>
            </a:prstGeom>
            <a:noFill/>
            <a:ln w="9525">
              <a:noFill/>
            </a:ln>
          </p:spPr>
          <p:txBody>
            <a:bodyPr>
              <a:spAutoFit/>
            </a:bodyPr>
            <a:lstStyle/>
            <a:p>
              <a:pPr algn="l">
                <a:lnSpc>
                  <a:spcPct val="100000"/>
                </a:lnSpc>
                <a:spcBef>
                  <a:spcPct val="0"/>
                </a:spcBef>
                <a:spcAft>
                  <a:spcPct val="0"/>
                </a:spcAft>
                <a:buClr>
                  <a:schemeClr val="bg1"/>
                </a:buClr>
              </a:pPr>
              <a:r>
                <a:rPr lang="zh-CN" altLang="en-US" sz="3200" dirty="0">
                  <a:solidFill>
                    <a:schemeClr val="accent2"/>
                  </a:solidFill>
                  <a:latin typeface="微软雅黑" panose="020B0503020204020204" pitchFamily="34" charset="-122"/>
                  <a:ea typeface="微软雅黑" panose="020B0503020204020204" pitchFamily="34" charset="-122"/>
                </a:rPr>
                <a:t>字节</a:t>
              </a:r>
              <a:r>
                <a:rPr lang="zh-CN" altLang="en-US" sz="3200" dirty="0" smtClean="0">
                  <a:solidFill>
                    <a:schemeClr val="accent2"/>
                  </a:solidFill>
                  <a:latin typeface="微软雅黑" panose="020B0503020204020204" pitchFamily="34" charset="-122"/>
                  <a:ea typeface="微软雅黑" panose="020B0503020204020204" pitchFamily="34" charset="-122"/>
                </a:rPr>
                <a:t>编码</a:t>
              </a:r>
              <a:r>
                <a:rPr lang="zh-CN" altLang="en-US" sz="3200" dirty="0">
                  <a:solidFill>
                    <a:schemeClr val="accent2"/>
                  </a:solidFill>
                  <a:latin typeface="微软雅黑" panose="020B0503020204020204" pitchFamily="34" charset="-122"/>
                  <a:ea typeface="微软雅黑" panose="020B0503020204020204" pitchFamily="34" charset="-122"/>
                </a:rPr>
                <a:t>与</a:t>
              </a:r>
              <a:r>
                <a:rPr lang="zh-CN" altLang="en-US" sz="3200" dirty="0" smtClean="0">
                  <a:solidFill>
                    <a:schemeClr val="accent2"/>
                  </a:solidFill>
                  <a:latin typeface="微软雅黑" panose="020B0503020204020204" pitchFamily="34" charset="-122"/>
                  <a:ea typeface="微软雅黑" panose="020B0503020204020204" pitchFamily="34" charset="-122"/>
                </a:rPr>
                <a:t>文件</a:t>
              </a:r>
              <a:r>
                <a:rPr lang="zh-CN" altLang="en-US" sz="3200" dirty="0">
                  <a:solidFill>
                    <a:schemeClr val="accent2"/>
                  </a:solidFill>
                  <a:latin typeface="微软雅黑" panose="020B0503020204020204" pitchFamily="34" charset="-122"/>
                  <a:ea typeface="微软雅黑" panose="020B0503020204020204" pitchFamily="34" charset="-122"/>
                </a:rPr>
                <a:t>合并</a:t>
              </a:r>
            </a:p>
          </p:txBody>
        </p:sp>
        <p:sp>
          <p:nvSpPr>
            <p:cNvPr id="33" name="直接连接符 32"/>
            <p:cNvSpPr/>
            <p:nvPr/>
          </p:nvSpPr>
          <p:spPr>
            <a:xfrm flipV="1">
              <a:off x="1643" y="1277"/>
              <a:ext cx="3285" cy="1"/>
            </a:xfrm>
            <a:prstGeom prst="line">
              <a:avLst/>
            </a:prstGeom>
            <a:ln w="25400" cap="flat" cmpd="sng">
              <a:solidFill>
                <a:srgbClr val="FF6600"/>
              </a:solidFill>
              <a:prstDash val="sysDot"/>
              <a:headEnd type="none" w="med" len="med"/>
              <a:tailEnd type="oval" w="med" len="med"/>
            </a:ln>
          </p:spPr>
        </p:sp>
      </p:grpSp>
      <p:grpSp>
        <p:nvGrpSpPr>
          <p:cNvPr id="36" name="组合 35"/>
          <p:cNvGrpSpPr/>
          <p:nvPr/>
        </p:nvGrpSpPr>
        <p:grpSpPr>
          <a:xfrm>
            <a:off x="2771850" y="5148724"/>
            <a:ext cx="720725" cy="584532"/>
            <a:chOff x="1155" y="665"/>
            <a:chExt cx="565" cy="459"/>
          </a:xfrm>
        </p:grpSpPr>
        <p:sp>
          <p:nvSpPr>
            <p:cNvPr id="37" name="矩形 36"/>
            <p:cNvSpPr/>
            <p:nvPr/>
          </p:nvSpPr>
          <p:spPr>
            <a:xfrm rot="3419336">
              <a:off x="1188" y="663"/>
              <a:ext cx="450" cy="454"/>
            </a:xfrm>
            <a:prstGeom prst="rect">
              <a:avLst/>
            </a:prstGeom>
            <a:gradFill rotWithShape="1">
              <a:gsLst>
                <a:gs pos="0">
                  <a:srgbClr val="99CC00"/>
                </a:gs>
                <a:gs pos="100000">
                  <a:srgbClr val="99CC00">
                    <a:gamma/>
                    <a:shade val="46275"/>
                    <a:invGamma/>
                  </a:srgbClr>
                </a:gs>
              </a:gsLst>
              <a:lin ang="5400000" scaled="1"/>
              <a:tileRect/>
            </a:gradFill>
            <a:ln w="9525" cap="flat" cmpd="sng">
              <a:prstDash val="solid"/>
              <a:miter/>
              <a:headEnd type="none" w="med" len="med"/>
              <a:tailEnd type="none" w="med" len="med"/>
            </a:ln>
            <a:scene3d>
              <a:camera prst="legacyPerspectiveFront">
                <a:rot lat="0" lon="1500000" rev="0"/>
              </a:camera>
              <a:lightRig rig="legacyFlat4" dir="b"/>
            </a:scene3d>
            <a:sp3d extrusionH="430200" prstMaterial="legacyMatte">
              <a:bevelT w="13500" h="13500" prst="angle"/>
              <a:bevelB w="13500" h="13500" prst="angle"/>
              <a:extrusionClr>
                <a:srgbClr val="99CC00"/>
              </a:extrusionClr>
            </a:sp3d>
          </p:spPr>
          <p:txBody>
            <a:bodyPr/>
            <a:lstStyle/>
            <a:p>
              <a:endParaRPr lang="zh-CN" altLang="en-US"/>
            </a:p>
          </p:txBody>
        </p:sp>
        <p:sp>
          <p:nvSpPr>
            <p:cNvPr id="38" name="文本框 37"/>
            <p:cNvSpPr txBox="1"/>
            <p:nvPr/>
          </p:nvSpPr>
          <p:spPr>
            <a:xfrm>
              <a:off x="1155" y="665"/>
              <a:ext cx="565" cy="459"/>
            </a:xfrm>
            <a:prstGeom prst="rect">
              <a:avLst/>
            </a:prstGeom>
            <a:noFill/>
            <a:ln w="9525">
              <a:noFill/>
            </a:ln>
          </p:spPr>
          <p:txBody>
            <a:bodyPr>
              <a:spAutoFit/>
            </a:bodyPr>
            <a:lstStyle/>
            <a:p>
              <a:pPr eaLnBrk="0" hangingPunct="0">
                <a:lnSpc>
                  <a:spcPct val="100000"/>
                </a:lnSpc>
                <a:spcBef>
                  <a:spcPct val="0"/>
                </a:spcBef>
                <a:spcAft>
                  <a:spcPct val="0"/>
                </a:spcAft>
              </a:pPr>
              <a:r>
                <a:rPr lang="en-US" altLang="zh-CN" sz="3200" dirty="0" smtClean="0">
                  <a:solidFill>
                    <a:srgbClr val="FFFFFF"/>
                  </a:solidFill>
                  <a:ea typeface="楷体_GB2312" pitchFamily="49" charset="-122"/>
                </a:rPr>
                <a:t>1</a:t>
              </a:r>
              <a:r>
                <a:rPr lang="en-US" altLang="zh-CN" sz="3200" dirty="0" smtClean="0">
                  <a:solidFill>
                    <a:srgbClr val="FFFFFF"/>
                  </a:solidFill>
                  <a:latin typeface="Times New Roman" panose="02020603050405020304" pitchFamily="18" charset="0"/>
                  <a:ea typeface="楷体_GB2312" pitchFamily="49" charset="-122"/>
                </a:rPr>
                <a:t>.6</a:t>
              </a:r>
              <a:endParaRPr lang="en-US" altLang="zh-CN" sz="3200" dirty="0">
                <a:solidFill>
                  <a:srgbClr val="FFFFFF"/>
                </a:solidFill>
                <a:latin typeface="Times New Roman" panose="02020603050405020304" pitchFamily="18" charset="0"/>
                <a:ea typeface="楷体_GB2312" pitchFamily="49" charset="-122"/>
              </a:endParaRPr>
            </a:p>
          </p:txBody>
        </p:sp>
      </p:grpSp>
      <p:grpSp>
        <p:nvGrpSpPr>
          <p:cNvPr id="39" name="组合 38"/>
          <p:cNvGrpSpPr/>
          <p:nvPr/>
        </p:nvGrpSpPr>
        <p:grpSpPr>
          <a:xfrm>
            <a:off x="2915528" y="3589616"/>
            <a:ext cx="4131861" cy="584200"/>
            <a:chOff x="1627" y="944"/>
            <a:chExt cx="3468" cy="368"/>
          </a:xfrm>
        </p:grpSpPr>
        <p:sp>
          <p:nvSpPr>
            <p:cNvPr id="40" name="文本框 39"/>
            <p:cNvSpPr txBox="1"/>
            <p:nvPr/>
          </p:nvSpPr>
          <p:spPr>
            <a:xfrm>
              <a:off x="1650" y="944"/>
              <a:ext cx="3445" cy="368"/>
            </a:xfrm>
            <a:prstGeom prst="rect">
              <a:avLst/>
            </a:prstGeom>
            <a:noFill/>
            <a:ln w="9525">
              <a:noFill/>
            </a:ln>
          </p:spPr>
          <p:txBody>
            <a:bodyPr>
              <a:spAutoFit/>
            </a:bodyPr>
            <a:lstStyle/>
            <a:p>
              <a:pPr algn="l">
                <a:lnSpc>
                  <a:spcPct val="100000"/>
                </a:lnSpc>
                <a:spcBef>
                  <a:spcPct val="0"/>
                </a:spcBef>
                <a:spcAft>
                  <a:spcPct val="0"/>
                </a:spcAft>
                <a:buClr>
                  <a:schemeClr val="bg1"/>
                </a:buClr>
              </a:pPr>
              <a:r>
                <a:rPr lang="en-US" altLang="zh-CN" sz="3200" dirty="0" smtClean="0">
                  <a:solidFill>
                    <a:schemeClr val="accent2"/>
                  </a:solidFill>
                  <a:latin typeface="微软雅黑" panose="020B0503020204020204" pitchFamily="34" charset="-122"/>
                  <a:ea typeface="微软雅黑" panose="020B0503020204020204" pitchFamily="34" charset="-122"/>
                </a:rPr>
                <a:t>UWP</a:t>
              </a:r>
              <a:r>
                <a:rPr lang="zh-CN" altLang="en-US" sz="3200" dirty="0" smtClean="0">
                  <a:solidFill>
                    <a:schemeClr val="accent2"/>
                  </a:solidFill>
                  <a:latin typeface="微软雅黑" panose="020B0503020204020204" pitchFamily="34" charset="-122"/>
                  <a:ea typeface="微软雅黑" panose="020B0503020204020204" pitchFamily="34" charset="-122"/>
                </a:rPr>
                <a:t>与</a:t>
              </a:r>
              <a:r>
                <a:rPr lang="en-US" altLang="zh-CN" sz="3200" dirty="0" smtClean="0">
                  <a:solidFill>
                    <a:schemeClr val="accent2"/>
                  </a:solidFill>
                  <a:latin typeface="微软雅黑" panose="020B0503020204020204" pitchFamily="34" charset="-122"/>
                  <a:ea typeface="微软雅黑" panose="020B0503020204020204" pitchFamily="34" charset="-122"/>
                </a:rPr>
                <a:t>FLUENT</a:t>
              </a:r>
              <a:endParaRPr lang="zh-CN" altLang="en-US" sz="3200" dirty="0">
                <a:solidFill>
                  <a:schemeClr val="accent2"/>
                </a:solidFill>
                <a:latin typeface="微软雅黑" panose="020B0503020204020204" pitchFamily="34" charset="-122"/>
                <a:ea typeface="微软雅黑" panose="020B0503020204020204" pitchFamily="34" charset="-122"/>
              </a:endParaRPr>
            </a:p>
          </p:txBody>
        </p:sp>
        <p:sp>
          <p:nvSpPr>
            <p:cNvPr id="41" name="直接连接符 40"/>
            <p:cNvSpPr/>
            <p:nvPr/>
          </p:nvSpPr>
          <p:spPr>
            <a:xfrm flipV="1">
              <a:off x="1627" y="1277"/>
              <a:ext cx="3301" cy="2"/>
            </a:xfrm>
            <a:prstGeom prst="line">
              <a:avLst/>
            </a:prstGeom>
            <a:ln w="25400" cap="flat" cmpd="sng">
              <a:solidFill>
                <a:srgbClr val="FF6600"/>
              </a:solidFill>
              <a:prstDash val="sysDot"/>
              <a:headEnd type="none" w="med" len="med"/>
              <a:tailEnd type="oval" w="med" len="med"/>
            </a:ln>
          </p:spPr>
        </p:sp>
      </p:grpSp>
      <p:sp>
        <p:nvSpPr>
          <p:cNvPr id="42" name="矩形 41"/>
          <p:cNvSpPr/>
          <p:nvPr/>
        </p:nvSpPr>
        <p:spPr>
          <a:xfrm>
            <a:off x="7151700" y="3475747"/>
            <a:ext cx="1765173"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4400" dirty="0" smtClean="0">
                <a:gradFill rotWithShape="0">
                  <a:gsLst>
                    <a:gs pos="0">
                      <a:srgbClr val="FFE701"/>
                    </a:gs>
                    <a:gs pos="100000">
                      <a:srgbClr val="FE3E02"/>
                    </a:gs>
                  </a:gsLst>
                  <a:lin ang="5400000" scaled="1"/>
                  <a:tileRect/>
                </a:gradFill>
                <a:latin typeface="华文行楷" charset="0"/>
                <a:ea typeface="华文行楷" charset="0"/>
              </a:rPr>
              <a:t>新技术</a:t>
            </a:r>
            <a:endParaRPr lang="zh-CN" altLang="en-US" sz="4400" dirty="0">
              <a:gradFill rotWithShape="0">
                <a:gsLst>
                  <a:gs pos="0">
                    <a:srgbClr val="FFE701"/>
                  </a:gs>
                  <a:gs pos="100000">
                    <a:srgbClr val="FE3E02"/>
                  </a:gs>
                </a:gsLst>
                <a:lin ang="5400000" scaled="1"/>
                <a:tileRect/>
              </a:gradFill>
              <a:latin typeface="华文行楷" charset="0"/>
              <a:ea typeface="华文行楷" charset="0"/>
            </a:endParaRPr>
          </a:p>
        </p:txBody>
      </p:sp>
      <p:sp>
        <p:nvSpPr>
          <p:cNvPr id="21" name="矩形 20"/>
          <p:cNvSpPr/>
          <p:nvPr/>
        </p:nvSpPr>
        <p:spPr>
          <a:xfrm>
            <a:off x="7679714" y="4101222"/>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4400" dirty="0">
                <a:gradFill rotWithShape="0">
                  <a:gsLst>
                    <a:gs pos="0">
                      <a:srgbClr val="FFE701"/>
                    </a:gs>
                    <a:gs pos="100000">
                      <a:srgbClr val="FE3E02"/>
                    </a:gs>
                  </a:gsLst>
                  <a:lin ang="5400000" scaled="1"/>
                  <a:tileRect/>
                </a:gradFill>
                <a:latin typeface="华文行楷" charset="0"/>
                <a:ea typeface="华文行楷" charset="0"/>
              </a:rPr>
              <a:t>重点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1152525"/>
          </a:xfrm>
        </p:spPr>
        <p:txBody>
          <a:bodyPr>
            <a:noAutofit/>
          </a:bodyPr>
          <a:lstStyle/>
          <a:p>
            <a:pPr>
              <a:buFont typeface="Wingdings" panose="05000000000000000000" pitchFamily="2" charset="2"/>
              <a:buChar char="Ø"/>
              <a:defRPr/>
            </a:pPr>
            <a:r>
              <a:rPr lang="en-US" altLang="zh-CN" sz="1800" b="1" dirty="0" smtClean="0">
                <a:solidFill>
                  <a:schemeClr val="accent2">
                    <a:lumMod val="50000"/>
                  </a:schemeClr>
                </a:solidFill>
                <a:latin typeface="Times New Roman" panose="02020603050405020304" pitchFamily="18" charset="0"/>
                <a:ea typeface="楷体_GB2312" pitchFamily="49" charset="-122"/>
              </a:rPr>
              <a:t>  </a:t>
            </a:r>
            <a:r>
              <a:rPr lang="zh-CN" altLang="zh-CN" sz="1800" b="1" dirty="0" smtClean="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smtClean="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smtClean="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smtClean="0">
                <a:solidFill>
                  <a:schemeClr val="accent2">
                    <a:lumMod val="50000"/>
                  </a:schemeClr>
                </a:solidFill>
                <a:latin typeface="Times New Roman" panose="02020603050405020304" pitchFamily="18" charset="0"/>
                <a:ea typeface="楷体_GB2312" pitchFamily="49" charset="-122"/>
              </a:rPr>
              <a:t>  </a:t>
            </a:r>
            <a:r>
              <a:rPr lang="zh-CN" altLang="zh-CN" sz="1800" b="1" dirty="0" smtClean="0">
                <a:solidFill>
                  <a:schemeClr val="accent2">
                    <a:lumMod val="50000"/>
                  </a:schemeClr>
                </a:solidFill>
                <a:latin typeface="Times New Roman" panose="02020603050405020304" pitchFamily="18" charset="0"/>
                <a:ea typeface="楷体_GB2312" pitchFamily="49" charset="-122"/>
              </a:rPr>
              <a:t>资源共享</a:t>
            </a:r>
            <a:r>
              <a:rPr lang="zh-CN" altLang="zh-CN" sz="1800" b="1" dirty="0">
                <a:solidFill>
                  <a:schemeClr val="accent2">
                    <a:lumMod val="50000"/>
                  </a:schemeClr>
                </a:solidFill>
                <a:latin typeface="Times New Roman" panose="02020603050405020304" pitchFamily="18" charset="0"/>
                <a:ea typeface="楷体_GB2312" pitchFamily="49" charset="-122"/>
              </a:rPr>
              <a:t>与数据</a:t>
            </a:r>
            <a:r>
              <a:rPr lang="zh-CN" altLang="zh-CN" sz="1800" b="1" dirty="0" smtClean="0">
                <a:solidFill>
                  <a:schemeClr val="accent2">
                    <a:lumMod val="50000"/>
                  </a:schemeClr>
                </a:solidFill>
                <a:latin typeface="Times New Roman" panose="02020603050405020304" pitchFamily="18" charset="0"/>
                <a:ea typeface="楷体_GB2312" pitchFamily="49" charset="-122"/>
              </a:rPr>
              <a:t>交换</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2385051" y="2662650"/>
            <a:ext cx="4572000" cy="1212640"/>
          </a:xfrm>
          <a:prstGeom prst="rect">
            <a:avLst/>
          </a:prstGeom>
        </p:spPr>
        <p:txBody>
          <a:bodyPr>
            <a:spAutoFit/>
          </a:bodyPr>
          <a:lstStyle/>
          <a:p>
            <a:pPr algn="l"/>
            <a:r>
              <a:rPr lang="zh-CN" altLang="en-US" sz="2800" dirty="0" smtClean="0"/>
              <a:t>抢先式多任务操作系统</a:t>
            </a:r>
            <a:endParaRPr lang="en-US" altLang="zh-CN" sz="2800" dirty="0" smtClean="0"/>
          </a:p>
          <a:p>
            <a:pPr algn="l"/>
            <a:r>
              <a:rPr lang="zh-CN" altLang="en-US" sz="2800" dirty="0" smtClean="0"/>
              <a:t>应用程序之间共享系统资源</a:t>
            </a:r>
            <a:endParaRPr lang="zh-CN" altLang="en-US" sz="2800" dirty="0"/>
          </a:p>
        </p:txBody>
      </p:sp>
      <p:sp>
        <p:nvSpPr>
          <p:cNvPr id="5" name="矩形 4"/>
          <p:cNvSpPr/>
          <p:nvPr/>
        </p:nvSpPr>
        <p:spPr>
          <a:xfrm>
            <a:off x="3563888" y="4005064"/>
            <a:ext cx="4572000" cy="1261884"/>
          </a:xfrm>
          <a:prstGeom prst="rect">
            <a:avLst/>
          </a:prstGeom>
        </p:spPr>
        <p:txBody>
          <a:bodyPr>
            <a:spAutoFit/>
          </a:bodyPr>
          <a:lstStyle/>
          <a:p>
            <a:pPr algn="l"/>
            <a:r>
              <a:rPr lang="en-US" altLang="zh-CN" sz="2000" dirty="0" smtClean="0">
                <a:solidFill>
                  <a:srgbClr val="C00000"/>
                </a:solidFill>
              </a:rPr>
              <a:t>Windows </a:t>
            </a:r>
            <a:r>
              <a:rPr lang="zh-CN" altLang="en-US" sz="2000" dirty="0" smtClean="0">
                <a:solidFill>
                  <a:srgbClr val="C00000"/>
                </a:solidFill>
              </a:rPr>
              <a:t>编程时</a:t>
            </a:r>
            <a:r>
              <a:rPr lang="zh-CN" altLang="en-US" sz="2000" dirty="0">
                <a:solidFill>
                  <a:srgbClr val="C00000"/>
                </a:solidFill>
              </a:rPr>
              <a:t>，必须时刻</a:t>
            </a:r>
            <a:r>
              <a:rPr lang="zh-CN" altLang="en-US" sz="2000" dirty="0" smtClean="0">
                <a:solidFill>
                  <a:srgbClr val="C00000"/>
                </a:solidFill>
              </a:rPr>
              <a:t>记住尽早释放不再使用的系统资源</a:t>
            </a:r>
            <a:endParaRPr lang="en-US" altLang="zh-CN" sz="2000" dirty="0" smtClean="0">
              <a:solidFill>
                <a:srgbClr val="C00000"/>
              </a:solidFill>
            </a:endParaRPr>
          </a:p>
          <a:p>
            <a:pPr algn="l"/>
            <a:r>
              <a:rPr lang="zh-CN" altLang="en-US" sz="2000" dirty="0" smtClean="0">
                <a:solidFill>
                  <a:srgbClr val="C00000"/>
                </a:solidFill>
              </a:rPr>
              <a:t>避免系统资源</a:t>
            </a:r>
            <a:r>
              <a:rPr lang="zh-CN" altLang="en-US" sz="2000" dirty="0">
                <a:solidFill>
                  <a:srgbClr val="C00000"/>
                </a:solidFill>
              </a:rPr>
              <a:t>耗尽</a:t>
            </a:r>
            <a:r>
              <a:rPr lang="zh-CN" altLang="en-US" sz="2000" dirty="0" smtClean="0">
                <a:solidFill>
                  <a:srgbClr val="C00000"/>
                </a:solidFill>
              </a:rPr>
              <a:t>而造成效率急剧降低</a:t>
            </a:r>
            <a:endParaRPr lang="zh-CN" altLang="en-US" sz="2000" dirty="0">
              <a:solidFill>
                <a:srgbClr val="C0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1368425"/>
          </a:xfrm>
        </p:spPr>
        <p:txBody>
          <a:bodyPr>
            <a:noAutofit/>
          </a:bodyPr>
          <a:lstStyle/>
          <a:p>
            <a:pPr>
              <a:buFont typeface="Wingdings" panose="05000000000000000000" pitchFamily="2" charset="2"/>
              <a:buChar char="Ø"/>
              <a:defRPr/>
            </a:pPr>
            <a:r>
              <a:rPr lang="en-US" altLang="zh-CN" sz="1800" b="1" dirty="0" smtClean="0">
                <a:solidFill>
                  <a:schemeClr val="accent2">
                    <a:lumMod val="50000"/>
                  </a:schemeClr>
                </a:solidFill>
                <a:latin typeface="Times New Roman" panose="02020603050405020304" pitchFamily="18" charset="0"/>
                <a:ea typeface="楷体_GB2312" pitchFamily="49" charset="-122"/>
              </a:rPr>
              <a:t>  </a:t>
            </a:r>
            <a:r>
              <a:rPr lang="zh-CN" altLang="zh-CN" sz="1800" b="1" dirty="0" smtClean="0">
                <a:solidFill>
                  <a:schemeClr val="accent2">
                    <a:lumMod val="50000"/>
                  </a:schemeClr>
                </a:solidFill>
                <a:latin typeface="Times New Roman" panose="02020603050405020304" pitchFamily="18" charset="0"/>
                <a:ea typeface="楷体_GB2312" pitchFamily="49" charset="-122"/>
              </a:rPr>
              <a:t>面向对象</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smtClean="0">
                <a:solidFill>
                  <a:schemeClr val="accent2">
                    <a:lumMod val="50000"/>
                  </a:schemeClr>
                </a:solidFill>
                <a:latin typeface="Times New Roman" panose="02020603050405020304" pitchFamily="18" charset="0"/>
                <a:ea typeface="楷体_GB2312" pitchFamily="49" charset="-122"/>
              </a:rPr>
              <a:t>  消息</a:t>
            </a:r>
            <a:r>
              <a:rPr lang="en-US" altLang="zh-CN" sz="1800" b="1" dirty="0">
                <a:solidFill>
                  <a:schemeClr val="accent2">
                    <a:lumMod val="50000"/>
                  </a:schemeClr>
                </a:solidFill>
                <a:latin typeface="Times New Roman" panose="02020603050405020304" pitchFamily="18" charset="0"/>
                <a:ea typeface="楷体_GB2312" pitchFamily="49" charset="-122"/>
              </a:rPr>
              <a:t>/</a:t>
            </a:r>
            <a:r>
              <a:rPr lang="zh-CN" altLang="en-US" sz="1800" b="1" dirty="0" smtClean="0">
                <a:solidFill>
                  <a:schemeClr val="accent2">
                    <a:lumMod val="50000"/>
                  </a:schemeClr>
                </a:solidFill>
                <a:latin typeface="Times New Roman" panose="02020603050405020304" pitchFamily="18" charset="0"/>
                <a:ea typeface="楷体_GB2312" pitchFamily="49" charset="-122"/>
              </a:rPr>
              <a:t>事件驱动</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1800" b="1" dirty="0" smtClean="0">
                <a:solidFill>
                  <a:schemeClr val="accent2">
                    <a:lumMod val="50000"/>
                  </a:schemeClr>
                </a:solidFill>
                <a:latin typeface="Times New Roman" panose="02020603050405020304" pitchFamily="18" charset="0"/>
                <a:ea typeface="楷体_GB2312" pitchFamily="49" charset="-122"/>
              </a:rPr>
              <a:t>  </a:t>
            </a:r>
            <a:r>
              <a:rPr lang="zh-CN" altLang="zh-CN" sz="1800" b="1" dirty="0" smtClean="0">
                <a:solidFill>
                  <a:schemeClr val="accent2">
                    <a:lumMod val="50000"/>
                  </a:schemeClr>
                </a:solidFill>
                <a:latin typeface="Times New Roman" panose="02020603050405020304" pitchFamily="18" charset="0"/>
                <a:ea typeface="楷体_GB2312" pitchFamily="49" charset="-122"/>
              </a:rPr>
              <a:t>资源共享</a:t>
            </a:r>
            <a:r>
              <a:rPr lang="zh-CN" altLang="zh-CN" sz="1800" b="1" dirty="0">
                <a:solidFill>
                  <a:schemeClr val="accent2">
                    <a:lumMod val="50000"/>
                  </a:schemeClr>
                </a:solidFill>
                <a:latin typeface="Times New Roman" panose="02020603050405020304" pitchFamily="18" charset="0"/>
                <a:ea typeface="楷体_GB2312" pitchFamily="49" charset="-122"/>
              </a:rPr>
              <a:t>与数据</a:t>
            </a:r>
            <a:r>
              <a:rPr lang="zh-CN" altLang="zh-CN" sz="1800" b="1" dirty="0" smtClean="0">
                <a:solidFill>
                  <a:schemeClr val="accent2">
                    <a:lumMod val="50000"/>
                  </a:schemeClr>
                </a:solidFill>
                <a:latin typeface="Times New Roman" panose="02020603050405020304" pitchFamily="18" charset="0"/>
                <a:ea typeface="楷体_GB2312" pitchFamily="49" charset="-122"/>
              </a:rPr>
              <a:t>交换</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1800" b="1" dirty="0" smtClean="0">
                <a:solidFill>
                  <a:schemeClr val="accent2">
                    <a:lumMod val="50000"/>
                  </a:schemeClr>
                </a:solidFill>
                <a:latin typeface="Times New Roman" panose="02020603050405020304" pitchFamily="18" charset="0"/>
                <a:ea typeface="楷体_GB2312" pitchFamily="49" charset="-122"/>
              </a:rPr>
              <a:t>  设备</a:t>
            </a:r>
            <a:r>
              <a:rPr lang="zh-CN" altLang="en-US" sz="1800" b="1" dirty="0">
                <a:solidFill>
                  <a:schemeClr val="accent2">
                    <a:lumMod val="50000"/>
                  </a:schemeClr>
                </a:solidFill>
                <a:latin typeface="Times New Roman" panose="02020603050405020304" pitchFamily="18" charset="0"/>
                <a:ea typeface="楷体_GB2312" pitchFamily="49" charset="-122"/>
              </a:rPr>
              <a:t>无关的</a:t>
            </a:r>
            <a:r>
              <a:rPr lang="en-US" altLang="zh-CN" sz="1800" b="1" dirty="0">
                <a:solidFill>
                  <a:schemeClr val="accent2">
                    <a:lumMod val="50000"/>
                  </a:schemeClr>
                </a:solidFill>
                <a:latin typeface="Times New Roman" panose="02020603050405020304" pitchFamily="18" charset="0"/>
                <a:ea typeface="楷体_GB2312" pitchFamily="49" charset="-122"/>
              </a:rPr>
              <a:t>GDI</a:t>
            </a:r>
            <a:endParaRPr lang="en-US" altLang="zh-CN" sz="1800" b="1" dirty="0" smtClean="0">
              <a:solidFill>
                <a:schemeClr val="accent2">
                  <a:lumMod val="50000"/>
                </a:schemeClr>
              </a:solidFill>
              <a:latin typeface="Times New Roman" panose="02020603050405020304" pitchFamily="18" charset="0"/>
              <a:ea typeface="楷体_GB2312" pitchFamily="49" charset="-122"/>
            </a:endParaRPr>
          </a:p>
        </p:txBody>
      </p:sp>
      <p:sp>
        <p:nvSpPr>
          <p:cNvPr id="7" name="矩形 6"/>
          <p:cNvSpPr/>
          <p:nvPr/>
        </p:nvSpPr>
        <p:spPr>
          <a:xfrm>
            <a:off x="2411760" y="2636912"/>
            <a:ext cx="4788024" cy="1938992"/>
          </a:xfrm>
          <a:prstGeom prst="rect">
            <a:avLst/>
          </a:prstGeom>
        </p:spPr>
        <p:txBody>
          <a:bodyPr wrap="square">
            <a:spAutoFit/>
          </a:bodyPr>
          <a:lstStyle/>
          <a:p>
            <a:pPr algn="l"/>
            <a:r>
              <a:rPr lang="en-US" altLang="zh-CN" sz="2400" dirty="0" smtClean="0"/>
              <a:t>Windows</a:t>
            </a:r>
            <a:r>
              <a:rPr lang="zh-CN" altLang="en-US" sz="2400" dirty="0" smtClean="0"/>
              <a:t>提供了与</a:t>
            </a:r>
            <a:r>
              <a:rPr lang="zh-CN" altLang="en-US" sz="2400" dirty="0"/>
              <a:t>设备</a:t>
            </a:r>
            <a:r>
              <a:rPr lang="zh-CN" altLang="en-US" sz="2400" dirty="0" smtClean="0"/>
              <a:t>无关的</a:t>
            </a:r>
            <a:r>
              <a:rPr lang="en-US" altLang="zh-CN" sz="2400" dirty="0" smtClean="0"/>
              <a:t>GDI</a:t>
            </a:r>
            <a:r>
              <a:rPr lang="zh-CN" altLang="en-US" sz="2400" dirty="0" smtClean="0"/>
              <a:t>。</a:t>
            </a:r>
            <a:endParaRPr lang="en-US" altLang="zh-CN" sz="2400" dirty="0" smtClean="0"/>
          </a:p>
          <a:p>
            <a:pPr algn="l"/>
            <a:r>
              <a:rPr lang="zh-CN" altLang="en-US" sz="2400" dirty="0" smtClean="0"/>
              <a:t>应用程序可以通过调用</a:t>
            </a:r>
            <a:r>
              <a:rPr lang="en-US" altLang="zh-CN" sz="2400" dirty="0" smtClean="0"/>
              <a:t>GDI</a:t>
            </a:r>
            <a:r>
              <a:rPr lang="zh-CN" altLang="en-US" sz="2400" dirty="0" smtClean="0"/>
              <a:t>函数，在不同显</a:t>
            </a:r>
            <a:r>
              <a:rPr lang="zh-CN" altLang="en-US" sz="2400" dirty="0"/>
              <a:t>卡、打印机和显示器上</a:t>
            </a:r>
            <a:r>
              <a:rPr lang="zh-CN" altLang="en-US" sz="2400" dirty="0" smtClean="0"/>
              <a:t>输出图形或文本</a:t>
            </a:r>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539552" y="1772816"/>
            <a:ext cx="8445624" cy="345638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171395" indent="-171395">
              <a:lnSpc>
                <a:spcPct val="90000"/>
              </a:lnSpc>
              <a:spcBef>
                <a:spcPts val="750"/>
              </a:spcBef>
              <a:buFont typeface="Wingdings" panose="05000000000000000000" pitchFamily="2" charset="2"/>
              <a:buChar char="p"/>
            </a:pP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使用微软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Project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进行项目管理（甘特图）</a:t>
            </a:r>
            <a:endPar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选取源码管理工具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(GitHub</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或</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Azure,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建议教育用户同时使用</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使用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IDE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Integrated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Development </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Environment</a:t>
            </a:r>
            <a:r>
              <a:rPr lang="zh-CN" altLang="en-US" sz="2099" b="1" dirty="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编写源码，通常采用</a:t>
            </a: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VS Code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或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Visual Studio,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嵌入式开发通常采用</a:t>
            </a:r>
            <a:r>
              <a:rPr lang="en-US" altLang="zh-CN" sz="2099" b="1" dirty="0" err="1" smtClean="0">
                <a:solidFill>
                  <a:schemeClr val="accent2">
                    <a:lumMod val="50000"/>
                  </a:schemeClr>
                </a:solidFill>
                <a:latin typeface="微软雅黑" panose="020B0503020204020204" pitchFamily="34" charset="-122"/>
                <a:ea typeface="微软雅黑" panose="020B0503020204020204" pitchFamily="34" charset="-122"/>
              </a:rPr>
              <a:t>Keil</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el-GR" altLang="zh-CN" sz="2099" b="1" dirty="0" smtClean="0">
                <a:solidFill>
                  <a:schemeClr val="accent2">
                    <a:lumMod val="50000"/>
                  </a:schemeClr>
                </a:solidFill>
                <a:latin typeface="微软雅黑" panose="020B0503020204020204" pitchFamily="34" charset="-122"/>
                <a:ea typeface="微软雅黑" panose="020B0503020204020204" pitchFamily="34" charset="-122"/>
              </a:rPr>
              <a:t>μ</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Vision</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在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IDE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中进行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Debug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F5, F9, F10, F11)</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编写单元测试代码进行测试，测试完成后提交到相应的</a:t>
            </a:r>
            <a:r>
              <a:rPr lang="en-US" altLang="zh-CN" sz="2099" b="1" dirty="0" err="1" smtClean="0">
                <a:solidFill>
                  <a:schemeClr val="accent2">
                    <a:lumMod val="50000"/>
                  </a:schemeClr>
                </a:solidFill>
                <a:latin typeface="微软雅黑" panose="020B0503020204020204" pitchFamily="34" charset="-122"/>
                <a:ea typeface="微软雅黑" panose="020B0503020204020204" pitchFamily="34" charset="-122"/>
              </a:rPr>
              <a:t>git</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分枝</a:t>
            </a:r>
            <a:endPar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endParaRP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编写集成测试代码进行测试，更新开发主分支</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(default)</a:t>
            </a:r>
          </a:p>
          <a:p>
            <a:pPr marL="171395" indent="-171395">
              <a:lnSpc>
                <a:spcPct val="90000"/>
              </a:lnSpc>
              <a:spcBef>
                <a:spcPts val="750"/>
              </a:spcBef>
              <a:buFont typeface="Wingdings" panose="05000000000000000000" pitchFamily="2" charset="2"/>
              <a:buChar char="p"/>
            </a:pPr>
            <a:r>
              <a:rPr lang="en-US" altLang="zh-CN" sz="2099"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稳定版本发布，更新</a:t>
            </a:r>
            <a:r>
              <a:rPr lang="en-US" altLang="zh-CN" sz="2099" b="1" dirty="0" smtClean="0">
                <a:solidFill>
                  <a:schemeClr val="accent2">
                    <a:lumMod val="50000"/>
                  </a:schemeClr>
                </a:solidFill>
                <a:latin typeface="微软雅黑" panose="020B0503020204020204" pitchFamily="34" charset="-122"/>
                <a:ea typeface="微软雅黑" panose="020B0503020204020204" pitchFamily="34" charset="-122"/>
              </a:rPr>
              <a:t>master</a:t>
            </a:r>
            <a:r>
              <a:rPr lang="zh-CN" altLang="en-US" sz="2099" b="1" dirty="0" smtClean="0">
                <a:solidFill>
                  <a:schemeClr val="accent2">
                    <a:lumMod val="50000"/>
                  </a:schemeClr>
                </a:solidFill>
                <a:latin typeface="微软雅黑" panose="020B0503020204020204" pitchFamily="34" charset="-122"/>
                <a:ea typeface="微软雅黑" panose="020B0503020204020204" pitchFamily="34" charset="-122"/>
              </a:rPr>
              <a:t>分支</a:t>
            </a:r>
            <a:endParaRPr lang="en-US" altLang="zh-CN" sz="2099" b="1" dirty="0">
              <a:solidFill>
                <a:schemeClr val="accent2">
                  <a:lumMod val="50000"/>
                </a:schemeClr>
              </a:solidFill>
              <a:latin typeface="微软雅黑" panose="020B0503020204020204" pitchFamily="34" charset="-122"/>
              <a:ea typeface="微软雅黑" panose="020B0503020204020204" pitchFamily="34" charset="-122"/>
            </a:endParaRPr>
          </a:p>
          <a:p>
            <a:pPr marL="0" indent="0">
              <a:buNone/>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36512" y="590612"/>
            <a:ext cx="8243888" cy="762000"/>
          </a:xfrm>
          <a:prstGeom prst="rect">
            <a:avLst/>
          </a:prstGeom>
          <a:noFill/>
          <a:ln w="9525">
            <a:noFill/>
          </a:ln>
        </p:spPr>
        <p:txBody>
          <a:bodyPr>
            <a:spAutoFit/>
          </a:bodyPr>
          <a:lstStyle/>
          <a:p>
            <a:pPr lvl="2">
              <a:lnSpc>
                <a:spcPct val="100000"/>
              </a:lnSpc>
              <a:spcBef>
                <a:spcPct val="0"/>
              </a:spcBef>
              <a:spcAft>
                <a:spcPct val="0"/>
              </a:spcAft>
              <a:buClr>
                <a:schemeClr val="bg1"/>
              </a:buClr>
            </a:pPr>
            <a:r>
              <a:rPr lang="en-US" altLang="zh-CN" sz="4400" b="0" dirty="0" smtClean="0">
                <a:solidFill>
                  <a:srgbClr val="0000FF"/>
                </a:solidFill>
                <a:latin typeface="华文彩云" pitchFamily="2" charset="-122"/>
                <a:ea typeface="华文彩云" pitchFamily="2" charset="-122"/>
              </a:rPr>
              <a:t>1.2</a:t>
            </a:r>
            <a:r>
              <a:rPr lang="en-US" altLang="zh-CN" sz="4400" b="0" dirty="0" smtClean="0">
                <a:latin typeface="华文彩云" pitchFamily="2" charset="-122"/>
                <a:ea typeface="华文彩云" pitchFamily="2" charset="-122"/>
              </a:rPr>
              <a:t>.1</a:t>
            </a:r>
            <a:r>
              <a:rPr lang="en-US" altLang="zh-CN" sz="4400" b="0" dirty="0" smtClean="0">
                <a:solidFill>
                  <a:srgbClr val="0000FF"/>
                </a:solidFill>
                <a:latin typeface="华文彩云" pitchFamily="2" charset="-122"/>
                <a:ea typeface="华文彩云" pitchFamily="2" charset="-122"/>
              </a:rPr>
              <a:t> </a:t>
            </a:r>
            <a:r>
              <a:rPr lang="en-US" altLang="zh-CN" sz="4400" b="0" dirty="0">
                <a:latin typeface="华文彩云" pitchFamily="2" charset="-122"/>
                <a:ea typeface="华文彩云" pitchFamily="2" charset="-122"/>
              </a:rPr>
              <a:t>Windows</a:t>
            </a:r>
            <a:r>
              <a:rPr lang="zh-CN" altLang="en-US" sz="4400" b="0" dirty="0">
                <a:latin typeface="华文彩云" pitchFamily="2" charset="-122"/>
                <a:ea typeface="华文彩云" pitchFamily="2" charset="-122"/>
              </a:rPr>
              <a:t>程序</a:t>
            </a:r>
            <a:r>
              <a:rPr lang="zh-CN" altLang="en-US" sz="4400" b="0" dirty="0" smtClean="0">
                <a:latin typeface="华文彩云" pitchFamily="2" charset="-122"/>
                <a:ea typeface="华文彩云" pitchFamily="2" charset="-122"/>
              </a:rPr>
              <a:t>开发</a:t>
            </a:r>
            <a:r>
              <a:rPr lang="zh-CN" altLang="en-US" sz="4400" b="0" dirty="0">
                <a:latin typeface="华文彩云" pitchFamily="2" charset="-122"/>
                <a:ea typeface="华文彩云" pitchFamily="2" charset="-122"/>
              </a:rPr>
              <a:t>流程</a:t>
            </a:r>
            <a:endParaRPr lang="zh-CN" altLang="en-US" sz="4400" b="0" dirty="0">
              <a:solidFill>
                <a:srgbClr val="0000FF"/>
              </a:solidFill>
              <a:latin typeface="华文彩云" pitchFamily="2" charset="-122"/>
              <a:ea typeface="华文彩云" pitchFamily="2" charset="-122"/>
            </a:endParaRPr>
          </a:p>
        </p:txBody>
      </p:sp>
      <p:sp>
        <p:nvSpPr>
          <p:cNvPr id="7" name="文本框 6"/>
          <p:cNvSpPr txBox="1"/>
          <p:nvPr/>
        </p:nvSpPr>
        <p:spPr>
          <a:xfrm>
            <a:off x="2339752" y="5517232"/>
            <a:ext cx="4176464" cy="830997"/>
          </a:xfrm>
          <a:prstGeom prst="rect">
            <a:avLst/>
          </a:prstGeom>
          <a:noFill/>
        </p:spPr>
        <p:txBody>
          <a:bodyPr wrap="square" rtlCol="0">
            <a:spAutoFit/>
          </a:bodyPr>
          <a:lstStyle/>
          <a:p>
            <a:pPr algn="l"/>
            <a:r>
              <a:rPr lang="en-US" altLang="zh-CN" sz="1200" dirty="0" smtClean="0">
                <a:solidFill>
                  <a:srgbClr val="002060"/>
                </a:solidFill>
                <a:latin typeface="微软雅黑" panose="020B0503020204020204" pitchFamily="34" charset="-122"/>
                <a:ea typeface="微软雅黑" panose="020B0503020204020204" pitchFamily="34" charset="-122"/>
              </a:rPr>
              <a:t>The architecture of a dev team, in silicon valley</a:t>
            </a:r>
          </a:p>
          <a:p>
            <a:pPr algn="l"/>
            <a:r>
              <a:rPr lang="en-US" altLang="zh-CN" sz="1200" dirty="0" smtClean="0">
                <a:solidFill>
                  <a:srgbClr val="002060"/>
                </a:solidFill>
                <a:latin typeface="微软雅黑" panose="020B0503020204020204" pitchFamily="34" charset="-122"/>
                <a:ea typeface="微软雅黑" panose="020B0503020204020204" pitchFamily="34" charset="-122"/>
              </a:rPr>
              <a:t>Code review</a:t>
            </a:r>
          </a:p>
          <a:p>
            <a:pPr algn="l"/>
            <a:r>
              <a:rPr lang="en-US" altLang="zh-CN" sz="1200" dirty="0" smtClean="0">
                <a:solidFill>
                  <a:srgbClr val="002060"/>
                </a:solidFill>
                <a:latin typeface="微软雅黑" panose="020B0503020204020204" pitchFamily="34" charset="-122"/>
                <a:ea typeface="微软雅黑" panose="020B0503020204020204" pitchFamily="34" charset="-122"/>
              </a:rPr>
              <a:t>Meeting minutes</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6948264" y="5733256"/>
            <a:ext cx="1259112" cy="295145"/>
          </a:xfrm>
          <a:prstGeom prst="rect">
            <a:avLst/>
          </a:prstGeom>
          <a:noFill/>
        </p:spPr>
        <p:txBody>
          <a:bodyPr wrap="square" rtlCol="0">
            <a:spAutoFit/>
          </a:bodyPr>
          <a:lstStyle/>
          <a:p>
            <a:pPr algn="ctr"/>
            <a:r>
              <a:rPr lang="zh-CN" altLang="en-US" sz="1200" dirty="0" smtClean="0">
                <a:solidFill>
                  <a:srgbClr val="FF0000"/>
                </a:solidFill>
                <a:latin typeface="微软雅黑" panose="020B0503020204020204" pitchFamily="34" charset="-122"/>
                <a:ea typeface="微软雅黑" panose="020B0503020204020204" pitchFamily="34" charset="-122"/>
              </a:rPr>
              <a:t>吹牛的部分</a:t>
            </a:r>
            <a:endParaRPr lang="zh-CN" altLang="en-US" sz="12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67544" y="1121128"/>
            <a:ext cx="6984776" cy="520700"/>
          </a:xfrm>
        </p:spPr>
        <p:txBody>
          <a:bodyPr>
            <a:normAutofit fontScale="90000"/>
          </a:bodyPr>
          <a:lstStyle/>
          <a:p>
            <a:pPr algn="l" eaLnBrk="1" hangingPunct="1"/>
            <a:r>
              <a:rPr lang="en-US" altLang="zh-CN" dirty="0" smtClean="0"/>
              <a:t>Visual Studio Community 2019 </a:t>
            </a:r>
            <a:r>
              <a:rPr lang="zh-CN" altLang="en-US" dirty="0" smtClean="0"/>
              <a:t>安装</a:t>
            </a:r>
            <a:r>
              <a:rPr lang="en-US" altLang="zh-CN" dirty="0" smtClean="0"/>
              <a:t> </a:t>
            </a:r>
            <a:endParaRPr lang="zh-CN" altLang="en-US" dirty="0" smtClean="0"/>
          </a:p>
        </p:txBody>
      </p:sp>
      <p:sp>
        <p:nvSpPr>
          <p:cNvPr id="2" name="内容占位符 1"/>
          <p:cNvSpPr>
            <a:spLocks noGrp="1"/>
          </p:cNvSpPr>
          <p:nvPr>
            <p:ph idx="4294967295"/>
          </p:nvPr>
        </p:nvSpPr>
        <p:spPr>
          <a:xfrm>
            <a:off x="1259632" y="1981200"/>
            <a:ext cx="6512768" cy="3248025"/>
          </a:xfrm>
        </p:spPr>
        <p:txBody>
          <a:bodyPr>
            <a:noAutofit/>
          </a:bodyPr>
          <a:lstStyle/>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注册用户</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添加</a:t>
            </a:r>
            <a:r>
              <a:rPr lang="en-US" altLang="zh-CN" b="1" dirty="0" smtClean="0">
                <a:solidFill>
                  <a:schemeClr val="accent2">
                    <a:lumMod val="50000"/>
                  </a:schemeClr>
                </a:solidFill>
              </a:rPr>
              <a:t>MFC</a:t>
            </a:r>
            <a:r>
              <a:rPr lang="zh-CN" altLang="en-US" b="1" dirty="0" smtClean="0">
                <a:solidFill>
                  <a:schemeClr val="accent2">
                    <a:lumMod val="50000"/>
                  </a:schemeClr>
                </a:solidFill>
              </a:rPr>
              <a:t>支持</a:t>
            </a:r>
            <a:endParaRPr lang="en-US" altLang="zh-CN" b="1" dirty="0" smtClean="0">
              <a:solidFill>
                <a:schemeClr val="accent2">
                  <a:lumMod val="50000"/>
                </a:schemeClr>
              </a:solidFill>
            </a:endParaRPr>
          </a:p>
          <a:p>
            <a:pPr>
              <a:buFont typeface="Wingdings" panose="05000000000000000000" pitchFamily="2" charset="2"/>
              <a:buChar char="p"/>
            </a:pPr>
            <a:r>
              <a:rPr lang="zh-CN" altLang="en-US" b="1" dirty="0" smtClean="0">
                <a:solidFill>
                  <a:schemeClr val="accent2">
                    <a:lumMod val="50000"/>
                  </a:schemeClr>
                </a:solidFill>
              </a:rPr>
              <a:t>    添加 </a:t>
            </a:r>
            <a:r>
              <a:rPr lang="en-US" altLang="zh-CN" b="1" dirty="0">
                <a:solidFill>
                  <a:schemeClr val="accent2">
                    <a:lumMod val="50000"/>
                  </a:schemeClr>
                </a:solidFill>
              </a:rPr>
              <a:t>R Tools</a:t>
            </a:r>
            <a:endParaRPr lang="en-US" altLang="zh-CN" b="1" dirty="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升级到最新版本</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smtClean="0">
                <a:solidFill>
                  <a:schemeClr val="accent2">
                    <a:lumMod val="50000"/>
                  </a:schemeClr>
                </a:solidFill>
              </a:rPr>
              <a:t>更新 </a:t>
            </a:r>
            <a:r>
              <a:rPr lang="en-US" altLang="zh-CN" b="1" dirty="0" smtClean="0">
                <a:solidFill>
                  <a:schemeClr val="accent2">
                    <a:lumMod val="50000"/>
                  </a:schemeClr>
                </a:solidFill>
              </a:rPr>
              <a:t>.NET </a:t>
            </a:r>
            <a:r>
              <a:rPr lang="zh-CN" altLang="en-US" b="1" dirty="0" smtClean="0">
                <a:solidFill>
                  <a:schemeClr val="accent2">
                    <a:lumMod val="50000"/>
                  </a:schemeClr>
                </a:solidFill>
              </a:rPr>
              <a:t>到最新版本</a:t>
            </a:r>
            <a:endParaRPr lang="zh-CN" altLang="en-US" b="1" dirty="0">
              <a:solidFill>
                <a:schemeClr val="accent2">
                  <a:lumMod val="50000"/>
                </a:schemeClr>
              </a:solidFill>
            </a:endParaRPr>
          </a:p>
        </p:txBody>
      </p:sp>
      <p:sp>
        <p:nvSpPr>
          <p:cNvPr id="4" name="矩形 3"/>
          <p:cNvSpPr/>
          <p:nvPr/>
        </p:nvSpPr>
        <p:spPr>
          <a:xfrm>
            <a:off x="4788024" y="3511251"/>
            <a:ext cx="4572000" cy="424732"/>
          </a:xfrm>
          <a:prstGeom prst="rect">
            <a:avLst/>
          </a:prstGeom>
        </p:spPr>
        <p:txBody>
          <a:bodyPr>
            <a:spAutoFit/>
          </a:bodyPr>
          <a:lstStyle/>
          <a:p>
            <a:r>
              <a:rPr lang="en-US" altLang="zh-CN" sz="1800" dirty="0"/>
              <a:t>https://www.microsoft.com/net/download</a:t>
            </a:r>
            <a:endParaRPr lang="zh-CN" altLang="en-US" sz="1800" dirty="0"/>
          </a:p>
        </p:txBody>
      </p:sp>
      <p:sp>
        <p:nvSpPr>
          <p:cNvPr id="5" name="矩形 4"/>
          <p:cNvSpPr/>
          <p:nvPr/>
        </p:nvSpPr>
        <p:spPr>
          <a:xfrm>
            <a:off x="5436096" y="3115502"/>
            <a:ext cx="3560837" cy="395749"/>
          </a:xfrm>
          <a:prstGeom prst="rect">
            <a:avLst/>
          </a:prstGeom>
        </p:spPr>
        <p:txBody>
          <a:bodyPr wrap="square">
            <a:spAutoFit/>
          </a:bodyPr>
          <a:lstStyle/>
          <a:p>
            <a:r>
              <a:rPr lang="en-US" altLang="zh-CN" sz="1800" dirty="0" smtClean="0"/>
              <a:t>Help =&gt; Check for Update</a:t>
            </a:r>
            <a:endParaRPr lang="zh-CN" alt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67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IDE </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 Integrated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Development </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Environment</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16.2.2</a:t>
            </a:r>
          </a:p>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4.8</a:t>
            </a: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添加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R Tools</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smtClean="0">
                <a:solidFill>
                  <a:srgbClr val="0000FF"/>
                </a:solidFill>
                <a:latin typeface="华文彩云" pitchFamily="2" charset="-122"/>
                <a:ea typeface="华文彩云" pitchFamily="2" charset="-122"/>
              </a:rPr>
              <a:t>1.2 </a:t>
            </a:r>
            <a:r>
              <a:rPr lang="en-US" altLang="zh-CN" sz="4400" b="0" dirty="0">
                <a:latin typeface="华文彩云" pitchFamily="2" charset="-122"/>
                <a:ea typeface="华文彩云" pitchFamily="2" charset="-122"/>
              </a:rPr>
              <a:t>Windows</a:t>
            </a:r>
            <a:r>
              <a:rPr lang="zh-CN" altLang="en-US" sz="4400" b="0" dirty="0">
                <a:latin typeface="华文彩云" pitchFamily="2" charset="-122"/>
                <a:ea typeface="华文彩云" pitchFamily="2" charset="-122"/>
              </a:rPr>
              <a:t>程序开发</a:t>
            </a:r>
            <a:r>
              <a:rPr lang="en-US" altLang="zh-CN" sz="4400" b="0" dirty="0" smtClean="0">
                <a:latin typeface="华文彩云" pitchFamily="2" charset="-122"/>
                <a:ea typeface="华文彩云" pitchFamily="2" charset="-122"/>
              </a:rPr>
              <a:t>IDE</a:t>
            </a:r>
            <a:endParaRPr lang="zh-CN" altLang="en-US" sz="4400" b="0" dirty="0">
              <a:solidFill>
                <a:srgbClr val="0000FF"/>
              </a:solidFill>
              <a:latin typeface="华文彩云" pitchFamily="2" charset="-122"/>
              <a:ea typeface="华文彩云" pitchFamily="2" charset="-122"/>
            </a:endParaRPr>
          </a:p>
        </p:txBody>
      </p:sp>
      <p:sp>
        <p:nvSpPr>
          <p:cNvPr id="2" name="矩形 1"/>
          <p:cNvSpPr/>
          <p:nvPr/>
        </p:nvSpPr>
        <p:spPr>
          <a:xfrm>
            <a:off x="1989121" y="5319440"/>
            <a:ext cx="7121674" cy="1421928"/>
          </a:xfrm>
          <a:prstGeom prst="rect">
            <a:avLst/>
          </a:prstGeom>
        </p:spPr>
        <p:txBody>
          <a:bodyPr wrap="square">
            <a:spAutoFit/>
          </a:bodyPr>
          <a:lstStyle/>
          <a:p>
            <a:r>
              <a:rPr lang="en-US" altLang="zh-CN" dirty="0" err="1" smtClean="0">
                <a:solidFill>
                  <a:schemeClr val="bg1"/>
                </a:solidFill>
              </a:rPr>
              <a:t>VisualStudio</a:t>
            </a:r>
            <a:r>
              <a:rPr lang="en-US" altLang="zh-CN" dirty="0" smtClean="0">
                <a:solidFill>
                  <a:schemeClr val="bg1"/>
                </a:solidFill>
              </a:rPr>
              <a:t> Code</a:t>
            </a:r>
            <a:r>
              <a:rPr lang="zh-CN" altLang="en-US" dirty="0" smtClean="0">
                <a:solidFill>
                  <a:schemeClr val="bg1"/>
                </a:solidFill>
              </a:rPr>
              <a:t>是程序设计人员</a:t>
            </a:r>
            <a:r>
              <a:rPr lang="zh-CN" altLang="en-US" dirty="0" smtClean="0">
                <a:solidFill>
                  <a:schemeClr val="accent2">
                    <a:lumMod val="50000"/>
                  </a:schemeClr>
                </a:solidFill>
              </a:rPr>
              <a:t>应该掌握的一个优秀的开源</a:t>
            </a:r>
            <a:r>
              <a:rPr lang="en-US" altLang="zh-CN" dirty="0" smtClean="0">
                <a:solidFill>
                  <a:schemeClr val="accent2">
                    <a:lumMod val="50000"/>
                  </a:schemeClr>
                </a:solidFill>
              </a:rPr>
              <a:t>IDE</a:t>
            </a:r>
            <a:endParaRPr lang="zh-CN" altLang="en-US" dirty="0"/>
          </a:p>
        </p:txBody>
      </p:sp>
      <p:sp>
        <p:nvSpPr>
          <p:cNvPr id="3" name="矩形 2"/>
          <p:cNvSpPr/>
          <p:nvPr/>
        </p:nvSpPr>
        <p:spPr>
          <a:xfrm>
            <a:off x="4736259" y="3220292"/>
            <a:ext cx="4572000" cy="424732"/>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5549958" y="2654534"/>
            <a:ext cx="3560837" cy="395749"/>
          </a:xfrm>
          <a:prstGeom prst="rect">
            <a:avLst/>
          </a:prstGeom>
        </p:spPr>
        <p:txBody>
          <a:bodyPr wrap="square">
            <a:spAutoFit/>
          </a:bodyPr>
          <a:lstStyle/>
          <a:p>
            <a:r>
              <a:rPr lang="en-US" altLang="zh-CN" sz="1800" dirty="0" smtClean="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696" y="1622366"/>
            <a:ext cx="6730554" cy="3758858"/>
          </a:xfrm>
          <a:prstGeom prst="rect">
            <a:avLst/>
          </a:prstGeom>
        </p:spPr>
      </p:pic>
    </p:spTree>
    <p:extLst>
      <p:ext uri="{BB962C8B-B14F-4D97-AF65-F5344CB8AC3E}">
        <p14:creationId xmlns:p14="http://schemas.microsoft.com/office/powerpoint/2010/main" val="39569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67544" y="1412776"/>
            <a:ext cx="8445624" cy="453650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IDE </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 Integrated </a:t>
            </a:r>
            <a:r>
              <a:rPr lang="en-US" altLang="zh-CN" sz="1800" b="1" dirty="0">
                <a:solidFill>
                  <a:schemeClr val="accent2">
                    <a:lumMod val="50000"/>
                  </a:schemeClr>
                </a:solidFill>
                <a:latin typeface="微软雅黑" panose="020B0503020204020204" pitchFamily="34" charset="-122"/>
                <a:ea typeface="微软雅黑" panose="020B0503020204020204" pitchFamily="34" charset="-122"/>
              </a:rPr>
              <a:t>Development </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Environment</a:t>
            </a:r>
            <a:r>
              <a:rPr lang="zh-CN" altLang="en-US" sz="1800" b="1" dirty="0" smtClean="0">
                <a:solidFill>
                  <a:schemeClr val="accent2">
                    <a:lumMod val="50000"/>
                  </a:schemeClr>
                </a:solidFill>
                <a:latin typeface="微软雅黑" panose="020B0503020204020204" pitchFamily="34" charset="-122"/>
                <a:ea typeface="微软雅黑" panose="020B0503020204020204" pitchFamily="34" charset="-122"/>
              </a:rPr>
              <a:t>，集成开发环境</a:t>
            </a:r>
            <a:r>
              <a:rPr lang="en-US" altLang="zh-CN" sz="1800" b="1" dirty="0" smtClean="0">
                <a:solidFill>
                  <a:schemeClr val="accent2">
                    <a:lumMod val="50000"/>
                  </a:schemeClr>
                </a:solidFill>
                <a:latin typeface="微软雅黑" panose="020B0503020204020204" pitchFamily="34" charset="-122"/>
                <a:ea typeface="微软雅黑" panose="020B0503020204020204" pitchFamily="34" charset="-122"/>
              </a:rPr>
              <a:t> )</a:t>
            </a:r>
          </a:p>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Visual Studio Community 2019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安装</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升级到最新版本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16.2.2</a:t>
            </a:r>
          </a:p>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更新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.NET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到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4.8</a:t>
            </a: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添加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MFC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支持</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添加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R Tools</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88068" name="文本框 88067"/>
          <p:cNvSpPr txBox="1"/>
          <p:nvPr/>
        </p:nvSpPr>
        <p:spPr>
          <a:xfrm>
            <a:off x="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smtClean="0">
                <a:solidFill>
                  <a:srgbClr val="0000FF"/>
                </a:solidFill>
                <a:latin typeface="华文彩云" pitchFamily="2" charset="-122"/>
                <a:ea typeface="华文彩云" pitchFamily="2" charset="-122"/>
              </a:rPr>
              <a:t>1.2 </a:t>
            </a:r>
            <a:r>
              <a:rPr lang="en-US" altLang="zh-CN" sz="4400" b="0" dirty="0">
                <a:latin typeface="华文彩云" pitchFamily="2" charset="-122"/>
                <a:ea typeface="华文彩云" pitchFamily="2" charset="-122"/>
              </a:rPr>
              <a:t>Windows</a:t>
            </a:r>
            <a:r>
              <a:rPr lang="zh-CN" altLang="en-US" sz="4400" b="0" dirty="0">
                <a:latin typeface="华文彩云" pitchFamily="2" charset="-122"/>
                <a:ea typeface="华文彩云" pitchFamily="2" charset="-122"/>
              </a:rPr>
              <a:t>程序开发</a:t>
            </a:r>
            <a:r>
              <a:rPr lang="en-US" altLang="zh-CN" sz="4400" b="0" dirty="0" smtClean="0">
                <a:latin typeface="华文彩云" pitchFamily="2" charset="-122"/>
                <a:ea typeface="华文彩云" pitchFamily="2" charset="-122"/>
              </a:rPr>
              <a:t>IDE</a:t>
            </a:r>
            <a:endParaRPr lang="zh-CN" altLang="en-US" sz="4400" b="0" dirty="0">
              <a:solidFill>
                <a:srgbClr val="0000FF"/>
              </a:solidFill>
              <a:latin typeface="华文彩云" pitchFamily="2" charset="-122"/>
              <a:ea typeface="华文彩云" pitchFamily="2" charset="-122"/>
            </a:endParaRPr>
          </a:p>
        </p:txBody>
      </p:sp>
      <p:sp>
        <p:nvSpPr>
          <p:cNvPr id="2" name="矩形 1"/>
          <p:cNvSpPr/>
          <p:nvPr/>
        </p:nvSpPr>
        <p:spPr>
          <a:xfrm>
            <a:off x="1989121" y="5319440"/>
            <a:ext cx="7121674" cy="1421928"/>
          </a:xfrm>
          <a:prstGeom prst="rect">
            <a:avLst/>
          </a:prstGeom>
        </p:spPr>
        <p:txBody>
          <a:bodyPr wrap="square">
            <a:spAutoFit/>
          </a:bodyPr>
          <a:lstStyle/>
          <a:p>
            <a:r>
              <a:rPr lang="en-US" altLang="zh-CN" dirty="0" err="1" smtClean="0">
                <a:solidFill>
                  <a:schemeClr val="bg1"/>
                </a:solidFill>
              </a:rPr>
              <a:t>VisualStudio</a:t>
            </a:r>
            <a:r>
              <a:rPr lang="en-US" altLang="zh-CN" dirty="0" smtClean="0">
                <a:solidFill>
                  <a:schemeClr val="bg1"/>
                </a:solidFill>
              </a:rPr>
              <a:t> Code</a:t>
            </a:r>
            <a:r>
              <a:rPr lang="zh-CN" altLang="en-US" dirty="0" smtClean="0">
                <a:solidFill>
                  <a:schemeClr val="bg1"/>
                </a:solidFill>
              </a:rPr>
              <a:t>是程序设计人员</a:t>
            </a:r>
            <a:r>
              <a:rPr lang="zh-CN" altLang="en-US" dirty="0" smtClean="0">
                <a:solidFill>
                  <a:schemeClr val="accent2">
                    <a:lumMod val="50000"/>
                  </a:schemeClr>
                </a:solidFill>
              </a:rPr>
              <a:t>应该掌握的一个优秀的开源</a:t>
            </a:r>
            <a:r>
              <a:rPr lang="en-US" altLang="zh-CN" dirty="0" smtClean="0">
                <a:solidFill>
                  <a:schemeClr val="accent2">
                    <a:lumMod val="50000"/>
                  </a:schemeClr>
                </a:solidFill>
              </a:rPr>
              <a:t>IDE</a:t>
            </a:r>
            <a:endParaRPr lang="zh-CN" altLang="en-US" dirty="0"/>
          </a:p>
        </p:txBody>
      </p:sp>
      <p:sp>
        <p:nvSpPr>
          <p:cNvPr id="3" name="矩形 2"/>
          <p:cNvSpPr/>
          <p:nvPr/>
        </p:nvSpPr>
        <p:spPr>
          <a:xfrm>
            <a:off x="4736259" y="3220292"/>
            <a:ext cx="4572000" cy="424732"/>
          </a:xfrm>
          <a:prstGeom prst="rect">
            <a:avLst/>
          </a:prstGeom>
        </p:spPr>
        <p:txBody>
          <a:bodyPr>
            <a:spAutoFit/>
          </a:bodyPr>
          <a:lstStyle/>
          <a:p>
            <a:r>
              <a:rPr lang="en-US" altLang="zh-CN" sz="1800" dirty="0"/>
              <a:t>https://www.microsoft.com/net/download</a:t>
            </a:r>
            <a:endParaRPr lang="zh-CN" altLang="en-US" sz="1800" dirty="0"/>
          </a:p>
        </p:txBody>
      </p:sp>
      <p:sp>
        <p:nvSpPr>
          <p:cNvPr id="6" name="矩形 5"/>
          <p:cNvSpPr/>
          <p:nvPr/>
        </p:nvSpPr>
        <p:spPr>
          <a:xfrm>
            <a:off x="5549958" y="2654534"/>
            <a:ext cx="3560837" cy="395749"/>
          </a:xfrm>
          <a:prstGeom prst="rect">
            <a:avLst/>
          </a:prstGeom>
        </p:spPr>
        <p:txBody>
          <a:bodyPr wrap="square">
            <a:spAutoFit/>
          </a:bodyPr>
          <a:lstStyle/>
          <a:p>
            <a:r>
              <a:rPr lang="en-US" altLang="zh-CN" sz="1800" dirty="0" smtClean="0"/>
              <a:t>Help =&gt; Check for Update</a:t>
            </a:r>
            <a:endParaRPr lang="zh-CN" altLang="en-US" sz="1800" dirty="0"/>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536" y="1622366"/>
            <a:ext cx="6386873" cy="3758858"/>
          </a:xfrm>
          <a:prstGeom prst="rect">
            <a:avLst/>
          </a:prstGeom>
        </p:spPr>
      </p:pic>
    </p:spTree>
    <p:extLst>
      <p:ext uri="{BB962C8B-B14F-4D97-AF65-F5344CB8AC3E}">
        <p14:creationId xmlns:p14="http://schemas.microsoft.com/office/powerpoint/2010/main" val="388433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67544" y="1121128"/>
            <a:ext cx="7920880" cy="520700"/>
          </a:xfrm>
        </p:spPr>
        <p:txBody>
          <a:bodyPr>
            <a:normAutofit fontScale="90000"/>
          </a:bodyPr>
          <a:lstStyle/>
          <a:p>
            <a:pPr algn="l" eaLnBrk="1" hangingPunct="1"/>
            <a:r>
              <a:rPr lang="en-US" altLang="zh-CN" dirty="0" smtClean="0"/>
              <a:t>Visual Studio Community 2019 extensions </a:t>
            </a:r>
            <a:endParaRPr lang="zh-CN" altLang="en-US" dirty="0" smtClean="0"/>
          </a:p>
        </p:txBody>
      </p:sp>
      <p:sp>
        <p:nvSpPr>
          <p:cNvPr id="2" name="内容占位符 1"/>
          <p:cNvSpPr>
            <a:spLocks noGrp="1"/>
          </p:cNvSpPr>
          <p:nvPr>
            <p:ph idx="4294967295"/>
          </p:nvPr>
        </p:nvSpPr>
        <p:spPr>
          <a:xfrm>
            <a:off x="1259632" y="1981200"/>
            <a:ext cx="6512768" cy="3248025"/>
          </a:xfrm>
        </p:spPr>
        <p:txBody>
          <a:bodyPr>
            <a:noAutofit/>
          </a:bodyPr>
          <a:lstStyle/>
          <a:p>
            <a:pPr>
              <a:buFont typeface="Wingdings" panose="05000000000000000000" pitchFamily="2" charset="2"/>
              <a:buChar char="p"/>
            </a:pPr>
            <a:r>
              <a:rPr lang="en-US" altLang="zh-CN" b="1" dirty="0" smtClean="0">
                <a:solidFill>
                  <a:schemeClr val="accent2">
                    <a:lumMod val="50000"/>
                  </a:schemeClr>
                </a:solidFill>
              </a:rPr>
              <a:t> </a:t>
            </a:r>
            <a:r>
              <a:rPr lang="en-US" altLang="zh-CN" b="1" dirty="0" err="1" smtClean="0">
                <a:solidFill>
                  <a:schemeClr val="accent2">
                    <a:lumMod val="50000"/>
                  </a:schemeClr>
                </a:solidFill>
              </a:rPr>
              <a:t>Qt</a:t>
            </a:r>
            <a:r>
              <a:rPr lang="en-US" altLang="zh-CN" b="1" dirty="0" smtClean="0">
                <a:solidFill>
                  <a:schemeClr val="accent2">
                    <a:lumMod val="50000"/>
                  </a:schemeClr>
                </a:solidFill>
              </a:rPr>
              <a:t> Visual Studio Tools</a:t>
            </a: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C++/</a:t>
            </a:r>
            <a:r>
              <a:rPr lang="en-US" altLang="zh-CN" b="1" dirty="0" err="1" smtClean="0">
                <a:solidFill>
                  <a:schemeClr val="accent2">
                    <a:lumMod val="50000"/>
                  </a:schemeClr>
                </a:solidFill>
              </a:rPr>
              <a:t>WinRT</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Windows Template Studio</a:t>
            </a:r>
          </a:p>
          <a:p>
            <a:pPr>
              <a:buFont typeface="Wingdings" panose="05000000000000000000" pitchFamily="2" charset="2"/>
              <a:buChar char="p"/>
            </a:pPr>
            <a:r>
              <a:rPr lang="en-US" altLang="zh-CN" b="1" dirty="0" smtClean="0">
                <a:solidFill>
                  <a:schemeClr val="accent2">
                    <a:lumMod val="50000"/>
                  </a:schemeClr>
                </a:solidFill>
              </a:rPr>
              <a:t> GitHub extension for Visual Studio</a:t>
            </a: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R tools ? … python</a:t>
            </a:r>
            <a:endParaRPr lang="zh-CN" altLang="en-US" b="1" dirty="0">
              <a:solidFill>
                <a:schemeClr val="accent2">
                  <a:lumMod val="50000"/>
                </a:schemeClr>
              </a:solidFill>
            </a:endParaRPr>
          </a:p>
        </p:txBody>
      </p:sp>
    </p:spTree>
    <p:extLst>
      <p:ext uri="{BB962C8B-B14F-4D97-AF65-F5344CB8AC3E}">
        <p14:creationId xmlns:p14="http://schemas.microsoft.com/office/powerpoint/2010/main" val="518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smtClean="0"/>
              <a:t>Windows</a:t>
            </a:r>
            <a:r>
              <a:rPr lang="zh-CN" altLang="en-US" dirty="0" smtClean="0"/>
              <a:t>编程</a:t>
            </a:r>
            <a:r>
              <a:rPr lang="zh-CN" altLang="en-US" dirty="0"/>
              <a:t>语言</a:t>
            </a:r>
            <a:r>
              <a:rPr lang="zh-CN" altLang="en-US" dirty="0" smtClean="0"/>
              <a:t>的选择</a:t>
            </a:r>
            <a:endParaRPr lang="zh-CN" altLang="en-US" dirty="0"/>
          </a:p>
        </p:txBody>
      </p:sp>
      <p:sp>
        <p:nvSpPr>
          <p:cNvPr id="2" name="内容占位符 1"/>
          <p:cNvSpPr>
            <a:spLocks noGrp="1"/>
          </p:cNvSpPr>
          <p:nvPr>
            <p:ph idx="4294967295"/>
          </p:nvPr>
        </p:nvSpPr>
        <p:spPr>
          <a:xfrm>
            <a:off x="0" y="1125538"/>
            <a:ext cx="8218488" cy="3151187"/>
          </a:xfrm>
        </p:spPr>
        <p:txBody>
          <a:bodyPr>
            <a:noAutofit/>
          </a:bodyPr>
          <a:lstStyle/>
          <a:p>
            <a:pPr>
              <a:buFont typeface="Wingdings" panose="05000000000000000000" pitchFamily="2" charset="2"/>
              <a:buChar char="p"/>
            </a:pPr>
            <a:r>
              <a:rPr lang="zh-CN" altLang="zh-CN" sz="2400" b="1" dirty="0">
                <a:solidFill>
                  <a:schemeClr val="accent2">
                    <a:lumMod val="50000"/>
                  </a:schemeClr>
                </a:solidFill>
              </a:rPr>
              <a:t>在</a:t>
            </a:r>
            <a:r>
              <a:rPr lang="en-US" altLang="zh-CN" sz="2400" b="1" dirty="0">
                <a:solidFill>
                  <a:schemeClr val="accent2">
                    <a:lumMod val="50000"/>
                  </a:schemeClr>
                </a:solidFill>
              </a:rPr>
              <a:t>Visual Studio</a:t>
            </a:r>
            <a:r>
              <a:rPr lang="zh-CN" altLang="zh-CN" sz="2400" b="1" dirty="0">
                <a:solidFill>
                  <a:schemeClr val="accent2">
                    <a:lumMod val="50000"/>
                  </a:schemeClr>
                </a:solidFill>
              </a:rPr>
              <a:t>提供的各种语言工具中，只有用</a:t>
            </a:r>
            <a:r>
              <a:rPr lang="en-US" altLang="zh-CN" sz="2400" b="1" dirty="0">
                <a:solidFill>
                  <a:schemeClr val="accent2">
                    <a:lumMod val="50000"/>
                  </a:schemeClr>
                </a:solidFill>
              </a:rPr>
              <a:t>Visual C++</a:t>
            </a:r>
            <a:r>
              <a:rPr lang="zh-CN" altLang="zh-CN" sz="2400" b="1" dirty="0">
                <a:solidFill>
                  <a:schemeClr val="accent2">
                    <a:lumMod val="50000"/>
                  </a:schemeClr>
                </a:solidFill>
              </a:rPr>
              <a:t>才能编写传统的</a:t>
            </a:r>
            <a:r>
              <a:rPr lang="en-US" altLang="zh-CN" sz="2400" b="1" dirty="0">
                <a:solidFill>
                  <a:schemeClr val="accent2">
                    <a:lumMod val="50000"/>
                  </a:schemeClr>
                </a:solidFill>
              </a:rPr>
              <a:t>Windows</a:t>
            </a:r>
            <a:r>
              <a:rPr lang="zh-CN" altLang="zh-CN" sz="2400" b="1" dirty="0">
                <a:solidFill>
                  <a:schemeClr val="accent2">
                    <a:lumMod val="50000"/>
                  </a:schemeClr>
                </a:solidFill>
              </a:rPr>
              <a:t>应用程序。</a:t>
            </a:r>
            <a:r>
              <a:rPr lang="en-US" altLang="zh-CN" sz="2400" b="1" dirty="0">
                <a:solidFill>
                  <a:schemeClr val="accent2">
                    <a:lumMod val="50000"/>
                  </a:schemeClr>
                </a:solidFill>
              </a:rPr>
              <a:t>VC</a:t>
            </a:r>
            <a:r>
              <a:rPr lang="zh-CN" altLang="zh-CN" sz="2400" b="1" dirty="0">
                <a:solidFill>
                  <a:schemeClr val="accent2">
                    <a:lumMod val="50000"/>
                  </a:schemeClr>
                </a:solidFill>
              </a:rPr>
              <a:t>也是</a:t>
            </a:r>
            <a:r>
              <a:rPr lang="en-US" altLang="zh-CN" sz="2400" b="1" dirty="0">
                <a:solidFill>
                  <a:schemeClr val="accent2">
                    <a:lumMod val="50000"/>
                  </a:schemeClr>
                </a:solidFill>
              </a:rPr>
              <a:t>VS</a:t>
            </a:r>
            <a:r>
              <a:rPr lang="zh-CN" altLang="zh-CN" sz="2400" b="1" dirty="0">
                <a:solidFill>
                  <a:schemeClr val="accent2">
                    <a:lumMod val="50000"/>
                  </a:schemeClr>
                </a:solidFill>
              </a:rPr>
              <a:t>中唯一的一种可以同时</a:t>
            </a:r>
            <a:r>
              <a:rPr lang="en-US" altLang="zh-CN" sz="2400" b="1" dirty="0">
                <a:solidFill>
                  <a:schemeClr val="accent2">
                    <a:lumMod val="50000"/>
                  </a:schemeClr>
                </a:solidFill>
              </a:rPr>
              <a:t>[</a:t>
            </a:r>
            <a:r>
              <a:rPr lang="zh-CN" altLang="zh-CN" sz="2400" b="1" dirty="0">
                <a:solidFill>
                  <a:schemeClr val="accent2">
                    <a:lumMod val="50000"/>
                  </a:schemeClr>
                </a:solidFill>
              </a:rPr>
              <a:t>混合</a:t>
            </a:r>
            <a:r>
              <a:rPr lang="en-US" altLang="zh-CN" sz="2400" b="1" dirty="0">
                <a:solidFill>
                  <a:schemeClr val="accent2">
                    <a:lumMod val="50000"/>
                  </a:schemeClr>
                </a:solidFill>
              </a:rPr>
              <a:t>]</a:t>
            </a:r>
            <a:r>
              <a:rPr lang="zh-CN" altLang="zh-CN" sz="2400" b="1" dirty="0">
                <a:solidFill>
                  <a:schemeClr val="accent2">
                    <a:lumMod val="50000"/>
                  </a:schemeClr>
                </a:solidFill>
              </a:rPr>
              <a:t>编写非托管（</a:t>
            </a:r>
            <a:r>
              <a:rPr lang="en-US" altLang="zh-CN" sz="2400" b="1" dirty="0">
                <a:solidFill>
                  <a:schemeClr val="accent2">
                    <a:lumMod val="50000"/>
                  </a:schemeClr>
                </a:solidFill>
              </a:rPr>
              <a:t>API</a:t>
            </a:r>
            <a:r>
              <a:rPr lang="zh-CN" altLang="zh-CN" sz="2400" b="1" dirty="0">
                <a:solidFill>
                  <a:schemeClr val="accent2">
                    <a:lumMod val="50000"/>
                  </a:schemeClr>
                </a:solidFill>
              </a:rPr>
              <a:t>与</a:t>
            </a:r>
            <a:r>
              <a:rPr lang="en-US" altLang="zh-CN" sz="2400" b="1" dirty="0">
                <a:solidFill>
                  <a:schemeClr val="accent2">
                    <a:lumMod val="50000"/>
                  </a:schemeClr>
                </a:solidFill>
              </a:rPr>
              <a:t>MFC/ATL</a:t>
            </a:r>
            <a:r>
              <a:rPr lang="zh-CN" altLang="zh-CN" sz="2400" b="1" dirty="0">
                <a:solidFill>
                  <a:schemeClr val="accent2">
                    <a:lumMod val="50000"/>
                  </a:schemeClr>
                </a:solidFill>
              </a:rPr>
              <a:t>）程序和托管（</a:t>
            </a:r>
            <a:r>
              <a:rPr lang="en-US" altLang="zh-CN" sz="2400" b="1" dirty="0">
                <a:solidFill>
                  <a:schemeClr val="accent2">
                    <a:lumMod val="50000"/>
                  </a:schemeClr>
                </a:solidFill>
              </a:rPr>
              <a:t>.NET</a:t>
            </a:r>
            <a:r>
              <a:rPr lang="zh-CN" altLang="zh-CN" sz="2400" b="1" dirty="0">
                <a:solidFill>
                  <a:schemeClr val="accent2">
                    <a:lumMod val="50000"/>
                  </a:schemeClr>
                </a:solidFill>
              </a:rPr>
              <a:t>）程序的工具，</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a:solidFill>
                  <a:schemeClr val="accent2">
                    <a:lumMod val="50000"/>
                  </a:schemeClr>
                </a:solidFill>
              </a:rPr>
              <a:t>VS</a:t>
            </a:r>
            <a:r>
              <a:rPr lang="zh-CN" altLang="zh-CN" sz="2400" b="1" dirty="0">
                <a:solidFill>
                  <a:schemeClr val="accent2">
                    <a:lumMod val="50000"/>
                  </a:schemeClr>
                </a:solidFill>
              </a:rPr>
              <a:t>中的其他语言工具（如</a:t>
            </a:r>
            <a:r>
              <a:rPr lang="en-US" altLang="zh-CN" sz="2400" b="1" dirty="0">
                <a:solidFill>
                  <a:schemeClr val="accent2">
                    <a:lumMod val="50000"/>
                  </a:schemeClr>
                </a:solidFill>
              </a:rPr>
              <a:t>C#</a:t>
            </a:r>
            <a:r>
              <a:rPr lang="zh-CN" altLang="zh-CN" sz="2400" b="1" dirty="0">
                <a:solidFill>
                  <a:schemeClr val="accent2">
                    <a:lumMod val="50000"/>
                  </a:schemeClr>
                </a:solidFill>
              </a:rPr>
              <a:t>、</a:t>
            </a:r>
            <a:r>
              <a:rPr lang="en-US" altLang="zh-CN" sz="2400" b="1" dirty="0">
                <a:solidFill>
                  <a:schemeClr val="accent2">
                    <a:lumMod val="50000"/>
                  </a:schemeClr>
                </a:solidFill>
              </a:rPr>
              <a:t>VB</a:t>
            </a:r>
            <a:r>
              <a:rPr lang="zh-CN" altLang="zh-CN" sz="2400" b="1" dirty="0">
                <a:solidFill>
                  <a:schemeClr val="accent2">
                    <a:lumMod val="50000"/>
                  </a:schemeClr>
                </a:solidFill>
              </a:rPr>
              <a:t>和</a:t>
            </a:r>
            <a:r>
              <a:rPr lang="en-US" altLang="zh-CN" sz="2400" b="1" dirty="0">
                <a:solidFill>
                  <a:schemeClr val="accent2">
                    <a:lumMod val="50000"/>
                  </a:schemeClr>
                </a:solidFill>
              </a:rPr>
              <a:t>F# </a:t>
            </a:r>
            <a:r>
              <a:rPr lang="zh-CN" altLang="zh-CN" sz="2400" b="1" dirty="0">
                <a:solidFill>
                  <a:schemeClr val="accent2">
                    <a:lumMod val="50000"/>
                  </a:schemeClr>
                </a:solidFill>
              </a:rPr>
              <a:t>等）则只能编写</a:t>
            </a:r>
            <a:r>
              <a:rPr lang="en-US" altLang="zh-CN" sz="2400" b="1" dirty="0">
                <a:solidFill>
                  <a:schemeClr val="accent2">
                    <a:lumMod val="50000"/>
                  </a:schemeClr>
                </a:solidFill>
              </a:rPr>
              <a:t>.NET</a:t>
            </a:r>
            <a:r>
              <a:rPr lang="zh-CN" altLang="zh-CN" sz="2400" b="1" dirty="0">
                <a:solidFill>
                  <a:schemeClr val="accent2">
                    <a:lumMod val="50000"/>
                  </a:schemeClr>
                </a:solidFill>
              </a:rPr>
              <a:t>环境下的</a:t>
            </a:r>
            <a:r>
              <a:rPr lang="zh-CN" altLang="zh-CN" sz="2400" b="1" dirty="0" smtClean="0">
                <a:solidFill>
                  <a:schemeClr val="accent2">
                    <a:lumMod val="50000"/>
                  </a:schemeClr>
                </a:solidFill>
              </a:rPr>
              <a:t>托管程序</a:t>
            </a:r>
            <a:endParaRPr lang="en-US" altLang="zh-CN" sz="2400" b="1" dirty="0" smtClean="0">
              <a:solidFill>
                <a:schemeClr val="accent2">
                  <a:lumMod val="50000"/>
                </a:schemeClr>
              </a:solidFill>
            </a:endParaRPr>
          </a:p>
          <a:p>
            <a:pPr>
              <a:buFont typeface="Wingdings" panose="05000000000000000000" pitchFamily="2" charset="2"/>
              <a:buChar char="p"/>
            </a:pPr>
            <a:r>
              <a:rPr lang="zh-CN" altLang="en-US" sz="2400" b="1" dirty="0" smtClean="0">
                <a:solidFill>
                  <a:schemeClr val="accent2">
                    <a:lumMod val="50000"/>
                  </a:schemeClr>
                </a:solidFill>
              </a:rPr>
              <a:t>本课程同时使用 </a:t>
            </a:r>
            <a:r>
              <a:rPr lang="en-US" altLang="zh-CN" sz="2400" b="1" dirty="0" smtClean="0">
                <a:solidFill>
                  <a:schemeClr val="accent2">
                    <a:lumMod val="50000"/>
                  </a:schemeClr>
                </a:solidFill>
              </a:rPr>
              <a:t>MFC </a:t>
            </a:r>
            <a:r>
              <a:rPr lang="zh-CN" altLang="en-US" sz="2400" b="1" dirty="0" smtClean="0">
                <a:solidFill>
                  <a:schemeClr val="accent2">
                    <a:lumMod val="50000"/>
                  </a:schemeClr>
                </a:solidFill>
              </a:rPr>
              <a:t>与 </a:t>
            </a:r>
            <a:r>
              <a:rPr lang="en-US" altLang="zh-CN" sz="2400" b="1" dirty="0" smtClean="0">
                <a:solidFill>
                  <a:schemeClr val="accent2">
                    <a:lumMod val="50000"/>
                  </a:schemeClr>
                </a:solidFill>
              </a:rPr>
              <a:t>C# </a:t>
            </a:r>
            <a:r>
              <a:rPr lang="zh-CN" altLang="en-US" sz="2400" b="1" dirty="0" smtClean="0">
                <a:solidFill>
                  <a:schemeClr val="accent2">
                    <a:lumMod val="50000"/>
                  </a:schemeClr>
                </a:solidFill>
              </a:rPr>
              <a:t>来进行教学</a:t>
            </a:r>
            <a:endParaRPr lang="en-US" altLang="zh-CN" sz="2400" b="1" dirty="0" smtClean="0">
              <a:solidFill>
                <a:schemeClr val="accent2">
                  <a:lumMod val="50000"/>
                </a:schemeClr>
              </a:solidFill>
            </a:endParaRPr>
          </a:p>
          <a:p>
            <a:pPr>
              <a:buFont typeface="Wingdings" panose="05000000000000000000" pitchFamily="2" charset="2"/>
              <a:buChar char="p"/>
            </a:pPr>
            <a:r>
              <a:rPr lang="zh-CN" altLang="en-US" sz="2400" b="1" dirty="0" smtClean="0">
                <a:solidFill>
                  <a:schemeClr val="accent2">
                    <a:lumMod val="50000"/>
                  </a:schemeClr>
                </a:solidFill>
              </a:rPr>
              <a:t>参考阅读材料 </a:t>
            </a:r>
            <a:r>
              <a:rPr lang="en-US" altLang="zh-CN" sz="2400" b="1" dirty="0">
                <a:solidFill>
                  <a:schemeClr val="accent2">
                    <a:lumMod val="50000"/>
                  </a:schemeClr>
                </a:solidFill>
              </a:rPr>
              <a:t>https://docs.microsoft.com/en-us/windows/apps/desktop/choose-your-platform</a:t>
            </a:r>
            <a:endParaRPr lang="zh-CN" altLang="zh-CN" sz="2400" b="1" dirty="0">
              <a:solidFill>
                <a:schemeClr val="accent2">
                  <a:lumMod val="50000"/>
                </a:schemeClr>
              </a:solidFill>
            </a:endParaRPr>
          </a:p>
        </p:txBody>
      </p:sp>
      <p:sp>
        <p:nvSpPr>
          <p:cNvPr id="5" name="矩形 4"/>
          <p:cNvSpPr/>
          <p:nvPr/>
        </p:nvSpPr>
        <p:spPr>
          <a:xfrm>
            <a:off x="971600" y="5325273"/>
            <a:ext cx="7121674" cy="1532727"/>
          </a:xfrm>
          <a:prstGeom prst="rect">
            <a:avLst/>
          </a:prstGeom>
        </p:spPr>
        <p:txBody>
          <a:bodyPr wrap="square">
            <a:spAutoFit/>
          </a:bodyPr>
          <a:lstStyle/>
          <a:p>
            <a:r>
              <a:rPr lang="zh-CN" altLang="en-US" dirty="0" smtClean="0">
                <a:solidFill>
                  <a:schemeClr val="bg1"/>
                </a:solidFill>
              </a:rPr>
              <a:t>多多动手练习是学习本课程的</a:t>
            </a:r>
            <a:endParaRPr lang="en-US" altLang="zh-CN" dirty="0" smtClean="0">
              <a:solidFill>
                <a:schemeClr val="bg1"/>
              </a:solidFill>
            </a:endParaRPr>
          </a:p>
          <a:p>
            <a:r>
              <a:rPr lang="zh-CN" altLang="en-US" dirty="0" smtClean="0">
                <a:solidFill>
                  <a:schemeClr val="accent2">
                    <a:lumMod val="50000"/>
                  </a:schemeClr>
                </a:solidFill>
              </a:rPr>
              <a:t>唯一诀窍</a:t>
            </a:r>
            <a:endParaRPr lang="zh-CN" altLang="en-US" dirty="0"/>
          </a:p>
        </p:txBody>
      </p:sp>
      <p:sp>
        <p:nvSpPr>
          <p:cNvPr id="3" name="文本框 2"/>
          <p:cNvSpPr txBox="1"/>
          <p:nvPr/>
        </p:nvSpPr>
        <p:spPr>
          <a:xfrm>
            <a:off x="1207135" y="4644390"/>
            <a:ext cx="7570470" cy="755650"/>
          </a:xfrm>
          <a:prstGeom prst="rect">
            <a:avLst/>
          </a:prstGeom>
          <a:noFill/>
        </p:spPr>
        <p:txBody>
          <a:bodyPr wrap="square" rtlCol="0">
            <a:spAutoFit/>
          </a:bodyPr>
          <a:lstStyle/>
          <a:p>
            <a:r>
              <a:rPr lang="zh-CN" altLang="en-US"/>
              <a:t>开发效率与运行效率常常是一对矛盾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533400"/>
            <a:ext cx="6692900" cy="519113"/>
          </a:xfrm>
        </p:spPr>
        <p:txBody>
          <a:bodyPr>
            <a:normAutofit fontScale="90000"/>
          </a:bodyPr>
          <a:lstStyle/>
          <a:p>
            <a:pPr lvl="0"/>
            <a:r>
              <a:rPr lang="en-US" altLang="zh-CN" dirty="0" smtClean="0"/>
              <a:t>Windows</a:t>
            </a:r>
            <a:r>
              <a:rPr lang="zh-CN" altLang="en-US" dirty="0" smtClean="0"/>
              <a:t>编程语言</a:t>
            </a:r>
            <a:endParaRPr lang="zh-CN" altLang="en-US" dirty="0"/>
          </a:p>
        </p:txBody>
      </p:sp>
      <p:sp>
        <p:nvSpPr>
          <p:cNvPr id="2" name="内容占位符 1"/>
          <p:cNvSpPr>
            <a:spLocks noGrp="1"/>
          </p:cNvSpPr>
          <p:nvPr>
            <p:ph idx="4294967295"/>
          </p:nvPr>
        </p:nvSpPr>
        <p:spPr>
          <a:xfrm>
            <a:off x="179512" y="1484784"/>
            <a:ext cx="8748464" cy="1368053"/>
          </a:xfrm>
        </p:spPr>
        <p:txBody>
          <a:bodyPr>
            <a:noAutofit/>
          </a:bodyPr>
          <a:lstStyle/>
          <a:p>
            <a:pPr>
              <a:buFont typeface="Wingdings" panose="05000000000000000000" pitchFamily="2" charset="2"/>
              <a:buChar char="p"/>
            </a:pPr>
            <a:r>
              <a:rPr lang="zh-CN" altLang="en-US" sz="2400" b="1" dirty="0" smtClean="0">
                <a:solidFill>
                  <a:schemeClr val="accent2">
                    <a:lumMod val="50000"/>
                  </a:schemeClr>
                </a:solidFill>
              </a:rPr>
              <a:t>建议选修 </a:t>
            </a:r>
            <a:r>
              <a:rPr lang="en-US" altLang="zh-CN" sz="2400" b="1" dirty="0" smtClean="0">
                <a:solidFill>
                  <a:schemeClr val="accent2">
                    <a:lumMod val="50000"/>
                  </a:schemeClr>
                </a:solidFill>
              </a:rPr>
              <a:t>C++ </a:t>
            </a:r>
            <a:r>
              <a:rPr lang="zh-CN" altLang="en-US" sz="2400" b="1" dirty="0" smtClean="0">
                <a:solidFill>
                  <a:schemeClr val="accent2">
                    <a:lumMod val="50000"/>
                  </a:schemeClr>
                </a:solidFill>
              </a:rPr>
              <a:t>课程，随着计算智能的进步</a:t>
            </a:r>
            <a:r>
              <a:rPr lang="en-US" altLang="zh-CN" sz="2400" b="1" dirty="0" smtClean="0">
                <a:solidFill>
                  <a:schemeClr val="accent2">
                    <a:lumMod val="50000"/>
                  </a:schemeClr>
                </a:solidFill>
              </a:rPr>
              <a:t>C++</a:t>
            </a:r>
            <a:r>
              <a:rPr lang="zh-CN" altLang="en-US" sz="2400" b="1" dirty="0" smtClean="0">
                <a:solidFill>
                  <a:schemeClr val="accent2">
                    <a:lumMod val="50000"/>
                  </a:schemeClr>
                </a:solidFill>
              </a:rPr>
              <a:t>大有用武之地</a:t>
            </a: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C#</a:t>
            </a:r>
            <a:r>
              <a:rPr lang="zh-CN" altLang="en-US" sz="2400" b="1" dirty="0" smtClean="0">
                <a:solidFill>
                  <a:schemeClr val="accent2">
                    <a:lumMod val="50000"/>
                  </a:schemeClr>
                </a:solidFill>
              </a:rPr>
              <a:t>是本课程的先修课程，建议选修或自学</a:t>
            </a:r>
            <a:endParaRPr lang="en-US" altLang="zh-CN" sz="2400" b="1" dirty="0" smtClean="0">
              <a:solidFill>
                <a:schemeClr val="accent2">
                  <a:lumMod val="50000"/>
                </a:schemeClr>
              </a:solidFill>
            </a:endParaRPr>
          </a:p>
          <a:p>
            <a:pPr>
              <a:buFont typeface="Wingdings" panose="05000000000000000000" pitchFamily="2" charset="2"/>
              <a:buChar char="p"/>
            </a:pPr>
            <a:r>
              <a:rPr lang="zh-CN" altLang="en-US" sz="2400" b="1" dirty="0" smtClean="0">
                <a:solidFill>
                  <a:schemeClr val="accent2">
                    <a:lumMod val="50000"/>
                  </a:schemeClr>
                </a:solidFill>
              </a:rPr>
              <a:t>逐步熟练掌握</a:t>
            </a:r>
            <a:r>
              <a:rPr lang="en-US" altLang="zh-CN" sz="2400" b="1" dirty="0" smtClean="0">
                <a:solidFill>
                  <a:schemeClr val="accent2">
                    <a:lumMod val="50000"/>
                  </a:schemeClr>
                </a:solidFill>
              </a:rPr>
              <a:t>XAML</a:t>
            </a:r>
            <a:endParaRPr lang="zh-CN" altLang="zh-CN" sz="2400" b="1" dirty="0">
              <a:solidFill>
                <a:schemeClr val="accent2">
                  <a:lumMod val="50000"/>
                </a:schemeClr>
              </a:solidFill>
            </a:endParaRPr>
          </a:p>
        </p:txBody>
      </p:sp>
      <p:sp>
        <p:nvSpPr>
          <p:cNvPr id="3" name="矩形 2"/>
          <p:cNvSpPr/>
          <p:nvPr/>
        </p:nvSpPr>
        <p:spPr>
          <a:xfrm>
            <a:off x="395536" y="3068960"/>
            <a:ext cx="8424936" cy="3859518"/>
          </a:xfrm>
          <a:prstGeom prst="rect">
            <a:avLst/>
          </a:prstGeom>
        </p:spPr>
        <p:txBody>
          <a:bodyPr wrap="square">
            <a:spAutoFit/>
          </a:bodyPr>
          <a:lstStyle/>
          <a:p>
            <a:pPr algn="just"/>
            <a:r>
              <a:rPr lang="en-US" altLang="zh-CN" sz="1800" dirty="0">
                <a:solidFill>
                  <a:schemeClr val="bg2">
                    <a:lumMod val="50000"/>
                  </a:schemeClr>
                </a:solidFill>
              </a:rPr>
              <a:t>"C makes it easy to shoot yourself in the foot; C++ makes it harder, but when you do it blows your whole leg off". Yes, I said something like that (in 1986 or so). What people tend to miss, is that what I said there about C++ is to a varying extent true for all powerful languages. As you protect people from simple dangers, they get themselves into new and less obvious problems. Someone who avoids the simple problems may simply be heading for a not-so-simple one. One problem with very supporting and protective environments is that the hard problems may be discovered too late or be too hard to remedy once discovered. Also, a rare problem is harder to find than a frequent one because you don't suspect it</a:t>
            </a:r>
            <a:r>
              <a:rPr lang="en-US" altLang="zh-CN" sz="1800" dirty="0" smtClean="0">
                <a:solidFill>
                  <a:schemeClr val="bg2">
                    <a:lumMod val="50000"/>
                  </a:schemeClr>
                </a:solidFill>
              </a:rPr>
              <a:t>.</a:t>
            </a:r>
          </a:p>
          <a:p>
            <a:pPr algn="r"/>
            <a:r>
              <a:rPr lang="en-US" altLang="zh-CN" sz="1800" dirty="0"/>
              <a:t>Bjarne </a:t>
            </a:r>
            <a:r>
              <a:rPr lang="en-US" altLang="zh-CN" sz="1800" dirty="0" err="1" smtClean="0"/>
              <a:t>Stroustrup</a:t>
            </a:r>
            <a:r>
              <a:rPr lang="en-US" altLang="zh-CN" sz="1800" dirty="0" smtClean="0"/>
              <a:t>  </a:t>
            </a:r>
            <a:r>
              <a:rPr lang="en-US" altLang="zh-CN" sz="1800" dirty="0" smtClean="0">
                <a:hlinkClick r:id="rId2"/>
              </a:rPr>
              <a:t>http</a:t>
            </a:r>
            <a:r>
              <a:rPr lang="en-US" altLang="zh-CN" sz="1800" dirty="0">
                <a:hlinkClick r:id="rId2"/>
              </a:rPr>
              <a:t>://</a:t>
            </a:r>
            <a:r>
              <a:rPr lang="en-US" altLang="zh-CN" sz="1800" dirty="0" smtClean="0">
                <a:hlinkClick r:id="rId2"/>
              </a:rPr>
              <a:t>www.stroustrup.com/bs_faq.html</a:t>
            </a:r>
            <a:endParaRPr lang="en-US" altLang="zh-CN" sz="1800" dirty="0" smtClean="0"/>
          </a:p>
          <a:p>
            <a:pPr algn="just"/>
            <a:endParaRPr lang="zh-CN" alt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04813"/>
            <a:ext cx="4975225" cy="519112"/>
          </a:xfrm>
        </p:spPr>
        <p:txBody>
          <a:bodyPr>
            <a:normAutofit fontScale="90000"/>
          </a:bodyPr>
          <a:lstStyle/>
          <a:p>
            <a:pPr lvl="0"/>
            <a:r>
              <a:rPr lang="zh-CN" altLang="en-US" dirty="0" smtClean="0"/>
              <a:t>用</a:t>
            </a:r>
            <a:r>
              <a:rPr lang="en-US" altLang="zh-CN" dirty="0" err="1" smtClean="0"/>
              <a:t>gitHub</a:t>
            </a:r>
            <a:r>
              <a:rPr lang="zh-CN" altLang="en-US" dirty="0" smtClean="0"/>
              <a:t>做代码管理</a:t>
            </a:r>
            <a:endParaRPr lang="zh-CN" altLang="en-US" dirty="0"/>
          </a:p>
        </p:txBody>
      </p:sp>
      <p:sp>
        <p:nvSpPr>
          <p:cNvPr id="2" name="内容占位符 1"/>
          <p:cNvSpPr>
            <a:spLocks noGrp="1"/>
          </p:cNvSpPr>
          <p:nvPr>
            <p:ph idx="4294967295"/>
          </p:nvPr>
        </p:nvSpPr>
        <p:spPr>
          <a:xfrm>
            <a:off x="0" y="995363"/>
            <a:ext cx="7570788" cy="5329237"/>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Tools =&gt; Extensions </a:t>
            </a:r>
            <a:r>
              <a:rPr lang="en-US" altLang="zh-CN" sz="2400" b="1" dirty="0">
                <a:solidFill>
                  <a:schemeClr val="accent2">
                    <a:lumMod val="50000"/>
                  </a:schemeClr>
                </a:solidFill>
              </a:rPr>
              <a:t>and </a:t>
            </a:r>
            <a:r>
              <a:rPr lang="en-US" altLang="zh-CN" sz="2400" b="1" dirty="0" smtClean="0">
                <a:solidFill>
                  <a:schemeClr val="accent2">
                    <a:lumMod val="50000"/>
                  </a:schemeClr>
                </a:solidFill>
              </a:rPr>
              <a:t>Updates</a:t>
            </a:r>
          </a:p>
          <a:p>
            <a:pPr>
              <a:buFont typeface="Wingdings" panose="05000000000000000000" pitchFamily="2" charset="2"/>
              <a:buChar char="p"/>
            </a:pPr>
            <a:r>
              <a:rPr lang="zh-CN" altLang="en-US" sz="2400" b="1" dirty="0" smtClean="0">
                <a:solidFill>
                  <a:schemeClr val="accent2">
                    <a:lumMod val="50000"/>
                  </a:schemeClr>
                </a:solidFill>
              </a:rPr>
              <a:t>在</a:t>
            </a:r>
            <a:r>
              <a:rPr lang="en-US" altLang="zh-CN" sz="2400" b="1" dirty="0" smtClean="0">
                <a:solidFill>
                  <a:schemeClr val="accent2">
                    <a:lumMod val="50000"/>
                  </a:schemeClr>
                </a:solidFill>
              </a:rPr>
              <a:t>Online</a:t>
            </a:r>
            <a:r>
              <a:rPr lang="zh-CN" altLang="en-US" sz="2400" b="1" dirty="0" smtClean="0">
                <a:solidFill>
                  <a:schemeClr val="accent2">
                    <a:lumMod val="50000"/>
                  </a:schemeClr>
                </a:solidFill>
              </a:rPr>
              <a:t>中搜索</a:t>
            </a:r>
            <a:r>
              <a:rPr lang="en-US" altLang="zh-CN" sz="2400" b="1" dirty="0" smtClean="0">
                <a:solidFill>
                  <a:schemeClr val="accent2">
                    <a:lumMod val="50000"/>
                  </a:schemeClr>
                </a:solidFill>
              </a:rPr>
              <a:t>GitHub</a:t>
            </a:r>
          </a:p>
          <a:p>
            <a:pPr>
              <a:buFont typeface="Wingdings" panose="05000000000000000000" pitchFamily="2" charset="2"/>
              <a:buChar char="p"/>
            </a:pPr>
            <a:r>
              <a:rPr lang="zh-CN" altLang="en-US" sz="2400" b="1" dirty="0" smtClean="0">
                <a:solidFill>
                  <a:schemeClr val="accent2">
                    <a:lumMod val="50000"/>
                  </a:schemeClr>
                </a:solidFill>
              </a:rPr>
              <a:t>点击下载</a:t>
            </a:r>
            <a:r>
              <a:rPr lang="en-US" altLang="zh-CN" sz="2400" b="1" dirty="0" smtClean="0">
                <a:solidFill>
                  <a:schemeClr val="accent2">
                    <a:lumMod val="50000"/>
                  </a:schemeClr>
                </a:solidFill>
              </a:rPr>
              <a:t>GitHub Extension for VS</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2272" y="792865"/>
            <a:ext cx="3456232" cy="538464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65147"/>
            <a:ext cx="9096662" cy="4132205"/>
          </a:xfrm>
          <a:prstGeom prst="rect">
            <a:avLst/>
          </a:prstGeom>
        </p:spPr>
      </p:pic>
    </p:spTree>
    <p:extLst>
      <p:ext uri="{BB962C8B-B14F-4D97-AF65-F5344CB8AC3E}">
        <p14:creationId xmlns:p14="http://schemas.microsoft.com/office/powerpoint/2010/main" val="10327231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85346" name="圆角矩形 185345"/>
          <p:cNvSpPr/>
          <p:nvPr/>
        </p:nvSpPr>
        <p:spPr>
          <a:xfrm>
            <a:off x="1403350" y="1054100"/>
            <a:ext cx="6083300" cy="1008063"/>
          </a:xfrm>
          <a:prstGeom prst="roundRect">
            <a:avLst>
              <a:gd name="adj" fmla="val 50000"/>
            </a:avLst>
          </a:prstGeom>
          <a:gradFill rotWithShape="1">
            <a:gsLst>
              <a:gs pos="0">
                <a:schemeClr val="accent1"/>
              </a:gs>
              <a:gs pos="50000">
                <a:schemeClr val="accent1">
                  <a:gamma/>
                  <a:tint val="24314"/>
                  <a:invGamma/>
                </a:schemeClr>
              </a:gs>
              <a:gs pos="100000">
                <a:schemeClr val="accent1"/>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WINDOWS</a:t>
            </a:r>
            <a:r>
              <a:rPr lang="zh-CN" altLang="en-US"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编程模型和框架</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47" name="圆角矩形 185346"/>
          <p:cNvSpPr/>
          <p:nvPr/>
        </p:nvSpPr>
        <p:spPr>
          <a:xfrm>
            <a:off x="1474788" y="5375275"/>
            <a:ext cx="6553596" cy="1008063"/>
          </a:xfrm>
          <a:prstGeom prst="roundRect">
            <a:avLst>
              <a:gd name="adj" fmla="val 50000"/>
            </a:avLst>
          </a:prstGeom>
          <a:gradFill rotWithShape="1">
            <a:gsLst>
              <a:gs pos="0">
                <a:schemeClr val="accent2"/>
              </a:gs>
              <a:gs pos="50000">
                <a:schemeClr val="accent2">
                  <a:gamma/>
                  <a:tint val="24314"/>
                  <a:invGamma/>
                </a:schemeClr>
              </a:gs>
              <a:gs pos="100000">
                <a:schemeClr val="accent2"/>
              </a:gs>
            </a:gsLst>
            <a:lin ang="0" scaled="1"/>
            <a:tileRect/>
          </a:gradFill>
          <a:ln w="19050">
            <a:noFill/>
          </a:ln>
        </p:spPr>
        <p:txBody>
          <a:bodyPr wrap="none" anchor="ctr"/>
          <a:lstStyle/>
          <a:p>
            <a:pPr algn="l">
              <a:lnSpc>
                <a:spcPct val="100000"/>
              </a:lnSpc>
              <a:spcBef>
                <a:spcPct val="0"/>
              </a:spcBef>
              <a:spcAft>
                <a:spcPct val="0"/>
              </a:spcAft>
            </a:pPr>
            <a:r>
              <a:rPr lang="en-US" altLang="zh-CN"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en-US" altLang="zh-CN"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WPF</a:t>
            </a:r>
            <a:r>
              <a:rPr lang="zh-CN" altLang="en-US"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a:t>
            </a:r>
            <a:r>
              <a:rPr lang="en-US" altLang="zh-CN" sz="2800" dirty="0">
                <a:solidFill>
                  <a:srgbClr val="FFFF00"/>
                </a:solidFill>
                <a:latin typeface="微软雅黑 Light" panose="020B0502040204020203" charset="-122"/>
                <a:ea typeface="微软雅黑 Light" panose="020B0502040204020203" charset="-122"/>
                <a:cs typeface="微软雅黑 Light" panose="020B0502040204020203" charset="-122"/>
              </a:rPr>
              <a:t>C#</a:t>
            </a:r>
            <a:r>
              <a:rPr lang="zh-CN" altLang="en-US" sz="2800" dirty="0">
                <a:solidFill>
                  <a:srgbClr val="FFFF00"/>
                </a:solidFill>
                <a:latin typeface="微软雅黑 Light" panose="020B0502040204020203" charset="-122"/>
                <a:ea typeface="微软雅黑 Light" panose="020B0502040204020203" charset="-122"/>
                <a:cs typeface="微软雅黑 Light" panose="020B0502040204020203" charset="-122"/>
              </a:rPr>
              <a:t>、</a:t>
            </a:r>
            <a:r>
              <a:rPr lang="en-US" altLang="zh-CN"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XAML</a:t>
            </a:r>
            <a:r>
              <a:rPr lang="zh-CN" altLang="en-US"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a:t>
            </a:r>
            <a:r>
              <a:rPr lang="en-US" altLang="zh-CN" sz="2800" dirty="0" smtClean="0">
                <a:solidFill>
                  <a:srgbClr val="FFFF00"/>
                </a:solidFill>
                <a:latin typeface="微软雅黑 Light" panose="020B0502040204020203" charset="-122"/>
                <a:ea typeface="微软雅黑 Light" panose="020B0502040204020203" charset="-122"/>
                <a:cs typeface="微软雅黑 Light" panose="020B0502040204020203" charset="-122"/>
              </a:rPr>
              <a:t>MFC……</a:t>
            </a:r>
            <a:endParaRPr lang="zh-CN" altLang="en-US" sz="2800" dirty="0">
              <a:solidFill>
                <a:srgbClr val="FFFF00"/>
              </a:solidFill>
              <a:latin typeface="微软雅黑 Light" panose="020B0502040204020203" charset="-122"/>
              <a:ea typeface="微软雅黑 Light" panose="020B0502040204020203" charset="-122"/>
              <a:cs typeface="微软雅黑 Light" panose="020B0502040204020203" charset="-122"/>
            </a:endParaRPr>
          </a:p>
        </p:txBody>
      </p:sp>
      <p:sp>
        <p:nvSpPr>
          <p:cNvPr id="185348" name="圆角矩形 185347"/>
          <p:cNvSpPr/>
          <p:nvPr/>
        </p:nvSpPr>
        <p:spPr>
          <a:xfrm>
            <a:off x="2627313" y="2493963"/>
            <a:ext cx="6229350" cy="1008062"/>
          </a:xfrm>
          <a:prstGeom prst="roundRect">
            <a:avLst>
              <a:gd name="adj" fmla="val 50000"/>
            </a:avLst>
          </a:prstGeom>
          <a:gradFill rotWithShape="1">
            <a:gsLst>
              <a:gs pos="0">
                <a:schemeClr val="hlink"/>
              </a:gs>
              <a:gs pos="50000">
                <a:schemeClr val="hlink">
                  <a:gamma/>
                  <a:tint val="24314"/>
                  <a:invGamma/>
                </a:schemeClr>
              </a:gs>
              <a:gs pos="100000">
                <a:schemeClr val="hlink"/>
              </a:gs>
            </a:gsLst>
            <a:lin ang="0" scaled="1"/>
            <a:tileRect/>
          </a:gradFill>
          <a:ln w="19050">
            <a:noFill/>
          </a:ln>
        </p:spPr>
        <p:txBody>
          <a:bodyPr anchor="ctr"/>
          <a:lstStyle/>
          <a:p>
            <a:pPr algn="l">
              <a:lnSpc>
                <a:spcPct val="100000"/>
              </a:lnSpc>
              <a:spcBef>
                <a:spcPct val="0"/>
              </a:spcBef>
              <a:spcAft>
                <a:spcPct val="0"/>
              </a:spcAft>
              <a:buClr>
                <a:schemeClr val="bg1"/>
              </a:buClr>
            </a:pPr>
            <a:r>
              <a:rPr lang="en-US" altLang="zh-CN" sz="2400" dirty="0" smtClean="0">
                <a:solidFill>
                  <a:schemeClr val="accent2">
                    <a:lumMod val="50000"/>
                  </a:schemeClr>
                </a:solidFill>
                <a:latin typeface="微软雅黑 Light" panose="020B0502040204020203" charset="-122"/>
                <a:ea typeface="微软雅黑 Light" panose="020B0502040204020203" charset="-122"/>
                <a:cs typeface="Arial" panose="020B0604020202020204" pitchFamily="34" charset="0"/>
              </a:rPr>
              <a:t>                 Visual Studio Community 2019</a:t>
            </a:r>
          </a:p>
        </p:txBody>
      </p:sp>
      <p:sp>
        <p:nvSpPr>
          <p:cNvPr id="185349" name="圆角矩形 185348"/>
          <p:cNvSpPr/>
          <p:nvPr/>
        </p:nvSpPr>
        <p:spPr>
          <a:xfrm>
            <a:off x="2881313" y="4006850"/>
            <a:ext cx="6083300" cy="1008063"/>
          </a:xfrm>
          <a:prstGeom prst="roundRect">
            <a:avLst>
              <a:gd name="adj" fmla="val 50000"/>
            </a:avLst>
          </a:prstGeom>
          <a:gradFill rotWithShape="1">
            <a:gsLst>
              <a:gs pos="0">
                <a:schemeClr val="folHlink"/>
              </a:gs>
              <a:gs pos="50000">
                <a:schemeClr val="folHlink">
                  <a:gamma/>
                  <a:tint val="24314"/>
                  <a:invGamma/>
                </a:schemeClr>
              </a:gs>
              <a:gs pos="100000">
                <a:schemeClr val="folHlink"/>
              </a:gs>
            </a:gsLst>
            <a:lin ang="0" scaled="1"/>
            <a:tileRect/>
          </a:gradFill>
          <a:ln w="19050">
            <a:noFill/>
          </a:ln>
        </p:spPr>
        <p:txBody>
          <a:bodyPr wrap="none" anchor="ctr"/>
          <a:lstStyle/>
          <a:p>
            <a:pPr algn="l">
              <a:lnSpc>
                <a:spcPct val="100000"/>
              </a:lnSpc>
              <a:spcBef>
                <a:spcPct val="0"/>
              </a:spcBef>
              <a:spcAft>
                <a:spcPct val="0"/>
              </a:spcAft>
            </a:pPr>
            <a:r>
              <a:rPr lang="en-US" altLang="zh-CN"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              </a:t>
            </a:r>
            <a:r>
              <a:rPr lang="zh-CN" altLang="en-US"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双字节编码和</a:t>
            </a:r>
            <a:r>
              <a:rPr lang="en-US" altLang="zh-CN" sz="2800" dirty="0" smtClean="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rPr>
              <a:t>UNICODE</a:t>
            </a:r>
            <a:endParaRPr lang="zh-CN" altLang="en-US" sz="2800" dirty="0">
              <a:solidFill>
                <a:schemeClr val="accent2">
                  <a:lumMod val="50000"/>
                </a:schemeClr>
              </a:solidFill>
              <a:latin typeface="微软雅黑 Light" panose="020B0502040204020203" charset="-122"/>
              <a:ea typeface="微软雅黑 Light" panose="020B0502040204020203" charset="-122"/>
              <a:cs typeface="微软雅黑 Light" panose="020B0502040204020203" charset="-122"/>
            </a:endParaRPr>
          </a:p>
        </p:txBody>
      </p:sp>
      <p:sp>
        <p:nvSpPr>
          <p:cNvPr id="185350" name="矩形 185349"/>
          <p:cNvSpPr/>
          <p:nvPr/>
        </p:nvSpPr>
        <p:spPr>
          <a:xfrm>
            <a:off x="1818606" y="-35143"/>
            <a:ext cx="3923382" cy="792163"/>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3600" b="1" u="none" kern="1200" baseline="0">
                <a:solidFill>
                  <a:srgbClr val="0000FF"/>
                </a:solidFill>
                <a:latin typeface="Times New Roman" panose="02020603050405020304" pitchFamily="18" charset="0"/>
                <a:ea typeface="宋体" panose="02010600030101010101" pitchFamily="2" charset="-122"/>
              </a:defRPr>
            </a:lvl1pPr>
          </a:lstStyle>
          <a:p>
            <a:pPr marL="571500" lvl="0" indent="-571500">
              <a:buClr>
                <a:srgbClr val="FF0066"/>
              </a:buClr>
              <a:buFont typeface="Wingdings" panose="05000000000000000000" pitchFamily="2" charset="2"/>
              <a:buChar char="p"/>
            </a:pPr>
            <a:r>
              <a:rPr lang="en-US" altLang="zh-CN" sz="4000" dirty="0">
                <a:solidFill>
                  <a:srgbClr val="003366"/>
                </a:solidFill>
                <a:ea typeface="黑体" panose="02010609060101010101" pitchFamily="2" charset="-122"/>
              </a:rPr>
              <a:t> </a:t>
            </a:r>
            <a:r>
              <a:rPr lang="zh-CN" altLang="en-US" sz="4000" dirty="0" smtClean="0">
                <a:solidFill>
                  <a:srgbClr val="003366"/>
                </a:solidFill>
                <a:ea typeface="黑体" panose="02010609060101010101" pitchFamily="2" charset="-122"/>
              </a:rPr>
              <a:t>本次课要求</a:t>
            </a:r>
            <a:endParaRPr lang="zh-CN" altLang="en-US" sz="4000" dirty="0">
              <a:solidFill>
                <a:srgbClr val="003366"/>
              </a:solidFill>
              <a:ea typeface="黑体" panose="02010609060101010101" pitchFamily="2" charset="-122"/>
            </a:endParaRPr>
          </a:p>
        </p:txBody>
      </p:sp>
      <p:grpSp>
        <p:nvGrpSpPr>
          <p:cNvPr id="185351" name="组合 185350"/>
          <p:cNvGrpSpPr/>
          <p:nvPr/>
        </p:nvGrpSpPr>
        <p:grpSpPr>
          <a:xfrm>
            <a:off x="2628900" y="2133600"/>
            <a:ext cx="1512888" cy="1511300"/>
            <a:chOff x="657" y="800"/>
            <a:chExt cx="953" cy="952"/>
          </a:xfrm>
        </p:grpSpPr>
        <p:grpSp>
          <p:nvGrpSpPr>
            <p:cNvPr id="185352" name="组合 185351"/>
            <p:cNvGrpSpPr/>
            <p:nvPr/>
          </p:nvGrpSpPr>
          <p:grpSpPr>
            <a:xfrm>
              <a:off x="657" y="800"/>
              <a:ext cx="953" cy="952"/>
              <a:chOff x="2200" y="1570"/>
              <a:chExt cx="1496" cy="1496"/>
            </a:xfrm>
          </p:grpSpPr>
          <p:sp>
            <p:nvSpPr>
              <p:cNvPr id="185353" name="椭圆 185352"/>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54" name="椭圆 185353"/>
              <p:cNvSpPr/>
              <p:nvPr/>
            </p:nvSpPr>
            <p:spPr>
              <a:xfrm>
                <a:off x="2200" y="1570"/>
                <a:ext cx="1496" cy="1496"/>
              </a:xfrm>
              <a:prstGeom prst="ellipse">
                <a:avLst/>
              </a:prstGeom>
              <a:gradFill rotWithShape="1">
                <a:gsLst>
                  <a:gs pos="0">
                    <a:schemeClr val="hlink">
                      <a:gamma/>
                      <a:tint val="69804"/>
                      <a:invGamma/>
                    </a:schemeClr>
                  </a:gs>
                  <a:gs pos="100000">
                    <a:schemeClr val="hlink"/>
                  </a:gs>
                </a:gsLst>
                <a:lin ang="2700000" scaled="1"/>
                <a:tileRect/>
              </a:gradFill>
              <a:ln w="38100">
                <a:noFill/>
              </a:ln>
            </p:spPr>
            <p:txBody>
              <a:bodyPr/>
              <a:lstStyle/>
              <a:p>
                <a:endParaRPr lang="zh-CN" altLang="en-US"/>
              </a:p>
            </p:txBody>
          </p:sp>
          <p:sp>
            <p:nvSpPr>
              <p:cNvPr id="185355" name="椭圆 185354"/>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56" name="椭圆 185355"/>
              <p:cNvSpPr/>
              <p:nvPr/>
            </p:nvSpPr>
            <p:spPr>
              <a:xfrm>
                <a:off x="2298" y="1668"/>
                <a:ext cx="1300" cy="1300"/>
              </a:xfrm>
              <a:prstGeom prst="ellipse">
                <a:avLst/>
              </a:prstGeom>
              <a:gradFill rotWithShape="1">
                <a:gsLst>
                  <a:gs pos="0">
                    <a:schemeClr val="hlink"/>
                  </a:gs>
                  <a:gs pos="100000">
                    <a:schemeClr val="hlink">
                      <a:gamma/>
                      <a:shade val="48627"/>
                      <a:invGamma/>
                    </a:schemeClr>
                  </a:gs>
                </a:gsLst>
                <a:lin ang="2700000" scaled="1"/>
                <a:tileRect/>
              </a:gradFill>
              <a:ln w="38100">
                <a:noFill/>
              </a:ln>
            </p:spPr>
            <p:txBody>
              <a:bodyPr/>
              <a:lstStyle/>
              <a:p>
                <a:endParaRPr lang="zh-CN" altLang="en-US"/>
              </a:p>
            </p:txBody>
          </p:sp>
          <p:sp>
            <p:nvSpPr>
              <p:cNvPr id="185357" name="椭圆 185356"/>
              <p:cNvSpPr/>
              <p:nvPr/>
            </p:nvSpPr>
            <p:spPr>
              <a:xfrm>
                <a:off x="2363" y="1733"/>
                <a:ext cx="1170" cy="1170"/>
              </a:xfrm>
              <a:prstGeom prst="ellipse">
                <a:avLst/>
              </a:prstGeom>
              <a:gradFill rotWithShape="1">
                <a:gsLst>
                  <a:gs pos="0">
                    <a:schemeClr val="hlink">
                      <a:gamma/>
                      <a:shade val="46275"/>
                      <a:invGamma/>
                    </a:schemeClr>
                  </a:gs>
                  <a:gs pos="100000">
                    <a:schemeClr val="hlink"/>
                  </a:gs>
                </a:gsLst>
                <a:lin ang="5400000" scaled="1"/>
                <a:tileRect/>
              </a:gradFill>
              <a:ln w="38100">
                <a:noFill/>
              </a:ln>
            </p:spPr>
            <p:txBody>
              <a:bodyPr/>
              <a:lstStyle/>
              <a:p>
                <a:endParaRPr lang="zh-CN" altLang="en-US"/>
              </a:p>
            </p:txBody>
          </p:sp>
        </p:grpSp>
        <p:sp>
          <p:nvSpPr>
            <p:cNvPr id="185358" name="矩形 185357"/>
            <p:cNvSpPr/>
            <p:nvPr/>
          </p:nvSpPr>
          <p:spPr>
            <a:xfrm>
              <a:off x="901" y="1111"/>
              <a:ext cx="450" cy="327"/>
            </a:xfrm>
            <a:prstGeom prst="rect">
              <a:avLst/>
            </a:prstGeom>
            <a:noFill/>
            <a:ln w="9525">
              <a:noFill/>
            </a:ln>
          </p:spPr>
          <p:txBody>
            <a:bodyPr wrap="none" lIns="0" rIns="0" anchor="t">
              <a:spAutoFit/>
            </a:bodyPr>
            <a:lstStyle/>
            <a:p>
              <a:pPr>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掌握</a:t>
              </a:r>
            </a:p>
          </p:txBody>
        </p:sp>
      </p:grpSp>
      <p:grpSp>
        <p:nvGrpSpPr>
          <p:cNvPr id="185359" name="组合 185358"/>
          <p:cNvGrpSpPr/>
          <p:nvPr/>
        </p:nvGrpSpPr>
        <p:grpSpPr>
          <a:xfrm>
            <a:off x="2736850" y="3717925"/>
            <a:ext cx="1512888" cy="1511300"/>
            <a:chOff x="975" y="2298"/>
            <a:chExt cx="953" cy="952"/>
          </a:xfrm>
        </p:grpSpPr>
        <p:grpSp>
          <p:nvGrpSpPr>
            <p:cNvPr id="185360" name="组合 185359"/>
            <p:cNvGrpSpPr/>
            <p:nvPr/>
          </p:nvGrpSpPr>
          <p:grpSpPr>
            <a:xfrm>
              <a:off x="975" y="2298"/>
              <a:ext cx="953" cy="952"/>
              <a:chOff x="2200" y="1570"/>
              <a:chExt cx="1496" cy="1496"/>
            </a:xfrm>
          </p:grpSpPr>
          <p:sp>
            <p:nvSpPr>
              <p:cNvPr id="185361" name="椭圆 185360"/>
              <p:cNvSpPr/>
              <p:nvPr/>
            </p:nvSpPr>
            <p:spPr>
              <a:xfrm>
                <a:off x="2200" y="1570"/>
                <a:ext cx="1496" cy="1496"/>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tileRect/>
              </a:gradFill>
              <a:ln w="38100">
                <a:noFill/>
              </a:ln>
            </p:spPr>
            <p:txBody>
              <a:bodyPr/>
              <a:lstStyle/>
              <a:p>
                <a:endParaRPr lang="zh-CN" altLang="en-US"/>
              </a:p>
            </p:txBody>
          </p:sp>
          <p:sp>
            <p:nvSpPr>
              <p:cNvPr id="185362" name="椭圆 185361"/>
              <p:cNvSpPr/>
              <p:nvPr/>
            </p:nvSpPr>
            <p:spPr>
              <a:xfrm>
                <a:off x="2200" y="1570"/>
                <a:ext cx="1496" cy="1496"/>
              </a:xfrm>
              <a:prstGeom prst="ellipse">
                <a:avLst/>
              </a:prstGeom>
              <a:gradFill rotWithShape="1">
                <a:gsLst>
                  <a:gs pos="0">
                    <a:schemeClr val="folHlink">
                      <a:gamma/>
                      <a:tint val="66667"/>
                      <a:invGamma/>
                    </a:schemeClr>
                  </a:gs>
                  <a:gs pos="100000">
                    <a:schemeClr val="folHlink"/>
                  </a:gs>
                </a:gsLst>
                <a:lin ang="2700000" scaled="1"/>
                <a:tileRect/>
              </a:gradFill>
              <a:ln w="38100">
                <a:noFill/>
              </a:ln>
            </p:spPr>
            <p:txBody>
              <a:bodyPr/>
              <a:lstStyle/>
              <a:p>
                <a:endParaRPr lang="zh-CN" altLang="en-US"/>
              </a:p>
            </p:txBody>
          </p:sp>
          <p:sp>
            <p:nvSpPr>
              <p:cNvPr id="185363" name="椭圆 185362"/>
              <p:cNvSpPr/>
              <p:nvPr/>
            </p:nvSpPr>
            <p:spPr>
              <a:xfrm>
                <a:off x="2298" y="1668"/>
                <a:ext cx="1300" cy="130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tileRect/>
              </a:gradFill>
              <a:ln w="38100">
                <a:noFill/>
              </a:ln>
            </p:spPr>
            <p:txBody>
              <a:bodyPr/>
              <a:lstStyle/>
              <a:p>
                <a:endParaRPr lang="zh-CN" altLang="en-US"/>
              </a:p>
            </p:txBody>
          </p:sp>
          <p:sp>
            <p:nvSpPr>
              <p:cNvPr id="185364" name="椭圆 185363"/>
              <p:cNvSpPr/>
              <p:nvPr/>
            </p:nvSpPr>
            <p:spPr>
              <a:xfrm>
                <a:off x="2298" y="1668"/>
                <a:ext cx="1300" cy="1300"/>
              </a:xfrm>
              <a:prstGeom prst="ellipse">
                <a:avLst/>
              </a:prstGeom>
              <a:gradFill rotWithShape="1">
                <a:gsLst>
                  <a:gs pos="0">
                    <a:schemeClr val="folHlink"/>
                  </a:gs>
                  <a:gs pos="100000">
                    <a:schemeClr val="folHlink">
                      <a:gamma/>
                      <a:shade val="48627"/>
                      <a:invGamma/>
                    </a:schemeClr>
                  </a:gs>
                </a:gsLst>
                <a:lin ang="2700000" scaled="1"/>
                <a:tileRect/>
              </a:gradFill>
              <a:ln w="38100">
                <a:noFill/>
              </a:ln>
            </p:spPr>
            <p:txBody>
              <a:bodyPr/>
              <a:lstStyle/>
              <a:p>
                <a:endParaRPr lang="zh-CN" altLang="en-US"/>
              </a:p>
            </p:txBody>
          </p:sp>
          <p:sp>
            <p:nvSpPr>
              <p:cNvPr id="185365" name="椭圆 185364"/>
              <p:cNvSpPr/>
              <p:nvPr/>
            </p:nvSpPr>
            <p:spPr>
              <a:xfrm>
                <a:off x="2363" y="1733"/>
                <a:ext cx="1170" cy="1170"/>
              </a:xfrm>
              <a:prstGeom prst="ellipse">
                <a:avLst/>
              </a:prstGeom>
              <a:gradFill rotWithShape="1">
                <a:gsLst>
                  <a:gs pos="0">
                    <a:schemeClr val="folHlink">
                      <a:gamma/>
                      <a:shade val="46275"/>
                      <a:invGamma/>
                    </a:schemeClr>
                  </a:gs>
                  <a:gs pos="100000">
                    <a:schemeClr val="folHlink"/>
                  </a:gs>
                </a:gsLst>
                <a:lin ang="5400000" scaled="1"/>
                <a:tileRect/>
              </a:gradFill>
              <a:ln w="38100">
                <a:noFill/>
              </a:ln>
            </p:spPr>
            <p:txBody>
              <a:bodyPr/>
              <a:lstStyle/>
              <a:p>
                <a:endParaRPr lang="zh-CN" altLang="en-US"/>
              </a:p>
            </p:txBody>
          </p:sp>
        </p:grpSp>
        <p:sp>
          <p:nvSpPr>
            <p:cNvPr id="185366" name="矩形 185365"/>
            <p:cNvSpPr/>
            <p:nvPr/>
          </p:nvSpPr>
          <p:spPr>
            <a:xfrm>
              <a:off x="1174" y="2601"/>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熟悉</a:t>
              </a:r>
            </a:p>
          </p:txBody>
        </p:sp>
      </p:grpSp>
      <p:grpSp>
        <p:nvGrpSpPr>
          <p:cNvPr id="185367" name="组合 185366"/>
          <p:cNvGrpSpPr/>
          <p:nvPr/>
        </p:nvGrpSpPr>
        <p:grpSpPr>
          <a:xfrm>
            <a:off x="1403350" y="5086350"/>
            <a:ext cx="1512888" cy="1511300"/>
            <a:chOff x="1611" y="2750"/>
            <a:chExt cx="953" cy="952"/>
          </a:xfrm>
        </p:grpSpPr>
        <p:grpSp>
          <p:nvGrpSpPr>
            <p:cNvPr id="185368" name="组合 185367"/>
            <p:cNvGrpSpPr/>
            <p:nvPr/>
          </p:nvGrpSpPr>
          <p:grpSpPr>
            <a:xfrm>
              <a:off x="1611" y="2750"/>
              <a:ext cx="953" cy="952"/>
              <a:chOff x="2200" y="1570"/>
              <a:chExt cx="1496" cy="1496"/>
            </a:xfrm>
          </p:grpSpPr>
          <p:sp>
            <p:nvSpPr>
              <p:cNvPr id="185369" name="椭圆 185368"/>
              <p:cNvSpPr/>
              <p:nvPr/>
            </p:nvSpPr>
            <p:spPr>
              <a:xfrm>
                <a:off x="2200" y="1570"/>
                <a:ext cx="1496" cy="149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tileRect/>
              </a:gradFill>
              <a:ln w="38100">
                <a:noFill/>
              </a:ln>
            </p:spPr>
            <p:txBody>
              <a:bodyPr/>
              <a:lstStyle/>
              <a:p>
                <a:endParaRPr lang="zh-CN" altLang="en-US"/>
              </a:p>
            </p:txBody>
          </p:sp>
          <p:sp>
            <p:nvSpPr>
              <p:cNvPr id="185370" name="椭圆 185369"/>
              <p:cNvSpPr/>
              <p:nvPr/>
            </p:nvSpPr>
            <p:spPr>
              <a:xfrm>
                <a:off x="2200" y="1570"/>
                <a:ext cx="1496" cy="1496"/>
              </a:xfrm>
              <a:prstGeom prst="ellipse">
                <a:avLst/>
              </a:prstGeom>
              <a:gradFill rotWithShape="1">
                <a:gsLst>
                  <a:gs pos="0">
                    <a:schemeClr val="accent2">
                      <a:gamma/>
                      <a:tint val="69804"/>
                      <a:invGamma/>
                    </a:schemeClr>
                  </a:gs>
                  <a:gs pos="100000">
                    <a:schemeClr val="accent2"/>
                  </a:gs>
                </a:gsLst>
                <a:lin ang="2700000" scaled="1"/>
                <a:tileRect/>
              </a:gradFill>
              <a:ln w="38100">
                <a:noFill/>
              </a:ln>
            </p:spPr>
            <p:txBody>
              <a:bodyPr/>
              <a:lstStyle/>
              <a:p>
                <a:endParaRPr lang="zh-CN" altLang="en-US"/>
              </a:p>
            </p:txBody>
          </p:sp>
          <p:sp>
            <p:nvSpPr>
              <p:cNvPr id="185371" name="椭圆 185370"/>
              <p:cNvSpPr/>
              <p:nvPr/>
            </p:nvSpPr>
            <p:spPr>
              <a:xfrm>
                <a:off x="2298" y="1668"/>
                <a:ext cx="1300" cy="130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tileRect/>
              </a:gradFill>
              <a:ln w="38100">
                <a:noFill/>
              </a:ln>
            </p:spPr>
            <p:txBody>
              <a:bodyPr/>
              <a:lstStyle/>
              <a:p>
                <a:endParaRPr lang="zh-CN" altLang="en-US"/>
              </a:p>
            </p:txBody>
          </p:sp>
          <p:sp>
            <p:nvSpPr>
              <p:cNvPr id="185372" name="椭圆 185371"/>
              <p:cNvSpPr/>
              <p:nvPr/>
            </p:nvSpPr>
            <p:spPr>
              <a:xfrm>
                <a:off x="2298" y="1668"/>
                <a:ext cx="1300" cy="1300"/>
              </a:xfrm>
              <a:prstGeom prst="ellipse">
                <a:avLst/>
              </a:prstGeom>
              <a:gradFill rotWithShape="1">
                <a:gsLst>
                  <a:gs pos="0">
                    <a:schemeClr val="accent2"/>
                  </a:gs>
                  <a:gs pos="100000">
                    <a:schemeClr val="accent2">
                      <a:gamma/>
                      <a:shade val="48627"/>
                      <a:invGamma/>
                    </a:schemeClr>
                  </a:gs>
                </a:gsLst>
                <a:lin ang="2700000" scaled="1"/>
                <a:tileRect/>
              </a:gradFill>
              <a:ln w="38100">
                <a:noFill/>
              </a:ln>
            </p:spPr>
            <p:txBody>
              <a:bodyPr/>
              <a:lstStyle/>
              <a:p>
                <a:endParaRPr lang="zh-CN" altLang="en-US"/>
              </a:p>
            </p:txBody>
          </p:sp>
          <p:sp>
            <p:nvSpPr>
              <p:cNvPr id="185373" name="椭圆 185372"/>
              <p:cNvSpPr/>
              <p:nvPr/>
            </p:nvSpPr>
            <p:spPr>
              <a:xfrm>
                <a:off x="2363" y="1733"/>
                <a:ext cx="1170" cy="1170"/>
              </a:xfrm>
              <a:prstGeom prst="ellipse">
                <a:avLst/>
              </a:prstGeom>
              <a:gradFill rotWithShape="1">
                <a:gsLst>
                  <a:gs pos="0">
                    <a:schemeClr val="accent2">
                      <a:gamma/>
                      <a:shade val="46275"/>
                      <a:invGamma/>
                    </a:schemeClr>
                  </a:gs>
                  <a:gs pos="100000">
                    <a:schemeClr val="accent2"/>
                  </a:gs>
                </a:gsLst>
                <a:lin ang="5400000" scaled="1"/>
                <a:tileRect/>
              </a:gradFill>
              <a:ln w="38100">
                <a:noFill/>
              </a:ln>
            </p:spPr>
            <p:txBody>
              <a:bodyPr/>
              <a:lstStyle/>
              <a:p>
                <a:endParaRPr lang="zh-CN" altLang="en-US"/>
              </a:p>
            </p:txBody>
          </p:sp>
        </p:grpSp>
        <p:sp>
          <p:nvSpPr>
            <p:cNvPr id="185374" name="矩形 185373"/>
            <p:cNvSpPr/>
            <p:nvPr/>
          </p:nvSpPr>
          <p:spPr>
            <a:xfrm>
              <a:off x="1822" y="3055"/>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了解</a:t>
              </a:r>
            </a:p>
          </p:txBody>
        </p:sp>
      </p:grpSp>
      <p:grpSp>
        <p:nvGrpSpPr>
          <p:cNvPr id="185375" name="组合 185374"/>
          <p:cNvGrpSpPr/>
          <p:nvPr/>
        </p:nvGrpSpPr>
        <p:grpSpPr>
          <a:xfrm>
            <a:off x="1331913" y="838200"/>
            <a:ext cx="1512887" cy="1511300"/>
            <a:chOff x="999" y="3249"/>
            <a:chExt cx="953" cy="952"/>
          </a:xfrm>
        </p:grpSpPr>
        <p:grpSp>
          <p:nvGrpSpPr>
            <p:cNvPr id="185376" name="组合 185375"/>
            <p:cNvGrpSpPr/>
            <p:nvPr/>
          </p:nvGrpSpPr>
          <p:grpSpPr>
            <a:xfrm>
              <a:off x="999" y="3249"/>
              <a:ext cx="953" cy="952"/>
              <a:chOff x="2200" y="1570"/>
              <a:chExt cx="1496" cy="1496"/>
            </a:xfrm>
          </p:grpSpPr>
          <p:sp>
            <p:nvSpPr>
              <p:cNvPr id="185377" name="椭圆 185376"/>
              <p:cNvSpPr/>
              <p:nvPr/>
            </p:nvSpPr>
            <p:spPr>
              <a:xfrm>
                <a:off x="2200" y="1570"/>
                <a:ext cx="1496" cy="1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tileRect/>
              </a:gradFill>
              <a:ln w="38100">
                <a:noFill/>
              </a:ln>
            </p:spPr>
            <p:txBody>
              <a:bodyPr/>
              <a:lstStyle/>
              <a:p>
                <a:endParaRPr lang="zh-CN" altLang="en-US"/>
              </a:p>
            </p:txBody>
          </p:sp>
          <p:sp>
            <p:nvSpPr>
              <p:cNvPr id="185378" name="椭圆 185377"/>
              <p:cNvSpPr/>
              <p:nvPr/>
            </p:nvSpPr>
            <p:spPr>
              <a:xfrm>
                <a:off x="2200" y="1570"/>
                <a:ext cx="1496" cy="1496"/>
              </a:xfrm>
              <a:prstGeom prst="ellipse">
                <a:avLst/>
              </a:prstGeom>
              <a:gradFill rotWithShape="1">
                <a:gsLst>
                  <a:gs pos="0">
                    <a:schemeClr val="accent1">
                      <a:gamma/>
                      <a:tint val="57255"/>
                      <a:invGamma/>
                    </a:schemeClr>
                  </a:gs>
                  <a:gs pos="100000">
                    <a:schemeClr val="accent1"/>
                  </a:gs>
                </a:gsLst>
                <a:lin ang="2700000" scaled="1"/>
                <a:tileRect/>
              </a:gradFill>
              <a:ln w="38100">
                <a:noFill/>
              </a:ln>
            </p:spPr>
            <p:txBody>
              <a:bodyPr/>
              <a:lstStyle/>
              <a:p>
                <a:endParaRPr lang="zh-CN" altLang="en-US"/>
              </a:p>
            </p:txBody>
          </p:sp>
          <p:sp>
            <p:nvSpPr>
              <p:cNvPr id="185379" name="椭圆 185378"/>
              <p:cNvSpPr/>
              <p:nvPr/>
            </p:nvSpPr>
            <p:spPr>
              <a:xfrm>
                <a:off x="2298" y="1668"/>
                <a:ext cx="1300" cy="130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tileRect/>
              </a:gradFill>
              <a:ln w="38100">
                <a:noFill/>
              </a:ln>
            </p:spPr>
            <p:txBody>
              <a:bodyPr/>
              <a:lstStyle/>
              <a:p>
                <a:endParaRPr lang="zh-CN" altLang="en-US"/>
              </a:p>
            </p:txBody>
          </p:sp>
          <p:sp>
            <p:nvSpPr>
              <p:cNvPr id="185380" name="椭圆 185379"/>
              <p:cNvSpPr/>
              <p:nvPr/>
            </p:nvSpPr>
            <p:spPr>
              <a:xfrm>
                <a:off x="2298" y="1668"/>
                <a:ext cx="1300" cy="1300"/>
              </a:xfrm>
              <a:prstGeom prst="ellipse">
                <a:avLst/>
              </a:prstGeom>
              <a:gradFill rotWithShape="1">
                <a:gsLst>
                  <a:gs pos="0">
                    <a:schemeClr val="accent1"/>
                  </a:gs>
                  <a:gs pos="100000">
                    <a:schemeClr val="accent1">
                      <a:gamma/>
                      <a:shade val="48627"/>
                      <a:invGamma/>
                    </a:schemeClr>
                  </a:gs>
                </a:gsLst>
                <a:lin ang="2700000" scaled="1"/>
                <a:tileRect/>
              </a:gradFill>
              <a:ln w="38100">
                <a:noFill/>
              </a:ln>
            </p:spPr>
            <p:txBody>
              <a:bodyPr/>
              <a:lstStyle/>
              <a:p>
                <a:endParaRPr lang="zh-CN" altLang="en-US"/>
              </a:p>
            </p:txBody>
          </p:sp>
          <p:sp>
            <p:nvSpPr>
              <p:cNvPr id="185381" name="椭圆 185380"/>
              <p:cNvSpPr/>
              <p:nvPr/>
            </p:nvSpPr>
            <p:spPr>
              <a:xfrm>
                <a:off x="2363" y="1733"/>
                <a:ext cx="1170" cy="1170"/>
              </a:xfrm>
              <a:prstGeom prst="ellipse">
                <a:avLst/>
              </a:prstGeom>
              <a:gradFill rotWithShape="1">
                <a:gsLst>
                  <a:gs pos="0">
                    <a:schemeClr val="accent1">
                      <a:gamma/>
                      <a:shade val="46275"/>
                      <a:invGamma/>
                    </a:schemeClr>
                  </a:gs>
                  <a:gs pos="100000">
                    <a:schemeClr val="accent1"/>
                  </a:gs>
                </a:gsLst>
                <a:lin ang="5400000" scaled="1"/>
                <a:tileRect/>
              </a:gradFill>
              <a:ln w="38100">
                <a:noFill/>
              </a:ln>
            </p:spPr>
            <p:txBody>
              <a:bodyPr/>
              <a:lstStyle/>
              <a:p>
                <a:endParaRPr lang="zh-CN" altLang="en-US"/>
              </a:p>
            </p:txBody>
          </p:sp>
        </p:grpSp>
        <p:sp>
          <p:nvSpPr>
            <p:cNvPr id="185382" name="矩形 185381"/>
            <p:cNvSpPr/>
            <p:nvPr/>
          </p:nvSpPr>
          <p:spPr>
            <a:xfrm>
              <a:off x="1202" y="3554"/>
              <a:ext cx="450" cy="327"/>
            </a:xfrm>
            <a:prstGeom prst="rect">
              <a:avLst/>
            </a:prstGeom>
            <a:noFill/>
            <a:ln w="9525">
              <a:noFill/>
            </a:ln>
          </p:spPr>
          <p:txBody>
            <a:bodyPr wrap="none" lIns="0" rIns="0" anchor="t">
              <a:spAutoFit/>
            </a:bodyPr>
            <a:lstStyle/>
            <a:p>
              <a:pPr algn="l">
                <a:lnSpc>
                  <a:spcPct val="100000"/>
                </a:lnSpc>
                <a:spcBef>
                  <a:spcPct val="0"/>
                </a:spcBef>
                <a:spcAft>
                  <a:spcPct val="0"/>
                </a:spcAft>
              </a:pPr>
              <a:r>
                <a:rPr lang="zh-CN" altLang="en-US" sz="2800" dirty="0">
                  <a:solidFill>
                    <a:schemeClr val="bg1"/>
                  </a:solidFill>
                  <a:latin typeface="Arial" panose="020B0604020202020204" pitchFamily="34" charset="0"/>
                  <a:ea typeface="黑体" panose="02010609060101010101" pitchFamily="2" charset="-122"/>
                </a:rPr>
                <a:t>理解</a:t>
              </a:r>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85375"/>
                                        </p:tgtEl>
                                        <p:attrNameLst>
                                          <p:attrName>style.visibility</p:attrName>
                                        </p:attrNameLst>
                                      </p:cBhvr>
                                      <p:to>
                                        <p:strVal val="visible"/>
                                      </p:to>
                                    </p:set>
                                    <p:anim calcmode="lin" valueType="num">
                                      <p:cBhvr>
                                        <p:cTn id="7" dur="500" fill="hold"/>
                                        <p:tgtEl>
                                          <p:spTgt spid="185375"/>
                                        </p:tgtEl>
                                        <p:attrNameLst>
                                          <p:attrName>ppt_w</p:attrName>
                                        </p:attrNameLst>
                                      </p:cBhvr>
                                      <p:tavLst>
                                        <p:tav tm="0">
                                          <p:val>
                                            <p:fltVal val="0"/>
                                          </p:val>
                                        </p:tav>
                                        <p:tav tm="100000">
                                          <p:val>
                                            <p:strVal val="#ppt_w"/>
                                          </p:val>
                                        </p:tav>
                                      </p:tavLst>
                                    </p:anim>
                                    <p:anim calcmode="lin" valueType="num">
                                      <p:cBhvr>
                                        <p:cTn id="8" dur="500" fill="hold"/>
                                        <p:tgtEl>
                                          <p:spTgt spid="185375"/>
                                        </p:tgtEl>
                                        <p:attrNameLst>
                                          <p:attrName>ppt_h</p:attrName>
                                        </p:attrNameLst>
                                      </p:cBhvr>
                                      <p:tavLst>
                                        <p:tav tm="0">
                                          <p:val>
                                            <p:fltVal val="0"/>
                                          </p:val>
                                        </p:tav>
                                        <p:tav tm="100000">
                                          <p:val>
                                            <p:strVal val="#ppt_h"/>
                                          </p:val>
                                        </p:tav>
                                      </p:tavLst>
                                    </p:anim>
                                    <p:animEffect transition="in" filter="fade">
                                      <p:cBhvr>
                                        <p:cTn id="9" dur="500"/>
                                        <p:tgtEl>
                                          <p:spTgt spid="18537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5346"/>
                                        </p:tgtEl>
                                        <p:attrNameLst>
                                          <p:attrName>style.visibility</p:attrName>
                                        </p:attrNameLst>
                                      </p:cBhvr>
                                      <p:to>
                                        <p:strVal val="visible"/>
                                      </p:to>
                                    </p:set>
                                    <p:anim calcmode="lin" valueType="num">
                                      <p:cBhvr>
                                        <p:cTn id="13" dur="500" fill="hold"/>
                                        <p:tgtEl>
                                          <p:spTgt spid="185346"/>
                                        </p:tgtEl>
                                        <p:attrNameLst>
                                          <p:attrName>ppt_w</p:attrName>
                                        </p:attrNameLst>
                                      </p:cBhvr>
                                      <p:tavLst>
                                        <p:tav tm="0">
                                          <p:val>
                                            <p:fltVal val="0"/>
                                          </p:val>
                                        </p:tav>
                                        <p:tav tm="100000">
                                          <p:val>
                                            <p:strVal val="#ppt_w"/>
                                          </p:val>
                                        </p:tav>
                                      </p:tavLst>
                                    </p:anim>
                                    <p:anim calcmode="lin" valueType="num">
                                      <p:cBhvr>
                                        <p:cTn id="14" dur="500" fill="hold"/>
                                        <p:tgtEl>
                                          <p:spTgt spid="185346"/>
                                        </p:tgtEl>
                                        <p:attrNameLst>
                                          <p:attrName>ppt_h</p:attrName>
                                        </p:attrNameLst>
                                      </p:cBhvr>
                                      <p:tavLst>
                                        <p:tav tm="0">
                                          <p:val>
                                            <p:fltVal val="0"/>
                                          </p:val>
                                        </p:tav>
                                        <p:tav tm="100000">
                                          <p:val>
                                            <p:strVal val="#ppt_h"/>
                                          </p:val>
                                        </p:tav>
                                      </p:tavLst>
                                    </p:anim>
                                    <p:animEffect transition="in" filter="fade">
                                      <p:cBhvr>
                                        <p:cTn id="15" dur="500"/>
                                        <p:tgtEl>
                                          <p:spTgt spid="185346"/>
                                        </p:tgtEl>
                                      </p:cBhvr>
                                    </p:animEffect>
                                  </p:childTnLst>
                                </p:cTn>
                              </p:par>
                              <p:par>
                                <p:cTn id="16" presetID="53" presetClass="entr" presetSubtype="16" fill="hold" nodeType="withEffect">
                                  <p:stCondLst>
                                    <p:cond delay="0"/>
                                  </p:stCondLst>
                                  <p:childTnLst>
                                    <p:set>
                                      <p:cBhvr>
                                        <p:cTn id="17" dur="1" fill="hold">
                                          <p:stCondLst>
                                            <p:cond delay="0"/>
                                          </p:stCondLst>
                                        </p:cTn>
                                        <p:tgtEl>
                                          <p:spTgt spid="185351"/>
                                        </p:tgtEl>
                                        <p:attrNameLst>
                                          <p:attrName>style.visibility</p:attrName>
                                        </p:attrNameLst>
                                      </p:cBhvr>
                                      <p:to>
                                        <p:strVal val="visible"/>
                                      </p:to>
                                    </p:set>
                                    <p:anim calcmode="lin" valueType="num">
                                      <p:cBhvr>
                                        <p:cTn id="18" dur="500" fill="hold"/>
                                        <p:tgtEl>
                                          <p:spTgt spid="185351"/>
                                        </p:tgtEl>
                                        <p:attrNameLst>
                                          <p:attrName>ppt_w</p:attrName>
                                        </p:attrNameLst>
                                      </p:cBhvr>
                                      <p:tavLst>
                                        <p:tav tm="0">
                                          <p:val>
                                            <p:fltVal val="0"/>
                                          </p:val>
                                        </p:tav>
                                        <p:tav tm="100000">
                                          <p:val>
                                            <p:strVal val="#ppt_w"/>
                                          </p:val>
                                        </p:tav>
                                      </p:tavLst>
                                    </p:anim>
                                    <p:anim calcmode="lin" valueType="num">
                                      <p:cBhvr>
                                        <p:cTn id="19" dur="500" fill="hold"/>
                                        <p:tgtEl>
                                          <p:spTgt spid="185351"/>
                                        </p:tgtEl>
                                        <p:attrNameLst>
                                          <p:attrName>ppt_h</p:attrName>
                                        </p:attrNameLst>
                                      </p:cBhvr>
                                      <p:tavLst>
                                        <p:tav tm="0">
                                          <p:val>
                                            <p:fltVal val="0"/>
                                          </p:val>
                                        </p:tav>
                                        <p:tav tm="100000">
                                          <p:val>
                                            <p:strVal val="#ppt_h"/>
                                          </p:val>
                                        </p:tav>
                                      </p:tavLst>
                                    </p:anim>
                                    <p:animEffect transition="in" filter="fade">
                                      <p:cBhvr>
                                        <p:cTn id="20" dur="500"/>
                                        <p:tgtEl>
                                          <p:spTgt spid="185351"/>
                                        </p:tgtEl>
                                      </p:cBhvr>
                                    </p:animEffect>
                                  </p:childTnLst>
                                </p:cTn>
                              </p:par>
                            </p:childTnLst>
                          </p:cTn>
                        </p:par>
                        <p:par>
                          <p:cTn id="21" fill="hold">
                            <p:stCondLst>
                              <p:cond delay="1000"/>
                            </p:stCondLst>
                            <p:childTnLst>
                              <p:par>
                                <p:cTn id="22" presetID="53" presetClass="entr" presetSubtype="16" fill="hold" grpId="0" nodeType="afterEffect">
                                  <p:stCondLst>
                                    <p:cond delay="0"/>
                                  </p:stCondLst>
                                  <p:childTnLst>
                                    <p:set>
                                      <p:cBhvr>
                                        <p:cTn id="23" dur="1" fill="hold">
                                          <p:stCondLst>
                                            <p:cond delay="0"/>
                                          </p:stCondLst>
                                        </p:cTn>
                                        <p:tgtEl>
                                          <p:spTgt spid="185348"/>
                                        </p:tgtEl>
                                        <p:attrNameLst>
                                          <p:attrName>style.visibility</p:attrName>
                                        </p:attrNameLst>
                                      </p:cBhvr>
                                      <p:to>
                                        <p:strVal val="visible"/>
                                      </p:to>
                                    </p:set>
                                    <p:anim calcmode="lin" valueType="num">
                                      <p:cBhvr>
                                        <p:cTn id="24" dur="500" fill="hold"/>
                                        <p:tgtEl>
                                          <p:spTgt spid="185348"/>
                                        </p:tgtEl>
                                        <p:attrNameLst>
                                          <p:attrName>ppt_w</p:attrName>
                                        </p:attrNameLst>
                                      </p:cBhvr>
                                      <p:tavLst>
                                        <p:tav tm="0">
                                          <p:val>
                                            <p:fltVal val="0"/>
                                          </p:val>
                                        </p:tav>
                                        <p:tav tm="100000">
                                          <p:val>
                                            <p:strVal val="#ppt_w"/>
                                          </p:val>
                                        </p:tav>
                                      </p:tavLst>
                                    </p:anim>
                                    <p:anim calcmode="lin" valueType="num">
                                      <p:cBhvr>
                                        <p:cTn id="25" dur="500" fill="hold"/>
                                        <p:tgtEl>
                                          <p:spTgt spid="185348"/>
                                        </p:tgtEl>
                                        <p:attrNameLst>
                                          <p:attrName>ppt_h</p:attrName>
                                        </p:attrNameLst>
                                      </p:cBhvr>
                                      <p:tavLst>
                                        <p:tav tm="0">
                                          <p:val>
                                            <p:fltVal val="0"/>
                                          </p:val>
                                        </p:tav>
                                        <p:tav tm="100000">
                                          <p:val>
                                            <p:strVal val="#ppt_h"/>
                                          </p:val>
                                        </p:tav>
                                      </p:tavLst>
                                    </p:anim>
                                    <p:animEffect transition="in" filter="fade">
                                      <p:cBhvr>
                                        <p:cTn id="26" dur="500"/>
                                        <p:tgtEl>
                                          <p:spTgt spid="185348"/>
                                        </p:tgtEl>
                                      </p:cBhvr>
                                    </p:animEffect>
                                  </p:childTnLst>
                                </p:cTn>
                              </p:par>
                              <p:par>
                                <p:cTn id="27" presetID="53" presetClass="entr" presetSubtype="16" fill="hold" nodeType="withEffect">
                                  <p:stCondLst>
                                    <p:cond delay="0"/>
                                  </p:stCondLst>
                                  <p:childTnLst>
                                    <p:set>
                                      <p:cBhvr>
                                        <p:cTn id="28" dur="1" fill="hold">
                                          <p:stCondLst>
                                            <p:cond delay="0"/>
                                          </p:stCondLst>
                                        </p:cTn>
                                        <p:tgtEl>
                                          <p:spTgt spid="185359"/>
                                        </p:tgtEl>
                                        <p:attrNameLst>
                                          <p:attrName>style.visibility</p:attrName>
                                        </p:attrNameLst>
                                      </p:cBhvr>
                                      <p:to>
                                        <p:strVal val="visible"/>
                                      </p:to>
                                    </p:set>
                                    <p:anim calcmode="lin" valueType="num">
                                      <p:cBhvr>
                                        <p:cTn id="29" dur="500" fill="hold"/>
                                        <p:tgtEl>
                                          <p:spTgt spid="185359"/>
                                        </p:tgtEl>
                                        <p:attrNameLst>
                                          <p:attrName>ppt_w</p:attrName>
                                        </p:attrNameLst>
                                      </p:cBhvr>
                                      <p:tavLst>
                                        <p:tav tm="0">
                                          <p:val>
                                            <p:fltVal val="0"/>
                                          </p:val>
                                        </p:tav>
                                        <p:tav tm="100000">
                                          <p:val>
                                            <p:strVal val="#ppt_w"/>
                                          </p:val>
                                        </p:tav>
                                      </p:tavLst>
                                    </p:anim>
                                    <p:anim calcmode="lin" valueType="num">
                                      <p:cBhvr>
                                        <p:cTn id="30" dur="500" fill="hold"/>
                                        <p:tgtEl>
                                          <p:spTgt spid="185359"/>
                                        </p:tgtEl>
                                        <p:attrNameLst>
                                          <p:attrName>ppt_h</p:attrName>
                                        </p:attrNameLst>
                                      </p:cBhvr>
                                      <p:tavLst>
                                        <p:tav tm="0">
                                          <p:val>
                                            <p:fltVal val="0"/>
                                          </p:val>
                                        </p:tav>
                                        <p:tav tm="100000">
                                          <p:val>
                                            <p:strVal val="#ppt_h"/>
                                          </p:val>
                                        </p:tav>
                                      </p:tavLst>
                                    </p:anim>
                                    <p:animEffect transition="in" filter="fade">
                                      <p:cBhvr>
                                        <p:cTn id="31" dur="500"/>
                                        <p:tgtEl>
                                          <p:spTgt spid="185359"/>
                                        </p:tgtEl>
                                      </p:cBhvr>
                                    </p:animEffect>
                                  </p:childTnLst>
                                </p:cTn>
                              </p:par>
                            </p:childTnLst>
                          </p:cTn>
                        </p:par>
                        <p:par>
                          <p:cTn id="32" fill="hold">
                            <p:stCondLst>
                              <p:cond delay="1500"/>
                            </p:stCondLst>
                            <p:childTnLst>
                              <p:par>
                                <p:cTn id="33" presetID="53" presetClass="entr" presetSubtype="16" fill="hold" grpId="0" nodeType="afterEffect">
                                  <p:stCondLst>
                                    <p:cond delay="0"/>
                                  </p:stCondLst>
                                  <p:childTnLst>
                                    <p:set>
                                      <p:cBhvr>
                                        <p:cTn id="34" dur="1" fill="hold">
                                          <p:stCondLst>
                                            <p:cond delay="0"/>
                                          </p:stCondLst>
                                        </p:cTn>
                                        <p:tgtEl>
                                          <p:spTgt spid="185349"/>
                                        </p:tgtEl>
                                        <p:attrNameLst>
                                          <p:attrName>style.visibility</p:attrName>
                                        </p:attrNameLst>
                                      </p:cBhvr>
                                      <p:to>
                                        <p:strVal val="visible"/>
                                      </p:to>
                                    </p:set>
                                    <p:anim calcmode="lin" valueType="num">
                                      <p:cBhvr>
                                        <p:cTn id="35" dur="500" fill="hold"/>
                                        <p:tgtEl>
                                          <p:spTgt spid="185349"/>
                                        </p:tgtEl>
                                        <p:attrNameLst>
                                          <p:attrName>ppt_w</p:attrName>
                                        </p:attrNameLst>
                                      </p:cBhvr>
                                      <p:tavLst>
                                        <p:tav tm="0">
                                          <p:val>
                                            <p:fltVal val="0"/>
                                          </p:val>
                                        </p:tav>
                                        <p:tav tm="100000">
                                          <p:val>
                                            <p:strVal val="#ppt_w"/>
                                          </p:val>
                                        </p:tav>
                                      </p:tavLst>
                                    </p:anim>
                                    <p:anim calcmode="lin" valueType="num">
                                      <p:cBhvr>
                                        <p:cTn id="36" dur="500" fill="hold"/>
                                        <p:tgtEl>
                                          <p:spTgt spid="185349"/>
                                        </p:tgtEl>
                                        <p:attrNameLst>
                                          <p:attrName>ppt_h</p:attrName>
                                        </p:attrNameLst>
                                      </p:cBhvr>
                                      <p:tavLst>
                                        <p:tav tm="0">
                                          <p:val>
                                            <p:fltVal val="0"/>
                                          </p:val>
                                        </p:tav>
                                        <p:tav tm="100000">
                                          <p:val>
                                            <p:strVal val="#ppt_h"/>
                                          </p:val>
                                        </p:tav>
                                      </p:tavLst>
                                    </p:anim>
                                    <p:animEffect transition="in" filter="fade">
                                      <p:cBhvr>
                                        <p:cTn id="37" dur="500"/>
                                        <p:tgtEl>
                                          <p:spTgt spid="185349"/>
                                        </p:tgtEl>
                                      </p:cBhvr>
                                    </p:animEffect>
                                  </p:childTnLst>
                                </p:cTn>
                              </p:par>
                              <p:par>
                                <p:cTn id="38" presetID="53" presetClass="entr" presetSubtype="16" fill="hold" nodeType="withEffect">
                                  <p:stCondLst>
                                    <p:cond delay="0"/>
                                  </p:stCondLst>
                                  <p:childTnLst>
                                    <p:set>
                                      <p:cBhvr>
                                        <p:cTn id="39" dur="1" fill="hold">
                                          <p:stCondLst>
                                            <p:cond delay="0"/>
                                          </p:stCondLst>
                                        </p:cTn>
                                        <p:tgtEl>
                                          <p:spTgt spid="185367"/>
                                        </p:tgtEl>
                                        <p:attrNameLst>
                                          <p:attrName>style.visibility</p:attrName>
                                        </p:attrNameLst>
                                      </p:cBhvr>
                                      <p:to>
                                        <p:strVal val="visible"/>
                                      </p:to>
                                    </p:set>
                                    <p:anim calcmode="lin" valueType="num">
                                      <p:cBhvr>
                                        <p:cTn id="40" dur="500" fill="hold"/>
                                        <p:tgtEl>
                                          <p:spTgt spid="185367"/>
                                        </p:tgtEl>
                                        <p:attrNameLst>
                                          <p:attrName>ppt_w</p:attrName>
                                        </p:attrNameLst>
                                      </p:cBhvr>
                                      <p:tavLst>
                                        <p:tav tm="0">
                                          <p:val>
                                            <p:fltVal val="0"/>
                                          </p:val>
                                        </p:tav>
                                        <p:tav tm="100000">
                                          <p:val>
                                            <p:strVal val="#ppt_w"/>
                                          </p:val>
                                        </p:tav>
                                      </p:tavLst>
                                    </p:anim>
                                    <p:anim calcmode="lin" valueType="num">
                                      <p:cBhvr>
                                        <p:cTn id="41" dur="500" fill="hold"/>
                                        <p:tgtEl>
                                          <p:spTgt spid="185367"/>
                                        </p:tgtEl>
                                        <p:attrNameLst>
                                          <p:attrName>ppt_h</p:attrName>
                                        </p:attrNameLst>
                                      </p:cBhvr>
                                      <p:tavLst>
                                        <p:tav tm="0">
                                          <p:val>
                                            <p:fltVal val="0"/>
                                          </p:val>
                                        </p:tav>
                                        <p:tav tm="100000">
                                          <p:val>
                                            <p:strVal val="#ppt_h"/>
                                          </p:val>
                                        </p:tav>
                                      </p:tavLst>
                                    </p:anim>
                                    <p:animEffect transition="in" filter="fade">
                                      <p:cBhvr>
                                        <p:cTn id="42" dur="500"/>
                                        <p:tgtEl>
                                          <p:spTgt spid="185367"/>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85347"/>
                                        </p:tgtEl>
                                        <p:attrNameLst>
                                          <p:attrName>style.visibility</p:attrName>
                                        </p:attrNameLst>
                                      </p:cBhvr>
                                      <p:to>
                                        <p:strVal val="visible"/>
                                      </p:to>
                                    </p:set>
                                    <p:anim calcmode="lin" valueType="num">
                                      <p:cBhvr>
                                        <p:cTn id="46" dur="500" fill="hold"/>
                                        <p:tgtEl>
                                          <p:spTgt spid="185347"/>
                                        </p:tgtEl>
                                        <p:attrNameLst>
                                          <p:attrName>ppt_w</p:attrName>
                                        </p:attrNameLst>
                                      </p:cBhvr>
                                      <p:tavLst>
                                        <p:tav tm="0">
                                          <p:val>
                                            <p:fltVal val="0"/>
                                          </p:val>
                                        </p:tav>
                                        <p:tav tm="100000">
                                          <p:val>
                                            <p:strVal val="#ppt_w"/>
                                          </p:val>
                                        </p:tav>
                                      </p:tavLst>
                                    </p:anim>
                                    <p:anim calcmode="lin" valueType="num">
                                      <p:cBhvr>
                                        <p:cTn id="47" dur="500" fill="hold"/>
                                        <p:tgtEl>
                                          <p:spTgt spid="185347"/>
                                        </p:tgtEl>
                                        <p:attrNameLst>
                                          <p:attrName>ppt_h</p:attrName>
                                        </p:attrNameLst>
                                      </p:cBhvr>
                                      <p:tavLst>
                                        <p:tav tm="0">
                                          <p:val>
                                            <p:fltVal val="0"/>
                                          </p:val>
                                        </p:tav>
                                        <p:tav tm="100000">
                                          <p:val>
                                            <p:strVal val="#ppt_h"/>
                                          </p:val>
                                        </p:tav>
                                      </p:tavLst>
                                    </p:anim>
                                    <p:animEffect transition="in" filter="fade">
                                      <p:cBhvr>
                                        <p:cTn id="48" dur="500"/>
                                        <p:tgtEl>
                                          <p:spTgt spid="185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6" grpId="0" animBg="1"/>
      <p:bldP spid="185347" grpId="0" animBg="1"/>
      <p:bldP spid="185348" grpId="0" animBg="1"/>
      <p:bldP spid="1853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6" y="405130"/>
            <a:ext cx="9252659"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40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1.3 </a:t>
            </a:r>
            <a:r>
              <a:rPr lang="en-US" altLang="zh-CN" sz="4000" b="0" dirty="0">
                <a:latin typeface="微软雅黑 Light" panose="020B0502040204020203" charset="-122"/>
                <a:ea typeface="微软雅黑 Light" panose="020B0502040204020203" charset="-122"/>
                <a:cs typeface="微软雅黑 Light" panose="020B0502040204020203" charset="-122"/>
              </a:rPr>
              <a:t>WINDOWS Form</a:t>
            </a:r>
            <a:r>
              <a:rPr lang="zh-CN" altLang="en-US" sz="4000" b="0" dirty="0">
                <a:latin typeface="微软雅黑 Light" panose="020B0502040204020203" charset="-122"/>
                <a:ea typeface="微软雅黑 Light" panose="020B0502040204020203" charset="-122"/>
                <a:cs typeface="微软雅黑 Light" panose="020B0502040204020203" charset="-122"/>
              </a:rPr>
              <a:t>与</a:t>
            </a:r>
            <a:r>
              <a:rPr lang="en-US" altLang="zh-CN" sz="4000" b="0" dirty="0">
                <a:latin typeface="微软雅黑 Light" panose="020B0502040204020203" charset="-122"/>
                <a:ea typeface="微软雅黑 Light" panose="020B0502040204020203" charset="-122"/>
                <a:cs typeface="微软雅黑 Light" panose="020B0502040204020203" charset="-122"/>
              </a:rPr>
              <a:t>WPF</a:t>
            </a:r>
            <a:r>
              <a:rPr lang="zh-CN" altLang="en-US" sz="4000" b="0" dirty="0" smtClean="0">
                <a:latin typeface="微软雅黑 Light" panose="020B0502040204020203" charset="-122"/>
                <a:ea typeface="微软雅黑 Light" panose="020B0502040204020203" charset="-122"/>
                <a:cs typeface="微软雅黑 Light" panose="020B0502040204020203" charset="-122"/>
              </a:rPr>
              <a:t>应用程序</a:t>
            </a:r>
            <a:endParaRPr lang="zh-CN" altLang="en-US" sz="40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611560" y="1556792"/>
            <a:ext cx="8229600"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a:solidFill>
                  <a:schemeClr val="accent2">
                    <a:lumMod val="50000"/>
                  </a:schemeClr>
                </a:solidFill>
              </a:rPr>
              <a:t>  homework: </a:t>
            </a:r>
            <a:r>
              <a:rPr lang="en-US" altLang="zh-CN" b="1" dirty="0" smtClean="0">
                <a:solidFill>
                  <a:schemeClr val="accent2">
                    <a:lumMod val="50000"/>
                  </a:schemeClr>
                </a:solidFill>
              </a:rPr>
              <a:t>surf </a:t>
            </a:r>
            <a:r>
              <a:rPr lang="en-US" altLang="zh-CN" b="1" dirty="0">
                <a:solidFill>
                  <a:schemeClr val="accent2">
                    <a:lumMod val="50000"/>
                  </a:schemeClr>
                </a:solidFill>
              </a:rPr>
              <a:t>the following web pages  </a:t>
            </a:r>
            <a:endParaRPr lang="en-US" altLang="zh-CN" b="1" dirty="0" smtClean="0">
              <a:solidFill>
                <a:schemeClr val="accent2">
                  <a:lumMod val="50000"/>
                </a:schemeClr>
              </a:solidFill>
            </a:endParaRPr>
          </a:p>
          <a:p>
            <a:pPr marL="0" indent="0">
              <a:buNone/>
            </a:pPr>
            <a:r>
              <a:rPr lang="en-US" altLang="zh-CN" sz="1800" b="1" dirty="0" smtClean="0">
                <a:solidFill>
                  <a:schemeClr val="accent2">
                    <a:lumMod val="50000"/>
                  </a:schemeClr>
                </a:solidFill>
              </a:rPr>
              <a:t>https</a:t>
            </a:r>
            <a:r>
              <a:rPr lang="en-US" altLang="zh-CN" sz="1800" b="1" dirty="0">
                <a:solidFill>
                  <a:schemeClr val="accent2">
                    <a:lumMod val="50000"/>
                  </a:schemeClr>
                </a:solidFill>
              </a:rPr>
              <a:t>://</a:t>
            </a:r>
            <a:r>
              <a:rPr lang="en-US" altLang="zh-CN" sz="1800" b="1" dirty="0" smtClean="0">
                <a:solidFill>
                  <a:schemeClr val="accent2">
                    <a:lumMod val="50000"/>
                  </a:schemeClr>
                </a:solidFill>
              </a:rPr>
              <a:t>docs.microsoft.com/en-us/windows/desktop/rpc/the-programming-model http</a:t>
            </a:r>
            <a:r>
              <a:rPr lang="en-US" altLang="zh-CN" sz="1800" b="1" dirty="0">
                <a:solidFill>
                  <a:schemeClr val="accent2">
                    <a:lumMod val="50000"/>
                  </a:schemeClr>
                </a:solidFill>
              </a:rPr>
              <a:t>://programmingexamples.wikidot.com/windows-programming-model     </a:t>
            </a:r>
            <a:endParaRPr lang="en-US" altLang="zh-CN" sz="1800" b="1" dirty="0" smtClean="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Windows</a:t>
            </a:r>
            <a:r>
              <a:rPr lang="zh-CN" altLang="en-US" b="1" dirty="0" smtClean="0">
                <a:solidFill>
                  <a:schemeClr val="accent2">
                    <a:lumMod val="50000"/>
                  </a:schemeClr>
                </a:solidFill>
              </a:rPr>
              <a:t>编程模型有较大的改变，云计算快速普及的时代</a:t>
            </a:r>
            <a:r>
              <a:rPr lang="en-US" altLang="zh-CN" b="1" dirty="0" smtClean="0">
                <a:solidFill>
                  <a:schemeClr val="accent2">
                    <a:lumMod val="50000"/>
                  </a:schemeClr>
                </a:solidFill>
              </a:rPr>
              <a:t>MS</a:t>
            </a:r>
            <a:r>
              <a:rPr lang="zh-CN" altLang="en-US" b="1" dirty="0" smtClean="0">
                <a:solidFill>
                  <a:schemeClr val="accent2">
                    <a:lumMod val="50000"/>
                  </a:schemeClr>
                </a:solidFill>
              </a:rPr>
              <a:t>现在主推</a:t>
            </a:r>
            <a:r>
              <a:rPr lang="en-US" altLang="zh-CN" b="1" dirty="0" smtClean="0">
                <a:solidFill>
                  <a:schemeClr val="accent2">
                    <a:lumMod val="50000"/>
                  </a:schemeClr>
                </a:solidFill>
              </a:rPr>
              <a:t>Azure</a:t>
            </a:r>
          </a:p>
          <a:p>
            <a:pPr lvl="1">
              <a:buFont typeface="Wingdings" panose="05000000000000000000" pitchFamily="2" charset="2"/>
              <a:buChar char="Ø"/>
            </a:pPr>
            <a:r>
              <a:rPr lang="en-US" altLang="zh-CN" sz="1800" b="1" dirty="0">
                <a:solidFill>
                  <a:schemeClr val="accent2">
                    <a:lumMod val="50000"/>
                  </a:schemeClr>
                </a:solidFill>
              </a:rPr>
              <a:t>https://azure.microsoft.com/zh-cn/overview/what-is-azure</a:t>
            </a:r>
            <a:r>
              <a:rPr lang="en-US" altLang="zh-CN" sz="1800" b="1" dirty="0" smtClean="0">
                <a:solidFill>
                  <a:schemeClr val="accent2">
                    <a:lumMod val="50000"/>
                  </a:schemeClr>
                </a:solidFill>
              </a:rPr>
              <a:t>/</a:t>
            </a:r>
          </a:p>
          <a:p>
            <a:pPr lvl="1">
              <a:buFont typeface="Wingdings" panose="05000000000000000000" pitchFamily="2" charset="2"/>
              <a:buChar char="Ø"/>
            </a:pPr>
            <a:r>
              <a:rPr lang="zh-CN" altLang="en-US" sz="1800" b="1" dirty="0" smtClean="0">
                <a:solidFill>
                  <a:schemeClr val="accent2">
                    <a:lumMod val="50000"/>
                  </a:schemeClr>
                </a:solidFill>
              </a:rPr>
              <a:t>传统的桌面开发模式依然有市场，但在快速向云端迁移</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a:solidFill>
                  <a:schemeClr val="accent2">
                    <a:lumMod val="50000"/>
                  </a:schemeClr>
                </a:solidFill>
              </a:rPr>
              <a:t>云</a:t>
            </a:r>
            <a:r>
              <a:rPr lang="zh-CN" altLang="en-US" sz="1800" b="1" dirty="0" smtClean="0">
                <a:solidFill>
                  <a:schemeClr val="accent2">
                    <a:lumMod val="50000"/>
                  </a:schemeClr>
                </a:solidFill>
              </a:rPr>
              <a:t>计算、移动计算、边缘计算、桌面计算、普适计算将群雄逐鹿</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Win10 </a:t>
            </a:r>
            <a:r>
              <a:rPr lang="zh-CN" altLang="en-US" sz="1800" b="1" dirty="0" smtClean="0">
                <a:solidFill>
                  <a:schemeClr val="accent2">
                    <a:lumMod val="50000"/>
                  </a:schemeClr>
                </a:solidFill>
              </a:rPr>
              <a:t>在不断发展，新的</a:t>
            </a:r>
            <a:r>
              <a:rPr lang="en-US" altLang="zh-CN" sz="1800" b="1" dirty="0" smtClean="0">
                <a:solidFill>
                  <a:schemeClr val="accent2">
                    <a:lumMod val="50000"/>
                  </a:schemeClr>
                </a:solidFill>
              </a:rPr>
              <a:t>Windows</a:t>
            </a:r>
            <a:r>
              <a:rPr lang="zh-CN" altLang="en-US" sz="1800" b="1" dirty="0" smtClean="0">
                <a:solidFill>
                  <a:schemeClr val="accent2">
                    <a:lumMod val="50000"/>
                  </a:schemeClr>
                </a:solidFill>
              </a:rPr>
              <a:t>编程模型依然在逐渐形成过程中</a:t>
            </a:r>
            <a:endParaRPr lang="en-US" altLang="zh-CN" sz="1800" b="1" dirty="0" smtClean="0">
              <a:solidFill>
                <a:schemeClr val="accent2">
                  <a:lumMod val="50000"/>
                </a:schemeClr>
              </a:solidFill>
            </a:endParaRPr>
          </a:p>
          <a:p>
            <a:pPr>
              <a:buFont typeface="Wingdings" panose="05000000000000000000" pitchFamily="2" charset="2"/>
              <a:buChar char="p"/>
            </a:pPr>
            <a:endParaRPr lang="zh-CN" altLang="en-US"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7239000" y="6248400"/>
            <a:ext cx="1905000" cy="457200"/>
          </a:xfrm>
          <a:prstGeom prst="rect">
            <a:avLst/>
          </a:prstGeom>
        </p:spPr>
        <p:txBody>
          <a:bodyPr/>
          <a:lstStyle/>
          <a:p>
            <a:pPr>
              <a:defRPr/>
            </a:pPr>
            <a:fld id="{8898D075-5ADB-4173-AB5A-B55D3C8574C1}" type="slidenum">
              <a:rPr lang="zh-CN" altLang="en-US"/>
              <a:t>21</a:t>
            </a:fld>
            <a:endParaRPr lang="en-US" altLang="zh-CN"/>
          </a:p>
        </p:txBody>
      </p:sp>
      <p:sp>
        <p:nvSpPr>
          <p:cNvPr id="18435" name="Rectangle 2"/>
          <p:cNvSpPr>
            <a:spLocks noGrp="1" noRot="1" noChangeArrowheads="1"/>
          </p:cNvSpPr>
          <p:nvPr>
            <p:ph type="title" idx="4294967295"/>
          </p:nvPr>
        </p:nvSpPr>
        <p:spPr>
          <a:xfrm>
            <a:off x="0" y="549275"/>
            <a:ext cx="5783263" cy="519113"/>
          </a:xfrm>
        </p:spPr>
        <p:txBody>
          <a:bodyPr>
            <a:normAutofit fontScale="90000"/>
          </a:bodyPr>
          <a:lstStyle/>
          <a:p>
            <a:pPr lvl="0"/>
            <a:r>
              <a:rPr lang="en-US" altLang="zh-CN" dirty="0" smtClean="0"/>
              <a:t>VS</a:t>
            </a:r>
            <a:r>
              <a:rPr lang="zh-CN" altLang="en-US" dirty="0" smtClean="0"/>
              <a:t>中</a:t>
            </a:r>
            <a:r>
              <a:rPr lang="en-US" altLang="zh-CN" dirty="0" smtClean="0"/>
              <a:t>Windows </a:t>
            </a:r>
            <a:r>
              <a:rPr lang="zh-CN" altLang="en-US" dirty="0"/>
              <a:t>应用程序类型</a:t>
            </a:r>
          </a:p>
        </p:txBody>
      </p:sp>
      <p:sp>
        <p:nvSpPr>
          <p:cNvPr id="2" name="内容占位符 1"/>
          <p:cNvSpPr>
            <a:spLocks noGrp="1"/>
          </p:cNvSpPr>
          <p:nvPr>
            <p:ph idx="4294967295"/>
          </p:nvPr>
        </p:nvSpPr>
        <p:spPr>
          <a:xfrm>
            <a:off x="0" y="2478088"/>
            <a:ext cx="3292475" cy="2909887"/>
          </a:xfrm>
        </p:spPr>
        <p:txBody>
          <a:bodyPr>
            <a:noAutofit/>
          </a:bodyPr>
          <a:lstStyle/>
          <a:p>
            <a:pPr>
              <a:buFont typeface="Wingdings" panose="05000000000000000000" pitchFamily="2" charset="2"/>
              <a:buChar char="p"/>
            </a:pPr>
            <a:r>
              <a:rPr lang="en-US" altLang="zh-CN" sz="1800" b="1" dirty="0">
                <a:solidFill>
                  <a:schemeClr val="accent2">
                    <a:lumMod val="50000"/>
                  </a:schemeClr>
                </a:solidFill>
              </a:rPr>
              <a:t>VC++</a:t>
            </a:r>
          </a:p>
          <a:p>
            <a:pPr lvl="1"/>
            <a:r>
              <a:rPr lang="zh-CN" altLang="en-US" sz="1800" b="1" dirty="0">
                <a:solidFill>
                  <a:schemeClr val="accent2">
                    <a:lumMod val="50000"/>
                  </a:schemeClr>
                </a:solidFill>
              </a:rPr>
              <a:t>基于控制台的应用程序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基于对话框的应用程序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单文档应用程序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多文档应用程序</a:t>
            </a:r>
            <a:endParaRPr lang="en-US" altLang="zh-CN" sz="1800" b="1" dirty="0">
              <a:solidFill>
                <a:schemeClr val="accent2">
                  <a:lumMod val="50000"/>
                </a:schemeClr>
              </a:solidFill>
            </a:endParaRPr>
          </a:p>
          <a:p>
            <a:pPr lvl="1"/>
            <a:r>
              <a:rPr lang="zh-CN" altLang="en-US" sz="1800" b="1" dirty="0">
                <a:solidFill>
                  <a:schemeClr val="accent2">
                    <a:lumMod val="50000"/>
                  </a:schemeClr>
                </a:solidFill>
              </a:rPr>
              <a:t>基于</a:t>
            </a:r>
            <a:r>
              <a:rPr lang="en-US" altLang="zh-CN" sz="1800" b="1" dirty="0">
                <a:solidFill>
                  <a:schemeClr val="accent2">
                    <a:lumMod val="50000"/>
                  </a:schemeClr>
                </a:solidFill>
              </a:rPr>
              <a:t>html</a:t>
            </a:r>
            <a:r>
              <a:rPr lang="zh-CN" altLang="en-US" sz="1800" b="1" dirty="0">
                <a:solidFill>
                  <a:schemeClr val="accent2">
                    <a:lumMod val="50000"/>
                  </a:schemeClr>
                </a:solidFill>
              </a:rPr>
              <a:t>的应用程序</a:t>
            </a:r>
            <a:endParaRPr lang="en-US" altLang="zh-CN" sz="1800" b="1" dirty="0">
              <a:solidFill>
                <a:schemeClr val="accent2">
                  <a:lumMod val="50000"/>
                </a:schemeClr>
              </a:solidFill>
            </a:endParaRPr>
          </a:p>
          <a:p>
            <a:pPr lvl="1"/>
            <a:endParaRPr lang="zh-CN" altLang="en-US" sz="1800" b="1" dirty="0">
              <a:solidFill>
                <a:schemeClr val="accent2">
                  <a:lumMod val="50000"/>
                </a:schemeClr>
              </a:solidFill>
            </a:endParaRPr>
          </a:p>
        </p:txBody>
      </p:sp>
      <p:sp>
        <p:nvSpPr>
          <p:cNvPr id="3" name="文本框 2"/>
          <p:cNvSpPr txBox="1"/>
          <p:nvPr/>
        </p:nvSpPr>
        <p:spPr>
          <a:xfrm>
            <a:off x="274056" y="1124744"/>
            <a:ext cx="6098144" cy="590931"/>
          </a:xfrm>
          <a:prstGeom prst="rect">
            <a:avLst/>
          </a:prstGeom>
          <a:noFill/>
        </p:spPr>
        <p:txBody>
          <a:bodyPr wrap="none" rtlCol="0">
            <a:spAutoFit/>
          </a:bodyPr>
          <a:lstStyle/>
          <a:p>
            <a:r>
              <a:rPr lang="zh-CN" altLang="en-US" sz="2700" dirty="0"/>
              <a:t>应用程序类型与开发语言有一定的关系</a:t>
            </a:r>
          </a:p>
        </p:txBody>
      </p:sp>
      <p:sp>
        <p:nvSpPr>
          <p:cNvPr id="6" name="内容占位符 1"/>
          <p:cNvSpPr txBox="1"/>
          <p:nvPr/>
        </p:nvSpPr>
        <p:spPr>
          <a:xfrm>
            <a:off x="4519024" y="2477692"/>
            <a:ext cx="3293336" cy="2910580"/>
          </a:xfrm>
          <a:prstGeom prst="rect">
            <a:avLst/>
          </a:prstGeom>
        </p:spPr>
        <p:txBody>
          <a:bodyPr vert="horz" lIns="68580" tIns="34290" rIns="68580" bIns="3429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US" altLang="zh-CN" dirty="0">
                <a:solidFill>
                  <a:schemeClr val="accent2">
                    <a:lumMod val="50000"/>
                  </a:schemeClr>
                </a:solidFill>
              </a:rPr>
              <a:t>C#</a:t>
            </a:r>
          </a:p>
          <a:p>
            <a:pPr lvl="1"/>
            <a:r>
              <a:rPr lang="zh-CN" altLang="en-US" sz="1800" dirty="0">
                <a:solidFill>
                  <a:schemeClr val="accent2">
                    <a:lumMod val="50000"/>
                  </a:schemeClr>
                </a:solidFill>
              </a:rPr>
              <a:t>控制台应用程序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Windows</a:t>
            </a:r>
            <a:r>
              <a:rPr lang="zh-CN" altLang="en-US" sz="1800" dirty="0">
                <a:solidFill>
                  <a:schemeClr val="accent2">
                    <a:lumMod val="50000"/>
                  </a:schemeClr>
                </a:solidFill>
              </a:rPr>
              <a:t>窗体应用程序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WPF</a:t>
            </a:r>
            <a:r>
              <a:rPr lang="zh-CN" altLang="en-US" sz="1800" dirty="0">
                <a:solidFill>
                  <a:schemeClr val="accent2">
                    <a:lumMod val="50000"/>
                  </a:schemeClr>
                </a:solidFill>
              </a:rPr>
              <a:t>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ASP.NET Web</a:t>
            </a:r>
            <a:r>
              <a:rPr lang="zh-CN" altLang="en-US" sz="1800" dirty="0">
                <a:solidFill>
                  <a:schemeClr val="accent2">
                    <a:lumMod val="50000"/>
                  </a:schemeClr>
                </a:solidFill>
              </a:rPr>
              <a:t>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WCF</a:t>
            </a:r>
            <a:r>
              <a:rPr lang="zh-CN" altLang="en-US" sz="1800" dirty="0">
                <a:solidFill>
                  <a:schemeClr val="accent2">
                    <a:lumMod val="50000"/>
                  </a:schemeClr>
                </a:solidFill>
              </a:rPr>
              <a:t>服务应用程序</a:t>
            </a:r>
            <a:endParaRPr lang="en-US" altLang="zh-CN" sz="1800" dirty="0">
              <a:solidFill>
                <a:schemeClr val="accent2">
                  <a:lumMod val="50000"/>
                </a:schemeClr>
              </a:solidFill>
            </a:endParaRPr>
          </a:p>
          <a:p>
            <a:pPr lvl="1"/>
            <a:r>
              <a:rPr lang="en-US" altLang="zh-CN" sz="1800" dirty="0">
                <a:solidFill>
                  <a:schemeClr val="accent2">
                    <a:lumMod val="50000"/>
                  </a:schemeClr>
                </a:solidFill>
              </a:rPr>
              <a:t>……</a:t>
            </a:r>
          </a:p>
          <a:p>
            <a:pPr lvl="1"/>
            <a:endParaRPr lang="zh-CN" altLang="en-US" sz="1800"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07504" y="836712"/>
            <a:ext cx="8892480" cy="7920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安装</a:t>
            </a:r>
            <a:r>
              <a:rPr lang="en-US" altLang="zh-CN" b="1" dirty="0" smtClean="0">
                <a:solidFill>
                  <a:schemeClr val="accent2">
                    <a:lumMod val="50000"/>
                  </a:schemeClr>
                </a:solidFill>
              </a:rPr>
              <a:t>MFC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262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smtClean="0"/>
              <a:t>基于对话框的应用程序</a:t>
            </a:r>
            <a:endParaRPr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54" y="1812698"/>
            <a:ext cx="9008150" cy="455103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07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File =&gt; new =&gt; Project =&gt; Visual C++ =&gt; MFC/ATL =&gt; MFC Application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262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smtClean="0"/>
              <a:t>基于对话框的应用程序</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1028" y="2000725"/>
            <a:ext cx="6704859" cy="465870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07315" y="836930"/>
            <a:ext cx="8972550" cy="3061335"/>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File =&gt; new =&gt; Project =&gt; Visual C++ =&gt; </a:t>
            </a:r>
            <a:r>
              <a:rPr lang="en-US" altLang="zh-CN" b="1" dirty="0" smtClean="0">
                <a:solidFill>
                  <a:schemeClr val="accent2">
                    <a:lumMod val="50000"/>
                  </a:schemeClr>
                </a:solidFill>
                <a:sym typeface="+mn-ea"/>
              </a:rPr>
              <a:t>MFC/ATL =&gt; MFC Application =&gt; Dialog based</a:t>
            </a:r>
            <a:r>
              <a:rPr lang="en-US" altLang="zh-CN" b="1" dirty="0" smtClean="0">
                <a:solidFill>
                  <a:schemeClr val="accent2">
                    <a:lumMod val="50000"/>
                  </a:schemeClr>
                </a:solidFill>
              </a:rPr>
              <a:t>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262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smtClean="0"/>
              <a:t>基于对话框的应用程序</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2536" y="2000725"/>
            <a:ext cx="5961842" cy="465870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77788"/>
            <a:ext cx="9144000" cy="514350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07504" y="836712"/>
            <a:ext cx="889248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F7</a:t>
            </a:r>
            <a:r>
              <a:rPr lang="zh-CN" altLang="en-US" b="1" dirty="0" smtClean="0">
                <a:solidFill>
                  <a:schemeClr val="accent2">
                    <a:lumMod val="50000"/>
                  </a:schemeClr>
                </a:solidFill>
              </a:rPr>
              <a:t>编译 </a:t>
            </a:r>
            <a:r>
              <a:rPr lang="en-US" altLang="zh-CN" b="1" dirty="0" smtClean="0">
                <a:solidFill>
                  <a:schemeClr val="accent2">
                    <a:lumMod val="50000"/>
                  </a:schemeClr>
                </a:solidFill>
              </a:rPr>
              <a:t>=&gt; F5 start debugging    </a:t>
            </a:r>
            <a:endParaRPr lang="zh-CN" altLang="en-US" b="1" dirty="0">
              <a:solidFill>
                <a:schemeClr val="accent2">
                  <a:lumMod val="50000"/>
                </a:schemeClr>
              </a:solidFill>
            </a:endParaRPr>
          </a:p>
        </p:txBody>
      </p:sp>
      <p:sp>
        <p:nvSpPr>
          <p:cNvPr id="4" name="Rectangle 2"/>
          <p:cNvSpPr txBox="1">
            <a:spLocks noRot="1" noChangeArrowheads="1"/>
          </p:cNvSpPr>
          <p:nvPr/>
        </p:nvSpPr>
        <p:spPr>
          <a:xfrm>
            <a:off x="262148" y="404664"/>
            <a:ext cx="5782690" cy="519742"/>
          </a:xfrm>
          <a:prstGeom prst="rect">
            <a:avLst/>
          </a:prstGeom>
        </p:spPr>
        <p:txBody>
          <a:bodyPr>
            <a:normAutofit fontScale="90000" lnSpcReduction="20000"/>
          </a:bodyPr>
          <a:lstStyle>
            <a:lvl1pPr marL="0" lvl="0" indent="0" algn="ctr" defTabSz="914400" rtl="0" eaLnBrk="1" fontAlgn="base" latinLnBrk="0" hangingPunct="1">
              <a:lnSpc>
                <a:spcPct val="100000"/>
              </a:lnSpc>
              <a:spcBef>
                <a:spcPct val="0"/>
              </a:spcBef>
              <a:spcAft>
                <a:spcPct val="0"/>
              </a:spcAft>
              <a:buNone/>
              <a:defRPr sz="3600" b="1" i="0" u="none" kern="1200" baseline="0">
                <a:solidFill>
                  <a:srgbClr val="0000FF"/>
                </a:solidFill>
                <a:latin typeface="+mj-lt"/>
                <a:ea typeface="+mj-ea"/>
                <a:cs typeface="+mj-cs"/>
              </a:defRPr>
            </a:lvl1pPr>
          </a:lstStyle>
          <a:p>
            <a:r>
              <a:rPr lang="zh-CN" altLang="en-US" dirty="0" smtClean="0"/>
              <a:t>基于对话框的应用程序</a:t>
            </a:r>
            <a:endParaRPr lang="zh-CN"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484784"/>
            <a:ext cx="8136904" cy="5191152"/>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7239000" y="6248400"/>
            <a:ext cx="1905000" cy="457200"/>
          </a:xfrm>
          <a:prstGeom prst="rect">
            <a:avLst/>
          </a:prstGeom>
        </p:spPr>
        <p:txBody>
          <a:bodyPr/>
          <a:lstStyle/>
          <a:p>
            <a:pPr>
              <a:defRPr/>
            </a:pPr>
            <a:fld id="{8898D075-5ADB-4173-AB5A-B55D3C8574C1}" type="slidenum">
              <a:rPr lang="zh-CN" altLang="en-US"/>
              <a:t>27</a:t>
            </a:fld>
            <a:endParaRPr lang="en-US" altLang="zh-CN"/>
          </a:p>
        </p:txBody>
      </p:sp>
      <p:sp>
        <p:nvSpPr>
          <p:cNvPr id="18435" name="Rectangle 2"/>
          <p:cNvSpPr>
            <a:spLocks noGrp="1" noRot="1" noChangeArrowheads="1"/>
          </p:cNvSpPr>
          <p:nvPr>
            <p:ph type="title" idx="4294967295"/>
          </p:nvPr>
        </p:nvSpPr>
        <p:spPr>
          <a:xfrm>
            <a:off x="0" y="333375"/>
            <a:ext cx="5783263" cy="519113"/>
          </a:xfrm>
        </p:spPr>
        <p:txBody>
          <a:bodyPr>
            <a:normAutofit fontScale="90000"/>
          </a:bodyPr>
          <a:lstStyle/>
          <a:p>
            <a:pPr lvl="0"/>
            <a:r>
              <a:rPr lang="en-US" altLang="zh-CN" dirty="0"/>
              <a:t>Windows</a:t>
            </a:r>
            <a:r>
              <a:rPr lang="zh-CN" altLang="en-US" dirty="0"/>
              <a:t>窗体应用程序</a:t>
            </a: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052736"/>
            <a:ext cx="8208912" cy="5749741"/>
          </a:xfrm>
          <a:prstGeom prst="rect">
            <a:avLst/>
          </a:prstGeom>
        </p:spPr>
      </p:pic>
      <p:sp>
        <p:nvSpPr>
          <p:cNvPr id="5" name="云形标注 4"/>
          <p:cNvSpPr/>
          <p:nvPr/>
        </p:nvSpPr>
        <p:spPr>
          <a:xfrm>
            <a:off x="3383868" y="4221088"/>
            <a:ext cx="2520280" cy="1007666"/>
          </a:xfrm>
          <a:prstGeom prst="cloudCallout">
            <a:avLst>
              <a:gd name="adj1" fmla="val -70124"/>
              <a:gd name="adj2" fmla="val 6674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smtClean="0">
                <a:solidFill>
                  <a:srgbClr val="FF0000"/>
                </a:solidFill>
                <a:latin typeface="宋体" panose="02010600030101010101" pitchFamily="2" charset="-122"/>
                <a:ea typeface="楷体_GB2312" pitchFamily="49" charset="-122"/>
              </a:rPr>
              <a:t>这里输入</a:t>
            </a:r>
            <a:endParaRPr lang="en-US" altLang="zh-CN" sz="2800" dirty="0" smtClean="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smtClean="0">
                <a:solidFill>
                  <a:srgbClr val="FF0000"/>
                </a:solidFill>
                <a:latin typeface="Times New Roman" panose="02020603050405020304" pitchFamily="18" charset="0"/>
                <a:ea typeface="楷体_GB2312" pitchFamily="49" charset="-122"/>
              </a:rPr>
              <a:t>项目名称</a:t>
            </a:r>
            <a:endParaRPr lang="zh-CN" altLang="en-US" sz="2800" dirty="0">
              <a:solidFill>
                <a:srgbClr val="FF0000"/>
              </a:solidFill>
              <a:latin typeface="Times New Roman" panose="02020603050405020304" pitchFamily="18" charset="0"/>
              <a:ea typeface="楷体_GB2312" pitchFamily="49" charset="-122"/>
            </a:endParaRPr>
          </a:p>
        </p:txBody>
      </p:sp>
      <p:sp>
        <p:nvSpPr>
          <p:cNvPr id="6" name="云形标注 5"/>
          <p:cNvSpPr/>
          <p:nvPr/>
        </p:nvSpPr>
        <p:spPr>
          <a:xfrm>
            <a:off x="6595485" y="4077072"/>
            <a:ext cx="2520280" cy="1007666"/>
          </a:xfrm>
          <a:prstGeom prst="cloudCallout">
            <a:avLst>
              <a:gd name="adj1" fmla="val -46462"/>
              <a:gd name="adj2" fmla="val 10146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zh-CN" altLang="en-US" sz="2800" dirty="0" smtClean="0">
                <a:solidFill>
                  <a:srgbClr val="FF0000"/>
                </a:solidFill>
                <a:latin typeface="宋体" panose="02010600030101010101" pitchFamily="2" charset="-122"/>
                <a:ea typeface="楷体_GB2312" pitchFamily="49" charset="-122"/>
              </a:rPr>
              <a:t>这里选择</a:t>
            </a:r>
            <a:endParaRPr lang="en-US" altLang="zh-CN" sz="2800" dirty="0" smtClean="0">
              <a:solidFill>
                <a:srgbClr val="FF0000"/>
              </a:solidFill>
              <a:latin typeface="宋体" panose="02010600030101010101" pitchFamily="2" charset="-122"/>
              <a:ea typeface="楷体_GB2312" pitchFamily="49" charset="-122"/>
            </a:endParaRPr>
          </a:p>
          <a:p>
            <a:pPr>
              <a:lnSpc>
                <a:spcPct val="100000"/>
              </a:lnSpc>
              <a:spcBef>
                <a:spcPct val="0"/>
              </a:spcBef>
              <a:spcAft>
                <a:spcPct val="0"/>
              </a:spcAft>
              <a:buClr>
                <a:schemeClr val="bg1"/>
              </a:buClr>
            </a:pPr>
            <a:r>
              <a:rPr lang="zh-CN" altLang="en-US" sz="2800" dirty="0" smtClean="0">
                <a:solidFill>
                  <a:srgbClr val="FF0000"/>
                </a:solidFill>
                <a:latin typeface="Times New Roman" panose="02020603050405020304" pitchFamily="18" charset="0"/>
                <a:ea typeface="楷体_GB2312" pitchFamily="49" charset="-122"/>
              </a:rPr>
              <a:t>项目路径</a:t>
            </a:r>
            <a:endParaRPr lang="zh-CN" altLang="en-US" sz="2800" dirty="0">
              <a:solidFill>
                <a:srgbClr val="FF0000"/>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27879"/>
            <a:ext cx="9144000" cy="5569473"/>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7239000" y="6248400"/>
            <a:ext cx="1905000" cy="457200"/>
          </a:xfrm>
          <a:prstGeom prst="rect">
            <a:avLst/>
          </a:prstGeom>
        </p:spPr>
        <p:txBody>
          <a:bodyPr/>
          <a:lstStyle/>
          <a:p>
            <a:pPr>
              <a:defRPr/>
            </a:pPr>
            <a:fld id="{8898D075-5ADB-4173-AB5A-B55D3C8574C1}" type="slidenum">
              <a:rPr lang="zh-CN" altLang="en-US"/>
              <a:t>29</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smtClean="0"/>
              <a:t>WPF</a:t>
            </a:r>
            <a:r>
              <a:rPr lang="zh-CN" altLang="en-US" dirty="0" smtClean="0"/>
              <a:t>应用程序</a:t>
            </a:r>
            <a:endParaRPr lang="zh-CN" altLang="en-US" dirty="0"/>
          </a:p>
        </p:txBody>
      </p:sp>
      <p:sp>
        <p:nvSpPr>
          <p:cNvPr id="6" name="Rectangle 3"/>
          <p:cNvSpPr txBox="1">
            <a:spLocks noChangeArrowheads="1"/>
          </p:cNvSpPr>
          <p:nvPr/>
        </p:nvSpPr>
        <p:spPr>
          <a:xfrm>
            <a:off x="323528" y="1412776"/>
            <a:ext cx="7560840"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000" b="1" dirty="0" smtClean="0">
                <a:solidFill>
                  <a:schemeClr val="accent2">
                    <a:lumMod val="50000"/>
                  </a:schemeClr>
                </a:solidFill>
              </a:rPr>
              <a:t>Windows </a:t>
            </a:r>
            <a:r>
              <a:rPr lang="en-US" altLang="zh-CN" sz="2000" b="1" dirty="0">
                <a:solidFill>
                  <a:schemeClr val="accent2">
                    <a:lumMod val="50000"/>
                  </a:schemeClr>
                </a:solidFill>
              </a:rPr>
              <a:t>Presentation </a:t>
            </a:r>
            <a:r>
              <a:rPr lang="en-US" altLang="zh-CN" sz="2000" b="1" dirty="0" smtClean="0">
                <a:solidFill>
                  <a:schemeClr val="accent2">
                    <a:lumMod val="50000"/>
                  </a:schemeClr>
                </a:solidFill>
              </a:rPr>
              <a:t>Foundation</a:t>
            </a:r>
            <a:r>
              <a:rPr lang="zh-CN" altLang="en-US" sz="2000" b="1" dirty="0" smtClean="0">
                <a:solidFill>
                  <a:schemeClr val="accent2">
                    <a:lumMod val="50000"/>
                  </a:schemeClr>
                </a:solidFill>
              </a:rPr>
              <a:t>，用于生成较好视觉</a:t>
            </a:r>
            <a:r>
              <a:rPr lang="zh-CN" altLang="en-US" sz="2000" b="1" dirty="0">
                <a:solidFill>
                  <a:schemeClr val="accent2">
                    <a:lumMod val="50000"/>
                  </a:schemeClr>
                </a:solidFill>
              </a:rPr>
              <a:t>体验的 </a:t>
            </a:r>
            <a:r>
              <a:rPr lang="en-US" altLang="zh-CN" sz="2000" b="1" dirty="0">
                <a:solidFill>
                  <a:schemeClr val="accent2">
                    <a:lumMod val="50000"/>
                  </a:schemeClr>
                </a:solidFill>
              </a:rPr>
              <a:t>Windows </a:t>
            </a:r>
            <a:r>
              <a:rPr lang="zh-CN" altLang="en-US" sz="2000" b="1" dirty="0" smtClean="0">
                <a:solidFill>
                  <a:schemeClr val="accent2">
                    <a:lumMod val="50000"/>
                  </a:schemeClr>
                </a:solidFill>
              </a:rPr>
              <a:t>应用程序</a:t>
            </a:r>
            <a:endParaRPr lang="en-US" altLang="zh-CN" sz="2000" b="1" dirty="0" smtClean="0">
              <a:solidFill>
                <a:schemeClr val="accent2">
                  <a:lumMod val="50000"/>
                </a:schemeClr>
              </a:solidFill>
            </a:endParaRPr>
          </a:p>
          <a:p>
            <a:pPr>
              <a:buFont typeface="Wingdings" panose="05000000000000000000" pitchFamily="2" charset="2"/>
              <a:buChar char="p"/>
            </a:pPr>
            <a:r>
              <a:rPr lang="zh-CN" altLang="en-US" sz="2000" b="1" dirty="0" smtClean="0">
                <a:solidFill>
                  <a:schemeClr val="accent2">
                    <a:lumMod val="50000"/>
                  </a:schemeClr>
                </a:solidFill>
              </a:rPr>
              <a:t>既可创建独立桌面应用程序，也可创建浏览器</a:t>
            </a:r>
            <a:r>
              <a:rPr lang="zh-CN" altLang="en-US" sz="2000" b="1" dirty="0">
                <a:solidFill>
                  <a:schemeClr val="accent2">
                    <a:lumMod val="50000"/>
                  </a:schemeClr>
                </a:solidFill>
              </a:rPr>
              <a:t>承载的</a:t>
            </a:r>
            <a:r>
              <a:rPr lang="zh-CN" altLang="en-US" sz="2000" b="1" dirty="0" smtClean="0">
                <a:solidFill>
                  <a:schemeClr val="accent2">
                    <a:lumMod val="50000"/>
                  </a:schemeClr>
                </a:solidFill>
              </a:rPr>
              <a:t>应用程序</a:t>
            </a: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WPF </a:t>
            </a:r>
            <a:r>
              <a:rPr lang="zh-CN" altLang="en-US" sz="2000" b="1" dirty="0">
                <a:solidFill>
                  <a:schemeClr val="accent2">
                    <a:lumMod val="50000"/>
                  </a:schemeClr>
                </a:solidFill>
              </a:rPr>
              <a:t>的核心是一个与分辨率无关并且基于向量的呈现引擎</a:t>
            </a: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000" b="1" dirty="0">
                <a:solidFill>
                  <a:schemeClr val="accent2">
                    <a:lumMod val="50000"/>
                  </a:schemeClr>
                </a:solidFill>
              </a:rPr>
              <a:t>WPF </a:t>
            </a:r>
            <a:r>
              <a:rPr lang="zh-CN" altLang="en-US" sz="2000" b="1" dirty="0">
                <a:solidFill>
                  <a:schemeClr val="accent2">
                    <a:lumMod val="50000"/>
                  </a:schemeClr>
                </a:solidFill>
              </a:rPr>
              <a:t>包含在 </a:t>
            </a:r>
            <a:r>
              <a:rPr lang="en-US" altLang="zh-CN" sz="2000" b="1" dirty="0" smtClean="0">
                <a:solidFill>
                  <a:schemeClr val="accent2">
                    <a:lumMod val="50000"/>
                  </a:schemeClr>
                </a:solidFill>
              </a:rPr>
              <a:t>.</a:t>
            </a:r>
            <a:r>
              <a:rPr lang="en-US" altLang="zh-CN" sz="2000" b="1" dirty="0">
                <a:solidFill>
                  <a:schemeClr val="accent2">
                    <a:lumMod val="50000"/>
                  </a:schemeClr>
                </a:solidFill>
              </a:rPr>
              <a:t>NET Framework </a:t>
            </a:r>
            <a:r>
              <a:rPr lang="zh-CN" altLang="en-US" sz="2000" b="1" dirty="0" smtClean="0">
                <a:solidFill>
                  <a:schemeClr val="accent2">
                    <a:lumMod val="50000"/>
                  </a:schemeClr>
                </a:solidFill>
              </a:rPr>
              <a:t>中，作为 </a:t>
            </a:r>
            <a:r>
              <a:rPr lang="en-US" altLang="zh-CN" sz="2000" b="1" dirty="0">
                <a:solidFill>
                  <a:schemeClr val="accent2">
                    <a:lumMod val="50000"/>
                  </a:schemeClr>
                </a:solidFill>
              </a:rPr>
              <a:t>.NET Framework </a:t>
            </a:r>
            <a:r>
              <a:rPr lang="zh-CN" altLang="en-US" sz="2000" b="1" dirty="0" smtClean="0">
                <a:solidFill>
                  <a:schemeClr val="accent2">
                    <a:lumMod val="50000"/>
                  </a:schemeClr>
                </a:solidFill>
              </a:rPr>
              <a:t>的</a:t>
            </a:r>
            <a:r>
              <a:rPr lang="zh-CN" altLang="en-US" sz="2000" b="1" dirty="0">
                <a:solidFill>
                  <a:schemeClr val="accent2">
                    <a:lumMod val="50000"/>
                  </a:schemeClr>
                </a:solidFill>
              </a:rPr>
              <a:t>一个子集存在</a:t>
            </a:r>
            <a:r>
              <a:rPr lang="zh-CN" altLang="en-US" sz="2000" b="1" dirty="0" smtClean="0">
                <a:solidFill>
                  <a:schemeClr val="accent2">
                    <a:lumMod val="50000"/>
                  </a:schemeClr>
                </a:solidFill>
              </a:rPr>
              <a:t>，其类型</a:t>
            </a:r>
            <a:r>
              <a:rPr lang="zh-CN" altLang="en-US" sz="2000" b="1" dirty="0">
                <a:solidFill>
                  <a:schemeClr val="accent2">
                    <a:lumMod val="50000"/>
                  </a:schemeClr>
                </a:solidFill>
              </a:rPr>
              <a:t>大多位于 </a:t>
            </a:r>
            <a:r>
              <a:rPr lang="en-US" altLang="zh-CN" sz="2000" b="1" dirty="0" err="1">
                <a:solidFill>
                  <a:schemeClr val="accent2">
                    <a:lumMod val="50000"/>
                  </a:schemeClr>
                </a:solidFill>
              </a:rPr>
              <a:t>System.Windows</a:t>
            </a:r>
            <a:r>
              <a:rPr lang="en-US" altLang="zh-CN" sz="2000" b="1" dirty="0">
                <a:solidFill>
                  <a:schemeClr val="accent2">
                    <a:lumMod val="50000"/>
                  </a:schemeClr>
                </a:solidFill>
              </a:rPr>
              <a:t> </a:t>
            </a:r>
            <a:r>
              <a:rPr lang="zh-CN" altLang="en-US" sz="2000" b="1" dirty="0">
                <a:solidFill>
                  <a:schemeClr val="accent2">
                    <a:lumMod val="50000"/>
                  </a:schemeClr>
                </a:solidFill>
              </a:rPr>
              <a:t>命名空间</a:t>
            </a:r>
            <a:endParaRPr lang="en-US" altLang="zh-CN" sz="2000" b="1" dirty="0" smtClean="0">
              <a:solidFill>
                <a:schemeClr val="accent2">
                  <a:lumMod val="50000"/>
                </a:schemeClr>
              </a:solidFill>
            </a:endParaRPr>
          </a:p>
          <a:p>
            <a:pPr>
              <a:buFont typeface="Wingdings" panose="05000000000000000000" pitchFamily="2" charset="2"/>
              <a:buChar char="p"/>
            </a:pPr>
            <a:r>
              <a:rPr lang="zh-CN" altLang="en-US" sz="2000" b="1" dirty="0" smtClean="0">
                <a:solidFill>
                  <a:schemeClr val="accent2">
                    <a:lumMod val="50000"/>
                  </a:schemeClr>
                </a:solidFill>
              </a:rPr>
              <a:t>界面设计使用可</a:t>
            </a:r>
            <a:r>
              <a:rPr lang="zh-CN" altLang="en-US" sz="2000" b="1" dirty="0">
                <a:solidFill>
                  <a:schemeClr val="accent2">
                    <a:lumMod val="50000"/>
                  </a:schemeClr>
                </a:solidFill>
              </a:rPr>
              <a:t>扩展应用程序标记语言 </a:t>
            </a:r>
            <a:r>
              <a:rPr lang="en-US" altLang="zh-CN" sz="2000" b="1" dirty="0">
                <a:solidFill>
                  <a:schemeClr val="accent2">
                    <a:lumMod val="50000"/>
                  </a:schemeClr>
                </a:solidFill>
              </a:rPr>
              <a:t>(XAML</a:t>
            </a:r>
            <a:r>
              <a:rPr lang="en-US" altLang="zh-CN" sz="2000" b="1" dirty="0" smtClean="0">
                <a:solidFill>
                  <a:schemeClr val="accent2">
                    <a:lumMod val="50000"/>
                  </a:schemeClr>
                </a:solidFill>
              </a:rPr>
              <a:t>)</a:t>
            </a:r>
          </a:p>
          <a:p>
            <a:pPr>
              <a:buFont typeface="Wingdings" panose="05000000000000000000" pitchFamily="2" charset="2"/>
              <a:buChar char="p"/>
            </a:pPr>
            <a:r>
              <a:rPr lang="zh-CN" altLang="en-US" sz="2000" b="1" dirty="0" smtClean="0">
                <a:solidFill>
                  <a:schemeClr val="accent2">
                    <a:lumMod val="50000"/>
                  </a:schemeClr>
                </a:solidFill>
              </a:rPr>
              <a:t>使用</a:t>
            </a:r>
            <a:r>
              <a:rPr lang="en-US" altLang="zh-CN" sz="2000" b="1" dirty="0" smtClean="0">
                <a:solidFill>
                  <a:schemeClr val="accent2">
                    <a:lumMod val="50000"/>
                  </a:schemeClr>
                </a:solidFill>
              </a:rPr>
              <a:t>C</a:t>
            </a:r>
            <a:r>
              <a:rPr lang="en-US" altLang="zh-CN" sz="2000" b="1" dirty="0">
                <a:solidFill>
                  <a:schemeClr val="accent2">
                    <a:lumMod val="50000"/>
                  </a:schemeClr>
                </a:solidFill>
              </a:rPr>
              <a:t># </a:t>
            </a:r>
            <a:r>
              <a:rPr lang="zh-CN" altLang="en-US" sz="2000" b="1" dirty="0">
                <a:solidFill>
                  <a:schemeClr val="accent2">
                    <a:lumMod val="50000"/>
                  </a:schemeClr>
                </a:solidFill>
              </a:rPr>
              <a:t>或 </a:t>
            </a:r>
            <a:r>
              <a:rPr lang="en-US" altLang="zh-CN" sz="2000" b="1" dirty="0" smtClean="0">
                <a:solidFill>
                  <a:schemeClr val="accent2">
                    <a:lumMod val="50000"/>
                  </a:schemeClr>
                </a:solidFill>
              </a:rPr>
              <a:t>VB</a:t>
            </a:r>
            <a:r>
              <a:rPr lang="zh-CN" altLang="en-US" sz="2000" b="1" dirty="0" smtClean="0">
                <a:solidFill>
                  <a:schemeClr val="accent2">
                    <a:lumMod val="50000"/>
                  </a:schemeClr>
                </a:solidFill>
              </a:rPr>
              <a:t>实例化</a:t>
            </a:r>
            <a:r>
              <a:rPr lang="zh-CN" altLang="en-US" sz="2000" b="1" dirty="0">
                <a:solidFill>
                  <a:schemeClr val="accent2">
                    <a:lumMod val="50000"/>
                  </a:schemeClr>
                </a:solidFill>
              </a:rPr>
              <a:t>类、设置属性、调用方法以及处理事件</a:t>
            </a:r>
            <a:endParaRPr lang="en-US" altLang="zh-CN" sz="2000" b="1" dirty="0">
              <a:solidFill>
                <a:schemeClr val="accent2">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8068" name="文本框 88067"/>
          <p:cNvSpPr txBox="1"/>
          <p:nvPr/>
        </p:nvSpPr>
        <p:spPr>
          <a:xfrm>
            <a:off x="0" y="404813"/>
            <a:ext cx="8243888" cy="762000"/>
          </a:xfrm>
          <a:prstGeom prst="rect">
            <a:avLst/>
          </a:prstGeom>
          <a:noFill/>
          <a:ln w="9525">
            <a:noFill/>
          </a:ln>
        </p:spPr>
        <p:txBody>
          <a:bodyPr>
            <a:spAutoFit/>
          </a:bodyPr>
          <a:lstStyle/>
          <a:p>
            <a:pPr lvl="2" algn="l">
              <a:lnSpc>
                <a:spcPct val="100000"/>
              </a:lnSpc>
              <a:spcBef>
                <a:spcPct val="0"/>
              </a:spcBef>
              <a:spcAft>
                <a:spcPct val="0"/>
              </a:spcAft>
              <a:buClr>
                <a:schemeClr val="bg1"/>
              </a:buClr>
            </a:pPr>
            <a:r>
              <a:rPr lang="en-US" altLang="zh-CN" sz="4400" b="0" dirty="0" smtClean="0">
                <a:solidFill>
                  <a:srgbClr val="0000FF"/>
                </a:solidFill>
                <a:latin typeface="华文彩云" pitchFamily="2" charset="-122"/>
                <a:ea typeface="华文彩云" pitchFamily="2" charset="-122"/>
              </a:rPr>
              <a:t>1.1 WINDOWS</a:t>
            </a:r>
            <a:r>
              <a:rPr lang="zh-CN" altLang="en-US" sz="4400" b="0" dirty="0" smtClean="0">
                <a:solidFill>
                  <a:srgbClr val="0000FF"/>
                </a:solidFill>
                <a:latin typeface="华文彩云" pitchFamily="2" charset="-122"/>
                <a:ea typeface="华文彩云" pitchFamily="2" charset="-122"/>
              </a:rPr>
              <a:t>简介</a:t>
            </a:r>
            <a:endParaRPr lang="zh-CN" altLang="en-US" sz="4400" b="0" dirty="0">
              <a:solidFill>
                <a:srgbClr val="0000FF"/>
              </a:solidFill>
              <a:latin typeface="华文彩云" pitchFamily="2" charset="-122"/>
              <a:ea typeface="华文彩云" pitchFamily="2" charset="-122"/>
            </a:endParaRPr>
          </a:p>
        </p:txBody>
      </p:sp>
      <p:sp>
        <p:nvSpPr>
          <p:cNvPr id="12" name="Rectangle 3"/>
          <p:cNvSpPr txBox="1">
            <a:spLocks noChangeArrowheads="1"/>
          </p:cNvSpPr>
          <p:nvPr/>
        </p:nvSpPr>
        <p:spPr>
          <a:xfrm>
            <a:off x="611560" y="1591816"/>
            <a:ext cx="8229600" cy="306132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Windows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在</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PC</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上被广泛使用和普及</a:t>
            </a:r>
            <a:endParaRPr lang="en-US" altLang="zh-CN" b="1" dirty="0" smtClean="0">
              <a:solidFill>
                <a:schemeClr val="accent2">
                  <a:lumMod val="50000"/>
                </a:schemeClr>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b="1" dirty="0">
                <a:solidFill>
                  <a:schemeClr val="accent2">
                    <a:lumMod val="50000"/>
                  </a:schemeClr>
                </a:solidFill>
                <a:latin typeface="微软雅黑" panose="020B0503020204020204" pitchFamily="34" charset="-122"/>
                <a:ea typeface="微软雅黑" panose="020B0503020204020204" pitchFamily="34" charset="-122"/>
              </a:rPr>
              <a:t> </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 </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大多数桌面应用程序基于</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Windows</a:t>
            </a:r>
          </a:p>
          <a:p>
            <a:pPr>
              <a:buFont typeface="Wingdings" panose="05000000000000000000" pitchFamily="2" charset="2"/>
              <a:buChar char="p"/>
            </a:pP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  在智能制造的时代风口，</a:t>
            </a:r>
            <a:r>
              <a:rPr lang="en-US" altLang="zh-CN" b="1" dirty="0" smtClean="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b="1" dirty="0" smtClean="0">
                <a:solidFill>
                  <a:schemeClr val="accent2">
                    <a:lumMod val="50000"/>
                  </a:schemeClr>
                </a:solidFill>
                <a:latin typeface="微软雅黑" panose="020B0503020204020204" pitchFamily="34" charset="-122"/>
                <a:ea typeface="微软雅黑" panose="020B0503020204020204" pitchFamily="34" charset="-122"/>
              </a:rPr>
              <a:t>程序 设计大有用武之地</a:t>
            </a:r>
            <a:endParaRPr lang="zh-CN" altLang="en-US"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899592" y="4941168"/>
            <a:ext cx="7387605" cy="1421928"/>
          </a:xfrm>
          <a:prstGeom prst="rect">
            <a:avLst/>
          </a:prstGeom>
        </p:spPr>
        <p:txBody>
          <a:bodyPr wrap="square">
            <a:spAutoFit/>
          </a:bodyPr>
          <a:lstStyle/>
          <a:p>
            <a:r>
              <a:rPr lang="en-US" altLang="zh-CN" dirty="0" smtClean="0">
                <a:solidFill>
                  <a:srgbClr val="002060"/>
                </a:solidFill>
                <a:latin typeface="微软雅黑" panose="020B0503020204020204" pitchFamily="34" charset="-122"/>
                <a:ea typeface="微软雅黑" panose="020B0503020204020204" pitchFamily="34" charset="-122"/>
              </a:rPr>
              <a:t>Windows</a:t>
            </a:r>
            <a:r>
              <a:rPr lang="zh-CN" altLang="en-US" dirty="0">
                <a:solidFill>
                  <a:srgbClr val="002060"/>
                </a:solidFill>
                <a:latin typeface="微软雅黑" panose="020B0503020204020204" pitchFamily="34" charset="-122"/>
                <a:ea typeface="微软雅黑" panose="020B0503020204020204" pitchFamily="34" charset="-122"/>
              </a:rPr>
              <a:t>程序设计</a:t>
            </a:r>
            <a:r>
              <a:rPr lang="zh-CN" altLang="en-US" dirty="0" smtClean="0">
                <a:solidFill>
                  <a:srgbClr val="002060"/>
                </a:solidFill>
                <a:latin typeface="微软雅黑" panose="020B0503020204020204" pitchFamily="34" charset="-122"/>
                <a:ea typeface="微软雅黑" panose="020B0503020204020204" pitchFamily="34" charset="-122"/>
              </a:rPr>
              <a:t>是编程技术人员</a:t>
            </a:r>
            <a:r>
              <a:rPr lang="zh-CN" altLang="en-US" dirty="0" smtClean="0">
                <a:solidFill>
                  <a:schemeClr val="accent2">
                    <a:lumMod val="50000"/>
                  </a:schemeClr>
                </a:solidFill>
                <a:latin typeface="微软雅黑" panose="020B0503020204020204" pitchFamily="34" charset="-122"/>
                <a:ea typeface="微软雅黑" panose="020B0503020204020204" pitchFamily="34" charset="-122"/>
              </a:rPr>
              <a:t>应该掌握</a:t>
            </a:r>
            <a:r>
              <a:rPr lang="zh-CN" altLang="en-US" dirty="0">
                <a:solidFill>
                  <a:schemeClr val="accent2">
                    <a:lumMod val="50000"/>
                  </a:schemeClr>
                </a:solidFill>
                <a:latin typeface="微软雅黑" panose="020B0503020204020204" pitchFamily="34" charset="-122"/>
                <a:ea typeface="微软雅黑" panose="020B0503020204020204" pitchFamily="34" charset="-122"/>
              </a:rPr>
              <a:t>的一项基本技能</a:t>
            </a:r>
            <a:endParaRPr lang="zh-CN" altLang="en-US" dirty="0">
              <a:latin typeface="微软雅黑" panose="020B0503020204020204" pitchFamily="34" charset="-122"/>
              <a:ea typeface="微软雅黑" panose="020B0503020204020204" pitchFamily="34"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4294967295"/>
          </p:nvPr>
        </p:nvSpPr>
        <p:spPr>
          <a:xfrm>
            <a:off x="7239000" y="6248400"/>
            <a:ext cx="1905000" cy="457200"/>
          </a:xfrm>
          <a:prstGeom prst="rect">
            <a:avLst/>
          </a:prstGeom>
        </p:spPr>
        <p:txBody>
          <a:bodyPr/>
          <a:lstStyle/>
          <a:p>
            <a:pPr>
              <a:defRPr/>
            </a:pPr>
            <a:fld id="{8898D075-5ADB-4173-AB5A-B55D3C8574C1}" type="slidenum">
              <a:rPr lang="zh-CN" altLang="en-US"/>
              <a:t>30</a:t>
            </a:fld>
            <a:endParaRPr lang="en-US" altLang="zh-CN"/>
          </a:p>
        </p:txBody>
      </p:sp>
      <p:sp>
        <p:nvSpPr>
          <p:cNvPr id="18435" name="Rectangle 2"/>
          <p:cNvSpPr>
            <a:spLocks noGrp="1" noRot="1" noChangeArrowheads="1"/>
          </p:cNvSpPr>
          <p:nvPr>
            <p:ph type="title" idx="4294967295"/>
          </p:nvPr>
        </p:nvSpPr>
        <p:spPr>
          <a:xfrm>
            <a:off x="0" y="620713"/>
            <a:ext cx="5783263" cy="519112"/>
          </a:xfrm>
        </p:spPr>
        <p:txBody>
          <a:bodyPr>
            <a:normAutofit fontScale="90000"/>
          </a:bodyPr>
          <a:lstStyle/>
          <a:p>
            <a:pPr lvl="0"/>
            <a:r>
              <a:rPr lang="en-US" altLang="zh-CN" dirty="0" smtClean="0"/>
              <a:t>WPF</a:t>
            </a:r>
            <a:r>
              <a:rPr lang="zh-CN" altLang="en-US" dirty="0" smtClean="0"/>
              <a:t>应用程序</a:t>
            </a:r>
            <a:endParaRPr lang="zh-CN" altLang="en-US" dirty="0"/>
          </a:p>
        </p:txBody>
      </p:sp>
      <p:sp>
        <p:nvSpPr>
          <p:cNvPr id="2" name="文本框 1"/>
          <p:cNvSpPr txBox="1"/>
          <p:nvPr/>
        </p:nvSpPr>
        <p:spPr>
          <a:xfrm>
            <a:off x="179512" y="1241002"/>
            <a:ext cx="6985485" cy="387798"/>
          </a:xfrm>
          <a:prstGeom prst="rect">
            <a:avLst/>
          </a:prstGeom>
          <a:noFill/>
        </p:spPr>
        <p:txBody>
          <a:bodyPr wrap="square" rtlCol="0">
            <a:spAutoFit/>
          </a:bodyPr>
          <a:lstStyle/>
          <a:p>
            <a:pPr latinLnBrk="1"/>
            <a:r>
              <a:rPr lang="zh-CN" altLang="en-US" sz="1600" dirty="0"/>
              <a:t>程序界面：基于</a:t>
            </a:r>
            <a:r>
              <a:rPr lang="en-US" altLang="zh-CN" sz="1600" dirty="0"/>
              <a:t>XML</a:t>
            </a:r>
            <a:r>
              <a:rPr lang="zh-CN" altLang="en-US" sz="1600" dirty="0"/>
              <a:t>的</a:t>
            </a:r>
            <a:r>
              <a:rPr lang="en-US" altLang="zh-CN" sz="1600" dirty="0"/>
              <a:t>XAML</a:t>
            </a:r>
            <a:r>
              <a:rPr lang="zh-CN" altLang="en-US" sz="1600" dirty="0"/>
              <a:t>语言定制；         程序逻辑：</a:t>
            </a:r>
            <a:r>
              <a:rPr lang="en-US" altLang="zh-CN" sz="1600" dirty="0"/>
              <a:t>C#</a:t>
            </a:r>
            <a:r>
              <a:rPr lang="zh-CN" altLang="en-US" sz="1600" dirty="0"/>
              <a:t>语言实现</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729372"/>
            <a:ext cx="7307284" cy="5084004"/>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052513" y="665163"/>
            <a:ext cx="8091487" cy="6192837"/>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1360170" y="476672"/>
            <a:ext cx="6444347"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panose="020B0503020204020204" pitchFamily="34" charset="-122"/>
                <a:ea typeface="微软雅黑" panose="020B0503020204020204" pitchFamily="34" charset="-122"/>
                <a:cs typeface="微软雅黑 Light" panose="020B0502040204020203" charset="-122"/>
              </a:rPr>
              <a:t>1.4 UWP</a:t>
            </a:r>
            <a:r>
              <a:rPr lang="zh-CN" altLang="en-US" sz="3200" b="0" dirty="0" smtClean="0">
                <a:solidFill>
                  <a:srgbClr val="0000FF"/>
                </a:solidFill>
                <a:latin typeface="微软雅黑" panose="020B0503020204020204" pitchFamily="34" charset="-122"/>
                <a:ea typeface="微软雅黑" panose="020B0503020204020204" pitchFamily="34" charset="-122"/>
                <a:cs typeface="微软雅黑 Light" panose="020B0502040204020203" charset="-122"/>
              </a:rPr>
              <a:t>与</a:t>
            </a:r>
            <a:r>
              <a:rPr lang="en-US" altLang="zh-CN" sz="3200" b="0" dirty="0" smtClean="0">
                <a:solidFill>
                  <a:srgbClr val="0000FF"/>
                </a:solidFill>
                <a:latin typeface="微软雅黑" panose="020B0503020204020204" pitchFamily="34" charset="-122"/>
                <a:ea typeface="微软雅黑" panose="020B0503020204020204" pitchFamily="34" charset="-122"/>
                <a:cs typeface="微软雅黑 Light" panose="020B0502040204020203" charset="-122"/>
              </a:rPr>
              <a:t>Fluent Design</a:t>
            </a:r>
            <a:endParaRPr lang="zh-CN" altLang="en-US" sz="3200" b="0" dirty="0">
              <a:solidFill>
                <a:srgbClr val="0000FF"/>
              </a:solidFill>
              <a:latin typeface="微软雅黑" panose="020B0503020204020204" pitchFamily="34" charset="-122"/>
              <a:ea typeface="微软雅黑" panose="020B0503020204020204" pitchFamily="34" charset="-122"/>
              <a:cs typeface="微软雅黑 Light" panose="020B0502040204020203" charset="-122"/>
            </a:endParaRPr>
          </a:p>
        </p:txBody>
      </p:sp>
      <p:sp>
        <p:nvSpPr>
          <p:cNvPr id="12" name="Rectangle 3"/>
          <p:cNvSpPr txBox="1">
            <a:spLocks noChangeArrowheads="1"/>
          </p:cNvSpPr>
          <p:nvPr/>
        </p:nvSpPr>
        <p:spPr>
          <a:xfrm>
            <a:off x="179512" y="1124744"/>
            <a:ext cx="8661648" cy="38164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bg2">
                    <a:lumMod val="25000"/>
                  </a:schemeClr>
                </a:solidFill>
                <a:latin typeface="微软雅黑 Light" panose="020B0502040204020203" pitchFamily="34" charset="-122"/>
                <a:ea typeface="微软雅黑 Light" panose="020B0502040204020203" pitchFamily="34" charset="-122"/>
              </a:rPr>
              <a:t>   </a:t>
            </a: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近年来</a:t>
            </a:r>
            <a:r>
              <a:rPr lang="en-US" altLang="zh-CN" sz="2800" b="1" dirty="0" smtClean="0">
                <a:solidFill>
                  <a:schemeClr val="bg2">
                    <a:lumMod val="25000"/>
                  </a:schemeClr>
                </a:solidFill>
                <a:latin typeface="微软雅黑 Light" panose="020B0502040204020203" pitchFamily="34" charset="-122"/>
                <a:ea typeface="微软雅黑 Light" panose="020B0502040204020203" pitchFamily="34" charset="-122"/>
              </a:rPr>
              <a:t>WINDOWS</a:t>
            </a: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编程技术发展迅速</a:t>
            </a:r>
            <a:endParaRPr lang="en-US" altLang="zh-CN" sz="16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a:buFont typeface="Wingdings" panose="05000000000000000000" pitchFamily="2" charset="2"/>
              <a:buChar char="p"/>
            </a:pP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   </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Universal Windows </a:t>
            </a:r>
            <a:r>
              <a:rPr lang="en-US" altLang="zh-CN" sz="2800" b="1" dirty="0" smtClean="0">
                <a:solidFill>
                  <a:schemeClr val="bg2">
                    <a:lumMod val="25000"/>
                  </a:schemeClr>
                </a:solidFill>
                <a:latin typeface="微软雅黑 Light" panose="020B0502040204020203" pitchFamily="34" charset="-122"/>
                <a:ea typeface="微软雅黑 Light" panose="020B0502040204020203" pitchFamily="34" charset="-122"/>
              </a:rPr>
              <a:t>Platform</a:t>
            </a: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（通用</a:t>
            </a:r>
            <a:r>
              <a:rPr lang="en-US" altLang="zh-CN" sz="2800" b="1" dirty="0">
                <a:solidFill>
                  <a:schemeClr val="bg2">
                    <a:lumMod val="25000"/>
                  </a:schemeClr>
                </a:solidFill>
                <a:latin typeface="微软雅黑 Light" panose="020B0502040204020203" pitchFamily="34" charset="-122"/>
                <a:ea typeface="微软雅黑 Light" panose="020B0502040204020203" pitchFamily="34" charset="-122"/>
              </a:rPr>
              <a:t>Windows</a:t>
            </a:r>
            <a:r>
              <a:rPr lang="zh-CN" altLang="en-US" sz="2800" b="1" dirty="0" smtClean="0">
                <a:solidFill>
                  <a:schemeClr val="bg2">
                    <a:lumMod val="25000"/>
                  </a:schemeClr>
                </a:solidFill>
                <a:latin typeface="微软雅黑 Light" panose="020B0502040204020203" pitchFamily="34" charset="-122"/>
                <a:ea typeface="微软雅黑 Light" panose="020B0502040204020203" pitchFamily="34" charset="-122"/>
              </a:rPr>
              <a:t>平台）</a:t>
            </a:r>
            <a:endParaRPr lang="en-US" altLang="zh-CN" sz="28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微软</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新提出的一种应用</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种类：通过统一的开发平台</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，使开发</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者针对其开发的代码在</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多种不同的设备</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上实现共享，</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并为用户提供统一的使用</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体验</a:t>
            </a:r>
            <a:endPar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Windows 10 </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应用</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商店里所有的程序都是</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应用</a:t>
            </a:r>
            <a:endPar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基于</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 </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Framework</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，也可用</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VC++</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开发</a:t>
            </a:r>
            <a:endPar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也可采用基于</a:t>
            </a:r>
            <a:r>
              <a:rPr lang="en-US" altLang="zh-CN" sz="1800" b="1" dirty="0" err="1" smtClean="0">
                <a:solidFill>
                  <a:schemeClr val="bg2">
                    <a:lumMod val="25000"/>
                  </a:schemeClr>
                </a:solidFill>
                <a:latin typeface="微软雅黑 Light" panose="020B0502040204020203" pitchFamily="34" charset="-122"/>
                <a:ea typeface="微软雅黑 Light" panose="020B0502040204020203" pitchFamily="34" charset="-122"/>
              </a:rPr>
              <a:t>Xamarin</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的</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框架，完成对安卓、</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iOS</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的跨平台支持</a:t>
            </a:r>
            <a:endPar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endParaRPr>
          </a:p>
          <a:p>
            <a:pPr lvl="1">
              <a:buFont typeface="Wingdings" panose="05000000000000000000" pitchFamily="2" charset="2"/>
              <a:buChar char="Ø"/>
            </a:pP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桌面应用程序转换器</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(Desktop Application Converter)</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，可以</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把现有的桌面应用程序（</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.NET 4.6.1 </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或 </a:t>
            </a:r>
            <a:r>
              <a:rPr lang="en-US" altLang="zh-CN" sz="1800" b="1" dirty="0">
                <a:solidFill>
                  <a:schemeClr val="bg2">
                    <a:lumMod val="25000"/>
                  </a:schemeClr>
                </a:solidFill>
                <a:latin typeface="微软雅黑 Light" panose="020B0502040204020203" pitchFamily="34" charset="-122"/>
                <a:ea typeface="微软雅黑 Light" panose="020B0502040204020203" pitchFamily="34" charset="-122"/>
              </a:rPr>
              <a:t>Win32</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）转换</a:t>
            </a:r>
            <a:r>
              <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rPr>
              <a:t>成 </a:t>
            </a:r>
            <a:r>
              <a:rPr lang="en-US" altLang="zh-CN" sz="1800" b="1" dirty="0" smtClean="0">
                <a:solidFill>
                  <a:schemeClr val="bg2">
                    <a:lumMod val="25000"/>
                  </a:schemeClr>
                </a:solidFill>
                <a:latin typeface="微软雅黑 Light" panose="020B0502040204020203" pitchFamily="34" charset="-122"/>
                <a:ea typeface="微软雅黑 Light" panose="020B0502040204020203" pitchFamily="34" charset="-122"/>
              </a:rPr>
              <a:t>UWP</a:t>
            </a:r>
            <a:r>
              <a:rPr lang="zh-CN" altLang="en-US" sz="1800" b="1" dirty="0" smtClean="0">
                <a:solidFill>
                  <a:schemeClr val="bg2">
                    <a:lumMod val="25000"/>
                  </a:schemeClr>
                </a:solidFill>
                <a:latin typeface="微软雅黑 Light" panose="020B0502040204020203" pitchFamily="34" charset="-122"/>
                <a:ea typeface="微软雅黑 Light" panose="020B0502040204020203" pitchFamily="34" charset="-122"/>
              </a:rPr>
              <a:t>程序</a:t>
            </a:r>
            <a:endParaRPr lang="zh-CN" altLang="en-US" sz="1800" b="1" dirty="0">
              <a:solidFill>
                <a:schemeClr val="bg2">
                  <a:lumMod val="25000"/>
                </a:schemeClr>
              </a:solidFill>
              <a:latin typeface="微软雅黑 Light" panose="020B0502040204020203" pitchFamily="34" charset="-122"/>
              <a:ea typeface="微软雅黑 Light" panose="020B0502040204020203" pitchFamily="34" charset="-122"/>
            </a:endParaRPr>
          </a:p>
        </p:txBody>
      </p:sp>
      <p:pic>
        <p:nvPicPr>
          <p:cNvPr id="3" name="图片 2"/>
          <p:cNvPicPr>
            <a:picLocks noChangeAspect="1"/>
          </p:cNvPicPr>
          <p:nvPr/>
        </p:nvPicPr>
        <p:blipFill>
          <a:blip r:embed="rId3"/>
          <a:stretch>
            <a:fillRect/>
          </a:stretch>
        </p:blipFill>
        <p:spPr>
          <a:xfrm>
            <a:off x="3203848" y="4454227"/>
            <a:ext cx="5010150" cy="2143125"/>
          </a:xfrm>
          <a:prstGeom prst="rect">
            <a:avLst/>
          </a:prstGeom>
        </p:spPr>
      </p:pic>
    </p:spTree>
    <p:extLst>
      <p:ext uri="{BB962C8B-B14F-4D97-AF65-F5344CB8AC3E}">
        <p14:creationId xmlns:p14="http://schemas.microsoft.com/office/powerpoint/2010/main" val="3681620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3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注册微软开发者账户</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计算机学院</a:t>
            </a:r>
            <a:r>
              <a:rPr lang="en-US" altLang="zh-CN" sz="1800" b="1" dirty="0" err="1" smtClean="0">
                <a:solidFill>
                  <a:schemeClr val="accent2">
                    <a:lumMod val="50000"/>
                  </a:schemeClr>
                </a:solidFill>
              </a:rPr>
              <a:t>dreamSpark</a:t>
            </a:r>
            <a:r>
              <a:rPr lang="zh-CN" altLang="en-US" sz="1800" b="1" dirty="0" smtClean="0">
                <a:solidFill>
                  <a:schemeClr val="accent2">
                    <a:lumMod val="50000"/>
                  </a:schemeClr>
                </a:solidFill>
              </a:rPr>
              <a:t>点击</a:t>
            </a:r>
            <a:r>
              <a:rPr lang="en-US" altLang="zh-CN" sz="1800" b="1" dirty="0" smtClean="0">
                <a:solidFill>
                  <a:schemeClr val="accent2">
                    <a:lumMod val="50000"/>
                  </a:schemeClr>
                </a:solidFill>
              </a:rPr>
              <a:t>training</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安装 </a:t>
            </a:r>
            <a:r>
              <a:rPr lang="en-US" altLang="zh-CN" sz="2800" b="1" dirty="0" smtClean="0">
                <a:solidFill>
                  <a:schemeClr val="accent2">
                    <a:lumMod val="50000"/>
                  </a:schemeClr>
                </a:solidFill>
              </a:rPr>
              <a:t>Win 10 SDK</a:t>
            </a:r>
          </a:p>
          <a:p>
            <a:pPr lvl="1">
              <a:buFont typeface="Wingdings" panose="05000000000000000000" pitchFamily="2" charset="2"/>
              <a:buChar char="Ø"/>
            </a:pPr>
            <a:r>
              <a:rPr lang="zh-CN" altLang="en-US" sz="1800" b="1" dirty="0" smtClean="0">
                <a:solidFill>
                  <a:schemeClr val="accent2">
                    <a:lumMod val="50000"/>
                  </a:schemeClr>
                </a:solidFill>
              </a:rPr>
              <a:t>运行 </a:t>
            </a:r>
            <a:r>
              <a:rPr lang="en-US" altLang="zh-CN" sz="1800" b="1" dirty="0" smtClean="0">
                <a:solidFill>
                  <a:schemeClr val="accent2">
                    <a:lumMod val="50000"/>
                  </a:schemeClr>
                </a:solidFill>
              </a:rPr>
              <a:t>Visual Studio Installer</a:t>
            </a:r>
          </a:p>
          <a:p>
            <a:pPr lvl="1">
              <a:buFont typeface="Wingdings" panose="05000000000000000000" pitchFamily="2" charset="2"/>
              <a:buChar char="Ø"/>
            </a:pPr>
            <a:r>
              <a:rPr lang="zh-CN" altLang="en-US" sz="1800" b="1" dirty="0" smtClean="0">
                <a:solidFill>
                  <a:schemeClr val="accent2">
                    <a:lumMod val="50000"/>
                  </a:schemeClr>
                </a:solidFill>
              </a:rPr>
              <a:t>点击</a:t>
            </a:r>
            <a:r>
              <a:rPr lang="en-US" altLang="zh-CN" sz="1800" b="1" dirty="0" smtClean="0">
                <a:solidFill>
                  <a:schemeClr val="accent2">
                    <a:lumMod val="50000"/>
                  </a:schemeClr>
                </a:solidFill>
              </a:rPr>
              <a:t>【</a:t>
            </a:r>
            <a:r>
              <a:rPr lang="zh-CN" altLang="en-US" sz="1800" b="1" dirty="0" smtClean="0">
                <a:solidFill>
                  <a:schemeClr val="accent2">
                    <a:lumMod val="50000"/>
                  </a:schemeClr>
                </a:solidFill>
              </a:rPr>
              <a:t>修改</a:t>
            </a:r>
            <a:r>
              <a:rPr lang="en-US" altLang="zh-CN" sz="1800" b="1" dirty="0" smtClean="0">
                <a:solidFill>
                  <a:schemeClr val="accent2">
                    <a:lumMod val="50000"/>
                  </a:schemeClr>
                </a:solidFill>
              </a:rPr>
              <a:t>】</a:t>
            </a:r>
          </a:p>
          <a:p>
            <a:pPr lvl="1">
              <a:buFont typeface="Wingdings" panose="05000000000000000000" pitchFamily="2" charset="2"/>
              <a:buChar char="Ø"/>
            </a:pPr>
            <a:r>
              <a:rPr lang="zh-CN" altLang="en-US" sz="1800" b="1" dirty="0" smtClean="0">
                <a:solidFill>
                  <a:schemeClr val="accent2">
                    <a:lumMod val="50000"/>
                  </a:schemeClr>
                </a:solidFill>
              </a:rPr>
              <a:t>勾选通用</a:t>
            </a:r>
            <a:r>
              <a:rPr lang="en-US" altLang="zh-CN" sz="1800" b="1" dirty="0" smtClean="0">
                <a:solidFill>
                  <a:schemeClr val="accent2">
                    <a:lumMod val="50000"/>
                  </a:schemeClr>
                </a:solidFill>
              </a:rPr>
              <a:t>Windows</a:t>
            </a:r>
            <a:r>
              <a:rPr lang="zh-CN" altLang="en-US" sz="1800" b="1" dirty="0" smtClean="0">
                <a:solidFill>
                  <a:schemeClr val="accent2">
                    <a:lumMod val="50000"/>
                  </a:schemeClr>
                </a:solidFill>
              </a:rPr>
              <a:t>平台开发和相关版本的</a:t>
            </a:r>
            <a:r>
              <a:rPr lang="en-US" altLang="zh-CN" sz="1800" b="1" dirty="0" smtClean="0">
                <a:solidFill>
                  <a:schemeClr val="accent2">
                    <a:lumMod val="50000"/>
                  </a:schemeClr>
                </a:solidFill>
              </a:rPr>
              <a:t>SDK</a:t>
            </a:r>
            <a:endParaRPr lang="zh-CN" altLang="en-US" sz="18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1.4.1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444" y="125412"/>
            <a:ext cx="3253518" cy="215146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132856"/>
            <a:ext cx="9144000" cy="4681903"/>
          </a:xfrm>
          <a:prstGeom prst="rect">
            <a:avLst/>
          </a:prstGeom>
        </p:spPr>
      </p:pic>
    </p:spTree>
    <p:extLst>
      <p:ext uri="{BB962C8B-B14F-4D97-AF65-F5344CB8AC3E}">
        <p14:creationId xmlns:p14="http://schemas.microsoft.com/office/powerpoint/2010/main" val="33632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23528" y="1124744"/>
            <a:ext cx="8517632" cy="2835006"/>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注册微软开发者账户</a:t>
            </a:r>
            <a:endParaRPr lang="en-US" altLang="zh-CN" sz="1800" b="1" dirty="0" smtClean="0">
              <a:solidFill>
                <a:schemeClr val="accent2">
                  <a:lumMod val="50000"/>
                </a:schemeClr>
              </a:solidFill>
            </a:endParaRP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安装 </a:t>
            </a:r>
            <a:r>
              <a:rPr lang="en-US" altLang="zh-CN" sz="2800" b="1" dirty="0" smtClean="0">
                <a:solidFill>
                  <a:schemeClr val="accent2">
                    <a:lumMod val="50000"/>
                  </a:schemeClr>
                </a:solidFill>
              </a:rPr>
              <a:t>Win 10 SDK</a:t>
            </a: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新建</a:t>
            </a:r>
            <a:r>
              <a:rPr lang="en-US" altLang="zh-CN" sz="2800" b="1" dirty="0" smtClean="0">
                <a:solidFill>
                  <a:schemeClr val="accent2">
                    <a:lumMod val="50000"/>
                  </a:schemeClr>
                </a:solidFill>
              </a:rPr>
              <a:t>UWP Project</a:t>
            </a:r>
          </a:p>
          <a:p>
            <a:pPr>
              <a:buFont typeface="Wingdings" panose="05000000000000000000" pitchFamily="2" charset="2"/>
              <a:buChar char="p"/>
            </a:pPr>
            <a:endParaRPr lang="en-US" altLang="zh-CN" sz="2800" b="1" dirty="0" smtClean="0">
              <a:solidFill>
                <a:schemeClr val="accent2">
                  <a:lumMod val="50000"/>
                </a:schemeClr>
              </a:solidFill>
            </a:endParaRPr>
          </a:p>
          <a:p>
            <a:pPr>
              <a:buFont typeface="Wingdings" panose="05000000000000000000" pitchFamily="2" charset="2"/>
              <a:buChar char="p"/>
            </a:pPr>
            <a:endParaRPr lang="en-US" altLang="zh-CN" sz="2800" b="1" dirty="0" smtClean="0">
              <a:solidFill>
                <a:schemeClr val="accent2">
                  <a:lumMod val="50000"/>
                </a:schemeClr>
              </a:solidFill>
            </a:endParaRPr>
          </a:p>
          <a:p>
            <a:pPr>
              <a:buFont typeface="Wingdings" panose="05000000000000000000" pitchFamily="2" charset="2"/>
              <a:buChar char="p"/>
            </a:pPr>
            <a:endParaRPr lang="zh-CN" altLang="en-US" sz="28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67" y="328180"/>
            <a:ext cx="8888065" cy="620164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41" y="260648"/>
            <a:ext cx="8989155" cy="6403103"/>
          </a:xfrm>
          <a:prstGeom prst="rect">
            <a:avLst/>
          </a:prstGeom>
        </p:spPr>
      </p:pic>
    </p:spTree>
    <p:extLst>
      <p:ext uri="{BB962C8B-B14F-4D97-AF65-F5344CB8AC3E}">
        <p14:creationId xmlns:p14="http://schemas.microsoft.com/office/powerpoint/2010/main" val="247195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5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项目</a:t>
            </a:r>
            <a:r>
              <a:rPr lang="zh-CN" altLang="en-US" sz="2000" b="1" dirty="0" smtClean="0">
                <a:solidFill>
                  <a:schemeClr val="accent2">
                    <a:lumMod val="50000"/>
                  </a:schemeClr>
                </a:solidFill>
              </a:rPr>
              <a:t>文件显示在解决</a:t>
            </a:r>
            <a:r>
              <a:rPr lang="zh-CN" altLang="en-US" sz="2000" b="1" dirty="0">
                <a:solidFill>
                  <a:schemeClr val="accent2">
                    <a:lumMod val="50000"/>
                  </a:schemeClr>
                </a:solidFill>
              </a:rPr>
              <a:t>方案资源管理器窗格</a:t>
            </a:r>
            <a:r>
              <a:rPr lang="zh-CN" altLang="en-US" sz="2000" b="1" dirty="0" smtClean="0">
                <a:solidFill>
                  <a:schemeClr val="accent2">
                    <a:lumMod val="50000"/>
                  </a:schemeClr>
                </a:solidFill>
              </a:rPr>
              <a:t>中</a:t>
            </a: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App.xaml</a:t>
            </a:r>
            <a:r>
              <a:rPr lang="en-US" altLang="zh-CN" sz="2000" b="1" dirty="0">
                <a:solidFill>
                  <a:schemeClr val="accent2">
                    <a:lumMod val="50000"/>
                  </a:schemeClr>
                </a:solidFill>
              </a:rPr>
              <a:t> </a:t>
            </a:r>
            <a:r>
              <a:rPr lang="zh-CN" altLang="en-US" sz="2000" b="1" dirty="0">
                <a:solidFill>
                  <a:schemeClr val="accent2">
                    <a:lumMod val="50000"/>
                  </a:schemeClr>
                </a:solidFill>
              </a:rPr>
              <a:t>和 </a:t>
            </a:r>
            <a:r>
              <a:rPr lang="en-US" altLang="zh-CN" sz="2000" b="1" dirty="0" err="1" smtClean="0">
                <a:solidFill>
                  <a:schemeClr val="accent2">
                    <a:lumMod val="50000"/>
                  </a:schemeClr>
                </a:solidFill>
              </a:rPr>
              <a:t>App.xaml.cs</a:t>
            </a:r>
            <a:endParaRPr lang="en-US" altLang="zh-CN" sz="2000" b="1" dirty="0" smtClean="0">
              <a:solidFill>
                <a:schemeClr val="accent2">
                  <a:lumMod val="50000"/>
                </a:schemeClr>
              </a:solidFill>
            </a:endParaRPr>
          </a:p>
          <a:p>
            <a:pPr lvl="1">
              <a:buFont typeface="Wingdings" panose="05000000000000000000" pitchFamily="2" charset="2"/>
              <a:buChar char="p"/>
            </a:pP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smtClean="0">
                <a:solidFill>
                  <a:schemeClr val="accent2">
                    <a:lumMod val="50000"/>
                  </a:schemeClr>
                </a:solidFill>
              </a:rPr>
              <a:t>是应用所</a:t>
            </a:r>
            <a:r>
              <a:rPr lang="zh-CN" altLang="en-US" sz="1400" b="1" dirty="0">
                <a:solidFill>
                  <a:schemeClr val="accent2">
                    <a:lumMod val="50000"/>
                  </a:schemeClr>
                </a:solidFill>
              </a:rPr>
              <a:t>使用的资源的位置。</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App.xaml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的代码隐藏文件。 与所有代码隐藏页面一样</a:t>
            </a:r>
            <a:r>
              <a:rPr lang="zh-CN" altLang="en-US" sz="1400" b="1" dirty="0" smtClean="0">
                <a:solidFill>
                  <a:schemeClr val="accent2">
                    <a:lumMod val="50000"/>
                  </a:schemeClr>
                </a:solidFill>
              </a:rPr>
              <a:t>，包含</a:t>
            </a:r>
            <a:r>
              <a:rPr lang="zh-CN" altLang="en-US" sz="1400" b="1" dirty="0">
                <a:solidFill>
                  <a:schemeClr val="accent2">
                    <a:lumMod val="50000"/>
                  </a:schemeClr>
                </a:solidFill>
              </a:rPr>
              <a:t>一个调用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方法的构造函数。 </a:t>
            </a:r>
            <a:r>
              <a:rPr lang="zh-CN" altLang="en-US" sz="1400" b="1" dirty="0" smtClean="0">
                <a:solidFill>
                  <a:schemeClr val="accent2">
                    <a:lumMod val="50000"/>
                  </a:schemeClr>
                </a:solidFill>
              </a:rPr>
              <a:t>不必</a:t>
            </a:r>
            <a:r>
              <a:rPr lang="zh-CN" altLang="en-US" sz="1400" b="1" dirty="0">
                <a:solidFill>
                  <a:schemeClr val="accent2">
                    <a:lumMod val="50000"/>
                  </a:schemeClr>
                </a:solidFill>
              </a:rPr>
              <a:t>编写 </a:t>
            </a:r>
            <a:r>
              <a:rPr lang="en-US" altLang="zh-CN" sz="1400" b="1" dirty="0" err="1">
                <a:solidFill>
                  <a:schemeClr val="accent2">
                    <a:lumMod val="50000"/>
                  </a:schemeClr>
                </a:solidFill>
              </a:rPr>
              <a:t>InitializeComponent</a:t>
            </a:r>
            <a:r>
              <a:rPr lang="en-US" altLang="zh-CN" sz="1400" b="1" dirty="0">
                <a:solidFill>
                  <a:schemeClr val="accent2">
                    <a:lumMod val="50000"/>
                  </a:schemeClr>
                </a:solidFill>
              </a:rPr>
              <a:t> </a:t>
            </a:r>
            <a:r>
              <a:rPr lang="zh-CN" altLang="en-US" sz="1400" b="1" dirty="0">
                <a:solidFill>
                  <a:schemeClr val="accent2">
                    <a:lumMod val="50000"/>
                  </a:schemeClr>
                </a:solidFill>
              </a:rPr>
              <a:t>方法。 该方法由 </a:t>
            </a:r>
            <a:r>
              <a:rPr lang="en-US" altLang="zh-CN" sz="1400" b="1" dirty="0">
                <a:solidFill>
                  <a:schemeClr val="accent2">
                    <a:lumMod val="50000"/>
                  </a:schemeClr>
                </a:solidFill>
              </a:rPr>
              <a:t>Visual Studio </a:t>
            </a:r>
            <a:r>
              <a:rPr lang="zh-CN" altLang="en-US" sz="1400" b="1" dirty="0">
                <a:solidFill>
                  <a:schemeClr val="accent2">
                    <a:lumMod val="50000"/>
                  </a:schemeClr>
                </a:solidFill>
              </a:rPr>
              <a:t>生成，其主要作用是初始化在 </a:t>
            </a:r>
            <a:r>
              <a:rPr lang="en-US" altLang="zh-CN" sz="1400" b="1" dirty="0">
                <a:solidFill>
                  <a:schemeClr val="accent2">
                    <a:lumMod val="50000"/>
                  </a:schemeClr>
                </a:solidFill>
              </a:rPr>
              <a:t>XAML </a:t>
            </a:r>
            <a:r>
              <a:rPr lang="zh-CN" altLang="en-US" sz="1400" b="1" dirty="0">
                <a:solidFill>
                  <a:schemeClr val="accent2">
                    <a:lumMod val="50000"/>
                  </a:schemeClr>
                </a:solidFill>
              </a:rPr>
              <a:t>文件中声明的元素。</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是应用的入口点。</a:t>
            </a:r>
          </a:p>
          <a:p>
            <a:pPr lvl="1">
              <a:buFont typeface="Wingdings" panose="05000000000000000000" pitchFamily="2" charset="2"/>
              <a:buChar char="p"/>
            </a:pPr>
            <a:r>
              <a:rPr lang="en-US" altLang="zh-CN" sz="1400" b="1" dirty="0" err="1">
                <a:solidFill>
                  <a:schemeClr val="accent2">
                    <a:lumMod val="50000"/>
                  </a:schemeClr>
                </a:solidFill>
              </a:rPr>
              <a:t>App.xaml.cs</a:t>
            </a:r>
            <a:r>
              <a:rPr lang="en-US" altLang="zh-CN" sz="1400" b="1" dirty="0">
                <a:solidFill>
                  <a:schemeClr val="accent2">
                    <a:lumMod val="50000"/>
                  </a:schemeClr>
                </a:solidFill>
              </a:rPr>
              <a:t> </a:t>
            </a:r>
            <a:r>
              <a:rPr lang="zh-CN" altLang="en-US" sz="1400" b="1" dirty="0">
                <a:solidFill>
                  <a:schemeClr val="accent2">
                    <a:lumMod val="50000"/>
                  </a:schemeClr>
                </a:solidFill>
              </a:rPr>
              <a:t>还包含一些处理应用激活和挂起的方法</a:t>
            </a:r>
            <a:endParaRPr lang="en-US" altLang="zh-CN" sz="1400" b="1" dirty="0" smtClean="0">
              <a:solidFill>
                <a:schemeClr val="accent2">
                  <a:lumMod val="50000"/>
                </a:schemeClr>
              </a:solidFill>
            </a:endParaRPr>
          </a:p>
          <a:p>
            <a:pPr>
              <a:buFont typeface="Wingdings" panose="05000000000000000000" pitchFamily="2" charset="2"/>
              <a:buChar char="p"/>
            </a:pPr>
            <a:r>
              <a:rPr lang="en-US" altLang="zh-CN" sz="2000" b="1" dirty="0" err="1" smtClean="0">
                <a:solidFill>
                  <a:schemeClr val="accent2">
                    <a:lumMod val="50000"/>
                  </a:schemeClr>
                </a:solidFill>
              </a:rPr>
              <a:t>MainPage.xaml</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为</a:t>
            </a:r>
            <a:r>
              <a:rPr lang="zh-CN" altLang="en-US" sz="1400" b="1" dirty="0">
                <a:solidFill>
                  <a:schemeClr val="accent2">
                    <a:lumMod val="50000"/>
                  </a:schemeClr>
                </a:solidFill>
              </a:rPr>
              <a:t>应用定义 </a:t>
            </a:r>
            <a:r>
              <a:rPr lang="en-US" altLang="zh-CN" sz="1400" b="1" dirty="0" smtClean="0">
                <a:solidFill>
                  <a:schemeClr val="accent2">
                    <a:lumMod val="50000"/>
                  </a:schemeClr>
                </a:solidFill>
              </a:rPr>
              <a:t>UI</a:t>
            </a:r>
            <a:r>
              <a:rPr lang="zh-CN" altLang="en-US" sz="1400" b="1" dirty="0" smtClean="0">
                <a:solidFill>
                  <a:schemeClr val="accent2">
                    <a:lumMod val="50000"/>
                  </a:schemeClr>
                </a:solidFill>
              </a:rPr>
              <a:t> </a:t>
            </a:r>
            <a:r>
              <a:rPr lang="en-US" altLang="zh-CN" sz="1400" b="1" dirty="0" smtClean="0">
                <a:solidFill>
                  <a:schemeClr val="accent2">
                    <a:lumMod val="50000"/>
                  </a:schemeClr>
                </a:solidFill>
              </a:rPr>
              <a:t>—</a:t>
            </a:r>
            <a:r>
              <a:rPr lang="zh-CN" altLang="en-US" sz="1400" b="1" dirty="0" smtClean="0">
                <a:solidFill>
                  <a:schemeClr val="accent2">
                    <a:lumMod val="50000"/>
                  </a:schemeClr>
                </a:solidFill>
              </a:rPr>
              <a:t> 可以</a:t>
            </a:r>
            <a:r>
              <a:rPr lang="zh-CN" altLang="en-US" sz="1400" b="1" dirty="0">
                <a:solidFill>
                  <a:schemeClr val="accent2">
                    <a:lumMod val="50000"/>
                  </a:schemeClr>
                </a:solidFill>
              </a:rPr>
              <a:t>直接使用 </a:t>
            </a:r>
            <a:r>
              <a:rPr lang="en-US" altLang="zh-CN" sz="1400" b="1" dirty="0">
                <a:solidFill>
                  <a:schemeClr val="accent2">
                    <a:lumMod val="50000"/>
                  </a:schemeClr>
                </a:solidFill>
              </a:rPr>
              <a:t>XAML </a:t>
            </a:r>
            <a:r>
              <a:rPr lang="zh-CN" altLang="en-US" sz="1400" b="1" dirty="0">
                <a:solidFill>
                  <a:schemeClr val="accent2">
                    <a:lumMod val="50000"/>
                  </a:schemeClr>
                </a:solidFill>
              </a:rPr>
              <a:t>标记添加元素，也可以使用 </a:t>
            </a:r>
            <a:r>
              <a:rPr lang="en-US" altLang="zh-CN" sz="1400" b="1" dirty="0">
                <a:solidFill>
                  <a:schemeClr val="accent2">
                    <a:lumMod val="50000"/>
                  </a:schemeClr>
                </a:solidFill>
              </a:rPr>
              <a:t>Visual Studio </a:t>
            </a:r>
            <a:r>
              <a:rPr lang="zh-CN" altLang="en-US" sz="1400" b="1" dirty="0">
                <a:solidFill>
                  <a:schemeClr val="accent2">
                    <a:lumMod val="50000"/>
                  </a:schemeClr>
                </a:solidFill>
              </a:rPr>
              <a:t>提供的设计工具。</a:t>
            </a:r>
          </a:p>
          <a:p>
            <a:pPr lvl="1">
              <a:buFont typeface="Wingdings" panose="05000000000000000000" pitchFamily="2" charset="2"/>
              <a:buChar char="p"/>
            </a:pPr>
            <a:r>
              <a:rPr lang="en-US" altLang="zh-CN" sz="1400" b="1" dirty="0" err="1">
                <a:solidFill>
                  <a:schemeClr val="accent2">
                    <a:lumMod val="50000"/>
                  </a:schemeClr>
                </a:solidFill>
              </a:rPr>
              <a:t>MainPage.xaml.cs</a:t>
            </a:r>
            <a:r>
              <a:rPr lang="en-US" altLang="zh-CN" sz="1400" b="1" dirty="0">
                <a:solidFill>
                  <a:schemeClr val="accent2">
                    <a:lumMod val="50000"/>
                  </a:schemeClr>
                </a:solidFill>
              </a:rPr>
              <a:t> </a:t>
            </a:r>
            <a:r>
              <a:rPr lang="zh-CN" altLang="en-US" sz="1400" b="1" dirty="0">
                <a:solidFill>
                  <a:schemeClr val="accent2">
                    <a:lumMod val="50000"/>
                  </a:schemeClr>
                </a:solidFill>
              </a:rPr>
              <a:t>是 </a:t>
            </a:r>
            <a:r>
              <a:rPr lang="en-US" altLang="zh-CN" sz="1400" b="1" dirty="0" err="1">
                <a:solidFill>
                  <a:schemeClr val="accent2">
                    <a:lumMod val="50000"/>
                  </a:schemeClr>
                </a:solidFill>
              </a:rPr>
              <a:t>MainPage.xaml</a:t>
            </a:r>
            <a:r>
              <a:rPr lang="en-US" altLang="zh-CN" sz="1400" b="1" dirty="0">
                <a:solidFill>
                  <a:schemeClr val="accent2">
                    <a:lumMod val="50000"/>
                  </a:schemeClr>
                </a:solidFill>
              </a:rPr>
              <a:t> </a:t>
            </a:r>
            <a:r>
              <a:rPr lang="zh-CN" altLang="en-US" sz="1400" b="1" dirty="0">
                <a:solidFill>
                  <a:schemeClr val="accent2">
                    <a:lumMod val="50000"/>
                  </a:schemeClr>
                </a:solidFill>
              </a:rPr>
              <a:t>的代码隐藏页面。 你可以在其中添加应用逻辑和事件处理程序。</a:t>
            </a:r>
          </a:p>
          <a:p>
            <a:pPr lvl="1">
              <a:buFont typeface="Wingdings" panose="05000000000000000000" pitchFamily="2" charset="2"/>
              <a:buChar char="p"/>
            </a:pPr>
            <a:r>
              <a:rPr lang="zh-CN" altLang="en-US" sz="1400" b="1" dirty="0">
                <a:solidFill>
                  <a:schemeClr val="accent2">
                    <a:lumMod val="50000"/>
                  </a:schemeClr>
                </a:solidFill>
              </a:rPr>
              <a:t>这两个文件一起定义称为 </a:t>
            </a:r>
            <a:r>
              <a:rPr lang="en-US" altLang="zh-CN" sz="1400" b="1" dirty="0" err="1">
                <a:solidFill>
                  <a:schemeClr val="accent2">
                    <a:lumMod val="50000"/>
                  </a:schemeClr>
                </a:solidFill>
              </a:rPr>
              <a:t>MainPage</a:t>
            </a:r>
            <a:r>
              <a:rPr lang="en-US" altLang="zh-CN" sz="1400" b="1" dirty="0">
                <a:solidFill>
                  <a:schemeClr val="accent2">
                    <a:lumMod val="50000"/>
                  </a:schemeClr>
                </a:solidFill>
              </a:rPr>
              <a:t> </a:t>
            </a:r>
            <a:r>
              <a:rPr lang="zh-CN" altLang="en-US" sz="1400" b="1" dirty="0" smtClean="0">
                <a:solidFill>
                  <a:schemeClr val="accent2">
                    <a:lumMod val="50000"/>
                  </a:schemeClr>
                </a:solidFill>
              </a:rPr>
              <a:t>类</a:t>
            </a:r>
            <a:r>
              <a:rPr lang="zh-CN" altLang="en-US" sz="1400" b="1" dirty="0">
                <a:solidFill>
                  <a:schemeClr val="accent2">
                    <a:lumMod val="50000"/>
                  </a:schemeClr>
                </a:solidFill>
              </a:rPr>
              <a:t>，该类继承自 </a:t>
            </a:r>
            <a:r>
              <a:rPr lang="en-US" altLang="zh-CN" sz="1400" b="1" dirty="0" err="1" smtClean="0">
                <a:solidFill>
                  <a:schemeClr val="accent2">
                    <a:lumMod val="50000"/>
                  </a:schemeClr>
                </a:solidFill>
              </a:rPr>
              <a:t>uwpHelloWorld_cs</a:t>
            </a:r>
            <a:r>
              <a:rPr lang="en-US" altLang="zh-CN" sz="1400" b="1" dirty="0" smtClean="0">
                <a:solidFill>
                  <a:schemeClr val="accent2">
                    <a:lumMod val="50000"/>
                  </a:schemeClr>
                </a:solidFill>
              </a:rPr>
              <a:t> </a:t>
            </a:r>
            <a:r>
              <a:rPr lang="zh-CN" altLang="en-US" sz="1400" b="1" dirty="0">
                <a:solidFill>
                  <a:schemeClr val="accent2">
                    <a:lumMod val="50000"/>
                  </a:schemeClr>
                </a:solidFill>
              </a:rPr>
              <a:t>命名空间中的 </a:t>
            </a:r>
            <a:r>
              <a:rPr lang="en-US" altLang="zh-CN" sz="1400" b="1" dirty="0">
                <a:solidFill>
                  <a:schemeClr val="accent2">
                    <a:lumMod val="50000"/>
                  </a:schemeClr>
                </a:solidFill>
              </a:rPr>
              <a:t>Page</a:t>
            </a:r>
            <a:r>
              <a:rPr lang="zh-CN" altLang="en-US" sz="1400" b="1" dirty="0">
                <a:solidFill>
                  <a:schemeClr val="accent2">
                    <a:lumMod val="50000"/>
                  </a:schemeClr>
                </a:solidFill>
              </a:rPr>
              <a:t>。</a:t>
            </a:r>
            <a:endParaRPr lang="en-US" altLang="zh-CN" sz="1400" b="1" dirty="0">
              <a:solidFill>
                <a:schemeClr val="accent2">
                  <a:lumMod val="50000"/>
                </a:schemeClr>
              </a:solidFill>
            </a:endParaRPr>
          </a:p>
          <a:p>
            <a:pPr>
              <a:buFont typeface="Wingdings" panose="05000000000000000000" pitchFamily="2" charset="2"/>
              <a:buChar char="p"/>
            </a:pPr>
            <a:r>
              <a:rPr lang="en-US" altLang="zh-CN" sz="2000" b="1" dirty="0" err="1">
                <a:solidFill>
                  <a:schemeClr val="accent2">
                    <a:lumMod val="50000"/>
                  </a:schemeClr>
                </a:solidFill>
              </a:rPr>
              <a:t>Package.appxmanifest</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描述应用的清单文件：应用的名称、描述、磁贴、起始页等等。</a:t>
            </a: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smtClean="0">
              <a:solidFill>
                <a:schemeClr val="accent2">
                  <a:lumMod val="50000"/>
                </a:schemeClr>
              </a:solidFill>
            </a:endParaRPr>
          </a:p>
          <a:p>
            <a:pPr>
              <a:buFont typeface="Wingdings" panose="05000000000000000000" pitchFamily="2" charset="2"/>
              <a:buChar char="p"/>
            </a:pPr>
            <a:endParaRPr lang="zh-CN" altLang="en-US" sz="20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397219"/>
            <a:ext cx="2274361" cy="6201640"/>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06" y="1115326"/>
            <a:ext cx="9036098" cy="5554034"/>
          </a:xfrm>
          <a:prstGeom prst="rect">
            <a:avLst/>
          </a:prstGeom>
        </p:spPr>
      </p:pic>
    </p:spTree>
    <p:extLst>
      <p:ext uri="{BB962C8B-B14F-4D97-AF65-F5344CB8AC3E}">
        <p14:creationId xmlns:p14="http://schemas.microsoft.com/office/powerpoint/2010/main" val="257555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5496" y="1124744"/>
            <a:ext cx="6552728" cy="561662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a:solidFill>
                  <a:schemeClr val="accent2">
                    <a:lumMod val="50000"/>
                  </a:schemeClr>
                </a:solidFill>
              </a:rPr>
              <a:t>双击 </a:t>
            </a:r>
            <a:r>
              <a:rPr lang="en-US" altLang="zh-CN" sz="2000" b="1" dirty="0" err="1">
                <a:solidFill>
                  <a:schemeClr val="accent2">
                    <a:lumMod val="50000"/>
                  </a:schemeClr>
                </a:solidFill>
              </a:rPr>
              <a:t>MainPage.xaml</a:t>
            </a:r>
            <a:r>
              <a:rPr lang="en-US" altLang="zh-CN" sz="2000" b="1" dirty="0">
                <a:solidFill>
                  <a:schemeClr val="accent2">
                    <a:lumMod val="50000"/>
                  </a:schemeClr>
                </a:solidFill>
              </a:rPr>
              <a:t> </a:t>
            </a:r>
            <a:r>
              <a:rPr lang="zh-CN" altLang="en-US" sz="2000" b="1" dirty="0">
                <a:solidFill>
                  <a:schemeClr val="accent2">
                    <a:lumMod val="50000"/>
                  </a:schemeClr>
                </a:solidFill>
              </a:rPr>
              <a:t>即可在设计视图中打开</a:t>
            </a:r>
            <a:r>
              <a:rPr lang="zh-CN" altLang="en-US" sz="2000" b="1" dirty="0" smtClean="0">
                <a:solidFill>
                  <a:schemeClr val="accent2">
                    <a:lumMod val="50000"/>
                  </a:schemeClr>
                </a:solidFill>
              </a:rPr>
              <a:t>它</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图形</a:t>
            </a:r>
            <a:r>
              <a:rPr lang="zh-CN" altLang="en-US" sz="1400" b="1" dirty="0">
                <a:solidFill>
                  <a:schemeClr val="accent2">
                    <a:lumMod val="50000"/>
                  </a:schemeClr>
                </a:solidFill>
              </a:rPr>
              <a:t>视图</a:t>
            </a:r>
            <a:r>
              <a:rPr lang="zh-CN" altLang="en-US" sz="1400" b="1" dirty="0" smtClean="0">
                <a:solidFill>
                  <a:schemeClr val="accent2">
                    <a:lumMod val="50000"/>
                  </a:schemeClr>
                </a:solidFill>
              </a:rPr>
              <a:t>位于上部</a:t>
            </a:r>
            <a:endParaRPr lang="en-US" altLang="zh-CN" sz="14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 </a:t>
            </a:r>
            <a:r>
              <a:rPr lang="en-US" altLang="zh-CN" sz="1400" b="1" dirty="0">
                <a:solidFill>
                  <a:schemeClr val="accent2">
                    <a:lumMod val="50000"/>
                  </a:schemeClr>
                </a:solidFill>
              </a:rPr>
              <a:t>XAML </a:t>
            </a:r>
            <a:r>
              <a:rPr lang="zh-CN" altLang="en-US" sz="1400" b="1" dirty="0">
                <a:solidFill>
                  <a:schemeClr val="accent2">
                    <a:lumMod val="50000"/>
                  </a:schemeClr>
                </a:solidFill>
              </a:rPr>
              <a:t>代码视图</a:t>
            </a:r>
            <a:r>
              <a:rPr lang="zh-CN" altLang="en-US" sz="1400" b="1" dirty="0" smtClean="0">
                <a:solidFill>
                  <a:schemeClr val="accent2">
                    <a:lumMod val="50000"/>
                  </a:schemeClr>
                </a:solidFill>
              </a:rPr>
              <a:t>位于下面</a:t>
            </a:r>
            <a:endParaRPr lang="zh-CN" altLang="en-US" sz="1400" b="1" dirty="0">
              <a:solidFill>
                <a:schemeClr val="accent2">
                  <a:lumMod val="50000"/>
                </a:schemeClr>
              </a:solidFill>
            </a:endParaRPr>
          </a:p>
          <a:p>
            <a:pPr>
              <a:buFont typeface="Wingdings" panose="05000000000000000000" pitchFamily="2" charset="2"/>
              <a:buChar char="p"/>
            </a:pPr>
            <a:r>
              <a:rPr lang="zh-CN" altLang="en-US" sz="2000" b="1" dirty="0" smtClean="0">
                <a:solidFill>
                  <a:schemeClr val="accent2">
                    <a:lumMod val="50000"/>
                  </a:schemeClr>
                </a:solidFill>
              </a:rPr>
              <a:t>编辑图形视图中的控件</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单击工具箱</a:t>
            </a:r>
            <a:r>
              <a:rPr lang="zh-CN" altLang="en-US" sz="1400" b="1" dirty="0">
                <a:solidFill>
                  <a:schemeClr val="accent2">
                    <a:lumMod val="50000"/>
                  </a:schemeClr>
                </a:solidFill>
              </a:rPr>
              <a:t>，打开 </a:t>
            </a:r>
            <a:r>
              <a:rPr lang="en-US" altLang="zh-CN" sz="1400" b="1" dirty="0">
                <a:solidFill>
                  <a:schemeClr val="accent2">
                    <a:lumMod val="50000"/>
                  </a:schemeClr>
                </a:solidFill>
              </a:rPr>
              <a:t>UI </a:t>
            </a:r>
            <a:r>
              <a:rPr lang="zh-CN" altLang="en-US" sz="1400" b="1" dirty="0">
                <a:solidFill>
                  <a:schemeClr val="accent2">
                    <a:lumMod val="50000"/>
                  </a:schemeClr>
                </a:solidFill>
              </a:rPr>
              <a:t>控件</a:t>
            </a:r>
            <a:r>
              <a:rPr lang="zh-CN" altLang="en-US" sz="1400" b="1" dirty="0" smtClean="0">
                <a:solidFill>
                  <a:schemeClr val="accent2">
                    <a:lumMod val="50000"/>
                  </a:schemeClr>
                </a:solidFill>
              </a:rPr>
              <a:t>列表</a:t>
            </a:r>
            <a:endParaRPr lang="zh-CN" altLang="en-US" sz="1400" b="1" dirty="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展开常见 </a:t>
            </a:r>
            <a:r>
              <a:rPr lang="en-US" altLang="zh-CN" sz="1400" b="1" dirty="0">
                <a:solidFill>
                  <a:schemeClr val="accent2">
                    <a:lumMod val="50000"/>
                  </a:schemeClr>
                </a:solidFill>
              </a:rPr>
              <a:t>XAML </a:t>
            </a:r>
            <a:r>
              <a:rPr lang="zh-CN" altLang="en-US" sz="1400" b="1" dirty="0" smtClean="0">
                <a:solidFill>
                  <a:schemeClr val="accent2">
                    <a:lumMod val="50000"/>
                  </a:schemeClr>
                </a:solidFill>
              </a:rPr>
              <a:t>控件</a:t>
            </a:r>
            <a:endParaRPr lang="en-US" altLang="zh-CN" sz="1400" b="1" dirty="0" smtClean="0">
              <a:solidFill>
                <a:schemeClr val="accent2">
                  <a:lumMod val="50000"/>
                </a:schemeClr>
              </a:solidFill>
            </a:endParaRPr>
          </a:p>
          <a:p>
            <a:pPr lvl="1">
              <a:buFont typeface="Wingdings" panose="05000000000000000000" pitchFamily="2" charset="2"/>
              <a:buChar char="p"/>
            </a:pPr>
            <a:r>
              <a:rPr lang="zh-CN" altLang="en-US" sz="1400" b="1" dirty="0" smtClean="0">
                <a:solidFill>
                  <a:schemeClr val="accent2">
                    <a:lumMod val="50000"/>
                  </a:schemeClr>
                </a:solidFill>
              </a:rPr>
              <a:t>将 </a:t>
            </a:r>
            <a:r>
              <a:rPr lang="en-US" altLang="zh-CN" sz="1400" b="1" dirty="0">
                <a:solidFill>
                  <a:schemeClr val="accent2">
                    <a:lumMod val="50000"/>
                  </a:schemeClr>
                </a:solidFill>
              </a:rPr>
              <a:t>Button </a:t>
            </a:r>
            <a:r>
              <a:rPr lang="zh-CN" altLang="en-US" sz="1400" b="1" dirty="0">
                <a:solidFill>
                  <a:schemeClr val="accent2">
                    <a:lumMod val="50000"/>
                  </a:schemeClr>
                </a:solidFill>
              </a:rPr>
              <a:t>拖动</a:t>
            </a:r>
            <a:r>
              <a:rPr lang="zh-CN" altLang="en-US" sz="1400" b="1" dirty="0" smtClean="0">
                <a:solidFill>
                  <a:schemeClr val="accent2">
                    <a:lumMod val="50000"/>
                  </a:schemeClr>
                </a:solidFill>
              </a:rPr>
              <a:t>到图形视图中</a:t>
            </a:r>
            <a:endParaRPr lang="en-US" altLang="zh-CN" sz="1400" b="1" dirty="0" smtClean="0">
              <a:solidFill>
                <a:schemeClr val="accent2">
                  <a:lumMod val="50000"/>
                </a:schemeClr>
              </a:solidFill>
            </a:endParaRPr>
          </a:p>
          <a:p>
            <a:pPr lvl="1">
              <a:buFont typeface="Wingdings" panose="05000000000000000000" pitchFamily="2" charset="2"/>
              <a:buChar char="p"/>
            </a:pPr>
            <a:r>
              <a:rPr lang="zh-CN" altLang="en-US" sz="1400" b="1" dirty="0">
                <a:solidFill>
                  <a:schemeClr val="accent2">
                    <a:lumMod val="50000"/>
                  </a:schemeClr>
                </a:solidFill>
              </a:rPr>
              <a:t>查看 </a:t>
            </a:r>
            <a:r>
              <a:rPr lang="en-US" altLang="zh-CN" sz="1400" b="1" dirty="0">
                <a:solidFill>
                  <a:schemeClr val="accent2">
                    <a:lumMod val="50000"/>
                  </a:schemeClr>
                </a:solidFill>
              </a:rPr>
              <a:t>XAML </a:t>
            </a:r>
            <a:r>
              <a:rPr lang="zh-CN" altLang="en-US" sz="1400" b="1" dirty="0">
                <a:solidFill>
                  <a:schemeClr val="accent2">
                    <a:lumMod val="50000"/>
                  </a:schemeClr>
                </a:solidFill>
              </a:rPr>
              <a:t>代码窗口，你会发现 </a:t>
            </a:r>
            <a:r>
              <a:rPr lang="en-US" altLang="zh-CN" sz="1400" b="1" dirty="0">
                <a:solidFill>
                  <a:schemeClr val="accent2">
                    <a:lumMod val="50000"/>
                  </a:schemeClr>
                </a:solidFill>
              </a:rPr>
              <a:t>Button </a:t>
            </a:r>
            <a:r>
              <a:rPr lang="zh-CN" altLang="en-US" sz="1400" b="1" dirty="0">
                <a:solidFill>
                  <a:schemeClr val="accent2">
                    <a:lumMod val="50000"/>
                  </a:schemeClr>
                </a:solidFill>
              </a:rPr>
              <a:t>已添加到此窗口中</a:t>
            </a:r>
            <a:endParaRPr lang="en-US" altLang="zh-CN" sz="1400" b="1" dirty="0">
              <a:solidFill>
                <a:schemeClr val="accent2">
                  <a:lumMod val="50000"/>
                </a:schemeClr>
              </a:solidFill>
            </a:endParaRPr>
          </a:p>
          <a:p>
            <a:pPr>
              <a:buFont typeface="Wingdings" panose="05000000000000000000" pitchFamily="2" charset="2"/>
              <a:buChar char="p"/>
            </a:pPr>
            <a:r>
              <a:rPr lang="zh-CN" altLang="en-US" sz="2000" b="1" dirty="0" smtClean="0">
                <a:solidFill>
                  <a:schemeClr val="accent2">
                    <a:lumMod val="50000"/>
                  </a:schemeClr>
                </a:solidFill>
              </a:rPr>
              <a:t>编辑</a:t>
            </a:r>
            <a:r>
              <a:rPr lang="en-US" altLang="zh-CN" sz="2000" b="1" dirty="0" smtClean="0">
                <a:solidFill>
                  <a:schemeClr val="accent2">
                    <a:lumMod val="50000"/>
                  </a:schemeClr>
                </a:solidFill>
              </a:rPr>
              <a:t>XAML</a:t>
            </a:r>
            <a:r>
              <a:rPr lang="zh-CN" altLang="en-US" sz="2000" b="1" dirty="0" smtClean="0">
                <a:solidFill>
                  <a:schemeClr val="accent2">
                    <a:lumMod val="50000"/>
                  </a:schemeClr>
                </a:solidFill>
              </a:rPr>
              <a:t>代码</a:t>
            </a:r>
            <a:endParaRPr lang="en-US" altLang="zh-CN" sz="2000" b="1" dirty="0" smtClean="0">
              <a:solidFill>
                <a:schemeClr val="accent2">
                  <a:lumMod val="50000"/>
                </a:schemeClr>
              </a:solidFill>
            </a:endParaRPr>
          </a:p>
          <a:p>
            <a:pPr lvl="1">
              <a:buFont typeface="Wingdings" panose="05000000000000000000" pitchFamily="2" charset="2"/>
              <a:buChar char="p"/>
            </a:pPr>
            <a:r>
              <a:rPr lang="zh-CN" altLang="en-US" sz="1600" b="1" dirty="0" smtClean="0">
                <a:solidFill>
                  <a:schemeClr val="accent2">
                    <a:lumMod val="50000"/>
                  </a:schemeClr>
                </a:solidFill>
              </a:rPr>
              <a:t>将</a:t>
            </a:r>
            <a:r>
              <a:rPr lang="en-US" altLang="zh-CN" sz="1600" b="1" dirty="0" smtClean="0">
                <a:solidFill>
                  <a:schemeClr val="accent2">
                    <a:lumMod val="50000"/>
                  </a:schemeClr>
                </a:solidFill>
              </a:rPr>
              <a:t>"Button"</a:t>
            </a:r>
            <a:r>
              <a:rPr lang="zh-CN" altLang="en-US" sz="1600" b="1" dirty="0" smtClean="0">
                <a:solidFill>
                  <a:schemeClr val="accent2">
                    <a:lumMod val="50000"/>
                  </a:schemeClr>
                </a:solidFill>
              </a:rPr>
              <a:t>改为</a:t>
            </a:r>
            <a:r>
              <a:rPr lang="en-US" altLang="zh-CN" sz="1600" b="1" dirty="0" smtClean="0">
                <a:solidFill>
                  <a:schemeClr val="accent2">
                    <a:lumMod val="50000"/>
                  </a:schemeClr>
                </a:solidFill>
              </a:rPr>
              <a:t>"Hello</a:t>
            </a:r>
            <a:r>
              <a:rPr lang="en-US" altLang="zh-CN" sz="1600" b="1" dirty="0">
                <a:solidFill>
                  <a:schemeClr val="accent2">
                    <a:lumMod val="50000"/>
                  </a:schemeClr>
                </a:solidFill>
              </a:rPr>
              <a:t>, world</a:t>
            </a:r>
            <a:r>
              <a:rPr lang="en-US" altLang="zh-CN" sz="1600" b="1" dirty="0" smtClean="0">
                <a:solidFill>
                  <a:schemeClr val="accent2">
                    <a:lumMod val="50000"/>
                  </a:schemeClr>
                </a:solidFill>
              </a:rPr>
              <a:t>!"</a:t>
            </a:r>
            <a:endParaRPr lang="zh-CN" altLang="en-US" sz="1600" b="1" dirty="0">
              <a:solidFill>
                <a:schemeClr val="accent2">
                  <a:lumMod val="50000"/>
                </a:schemeClr>
              </a:solidFill>
            </a:endParaRPr>
          </a:p>
          <a:p>
            <a:pPr lvl="1">
              <a:buFont typeface="Wingdings" panose="05000000000000000000" pitchFamily="2" charset="2"/>
              <a:buChar char="p"/>
            </a:pPr>
            <a:r>
              <a:rPr lang="zh-CN" altLang="en-US" sz="1600" b="1" dirty="0">
                <a:solidFill>
                  <a:schemeClr val="accent2">
                    <a:lumMod val="50000"/>
                  </a:schemeClr>
                </a:solidFill>
              </a:rPr>
              <a:t>包括应用包含的文件列表</a:t>
            </a:r>
            <a:endParaRPr lang="en-US" altLang="zh-CN" sz="1600" b="1" dirty="0" smtClean="0">
              <a:solidFill>
                <a:schemeClr val="accent2">
                  <a:lumMod val="50000"/>
                </a:schemeClr>
              </a:solidFill>
            </a:endParaRPr>
          </a:p>
          <a:p>
            <a:pPr>
              <a:buFont typeface="Wingdings" panose="05000000000000000000" pitchFamily="2" charset="2"/>
              <a:buChar char="p"/>
            </a:pPr>
            <a:r>
              <a:rPr lang="en-US" altLang="zh-CN" sz="2000" b="1" dirty="0" smtClean="0">
                <a:solidFill>
                  <a:schemeClr val="accent2">
                    <a:lumMod val="50000"/>
                  </a:schemeClr>
                </a:solidFill>
              </a:rPr>
              <a:t>F7</a:t>
            </a:r>
            <a:r>
              <a:rPr lang="zh-CN" altLang="en-US" sz="2000" b="1" dirty="0" smtClean="0">
                <a:solidFill>
                  <a:schemeClr val="accent2">
                    <a:lumMod val="50000"/>
                  </a:schemeClr>
                </a:solidFill>
              </a:rPr>
              <a:t>编译、</a:t>
            </a:r>
            <a:r>
              <a:rPr lang="en-US" altLang="zh-CN" sz="2000" b="1" dirty="0" smtClean="0">
                <a:solidFill>
                  <a:schemeClr val="accent2">
                    <a:lumMod val="50000"/>
                  </a:schemeClr>
                </a:solidFill>
              </a:rPr>
              <a:t>F5</a:t>
            </a:r>
            <a:r>
              <a:rPr lang="zh-CN" altLang="en-US" sz="2000" b="1" dirty="0" smtClean="0">
                <a:solidFill>
                  <a:schemeClr val="accent2">
                    <a:lumMod val="50000"/>
                  </a:schemeClr>
                </a:solidFill>
              </a:rPr>
              <a:t>运行</a:t>
            </a:r>
            <a:endParaRPr lang="zh-CN" altLang="en-US" sz="20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18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添加按钮</a:t>
            </a:r>
            <a:endParaRPr lang="zh-CN" altLang="en-US" sz="18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396" y="683744"/>
            <a:ext cx="1963108" cy="6201640"/>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29513"/>
            <a:ext cx="9095329" cy="6555871"/>
          </a:xfrm>
          <a:prstGeom prst="rect">
            <a:avLst/>
          </a:prstGeom>
        </p:spPr>
      </p:pic>
    </p:spTree>
    <p:extLst>
      <p:ext uri="{BB962C8B-B14F-4D97-AF65-F5344CB8AC3E}">
        <p14:creationId xmlns:p14="http://schemas.microsoft.com/office/powerpoint/2010/main" val="3658632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35496" y="980728"/>
            <a:ext cx="6552728" cy="46085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zh-CN" altLang="en-US" sz="2000" b="1" dirty="0" smtClean="0">
                <a:solidFill>
                  <a:schemeClr val="accent2">
                    <a:lumMod val="50000"/>
                  </a:schemeClr>
                </a:solidFill>
              </a:rPr>
              <a:t>双击设计</a:t>
            </a:r>
            <a:r>
              <a:rPr lang="zh-CN" altLang="en-US" sz="2000" b="1" dirty="0">
                <a:solidFill>
                  <a:schemeClr val="accent2">
                    <a:lumMod val="50000"/>
                  </a:schemeClr>
                </a:solidFill>
              </a:rPr>
              <a:t>画布中的按钮控件</a:t>
            </a:r>
            <a:r>
              <a:rPr lang="zh-CN" altLang="en-US" sz="2000" b="1" dirty="0" smtClean="0">
                <a:solidFill>
                  <a:schemeClr val="accent2">
                    <a:lumMod val="50000"/>
                  </a:schemeClr>
                </a:solidFill>
              </a:rPr>
              <a:t>， </a:t>
            </a:r>
            <a:r>
              <a:rPr lang="en-US" altLang="zh-CN" sz="2000" b="1" dirty="0">
                <a:solidFill>
                  <a:schemeClr val="accent2">
                    <a:lumMod val="50000"/>
                  </a:schemeClr>
                </a:solidFill>
              </a:rPr>
              <a:t>Visual Studio </a:t>
            </a:r>
            <a:r>
              <a:rPr lang="zh-CN" altLang="en-US" sz="2000" b="1" dirty="0" smtClean="0">
                <a:solidFill>
                  <a:schemeClr val="accent2">
                    <a:lumMod val="50000"/>
                  </a:schemeClr>
                </a:solidFill>
              </a:rPr>
              <a:t>会自动为</a:t>
            </a:r>
            <a:r>
              <a:rPr lang="zh-CN" altLang="en-US" sz="2000" b="1" dirty="0">
                <a:solidFill>
                  <a:schemeClr val="accent2">
                    <a:lumMod val="50000"/>
                  </a:schemeClr>
                </a:solidFill>
              </a:rPr>
              <a:t>该按钮创建事件</a:t>
            </a:r>
            <a:r>
              <a:rPr lang="zh-CN" altLang="en-US" sz="2000" b="1" dirty="0" smtClean="0">
                <a:solidFill>
                  <a:schemeClr val="accent2">
                    <a:lumMod val="50000"/>
                  </a:schemeClr>
                </a:solidFill>
              </a:rPr>
              <a:t>处理方法</a:t>
            </a:r>
            <a:endParaRPr lang="en-US" altLang="zh-CN" sz="2000" b="1" dirty="0" smtClean="0">
              <a:solidFill>
                <a:schemeClr val="accent2">
                  <a:lumMod val="50000"/>
                </a:schemeClr>
              </a:solidFill>
            </a:endParaRPr>
          </a:p>
          <a:p>
            <a:pPr lvl="1">
              <a:buFont typeface="Wingdings" panose="05000000000000000000" pitchFamily="2" charset="2"/>
              <a:buChar char="p"/>
            </a:pPr>
            <a:r>
              <a:rPr lang="en-US" altLang="zh-CN" sz="1400" b="1" dirty="0">
                <a:solidFill>
                  <a:schemeClr val="accent2">
                    <a:lumMod val="50000"/>
                  </a:schemeClr>
                </a:solidFill>
              </a:rPr>
              <a:t>private void </a:t>
            </a:r>
            <a:r>
              <a:rPr lang="en-US" altLang="zh-CN" sz="1400" b="1" dirty="0" err="1" smtClean="0">
                <a:solidFill>
                  <a:schemeClr val="accent2">
                    <a:lumMod val="50000"/>
                  </a:schemeClr>
                </a:solidFill>
              </a:rPr>
              <a:t>Button_Click</a:t>
            </a:r>
            <a:r>
              <a:rPr lang="en-US" altLang="zh-CN" sz="1400" b="1" dirty="0" smtClean="0">
                <a:solidFill>
                  <a:schemeClr val="accent2">
                    <a:lumMod val="50000"/>
                  </a:schemeClr>
                </a:solidFill>
              </a:rPr>
              <a:t> (</a:t>
            </a:r>
            <a:r>
              <a:rPr lang="en-US" altLang="zh-CN" sz="1400" b="1" dirty="0">
                <a:solidFill>
                  <a:schemeClr val="accent2">
                    <a:lumMod val="50000"/>
                  </a:schemeClr>
                </a:solidFill>
              </a:rPr>
              <a:t>object sender, </a:t>
            </a:r>
            <a:r>
              <a:rPr lang="en-US" altLang="zh-CN" sz="1400" b="1" dirty="0" err="1">
                <a:solidFill>
                  <a:schemeClr val="accent2">
                    <a:lumMod val="50000"/>
                  </a:schemeClr>
                </a:solidFill>
              </a:rPr>
              <a:t>RoutedEventArgs</a:t>
            </a:r>
            <a:r>
              <a:rPr lang="en-US" altLang="zh-CN" sz="1400" b="1" dirty="0">
                <a:solidFill>
                  <a:schemeClr val="accent2">
                    <a:lumMod val="50000"/>
                  </a:schemeClr>
                </a:solidFill>
              </a:rPr>
              <a:t> </a:t>
            </a:r>
            <a:r>
              <a:rPr lang="en-US" altLang="zh-CN" sz="1400" b="1" dirty="0" smtClean="0">
                <a:solidFill>
                  <a:schemeClr val="accent2">
                    <a:lumMod val="50000"/>
                  </a:schemeClr>
                </a:solidFill>
              </a:rPr>
              <a:t>e )</a:t>
            </a:r>
          </a:p>
          <a:p>
            <a:pPr lvl="1">
              <a:buFont typeface="Wingdings" panose="05000000000000000000" pitchFamily="2" charset="2"/>
              <a:buChar char="p"/>
            </a:pPr>
            <a:r>
              <a:rPr lang="zh-CN" altLang="en-US" sz="1400" b="1" dirty="0" smtClean="0">
                <a:solidFill>
                  <a:schemeClr val="accent2">
                    <a:lumMod val="50000"/>
                  </a:schemeClr>
                </a:solidFill>
              </a:rPr>
              <a:t>更改该方法：</a:t>
            </a:r>
            <a:endParaRPr lang="en-US" altLang="zh-CN" sz="1400" b="1" dirty="0" smtClean="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smtClean="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smtClean="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lvl="1">
              <a:buFont typeface="Wingdings" panose="05000000000000000000" pitchFamily="2" charset="2"/>
              <a:buChar char="p"/>
            </a:pPr>
            <a:endParaRPr lang="en-US" altLang="zh-CN" sz="1400" b="1" dirty="0" smtClean="0">
              <a:solidFill>
                <a:schemeClr val="accent2">
                  <a:lumMod val="50000"/>
                </a:schemeClr>
              </a:solidFill>
            </a:endParaRPr>
          </a:p>
          <a:p>
            <a:pPr lvl="1">
              <a:buFont typeface="Wingdings" panose="05000000000000000000" pitchFamily="2" charset="2"/>
              <a:buChar char="p"/>
            </a:pPr>
            <a:endParaRPr lang="en-US" altLang="zh-CN" sz="1400" b="1" dirty="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endParaRPr lang="en-US" altLang="zh-CN" sz="1800" b="1" dirty="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endParaRPr lang="en-US" altLang="zh-CN" sz="1800" b="1" dirty="0" smtClean="0">
              <a:solidFill>
                <a:schemeClr val="accent2">
                  <a:lumMod val="50000"/>
                </a:schemeClr>
              </a:solidFill>
            </a:endParaRPr>
          </a:p>
          <a:p>
            <a:pPr>
              <a:buFont typeface="Wingdings" panose="05000000000000000000" pitchFamily="2" charset="2"/>
              <a:buChar char="p"/>
            </a:pPr>
            <a:r>
              <a:rPr lang="en-US" altLang="zh-CN" sz="1800" b="1" dirty="0" smtClean="0">
                <a:solidFill>
                  <a:schemeClr val="accent2">
                    <a:lumMod val="50000"/>
                  </a:schemeClr>
                </a:solidFill>
              </a:rPr>
              <a:t>F5</a:t>
            </a:r>
            <a:r>
              <a:rPr lang="zh-CN" altLang="en-US" sz="1800" b="1" dirty="0" smtClean="0">
                <a:solidFill>
                  <a:schemeClr val="accent2">
                    <a:lumMod val="50000"/>
                  </a:schemeClr>
                </a:solidFill>
              </a:rPr>
              <a:t>、</a:t>
            </a:r>
            <a:r>
              <a:rPr lang="en-US" altLang="zh-CN" sz="1800" b="1" dirty="0" smtClean="0">
                <a:solidFill>
                  <a:schemeClr val="accent2">
                    <a:lumMod val="50000"/>
                  </a:schemeClr>
                </a:solidFill>
              </a:rPr>
              <a:t>F7</a:t>
            </a:r>
          </a:p>
          <a:p>
            <a:pPr lvl="1">
              <a:buFont typeface="Wingdings" panose="05000000000000000000" pitchFamily="2" charset="2"/>
              <a:buChar char="p"/>
            </a:pPr>
            <a:r>
              <a:rPr lang="zh-CN" altLang="en-US" sz="1400" b="1" dirty="0" smtClean="0">
                <a:solidFill>
                  <a:schemeClr val="accent2">
                    <a:lumMod val="50000"/>
                  </a:schemeClr>
                </a:solidFill>
              </a:rPr>
              <a:t>点击</a:t>
            </a:r>
            <a:r>
              <a:rPr lang="en-US" altLang="zh-CN" sz="1400" b="1" dirty="0" smtClean="0">
                <a:solidFill>
                  <a:schemeClr val="accent2">
                    <a:lumMod val="50000"/>
                  </a:schemeClr>
                </a:solidFill>
              </a:rPr>
              <a:t>Hello, world</a:t>
            </a:r>
            <a:r>
              <a:rPr lang="zh-CN" altLang="en-US" sz="1400" b="1" dirty="0" smtClean="0">
                <a:solidFill>
                  <a:schemeClr val="accent2">
                    <a:lumMod val="50000"/>
                  </a:schemeClr>
                </a:solidFill>
              </a:rPr>
              <a:t>按钮</a:t>
            </a:r>
            <a:r>
              <a:rPr lang="en-US" altLang="zh-CN" sz="1400" b="1" dirty="0" smtClean="0">
                <a:solidFill>
                  <a:schemeClr val="accent2">
                    <a:lumMod val="50000"/>
                  </a:schemeClr>
                </a:solidFill>
              </a:rPr>
              <a:t>, </a:t>
            </a:r>
            <a:r>
              <a:rPr lang="zh-CN" altLang="en-US" sz="1400" b="1" dirty="0" smtClean="0">
                <a:solidFill>
                  <a:schemeClr val="accent2">
                    <a:lumMod val="50000"/>
                  </a:schemeClr>
                </a:solidFill>
              </a:rPr>
              <a:t>出现</a:t>
            </a:r>
            <a:r>
              <a:rPr lang="en-US" altLang="zh-CN" sz="1400" b="1" dirty="0" smtClean="0">
                <a:solidFill>
                  <a:schemeClr val="accent2">
                    <a:lumMod val="50000"/>
                  </a:schemeClr>
                </a:solidFill>
              </a:rPr>
              <a:t>Text To Speech</a:t>
            </a:r>
            <a:r>
              <a:rPr lang="zh-CN" altLang="en-US" sz="1400" b="1" dirty="0" smtClean="0">
                <a:solidFill>
                  <a:schemeClr val="accent2">
                    <a:lumMod val="50000"/>
                  </a:schemeClr>
                </a:solidFill>
              </a:rPr>
              <a:t>效果</a:t>
            </a:r>
            <a:endParaRPr lang="en-US" altLang="zh-CN" sz="1400" b="1" dirty="0">
              <a:solidFill>
                <a:schemeClr val="accent2">
                  <a:lumMod val="50000"/>
                </a:schemeClr>
              </a:solidFill>
            </a:endParaRPr>
          </a:p>
          <a:p>
            <a:pPr lvl="1">
              <a:buFont typeface="Wingdings" panose="05000000000000000000" pitchFamily="2" charset="2"/>
              <a:buChar char="p"/>
            </a:pPr>
            <a:endParaRPr lang="zh-CN" altLang="en-US" sz="1400" b="1" dirty="0">
              <a:solidFill>
                <a:schemeClr val="accent2">
                  <a:lumMod val="50000"/>
                </a:schemeClr>
              </a:solidFill>
            </a:endParaRPr>
          </a:p>
        </p:txBody>
      </p:sp>
      <p:sp>
        <p:nvSpPr>
          <p:cNvPr id="88068" name="文本框 88067"/>
          <p:cNvSpPr txBox="1"/>
          <p:nvPr/>
        </p:nvSpPr>
        <p:spPr>
          <a:xfrm>
            <a:off x="-864235" y="332656"/>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 UWP</a:t>
            </a:r>
            <a:r>
              <a:rPr lang="zh-CN" altLang="en-US"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开发步骤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1800" b="0" dirty="0" smtClean="0">
                <a:latin typeface="微软雅黑 Light" panose="020B0502040204020203" charset="-122"/>
                <a:ea typeface="微软雅黑 Light" panose="020B0502040204020203" charset="-122"/>
                <a:cs typeface="微软雅黑 Light" panose="020B0502040204020203" charset="-122"/>
              </a:rPr>
              <a:t>事件处理</a:t>
            </a:r>
            <a:endParaRPr lang="zh-CN" altLang="en-US" sz="18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2" name="矩形 1"/>
          <p:cNvSpPr/>
          <p:nvPr/>
        </p:nvSpPr>
        <p:spPr>
          <a:xfrm>
            <a:off x="149086" y="2132856"/>
            <a:ext cx="6462464" cy="2062103"/>
          </a:xfrm>
          <a:prstGeom prst="rect">
            <a:avLst/>
          </a:prstGeom>
          <a:ln>
            <a:noFill/>
          </a:ln>
        </p:spPr>
        <p:txBody>
          <a:bodyPr wrap="square">
            <a:spAutoFit/>
          </a:bodyPr>
          <a:lstStyle/>
          <a:p>
            <a:pPr algn="l"/>
            <a:r>
              <a:rPr lang="en-US" altLang="zh-CN" sz="900" dirty="0">
                <a:solidFill>
                  <a:srgbClr val="000000"/>
                </a:solidFill>
                <a:latin typeface="Consolas" panose="020B0609020204030204" pitchFamily="49" charset="0"/>
              </a:rPr>
              <a:t> </a:t>
            </a:r>
            <a:r>
              <a:rPr lang="en-US" altLang="zh-CN" sz="900" dirty="0">
                <a:latin typeface="Consolas" panose="020B0609020204030204" pitchFamily="49" charset="0"/>
              </a:rPr>
              <a:t>private</a:t>
            </a:r>
            <a:r>
              <a:rPr lang="en-US" altLang="zh-CN" sz="900" dirty="0">
                <a:solidFill>
                  <a:srgbClr val="000000"/>
                </a:solidFill>
                <a:latin typeface="Consolas" panose="020B0609020204030204" pitchFamily="49" charset="0"/>
              </a:rPr>
              <a:t> </a:t>
            </a:r>
            <a:r>
              <a:rPr lang="en-US" altLang="zh-CN" sz="1600" dirty="0" err="1">
                <a:latin typeface="Consolas" panose="020B0609020204030204" pitchFamily="49" charset="0"/>
              </a:rPr>
              <a:t>async</a:t>
            </a:r>
            <a:r>
              <a:rPr lang="en-US" altLang="zh-CN" sz="900" dirty="0">
                <a:solidFill>
                  <a:srgbClr val="000000"/>
                </a:solidFill>
                <a:latin typeface="Consolas" panose="020B0609020204030204" pitchFamily="49" charset="0"/>
              </a:rPr>
              <a:t> </a:t>
            </a:r>
            <a:r>
              <a:rPr lang="en-US" altLang="zh-CN" sz="900" dirty="0">
                <a:latin typeface="Consolas" panose="020B0609020204030204" pitchFamily="49" charset="0"/>
              </a:rPr>
              <a:t>void</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Button_Click</a:t>
            </a:r>
            <a:r>
              <a:rPr lang="en-US" altLang="zh-CN" sz="900" dirty="0">
                <a:solidFill>
                  <a:srgbClr val="000000"/>
                </a:solidFill>
                <a:latin typeface="Consolas" panose="020B0609020204030204" pitchFamily="49" charset="0"/>
              </a:rPr>
              <a:t>(</a:t>
            </a:r>
            <a:r>
              <a:rPr lang="en-US" altLang="zh-CN" sz="900" dirty="0">
                <a:latin typeface="Consolas" panose="020B0609020204030204" pitchFamily="49" charset="0"/>
              </a:rPr>
              <a:t>object</a:t>
            </a:r>
            <a:r>
              <a:rPr lang="en-US" altLang="zh-CN" sz="900" dirty="0">
                <a:solidFill>
                  <a:srgbClr val="000000"/>
                </a:solidFill>
                <a:latin typeface="Consolas" panose="020B0609020204030204" pitchFamily="49" charset="0"/>
              </a:rPr>
              <a:t> sender, </a:t>
            </a:r>
            <a:r>
              <a:rPr lang="en-US" altLang="zh-CN" sz="900" dirty="0" err="1">
                <a:solidFill>
                  <a:srgbClr val="000000"/>
                </a:solidFill>
                <a:latin typeface="Consolas" panose="020B0609020204030204" pitchFamily="49" charset="0"/>
              </a:rPr>
              <a:t>RoutedEventArgs</a:t>
            </a:r>
            <a:r>
              <a:rPr lang="en-US" altLang="zh-CN" sz="900" dirty="0">
                <a:solidFill>
                  <a:srgbClr val="000000"/>
                </a:solidFill>
                <a:latin typeface="Consolas" panose="020B0609020204030204" pitchFamily="49" charset="0"/>
              </a:rPr>
              <a:t> e)</a:t>
            </a:r>
          </a:p>
          <a:p>
            <a:pPr algn="l"/>
            <a:r>
              <a:rPr lang="zh-CN" altLang="en-US" sz="900" dirty="0">
                <a:solidFill>
                  <a:srgbClr val="000000"/>
                </a:solidFill>
                <a:latin typeface="Consolas" panose="020B0609020204030204" pitchFamily="49" charset="0"/>
              </a:rPr>
              <a:t> </a:t>
            </a:r>
            <a:r>
              <a:rPr lang="en-US" altLang="zh-CN" sz="900" dirty="0" smtClean="0">
                <a:solidFill>
                  <a:srgbClr val="000000"/>
                </a:solidFill>
                <a:latin typeface="Consolas" panose="020B0609020204030204" pitchFamily="49" charset="0"/>
              </a:rPr>
              <a:t>{</a:t>
            </a:r>
            <a:endParaRPr lang="en-US" altLang="zh-CN" sz="900" dirty="0">
              <a:solidFill>
                <a:srgbClr val="000000"/>
              </a:solidFill>
              <a:latin typeface="Consolas" panose="020B0609020204030204" pitchFamily="49" charset="0"/>
            </a:endParaRPr>
          </a:p>
          <a:p>
            <a:pPr lvl="1" algn="l"/>
            <a:r>
              <a:rPr lang="en-US" altLang="zh-CN" sz="900" dirty="0" err="1" smtClean="0">
                <a:solidFill>
                  <a:srgbClr val="000000"/>
                </a:solidFill>
                <a:latin typeface="Consolas" panose="020B0609020204030204" pitchFamily="49" charset="0"/>
              </a:rPr>
              <a:t>MediaElement</a:t>
            </a:r>
            <a:r>
              <a:rPr lang="en-US" altLang="zh-CN" sz="900" dirty="0" smtClean="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 = </a:t>
            </a:r>
            <a:r>
              <a:rPr lang="en-US" altLang="zh-CN" sz="900" dirty="0">
                <a:latin typeface="Consolas" panose="020B0609020204030204" pitchFamily="49" charset="0"/>
              </a:rPr>
              <a:t>new</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MediaElement</a:t>
            </a:r>
            <a:r>
              <a:rPr lang="en-US" altLang="zh-CN" sz="900" dirty="0">
                <a:solidFill>
                  <a:srgbClr val="000000"/>
                </a:solidFill>
                <a:latin typeface="Consolas" panose="020B0609020204030204" pitchFamily="49" charset="0"/>
              </a:rPr>
              <a:t>();</a:t>
            </a:r>
          </a:p>
          <a:p>
            <a:pPr lvl="1" algn="l"/>
            <a:r>
              <a:rPr lang="en-US" altLang="zh-CN" sz="900" dirty="0" err="1" smtClean="0">
                <a:latin typeface="Consolas" panose="020B0609020204030204" pitchFamily="49" charset="0"/>
              </a:rPr>
              <a:t>var</a:t>
            </a:r>
            <a:r>
              <a:rPr lang="en-US" altLang="zh-CN" sz="900" dirty="0" smtClean="0">
                <a:solidFill>
                  <a:srgbClr val="000000"/>
                </a:solidFill>
                <a:latin typeface="Consolas" panose="020B0609020204030204" pitchFamily="49" charset="0"/>
              </a:rPr>
              <a:t> </a:t>
            </a:r>
            <a:r>
              <a:rPr lang="en-US" altLang="zh-CN" sz="900" dirty="0">
                <a:solidFill>
                  <a:srgbClr val="000000"/>
                </a:solidFill>
                <a:latin typeface="Consolas" panose="020B0609020204030204" pitchFamily="49" charset="0"/>
              </a:rPr>
              <a:t>synth = </a:t>
            </a:r>
            <a:r>
              <a:rPr lang="en-US" altLang="zh-CN" sz="900" dirty="0">
                <a:latin typeface="Consolas" panose="020B0609020204030204" pitchFamily="49" charset="0"/>
              </a:rPr>
              <a:t>new</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Windows.Media.SpeechSynthesis.SpeechSynthesizer</a:t>
            </a:r>
            <a:r>
              <a:rPr lang="en-US" altLang="zh-CN" sz="900" dirty="0">
                <a:solidFill>
                  <a:srgbClr val="000000"/>
                </a:solidFill>
                <a:latin typeface="Consolas" panose="020B0609020204030204" pitchFamily="49" charset="0"/>
              </a:rPr>
              <a:t>();</a:t>
            </a:r>
          </a:p>
          <a:p>
            <a:pPr lvl="1" algn="l"/>
            <a:r>
              <a:rPr lang="en-US" altLang="zh-CN" sz="900" dirty="0" err="1" smtClean="0">
                <a:solidFill>
                  <a:srgbClr val="000000"/>
                </a:solidFill>
                <a:latin typeface="Consolas" panose="020B0609020204030204" pitchFamily="49" charset="0"/>
              </a:rPr>
              <a:t>Windows.Media.SpeechSynthesis.SpeechSynthesisStream</a:t>
            </a:r>
            <a:r>
              <a:rPr lang="en-US" altLang="zh-CN" sz="900" dirty="0" smtClean="0">
                <a:solidFill>
                  <a:srgbClr val="000000"/>
                </a:solidFill>
                <a:latin typeface="Consolas" panose="020B0609020204030204" pitchFamily="49" charset="0"/>
              </a:rPr>
              <a:t> </a:t>
            </a:r>
            <a:r>
              <a:rPr lang="en-US" altLang="zh-CN" sz="900" dirty="0">
                <a:solidFill>
                  <a:srgbClr val="000000"/>
                </a:solidFill>
                <a:latin typeface="Consolas" panose="020B0609020204030204" pitchFamily="49" charset="0"/>
              </a:rPr>
              <a:t>stream = </a:t>
            </a:r>
            <a:r>
              <a:rPr lang="en-US" altLang="zh-CN" sz="1600" dirty="0">
                <a:latin typeface="Consolas" panose="020B0609020204030204" pitchFamily="49" charset="0"/>
              </a:rPr>
              <a:t>await</a:t>
            </a:r>
            <a:r>
              <a:rPr lang="en-US" altLang="zh-CN" sz="900" dirty="0">
                <a:solidFill>
                  <a:srgbClr val="000000"/>
                </a:solidFill>
                <a:latin typeface="Consolas" panose="020B0609020204030204" pitchFamily="49" charset="0"/>
              </a:rPr>
              <a:t> </a:t>
            </a:r>
            <a:r>
              <a:rPr lang="en-US" altLang="zh-CN" sz="900" dirty="0" smtClean="0">
                <a:solidFill>
                  <a:srgbClr val="000000"/>
                </a:solidFill>
                <a:latin typeface="Consolas" panose="020B0609020204030204" pitchFamily="49" charset="0"/>
              </a:rPr>
              <a:t>	</a:t>
            </a:r>
            <a:r>
              <a:rPr lang="en-US" altLang="zh-CN" sz="900" dirty="0" err="1" smtClean="0">
                <a:solidFill>
                  <a:srgbClr val="000000"/>
                </a:solidFill>
                <a:latin typeface="Consolas" panose="020B0609020204030204" pitchFamily="49" charset="0"/>
              </a:rPr>
              <a:t>synth.SynthesizeTextToStreamAsync</a:t>
            </a:r>
            <a:r>
              <a:rPr lang="en-US" altLang="zh-CN" sz="900" dirty="0">
                <a:solidFill>
                  <a:srgbClr val="000000"/>
                </a:solidFill>
                <a:latin typeface="Consolas" panose="020B0609020204030204" pitchFamily="49" charset="0"/>
              </a:rPr>
              <a:t>(</a:t>
            </a:r>
            <a:r>
              <a:rPr lang="en-US" altLang="zh-CN" sz="900" dirty="0">
                <a:solidFill>
                  <a:srgbClr val="A31515"/>
                </a:solidFill>
                <a:latin typeface="Consolas" panose="020B0609020204030204" pitchFamily="49" charset="0"/>
              </a:rPr>
              <a:t>"Hello, World!"</a:t>
            </a:r>
            <a:r>
              <a:rPr lang="en-US" altLang="zh-CN" sz="900" dirty="0">
                <a:solidFill>
                  <a:srgbClr val="000000"/>
                </a:solidFill>
                <a:latin typeface="Consolas" panose="020B0609020204030204" pitchFamily="49" charset="0"/>
              </a:rPr>
              <a:t>);</a:t>
            </a:r>
          </a:p>
          <a:p>
            <a:pPr lvl="1" algn="l"/>
            <a:r>
              <a:rPr lang="en-US" altLang="zh-CN" sz="900" dirty="0" err="1" smtClean="0">
                <a:solidFill>
                  <a:srgbClr val="000000"/>
                </a:solidFill>
                <a:latin typeface="Consolas" panose="020B0609020204030204" pitchFamily="49" charset="0"/>
              </a:rPr>
              <a:t>mediaElement.SetSource</a:t>
            </a:r>
            <a:r>
              <a:rPr lang="en-US" altLang="zh-CN" sz="900" dirty="0" smtClean="0">
                <a:solidFill>
                  <a:srgbClr val="000000"/>
                </a:solidFill>
                <a:latin typeface="Consolas" panose="020B0609020204030204" pitchFamily="49" charset="0"/>
              </a:rPr>
              <a:t>(stream</a:t>
            </a:r>
            <a:r>
              <a:rPr lang="en-US" altLang="zh-CN" sz="900" dirty="0">
                <a:solidFill>
                  <a:srgbClr val="000000"/>
                </a:solidFill>
                <a:latin typeface="Consolas" panose="020B0609020204030204" pitchFamily="49" charset="0"/>
              </a:rPr>
              <a:t>, </a:t>
            </a:r>
            <a:r>
              <a:rPr lang="en-US" altLang="zh-CN" sz="900" dirty="0" err="1">
                <a:solidFill>
                  <a:srgbClr val="000000"/>
                </a:solidFill>
                <a:latin typeface="Consolas" panose="020B0609020204030204" pitchFamily="49" charset="0"/>
              </a:rPr>
              <a:t>stream.ContentType</a:t>
            </a:r>
            <a:r>
              <a:rPr lang="en-US" altLang="zh-CN" sz="900" dirty="0">
                <a:solidFill>
                  <a:srgbClr val="000000"/>
                </a:solidFill>
                <a:latin typeface="Consolas" panose="020B0609020204030204" pitchFamily="49" charset="0"/>
              </a:rPr>
              <a:t>);</a:t>
            </a:r>
          </a:p>
          <a:p>
            <a:pPr lvl="1" algn="l"/>
            <a:r>
              <a:rPr lang="en-US" altLang="zh-CN" sz="900" dirty="0" err="1" smtClean="0">
                <a:solidFill>
                  <a:srgbClr val="000000"/>
                </a:solidFill>
                <a:latin typeface="Consolas" panose="020B0609020204030204" pitchFamily="49" charset="0"/>
              </a:rPr>
              <a:t>mediaElement.Play</a:t>
            </a:r>
            <a:r>
              <a:rPr lang="en-US" altLang="zh-CN" sz="900" dirty="0">
                <a:solidFill>
                  <a:srgbClr val="000000"/>
                </a:solidFill>
                <a:latin typeface="Consolas" panose="020B0609020204030204" pitchFamily="49" charset="0"/>
              </a:rPr>
              <a:t>();</a:t>
            </a:r>
          </a:p>
          <a:p>
            <a:pPr algn="l"/>
            <a:r>
              <a:rPr lang="zh-CN" altLang="en-US" sz="900" dirty="0">
                <a:solidFill>
                  <a:srgbClr val="000000"/>
                </a:solidFill>
                <a:latin typeface="Consolas" panose="020B0609020204030204" pitchFamily="49" charset="0"/>
              </a:rPr>
              <a:t> </a:t>
            </a:r>
            <a:r>
              <a:rPr lang="en-US" altLang="zh-CN" sz="900" dirty="0" smtClean="0">
                <a:solidFill>
                  <a:srgbClr val="000000"/>
                </a:solidFill>
                <a:latin typeface="Consolas" panose="020B0609020204030204" pitchFamily="49" charset="0"/>
              </a:rPr>
              <a:t>}</a:t>
            </a:r>
            <a:endParaRPr lang="zh-CN" alt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1484784"/>
            <a:ext cx="3491880" cy="2310317"/>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992" y="3861979"/>
            <a:ext cx="4644008" cy="2026038"/>
          </a:xfrm>
          <a:prstGeom prst="rect">
            <a:avLst/>
          </a:prstGeom>
        </p:spPr>
      </p:pic>
      <p:sp>
        <p:nvSpPr>
          <p:cNvPr id="3" name="矩形 2"/>
          <p:cNvSpPr/>
          <p:nvPr/>
        </p:nvSpPr>
        <p:spPr>
          <a:xfrm>
            <a:off x="-36512" y="4173918"/>
            <a:ext cx="4494922" cy="1487330"/>
          </a:xfrm>
          <a:prstGeom prst="rect">
            <a:avLst/>
          </a:prstGeom>
        </p:spPr>
        <p:txBody>
          <a:bodyPr wrap="square">
            <a:spAutoFit/>
          </a:bodyPr>
          <a:lstStyle/>
          <a:p>
            <a:pPr algn="l"/>
            <a:r>
              <a:rPr lang="zh-CN" altLang="en-US" sz="1400" dirty="0" smtClean="0"/>
              <a:t>使用 </a:t>
            </a:r>
            <a:r>
              <a:rPr lang="en-US" altLang="zh-CN" sz="1400" dirty="0"/>
              <a:t>Windows API </a:t>
            </a:r>
            <a:r>
              <a:rPr lang="zh-CN" altLang="en-US" sz="1400" dirty="0"/>
              <a:t>创建一个语音合成</a:t>
            </a:r>
            <a:r>
              <a:rPr lang="zh-CN" altLang="en-US" sz="1400" dirty="0" smtClean="0"/>
              <a:t>对象</a:t>
            </a:r>
            <a:endParaRPr lang="en-US" altLang="zh-CN" sz="1400" dirty="0" smtClean="0"/>
          </a:p>
          <a:p>
            <a:pPr algn="l"/>
            <a:r>
              <a:rPr lang="zh-CN" altLang="en-US" sz="1400" dirty="0" smtClean="0"/>
              <a:t>提供</a:t>
            </a:r>
            <a:r>
              <a:rPr lang="zh-CN" altLang="en-US" sz="1400" dirty="0"/>
              <a:t>给该对象一些要说的</a:t>
            </a:r>
            <a:r>
              <a:rPr lang="zh-CN" altLang="en-US" sz="1400" dirty="0" smtClean="0"/>
              <a:t>文本</a:t>
            </a:r>
            <a:endParaRPr lang="en-US" altLang="zh-CN" sz="1400" dirty="0" smtClean="0"/>
          </a:p>
          <a:p>
            <a:pPr algn="l"/>
            <a:r>
              <a:rPr lang="zh-CN" altLang="en-US" sz="1400" dirty="0" smtClean="0"/>
              <a:t>有关</a:t>
            </a:r>
            <a:r>
              <a:rPr lang="zh-CN" altLang="en-US" sz="1400" dirty="0"/>
              <a:t>使用 </a:t>
            </a:r>
            <a:r>
              <a:rPr lang="en-US" altLang="zh-CN" sz="1400" dirty="0" err="1"/>
              <a:t>SpeechSynthesis</a:t>
            </a:r>
            <a:r>
              <a:rPr lang="en-US" altLang="zh-CN" sz="1400" dirty="0"/>
              <a:t> </a:t>
            </a:r>
            <a:r>
              <a:rPr lang="zh-CN" altLang="en-US" sz="1400" dirty="0"/>
              <a:t>的详细</a:t>
            </a:r>
            <a:r>
              <a:rPr lang="zh-CN" altLang="en-US" sz="1400" dirty="0" smtClean="0"/>
              <a:t>信息</a:t>
            </a:r>
            <a:endParaRPr lang="en-US" altLang="zh-CN" sz="1400" dirty="0" smtClean="0"/>
          </a:p>
          <a:p>
            <a:pPr algn="l"/>
            <a:r>
              <a:rPr lang="zh-CN" altLang="en-US" sz="1400" dirty="0" smtClean="0"/>
              <a:t>参阅 </a:t>
            </a:r>
            <a:r>
              <a:rPr lang="en-US" altLang="zh-CN" sz="1400" dirty="0" err="1"/>
              <a:t>SpeechSynthesis</a:t>
            </a:r>
            <a:r>
              <a:rPr lang="en-US" altLang="zh-CN" sz="1400" dirty="0"/>
              <a:t> </a:t>
            </a:r>
            <a:r>
              <a:rPr lang="zh-CN" altLang="en-US" sz="1400" dirty="0"/>
              <a:t>命名空间</a:t>
            </a:r>
            <a:r>
              <a:rPr lang="zh-CN" altLang="en-US" sz="1400" dirty="0" smtClean="0"/>
              <a:t>文档</a:t>
            </a:r>
            <a:endParaRPr lang="en-US" altLang="zh-CN" sz="1400" dirty="0" smtClean="0"/>
          </a:p>
          <a:p>
            <a:pPr algn="l"/>
            <a:r>
              <a:rPr lang="en-US" altLang="zh-CN" sz="1050" dirty="0"/>
              <a:t>https://docs.microsoft.com/en-us/uwp/api/Windows.Media.SpeechSynthesis</a:t>
            </a:r>
            <a:endParaRPr lang="zh-CN" altLang="en-US" sz="1050" dirty="0"/>
          </a:p>
        </p:txBody>
      </p:sp>
      <p:grpSp>
        <p:nvGrpSpPr>
          <p:cNvPr id="5" name="组合 4"/>
          <p:cNvGrpSpPr/>
          <p:nvPr/>
        </p:nvGrpSpPr>
        <p:grpSpPr>
          <a:xfrm>
            <a:off x="4850600" y="6027720"/>
            <a:ext cx="4293400" cy="812530"/>
            <a:chOff x="4850600" y="6027720"/>
            <a:chExt cx="4293400" cy="812530"/>
          </a:xfrm>
        </p:grpSpPr>
        <p:sp>
          <p:nvSpPr>
            <p:cNvPr id="4" name="文本框 3"/>
            <p:cNvSpPr txBox="1"/>
            <p:nvPr/>
          </p:nvSpPr>
          <p:spPr>
            <a:xfrm>
              <a:off x="4850600" y="6027720"/>
              <a:ext cx="1944216" cy="812530"/>
            </a:xfrm>
            <a:prstGeom prst="rect">
              <a:avLst/>
            </a:prstGeom>
            <a:noFill/>
          </p:spPr>
          <p:txBody>
            <a:bodyPr wrap="square" rtlCol="0">
              <a:spAutoFit/>
            </a:bodyPr>
            <a:lstStyle/>
            <a:p>
              <a:pPr algn="l"/>
              <a:r>
                <a:rPr lang="en-US" altLang="zh-CN" sz="1800" dirty="0" smtClean="0"/>
                <a:t>Voice synthesis</a:t>
              </a:r>
            </a:p>
            <a:p>
              <a:pPr algn="l"/>
              <a:r>
                <a:rPr lang="en-US" altLang="zh-CN" sz="1800" dirty="0" smtClean="0"/>
                <a:t>Texture synthesis</a:t>
              </a:r>
              <a:endParaRPr lang="zh-CN" altLang="en-US" sz="1800" dirty="0"/>
            </a:p>
          </p:txBody>
        </p:sp>
        <p:sp>
          <p:nvSpPr>
            <p:cNvPr id="11" name="文本框 10"/>
            <p:cNvSpPr txBox="1"/>
            <p:nvPr/>
          </p:nvSpPr>
          <p:spPr>
            <a:xfrm>
              <a:off x="6611550" y="6129286"/>
              <a:ext cx="2532450" cy="609398"/>
            </a:xfrm>
            <a:prstGeom prst="rect">
              <a:avLst/>
            </a:prstGeom>
            <a:noFill/>
          </p:spPr>
          <p:txBody>
            <a:bodyPr wrap="square" rtlCol="0">
              <a:spAutoFit/>
            </a:bodyPr>
            <a:lstStyle/>
            <a:p>
              <a:pPr algn="l"/>
              <a:r>
                <a:rPr lang="zh-CN" altLang="en-US" sz="2800" dirty="0" smtClean="0"/>
                <a:t>近</a:t>
              </a:r>
              <a:r>
                <a:rPr lang="en-US" altLang="zh-CN" sz="2800" dirty="0" smtClean="0"/>
                <a:t>2</a:t>
              </a:r>
              <a:r>
                <a:rPr lang="zh-CN" altLang="en-US" sz="2800" dirty="0" smtClean="0"/>
                <a:t>年热点之一</a:t>
              </a:r>
              <a:endParaRPr lang="zh-CN" altLang="en-US" sz="2800" dirty="0"/>
            </a:p>
          </p:txBody>
        </p:sp>
      </p:grpSp>
    </p:spTree>
    <p:extLst>
      <p:ext uri="{BB962C8B-B14F-4D97-AF65-F5344CB8AC3E}">
        <p14:creationId xmlns:p14="http://schemas.microsoft.com/office/powerpoint/2010/main" val="3799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9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参考阅读网页</a:t>
            </a:r>
            <a:endParaRPr lang="en-US" altLang="zh-CN" sz="2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FLUENT</a:t>
            </a:r>
            <a:r>
              <a:rPr lang="zh-CN" altLang="en-US" sz="1800" b="1" dirty="0" smtClean="0">
                <a:solidFill>
                  <a:schemeClr val="accent2">
                    <a:lumMod val="50000"/>
                  </a:schemeClr>
                </a:solidFill>
              </a:rPr>
              <a:t>官网 </a:t>
            </a:r>
            <a:r>
              <a:rPr lang="en-US" altLang="zh-CN" sz="1800" b="1" dirty="0" smtClean="0">
                <a:solidFill>
                  <a:schemeClr val="accent2">
                    <a:lumMod val="50000"/>
                  </a:schemeClr>
                </a:solidFill>
                <a:hlinkClick r:id="rId3"/>
              </a:rPr>
              <a:t>https</a:t>
            </a:r>
            <a:r>
              <a:rPr lang="en-US" altLang="zh-CN" sz="1800" b="1" dirty="0">
                <a:solidFill>
                  <a:schemeClr val="accent2">
                    <a:lumMod val="50000"/>
                  </a:schemeClr>
                </a:solidFill>
                <a:hlinkClick r:id="rId3"/>
              </a:rPr>
              <a:t>://www.microsoft.com/design/fluent</a:t>
            </a:r>
            <a:r>
              <a:rPr lang="en-US" altLang="zh-CN" sz="1800" b="1" dirty="0" smtClean="0">
                <a:solidFill>
                  <a:schemeClr val="accent2">
                    <a:lumMod val="50000"/>
                  </a:schemeClr>
                </a:solidFill>
                <a:hlinkClick r:id="rId3"/>
              </a:rPr>
              <a:t>/</a:t>
            </a:r>
            <a:r>
              <a:rPr lang="en-US" altLang="zh-CN" sz="1800" b="1" dirty="0" smtClean="0">
                <a:solidFill>
                  <a:schemeClr val="accent2">
                    <a:lumMod val="50000"/>
                  </a:schemeClr>
                </a:solidFill>
              </a:rPr>
              <a:t> </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hlinkClick r:id="rId4"/>
              </a:rPr>
              <a:t>https</a:t>
            </a:r>
            <a:r>
              <a:rPr lang="en-US" altLang="zh-CN" sz="1800" b="1" dirty="0">
                <a:solidFill>
                  <a:schemeClr val="accent2">
                    <a:lumMod val="50000"/>
                  </a:schemeClr>
                </a:solidFill>
                <a:hlinkClick r:id="rId4"/>
              </a:rPr>
              <a:t>://</a:t>
            </a:r>
            <a:r>
              <a:rPr lang="en-US" altLang="zh-CN" sz="1800" b="1" dirty="0" smtClean="0">
                <a:solidFill>
                  <a:schemeClr val="accent2">
                    <a:lumMod val="50000"/>
                  </a:schemeClr>
                </a:solidFill>
                <a:hlinkClick r:id="rId4"/>
              </a:rPr>
              <a:t>docs.microsoft.com/en-us/windows/uwp/design/fluent-design-system/index</a:t>
            </a:r>
            <a:r>
              <a:rPr lang="en-US" altLang="zh-CN" sz="1800" b="1" dirty="0" smtClean="0">
                <a:solidFill>
                  <a:schemeClr val="accent2">
                    <a:lumMod val="50000"/>
                  </a:schemeClr>
                </a:solidFill>
              </a:rPr>
              <a:t>  </a:t>
            </a:r>
            <a:endParaRPr lang="en-US" altLang="zh-CN" sz="1800" b="1" dirty="0">
              <a:solidFill>
                <a:schemeClr val="accent2">
                  <a:lumMod val="50000"/>
                </a:schemeClr>
              </a:solidFill>
            </a:endParaRPr>
          </a:p>
          <a:p>
            <a:pPr>
              <a:buFont typeface="Wingdings" panose="05000000000000000000" pitchFamily="2" charset="2"/>
              <a:buChar char="p"/>
            </a:pPr>
            <a:r>
              <a:rPr lang="zh-CN" altLang="en-US" sz="2800" b="1" dirty="0" smtClean="0">
                <a:solidFill>
                  <a:schemeClr val="accent2">
                    <a:lumMod val="50000"/>
                  </a:schemeClr>
                </a:solidFill>
              </a:rPr>
              <a:t>   五</a:t>
            </a:r>
            <a:r>
              <a:rPr lang="zh-CN" altLang="en-US" sz="2800" b="1" dirty="0">
                <a:solidFill>
                  <a:schemeClr val="accent2">
                    <a:lumMod val="50000"/>
                  </a:schemeClr>
                </a:solidFill>
              </a:rPr>
              <a:t>大核心</a:t>
            </a:r>
            <a:r>
              <a:rPr lang="zh-CN" altLang="en-US" sz="2800" b="1" dirty="0" smtClean="0">
                <a:solidFill>
                  <a:schemeClr val="accent2">
                    <a:lumMod val="50000"/>
                  </a:schemeClr>
                </a:solidFill>
              </a:rPr>
              <a:t>元素：</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 </a:t>
            </a:r>
            <a:r>
              <a:rPr lang="en-US" altLang="zh-CN" sz="1800" b="1" dirty="0">
                <a:solidFill>
                  <a:schemeClr val="accent2">
                    <a:lumMod val="50000"/>
                  </a:schemeClr>
                </a:solidFill>
              </a:rPr>
              <a:t>Light</a:t>
            </a:r>
            <a:r>
              <a:rPr lang="zh-CN" altLang="en-US" sz="1800" b="1" dirty="0">
                <a:solidFill>
                  <a:schemeClr val="accent2">
                    <a:lumMod val="50000"/>
                  </a:schemeClr>
                </a:solidFill>
              </a:rPr>
              <a:t>（光感</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 Depth</a:t>
            </a:r>
            <a:r>
              <a:rPr lang="zh-CN" altLang="en-US" sz="1800" b="1" dirty="0">
                <a:solidFill>
                  <a:schemeClr val="accent2">
                    <a:lumMod val="50000"/>
                  </a:schemeClr>
                </a:solidFill>
              </a:rPr>
              <a:t>（深度</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 Motion</a:t>
            </a:r>
            <a:r>
              <a:rPr lang="zh-CN" altLang="en-US" sz="1800" b="1" dirty="0">
                <a:solidFill>
                  <a:schemeClr val="accent2">
                    <a:lumMod val="50000"/>
                  </a:schemeClr>
                </a:solidFill>
              </a:rPr>
              <a:t>（动画</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 Material</a:t>
            </a:r>
            <a:r>
              <a:rPr lang="zh-CN" altLang="en-US" sz="1800" b="1" dirty="0">
                <a:solidFill>
                  <a:schemeClr val="accent2">
                    <a:lumMod val="50000"/>
                  </a:schemeClr>
                </a:solidFill>
              </a:rPr>
              <a:t>（材质</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 Scale</a:t>
            </a:r>
            <a:r>
              <a:rPr lang="zh-CN" altLang="en-US" sz="1800" b="1" dirty="0">
                <a:solidFill>
                  <a:schemeClr val="accent2">
                    <a:lumMod val="50000"/>
                  </a:schemeClr>
                </a:solidFill>
              </a:rPr>
              <a:t>（缩放</a:t>
            </a:r>
            <a:r>
              <a:rPr lang="zh-CN" altLang="en-US" sz="1800" b="1" dirty="0" smtClean="0">
                <a:solidFill>
                  <a:schemeClr val="accent2">
                    <a:lumMod val="50000"/>
                  </a:schemeClr>
                </a:solidFill>
              </a:rPr>
              <a:t>）</a:t>
            </a:r>
            <a:endParaRPr lang="en-US" altLang="zh-CN" sz="1800" b="1" dirty="0" smtClean="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1.4.2 Fluent Design System</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6" name="矩形 5"/>
          <p:cNvSpPr/>
          <p:nvPr/>
        </p:nvSpPr>
        <p:spPr>
          <a:xfrm>
            <a:off x="985371" y="5013176"/>
            <a:ext cx="7121674" cy="1421928"/>
          </a:xfrm>
          <a:prstGeom prst="rect">
            <a:avLst/>
          </a:prstGeom>
        </p:spPr>
        <p:txBody>
          <a:bodyPr wrap="square">
            <a:spAutoFit/>
          </a:bodyPr>
          <a:lstStyle/>
          <a:p>
            <a:r>
              <a:rPr lang="en-US" altLang="zh-CN" dirty="0" err="1" smtClean="0">
                <a:solidFill>
                  <a:schemeClr val="bg1"/>
                </a:solidFill>
              </a:rPr>
              <a:t>nVidia</a:t>
            </a:r>
            <a:r>
              <a:rPr lang="zh-CN" altLang="en-US" dirty="0" smtClean="0">
                <a:solidFill>
                  <a:schemeClr val="bg1"/>
                </a:solidFill>
              </a:rPr>
              <a:t>最新的实时光线追踪技术与</a:t>
            </a:r>
            <a:r>
              <a:rPr lang="zh-CN" altLang="en-US" dirty="0" smtClean="0">
                <a:solidFill>
                  <a:schemeClr val="accent2">
                    <a:lumMod val="50000"/>
                  </a:schemeClr>
                </a:solidFill>
              </a:rPr>
              <a:t>机器学习使</a:t>
            </a:r>
            <a:r>
              <a:rPr lang="en-US" altLang="zh-CN" dirty="0" smtClean="0">
                <a:solidFill>
                  <a:schemeClr val="accent2">
                    <a:lumMod val="50000"/>
                  </a:schemeClr>
                </a:solidFill>
              </a:rPr>
              <a:t>Fluent</a:t>
            </a:r>
            <a:r>
              <a:rPr lang="zh-CN" altLang="en-US" dirty="0" smtClean="0">
                <a:solidFill>
                  <a:schemeClr val="accent2">
                    <a:lumMod val="50000"/>
                  </a:schemeClr>
                </a:solidFill>
              </a:rPr>
              <a:t>的前景充满遐想</a:t>
            </a:r>
            <a:endParaRPr lang="zh-CN" altLang="en-US" dirty="0"/>
          </a:p>
        </p:txBody>
      </p:sp>
    </p:spTree>
    <p:extLst>
      <p:ext uri="{BB962C8B-B14F-4D97-AF65-F5344CB8AC3E}">
        <p14:creationId xmlns:p14="http://schemas.microsoft.com/office/powerpoint/2010/main" val="15961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9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参考阅读网页</a:t>
            </a:r>
            <a:endParaRPr lang="en-US" altLang="zh-CN" sz="2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hlinkClick r:id="rId3"/>
              </a:rPr>
              <a:t> https</a:t>
            </a:r>
            <a:r>
              <a:rPr lang="en-US" altLang="zh-CN" sz="1800" b="1" dirty="0">
                <a:solidFill>
                  <a:schemeClr val="accent2">
                    <a:lumMod val="50000"/>
                  </a:schemeClr>
                </a:solidFill>
                <a:hlinkClick r:id="rId3"/>
              </a:rPr>
              <a:t>://</a:t>
            </a:r>
            <a:r>
              <a:rPr lang="en-US" altLang="zh-CN" sz="1800" b="1" dirty="0" smtClean="0">
                <a:solidFill>
                  <a:schemeClr val="accent2">
                    <a:lumMod val="50000"/>
                  </a:schemeClr>
                </a:solidFill>
                <a:hlinkClick r:id="rId3"/>
              </a:rPr>
              <a:t>docs.microsoft.com/en-us/windows/uwp/design/downloads/index</a:t>
            </a:r>
            <a:r>
              <a:rPr lang="en-US" altLang="zh-CN" sz="1800" b="1" dirty="0" smtClean="0">
                <a:solidFill>
                  <a:schemeClr val="accent2">
                    <a:lumMod val="50000"/>
                  </a:schemeClr>
                </a:solidFill>
              </a:rPr>
              <a:t> </a:t>
            </a:r>
          </a:p>
          <a:p>
            <a:pPr>
              <a:buFont typeface="Wingdings" panose="05000000000000000000" pitchFamily="2" charset="2"/>
              <a:buChar char="p"/>
            </a:pPr>
            <a:r>
              <a:rPr lang="en-US" altLang="zh-CN" sz="2800" b="1" dirty="0" smtClean="0">
                <a:solidFill>
                  <a:schemeClr val="accent2">
                    <a:lumMod val="50000"/>
                  </a:schemeClr>
                </a:solidFill>
              </a:rPr>
              <a:t> Adobe </a:t>
            </a:r>
            <a:r>
              <a:rPr lang="en-US" altLang="zh-CN" sz="2800" b="1" dirty="0">
                <a:solidFill>
                  <a:schemeClr val="accent2">
                    <a:lumMod val="50000"/>
                  </a:schemeClr>
                </a:solidFill>
              </a:rPr>
              <a:t>XD toolkit</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 安装</a:t>
            </a:r>
            <a:r>
              <a:rPr lang="en-US" altLang="zh-CN" sz="1800" b="1" dirty="0" smtClean="0">
                <a:solidFill>
                  <a:schemeClr val="accent2">
                    <a:lumMod val="50000"/>
                  </a:schemeClr>
                </a:solidFill>
              </a:rPr>
              <a:t>Adobe XD</a:t>
            </a:r>
          </a:p>
          <a:p>
            <a:pPr lvl="1">
              <a:buFont typeface="Wingdings" panose="05000000000000000000" pitchFamily="2" charset="2"/>
              <a:buChar char="Ø"/>
            </a:pPr>
            <a:r>
              <a:rPr lang="en-US" altLang="zh-CN" sz="1800" b="1" dirty="0" smtClean="0">
                <a:solidFill>
                  <a:schemeClr val="accent2">
                    <a:lumMod val="50000"/>
                  </a:schemeClr>
                </a:solidFill>
              </a:rPr>
              <a:t> </a:t>
            </a:r>
            <a:r>
              <a:rPr lang="zh-CN" altLang="en-US" sz="1800" b="1" dirty="0" smtClean="0">
                <a:solidFill>
                  <a:schemeClr val="accent2">
                    <a:lumMod val="50000"/>
                  </a:schemeClr>
                </a:solidFill>
              </a:rPr>
              <a:t>下载并解压微软</a:t>
            </a:r>
            <a:r>
              <a:rPr lang="en-US" altLang="zh-CN" sz="1800" b="1" dirty="0" smtClean="0">
                <a:solidFill>
                  <a:schemeClr val="accent2">
                    <a:lumMod val="50000"/>
                  </a:schemeClr>
                </a:solidFill>
              </a:rPr>
              <a:t>UWP</a:t>
            </a:r>
            <a:r>
              <a:rPr lang="zh-CN" altLang="en-US" sz="1800" b="1" dirty="0" smtClean="0">
                <a:solidFill>
                  <a:schemeClr val="accent2">
                    <a:lumMod val="50000"/>
                  </a:schemeClr>
                </a:solidFill>
              </a:rPr>
              <a:t>资源包 </a:t>
            </a:r>
            <a:r>
              <a:rPr lang="en-US" altLang="zh-CN" sz="1800" b="1" dirty="0">
                <a:solidFill>
                  <a:schemeClr val="accent2">
                    <a:lumMod val="50000"/>
                  </a:schemeClr>
                </a:solidFill>
              </a:rPr>
              <a:t>Adobe XD </a:t>
            </a:r>
            <a:r>
              <a:rPr lang="en-US" altLang="zh-CN" sz="1800" b="1" dirty="0" smtClean="0">
                <a:solidFill>
                  <a:schemeClr val="accent2">
                    <a:lumMod val="50000"/>
                  </a:schemeClr>
                </a:solidFill>
              </a:rPr>
              <a:t>toolkit</a:t>
            </a:r>
          </a:p>
          <a:p>
            <a:pPr lvl="1">
              <a:buFont typeface="Wingdings" panose="05000000000000000000" pitchFamily="2" charset="2"/>
              <a:buChar char="Ø"/>
            </a:pPr>
            <a:r>
              <a:rPr lang="en-US" altLang="zh-CN" sz="1800" b="1" dirty="0" smtClean="0">
                <a:solidFill>
                  <a:schemeClr val="accent2">
                    <a:lumMod val="50000"/>
                  </a:schemeClr>
                </a:solidFill>
              </a:rPr>
              <a:t> </a:t>
            </a:r>
            <a:r>
              <a:rPr lang="zh-CN" altLang="en-US" sz="1800" b="1" dirty="0" smtClean="0">
                <a:solidFill>
                  <a:schemeClr val="accent2">
                    <a:lumMod val="50000"/>
                  </a:schemeClr>
                </a:solidFill>
              </a:rPr>
              <a:t>使用 </a:t>
            </a:r>
            <a:r>
              <a:rPr lang="en-US" altLang="zh-CN" sz="1800" b="1" dirty="0" err="1" smtClean="0">
                <a:solidFill>
                  <a:schemeClr val="accent2">
                    <a:lumMod val="50000"/>
                  </a:schemeClr>
                </a:solidFill>
              </a:rPr>
              <a:t>WindowsUI.xd</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a:solidFill>
                  <a:schemeClr val="accent2">
                    <a:lumMod val="50000"/>
                  </a:schemeClr>
                </a:solidFill>
              </a:rPr>
              <a:t> </a:t>
            </a:r>
            <a:r>
              <a:rPr lang="zh-CN" altLang="en-US" sz="1800" b="1" dirty="0" smtClean="0">
                <a:solidFill>
                  <a:schemeClr val="accent2">
                    <a:lumMod val="50000"/>
                  </a:schemeClr>
                </a:solidFill>
              </a:rPr>
              <a:t>规范 </a:t>
            </a:r>
            <a:r>
              <a:rPr lang="en-US" altLang="zh-CN" sz="1800" b="1" dirty="0" smtClean="0">
                <a:solidFill>
                  <a:schemeClr val="accent2">
                    <a:lumMod val="50000"/>
                  </a:schemeClr>
                </a:solidFill>
              </a:rPr>
              <a:t>UWP </a:t>
            </a:r>
            <a:r>
              <a:rPr lang="zh-CN" altLang="en-US" sz="1800" b="1" dirty="0">
                <a:solidFill>
                  <a:schemeClr val="accent2">
                    <a:lumMod val="50000"/>
                  </a:schemeClr>
                </a:solidFill>
              </a:rPr>
              <a:t>团队开发的字体、字号及配色</a:t>
            </a:r>
            <a:endParaRPr lang="en-US" altLang="zh-CN" sz="1800" b="1" dirty="0" smtClean="0">
              <a:solidFill>
                <a:schemeClr val="accent2">
                  <a:lumMod val="50000"/>
                </a:schemeClr>
              </a:solidFill>
            </a:endParaRPr>
          </a:p>
        </p:txBody>
      </p:sp>
      <p:sp>
        <p:nvSpPr>
          <p:cNvPr id="88068" name="文本框 88067"/>
          <p:cNvSpPr txBox="1"/>
          <p:nvPr/>
        </p:nvSpPr>
        <p:spPr>
          <a:xfrm>
            <a:off x="-353527" y="404664"/>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a:latin typeface="Arial" panose="020B0604020202020204" pitchFamily="34" charset="0"/>
                <a:ea typeface="微软雅黑 Light" panose="020B0502040204020203" charset="-122"/>
                <a:cs typeface="Arial" panose="020B0604020202020204" pitchFamily="34" charset="0"/>
              </a:rPr>
              <a:t>Design toolkits </a:t>
            </a:r>
            <a:r>
              <a:rPr lang="en-US" altLang="zh-CN" sz="2800" b="0" dirty="0" smtClean="0">
                <a:latin typeface="Arial" panose="020B0604020202020204" pitchFamily="34" charset="0"/>
                <a:ea typeface="微软雅黑 Light" panose="020B0502040204020203" charset="-122"/>
                <a:cs typeface="Arial" panose="020B0604020202020204" pitchFamily="34" charset="0"/>
              </a:rPr>
              <a:t>for </a:t>
            </a:r>
            <a:r>
              <a:rPr lang="en-US" altLang="zh-CN" sz="2800" b="0" dirty="0">
                <a:latin typeface="Arial" panose="020B0604020202020204" pitchFamily="34" charset="0"/>
                <a:ea typeface="微软雅黑 Light" panose="020B0502040204020203" charset="-122"/>
                <a:cs typeface="Arial" panose="020B0604020202020204" pitchFamily="34" charset="0"/>
              </a:rPr>
              <a:t>UWP</a:t>
            </a:r>
            <a:endParaRPr lang="zh-CN" altLang="en-US" sz="2800" b="0" dirty="0">
              <a:solidFill>
                <a:srgbClr val="0000FF"/>
              </a:solidFill>
              <a:latin typeface="Arial" panose="020B0604020202020204" pitchFamily="34" charset="0"/>
              <a:ea typeface="微软雅黑 Light" panose="020B0502040204020203" charset="-122"/>
              <a:cs typeface="Arial" panose="020B0604020202020204" pitchFamily="34" charset="0"/>
            </a:endParaRPr>
          </a:p>
        </p:txBody>
      </p:sp>
    </p:spTree>
    <p:extLst>
      <p:ext uri="{BB962C8B-B14F-4D97-AF65-F5344CB8AC3E}">
        <p14:creationId xmlns:p14="http://schemas.microsoft.com/office/powerpoint/2010/main" val="2455628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106002" y="993690"/>
            <a:ext cx="8354430" cy="4114800"/>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marL="0" indent="0">
              <a:lnSpc>
                <a:spcPct val="80000"/>
              </a:lnSpc>
              <a:buFontTx/>
              <a:buNone/>
            </a:pPr>
            <a:r>
              <a:rPr lang="en-US" altLang="zh-CN" sz="3600" b="1" dirty="0" smtClean="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3600" b="1" dirty="0" smtClean="0">
                <a:solidFill>
                  <a:schemeClr val="accent2">
                    <a:lumMod val="50000"/>
                  </a:schemeClr>
                </a:solidFill>
                <a:latin typeface="微软雅黑" panose="020B0503020204020204" pitchFamily="34" charset="-122"/>
                <a:ea typeface="微软雅黑" panose="020B0503020204020204" pitchFamily="34" charset="-122"/>
              </a:rPr>
              <a:t>发展趋势：</a:t>
            </a:r>
            <a:endParaRPr lang="en-US" altLang="zh-CN" sz="36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融合</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，内建对</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LINUX</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的支持</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拥抱开源，微软成为最大的开源社区贡献者，并收购了</a:t>
            </a:r>
            <a:r>
              <a:rPr lang="en-US" altLang="zh-CN" sz="2000" b="1" dirty="0" err="1" smtClean="0">
                <a:solidFill>
                  <a:schemeClr val="accent2">
                    <a:lumMod val="50000"/>
                  </a:schemeClr>
                </a:solidFill>
                <a:latin typeface="微软雅黑" panose="020B0503020204020204" pitchFamily="34" charset="-122"/>
                <a:ea typeface="微软雅黑" panose="020B0503020204020204" pitchFamily="34" charset="-122"/>
              </a:rPr>
              <a:t>github</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lvl="1">
              <a:lnSpc>
                <a:spcPct val="80000"/>
              </a:lnSpc>
              <a:buFont typeface="Wingdings" panose="05000000000000000000" pitchFamily="2" charset="2"/>
              <a:buChar char="Ø"/>
            </a:pPr>
            <a:r>
              <a:rPr lang="zh-CN" altLang="en-US" sz="1600" b="1" dirty="0" smtClean="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err="1" smtClean="0">
                <a:solidFill>
                  <a:schemeClr val="accent2">
                    <a:lumMod val="50000"/>
                  </a:schemeClr>
                </a:solidFill>
                <a:latin typeface="微软雅黑" panose="020B0503020204020204" pitchFamily="34" charset="-122"/>
                <a:ea typeface="微软雅黑" panose="020B0503020204020204" pitchFamily="34" charset="-122"/>
              </a:rPr>
              <a:t>VisualStudio</a:t>
            </a:r>
            <a:r>
              <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rPr>
              <a:t> Code</a:t>
            </a:r>
          </a:p>
          <a:p>
            <a:pPr lvl="1">
              <a:lnSpc>
                <a:spcPct val="80000"/>
              </a:lnSpc>
              <a:buFont typeface="Wingdings" panose="05000000000000000000" pitchFamily="2" charset="2"/>
              <a:buChar char="Ø"/>
            </a:pPr>
            <a:r>
              <a:rPr lang="zh-CN" altLang="en-US" sz="1600" b="1" dirty="0" smtClean="0">
                <a:solidFill>
                  <a:schemeClr val="accent2">
                    <a:lumMod val="50000"/>
                  </a:schemeClr>
                </a:solidFill>
                <a:latin typeface="微软雅黑" panose="020B0503020204020204" pitchFamily="34" charset="-122"/>
                <a:ea typeface="微软雅黑" panose="020B0503020204020204" pitchFamily="34" charset="-122"/>
              </a:rPr>
              <a:t>开源 </a:t>
            </a:r>
            <a:r>
              <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rPr>
              <a:t>WPF</a:t>
            </a:r>
            <a:r>
              <a:rPr lang="en-US" altLang="zh-CN" sz="1600" b="1" dirty="0">
                <a:solidFill>
                  <a:schemeClr val="accent2">
                    <a:lumMod val="50000"/>
                  </a:schemeClr>
                </a:solidFill>
                <a:latin typeface="微软雅黑" panose="020B0503020204020204" pitchFamily="34" charset="-122"/>
                <a:ea typeface="微软雅黑" panose="020B0503020204020204" pitchFamily="34" charset="-122"/>
              </a:rPr>
              <a:t>, Windows Forms, </a:t>
            </a:r>
            <a:r>
              <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rPr>
              <a:t>and </a:t>
            </a:r>
            <a:r>
              <a:rPr lang="en-US" altLang="zh-CN" sz="1600" b="1" dirty="0" err="1" smtClean="0">
                <a:solidFill>
                  <a:schemeClr val="accent2">
                    <a:lumMod val="50000"/>
                  </a:schemeClr>
                </a:solidFill>
                <a:latin typeface="微软雅黑" panose="020B0503020204020204" pitchFamily="34" charset="-122"/>
                <a:ea typeface="微软雅黑" panose="020B0503020204020204" pitchFamily="34" charset="-122"/>
              </a:rPr>
              <a:t>WinUI</a:t>
            </a:r>
            <a:r>
              <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rPr>
              <a:t> </a:t>
            </a:r>
          </a:p>
          <a:p>
            <a:pPr lvl="1">
              <a:lnSpc>
                <a:spcPct val="80000"/>
              </a:lnSpc>
              <a:buFont typeface="Wingdings" panose="05000000000000000000" pitchFamily="2" charset="2"/>
              <a:buChar char="Ø"/>
            </a:pPr>
            <a:endParaRPr lang="en-US" altLang="zh-CN" sz="16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Azure</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形成应用分发的云端战略</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Microsoft </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365</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Edge</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卡点边缘计算</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Visual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Studio Code Tools for </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AI</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来促使开发者将</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训练任务提交到</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Machine Learning</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Batch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Open Platform for AI</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或者</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Linux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工作站（例如</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Azure GPU</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虚拟机）上</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运行，开发</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者可以使用统一的图形用户界面管理云端训练任务和</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文件</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ONNX</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项目及</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ML.NET</a:t>
            </a: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打造开源跨平台人工智能开发</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框架</a:t>
            </a:r>
            <a:endPar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endParaRPr>
          </a:p>
          <a:p>
            <a:pPr>
              <a:lnSpc>
                <a:spcPct val="80000"/>
              </a:lnSpc>
              <a:buFont typeface="Wingdings" panose="05000000000000000000" pitchFamily="2" charset="2"/>
              <a:buChar char="p"/>
            </a:pPr>
            <a:r>
              <a:rPr lang="zh-CN" altLang="en-US" sz="2000" b="1" dirty="0">
                <a:solidFill>
                  <a:schemeClr val="accent2">
                    <a:lumMod val="50000"/>
                  </a:schemeClr>
                </a:solidFill>
                <a:latin typeface="微软雅黑" panose="020B0503020204020204" pitchFamily="34" charset="-122"/>
                <a:ea typeface="微软雅黑" panose="020B0503020204020204" pitchFamily="34" charset="-122"/>
              </a:rPr>
              <a:t>开源深度学习</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框架</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CNTK</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Computational </a:t>
            </a:r>
            <a:r>
              <a:rPr lang="en-US" altLang="zh-CN" sz="2000" b="1" dirty="0">
                <a:solidFill>
                  <a:schemeClr val="accent2">
                    <a:lumMod val="50000"/>
                  </a:schemeClr>
                </a:solidFill>
                <a:latin typeface="微软雅黑" panose="020B0503020204020204" pitchFamily="34" charset="-122"/>
                <a:ea typeface="微软雅黑" panose="020B0503020204020204" pitchFamily="34" charset="-122"/>
              </a:rPr>
              <a:t>Network </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Toolkit)</a:t>
            </a:r>
          </a:p>
          <a:p>
            <a:pPr>
              <a:lnSpc>
                <a:spcPct val="80000"/>
              </a:lnSpc>
              <a:buFont typeface="Wingdings" panose="05000000000000000000" pitchFamily="2" charset="2"/>
              <a:buChar char="p"/>
            </a:pP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通过</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Fluent</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布局</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VR</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AR</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MR</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交互，融合到</a:t>
            </a:r>
            <a:r>
              <a:rPr lang="en-US" altLang="zh-CN" sz="2000" b="1" dirty="0" smtClean="0">
                <a:solidFill>
                  <a:schemeClr val="accent2">
                    <a:lumMod val="50000"/>
                  </a:schemeClr>
                </a:solidFill>
                <a:latin typeface="微软雅黑" panose="020B0503020204020204" pitchFamily="34" charset="-122"/>
                <a:ea typeface="微软雅黑" panose="020B0503020204020204" pitchFamily="34" charset="-122"/>
              </a:rPr>
              <a:t>WINDOWS</a:t>
            </a:r>
            <a:r>
              <a:rPr lang="zh-CN" altLang="en-US" sz="2000" b="1" dirty="0" smtClean="0">
                <a:solidFill>
                  <a:schemeClr val="accent2">
                    <a:lumMod val="50000"/>
                  </a:schemeClr>
                </a:solidFill>
                <a:latin typeface="微软雅黑" panose="020B0503020204020204" pitchFamily="34" charset="-122"/>
                <a:ea typeface="微软雅黑" panose="020B0503020204020204" pitchFamily="34" charset="-122"/>
              </a:rPr>
              <a:t>程序开发</a:t>
            </a:r>
            <a:endParaRPr lang="zh-CN" altLang="en-US" sz="2000" b="1"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971600" y="5450786"/>
            <a:ext cx="7128792" cy="1274195"/>
          </a:xfrm>
          <a:prstGeom prst="rect">
            <a:avLst/>
          </a:prstGeom>
        </p:spPr>
        <p:txBody>
          <a:bodyPr wrap="square">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rPr>
              <a:t>Windows</a:t>
            </a:r>
            <a:r>
              <a:rPr lang="zh-CN" altLang="en-US" sz="3200" dirty="0" smtClean="0">
                <a:solidFill>
                  <a:schemeClr val="bg1"/>
                </a:solidFill>
                <a:latin typeface="微软雅黑" panose="020B0503020204020204" pitchFamily="34" charset="-122"/>
                <a:ea typeface="微软雅黑" panose="020B0503020204020204" pitchFamily="34" charset="-122"/>
              </a:rPr>
              <a:t>程序设计编程技术如此众多！</a:t>
            </a:r>
            <a:r>
              <a:rPr lang="zh-CN" altLang="en-US" sz="3200" dirty="0" smtClean="0">
                <a:solidFill>
                  <a:schemeClr val="accent2">
                    <a:lumMod val="50000"/>
                  </a:schemeClr>
                </a:solidFill>
                <a:latin typeface="微软雅黑" panose="020B0503020204020204" pitchFamily="34" charset="-122"/>
                <a:ea typeface="微软雅黑" panose="020B0503020204020204" pitchFamily="34" charset="-122"/>
              </a:rPr>
              <a:t>该从哪里开始？</a:t>
            </a:r>
            <a:endParaRPr lang="zh-CN" altLang="en-US" sz="3200" dirty="0">
              <a:latin typeface="微软雅黑" panose="020B0503020204020204" pitchFamily="34" charset="-122"/>
              <a:ea typeface="微软雅黑" panose="020B0503020204020204" pitchFamily="34" charset="-122"/>
            </a:endParaRPr>
          </a:p>
        </p:txBody>
      </p:sp>
      <p:sp>
        <p:nvSpPr>
          <p:cNvPr id="2" name="矩形 1"/>
          <p:cNvSpPr/>
          <p:nvPr/>
        </p:nvSpPr>
        <p:spPr>
          <a:xfrm>
            <a:off x="8130478" y="4437112"/>
            <a:ext cx="906017" cy="313932"/>
          </a:xfrm>
          <a:prstGeom prst="rect">
            <a:avLst/>
          </a:prstGeom>
        </p:spPr>
        <p:txBody>
          <a:bodyPr wrap="none">
            <a:spAutoFit/>
          </a:bodyPr>
          <a:lstStyle/>
          <a:p>
            <a:pPr>
              <a:lnSpc>
                <a:spcPct val="80000"/>
              </a:lnSpc>
            </a:pPr>
            <a:r>
              <a:rPr lang="en-US" altLang="zh-CN" sz="1800" dirty="0" smtClean="0">
                <a:ea typeface="楷体_GB2312" pitchFamily="49" charset="-122"/>
              </a:rPr>
              <a:t>AI</a:t>
            </a:r>
            <a:r>
              <a:rPr lang="zh-CN" altLang="en-US" sz="1800" dirty="0" smtClean="0">
                <a:ea typeface="楷体_GB2312" pitchFamily="49" charset="-122"/>
              </a:rPr>
              <a:t>前端</a:t>
            </a:r>
            <a:endParaRPr lang="en-US" altLang="zh-CN" sz="1800" dirty="0">
              <a:ea typeface="楷体_GB2312" pitchFamily="49" charset="-122"/>
            </a:endParaRPr>
          </a:p>
        </p:txBody>
      </p:sp>
      <p:sp>
        <p:nvSpPr>
          <p:cNvPr id="4" name="矩形 3"/>
          <p:cNvSpPr/>
          <p:nvPr/>
        </p:nvSpPr>
        <p:spPr>
          <a:xfrm>
            <a:off x="5660258" y="2751194"/>
            <a:ext cx="3480440" cy="683264"/>
          </a:xfrm>
          <a:prstGeom prst="rect">
            <a:avLst/>
          </a:prstGeom>
        </p:spPr>
        <p:txBody>
          <a:bodyPr wrap="none">
            <a:spAutoFit/>
          </a:bodyPr>
          <a:lstStyle/>
          <a:p>
            <a:r>
              <a:rPr lang="zh-CN" altLang="en-US" sz="3200" dirty="0">
                <a:latin typeface="Arial" panose="020B0604020202020204" pitchFamily="34" charset="0"/>
              </a:rPr>
              <a:t>智能云和智能边缘</a:t>
            </a:r>
            <a:endParaRPr lang="zh-CN" altLang="en-US" sz="3200" dirty="0"/>
          </a:p>
        </p:txBody>
      </p:sp>
      <p:sp>
        <p:nvSpPr>
          <p:cNvPr id="8" name="矩形 7"/>
          <p:cNvSpPr/>
          <p:nvPr/>
        </p:nvSpPr>
        <p:spPr>
          <a:xfrm>
            <a:off x="8130478" y="4784728"/>
            <a:ext cx="906017" cy="313932"/>
          </a:xfrm>
          <a:prstGeom prst="rect">
            <a:avLst/>
          </a:prstGeom>
        </p:spPr>
        <p:txBody>
          <a:bodyPr wrap="none">
            <a:spAutoFit/>
          </a:bodyPr>
          <a:lstStyle/>
          <a:p>
            <a:pPr>
              <a:lnSpc>
                <a:spcPct val="80000"/>
              </a:lnSpc>
            </a:pPr>
            <a:r>
              <a:rPr lang="en-US" altLang="zh-CN" sz="1800" dirty="0" smtClean="0">
                <a:ea typeface="楷体_GB2312" pitchFamily="49" charset="-122"/>
              </a:rPr>
              <a:t>AI</a:t>
            </a:r>
            <a:r>
              <a:rPr lang="zh-CN" altLang="en-US" sz="1800" dirty="0" smtClean="0">
                <a:ea typeface="楷体_GB2312" pitchFamily="49" charset="-122"/>
              </a:rPr>
              <a:t>后端</a:t>
            </a:r>
            <a:endParaRPr lang="en-US" altLang="zh-CN" sz="1800" dirty="0">
              <a:ea typeface="楷体_GB2312" pitchFamily="49" charset="-122"/>
            </a:endParaRPr>
          </a:p>
        </p:txBody>
      </p:sp>
      <p:sp>
        <p:nvSpPr>
          <p:cNvPr id="9" name="矩形 8"/>
          <p:cNvSpPr/>
          <p:nvPr/>
        </p:nvSpPr>
        <p:spPr>
          <a:xfrm>
            <a:off x="7700538" y="2094373"/>
            <a:ext cx="1440160" cy="313932"/>
          </a:xfrm>
          <a:prstGeom prst="rect">
            <a:avLst/>
          </a:prstGeom>
        </p:spPr>
        <p:txBody>
          <a:bodyPr wrap="square">
            <a:spAutoFit/>
          </a:bodyPr>
          <a:lstStyle/>
          <a:p>
            <a:pPr>
              <a:lnSpc>
                <a:spcPct val="80000"/>
              </a:lnSpc>
            </a:pPr>
            <a:r>
              <a:rPr lang="zh-CN" altLang="en-US" sz="1800" dirty="0" smtClean="0">
                <a:ea typeface="楷体_GB2312" pitchFamily="49" charset="-122"/>
              </a:rPr>
              <a:t>开发社区</a:t>
            </a:r>
            <a:endParaRPr lang="en-US" altLang="zh-CN" sz="1800" dirty="0">
              <a:ea typeface="楷体_GB2312" pitchFamily="49" charset="-122"/>
            </a:endParaRPr>
          </a:p>
        </p:txBody>
      </p:sp>
      <p:sp>
        <p:nvSpPr>
          <p:cNvPr id="10" name="矩形 9"/>
          <p:cNvSpPr/>
          <p:nvPr/>
        </p:nvSpPr>
        <p:spPr>
          <a:xfrm>
            <a:off x="3347864" y="484112"/>
            <a:ext cx="5961361" cy="1372683"/>
          </a:xfrm>
          <a:prstGeom prst="rect">
            <a:avLst/>
          </a:prstGeom>
        </p:spPr>
        <p:txBody>
          <a:bodyPr wrap="square">
            <a:spAutoFit/>
          </a:bodyPr>
          <a:lstStyle/>
          <a:p>
            <a:r>
              <a:rPr lang="zh-CN" altLang="en-US" sz="3200" dirty="0" smtClean="0">
                <a:latin typeface="Arial" panose="020B0604020202020204" pitchFamily="34" charset="0"/>
              </a:rPr>
              <a:t>涵盖社区、云、</a:t>
            </a:r>
            <a:r>
              <a:rPr lang="en-US" altLang="zh-CN" sz="3200" dirty="0" err="1" smtClean="0">
                <a:latin typeface="Arial" panose="020B0604020202020204" pitchFamily="34" charset="0"/>
              </a:rPr>
              <a:t>IoT</a:t>
            </a:r>
            <a:r>
              <a:rPr lang="zh-CN" altLang="en-US" sz="3200" dirty="0" smtClean="0">
                <a:latin typeface="Arial" panose="020B0604020202020204" pitchFamily="34" charset="0"/>
              </a:rPr>
              <a:t>、</a:t>
            </a:r>
            <a:r>
              <a:rPr lang="en-US" altLang="zh-CN" sz="3200" dirty="0" smtClean="0">
                <a:latin typeface="Arial" panose="020B0604020202020204" pitchFamily="34" charset="0"/>
              </a:rPr>
              <a:t>AI</a:t>
            </a:r>
            <a:r>
              <a:rPr lang="zh-CN" altLang="en-US" sz="3200" dirty="0" smtClean="0">
                <a:latin typeface="Arial" panose="020B0604020202020204" pitchFamily="34" charset="0"/>
              </a:rPr>
              <a:t>、</a:t>
            </a:r>
            <a:r>
              <a:rPr lang="en-US" altLang="zh-CN" sz="3200" dirty="0" smtClean="0">
                <a:latin typeface="Arial" panose="020B0604020202020204" pitchFamily="34" charset="0"/>
              </a:rPr>
              <a:t>VR…</a:t>
            </a:r>
          </a:p>
          <a:p>
            <a:r>
              <a:rPr lang="zh-CN" altLang="en-US" sz="3200" dirty="0" smtClean="0">
                <a:latin typeface="Arial" panose="020B0604020202020204" pitchFamily="34" charset="0"/>
              </a:rPr>
              <a:t>提供易用的开发环境</a:t>
            </a:r>
            <a:endParaRPr lang="zh-CN" altLang="en-US" sz="3200" dirty="0"/>
          </a:p>
        </p:txBody>
      </p:sp>
      <p:sp>
        <p:nvSpPr>
          <p:cNvPr id="11" name="矩形 10"/>
          <p:cNvSpPr/>
          <p:nvPr/>
        </p:nvSpPr>
        <p:spPr>
          <a:xfrm>
            <a:off x="8130479" y="5098660"/>
            <a:ext cx="906017" cy="313932"/>
          </a:xfrm>
          <a:prstGeom prst="rect">
            <a:avLst/>
          </a:prstGeom>
        </p:spPr>
        <p:txBody>
          <a:bodyPr wrap="none">
            <a:spAutoFit/>
          </a:bodyPr>
          <a:lstStyle/>
          <a:p>
            <a:pPr>
              <a:lnSpc>
                <a:spcPct val="80000"/>
              </a:lnSpc>
            </a:pPr>
            <a:r>
              <a:rPr lang="en-US" altLang="zh-CN" sz="1800" dirty="0" smtClean="0">
                <a:ea typeface="楷体_GB2312" pitchFamily="49" charset="-122"/>
              </a:rPr>
              <a:t>AI</a:t>
            </a:r>
            <a:r>
              <a:rPr lang="zh-CN" altLang="en-US" sz="1800" dirty="0" smtClean="0">
                <a:ea typeface="楷体_GB2312" pitchFamily="49" charset="-122"/>
              </a:rPr>
              <a:t>应用</a:t>
            </a:r>
            <a:endParaRPr lang="en-US" altLang="zh-CN" sz="1800" dirty="0">
              <a:ea typeface="楷体_GB2312" pitchFamily="49" charset="-122"/>
            </a:endParaRPr>
          </a:p>
        </p:txBody>
      </p:sp>
      <p:sp>
        <p:nvSpPr>
          <p:cNvPr id="3" name="矩形 2"/>
          <p:cNvSpPr/>
          <p:nvPr/>
        </p:nvSpPr>
        <p:spPr>
          <a:xfrm>
            <a:off x="35376" y="2530590"/>
            <a:ext cx="8930495" cy="295466"/>
          </a:xfrm>
          <a:prstGeom prst="rect">
            <a:avLst/>
          </a:prstGeom>
        </p:spPr>
        <p:txBody>
          <a:bodyPr wrap="square">
            <a:spAutoFit/>
          </a:bodyPr>
          <a:lstStyle/>
          <a:p>
            <a:r>
              <a:rPr lang="en-US" altLang="zh-CN" sz="1100" dirty="0"/>
              <a:t>https://blogs.windows.com/windowsdeveloper/2018/12/04/announcing-open-source-of-wpf-windows-forms-and-winui-at-microsoft-connect-2018/</a:t>
            </a:r>
            <a:endParaRPr lang="zh-CN" altLang="en-US" sz="1100" dirty="0"/>
          </a:p>
        </p:txBody>
      </p:sp>
      <p:sp>
        <p:nvSpPr>
          <p:cNvPr id="7" name="矩形 6"/>
          <p:cNvSpPr/>
          <p:nvPr/>
        </p:nvSpPr>
        <p:spPr>
          <a:xfrm>
            <a:off x="6228184" y="6165304"/>
            <a:ext cx="2736304" cy="424732"/>
          </a:xfrm>
          <a:prstGeom prst="rect">
            <a:avLst/>
          </a:prstGeom>
        </p:spPr>
        <p:txBody>
          <a:bodyPr wrap="square">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追本溯源</a:t>
            </a:r>
            <a:r>
              <a:rPr lang="en-US" altLang="zh-CN" sz="1800" dirty="0" smtClean="0">
                <a:solidFill>
                  <a:srgbClr val="FF0000"/>
                </a:solidFill>
                <a:latin typeface="微软雅黑" panose="020B0503020204020204" pitchFamily="34" charset="-122"/>
                <a:ea typeface="微软雅黑" panose="020B0503020204020204" pitchFamily="34" charset="-122"/>
              </a:rPr>
              <a:t>……</a:t>
            </a:r>
            <a:r>
              <a:rPr lang="zh-CN" altLang="en-US" sz="1800" dirty="0" smtClean="0">
                <a:solidFill>
                  <a:srgbClr val="FF0000"/>
                </a:solidFill>
                <a:latin typeface="微软雅黑" panose="020B0503020204020204" pitchFamily="34" charset="-122"/>
                <a:ea typeface="微软雅黑" panose="020B0503020204020204" pitchFamily="34" charset="-122"/>
              </a:rPr>
              <a:t>与时俱进</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1000"/>
                                        <p:tgtEl>
                                          <p:spTgt spid="7"/>
                                        </p:tgtEl>
                                      </p:cBhvr>
                                    </p:animEffect>
                                    <p:anim calcmode="lin" valueType="num">
                                      <p:cBhvr>
                                        <p:cTn id="19" dur="1000" fill="hold"/>
                                        <p:tgtEl>
                                          <p:spTgt spid="7"/>
                                        </p:tgtEl>
                                        <p:attrNameLst>
                                          <p:attrName>ppt_x</p:attrName>
                                        </p:attrNameLst>
                                      </p:cBhvr>
                                      <p:tavLst>
                                        <p:tav tm="0">
                                          <p:val>
                                            <p:strVal val="#ppt_x"/>
                                          </p:val>
                                        </p:tav>
                                        <p:tav tm="100000">
                                          <p:val>
                                            <p:strVal val="#ppt_x"/>
                                          </p:val>
                                        </p:tav>
                                      </p:tavLst>
                                    </p:anim>
                                    <p:anim calcmode="lin" valueType="num">
                                      <p:cBhvr>
                                        <p:cTn id="2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9512" y="1124744"/>
            <a:ext cx="8856984"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p>
          <a:p>
            <a:pPr lvl="1">
              <a:buFont typeface="Wingdings" panose="05000000000000000000" pitchFamily="2" charset="2"/>
              <a:buChar char="Ø"/>
            </a:pPr>
            <a:endParaRPr lang="en-US" altLang="zh-CN" sz="1800" b="1" dirty="0" smtClean="0">
              <a:solidFill>
                <a:schemeClr val="accent2">
                  <a:lumMod val="50000"/>
                </a:schemeClr>
              </a:solidFill>
            </a:endParaRPr>
          </a:p>
          <a:p>
            <a:pPr>
              <a:buFont typeface="Wingdings" panose="05000000000000000000" pitchFamily="2" charset="2"/>
              <a:buChar char="p"/>
            </a:pP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 </a:t>
            </a:r>
            <a:endParaRPr lang="en-US" altLang="zh-CN" sz="1800" b="1" dirty="0" smtClean="0">
              <a:solidFill>
                <a:schemeClr val="accent2">
                  <a:lumMod val="50000"/>
                </a:schemeClr>
              </a:solidFill>
            </a:endParaRPr>
          </a:p>
          <a:p>
            <a:pPr lvl="1">
              <a:buFont typeface="Wingdings" panose="05000000000000000000" pitchFamily="2" charset="2"/>
              <a:buChar char="Ø"/>
            </a:pPr>
            <a:endParaRPr lang="en-US" altLang="zh-CN" sz="1800" b="1" dirty="0" smtClean="0">
              <a:solidFill>
                <a:schemeClr val="accent2">
                  <a:lumMod val="50000"/>
                </a:schemeClr>
              </a:solidFill>
            </a:endParaRPr>
          </a:p>
        </p:txBody>
      </p:sp>
      <p:sp>
        <p:nvSpPr>
          <p:cNvPr id="88068" name="文本框 88067"/>
          <p:cNvSpPr txBox="1"/>
          <p:nvPr/>
        </p:nvSpPr>
        <p:spPr>
          <a:xfrm>
            <a:off x="-353527" y="404664"/>
            <a:ext cx="8460572"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2800" b="0" dirty="0" smtClean="0">
                <a:latin typeface="Arial" panose="020B0604020202020204" pitchFamily="34" charset="0"/>
                <a:ea typeface="微软雅黑 Light" panose="020B0502040204020203" charset="-122"/>
                <a:cs typeface="Arial" panose="020B0604020202020204" pitchFamily="34" charset="0"/>
              </a:rPr>
              <a:t>Applying </a:t>
            </a:r>
            <a:r>
              <a:rPr lang="en-US" altLang="zh-CN" sz="2800" b="0" dirty="0">
                <a:latin typeface="Arial" panose="020B0604020202020204" pitchFamily="34" charset="0"/>
                <a:ea typeface="微软雅黑 Light" panose="020B0502040204020203" charset="-122"/>
                <a:cs typeface="Arial" panose="020B0604020202020204" pitchFamily="34" charset="0"/>
              </a:rPr>
              <a:t>Fluent Design to your app with UWP</a:t>
            </a:r>
            <a:endParaRPr lang="zh-CN" altLang="en-US" sz="2800" b="0" dirty="0">
              <a:solidFill>
                <a:srgbClr val="0000FF"/>
              </a:solidFill>
              <a:latin typeface="Arial" panose="020B0604020202020204" pitchFamily="34" charset="0"/>
              <a:ea typeface="微软雅黑 Light" panose="020B0502040204020203" charset="-122"/>
              <a:cs typeface="Arial" panose="020B0604020202020204" pitchFamily="34" charset="0"/>
            </a:endParaRPr>
          </a:p>
        </p:txBody>
      </p:sp>
    </p:spTree>
    <p:extLst>
      <p:ext uri="{BB962C8B-B14F-4D97-AF65-F5344CB8AC3E}">
        <p14:creationId xmlns:p14="http://schemas.microsoft.com/office/powerpoint/2010/main" val="4890211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1.5.1 XAML</a:t>
            </a:r>
            <a:endParaRPr lang="zh-CN" altLang="en-US" dirty="0"/>
          </a:p>
        </p:txBody>
      </p:sp>
      <p:sp>
        <p:nvSpPr>
          <p:cNvPr id="2" name="内容占位符 1"/>
          <p:cNvSpPr>
            <a:spLocks noGrp="1"/>
          </p:cNvSpPr>
          <p:nvPr>
            <p:ph idx="4294967295"/>
          </p:nvPr>
        </p:nvSpPr>
        <p:spPr>
          <a:xfrm>
            <a:off x="251520" y="1268760"/>
            <a:ext cx="8604448" cy="5327650"/>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 stands </a:t>
            </a:r>
            <a:r>
              <a:rPr lang="en-US" altLang="zh-CN" sz="2400" b="1" dirty="0">
                <a:solidFill>
                  <a:schemeClr val="accent2">
                    <a:lumMod val="50000"/>
                  </a:schemeClr>
                </a:solidFill>
              </a:rPr>
              <a:t>for </a:t>
            </a:r>
            <a:r>
              <a:rPr lang="en-US" altLang="zh-CN" sz="2400" b="1" dirty="0" err="1">
                <a:solidFill>
                  <a:schemeClr val="accent2">
                    <a:lumMod val="50000"/>
                  </a:schemeClr>
                </a:solidFill>
              </a:rPr>
              <a:t>eXtensible</a:t>
            </a:r>
            <a:r>
              <a:rPr lang="en-US" altLang="zh-CN" sz="2400" b="1" dirty="0">
                <a:solidFill>
                  <a:schemeClr val="accent2">
                    <a:lumMod val="50000"/>
                  </a:schemeClr>
                </a:solidFill>
              </a:rPr>
              <a:t> Application Markup </a:t>
            </a:r>
            <a:r>
              <a:rPr lang="en-US" altLang="zh-CN" sz="2400" b="1" dirty="0" smtClean="0">
                <a:solidFill>
                  <a:schemeClr val="accent2">
                    <a:lumMod val="50000"/>
                  </a:schemeClr>
                </a:solidFill>
              </a:rPr>
              <a:t>Language</a:t>
            </a:r>
          </a:p>
          <a:p>
            <a:pPr>
              <a:buFont typeface="Wingdings" panose="05000000000000000000" pitchFamily="2" charset="2"/>
              <a:buChar char="p"/>
            </a:pPr>
            <a:r>
              <a:rPr lang="en-US" altLang="zh-CN" sz="2400" b="1" dirty="0" smtClean="0">
                <a:solidFill>
                  <a:schemeClr val="accent2">
                    <a:lumMod val="50000"/>
                  </a:schemeClr>
                </a:solidFill>
              </a:rPr>
              <a:t> is </a:t>
            </a:r>
            <a:r>
              <a:rPr lang="en-US" altLang="zh-CN" sz="2400" b="1" dirty="0">
                <a:solidFill>
                  <a:schemeClr val="accent2">
                    <a:lumMod val="50000"/>
                  </a:schemeClr>
                </a:solidFill>
              </a:rPr>
              <a:t>a type of </a:t>
            </a:r>
            <a:r>
              <a:rPr lang="en-US" altLang="zh-CN" sz="2400" b="1" dirty="0" smtClean="0">
                <a:solidFill>
                  <a:schemeClr val="accent2">
                    <a:lumMod val="50000"/>
                  </a:schemeClr>
                </a:solidFill>
              </a:rPr>
              <a:t>XML</a:t>
            </a: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 nodes ( also known as tags, or elements )</a:t>
            </a:r>
          </a:p>
          <a:p>
            <a:pPr lvl="1">
              <a:buFont typeface="Wingdings" panose="05000000000000000000" pitchFamily="2" charset="2"/>
              <a:buChar char="Ø"/>
            </a:pPr>
            <a:r>
              <a:rPr lang="en-US" altLang="zh-CN" sz="2000" b="1" dirty="0" smtClean="0">
                <a:solidFill>
                  <a:schemeClr val="accent2">
                    <a:lumMod val="50000"/>
                  </a:schemeClr>
                </a:solidFill>
              </a:rPr>
              <a:t> Page </a:t>
            </a:r>
            <a:r>
              <a:rPr lang="en-US" altLang="zh-CN" sz="2000" b="1" dirty="0">
                <a:solidFill>
                  <a:schemeClr val="accent2">
                    <a:lumMod val="50000"/>
                  </a:schemeClr>
                </a:solidFill>
              </a:rPr>
              <a:t>- </a:t>
            </a:r>
            <a:r>
              <a:rPr lang="en-US" altLang="zh-CN" sz="1600" b="1" dirty="0">
                <a:solidFill>
                  <a:schemeClr val="accent2">
                    <a:lumMod val="50000"/>
                  </a:schemeClr>
                </a:solidFill>
              </a:rPr>
              <a:t>has numerous attributes which help to further describe the element</a:t>
            </a:r>
            <a:endParaRPr lang="en-US" altLang="zh-CN" sz="1600" b="1" dirty="0" smtClean="0">
              <a:solidFill>
                <a:schemeClr val="accent2">
                  <a:lumMod val="50000"/>
                </a:schemeClr>
              </a:solidFill>
            </a:endParaRPr>
          </a:p>
          <a:p>
            <a:pPr lvl="1">
              <a:buFont typeface="Wingdings" panose="05000000000000000000" pitchFamily="2" charset="2"/>
              <a:buChar char="Ø"/>
            </a:pPr>
            <a:r>
              <a:rPr lang="en-US" altLang="zh-CN" sz="2000" b="1" dirty="0" smtClean="0">
                <a:solidFill>
                  <a:schemeClr val="accent2">
                    <a:lumMod val="50000"/>
                  </a:schemeClr>
                </a:solidFill>
              </a:rPr>
              <a:t> Grid</a:t>
            </a:r>
          </a:p>
          <a:p>
            <a:pPr>
              <a:buFont typeface="Wingdings" panose="05000000000000000000" pitchFamily="2" charset="2"/>
              <a:buChar char="p"/>
            </a:pPr>
            <a:r>
              <a:rPr lang="en-US" altLang="zh-CN" sz="2400" b="1" dirty="0" smtClean="0">
                <a:solidFill>
                  <a:schemeClr val="accent2">
                    <a:lumMod val="50000"/>
                  </a:schemeClr>
                </a:solidFill>
              </a:rPr>
              <a:t> Nested </a:t>
            </a:r>
            <a:r>
              <a:rPr lang="en-US" altLang="zh-CN" sz="2400" b="1" dirty="0">
                <a:solidFill>
                  <a:schemeClr val="accent2">
                    <a:lumMod val="50000"/>
                  </a:schemeClr>
                </a:solidFill>
              </a:rPr>
              <a:t>Elements - </a:t>
            </a:r>
            <a:r>
              <a:rPr lang="en-US" altLang="zh-CN" sz="1400" b="1" dirty="0">
                <a:solidFill>
                  <a:schemeClr val="accent2">
                    <a:lumMod val="50000"/>
                  </a:schemeClr>
                </a:solidFill>
              </a:rPr>
              <a:t>The &lt;Page&gt;&lt;/Page&gt; contain the &lt;Grid&gt;&lt;/Grid&gt; </a:t>
            </a:r>
            <a:r>
              <a:rPr lang="en-US" altLang="zh-CN" sz="1400" b="1" dirty="0" smtClean="0">
                <a:solidFill>
                  <a:schemeClr val="accent2">
                    <a:lumMod val="50000"/>
                  </a:schemeClr>
                </a:solidFill>
              </a:rPr>
              <a:t>element</a:t>
            </a:r>
            <a:endParaRPr lang="en-US" altLang="zh-CN" sz="2400" b="1" dirty="0" smtClean="0">
              <a:solidFill>
                <a:schemeClr val="accent2">
                  <a:lumMod val="50000"/>
                </a:schemeClr>
              </a:solidFill>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276872"/>
            <a:ext cx="5601482" cy="2219635"/>
          </a:xfrm>
          <a:prstGeom prst="rect">
            <a:avLst/>
          </a:prstGeom>
        </p:spPr>
      </p:pic>
      <p:sp>
        <p:nvSpPr>
          <p:cNvPr id="6" name="云形标注 5"/>
          <p:cNvSpPr/>
          <p:nvPr/>
        </p:nvSpPr>
        <p:spPr>
          <a:xfrm>
            <a:off x="407035" y="4149090"/>
            <a:ext cx="1663065" cy="444500"/>
          </a:xfrm>
          <a:prstGeom prst="cloudCallout">
            <a:avLst>
              <a:gd name="adj1" fmla="val 84467"/>
              <a:gd name="adj2" fmla="val -4854"/>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smtClean="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
        <p:nvSpPr>
          <p:cNvPr id="7" name="云形标注 6"/>
          <p:cNvSpPr/>
          <p:nvPr/>
        </p:nvSpPr>
        <p:spPr>
          <a:xfrm>
            <a:off x="474345" y="3639185"/>
            <a:ext cx="1565910" cy="444500"/>
          </a:xfrm>
          <a:prstGeom prst="cloudCallout">
            <a:avLst>
              <a:gd name="adj1" fmla="val 108706"/>
              <a:gd name="adj2" fmla="val 73905"/>
            </a:avLst>
          </a:prstGeom>
          <a:gradFill rotWithShape="0">
            <a:gsLst>
              <a:gs pos="0">
                <a:srgbClr val="99FFCC">
                  <a:gamma/>
                  <a:tint val="0"/>
                  <a:invGamma/>
                </a:srgbClr>
              </a:gs>
              <a:gs pos="100000">
                <a:srgbClr val="99FFCC"/>
              </a:gs>
            </a:gsLst>
            <a:lin ang="5400000" scaled="1"/>
            <a:tileRect/>
          </a:gradFill>
          <a:ln w="9525" cap="flat" cmpd="sng">
            <a:solidFill>
              <a:schemeClr val="accent2"/>
            </a:solidFill>
            <a:prstDash val="solid"/>
            <a:headEnd type="none" w="med" len="med"/>
            <a:tailEnd type="none" w="med" len="med"/>
          </a:ln>
        </p:spPr>
        <p:txBody>
          <a:bodyPr anchor="ctr"/>
          <a:lstStyle/>
          <a:p>
            <a:pPr>
              <a:lnSpc>
                <a:spcPct val="100000"/>
              </a:lnSpc>
              <a:spcBef>
                <a:spcPct val="0"/>
              </a:spcBef>
              <a:spcAft>
                <a:spcPct val="0"/>
              </a:spcAft>
              <a:buClr>
                <a:schemeClr val="bg1"/>
              </a:buClr>
            </a:pPr>
            <a:r>
              <a:rPr lang="en-US" altLang="zh-CN" sz="1600" dirty="0" smtClean="0">
                <a:solidFill>
                  <a:srgbClr val="FF0000"/>
                </a:solidFill>
                <a:latin typeface="Consolas" panose="020B0609020204030204" pitchFamily="49" charset="0"/>
                <a:ea typeface="楷体_GB2312" pitchFamily="49" charset="-122"/>
              </a:rPr>
              <a:t>closing tag</a:t>
            </a:r>
            <a:endParaRPr lang="zh-CN" altLang="en-US" sz="1600" dirty="0">
              <a:solidFill>
                <a:srgbClr val="FF0000"/>
              </a:solidFill>
              <a:latin typeface="Consolas" panose="020B0609020204030204" pitchFamily="49" charset="0"/>
              <a:ea typeface="楷体_GB2312" pitchFamily="49" charset="-122"/>
            </a:endParaRPr>
          </a:p>
        </p:txBody>
      </p:sp>
    </p:spTree>
    <p:extLst>
      <p:ext uri="{BB962C8B-B14F-4D97-AF65-F5344CB8AC3E}">
        <p14:creationId xmlns:p14="http://schemas.microsoft.com/office/powerpoint/2010/main" val="180576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ox(i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251520" y="1268760"/>
            <a:ext cx="8604448" cy="5327650"/>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 </a:t>
            </a:r>
          </a:p>
          <a:p>
            <a:pPr>
              <a:buFont typeface="Wingdings" panose="05000000000000000000" pitchFamily="2" charset="2"/>
              <a:buChar char="p"/>
            </a:pPr>
            <a:r>
              <a:rPr lang="en-US" altLang="zh-CN" sz="2400" b="1" dirty="0" smtClean="0">
                <a:solidFill>
                  <a:schemeClr val="accent2">
                    <a:lumMod val="50000"/>
                  </a:schemeClr>
                </a:solidFill>
              </a:rPr>
              <a:t> </a:t>
            </a: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 </a:t>
            </a:r>
          </a:p>
          <a:p>
            <a:pPr lvl="1">
              <a:buFont typeface="Wingdings" panose="05000000000000000000" pitchFamily="2" charset="2"/>
              <a:buChar char="Ø"/>
            </a:pPr>
            <a:r>
              <a:rPr lang="en-US" altLang="zh-CN" sz="2000" b="1" dirty="0" smtClean="0">
                <a:solidFill>
                  <a:schemeClr val="accent2">
                    <a:lumMod val="50000"/>
                  </a:schemeClr>
                </a:solidFill>
              </a:rPr>
              <a:t> </a:t>
            </a:r>
            <a:endParaRPr lang="en-US" altLang="zh-CN" sz="1600" b="1" dirty="0" smtClean="0">
              <a:solidFill>
                <a:schemeClr val="accent2">
                  <a:lumMod val="50000"/>
                </a:schemeClr>
              </a:solidFill>
            </a:endParaRPr>
          </a:p>
          <a:p>
            <a:pPr lvl="1">
              <a:buFont typeface="Wingdings" panose="05000000000000000000" pitchFamily="2" charset="2"/>
              <a:buChar char="Ø"/>
            </a:pP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 </a:t>
            </a:r>
          </a:p>
        </p:txBody>
      </p:sp>
    </p:spTree>
    <p:extLst>
      <p:ext uri="{BB962C8B-B14F-4D97-AF65-F5344CB8AC3E}">
        <p14:creationId xmlns:p14="http://schemas.microsoft.com/office/powerpoint/2010/main" val="21115464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395536" y="1700808"/>
            <a:ext cx="8604448" cy="5327650"/>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 </a:t>
            </a:r>
          </a:p>
          <a:p>
            <a:pPr>
              <a:buFont typeface="Wingdings" panose="05000000000000000000" pitchFamily="2" charset="2"/>
              <a:buChar char="p"/>
            </a:pPr>
            <a:r>
              <a:rPr lang="en-US" altLang="zh-CN" sz="2400" b="1" dirty="0" smtClean="0">
                <a:solidFill>
                  <a:schemeClr val="accent2">
                    <a:lumMod val="50000"/>
                  </a:schemeClr>
                </a:solidFill>
              </a:rPr>
              <a:t> </a:t>
            </a: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 </a:t>
            </a:r>
          </a:p>
          <a:p>
            <a:pPr lvl="1">
              <a:buFont typeface="Wingdings" panose="05000000000000000000" pitchFamily="2" charset="2"/>
              <a:buChar char="Ø"/>
            </a:pPr>
            <a:r>
              <a:rPr lang="en-US" altLang="zh-CN" sz="2000" b="1" dirty="0" smtClean="0">
                <a:solidFill>
                  <a:schemeClr val="accent2">
                    <a:lumMod val="50000"/>
                  </a:schemeClr>
                </a:solidFill>
              </a:rPr>
              <a:t> </a:t>
            </a:r>
            <a:endParaRPr lang="en-US" altLang="zh-CN" sz="1600" b="1" dirty="0" smtClean="0">
              <a:solidFill>
                <a:schemeClr val="accent2">
                  <a:lumMod val="50000"/>
                </a:schemeClr>
              </a:solidFill>
            </a:endParaRPr>
          </a:p>
          <a:p>
            <a:pPr lvl="1">
              <a:buFont typeface="Wingdings" panose="05000000000000000000" pitchFamily="2" charset="2"/>
              <a:buChar char="Ø"/>
            </a:pP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 </a:t>
            </a:r>
          </a:p>
        </p:txBody>
      </p:sp>
      <p:pic>
        <p:nvPicPr>
          <p:cNvPr id="3" name="图片 2"/>
          <p:cNvPicPr>
            <a:picLocks noChangeAspect="1"/>
          </p:cNvPicPr>
          <p:nvPr/>
        </p:nvPicPr>
        <p:blipFill>
          <a:blip r:embed="rId2"/>
          <a:stretch>
            <a:fillRect/>
          </a:stretch>
        </p:blipFill>
        <p:spPr>
          <a:xfrm>
            <a:off x="3769541" y="2636912"/>
            <a:ext cx="5195379" cy="3680896"/>
          </a:xfrm>
          <a:prstGeom prst="rect">
            <a:avLst/>
          </a:prstGeom>
        </p:spPr>
      </p:pic>
      <p:sp>
        <p:nvSpPr>
          <p:cNvPr id="4" name="矩形 3"/>
          <p:cNvSpPr/>
          <p:nvPr/>
        </p:nvSpPr>
        <p:spPr>
          <a:xfrm>
            <a:off x="1619672" y="998096"/>
            <a:ext cx="6280063" cy="757130"/>
          </a:xfrm>
          <a:prstGeom prst="rect">
            <a:avLst/>
          </a:prstGeom>
        </p:spPr>
        <p:txBody>
          <a:bodyPr wrap="square">
            <a:spAutoFit/>
          </a:bodyPr>
          <a:lstStyle/>
          <a:p>
            <a:r>
              <a:rPr lang="en-US" altLang="zh-CN" dirty="0" err="1" smtClean="0">
                <a:latin typeface="微软雅黑" panose="020B0503020204020204" pitchFamily="34" charset="-122"/>
                <a:ea typeface="微软雅黑" panose="020B0503020204020204" pitchFamily="34" charset="-122"/>
              </a:rPr>
              <a:t>WinUI</a:t>
            </a:r>
            <a:r>
              <a:rPr lang="zh-CN" altLang="en-US" dirty="0" smtClean="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C++</a:t>
            </a:r>
            <a:r>
              <a:rPr lang="en-US" altLang="zh-CN" dirty="0">
                <a:latin typeface="微软雅黑" panose="020B0503020204020204" pitchFamily="34" charset="-122"/>
                <a:ea typeface="微软雅黑" panose="020B0503020204020204" pitchFamily="34" charset="-122"/>
              </a:rPr>
              <a:t>/</a:t>
            </a:r>
            <a:r>
              <a:rPr lang="en-US" altLang="zh-CN" dirty="0" err="1" smtClean="0">
                <a:latin typeface="微软雅黑" panose="020B0503020204020204" pitchFamily="34" charset="-122"/>
                <a:ea typeface="微软雅黑" panose="020B0503020204020204" pitchFamily="34" charset="-122"/>
              </a:rPr>
              <a:t>WinRT</a:t>
            </a:r>
            <a:r>
              <a:rPr lang="zh-CN" altLang="en-US" dirty="0">
                <a:latin typeface="微软雅黑" panose="020B0503020204020204" pitchFamily="34" charset="-122"/>
                <a:ea typeface="微软雅黑" panose="020B0503020204020204" pitchFamily="34" charset="-122"/>
              </a:rPr>
              <a:t>示例</a:t>
            </a:r>
          </a:p>
        </p:txBody>
      </p:sp>
    </p:spTree>
    <p:extLst>
      <p:ext uri="{BB962C8B-B14F-4D97-AF65-F5344CB8AC3E}">
        <p14:creationId xmlns:p14="http://schemas.microsoft.com/office/powerpoint/2010/main" val="16822766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251520" y="533400"/>
            <a:ext cx="6441380" cy="519113"/>
          </a:xfrm>
        </p:spPr>
        <p:txBody>
          <a:bodyPr>
            <a:normAutofit fontScale="90000"/>
          </a:bodyPr>
          <a:lstStyle/>
          <a:p>
            <a:pPr lvl="0"/>
            <a:r>
              <a:rPr lang="en-US" altLang="zh-CN" dirty="0" smtClean="0"/>
              <a:t>1.5.2 </a:t>
            </a:r>
            <a:r>
              <a:rPr lang="en-US" altLang="zh-CN" dirty="0" err="1" smtClean="0"/>
              <a:t>WinUI</a:t>
            </a:r>
            <a:endParaRPr lang="zh-CN" altLang="en-US" dirty="0"/>
          </a:p>
        </p:txBody>
      </p:sp>
      <p:sp>
        <p:nvSpPr>
          <p:cNvPr id="2" name="内容占位符 1"/>
          <p:cNvSpPr>
            <a:spLocks noGrp="1"/>
          </p:cNvSpPr>
          <p:nvPr>
            <p:ph idx="4294967295"/>
          </p:nvPr>
        </p:nvSpPr>
        <p:spPr>
          <a:xfrm>
            <a:off x="251520" y="1268760"/>
            <a:ext cx="8604448" cy="5327650"/>
          </a:xfrm>
        </p:spPr>
        <p:txBody>
          <a:bodyPr>
            <a:noAutofit/>
          </a:bodyPr>
          <a:lstStyle/>
          <a:p>
            <a:pPr>
              <a:buFont typeface="Wingdings" panose="05000000000000000000" pitchFamily="2" charset="2"/>
              <a:buChar char="p"/>
            </a:pPr>
            <a:r>
              <a:rPr lang="en-US" altLang="zh-CN" sz="2400" b="1" dirty="0" smtClean="0">
                <a:solidFill>
                  <a:schemeClr val="accent2">
                    <a:lumMod val="50000"/>
                  </a:schemeClr>
                </a:solidFill>
              </a:rPr>
              <a:t> </a:t>
            </a:r>
          </a:p>
          <a:p>
            <a:pPr>
              <a:buFont typeface="Wingdings" panose="05000000000000000000" pitchFamily="2" charset="2"/>
              <a:buChar char="p"/>
            </a:pPr>
            <a:r>
              <a:rPr lang="en-US" altLang="zh-CN" sz="2400" b="1" dirty="0" smtClean="0">
                <a:solidFill>
                  <a:schemeClr val="accent2">
                    <a:lumMod val="50000"/>
                  </a:schemeClr>
                </a:solidFill>
              </a:rPr>
              <a:t> </a:t>
            </a: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endParaRPr lang="en-US" altLang="zh-CN" sz="2400" b="1" dirty="0" smtClean="0">
              <a:solidFill>
                <a:schemeClr val="accent2">
                  <a:lumMod val="50000"/>
                </a:schemeClr>
              </a:solidFill>
            </a:endParaRPr>
          </a:p>
          <a:p>
            <a:pPr>
              <a:buFont typeface="Wingdings" panose="05000000000000000000" pitchFamily="2" charset="2"/>
              <a:buChar char="p"/>
            </a:pPr>
            <a:endParaRPr lang="en-US" altLang="zh-CN" sz="2400" b="1" dirty="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 </a:t>
            </a:r>
          </a:p>
          <a:p>
            <a:pPr lvl="1">
              <a:buFont typeface="Wingdings" panose="05000000000000000000" pitchFamily="2" charset="2"/>
              <a:buChar char="Ø"/>
            </a:pPr>
            <a:r>
              <a:rPr lang="en-US" altLang="zh-CN" sz="2000" b="1" dirty="0" smtClean="0">
                <a:solidFill>
                  <a:schemeClr val="accent2">
                    <a:lumMod val="50000"/>
                  </a:schemeClr>
                </a:solidFill>
              </a:rPr>
              <a:t> </a:t>
            </a:r>
            <a:endParaRPr lang="en-US" altLang="zh-CN" sz="1600" b="1" dirty="0" smtClean="0">
              <a:solidFill>
                <a:schemeClr val="accent2">
                  <a:lumMod val="50000"/>
                </a:schemeClr>
              </a:solidFill>
            </a:endParaRPr>
          </a:p>
          <a:p>
            <a:pPr lvl="1">
              <a:buFont typeface="Wingdings" panose="05000000000000000000" pitchFamily="2" charset="2"/>
              <a:buChar char="Ø"/>
            </a:pPr>
            <a:endParaRPr lang="en-US" altLang="zh-CN" sz="2000" b="1" dirty="0" smtClean="0">
              <a:solidFill>
                <a:schemeClr val="accent2">
                  <a:lumMod val="50000"/>
                </a:schemeClr>
              </a:solidFill>
            </a:endParaRPr>
          </a:p>
          <a:p>
            <a:pPr>
              <a:buFont typeface="Wingdings" panose="05000000000000000000" pitchFamily="2" charset="2"/>
              <a:buChar char="p"/>
            </a:pPr>
            <a:r>
              <a:rPr lang="en-US" altLang="zh-CN" sz="2400" b="1" dirty="0" smtClean="0">
                <a:solidFill>
                  <a:schemeClr val="accent2">
                    <a:lumMod val="50000"/>
                  </a:schemeClr>
                </a:solidFill>
              </a:rPr>
              <a:t> </a:t>
            </a:r>
          </a:p>
        </p:txBody>
      </p:sp>
      <p:pic>
        <p:nvPicPr>
          <p:cNvPr id="4" name="图片 3"/>
          <p:cNvPicPr>
            <a:picLocks noChangeAspect="1"/>
          </p:cNvPicPr>
          <p:nvPr/>
        </p:nvPicPr>
        <p:blipFill>
          <a:blip r:embed="rId2"/>
          <a:stretch>
            <a:fillRect/>
          </a:stretch>
        </p:blipFill>
        <p:spPr>
          <a:xfrm>
            <a:off x="141998" y="2204864"/>
            <a:ext cx="8823491" cy="3960440"/>
          </a:xfrm>
          <a:prstGeom prst="rect">
            <a:avLst/>
          </a:prstGeom>
        </p:spPr>
      </p:pic>
    </p:spTree>
    <p:extLst>
      <p:ext uri="{BB962C8B-B14F-4D97-AF65-F5344CB8AC3E}">
        <p14:creationId xmlns:p14="http://schemas.microsoft.com/office/powerpoint/2010/main" val="23970932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1.6.1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字节</a:t>
            </a:r>
            <a:r>
              <a:rPr lang="zh-CN" altLang="en-US" sz="3200" b="0" dirty="0">
                <a:latin typeface="微软雅黑 Light" panose="020B0502040204020203" charset="-122"/>
                <a:ea typeface="微软雅黑 Light" panose="020B0502040204020203" charset="-122"/>
                <a:cs typeface="微软雅黑 Light" panose="020B0502040204020203" charset="-122"/>
              </a:rPr>
              <a:t>编码</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323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ASCII</a:t>
            </a:r>
            <a:r>
              <a:rPr lang="zh-CN" altLang="en-US" b="1" dirty="0" smtClean="0">
                <a:solidFill>
                  <a:schemeClr val="accent2">
                    <a:lumMod val="50000"/>
                  </a:schemeClr>
                </a:solidFill>
              </a:rPr>
              <a:t>码</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a:solidFill>
                  <a:schemeClr val="accent2">
                    <a:lumMod val="50000"/>
                  </a:schemeClr>
                </a:solidFill>
              </a:rPr>
              <a:t>多</a:t>
            </a:r>
            <a:r>
              <a:rPr lang="zh-CN" altLang="en-US" b="1" dirty="0" smtClean="0">
                <a:solidFill>
                  <a:schemeClr val="accent2">
                    <a:lumMod val="50000"/>
                  </a:schemeClr>
                </a:solidFill>
              </a:rPr>
              <a:t>字节编码（</a:t>
            </a:r>
            <a:r>
              <a:rPr lang="en-US" altLang="zh-CN" b="1" dirty="0" smtClean="0">
                <a:solidFill>
                  <a:schemeClr val="accent2">
                    <a:lumMod val="50000"/>
                  </a:schemeClr>
                </a:solidFill>
              </a:rPr>
              <a:t>Multi-Byte Character Set</a:t>
            </a:r>
            <a:r>
              <a:rPr lang="zh-CN" altLang="en-US" b="1" dirty="0" smtClean="0">
                <a:solidFill>
                  <a:schemeClr val="accent2">
                    <a:lumMod val="50000"/>
                  </a:schemeClr>
                </a:solidFill>
              </a:rPr>
              <a:t>）</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UNICODE</a:t>
            </a:r>
            <a:r>
              <a:rPr lang="zh-CN" altLang="en-US" b="1" dirty="0" smtClean="0">
                <a:solidFill>
                  <a:schemeClr val="accent2">
                    <a:lumMod val="50000"/>
                  </a:schemeClr>
                </a:solidFill>
              </a:rPr>
              <a:t>编码（</a:t>
            </a:r>
            <a:r>
              <a:rPr lang="en-US" altLang="zh-CN" b="1" dirty="0" smtClean="0">
                <a:solidFill>
                  <a:schemeClr val="accent2">
                    <a:lumMod val="50000"/>
                  </a:schemeClr>
                </a:solidFill>
              </a:rPr>
              <a:t>Unicode Character Set</a:t>
            </a:r>
            <a:r>
              <a:rPr lang="zh-CN" altLang="en-US" b="1" dirty="0" smtClean="0">
                <a:solidFill>
                  <a:schemeClr val="accent2">
                    <a:lumMod val="50000"/>
                  </a:schemeClr>
                </a:solidFill>
              </a:rPr>
              <a:t>）</a:t>
            </a: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b="1" dirty="0" smtClean="0">
                <a:solidFill>
                  <a:schemeClr val="accent2">
                    <a:lumMod val="50000"/>
                  </a:schemeClr>
                </a:solidFill>
              </a:rPr>
              <a:t>Project =&gt; Property =&gt;Configuration Properties =&gt; General =&gt; Project Defaults =&gt; </a:t>
            </a:r>
            <a:r>
              <a:rPr lang="zh-CN" altLang="en-US" b="1" dirty="0" smtClean="0">
                <a:solidFill>
                  <a:schemeClr val="accent2">
                    <a:lumMod val="50000"/>
                  </a:schemeClr>
                </a:solidFill>
              </a:rPr>
              <a:t>选择编码方式</a:t>
            </a:r>
            <a:endParaRPr lang="zh-CN" altLang="en-US" b="1" dirty="0">
              <a:solidFill>
                <a:schemeClr val="accent2">
                  <a:lumMod val="50000"/>
                </a:schemeClr>
              </a:solidFill>
            </a:endParaRPr>
          </a:p>
        </p:txBody>
      </p:sp>
    </p:spTree>
    <p:extLst>
      <p:ext uri="{BB962C8B-B14F-4D97-AF65-F5344CB8AC3E}">
        <p14:creationId xmlns:p14="http://schemas.microsoft.com/office/powerpoint/2010/main" val="34680841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1.6.1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字节</a:t>
            </a:r>
            <a:r>
              <a:rPr lang="zh-CN" altLang="en-US" sz="3200" b="0" dirty="0">
                <a:latin typeface="微软雅黑 Light" panose="020B0502040204020203" charset="-122"/>
                <a:ea typeface="微软雅黑 Light" panose="020B0502040204020203" charset="-122"/>
                <a:cs typeface="微软雅黑 Light" panose="020B0502040204020203" charset="-122"/>
              </a:rPr>
              <a:t>编码</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323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ASCII</a:t>
            </a:r>
            <a:r>
              <a:rPr lang="zh-CN" altLang="en-US" b="1" dirty="0" smtClean="0">
                <a:solidFill>
                  <a:schemeClr val="accent2">
                    <a:lumMod val="50000"/>
                  </a:schemeClr>
                </a:solidFill>
              </a:rPr>
              <a:t>码</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a:solidFill>
                  <a:schemeClr val="accent2">
                    <a:lumMod val="50000"/>
                  </a:schemeClr>
                </a:solidFill>
              </a:rPr>
              <a:t>多</a:t>
            </a:r>
            <a:r>
              <a:rPr lang="zh-CN" altLang="en-US" b="1" dirty="0" smtClean="0">
                <a:solidFill>
                  <a:schemeClr val="accent2">
                    <a:lumMod val="50000"/>
                  </a:schemeClr>
                </a:solidFill>
              </a:rPr>
              <a:t>字节编码（</a:t>
            </a:r>
            <a:r>
              <a:rPr lang="en-US" altLang="zh-CN" b="1" dirty="0" smtClean="0">
                <a:solidFill>
                  <a:schemeClr val="accent2">
                    <a:lumMod val="50000"/>
                  </a:schemeClr>
                </a:solidFill>
              </a:rPr>
              <a:t>Multi-Byte Character Set</a:t>
            </a:r>
            <a:r>
              <a:rPr lang="zh-CN" altLang="en-US" b="1" dirty="0" smtClean="0">
                <a:solidFill>
                  <a:schemeClr val="accent2">
                    <a:lumMod val="50000"/>
                  </a:schemeClr>
                </a:solidFill>
              </a:rPr>
              <a:t>）</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UNICODE</a:t>
            </a:r>
            <a:r>
              <a:rPr lang="zh-CN" altLang="en-US" b="1" dirty="0" smtClean="0">
                <a:solidFill>
                  <a:schemeClr val="accent2">
                    <a:lumMod val="50000"/>
                  </a:schemeClr>
                </a:solidFill>
              </a:rPr>
              <a:t>编码（</a:t>
            </a:r>
            <a:r>
              <a:rPr lang="en-US" altLang="zh-CN" b="1" dirty="0" smtClean="0">
                <a:solidFill>
                  <a:schemeClr val="accent2">
                    <a:lumMod val="50000"/>
                  </a:schemeClr>
                </a:solidFill>
              </a:rPr>
              <a:t>Unicode Character Set</a:t>
            </a:r>
            <a:r>
              <a:rPr lang="zh-CN" altLang="en-US" b="1" dirty="0" smtClean="0">
                <a:solidFill>
                  <a:schemeClr val="accent2">
                    <a:lumMod val="50000"/>
                  </a:schemeClr>
                </a:solidFill>
              </a:rPr>
              <a:t>）</a:t>
            </a: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r>
              <a:rPr lang="en-US" altLang="zh-CN" b="1" dirty="0" smtClean="0">
                <a:solidFill>
                  <a:schemeClr val="accent2">
                    <a:lumMod val="50000"/>
                  </a:schemeClr>
                </a:solidFill>
              </a:rPr>
              <a:t>Project =&gt; Property =&gt;Configuration Properties =&gt; General =&gt; Project Defaults =&gt; </a:t>
            </a:r>
            <a:r>
              <a:rPr lang="zh-CN" altLang="en-US" b="1" dirty="0" smtClean="0">
                <a:solidFill>
                  <a:schemeClr val="accent2">
                    <a:lumMod val="50000"/>
                  </a:schemeClr>
                </a:solidFill>
              </a:rPr>
              <a:t>选择编码方式</a:t>
            </a:r>
            <a:endParaRPr lang="zh-CN" altLang="en-US" b="1" dirty="0">
              <a:solidFill>
                <a:schemeClr val="accent2">
                  <a:lumMod val="50000"/>
                </a:schemeClr>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31168"/>
            <a:ext cx="9144000" cy="5138192"/>
          </a:xfrm>
          <a:prstGeom prst="rect">
            <a:avLst/>
          </a:prstGeom>
        </p:spPr>
      </p:pic>
    </p:spTree>
    <p:extLst>
      <p:ext uri="{BB962C8B-B14F-4D97-AF65-F5344CB8AC3E}">
        <p14:creationId xmlns:p14="http://schemas.microsoft.com/office/powerpoint/2010/main" val="8276881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1.6.1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字节</a:t>
            </a:r>
            <a:r>
              <a:rPr lang="zh-CN" altLang="en-US" sz="3200" b="0" dirty="0">
                <a:latin typeface="微软雅黑 Light" panose="020B0502040204020203" charset="-122"/>
                <a:ea typeface="微软雅黑 Light" panose="020B0502040204020203" charset="-122"/>
                <a:cs typeface="微软雅黑 Light" panose="020B0502040204020203" charset="-122"/>
              </a:rPr>
              <a:t>编码</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323528" y="1412776"/>
            <a:ext cx="8784976" cy="4392488"/>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Microsoft VS International Pack</a:t>
            </a:r>
            <a:r>
              <a:rPr lang="zh-CN" altLang="en-US" b="1" dirty="0" smtClean="0">
                <a:solidFill>
                  <a:schemeClr val="accent2">
                    <a:lumMod val="50000"/>
                  </a:schemeClr>
                </a:solidFill>
              </a:rPr>
              <a:t>下载地址</a:t>
            </a:r>
            <a:endParaRPr lang="en-US" altLang="zh-CN" b="1" dirty="0">
              <a:solidFill>
                <a:schemeClr val="accent2">
                  <a:lumMod val="50000"/>
                </a:schemeClr>
              </a:solidFill>
            </a:endParaRPr>
          </a:p>
          <a:p>
            <a:pPr marL="0" indent="0">
              <a:buNone/>
            </a:pPr>
            <a:r>
              <a:rPr lang="en-US" altLang="zh-CN" sz="1400" b="1" dirty="0">
                <a:solidFill>
                  <a:schemeClr val="accent2">
                    <a:lumMod val="50000"/>
                  </a:schemeClr>
                </a:solidFill>
              </a:rPr>
              <a:t>http://</a:t>
            </a:r>
            <a:r>
              <a:rPr lang="en-US" altLang="zh-CN" sz="1400" b="1" dirty="0" smtClean="0">
                <a:solidFill>
                  <a:schemeClr val="accent2">
                    <a:lumMod val="50000"/>
                  </a:schemeClr>
                </a:solidFill>
              </a:rPr>
              <a:t>download.microsoft.com/download/5/7/3/57345088-ACF8-4E9B-A9A7-EBA35452DEF2/vsintlpack1.zip</a:t>
            </a:r>
          </a:p>
          <a:p>
            <a:pPr>
              <a:buFont typeface="Wingdings" panose="05000000000000000000" pitchFamily="2" charset="2"/>
              <a:buChar char="p"/>
            </a:pPr>
            <a:r>
              <a:rPr lang="zh-CN" altLang="en-US" b="1" dirty="0" smtClean="0">
                <a:solidFill>
                  <a:schemeClr val="accent2">
                    <a:lumMod val="50000"/>
                  </a:schemeClr>
                </a:solidFill>
              </a:rPr>
              <a:t>解压安装</a:t>
            </a:r>
            <a:r>
              <a:rPr lang="en-US" altLang="zh-CN" b="1" dirty="0" smtClean="0">
                <a:solidFill>
                  <a:schemeClr val="accent2">
                    <a:lumMod val="50000"/>
                  </a:schemeClr>
                </a:solidFill>
              </a:rPr>
              <a:t>CHSPinYinConv.msi</a:t>
            </a:r>
          </a:p>
          <a:p>
            <a:pPr>
              <a:buFont typeface="Wingdings" panose="05000000000000000000" pitchFamily="2" charset="2"/>
              <a:buChar char="p"/>
            </a:pPr>
            <a:r>
              <a:rPr lang="zh-CN" altLang="en-US" b="1" dirty="0" smtClean="0">
                <a:solidFill>
                  <a:schemeClr val="accent2">
                    <a:lumMod val="50000"/>
                  </a:schemeClr>
                </a:solidFill>
              </a:rPr>
              <a:t>作业：动手实现课本 </a:t>
            </a:r>
            <a:r>
              <a:rPr lang="en-US" altLang="zh-CN" b="1" dirty="0" smtClean="0">
                <a:solidFill>
                  <a:schemeClr val="accent2">
                    <a:lumMod val="50000"/>
                  </a:schemeClr>
                </a:solidFill>
              </a:rPr>
              <a:t>p20-p21</a:t>
            </a:r>
            <a:r>
              <a:rPr lang="zh-CN" altLang="en-US" b="1" dirty="0" smtClean="0">
                <a:solidFill>
                  <a:schemeClr val="accent2">
                    <a:lumMod val="50000"/>
                  </a:schemeClr>
                </a:solidFill>
              </a:rPr>
              <a:t>上的程序</a:t>
            </a: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marL="0" indent="0">
              <a:buNone/>
            </a:pPr>
            <a:endParaRPr lang="zh-CN" altLang="en-US" sz="1400" b="1" dirty="0">
              <a:solidFill>
                <a:schemeClr val="accent2">
                  <a:lumMod val="50000"/>
                </a:schemeClr>
              </a:solidFill>
            </a:endParaRPr>
          </a:p>
        </p:txBody>
      </p:sp>
    </p:spTree>
    <p:extLst>
      <p:ext uri="{BB962C8B-B14F-4D97-AF65-F5344CB8AC3E}">
        <p14:creationId xmlns:p14="http://schemas.microsoft.com/office/powerpoint/2010/main" val="22269455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a:t>
            </a:r>
            <a:r>
              <a:rPr lang="en-US" altLang="zh-CN" sz="3200" b="0" dirty="0" smtClean="0">
                <a:latin typeface="微软雅黑 Light" panose="020B0502040204020203" charset="-122"/>
                <a:ea typeface="微软雅黑 Light" panose="020B0502040204020203" charset="-122"/>
                <a:cs typeface="微软雅黑 Light" panose="020B0502040204020203" charset="-122"/>
              </a:rPr>
              <a:t>.2</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文件合并</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12" name="Rectangle 3"/>
          <p:cNvSpPr txBox="1">
            <a:spLocks noChangeArrowheads="1"/>
          </p:cNvSpPr>
          <p:nvPr/>
        </p:nvSpPr>
        <p:spPr>
          <a:xfrm>
            <a:off x="611560" y="1412776"/>
            <a:ext cx="8229600" cy="2808312"/>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b="1" dirty="0" smtClean="0">
                <a:solidFill>
                  <a:schemeClr val="accent2">
                    <a:lumMod val="50000"/>
                  </a:schemeClr>
                </a:solidFill>
              </a:rPr>
              <a:t>   </a:t>
            </a:r>
            <a:r>
              <a:rPr lang="zh-CN" altLang="en-US" b="1" dirty="0" smtClean="0">
                <a:solidFill>
                  <a:schemeClr val="accent2">
                    <a:lumMod val="50000"/>
                  </a:schemeClr>
                </a:solidFill>
              </a:rPr>
              <a:t>课本 </a:t>
            </a:r>
            <a:r>
              <a:rPr lang="en-US" altLang="zh-CN" b="1" dirty="0" smtClean="0">
                <a:solidFill>
                  <a:schemeClr val="accent2">
                    <a:lumMod val="50000"/>
                  </a:schemeClr>
                </a:solidFill>
              </a:rPr>
              <a:t>p16-p18</a:t>
            </a:r>
          </a:p>
          <a:p>
            <a:pPr>
              <a:buFont typeface="Wingdings" panose="05000000000000000000" pitchFamily="2" charset="2"/>
              <a:buChar char="p"/>
            </a:pPr>
            <a:r>
              <a:rPr lang="en-US" altLang="zh-CN" b="1" dirty="0">
                <a:solidFill>
                  <a:schemeClr val="accent2">
                    <a:lumMod val="50000"/>
                  </a:schemeClr>
                </a:solidFill>
              </a:rPr>
              <a:t> </a:t>
            </a:r>
            <a:r>
              <a:rPr lang="en-US" altLang="zh-CN" b="1" dirty="0" smtClean="0">
                <a:solidFill>
                  <a:schemeClr val="accent2">
                    <a:lumMod val="50000"/>
                  </a:schemeClr>
                </a:solidFill>
              </a:rPr>
              <a:t>  </a:t>
            </a:r>
            <a:r>
              <a:rPr lang="zh-CN" altLang="en-US" b="1" dirty="0" smtClean="0">
                <a:solidFill>
                  <a:schemeClr val="accent2">
                    <a:lumMod val="50000"/>
                  </a:schemeClr>
                </a:solidFill>
              </a:rPr>
              <a:t>问题：如何采用 </a:t>
            </a:r>
            <a:r>
              <a:rPr lang="en-US" altLang="zh-CN" b="1" dirty="0" smtClean="0">
                <a:solidFill>
                  <a:schemeClr val="accent2">
                    <a:lumMod val="50000"/>
                  </a:schemeClr>
                </a:solidFill>
              </a:rPr>
              <a:t>VC++ </a:t>
            </a:r>
            <a:r>
              <a:rPr lang="zh-CN" altLang="en-US" b="1" dirty="0" smtClean="0">
                <a:solidFill>
                  <a:schemeClr val="accent2">
                    <a:lumMod val="50000"/>
                  </a:schemeClr>
                </a:solidFill>
              </a:rPr>
              <a:t>实现类似功能？</a:t>
            </a:r>
            <a:endParaRPr lang="en-US" altLang="zh-CN" b="1" dirty="0" smtClean="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.NET Framework</a:t>
            </a:r>
            <a:r>
              <a:rPr lang="zh-CN" altLang="en-US" b="1" dirty="0" smtClean="0">
                <a:solidFill>
                  <a:schemeClr val="accent2">
                    <a:lumMod val="50000"/>
                  </a:schemeClr>
                </a:solidFill>
              </a:rPr>
              <a:t>文件操作相关类：</a:t>
            </a:r>
            <a:endParaRPr lang="en-US" altLang="zh-CN"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Path, Directory, </a:t>
            </a:r>
            <a:r>
              <a:rPr lang="en-US" altLang="zh-CN" sz="1800" b="1" dirty="0" err="1" smtClean="0">
                <a:solidFill>
                  <a:schemeClr val="accent2">
                    <a:lumMod val="50000"/>
                  </a:schemeClr>
                </a:solidFill>
              </a:rPr>
              <a:t>DirectoryInfo</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File, </a:t>
            </a:r>
            <a:r>
              <a:rPr lang="en-US" altLang="zh-CN" sz="1800" b="1" dirty="0" err="1" smtClean="0">
                <a:solidFill>
                  <a:schemeClr val="accent2">
                    <a:lumMod val="50000"/>
                  </a:schemeClr>
                </a:solidFill>
              </a:rPr>
              <a:t>FileInfo</a:t>
            </a:r>
            <a:r>
              <a:rPr lang="en-US" altLang="zh-CN" sz="1800" b="1" dirty="0" smtClean="0">
                <a:solidFill>
                  <a:schemeClr val="accent2">
                    <a:lumMod val="50000"/>
                  </a:schemeClr>
                </a:solidFill>
              </a:rPr>
              <a:t>,</a:t>
            </a:r>
          </a:p>
          <a:p>
            <a:pPr lvl="1">
              <a:buFont typeface="Wingdings" panose="05000000000000000000" pitchFamily="2" charset="2"/>
              <a:buChar char="Ø"/>
            </a:pPr>
            <a:r>
              <a:rPr lang="en-US" altLang="zh-CN" sz="1800" b="1" dirty="0" err="1" smtClean="0">
                <a:solidFill>
                  <a:schemeClr val="accent2">
                    <a:lumMod val="50000"/>
                  </a:schemeClr>
                </a:solidFill>
              </a:rPr>
              <a:t>StreamReader</a:t>
            </a:r>
            <a:r>
              <a:rPr lang="en-US" altLang="zh-CN" sz="1800" b="1" dirty="0" smtClean="0">
                <a:solidFill>
                  <a:schemeClr val="accent2">
                    <a:lumMod val="50000"/>
                  </a:schemeClr>
                </a:solidFill>
              </a:rPr>
              <a:t>, </a:t>
            </a:r>
            <a:r>
              <a:rPr lang="en-US" altLang="zh-CN" sz="1800" b="1" dirty="0" err="1" smtClean="0">
                <a:solidFill>
                  <a:schemeClr val="accent2">
                    <a:lumMod val="50000"/>
                  </a:schemeClr>
                </a:solidFill>
              </a:rPr>
              <a:t>FileStream</a:t>
            </a:r>
            <a:r>
              <a:rPr lang="en-US" altLang="zh-CN" sz="1800" b="1" dirty="0" smtClean="0">
                <a:solidFill>
                  <a:schemeClr val="accent2">
                    <a:lumMod val="50000"/>
                  </a:schemeClr>
                </a:solidFill>
              </a:rPr>
              <a:t>, </a:t>
            </a:r>
            <a:r>
              <a:rPr lang="en-US" altLang="zh-CN" sz="1800" b="1" dirty="0" err="1" smtClean="0">
                <a:solidFill>
                  <a:schemeClr val="accent2">
                    <a:lumMod val="50000"/>
                  </a:schemeClr>
                </a:solidFill>
              </a:rPr>
              <a:t>StreamWriter</a:t>
            </a:r>
            <a:endParaRPr lang="zh-CN" altLang="en-US" sz="1800" b="1" dirty="0">
              <a:solidFill>
                <a:schemeClr val="accent2">
                  <a:lumMod val="50000"/>
                </a:schemeClr>
              </a:solidFill>
            </a:endParaRPr>
          </a:p>
        </p:txBody>
      </p:sp>
      <p:sp>
        <p:nvSpPr>
          <p:cNvPr id="4" name="直接连接符 3"/>
          <p:cNvSpPr/>
          <p:nvPr/>
        </p:nvSpPr>
        <p:spPr>
          <a:xfrm flipH="1" flipV="1">
            <a:off x="5508229" y="3789040"/>
            <a:ext cx="1079995" cy="632008"/>
          </a:xfrm>
          <a:prstGeom prst="line">
            <a:avLst/>
          </a:prstGeom>
          <a:ln w="38100" cap="flat" cmpd="dbl">
            <a:solidFill>
              <a:srgbClr val="FF0000"/>
            </a:solidFill>
            <a:prstDash val="solid"/>
            <a:headEnd type="none" w="med" len="med"/>
            <a:tailEnd type="triangle" w="med" len="med"/>
          </a:ln>
        </p:spPr>
      </p:sp>
      <p:sp>
        <p:nvSpPr>
          <p:cNvPr id="5" name="椭圆 4"/>
          <p:cNvSpPr/>
          <p:nvPr/>
        </p:nvSpPr>
        <p:spPr>
          <a:xfrm>
            <a:off x="1115616" y="2909550"/>
            <a:ext cx="4392612" cy="1511498"/>
          </a:xfrm>
          <a:prstGeom prst="ellipse">
            <a:avLst/>
          </a:prstGeom>
          <a:noFill/>
          <a:ln w="38100" cap="flat" cmpd="dbl">
            <a:solidFill>
              <a:srgbClr val="FF0000"/>
            </a:solidFill>
            <a:prstDash val="solid"/>
            <a:headEnd type="none" w="med" len="med"/>
            <a:tailEnd type="none" w="med" len="med"/>
          </a:ln>
        </p:spPr>
        <p:txBody>
          <a:bodyPr/>
          <a:lstStyle/>
          <a:p>
            <a:endParaRPr lang="zh-CN" altLang="en-US"/>
          </a:p>
        </p:txBody>
      </p:sp>
      <p:sp>
        <p:nvSpPr>
          <p:cNvPr id="6" name="矩形 5"/>
          <p:cNvSpPr/>
          <p:nvPr/>
        </p:nvSpPr>
        <p:spPr>
          <a:xfrm>
            <a:off x="5292080" y="4421048"/>
            <a:ext cx="3456384" cy="1729704"/>
          </a:xfrm>
          <a:prstGeom prst="rect">
            <a:avLst/>
          </a:prstGeom>
          <a:noFill/>
          <a:ln w="38100" cap="flat" cmpd="dbl">
            <a:solidFill>
              <a:srgbClr val="FF0000"/>
            </a:solidFill>
            <a:prstDash val="solid"/>
            <a:miter/>
            <a:headEnd type="none" w="med" len="med"/>
            <a:tailEnd type="none" w="med" len="med"/>
          </a:ln>
        </p:spPr>
        <p:txBody>
          <a:bodyPr wrap="square" anchor="t">
            <a:spAutoFit/>
          </a:bodyPr>
          <a:lstStyle/>
          <a:p>
            <a:pPr>
              <a:buClr>
                <a:srgbClr val="FF0000"/>
              </a:buClr>
              <a:buFont typeface="Wingdings" panose="05000000000000000000" pitchFamily="2" charset="2"/>
              <a:buNone/>
            </a:pPr>
            <a:r>
              <a:rPr lang="zh-CN" altLang="en-US" sz="2800" dirty="0" smtClean="0">
                <a:solidFill>
                  <a:srgbClr val="002060"/>
                </a:solidFill>
                <a:latin typeface="Times New Roman" panose="02020603050405020304" pitchFamily="18" charset="0"/>
                <a:ea typeface="楷体_GB2312" pitchFamily="49" charset="-122"/>
              </a:rPr>
              <a:t>多数是静态类</a:t>
            </a:r>
            <a:endParaRPr lang="en-US" altLang="zh-CN" sz="2800" dirty="0" smtClean="0">
              <a:solidFill>
                <a:srgbClr val="002060"/>
              </a:solidFill>
              <a:latin typeface="Times New Roman" panose="02020603050405020304" pitchFamily="18" charset="0"/>
              <a:ea typeface="楷体_GB2312" pitchFamily="49" charset="-122"/>
            </a:endParaRPr>
          </a:p>
          <a:p>
            <a:pPr>
              <a:buClr>
                <a:srgbClr val="FF0000"/>
              </a:buClr>
              <a:buFont typeface="Wingdings" panose="05000000000000000000" pitchFamily="2" charset="2"/>
              <a:buNone/>
            </a:pPr>
            <a:r>
              <a:rPr lang="zh-CN" altLang="en-US" sz="2800" dirty="0" smtClean="0">
                <a:solidFill>
                  <a:srgbClr val="002060"/>
                </a:solidFill>
                <a:ea typeface="楷体_GB2312" pitchFamily="49" charset="-122"/>
              </a:rPr>
              <a:t>可直接调用其方法而无需创建对象</a:t>
            </a:r>
            <a:endParaRPr lang="zh-CN" altLang="en-US" sz="2800" dirty="0">
              <a:solidFill>
                <a:srgbClr val="00206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3930953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250"/>
                                        <p:tgtEl>
                                          <p:spTgt spid="5"/>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ox(in)">
                                      <p:cBhvr>
                                        <p:cTn id="14"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idx="4294967295"/>
          </p:nvPr>
        </p:nvSpPr>
        <p:spPr>
          <a:xfrm>
            <a:off x="0" y="1412875"/>
            <a:ext cx="7145338" cy="3086100"/>
          </a:xfrm>
        </p:spPr>
        <p:txBody>
          <a:bodyPr>
            <a:noAutofit/>
          </a:bodyPr>
          <a:lstStyle/>
          <a:p>
            <a:pPr eaLnBrk="1" hangingPunct="1">
              <a:buFont typeface="Wingdings" panose="05000000000000000000" pitchFamily="2" charset="2"/>
              <a:buChar char="p"/>
            </a:pPr>
            <a:r>
              <a:rPr lang="zh-CN" altLang="en-US" sz="2400" dirty="0">
                <a:solidFill>
                  <a:srgbClr val="002060"/>
                </a:solidFill>
              </a:rPr>
              <a:t>设定要合并的文件的文件名特点</a:t>
            </a:r>
          </a:p>
          <a:p>
            <a:pPr eaLnBrk="1" hangingPunct="1">
              <a:buFont typeface="Wingdings" panose="05000000000000000000" pitchFamily="2" charset="2"/>
              <a:buChar char="p"/>
            </a:pPr>
            <a:r>
              <a:rPr lang="zh-CN" altLang="en-US" sz="2400" dirty="0">
                <a:solidFill>
                  <a:srgbClr val="002060"/>
                </a:solidFill>
              </a:rPr>
              <a:t>搜索符合标准的文件，得到源文件集合</a:t>
            </a:r>
          </a:p>
          <a:p>
            <a:pPr eaLnBrk="1" hangingPunct="1">
              <a:buFont typeface="Wingdings" panose="05000000000000000000" pitchFamily="2" charset="2"/>
              <a:buChar char="p"/>
            </a:pPr>
            <a:r>
              <a:rPr lang="zh-CN" altLang="en-US" sz="2400" dirty="0">
                <a:solidFill>
                  <a:srgbClr val="002060"/>
                </a:solidFill>
              </a:rPr>
              <a:t>文件顺序调整</a:t>
            </a:r>
          </a:p>
          <a:p>
            <a:pPr eaLnBrk="1" hangingPunct="1">
              <a:buFont typeface="Wingdings" panose="05000000000000000000" pitchFamily="2" charset="2"/>
              <a:buChar char="p"/>
            </a:pPr>
            <a:r>
              <a:rPr lang="zh-CN" altLang="en-US" sz="2400" dirty="0">
                <a:solidFill>
                  <a:srgbClr val="002060"/>
                </a:solidFill>
              </a:rPr>
              <a:t>设定目标文件名，创建目标文件；</a:t>
            </a:r>
          </a:p>
          <a:p>
            <a:pPr eaLnBrk="1" hangingPunct="1">
              <a:buFont typeface="Wingdings" panose="05000000000000000000" pitchFamily="2" charset="2"/>
              <a:buChar char="p"/>
            </a:pPr>
            <a:r>
              <a:rPr lang="zh-CN" altLang="en-US" sz="2400" dirty="0">
                <a:solidFill>
                  <a:srgbClr val="002060"/>
                </a:solidFill>
              </a:rPr>
              <a:t>根据文件集合，依次读入源文件，并写入到目标文件中。</a:t>
            </a:r>
          </a:p>
          <a:p>
            <a:pPr eaLnBrk="1" hangingPunct="1">
              <a:buFont typeface="Wingdings" panose="05000000000000000000" pitchFamily="2" charset="2"/>
              <a:buChar char="p"/>
            </a:pPr>
            <a:r>
              <a:rPr lang="zh-CN" altLang="en-US" sz="2400" dirty="0">
                <a:solidFill>
                  <a:srgbClr val="002060"/>
                </a:solidFill>
              </a:rPr>
              <a:t>关闭文件资源。</a:t>
            </a:r>
          </a:p>
        </p:txBody>
      </p:sp>
      <p:sp>
        <p:nvSpPr>
          <p:cNvPr id="6" name="文本框 5"/>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1.6.2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文件合并</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Tree>
    <p:extLst>
      <p:ext uri="{BB962C8B-B14F-4D97-AF65-F5344CB8AC3E}">
        <p14:creationId xmlns:p14="http://schemas.microsoft.com/office/powerpoint/2010/main" val="2367891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472827" y="1003300"/>
            <a:ext cx="3667125" cy="520700"/>
          </a:xfrm>
        </p:spPr>
        <p:txBody>
          <a:bodyPr>
            <a:normAutofit fontScale="90000"/>
          </a:bodyPr>
          <a:lstStyle/>
          <a:p>
            <a:pPr eaLnBrk="1" hangingPunct="1"/>
            <a:r>
              <a:rPr lang="en-US" altLang="zh-CN" dirty="0" smtClean="0"/>
              <a:t>Windows</a:t>
            </a:r>
            <a:r>
              <a:rPr lang="zh-CN" altLang="en-US" dirty="0" smtClean="0"/>
              <a:t>的发展</a:t>
            </a:r>
          </a:p>
        </p:txBody>
      </p:sp>
      <p:sp>
        <p:nvSpPr>
          <p:cNvPr id="2" name="内容占位符 1"/>
          <p:cNvSpPr>
            <a:spLocks noGrp="1"/>
          </p:cNvSpPr>
          <p:nvPr>
            <p:ph idx="4294967295"/>
          </p:nvPr>
        </p:nvSpPr>
        <p:spPr>
          <a:xfrm>
            <a:off x="755576" y="1981200"/>
            <a:ext cx="8388424" cy="4114800"/>
          </a:xfrm>
        </p:spPr>
        <p:txBody>
          <a:bodyPr>
            <a:noAutofit/>
          </a:bodyPr>
          <a:lstStyle/>
          <a:p>
            <a:pPr>
              <a:buFont typeface="Wingdings" panose="05000000000000000000" pitchFamily="2" charset="2"/>
              <a:buChar char="p"/>
            </a:pPr>
            <a:r>
              <a:rPr lang="en-US" altLang="zh-CN" b="1" dirty="0" smtClean="0">
                <a:solidFill>
                  <a:schemeClr val="accent2">
                    <a:lumMod val="50000"/>
                  </a:schemeClr>
                </a:solidFill>
              </a:rPr>
              <a:t>    DOS =&gt; GUI =&gt; GDI+ =&gt; WPF -&gt; UWP -&gt; FLUENT</a:t>
            </a:r>
            <a:endParaRPr lang="en-US" altLang="zh-CN" b="1" dirty="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16</a:t>
            </a:r>
            <a:r>
              <a:rPr lang="zh-CN" altLang="en-US" b="1" dirty="0" smtClean="0">
                <a:solidFill>
                  <a:schemeClr val="accent2">
                    <a:lumMod val="50000"/>
                  </a:schemeClr>
                </a:solidFill>
              </a:rPr>
              <a:t>位 </a:t>
            </a:r>
            <a:r>
              <a:rPr lang="en-US" altLang="zh-CN" b="1" dirty="0" smtClean="0">
                <a:solidFill>
                  <a:schemeClr val="accent2">
                    <a:lumMod val="50000"/>
                  </a:schemeClr>
                </a:solidFill>
              </a:rPr>
              <a:t>=&gt; 32</a:t>
            </a:r>
            <a:r>
              <a:rPr lang="zh-CN" altLang="en-US" b="1" dirty="0" smtClean="0">
                <a:solidFill>
                  <a:schemeClr val="accent2">
                    <a:lumMod val="50000"/>
                  </a:schemeClr>
                </a:solidFill>
              </a:rPr>
              <a:t>位 </a:t>
            </a:r>
            <a:r>
              <a:rPr lang="en-US" altLang="zh-CN" b="1" dirty="0" smtClean="0">
                <a:solidFill>
                  <a:schemeClr val="accent2">
                    <a:lumMod val="50000"/>
                  </a:schemeClr>
                </a:solidFill>
              </a:rPr>
              <a:t>=&gt; 64</a:t>
            </a:r>
            <a:r>
              <a:rPr lang="zh-CN" altLang="en-US" b="1" dirty="0" smtClean="0">
                <a:solidFill>
                  <a:schemeClr val="accent2">
                    <a:lumMod val="50000"/>
                  </a:schemeClr>
                </a:solidFill>
              </a:rPr>
              <a:t>位</a:t>
            </a: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smtClean="0">
              <a:solidFill>
                <a:schemeClr val="accent2">
                  <a:lumMod val="50000"/>
                </a:schemeClr>
              </a:solidFill>
            </a:endParaRPr>
          </a:p>
          <a:p>
            <a:pPr>
              <a:buFont typeface="Wingdings" panose="05000000000000000000" pitchFamily="2" charset="2"/>
              <a:buChar char="p"/>
            </a:pPr>
            <a:endParaRPr lang="en-US" altLang="zh-CN" b="1" dirty="0">
              <a:solidFill>
                <a:schemeClr val="accent2">
                  <a:lumMod val="50000"/>
                </a:schemeClr>
              </a:solidFill>
            </a:endParaRPr>
          </a:p>
          <a:p>
            <a:pPr>
              <a:buFont typeface="Wingdings" panose="05000000000000000000" pitchFamily="2" charset="2"/>
              <a:buChar char="p"/>
            </a:pPr>
            <a:r>
              <a:rPr lang="en-US" altLang="zh-CN" b="1" dirty="0" smtClean="0">
                <a:solidFill>
                  <a:schemeClr val="accent2">
                    <a:lumMod val="50000"/>
                  </a:schemeClr>
                </a:solidFill>
              </a:rPr>
              <a:t>    2018: ML, Fluent Design System, Mix Reality……</a:t>
            </a:r>
          </a:p>
          <a:p>
            <a:pPr>
              <a:buFont typeface="Wingdings" panose="05000000000000000000" pitchFamily="2" charset="2"/>
              <a:buChar char="p"/>
            </a:pPr>
            <a:r>
              <a:rPr lang="en-US" altLang="zh-CN" b="1" dirty="0" smtClean="0">
                <a:solidFill>
                  <a:schemeClr val="accent2">
                    <a:lumMod val="50000"/>
                  </a:schemeClr>
                </a:solidFill>
              </a:rPr>
              <a:t>    2019: </a:t>
            </a:r>
            <a:r>
              <a:rPr lang="en-US" altLang="zh-CN" b="1" dirty="0" err="1" smtClean="0">
                <a:solidFill>
                  <a:schemeClr val="accent2">
                    <a:lumMod val="50000"/>
                  </a:schemeClr>
                </a:solidFill>
              </a:rPr>
              <a:t>WinUI</a:t>
            </a:r>
            <a:r>
              <a:rPr lang="en-US" altLang="zh-CN" b="1" dirty="0" smtClean="0">
                <a:solidFill>
                  <a:schemeClr val="accent2">
                    <a:lumMod val="50000"/>
                  </a:schemeClr>
                </a:solidFill>
              </a:rPr>
              <a:t>, XAML, sub-Linux, MSIX, Project Rome……</a:t>
            </a:r>
          </a:p>
          <a:p>
            <a:pPr>
              <a:buFont typeface="Wingdings" panose="05000000000000000000" pitchFamily="2" charset="2"/>
              <a:buChar char="p"/>
            </a:pPr>
            <a:endParaRPr lang="zh-CN" altLang="en-US" b="1" dirty="0">
              <a:solidFill>
                <a:schemeClr val="accent2">
                  <a:lumMod val="50000"/>
                </a:schemeClr>
              </a:solidFill>
            </a:endParaRPr>
          </a:p>
        </p:txBody>
      </p:sp>
      <p:sp>
        <p:nvSpPr>
          <p:cNvPr id="3" name="矩形 2"/>
          <p:cNvSpPr/>
          <p:nvPr/>
        </p:nvSpPr>
        <p:spPr>
          <a:xfrm>
            <a:off x="611560" y="3212976"/>
            <a:ext cx="7630616" cy="424732"/>
          </a:xfrm>
          <a:prstGeom prst="rect">
            <a:avLst/>
          </a:prstGeom>
        </p:spPr>
        <p:txBody>
          <a:bodyPr wrap="square">
            <a:spAutoFit/>
          </a:bodyPr>
          <a:lstStyle/>
          <a:p>
            <a:r>
              <a:rPr lang="en-US" altLang="zh-CN" sz="1800" dirty="0"/>
              <a:t>https://developer.microsoft.com/en-us/windows/windows-10-for-developers</a:t>
            </a:r>
            <a:endParaRPr lang="zh-CN" altLang="en-US" sz="18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0" y="620713"/>
            <a:ext cx="2500313" cy="546100"/>
          </a:xfrm>
        </p:spPr>
        <p:txBody>
          <a:bodyPr/>
          <a:lstStyle/>
          <a:p>
            <a:pPr eaLnBrk="1" hangingPunct="1"/>
            <a:r>
              <a:rPr lang="zh-CN" altLang="en-US" sz="3000" dirty="0"/>
              <a:t>源文件目录</a:t>
            </a:r>
          </a:p>
        </p:txBody>
      </p:sp>
      <p:sp>
        <p:nvSpPr>
          <p:cNvPr id="8196" name="Rectangle 3"/>
          <p:cNvSpPr>
            <a:spLocks noGrp="1" noChangeArrowheads="1"/>
          </p:cNvSpPr>
          <p:nvPr>
            <p:ph idx="4294967295"/>
          </p:nvPr>
        </p:nvSpPr>
        <p:spPr>
          <a:xfrm>
            <a:off x="1350963" y="1628775"/>
            <a:ext cx="7793037" cy="3367088"/>
          </a:xfrm>
        </p:spPr>
        <p:txBody>
          <a:bodyPr>
            <a:noAutofit/>
          </a:bodyPr>
          <a:lstStyle/>
          <a:p>
            <a:pPr marL="0" indent="0" eaLnBrk="1" hangingPunct="1">
              <a:lnSpc>
                <a:spcPct val="80000"/>
              </a:lnSpc>
              <a:buNone/>
            </a:pPr>
            <a:r>
              <a:rPr lang="en-US" altLang="zh-CN" sz="1400">
                <a:solidFill>
                  <a:srgbClr val="002060"/>
                </a:solidFill>
                <a:latin typeface="Consolas" panose="020B0609020204030204" pitchFamily="49" charset="0"/>
              </a:rPr>
              <a:t>private void button1_Click(object sender, EventArgs e)</a:t>
            </a:r>
          </a:p>
          <a:p>
            <a:pPr marL="0" indent="0" eaLnBrk="1" hangingPunct="1">
              <a:lnSpc>
                <a:spcPct val="80000"/>
              </a:lnSpc>
              <a:buNone/>
            </a:pPr>
            <a:r>
              <a:rPr lang="en-US" altLang="zh-CN" sz="1400">
                <a:solidFill>
                  <a:srgbClr val="002060"/>
                </a:solidFill>
                <a:latin typeface="Consolas" panose="020B0609020204030204" pitchFamily="49" charset="0"/>
              </a:rPr>
              <a:t>{</a:t>
            </a:r>
          </a:p>
          <a:p>
            <a:pPr marL="0" indent="0" eaLnBrk="1" hangingPunct="1">
              <a:lnSpc>
                <a:spcPct val="80000"/>
              </a:lnSpc>
              <a:buNone/>
            </a:pPr>
            <a:r>
              <a:rPr lang="en-US" altLang="zh-CN" sz="1400">
                <a:solidFill>
                  <a:srgbClr val="002060"/>
                </a:solidFill>
                <a:latin typeface="Consolas" panose="020B0609020204030204" pitchFamily="49" charset="0"/>
              </a:rPr>
              <a:t>folderBrowserDialog1.RootFolder = Environment.SpecialFolder.MyComputer;</a:t>
            </a:r>
          </a:p>
          <a:p>
            <a:pPr marL="0" indent="0" eaLnBrk="1" hangingPunct="1">
              <a:lnSpc>
                <a:spcPct val="80000"/>
              </a:lnSpc>
              <a:buNone/>
            </a:pPr>
            <a:r>
              <a:rPr lang="en-US" altLang="zh-CN" sz="1400">
                <a:solidFill>
                  <a:srgbClr val="002060"/>
                </a:solidFill>
                <a:latin typeface="Consolas" panose="020B0609020204030204" pitchFamily="49" charset="0"/>
              </a:rPr>
              <a:t>if (folderBrowserDialog1.ShowDialog() == DialogResult.OK)</a:t>
            </a:r>
          </a:p>
          <a:p>
            <a:pPr marL="0" indent="0" eaLnBrk="1" hangingPunct="1">
              <a:lnSpc>
                <a:spcPct val="80000"/>
              </a:lnSpc>
              <a:buNone/>
            </a:pPr>
            <a:r>
              <a:rPr lang="en-US" altLang="zh-CN" sz="1400">
                <a:solidFill>
                  <a:srgbClr val="002060"/>
                </a:solidFill>
                <a:latin typeface="Consolas" panose="020B0609020204030204" pitchFamily="49" charset="0"/>
              </a:rPr>
              <a:t>  {</a:t>
            </a:r>
          </a:p>
          <a:p>
            <a:pPr marL="0" indent="0" eaLnBrk="1" hangingPunct="1">
              <a:lnSpc>
                <a:spcPct val="80000"/>
              </a:lnSpc>
              <a:buNone/>
            </a:pPr>
            <a:r>
              <a:rPr lang="en-US" altLang="zh-CN" sz="1400">
                <a:solidFill>
                  <a:srgbClr val="002060"/>
                </a:solidFill>
                <a:latin typeface="Consolas" panose="020B0609020204030204" pitchFamily="49" charset="0"/>
              </a:rPr>
              <a:t>   folder_path = folderBrowserDialog1.SelectedPath;</a:t>
            </a:r>
          </a:p>
          <a:p>
            <a:pPr marL="0" indent="0" eaLnBrk="1" hangingPunct="1">
              <a:lnSpc>
                <a:spcPct val="80000"/>
              </a:lnSpc>
              <a:buNone/>
            </a:pPr>
            <a:r>
              <a:rPr lang="en-US" altLang="zh-CN" sz="1400">
                <a:solidFill>
                  <a:srgbClr val="002060"/>
                </a:solidFill>
                <a:latin typeface="Consolas" panose="020B0609020204030204" pitchFamily="49" charset="0"/>
              </a:rPr>
              <a:t>   label3.Text = folder_path;</a:t>
            </a:r>
          </a:p>
          <a:p>
            <a:pPr marL="0" indent="0" eaLnBrk="1" hangingPunct="1">
              <a:lnSpc>
                <a:spcPct val="80000"/>
              </a:lnSpc>
              <a:buNone/>
            </a:pPr>
            <a:r>
              <a:rPr lang="en-US" altLang="zh-CN" sz="1400">
                <a:solidFill>
                  <a:srgbClr val="002060"/>
                </a:solidFill>
                <a:latin typeface="Consolas" panose="020B0609020204030204" pitchFamily="49" charset="0"/>
              </a:rPr>
              <a:t>  }</a:t>
            </a:r>
          </a:p>
          <a:p>
            <a:pPr marL="0" indent="0" eaLnBrk="1" hangingPunct="1">
              <a:lnSpc>
                <a:spcPct val="80000"/>
              </a:lnSpc>
              <a:buNone/>
            </a:pPr>
            <a:r>
              <a:rPr lang="en-US" altLang="zh-CN" sz="1400">
                <a:solidFill>
                  <a:srgbClr val="002060"/>
                </a:solidFill>
                <a:latin typeface="Consolas" panose="020B0609020204030204" pitchFamily="49" charset="0"/>
              </a:rPr>
              <a:t>}</a:t>
            </a:r>
          </a:p>
        </p:txBody>
      </p:sp>
    </p:spTree>
    <p:extLst>
      <p:ext uri="{BB962C8B-B14F-4D97-AF65-F5344CB8AC3E}">
        <p14:creationId xmlns:p14="http://schemas.microsoft.com/office/powerpoint/2010/main" val="19277453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0" y="547688"/>
            <a:ext cx="4616450" cy="606425"/>
          </a:xfrm>
        </p:spPr>
        <p:txBody>
          <a:bodyPr/>
          <a:lstStyle/>
          <a:p>
            <a:pPr eaLnBrk="1" hangingPunct="1"/>
            <a:r>
              <a:rPr lang="zh-CN" altLang="en-US" dirty="0" smtClean="0"/>
              <a:t>搜索目标文件</a:t>
            </a:r>
          </a:p>
        </p:txBody>
      </p:sp>
      <p:sp>
        <p:nvSpPr>
          <p:cNvPr id="9220" name="Rectangle 3"/>
          <p:cNvSpPr>
            <a:spLocks noGrp="1" noChangeArrowheads="1"/>
          </p:cNvSpPr>
          <p:nvPr>
            <p:ph idx="4294967295"/>
          </p:nvPr>
        </p:nvSpPr>
        <p:spPr>
          <a:xfrm>
            <a:off x="938213" y="1549400"/>
            <a:ext cx="8205787" cy="2887663"/>
          </a:xfrm>
        </p:spPr>
        <p:txBody>
          <a:bodyPr>
            <a:noAutofit/>
          </a:bodyPr>
          <a:lstStyle/>
          <a:p>
            <a:pPr marL="0" indent="0" eaLnBrk="1" hangingPunct="1">
              <a:lnSpc>
                <a:spcPct val="80000"/>
              </a:lnSpc>
              <a:buNone/>
            </a:pPr>
            <a:r>
              <a:rPr lang="en-US" altLang="zh-CN" sz="1400" dirty="0">
                <a:solidFill>
                  <a:srgbClr val="002060"/>
                </a:solidFill>
                <a:latin typeface="Consolas" panose="020B0609020204030204" pitchFamily="49" charset="0"/>
              </a:rPr>
              <a:t>if (</a:t>
            </a:r>
            <a:r>
              <a:rPr lang="en-US" altLang="zh-CN" sz="1400" dirty="0" err="1">
                <a:solidFill>
                  <a:srgbClr val="002060"/>
                </a:solidFill>
                <a:latin typeface="Consolas" panose="020B0609020204030204" pitchFamily="49" charset="0"/>
              </a:rPr>
              <a:t>Directory.Exists</a:t>
            </a: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folder_path</a:t>
            </a:r>
            <a:r>
              <a:rPr lang="en-US" altLang="zh-CN" sz="1400" dirty="0">
                <a:solidFill>
                  <a:srgbClr val="002060"/>
                </a:solidFill>
                <a:latin typeface="Consolas" panose="020B0609020204030204" pitchFamily="49" charset="0"/>
              </a:rPr>
              <a:t>))//</a:t>
            </a:r>
            <a:r>
              <a:rPr lang="zh-CN" altLang="en-US" sz="1400" dirty="0">
                <a:solidFill>
                  <a:srgbClr val="002060"/>
                </a:solidFill>
                <a:latin typeface="Consolas" panose="020B0609020204030204" pitchFamily="49" charset="0"/>
              </a:rPr>
              <a:t>检查文件目录是否存在</a:t>
            </a:r>
          </a:p>
          <a:p>
            <a:pPr marL="0" indent="0" eaLnBrk="1" hangingPunct="1">
              <a:lnSpc>
                <a:spcPct val="80000"/>
              </a:lnSpc>
              <a:buNone/>
            </a:pPr>
            <a:r>
              <a:rPr lang="en-US" altLang="zh-CN" sz="1400" dirty="0" smtClean="0">
                <a:solidFill>
                  <a:srgbClr val="002060"/>
                </a:solidFill>
                <a:latin typeface="Consolas" panose="020B0609020204030204" pitchFamily="49" charset="0"/>
              </a:rPr>
              <a:t>{</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a:solidFill>
                  <a:srgbClr val="002060"/>
                </a:solidFill>
                <a:latin typeface="Consolas" panose="020B0609020204030204" pitchFamily="49" charset="0"/>
              </a:rPr>
              <a:t>//</a:t>
            </a:r>
            <a:r>
              <a:rPr lang="zh-CN" altLang="en-US" sz="1400" dirty="0">
                <a:solidFill>
                  <a:srgbClr val="002060"/>
                </a:solidFill>
                <a:latin typeface="Consolas" panose="020B0609020204030204" pitchFamily="49" charset="0"/>
              </a:rPr>
              <a:t>搜索给定字符串的文件</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folder_files</a:t>
            </a:r>
            <a:r>
              <a:rPr lang="en-US" altLang="zh-CN" sz="1400" dirty="0" smtClean="0">
                <a:solidFill>
                  <a:srgbClr val="002060"/>
                </a:solidFill>
                <a:latin typeface="Consolas" panose="020B0609020204030204" pitchFamily="49" charset="0"/>
              </a:rPr>
              <a:t> </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Directory.GetFiles</a:t>
            </a: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folder_path</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textBox1.Text,SearchOption.AllDirectories</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listBox1.Items.Clear</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int</a:t>
            </a: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selected_index</a:t>
            </a:r>
            <a:r>
              <a:rPr lang="en-US" altLang="zh-CN" sz="1400" dirty="0" smtClean="0">
                <a:solidFill>
                  <a:srgbClr val="002060"/>
                </a:solidFill>
                <a:latin typeface="Consolas" panose="020B0609020204030204" pitchFamily="49" charset="0"/>
              </a:rPr>
              <a:t>	= 0</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foreach</a:t>
            </a:r>
            <a:r>
              <a:rPr lang="en-US" altLang="zh-CN" sz="1400" dirty="0" smtClean="0">
                <a:solidFill>
                  <a:srgbClr val="002060"/>
                </a:solidFill>
                <a:latin typeface="Consolas" panose="020B0609020204030204" pitchFamily="49" charset="0"/>
              </a:rPr>
              <a:t> </a:t>
            </a:r>
            <a:r>
              <a:rPr lang="en-US" altLang="zh-CN" sz="1400" dirty="0">
                <a:solidFill>
                  <a:srgbClr val="002060"/>
                </a:solidFill>
                <a:latin typeface="Consolas" panose="020B0609020204030204" pitchFamily="49" charset="0"/>
              </a:rPr>
              <a:t>(string </a:t>
            </a:r>
            <a:r>
              <a:rPr lang="en-US" altLang="zh-CN" sz="1400" dirty="0" err="1">
                <a:solidFill>
                  <a:srgbClr val="002060"/>
                </a:solidFill>
                <a:latin typeface="Consolas" panose="020B0609020204030204" pitchFamily="49" charset="0"/>
              </a:rPr>
              <a:t>folder_file</a:t>
            </a:r>
            <a:r>
              <a:rPr lang="en-US" altLang="zh-CN" sz="1400" dirty="0">
                <a:solidFill>
                  <a:srgbClr val="002060"/>
                </a:solidFill>
                <a:latin typeface="Consolas" panose="020B0609020204030204" pitchFamily="49" charset="0"/>
              </a:rPr>
              <a:t> in </a:t>
            </a:r>
            <a:r>
              <a:rPr lang="en-US" altLang="zh-CN" sz="1400" dirty="0" err="1" smtClean="0">
                <a:solidFill>
                  <a:srgbClr val="002060"/>
                </a:solidFill>
                <a:latin typeface="Consolas" panose="020B0609020204030204" pitchFamily="49" charset="0"/>
              </a:rPr>
              <a:t>folder_files</a:t>
            </a: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selected_index</a:t>
            </a:r>
            <a:r>
              <a:rPr lang="en-US" altLang="zh-CN" sz="1400" dirty="0" smtClean="0">
                <a:solidFill>
                  <a:srgbClr val="002060"/>
                </a:solidFill>
                <a:latin typeface="Consolas" panose="020B0609020204030204" pitchFamily="49" charset="0"/>
              </a:rPr>
              <a:t>	= listBox1.Items.Add ( </a:t>
            </a:r>
            <a:r>
              <a:rPr lang="en-US" altLang="zh-CN" sz="1400" dirty="0" err="1" smtClean="0">
                <a:solidFill>
                  <a:srgbClr val="002060"/>
                </a:solidFill>
                <a:latin typeface="Consolas" panose="020B0609020204030204" pitchFamily="49" charset="0"/>
              </a:rPr>
              <a:t>folder_file</a:t>
            </a: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listBox1.SetSelected(</a:t>
            </a:r>
            <a:r>
              <a:rPr lang="en-US" altLang="zh-CN" sz="1400" dirty="0" err="1" smtClean="0">
                <a:solidFill>
                  <a:srgbClr val="002060"/>
                </a:solidFill>
                <a:latin typeface="Consolas" panose="020B0609020204030204" pitchFamily="49" charset="0"/>
              </a:rPr>
              <a:t>selected_index</a:t>
            </a:r>
            <a:r>
              <a:rPr lang="en-US" altLang="zh-CN" sz="1400" dirty="0">
                <a:solidFill>
                  <a:srgbClr val="002060"/>
                </a:solidFill>
                <a:latin typeface="Consolas" panose="020B0609020204030204" pitchFamily="49" charset="0"/>
              </a:rPr>
              <a:t>, true);</a:t>
            </a:r>
          </a:p>
          <a:p>
            <a:pPr marL="0" indent="0" eaLnBrk="1" hangingPunct="1">
              <a:lnSpc>
                <a:spcPct val="80000"/>
              </a:lnSpc>
              <a:buNone/>
            </a:pPr>
            <a:r>
              <a:rPr lang="en-US" altLang="zh-CN" sz="1400" dirty="0" smtClean="0">
                <a:solidFill>
                  <a:srgbClr val="002060"/>
                </a:solidFill>
                <a:latin typeface="Consolas" panose="020B0609020204030204" pitchFamily="49" charset="0"/>
              </a:rPr>
              <a:t>	}                </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33123283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0" y="260350"/>
            <a:ext cx="8353425" cy="720725"/>
          </a:xfrm>
        </p:spPr>
        <p:txBody>
          <a:bodyPr/>
          <a:lstStyle/>
          <a:p>
            <a:pPr eaLnBrk="1" hangingPunct="1"/>
            <a:r>
              <a:rPr lang="zh-CN" altLang="en-US" dirty="0" smtClean="0"/>
              <a:t>文件顺序调整</a:t>
            </a:r>
          </a:p>
        </p:txBody>
      </p:sp>
      <p:sp>
        <p:nvSpPr>
          <p:cNvPr id="10244" name="Rectangle 3"/>
          <p:cNvSpPr>
            <a:spLocks noGrp="1" noChangeArrowheads="1"/>
          </p:cNvSpPr>
          <p:nvPr>
            <p:ph idx="4294967295"/>
          </p:nvPr>
        </p:nvSpPr>
        <p:spPr>
          <a:xfrm>
            <a:off x="2697163" y="1844675"/>
            <a:ext cx="6446837" cy="2911475"/>
          </a:xfrm>
        </p:spPr>
        <p:txBody>
          <a:bodyPr>
            <a:normAutofit lnSpcReduction="10000"/>
          </a:bodyPr>
          <a:lstStyle/>
          <a:p>
            <a:pPr marL="0" indent="0" eaLnBrk="1" hangingPunct="1">
              <a:lnSpc>
                <a:spcPct val="80000"/>
              </a:lnSpc>
              <a:buNone/>
            </a:pPr>
            <a:r>
              <a:rPr lang="en-US" altLang="zh-CN" sz="1400" dirty="0" err="1">
                <a:solidFill>
                  <a:srgbClr val="002060"/>
                </a:solidFill>
                <a:latin typeface="Consolas" panose="020B0609020204030204" pitchFamily="49" charset="0"/>
              </a:rPr>
              <a:t>int</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sel_index</a:t>
            </a:r>
            <a:r>
              <a:rPr lang="en-US" altLang="zh-CN" sz="1400" dirty="0">
                <a:solidFill>
                  <a:srgbClr val="002060"/>
                </a:solidFill>
                <a:latin typeface="Consolas" panose="020B0609020204030204" pitchFamily="49" charset="0"/>
              </a:rPr>
              <a:t> = listBox2.SelectedIndex;</a:t>
            </a:r>
          </a:p>
          <a:p>
            <a:pPr marL="0" indent="0" eaLnBrk="1" hangingPunct="1">
              <a:lnSpc>
                <a:spcPct val="80000"/>
              </a:lnSpc>
              <a:buNone/>
            </a:pPr>
            <a:r>
              <a:rPr lang="en-US" altLang="zh-CN" sz="1400" dirty="0" smtClean="0">
                <a:solidFill>
                  <a:srgbClr val="002060"/>
                </a:solidFill>
                <a:latin typeface="Consolas" panose="020B0609020204030204" pitchFamily="49" charset="0"/>
              </a:rPr>
              <a:t>string </a:t>
            </a:r>
            <a:r>
              <a:rPr lang="en-US" altLang="zh-CN" sz="1400" dirty="0" err="1">
                <a:solidFill>
                  <a:srgbClr val="002060"/>
                </a:solidFill>
                <a:latin typeface="Consolas" panose="020B0609020204030204" pitchFamily="49" charset="0"/>
              </a:rPr>
              <a:t>sel_str</a:t>
            </a:r>
            <a:r>
              <a:rPr lang="en-US" altLang="zh-CN" sz="1400" dirty="0">
                <a:solidFill>
                  <a:srgbClr val="002060"/>
                </a:solidFill>
                <a:latin typeface="Consolas" panose="020B0609020204030204" pitchFamily="49" charset="0"/>
              </a:rPr>
              <a:t>=listBox2.SelectedItem.ToString</a:t>
            </a:r>
            <a:r>
              <a:rPr lang="en-US" altLang="zh-CN" sz="1400" dirty="0" smtClean="0">
                <a:solidFill>
                  <a:srgbClr val="002060"/>
                </a:solidFill>
                <a:latin typeface="Consolas" panose="020B0609020204030204" pitchFamily="49" charset="0"/>
              </a:rPr>
              <a:t>();</a:t>
            </a:r>
          </a:p>
          <a:p>
            <a:pPr marL="0" indent="0" eaLnBrk="1" hangingPunct="1">
              <a:lnSpc>
                <a:spcPct val="80000"/>
              </a:lnSpc>
              <a:buNone/>
            </a:pP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if(</a:t>
            </a:r>
            <a:r>
              <a:rPr lang="en-US" altLang="zh-CN" sz="1400" dirty="0" err="1" smtClean="0">
                <a:solidFill>
                  <a:srgbClr val="002060"/>
                </a:solidFill>
                <a:latin typeface="Consolas" panose="020B0609020204030204" pitchFamily="49" charset="0"/>
              </a:rPr>
              <a:t>sel_index</a:t>
            </a:r>
            <a:r>
              <a:rPr lang="en-US" altLang="zh-CN" sz="1400" dirty="0" smtClean="0">
                <a:solidFill>
                  <a:srgbClr val="002060"/>
                </a:solidFill>
                <a:latin typeface="Consolas" panose="020B0609020204030204" pitchFamily="49" charset="0"/>
              </a:rPr>
              <a:t>&gt;0</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a:t>
            </a:r>
            <a:endParaRPr lang="en-US" altLang="zh-CN" sz="1400" dirty="0">
              <a:solidFill>
                <a:srgbClr val="002060"/>
              </a:solidFill>
              <a:latin typeface="Consolas" panose="020B0609020204030204" pitchFamily="49" charset="0"/>
            </a:endParaRP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zh-CN" altLang="en-US" sz="1400" dirty="0">
                <a:solidFill>
                  <a:srgbClr val="002060"/>
                </a:solidFill>
                <a:latin typeface="Consolas" panose="020B0609020204030204" pitchFamily="49" charset="0"/>
              </a:rPr>
              <a:t>将当前选中的项与前一项交换，并交换列表框的选中序号</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listBox2.Items[</a:t>
            </a:r>
            <a:r>
              <a:rPr lang="en-US" altLang="zh-CN" sz="1400" dirty="0" err="1" smtClean="0">
                <a:solidFill>
                  <a:srgbClr val="002060"/>
                </a:solidFill>
                <a:latin typeface="Consolas" panose="020B0609020204030204" pitchFamily="49" charset="0"/>
              </a:rPr>
              <a:t>sel_index</a:t>
            </a:r>
            <a:r>
              <a:rPr lang="en-US" altLang="zh-CN" sz="1400" dirty="0">
                <a:solidFill>
                  <a:srgbClr val="002060"/>
                </a:solidFill>
                <a:latin typeface="Consolas" panose="020B0609020204030204" pitchFamily="49" charset="0"/>
              </a:rPr>
              <a:t>]=listBox2.Items[sel_index-1</a:t>
            </a:r>
            <a:r>
              <a:rPr lang="en-US" altLang="zh-CN" sz="1400" dirty="0" smtClean="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listBox2.Items[sel_index-1</a:t>
            </a: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sel_str</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listBox2.SetSelected(</a:t>
            </a:r>
            <a:r>
              <a:rPr lang="en-US" altLang="zh-CN" sz="1400" dirty="0" err="1" smtClean="0">
                <a:solidFill>
                  <a:srgbClr val="002060"/>
                </a:solidFill>
                <a:latin typeface="Consolas" panose="020B0609020204030204" pitchFamily="49" charset="0"/>
              </a:rPr>
              <a:t>sel_index,false</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listBox2.SetSelected(sel_index-1</a:t>
            </a:r>
            <a:r>
              <a:rPr lang="en-US" altLang="zh-CN" sz="1400" dirty="0">
                <a:solidFill>
                  <a:srgbClr val="002060"/>
                </a:solidFill>
                <a:latin typeface="Consolas" panose="020B0609020204030204" pitchFamily="49" charset="0"/>
              </a:rPr>
              <a:t>, true);</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endParaRPr lang="en-US" altLang="zh-CN" sz="1400" dirty="0">
              <a:solidFill>
                <a:srgbClr val="002060"/>
              </a:solidFill>
              <a:latin typeface="Consolas" panose="020B0609020204030204" pitchFamily="49" charset="0"/>
            </a:endParaRPr>
          </a:p>
        </p:txBody>
      </p:sp>
    </p:spTree>
    <p:extLst>
      <p:ext uri="{BB962C8B-B14F-4D97-AF65-F5344CB8AC3E}">
        <p14:creationId xmlns:p14="http://schemas.microsoft.com/office/powerpoint/2010/main" val="14371599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0" y="260350"/>
            <a:ext cx="8353425" cy="720725"/>
          </a:xfrm>
        </p:spPr>
        <p:txBody>
          <a:bodyPr/>
          <a:lstStyle/>
          <a:p>
            <a:pPr eaLnBrk="1" hangingPunct="1"/>
            <a:r>
              <a:rPr lang="zh-CN" altLang="en-US" sz="3000"/>
              <a:t>设定目标文件名，创建目标文件</a:t>
            </a:r>
          </a:p>
        </p:txBody>
      </p:sp>
      <p:sp>
        <p:nvSpPr>
          <p:cNvPr id="11268" name="Rectangle 3"/>
          <p:cNvSpPr>
            <a:spLocks noGrp="1" noChangeArrowheads="1"/>
          </p:cNvSpPr>
          <p:nvPr>
            <p:ph idx="4294967295"/>
          </p:nvPr>
        </p:nvSpPr>
        <p:spPr>
          <a:xfrm>
            <a:off x="2697163" y="1773238"/>
            <a:ext cx="6446837" cy="2909887"/>
          </a:xfrm>
        </p:spPr>
        <p:txBody>
          <a:bodyPr>
            <a:normAutofit/>
          </a:bodyPr>
          <a:lstStyle/>
          <a:p>
            <a:pPr marL="0" indent="0" eaLnBrk="1" hangingPunct="1">
              <a:lnSpc>
                <a:spcPct val="80000"/>
              </a:lnSpc>
              <a:buNone/>
            </a:pPr>
            <a:r>
              <a:rPr lang="en-US" altLang="zh-CN" sz="1400" dirty="0">
                <a:solidFill>
                  <a:srgbClr val="002060"/>
                </a:solidFill>
                <a:latin typeface="Consolas" panose="020B0609020204030204" pitchFamily="49" charset="0"/>
              </a:rPr>
              <a:t>saveFileDialog1.Title = "</a:t>
            </a:r>
            <a:r>
              <a:rPr lang="zh-CN" altLang="en-US" sz="1400" dirty="0">
                <a:solidFill>
                  <a:srgbClr val="002060"/>
                </a:solidFill>
                <a:latin typeface="Consolas" panose="020B0609020204030204" pitchFamily="49" charset="0"/>
              </a:rPr>
              <a:t>选择要合并后的文件</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a:solidFill>
                  <a:srgbClr val="002060"/>
                </a:solidFill>
                <a:latin typeface="Consolas" panose="020B0609020204030204" pitchFamily="49" charset="0"/>
              </a:rPr>
              <a:t>saveFileDialog1.InitialDirectory = </a:t>
            </a:r>
            <a:r>
              <a:rPr lang="en-US" altLang="zh-CN" sz="1400" dirty="0" err="1">
                <a:solidFill>
                  <a:srgbClr val="002060"/>
                </a:solidFill>
                <a:latin typeface="Consolas" panose="020B0609020204030204" pitchFamily="49" charset="0"/>
              </a:rPr>
              <a:t>System.Environment.SpecialFolder.DesktopDirectory.ToString</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a:solidFill>
                  <a:srgbClr val="002060"/>
                </a:solidFill>
                <a:latin typeface="Consolas" panose="020B0609020204030204" pitchFamily="49" charset="0"/>
              </a:rPr>
              <a:t>saveFileDialog1.OverwritePrompt = false;</a:t>
            </a:r>
          </a:p>
          <a:p>
            <a:pPr marL="0" indent="0" eaLnBrk="1" hangingPunct="1">
              <a:lnSpc>
                <a:spcPct val="80000"/>
              </a:lnSpc>
              <a:buNone/>
            </a:pPr>
            <a:r>
              <a:rPr lang="en-US" altLang="zh-CN" sz="1400" dirty="0">
                <a:solidFill>
                  <a:srgbClr val="002060"/>
                </a:solidFill>
                <a:latin typeface="Consolas" panose="020B0609020204030204" pitchFamily="49" charset="0"/>
              </a:rPr>
              <a:t>if (saveFileDialog1.ShowDialog() == </a:t>
            </a:r>
            <a:r>
              <a:rPr lang="en-US" altLang="zh-CN" sz="1400" dirty="0" err="1">
                <a:solidFill>
                  <a:srgbClr val="002060"/>
                </a:solidFill>
                <a:latin typeface="Consolas" panose="020B0609020204030204" pitchFamily="49" charset="0"/>
              </a:rPr>
              <a:t>DialogResult.OK</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dest_file</a:t>
            </a:r>
            <a:r>
              <a:rPr lang="en-US" altLang="zh-CN" sz="1400" dirty="0" smtClean="0">
                <a:solidFill>
                  <a:srgbClr val="002060"/>
                </a:solidFill>
                <a:latin typeface="Consolas" panose="020B0609020204030204" pitchFamily="49" charset="0"/>
              </a:rPr>
              <a:t> </a:t>
            </a:r>
            <a:r>
              <a:rPr lang="en-US" altLang="zh-CN" sz="1400" dirty="0">
                <a:solidFill>
                  <a:srgbClr val="002060"/>
                </a:solidFill>
                <a:latin typeface="Consolas" panose="020B0609020204030204" pitchFamily="49" charset="0"/>
              </a:rPr>
              <a:t>= saveFileDialog1.FileName;</a:t>
            </a:r>
          </a:p>
          <a:p>
            <a:pPr marL="0" indent="0" eaLnBrk="1" hangingPunct="1">
              <a:lnSpc>
                <a:spcPct val="80000"/>
              </a:lnSpc>
              <a:buNone/>
            </a:pPr>
            <a:r>
              <a:rPr lang="en-US" altLang="zh-CN" sz="1400" dirty="0" smtClean="0">
                <a:solidFill>
                  <a:srgbClr val="002060"/>
                </a:solidFill>
                <a:latin typeface="Consolas" panose="020B0609020204030204" pitchFamily="49" charset="0"/>
              </a:rPr>
              <a:t>	label2.Text </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dest_file</a:t>
            </a:r>
            <a:r>
              <a:rPr lang="en-US" altLang="zh-CN" sz="1400" dirty="0">
                <a:solidFill>
                  <a:srgbClr val="002060"/>
                </a:solidFill>
                <a:latin typeface="Consolas" panose="020B0609020204030204" pitchFamily="49" charset="0"/>
              </a:rPr>
              <a:t>;</a:t>
            </a:r>
          </a:p>
          <a:p>
            <a:pPr marL="0" indent="0" eaLnBrk="1" hangingPunct="1">
              <a:lnSpc>
                <a:spcPct val="80000"/>
              </a:lnSpc>
              <a:buNone/>
            </a:pPr>
            <a:r>
              <a:rPr lang="en-US" altLang="zh-CN" sz="1400" dirty="0">
                <a:solidFill>
                  <a:srgbClr val="002060"/>
                </a:solidFill>
                <a:latin typeface="Consolas" panose="020B0609020204030204" pitchFamily="49" charset="0"/>
              </a:rPr>
              <a:t>}</a:t>
            </a:r>
          </a:p>
        </p:txBody>
      </p:sp>
    </p:spTree>
    <p:extLst>
      <p:ext uri="{BB962C8B-B14F-4D97-AF65-F5344CB8AC3E}">
        <p14:creationId xmlns:p14="http://schemas.microsoft.com/office/powerpoint/2010/main" val="305495706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0" y="765175"/>
            <a:ext cx="6446838" cy="990600"/>
          </a:xfrm>
        </p:spPr>
        <p:txBody>
          <a:bodyPr/>
          <a:lstStyle/>
          <a:p>
            <a:pPr eaLnBrk="1" hangingPunct="1"/>
            <a:r>
              <a:rPr lang="zh-CN" altLang="en-US" dirty="0" smtClean="0"/>
              <a:t>根据文件集合，依次读入源文件，并写入到目标文件中</a:t>
            </a:r>
          </a:p>
        </p:txBody>
      </p:sp>
      <p:sp>
        <p:nvSpPr>
          <p:cNvPr id="12292" name="Rectangle 3"/>
          <p:cNvSpPr>
            <a:spLocks noGrp="1" noChangeArrowheads="1"/>
          </p:cNvSpPr>
          <p:nvPr>
            <p:ph idx="4294967295"/>
          </p:nvPr>
        </p:nvSpPr>
        <p:spPr>
          <a:xfrm>
            <a:off x="0" y="2349500"/>
            <a:ext cx="2887663" cy="1879600"/>
          </a:xfrm>
        </p:spPr>
        <p:txBody>
          <a:bodyPr/>
          <a:lstStyle/>
          <a:p>
            <a:pPr eaLnBrk="1" hangingPunct="1">
              <a:buFont typeface="Wingdings" panose="05000000000000000000" pitchFamily="2" charset="2"/>
              <a:buChar char="Ø"/>
            </a:pPr>
            <a:r>
              <a:rPr lang="zh-CN" altLang="en-US" sz="2400" dirty="0">
                <a:solidFill>
                  <a:srgbClr val="002060"/>
                </a:solidFill>
                <a:latin typeface="微软雅黑" panose="020B0503020204020204" charset="-122"/>
                <a:ea typeface="微软雅黑" panose="020B0503020204020204" charset="-122"/>
              </a:rPr>
              <a:t>变量定义</a:t>
            </a:r>
          </a:p>
          <a:p>
            <a:pPr eaLnBrk="1" hangingPunct="1">
              <a:buFont typeface="Wingdings" panose="05000000000000000000" pitchFamily="2" charset="2"/>
              <a:buChar char="Ø"/>
            </a:pPr>
            <a:r>
              <a:rPr lang="zh-CN" altLang="en-US" sz="2400" dirty="0">
                <a:solidFill>
                  <a:srgbClr val="002060"/>
                </a:solidFill>
                <a:latin typeface="微软雅黑" panose="020B0503020204020204" charset="-122"/>
                <a:ea typeface="微软雅黑" panose="020B0503020204020204" charset="-122"/>
              </a:rPr>
              <a:t>写入文件名</a:t>
            </a:r>
          </a:p>
          <a:p>
            <a:pPr eaLnBrk="1" hangingPunct="1">
              <a:buFont typeface="Wingdings" panose="05000000000000000000" pitchFamily="2" charset="2"/>
              <a:buChar char="Ø"/>
            </a:pPr>
            <a:r>
              <a:rPr lang="zh-CN" altLang="en-US" sz="2400" dirty="0">
                <a:solidFill>
                  <a:srgbClr val="002060"/>
                </a:solidFill>
                <a:latin typeface="微软雅黑" panose="020B0503020204020204" charset="-122"/>
                <a:ea typeface="微软雅黑" panose="020B0503020204020204" charset="-122"/>
              </a:rPr>
              <a:t>文件顺序调整</a:t>
            </a:r>
          </a:p>
          <a:p>
            <a:pPr>
              <a:buFont typeface="Wingdings" panose="05000000000000000000" pitchFamily="2" charset="2"/>
              <a:buChar char="Ø"/>
            </a:pPr>
            <a:r>
              <a:rPr lang="zh-CN" altLang="en-US" sz="2400" dirty="0">
                <a:solidFill>
                  <a:srgbClr val="002060"/>
                </a:solidFill>
                <a:latin typeface="微软雅黑" panose="020B0503020204020204" charset="-122"/>
                <a:ea typeface="微软雅黑" panose="020B0503020204020204" charset="-122"/>
              </a:rPr>
              <a:t>读写文件</a:t>
            </a:r>
            <a:endParaRPr lang="en-US" altLang="zh-CN" sz="2400" dirty="0">
              <a:solidFill>
                <a:srgbClr val="00206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9095081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0" y="620713"/>
            <a:ext cx="2482850" cy="590550"/>
          </a:xfrm>
        </p:spPr>
        <p:txBody>
          <a:bodyPr/>
          <a:lstStyle/>
          <a:p>
            <a:pPr eaLnBrk="1" hangingPunct="1"/>
            <a:r>
              <a:rPr lang="zh-CN" altLang="en-US" dirty="0" smtClean="0"/>
              <a:t>变量定义</a:t>
            </a:r>
          </a:p>
        </p:txBody>
      </p:sp>
      <p:sp>
        <p:nvSpPr>
          <p:cNvPr id="13316" name="Rectangle 3"/>
          <p:cNvSpPr>
            <a:spLocks noGrp="1" noChangeArrowheads="1"/>
          </p:cNvSpPr>
          <p:nvPr>
            <p:ph idx="4294967295"/>
          </p:nvPr>
        </p:nvSpPr>
        <p:spPr>
          <a:xfrm>
            <a:off x="2697163" y="1628775"/>
            <a:ext cx="6446837" cy="2909888"/>
          </a:xfrm>
        </p:spPr>
        <p:txBody>
          <a:bodyPr>
            <a:normAutofit/>
          </a:bodyPr>
          <a:lstStyle/>
          <a:p>
            <a:pPr marL="0" indent="0" eaLnBrk="1" hangingPunct="1">
              <a:lnSpc>
                <a:spcPct val="90000"/>
              </a:lnSpc>
              <a:buNone/>
            </a:pPr>
            <a:r>
              <a:rPr lang="en-US" altLang="zh-CN" sz="1400" dirty="0" err="1">
                <a:solidFill>
                  <a:srgbClr val="002060"/>
                </a:solidFill>
                <a:latin typeface="Consolas" panose="020B0609020204030204" pitchFamily="49" charset="0"/>
              </a:rPr>
              <a:t>FileStream</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fs_dest</a:t>
            </a:r>
            <a:r>
              <a:rPr lang="en-US" altLang="zh-CN" sz="1400" dirty="0">
                <a:solidFill>
                  <a:srgbClr val="002060"/>
                </a:solidFill>
                <a:latin typeface="Consolas" panose="020B0609020204030204" pitchFamily="49" charset="0"/>
              </a:rPr>
              <a:t> = new </a:t>
            </a:r>
            <a:r>
              <a:rPr lang="en-US" altLang="zh-CN" sz="1400" dirty="0" err="1">
                <a:solidFill>
                  <a:srgbClr val="002060"/>
                </a:solidFill>
                <a:latin typeface="Consolas" panose="020B0609020204030204" pitchFamily="49" charset="0"/>
              </a:rPr>
              <a:t>FileStream</a:t>
            </a: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dest_file</a:t>
            </a:r>
            <a:r>
              <a:rPr lang="en-US" altLang="zh-CN" sz="1400" dirty="0">
                <a:solidFill>
                  <a:srgbClr val="002060"/>
                </a:solidFill>
                <a:latin typeface="Consolas" panose="020B0609020204030204" pitchFamily="49" charset="0"/>
              </a:rPr>
              <a:t>, </a:t>
            </a:r>
            <a:r>
              <a:rPr lang="en-US" altLang="zh-CN" sz="1400" dirty="0" smtClean="0">
                <a:solidFill>
                  <a:srgbClr val="002060"/>
                </a:solidFill>
                <a:latin typeface="Consolas" panose="020B0609020204030204" pitchFamily="49" charset="0"/>
              </a:rPr>
              <a:t>			</a:t>
            </a:r>
            <a:r>
              <a:rPr lang="en-US" altLang="zh-CN" sz="1400" dirty="0" err="1" smtClean="0">
                <a:solidFill>
                  <a:srgbClr val="002060"/>
                </a:solidFill>
                <a:latin typeface="Consolas" panose="020B0609020204030204" pitchFamily="49" charset="0"/>
              </a:rPr>
              <a:t>FileMode.CreateNew,FileAccess.Write</a:t>
            </a:r>
            <a:r>
              <a:rPr lang="en-US" altLang="zh-CN" sz="1400" dirty="0">
                <a:solidFill>
                  <a:srgbClr val="002060"/>
                </a:solidFill>
                <a:latin typeface="Consolas" panose="020B0609020204030204" pitchFamily="49" charset="0"/>
              </a:rPr>
              <a:t>);</a:t>
            </a:r>
          </a:p>
          <a:p>
            <a:pPr marL="0" indent="0" eaLnBrk="1" hangingPunct="1">
              <a:lnSpc>
                <a:spcPct val="90000"/>
              </a:lnSpc>
              <a:buNone/>
            </a:pPr>
            <a:r>
              <a:rPr lang="en-US" altLang="zh-CN" sz="1400" dirty="0">
                <a:solidFill>
                  <a:srgbClr val="002060"/>
                </a:solidFill>
                <a:latin typeface="Consolas" panose="020B0609020204030204" pitchFamily="49" charset="0"/>
              </a:rPr>
              <a:t>byte[] </a:t>
            </a:r>
            <a:r>
              <a:rPr lang="en-US" altLang="zh-CN" sz="1400" dirty="0" err="1">
                <a:solidFill>
                  <a:srgbClr val="002060"/>
                </a:solidFill>
                <a:latin typeface="Consolas" panose="020B0609020204030204" pitchFamily="49" charset="0"/>
              </a:rPr>
              <a:t>DataBuffer</a:t>
            </a:r>
            <a:r>
              <a:rPr lang="en-US" altLang="zh-CN" sz="1400" dirty="0">
                <a:solidFill>
                  <a:srgbClr val="002060"/>
                </a:solidFill>
                <a:latin typeface="Consolas" panose="020B0609020204030204" pitchFamily="49" charset="0"/>
              </a:rPr>
              <a:t> = new byte[100000];</a:t>
            </a:r>
          </a:p>
          <a:p>
            <a:pPr marL="0" indent="0" eaLnBrk="1" hangingPunct="1">
              <a:lnSpc>
                <a:spcPct val="90000"/>
              </a:lnSpc>
              <a:buNone/>
            </a:pPr>
            <a:r>
              <a:rPr lang="en-US" altLang="zh-CN" sz="1400" dirty="0">
                <a:solidFill>
                  <a:srgbClr val="002060"/>
                </a:solidFill>
                <a:latin typeface="Consolas" panose="020B0609020204030204" pitchFamily="49" charset="0"/>
              </a:rPr>
              <a:t>byte[] </a:t>
            </a:r>
            <a:r>
              <a:rPr lang="en-US" altLang="zh-CN" sz="1400" dirty="0" err="1">
                <a:solidFill>
                  <a:srgbClr val="002060"/>
                </a:solidFill>
                <a:latin typeface="Consolas" panose="020B0609020204030204" pitchFamily="49" charset="0"/>
              </a:rPr>
              <a:t>file_name_buf</a:t>
            </a:r>
            <a:r>
              <a:rPr lang="en-US" altLang="zh-CN" sz="1400" dirty="0" smtClean="0">
                <a:solidFill>
                  <a:srgbClr val="002060"/>
                </a:solidFill>
                <a:latin typeface="Consolas" panose="020B0609020204030204" pitchFamily="49" charset="0"/>
              </a:rPr>
              <a:t>;</a:t>
            </a:r>
          </a:p>
          <a:p>
            <a:pPr marL="0" indent="0" eaLnBrk="1" hangingPunct="1">
              <a:lnSpc>
                <a:spcPct val="90000"/>
              </a:lnSpc>
              <a:buNone/>
            </a:pPr>
            <a:endParaRPr lang="en-US" altLang="zh-CN" sz="1400" dirty="0">
              <a:solidFill>
                <a:srgbClr val="002060"/>
              </a:solidFill>
              <a:latin typeface="Consolas" panose="020B0609020204030204" pitchFamily="49" charset="0"/>
            </a:endParaRPr>
          </a:p>
          <a:p>
            <a:pPr marL="0" indent="0" eaLnBrk="1" hangingPunct="1">
              <a:lnSpc>
                <a:spcPct val="90000"/>
              </a:lnSpc>
              <a:buNone/>
            </a:pPr>
            <a:r>
              <a:rPr lang="en-US" altLang="zh-CN" sz="1400" dirty="0">
                <a:solidFill>
                  <a:srgbClr val="002060"/>
                </a:solidFill>
                <a:latin typeface="Consolas" panose="020B0609020204030204" pitchFamily="49" charset="0"/>
              </a:rPr>
              <a:t>//</a:t>
            </a:r>
            <a:r>
              <a:rPr lang="en-US" altLang="zh-CN" sz="1400" dirty="0" err="1">
                <a:solidFill>
                  <a:srgbClr val="002060"/>
                </a:solidFill>
                <a:latin typeface="Consolas" panose="020B0609020204030204" pitchFamily="49" charset="0"/>
              </a:rPr>
              <a:t>int</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file_name_len</a:t>
            </a:r>
            <a:r>
              <a:rPr lang="en-US" altLang="zh-CN" sz="1400" dirty="0">
                <a:solidFill>
                  <a:srgbClr val="002060"/>
                </a:solidFill>
                <a:latin typeface="Consolas" panose="020B0609020204030204" pitchFamily="49" charset="0"/>
              </a:rPr>
              <a:t>=0</a:t>
            </a:r>
            <a:r>
              <a:rPr lang="en-US" altLang="zh-CN" sz="1400" dirty="0" smtClean="0">
                <a:solidFill>
                  <a:srgbClr val="002060"/>
                </a:solidFill>
                <a:latin typeface="Consolas" panose="020B0609020204030204" pitchFamily="49" charset="0"/>
              </a:rPr>
              <a:t>;</a:t>
            </a:r>
          </a:p>
          <a:p>
            <a:pPr marL="0" indent="0" eaLnBrk="1" hangingPunct="1">
              <a:lnSpc>
                <a:spcPct val="90000"/>
              </a:lnSpc>
              <a:buNone/>
            </a:pPr>
            <a:endParaRPr lang="en-US" altLang="zh-CN" sz="1400" dirty="0">
              <a:solidFill>
                <a:srgbClr val="002060"/>
              </a:solidFill>
              <a:latin typeface="Consolas" panose="020B0609020204030204" pitchFamily="49" charset="0"/>
            </a:endParaRPr>
          </a:p>
          <a:p>
            <a:pPr marL="0" indent="0" eaLnBrk="1" hangingPunct="1">
              <a:lnSpc>
                <a:spcPct val="90000"/>
              </a:lnSpc>
              <a:buNone/>
            </a:pPr>
            <a:r>
              <a:rPr lang="en-US" altLang="zh-CN" sz="1400" dirty="0" err="1">
                <a:solidFill>
                  <a:srgbClr val="002060"/>
                </a:solidFill>
                <a:latin typeface="Consolas" panose="020B0609020204030204" pitchFamily="49" charset="0"/>
              </a:rPr>
              <a:t>FileStream</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fs_source</a:t>
            </a:r>
            <a:r>
              <a:rPr lang="en-US" altLang="zh-CN" sz="1400" dirty="0">
                <a:solidFill>
                  <a:srgbClr val="002060"/>
                </a:solidFill>
                <a:latin typeface="Consolas" panose="020B0609020204030204" pitchFamily="49" charset="0"/>
              </a:rPr>
              <a:t>=null;</a:t>
            </a:r>
          </a:p>
          <a:p>
            <a:pPr marL="0" indent="0" eaLnBrk="1" hangingPunct="1">
              <a:lnSpc>
                <a:spcPct val="90000"/>
              </a:lnSpc>
              <a:buNone/>
            </a:pPr>
            <a:r>
              <a:rPr lang="en-US" altLang="zh-CN" sz="1400" dirty="0" err="1">
                <a:solidFill>
                  <a:srgbClr val="002060"/>
                </a:solidFill>
                <a:latin typeface="Consolas" panose="020B0609020204030204" pitchFamily="49" charset="0"/>
              </a:rPr>
              <a:t>int</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read_len</a:t>
            </a:r>
            <a:r>
              <a:rPr lang="en-US" altLang="zh-CN" sz="1400" dirty="0">
                <a:solidFill>
                  <a:srgbClr val="002060"/>
                </a:solidFill>
                <a:latin typeface="Consolas" panose="020B0609020204030204" pitchFamily="49" charset="0"/>
              </a:rPr>
              <a:t>;</a:t>
            </a:r>
          </a:p>
          <a:p>
            <a:pPr marL="0" indent="0" eaLnBrk="1" hangingPunct="1">
              <a:lnSpc>
                <a:spcPct val="90000"/>
              </a:lnSpc>
              <a:buNone/>
            </a:pPr>
            <a:r>
              <a:rPr lang="en-US" altLang="zh-CN" sz="1400" dirty="0" err="1">
                <a:solidFill>
                  <a:srgbClr val="002060"/>
                </a:solidFill>
                <a:latin typeface="Consolas" panose="020B0609020204030204" pitchFamily="49" charset="0"/>
              </a:rPr>
              <a:t>FileInfo</a:t>
            </a:r>
            <a:r>
              <a:rPr lang="en-US" altLang="zh-CN" sz="1400" dirty="0">
                <a:solidFill>
                  <a:srgbClr val="002060"/>
                </a:solidFill>
                <a:latin typeface="Consolas" panose="020B0609020204030204" pitchFamily="49" charset="0"/>
              </a:rPr>
              <a:t> </a:t>
            </a:r>
            <a:r>
              <a:rPr lang="en-US" altLang="zh-CN" sz="1400" dirty="0" err="1">
                <a:solidFill>
                  <a:srgbClr val="002060"/>
                </a:solidFill>
                <a:latin typeface="Consolas" panose="020B0609020204030204" pitchFamily="49" charset="0"/>
              </a:rPr>
              <a:t>fi_a</a:t>
            </a:r>
            <a:r>
              <a:rPr lang="en-US" altLang="zh-CN" sz="1400" dirty="0">
                <a:solidFill>
                  <a:srgbClr val="002060"/>
                </a:solidFill>
                <a:latin typeface="Consolas" panose="020B0609020204030204" pitchFamily="49" charset="0"/>
              </a:rPr>
              <a:t>=null;</a:t>
            </a:r>
          </a:p>
        </p:txBody>
      </p:sp>
    </p:spTree>
    <p:extLst>
      <p:ext uri="{BB962C8B-B14F-4D97-AF65-F5344CB8AC3E}">
        <p14:creationId xmlns:p14="http://schemas.microsoft.com/office/powerpoint/2010/main" val="11146790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0" y="765175"/>
            <a:ext cx="2978150" cy="487363"/>
          </a:xfrm>
        </p:spPr>
        <p:txBody>
          <a:bodyPr/>
          <a:lstStyle/>
          <a:p>
            <a:pPr eaLnBrk="1" hangingPunct="1"/>
            <a:r>
              <a:rPr lang="zh-CN" altLang="en-US" dirty="0" smtClean="0"/>
              <a:t>写入文件名</a:t>
            </a:r>
          </a:p>
        </p:txBody>
      </p:sp>
      <p:sp>
        <p:nvSpPr>
          <p:cNvPr id="14340" name="Rectangle 3"/>
          <p:cNvSpPr>
            <a:spLocks noGrp="1" noChangeArrowheads="1"/>
          </p:cNvSpPr>
          <p:nvPr>
            <p:ph idx="4294967295"/>
          </p:nvPr>
        </p:nvSpPr>
        <p:spPr>
          <a:xfrm>
            <a:off x="0" y="1557338"/>
            <a:ext cx="7340600" cy="2765425"/>
          </a:xfrm>
        </p:spPr>
        <p:txBody>
          <a:bodyPr>
            <a:noAutofit/>
          </a:bodyPr>
          <a:lstStyle/>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fi_a</a:t>
            </a:r>
            <a:r>
              <a:rPr lang="en-US" altLang="zh-CN" sz="1400" dirty="0">
                <a:solidFill>
                  <a:srgbClr val="002060"/>
                </a:solidFill>
                <a:latin typeface="Consolas" panose="020B0609020204030204" pitchFamily="49" charset="0"/>
                <a:ea typeface="微软雅黑" panose="020B0503020204020204" charset="-122"/>
              </a:rPr>
              <a:t>=new </a:t>
            </a:r>
            <a:r>
              <a:rPr lang="en-US" altLang="zh-CN" sz="1400" dirty="0" err="1">
                <a:solidFill>
                  <a:srgbClr val="002060"/>
                </a:solidFill>
                <a:latin typeface="Consolas" panose="020B0609020204030204" pitchFamily="49" charset="0"/>
                <a:ea typeface="微软雅黑" panose="020B0503020204020204" charset="-122"/>
              </a:rPr>
              <a:t>FileInfo</a:t>
            </a:r>
            <a:r>
              <a:rPr lang="en-US" altLang="zh-CN" sz="1400" dirty="0">
                <a:solidFill>
                  <a:srgbClr val="002060"/>
                </a:solidFill>
                <a:latin typeface="Consolas" panose="020B0609020204030204" pitchFamily="49" charset="0"/>
                <a:ea typeface="微软雅黑" panose="020B0503020204020204" charset="-122"/>
              </a:rPr>
              <a:t>(listBox2.Items[</a:t>
            </a:r>
            <a:r>
              <a:rPr lang="en-US" altLang="zh-CN" sz="1400" dirty="0" err="1">
                <a:solidFill>
                  <a:srgbClr val="002060"/>
                </a:solidFill>
                <a:latin typeface="Consolas" panose="020B0609020204030204" pitchFamily="49" charset="0"/>
                <a:ea typeface="微软雅黑" panose="020B0503020204020204" charset="-122"/>
              </a:rPr>
              <a:t>i</a:t>
            </a:r>
            <a:r>
              <a:rPr lang="en-US" altLang="zh-CN" sz="1400" dirty="0">
                <a:solidFill>
                  <a:srgbClr val="002060"/>
                </a:solidFill>
                <a:latin typeface="Consolas" panose="020B0609020204030204" pitchFamily="49" charset="0"/>
                <a:ea typeface="微软雅黑" panose="020B0503020204020204" charset="-122"/>
              </a:rPr>
              <a:t>].</a:t>
            </a:r>
            <a:r>
              <a:rPr lang="en-US" altLang="zh-CN" sz="1400" dirty="0" err="1">
                <a:solidFill>
                  <a:srgbClr val="002060"/>
                </a:solidFill>
                <a:latin typeface="Consolas" panose="020B0609020204030204" pitchFamily="49" charset="0"/>
                <a:ea typeface="微软雅黑" panose="020B0503020204020204" charset="-122"/>
              </a:rPr>
              <a:t>ToString</a:t>
            </a:r>
            <a:r>
              <a:rPr lang="en-US" altLang="zh-CN" sz="1400" dirty="0">
                <a:solidFill>
                  <a:srgbClr val="002060"/>
                </a:solidFill>
                <a:latin typeface="Consolas" panose="020B0609020204030204" pitchFamily="49" charset="0"/>
                <a:ea typeface="微软雅黑" panose="020B0503020204020204" charset="-122"/>
              </a:rPr>
              <a:t>());</a:t>
            </a:r>
          </a:p>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file_name_buf</a:t>
            </a:r>
            <a:r>
              <a:rPr lang="en-US" altLang="zh-CN" sz="1400" dirty="0">
                <a:solidFill>
                  <a:srgbClr val="002060"/>
                </a:solidFill>
                <a:latin typeface="Consolas" panose="020B0609020204030204" pitchFamily="49" charset="0"/>
                <a:ea typeface="微软雅黑" panose="020B0503020204020204" charset="-122"/>
              </a:rPr>
              <a:t>=</a:t>
            </a:r>
            <a:r>
              <a:rPr lang="en-US" altLang="zh-CN" sz="1400" dirty="0" err="1">
                <a:solidFill>
                  <a:srgbClr val="002060"/>
                </a:solidFill>
                <a:latin typeface="Consolas" panose="020B0609020204030204" pitchFamily="49" charset="0"/>
                <a:ea typeface="微软雅黑" panose="020B0503020204020204" charset="-122"/>
              </a:rPr>
              <a:t>Encoding.Default.GetBytes</a:t>
            </a:r>
            <a:r>
              <a:rPr lang="en-US" altLang="zh-CN" sz="1400" dirty="0">
                <a:solidFill>
                  <a:srgbClr val="002060"/>
                </a:solidFill>
                <a:latin typeface="Consolas" panose="020B0609020204030204" pitchFamily="49" charset="0"/>
                <a:ea typeface="微软雅黑" panose="020B0503020204020204" charset="-122"/>
              </a:rPr>
              <a:t>(</a:t>
            </a:r>
            <a:r>
              <a:rPr lang="en-US" altLang="zh-CN" sz="1400" dirty="0" err="1">
                <a:solidFill>
                  <a:srgbClr val="002060"/>
                </a:solidFill>
                <a:latin typeface="Consolas" panose="020B0609020204030204" pitchFamily="49" charset="0"/>
                <a:ea typeface="微软雅黑" panose="020B0503020204020204" charset="-122"/>
              </a:rPr>
              <a:t>fi_a.Name</a:t>
            </a:r>
            <a:r>
              <a:rPr lang="en-US" altLang="zh-CN" sz="1400" dirty="0">
                <a:solidFill>
                  <a:srgbClr val="002060"/>
                </a:solidFill>
                <a:latin typeface="Consolas" panose="020B0609020204030204" pitchFamily="49" charset="0"/>
                <a:ea typeface="微软雅黑" panose="020B0503020204020204" charset="-122"/>
              </a:rPr>
              <a:t>);</a:t>
            </a:r>
          </a:p>
          <a:p>
            <a:pPr marL="0" indent="0" eaLnBrk="1" hangingPunct="1">
              <a:lnSpc>
                <a:spcPct val="90000"/>
              </a:lnSpc>
              <a:buNone/>
            </a:pPr>
            <a:r>
              <a:rPr lang="en-US" altLang="zh-CN" sz="1400" dirty="0">
                <a:solidFill>
                  <a:srgbClr val="002060"/>
                </a:solidFill>
                <a:latin typeface="Consolas" panose="020B0609020204030204" pitchFamily="49" charset="0"/>
                <a:ea typeface="微软雅黑" panose="020B0503020204020204" charset="-122"/>
              </a:rPr>
              <a:t>//</a:t>
            </a:r>
            <a:r>
              <a:rPr lang="zh-CN" altLang="en-US" sz="1400" dirty="0">
                <a:solidFill>
                  <a:srgbClr val="002060"/>
                </a:solidFill>
                <a:latin typeface="Consolas" panose="020B0609020204030204" pitchFamily="49" charset="0"/>
                <a:ea typeface="微软雅黑" panose="020B0503020204020204" charset="-122"/>
              </a:rPr>
              <a:t>写入文件名</a:t>
            </a:r>
          </a:p>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fs_dest.Write</a:t>
            </a:r>
            <a:r>
              <a:rPr lang="en-US" altLang="zh-CN" sz="1400" dirty="0">
                <a:solidFill>
                  <a:srgbClr val="002060"/>
                </a:solidFill>
                <a:latin typeface="Consolas" panose="020B0609020204030204" pitchFamily="49" charset="0"/>
                <a:ea typeface="微软雅黑" panose="020B0503020204020204" charset="-122"/>
              </a:rPr>
              <a:t>(</a:t>
            </a:r>
            <a:r>
              <a:rPr lang="en-US" altLang="zh-CN" sz="1400" dirty="0" err="1">
                <a:solidFill>
                  <a:srgbClr val="002060"/>
                </a:solidFill>
                <a:latin typeface="Consolas" panose="020B0609020204030204" pitchFamily="49" charset="0"/>
                <a:ea typeface="微软雅黑" panose="020B0503020204020204" charset="-122"/>
              </a:rPr>
              <a:t>file_name_buf</a:t>
            </a:r>
            <a:r>
              <a:rPr lang="en-US" altLang="zh-CN" sz="1400" dirty="0">
                <a:solidFill>
                  <a:srgbClr val="002060"/>
                </a:solidFill>
                <a:latin typeface="Consolas" panose="020B0609020204030204" pitchFamily="49" charset="0"/>
                <a:ea typeface="微软雅黑" panose="020B0503020204020204" charset="-122"/>
              </a:rPr>
              <a:t>, 0, </a:t>
            </a:r>
            <a:r>
              <a:rPr lang="en-US" altLang="zh-CN" sz="1400" dirty="0" err="1">
                <a:solidFill>
                  <a:srgbClr val="002060"/>
                </a:solidFill>
                <a:latin typeface="Consolas" panose="020B0609020204030204" pitchFamily="49" charset="0"/>
                <a:ea typeface="微软雅黑" panose="020B0503020204020204" charset="-122"/>
              </a:rPr>
              <a:t>file_name_buf.Length</a:t>
            </a:r>
            <a:r>
              <a:rPr lang="en-US" altLang="zh-CN" sz="1400" dirty="0">
                <a:solidFill>
                  <a:srgbClr val="002060"/>
                </a:solidFill>
                <a:latin typeface="Consolas" panose="020B0609020204030204" pitchFamily="49" charset="0"/>
                <a:ea typeface="微软雅黑" panose="020B0503020204020204" charset="-122"/>
              </a:rPr>
              <a:t>);</a:t>
            </a:r>
          </a:p>
          <a:p>
            <a:pPr marL="0" indent="0" eaLnBrk="1" hangingPunct="1">
              <a:lnSpc>
                <a:spcPct val="90000"/>
              </a:lnSpc>
              <a:buNone/>
            </a:pPr>
            <a:r>
              <a:rPr lang="en-US" altLang="zh-CN" sz="1400" dirty="0">
                <a:solidFill>
                  <a:srgbClr val="002060"/>
                </a:solidFill>
                <a:latin typeface="Consolas" panose="020B0609020204030204" pitchFamily="49" charset="0"/>
                <a:ea typeface="微软雅黑" panose="020B0503020204020204" charset="-122"/>
              </a:rPr>
              <a:t>//</a:t>
            </a:r>
            <a:r>
              <a:rPr lang="zh-CN" altLang="en-US" sz="1400" dirty="0">
                <a:solidFill>
                  <a:srgbClr val="002060"/>
                </a:solidFill>
                <a:latin typeface="Consolas" panose="020B0609020204030204" pitchFamily="49" charset="0"/>
                <a:ea typeface="微软雅黑" panose="020B0503020204020204" charset="-122"/>
              </a:rPr>
              <a:t>换行</a:t>
            </a:r>
          </a:p>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fs_dest.WriteByte</a:t>
            </a:r>
            <a:r>
              <a:rPr lang="en-US" altLang="zh-CN" sz="1400" dirty="0">
                <a:solidFill>
                  <a:srgbClr val="002060"/>
                </a:solidFill>
                <a:latin typeface="Consolas" panose="020B0609020204030204" pitchFamily="49" charset="0"/>
                <a:ea typeface="微软雅黑" panose="020B0503020204020204" charset="-122"/>
              </a:rPr>
              <a:t>((byte)13</a:t>
            </a:r>
            <a:r>
              <a:rPr lang="en-US" altLang="zh-CN" sz="1400" dirty="0" smtClean="0">
                <a:solidFill>
                  <a:srgbClr val="002060"/>
                </a:solidFill>
                <a:latin typeface="Consolas" panose="020B0609020204030204" pitchFamily="49" charset="0"/>
                <a:ea typeface="微软雅黑" panose="020B0503020204020204" charset="-122"/>
              </a:rPr>
              <a:t>);	// \r</a:t>
            </a:r>
            <a:endParaRPr lang="en-US" altLang="zh-CN" sz="1400" dirty="0">
              <a:solidFill>
                <a:srgbClr val="002060"/>
              </a:solidFill>
              <a:latin typeface="Consolas" panose="020B0609020204030204" pitchFamily="49" charset="0"/>
              <a:ea typeface="微软雅黑" panose="020B0503020204020204" charset="-122"/>
            </a:endParaRPr>
          </a:p>
          <a:p>
            <a:pPr marL="0" indent="0" eaLnBrk="1" hangingPunct="1">
              <a:lnSpc>
                <a:spcPct val="90000"/>
              </a:lnSpc>
              <a:buNone/>
            </a:pPr>
            <a:r>
              <a:rPr lang="en-US" altLang="zh-CN" sz="1400" dirty="0" err="1">
                <a:solidFill>
                  <a:srgbClr val="002060"/>
                </a:solidFill>
                <a:latin typeface="Consolas" panose="020B0609020204030204" pitchFamily="49" charset="0"/>
                <a:ea typeface="微软雅黑" panose="020B0503020204020204" charset="-122"/>
              </a:rPr>
              <a:t>fs_dest.WriteByte</a:t>
            </a:r>
            <a:r>
              <a:rPr lang="en-US" altLang="zh-CN" sz="1400" dirty="0">
                <a:solidFill>
                  <a:srgbClr val="002060"/>
                </a:solidFill>
                <a:latin typeface="Consolas" panose="020B0609020204030204" pitchFamily="49" charset="0"/>
                <a:ea typeface="微软雅黑" panose="020B0503020204020204" charset="-122"/>
              </a:rPr>
              <a:t>((byte)10</a:t>
            </a:r>
            <a:r>
              <a:rPr lang="en-US" altLang="zh-CN" sz="1400" dirty="0" smtClean="0">
                <a:solidFill>
                  <a:srgbClr val="002060"/>
                </a:solidFill>
                <a:latin typeface="Consolas" panose="020B0609020204030204" pitchFamily="49" charset="0"/>
                <a:ea typeface="微软雅黑" panose="020B0503020204020204" charset="-122"/>
              </a:rPr>
              <a:t>);	// \n</a:t>
            </a:r>
            <a:endParaRPr lang="en-US" altLang="zh-CN" sz="1400" dirty="0">
              <a:solidFill>
                <a:srgbClr val="002060"/>
              </a:solidFill>
              <a:latin typeface="Consolas" panose="020B0609020204030204" pitchFamily="49" charset="0"/>
              <a:ea typeface="微软雅黑" panose="020B0503020204020204" charset="-122"/>
            </a:endParaRPr>
          </a:p>
        </p:txBody>
      </p:sp>
    </p:spTree>
    <p:extLst>
      <p:ext uri="{BB962C8B-B14F-4D97-AF65-F5344CB8AC3E}">
        <p14:creationId xmlns:p14="http://schemas.microsoft.com/office/powerpoint/2010/main" val="10724635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0" y="1003300"/>
            <a:ext cx="2220913" cy="539750"/>
          </a:xfrm>
        </p:spPr>
        <p:txBody>
          <a:bodyPr/>
          <a:lstStyle/>
          <a:p>
            <a:pPr eaLnBrk="1" hangingPunct="1"/>
            <a:r>
              <a:rPr lang="zh-CN" altLang="en-US" dirty="0" smtClean="0"/>
              <a:t>读写文件</a:t>
            </a:r>
          </a:p>
        </p:txBody>
      </p:sp>
      <p:sp>
        <p:nvSpPr>
          <p:cNvPr id="15364" name="Rectangle 3"/>
          <p:cNvSpPr>
            <a:spLocks noGrp="1" noChangeArrowheads="1"/>
          </p:cNvSpPr>
          <p:nvPr>
            <p:ph idx="4294967295"/>
          </p:nvPr>
        </p:nvSpPr>
        <p:spPr>
          <a:xfrm>
            <a:off x="646113" y="2349500"/>
            <a:ext cx="8497887" cy="1082675"/>
          </a:xfrm>
        </p:spPr>
        <p:txBody>
          <a:bodyPr/>
          <a:lstStyle/>
          <a:p>
            <a:pPr marL="0" indent="0" eaLnBrk="1" hangingPunct="1">
              <a:buNone/>
            </a:pPr>
            <a:r>
              <a:rPr lang="en-US" altLang="zh-CN" sz="1600" dirty="0" err="1" smtClean="0">
                <a:solidFill>
                  <a:srgbClr val="002060"/>
                </a:solidFill>
                <a:latin typeface="Consolas" panose="020B0609020204030204" pitchFamily="49" charset="0"/>
              </a:rPr>
              <a:t>fs_source</a:t>
            </a:r>
            <a:r>
              <a:rPr lang="en-US" altLang="zh-CN" sz="1600" dirty="0" smtClean="0">
                <a:solidFill>
                  <a:srgbClr val="002060"/>
                </a:solidFill>
                <a:latin typeface="Consolas" panose="020B0609020204030204" pitchFamily="49" charset="0"/>
              </a:rPr>
              <a:t> = new </a:t>
            </a:r>
            <a:r>
              <a:rPr lang="en-US" altLang="zh-CN" sz="1600" dirty="0" err="1" smtClean="0">
                <a:solidFill>
                  <a:srgbClr val="002060"/>
                </a:solidFill>
                <a:latin typeface="Consolas" panose="020B0609020204030204" pitchFamily="49" charset="0"/>
              </a:rPr>
              <a:t>FileStream</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fi_a.FullName,FileMode.Open,FileAccess.Read</a:t>
            </a:r>
            <a:r>
              <a:rPr lang="en-US" altLang="zh-CN" sz="1600" dirty="0" smtClean="0">
                <a:solidFill>
                  <a:srgbClr val="002060"/>
                </a:solidFill>
                <a:latin typeface="Consolas" panose="020B0609020204030204" pitchFamily="49" charset="0"/>
              </a:rPr>
              <a:t>);</a:t>
            </a:r>
          </a:p>
          <a:p>
            <a:pPr marL="0" indent="0" eaLnBrk="1" hangingPunct="1">
              <a:buNone/>
            </a:pPr>
            <a:r>
              <a:rPr lang="en-US" altLang="zh-CN" sz="1600" dirty="0" err="1" smtClean="0">
                <a:solidFill>
                  <a:srgbClr val="002060"/>
                </a:solidFill>
                <a:latin typeface="Consolas" panose="020B0609020204030204" pitchFamily="49" charset="0"/>
              </a:rPr>
              <a:t>read_len</a:t>
            </a:r>
            <a:r>
              <a:rPr lang="en-US" altLang="zh-CN" sz="1600" dirty="0" smtClean="0">
                <a:solidFill>
                  <a:srgbClr val="002060"/>
                </a:solidFill>
                <a:latin typeface="Consolas" panose="020B0609020204030204" pitchFamily="49" charset="0"/>
              </a:rPr>
              <a:t> = </a:t>
            </a:r>
            <a:r>
              <a:rPr lang="en-US" altLang="zh-CN" sz="1600" dirty="0" err="1" smtClean="0">
                <a:solidFill>
                  <a:srgbClr val="002060"/>
                </a:solidFill>
                <a:latin typeface="Consolas" panose="020B0609020204030204" pitchFamily="49" charset="0"/>
              </a:rPr>
              <a:t>fs_source.Read</a:t>
            </a:r>
            <a:r>
              <a:rPr lang="en-US" altLang="zh-CN" sz="1600" dirty="0" smtClean="0">
                <a:solidFill>
                  <a:srgbClr val="002060"/>
                </a:solidFill>
                <a:latin typeface="Consolas" panose="020B0609020204030204" pitchFamily="49" charset="0"/>
              </a:rPr>
              <a:t>(DataBuffer,0,100000</a:t>
            </a:r>
            <a:r>
              <a:rPr lang="en-US" altLang="zh-CN" sz="1600" dirty="0">
                <a:solidFill>
                  <a:srgbClr val="002060"/>
                </a:solidFill>
                <a:latin typeface="Consolas" panose="020B0609020204030204" pitchFamily="49" charset="0"/>
              </a:rPr>
              <a:t>);</a:t>
            </a:r>
          </a:p>
        </p:txBody>
      </p:sp>
    </p:spTree>
    <p:extLst>
      <p:ext uri="{BB962C8B-B14F-4D97-AF65-F5344CB8AC3E}">
        <p14:creationId xmlns:p14="http://schemas.microsoft.com/office/powerpoint/2010/main" val="10286518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0" y="965200"/>
            <a:ext cx="2770188" cy="525463"/>
          </a:xfrm>
        </p:spPr>
        <p:txBody>
          <a:bodyPr/>
          <a:lstStyle/>
          <a:p>
            <a:pPr eaLnBrk="1" hangingPunct="1"/>
            <a:r>
              <a:rPr lang="zh-CN" altLang="en-US" dirty="0" smtClean="0"/>
              <a:t>读写文件</a:t>
            </a:r>
          </a:p>
        </p:txBody>
      </p:sp>
      <p:sp>
        <p:nvSpPr>
          <p:cNvPr id="16388" name="Rectangle 3"/>
          <p:cNvSpPr>
            <a:spLocks noGrp="1" noChangeArrowheads="1"/>
          </p:cNvSpPr>
          <p:nvPr>
            <p:ph idx="4294967295"/>
          </p:nvPr>
        </p:nvSpPr>
        <p:spPr>
          <a:xfrm>
            <a:off x="1206500" y="1916113"/>
            <a:ext cx="7937500" cy="2160587"/>
          </a:xfrm>
        </p:spPr>
        <p:txBody>
          <a:bodyPr/>
          <a:lstStyle/>
          <a:p>
            <a:pPr marL="0" indent="0" eaLnBrk="1" hangingPunct="1">
              <a:buNone/>
            </a:pPr>
            <a:r>
              <a:rPr lang="en-US" altLang="zh-CN" sz="1800" dirty="0">
                <a:solidFill>
                  <a:srgbClr val="002060"/>
                </a:solidFill>
                <a:latin typeface="Consolas" panose="020B0609020204030204" pitchFamily="49" charset="0"/>
              </a:rPr>
              <a:t>while (</a:t>
            </a:r>
            <a:r>
              <a:rPr lang="en-US" altLang="zh-CN" sz="1800" dirty="0" err="1">
                <a:solidFill>
                  <a:srgbClr val="002060"/>
                </a:solidFill>
                <a:latin typeface="Consolas" panose="020B0609020204030204" pitchFamily="49" charset="0"/>
              </a:rPr>
              <a:t>read_len</a:t>
            </a:r>
            <a:r>
              <a:rPr lang="en-US" altLang="zh-CN" sz="1800" dirty="0">
                <a:solidFill>
                  <a:srgbClr val="002060"/>
                </a:solidFill>
                <a:latin typeface="Consolas" panose="020B0609020204030204" pitchFamily="49" charset="0"/>
              </a:rPr>
              <a:t>&gt;0)</a:t>
            </a:r>
          </a:p>
          <a:p>
            <a:pPr marL="0" indent="0" eaLnBrk="1" hangingPunct="1">
              <a:buNone/>
            </a:pPr>
            <a:r>
              <a:rPr lang="en-US" altLang="zh-CN" sz="1800" dirty="0">
                <a:solidFill>
                  <a:srgbClr val="002060"/>
                </a:solidFill>
                <a:latin typeface="Consolas" panose="020B0609020204030204" pitchFamily="49" charset="0"/>
              </a:rPr>
              <a:t>{                        </a:t>
            </a:r>
          </a:p>
          <a:p>
            <a:pPr marL="0" indent="0" eaLnBrk="1" hangingPunct="1">
              <a:buNone/>
            </a:pPr>
            <a:r>
              <a:rPr lang="en-US" altLang="zh-CN" sz="1800" dirty="0" smtClean="0">
                <a:solidFill>
                  <a:srgbClr val="002060"/>
                </a:solidFill>
                <a:latin typeface="Consolas" panose="020B0609020204030204" pitchFamily="49" charset="0"/>
              </a:rPr>
              <a:t>	</a:t>
            </a:r>
            <a:r>
              <a:rPr lang="en-US" altLang="zh-CN" sz="1800" dirty="0" err="1" smtClean="0">
                <a:solidFill>
                  <a:srgbClr val="002060"/>
                </a:solidFill>
                <a:latin typeface="Consolas" panose="020B0609020204030204" pitchFamily="49" charset="0"/>
              </a:rPr>
              <a:t>fs_dest.Write</a:t>
            </a:r>
            <a:r>
              <a:rPr lang="en-US" altLang="zh-CN" sz="1800" dirty="0" smtClean="0">
                <a:solidFill>
                  <a:srgbClr val="002060"/>
                </a:solidFill>
                <a:latin typeface="Consolas" panose="020B0609020204030204" pitchFamily="49" charset="0"/>
              </a:rPr>
              <a:t>(</a:t>
            </a:r>
            <a:r>
              <a:rPr lang="en-US" altLang="zh-CN" sz="1800" dirty="0" err="1" smtClean="0">
                <a:solidFill>
                  <a:srgbClr val="002060"/>
                </a:solidFill>
                <a:latin typeface="Consolas" panose="020B0609020204030204" pitchFamily="49" charset="0"/>
              </a:rPr>
              <a:t>DataBuffer</a:t>
            </a:r>
            <a:r>
              <a:rPr lang="en-US" altLang="zh-CN" sz="1800" dirty="0">
                <a:solidFill>
                  <a:srgbClr val="002060"/>
                </a:solidFill>
                <a:latin typeface="Consolas" panose="020B0609020204030204" pitchFamily="49" charset="0"/>
              </a:rPr>
              <a:t>, 0, </a:t>
            </a:r>
            <a:r>
              <a:rPr lang="en-US" altLang="zh-CN" sz="1800" dirty="0" err="1">
                <a:solidFill>
                  <a:srgbClr val="002060"/>
                </a:solidFill>
                <a:latin typeface="Consolas" panose="020B0609020204030204" pitchFamily="49" charset="0"/>
              </a:rPr>
              <a:t>read_len</a:t>
            </a:r>
            <a:r>
              <a:rPr lang="en-US" altLang="zh-CN" sz="1800" dirty="0">
                <a:solidFill>
                  <a:srgbClr val="002060"/>
                </a:solidFill>
                <a:latin typeface="Consolas" panose="020B0609020204030204" pitchFamily="49" charset="0"/>
              </a:rPr>
              <a:t>);</a:t>
            </a:r>
          </a:p>
          <a:p>
            <a:pPr marL="0" indent="0" eaLnBrk="1" hangingPunct="1">
              <a:buNone/>
            </a:pPr>
            <a:r>
              <a:rPr lang="en-US" altLang="zh-CN" sz="1800" dirty="0" smtClean="0">
                <a:solidFill>
                  <a:srgbClr val="002060"/>
                </a:solidFill>
                <a:latin typeface="Consolas" panose="020B0609020204030204" pitchFamily="49" charset="0"/>
              </a:rPr>
              <a:t>	</a:t>
            </a:r>
            <a:r>
              <a:rPr lang="en-US" altLang="zh-CN" sz="1800" dirty="0" err="1" smtClean="0">
                <a:solidFill>
                  <a:srgbClr val="002060"/>
                </a:solidFill>
                <a:latin typeface="Consolas" panose="020B0609020204030204" pitchFamily="49" charset="0"/>
              </a:rPr>
              <a:t>read_len</a:t>
            </a:r>
            <a:r>
              <a:rPr lang="en-US" altLang="zh-CN" sz="1800" dirty="0" smtClean="0">
                <a:solidFill>
                  <a:srgbClr val="002060"/>
                </a:solidFill>
                <a:latin typeface="Consolas" panose="020B0609020204030204" pitchFamily="49" charset="0"/>
              </a:rPr>
              <a:t> </a:t>
            </a:r>
            <a:r>
              <a:rPr lang="en-US" altLang="zh-CN" sz="1800" dirty="0">
                <a:solidFill>
                  <a:srgbClr val="002060"/>
                </a:solidFill>
                <a:latin typeface="Consolas" panose="020B0609020204030204" pitchFamily="49" charset="0"/>
              </a:rPr>
              <a:t>= </a:t>
            </a:r>
            <a:r>
              <a:rPr lang="en-US" altLang="zh-CN" sz="1800" dirty="0" err="1">
                <a:solidFill>
                  <a:srgbClr val="002060"/>
                </a:solidFill>
                <a:latin typeface="Consolas" panose="020B0609020204030204" pitchFamily="49" charset="0"/>
              </a:rPr>
              <a:t>fs_source.Read</a:t>
            </a:r>
            <a:r>
              <a:rPr lang="en-US" altLang="zh-CN" sz="1800" dirty="0">
                <a:solidFill>
                  <a:srgbClr val="002060"/>
                </a:solidFill>
                <a:latin typeface="Consolas" panose="020B0609020204030204" pitchFamily="49" charset="0"/>
              </a:rPr>
              <a:t>(</a:t>
            </a:r>
            <a:r>
              <a:rPr lang="en-US" altLang="zh-CN" sz="1800" dirty="0" err="1">
                <a:solidFill>
                  <a:srgbClr val="002060"/>
                </a:solidFill>
                <a:latin typeface="Consolas" panose="020B0609020204030204" pitchFamily="49" charset="0"/>
              </a:rPr>
              <a:t>DataBuffer</a:t>
            </a:r>
            <a:r>
              <a:rPr lang="en-US" altLang="zh-CN" sz="1800" dirty="0">
                <a:solidFill>
                  <a:srgbClr val="002060"/>
                </a:solidFill>
                <a:latin typeface="Consolas" panose="020B0609020204030204" pitchFamily="49" charset="0"/>
              </a:rPr>
              <a:t>, 0, 100000);</a:t>
            </a:r>
          </a:p>
          <a:p>
            <a:pPr marL="0" indent="0" eaLnBrk="1" hangingPunct="1">
              <a:buNone/>
            </a:pPr>
            <a:r>
              <a:rPr lang="en-US" altLang="zh-CN" sz="1800" dirty="0">
                <a:solidFill>
                  <a:srgbClr val="002060"/>
                </a:solidFill>
                <a:latin typeface="Consolas" panose="020B0609020204030204" pitchFamily="49" charset="0"/>
              </a:rPr>
              <a:t>}</a:t>
            </a:r>
          </a:p>
        </p:txBody>
      </p:sp>
      <p:sp>
        <p:nvSpPr>
          <p:cNvPr id="2" name="矩形 1"/>
          <p:cNvSpPr/>
          <p:nvPr/>
        </p:nvSpPr>
        <p:spPr>
          <a:xfrm>
            <a:off x="628008" y="3809306"/>
            <a:ext cx="8136904" cy="535531"/>
          </a:xfrm>
          <a:prstGeom prst="rect">
            <a:avLst/>
          </a:prstGeom>
        </p:spPr>
        <p:txBody>
          <a:bodyPr wrap="square">
            <a:spAutoFit/>
          </a:bodyPr>
          <a:lstStyle/>
          <a:p>
            <a:r>
              <a:rPr lang="en-US" altLang="zh-CN" sz="2400" dirty="0" err="1" smtClean="0"/>
              <a:t>fs_dest.Dispose</a:t>
            </a:r>
            <a:r>
              <a:rPr lang="en-US" altLang="zh-CN" sz="2400" dirty="0" smtClean="0"/>
              <a:t>() Releases </a:t>
            </a:r>
            <a:r>
              <a:rPr lang="en-US" altLang="zh-CN" sz="2400" dirty="0"/>
              <a:t>all resources used by the Stream.</a:t>
            </a:r>
            <a:endParaRPr lang="zh-CN" altLang="en-US" sz="2400" dirty="0"/>
          </a:p>
        </p:txBody>
      </p:sp>
    </p:spTree>
    <p:extLst>
      <p:ext uri="{BB962C8B-B14F-4D97-AF65-F5344CB8AC3E}">
        <p14:creationId xmlns:p14="http://schemas.microsoft.com/office/powerpoint/2010/main" val="379000515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0" y="692150"/>
            <a:ext cx="3854450" cy="592138"/>
          </a:xfrm>
        </p:spPr>
        <p:txBody>
          <a:bodyPr/>
          <a:lstStyle/>
          <a:p>
            <a:pPr eaLnBrk="1" hangingPunct="1"/>
            <a:r>
              <a:rPr lang="zh-CN" altLang="en-US" dirty="0" smtClean="0"/>
              <a:t>文件合并项目</a:t>
            </a:r>
          </a:p>
        </p:txBody>
      </p:sp>
      <p:pic>
        <p:nvPicPr>
          <p:cNvPr id="17412" name="Picture 5" descr="heb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267" y="1416347"/>
            <a:ext cx="5193506"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739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720725"/>
          </a:xfrm>
        </p:spPr>
        <p:txBody>
          <a:bodyPr>
            <a:noAutofit/>
          </a:bodyPr>
          <a:lstStyle/>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面向对象</a:t>
            </a:r>
            <a:r>
              <a:rPr lang="en-US" altLang="zh-CN" dirty="0" smtClean="0"/>
              <a:t>    </a:t>
            </a:r>
            <a:endParaRPr lang="zh-CN" altLang="zh-CN" sz="2800" b="1" dirty="0">
              <a:solidFill>
                <a:schemeClr val="accent2">
                  <a:lumMod val="50000"/>
                </a:schemeClr>
              </a:solidFill>
              <a:latin typeface="Times New Roman" panose="02020603050405020304" pitchFamily="18" charset="0"/>
              <a:ea typeface="楷体_GB2312" pitchFamily="49" charset="-122"/>
            </a:endParaRPr>
          </a:p>
        </p:txBody>
      </p:sp>
      <p:sp>
        <p:nvSpPr>
          <p:cNvPr id="3" name="矩形 2"/>
          <p:cNvSpPr/>
          <p:nvPr/>
        </p:nvSpPr>
        <p:spPr>
          <a:xfrm>
            <a:off x="899592" y="2261186"/>
            <a:ext cx="7992888" cy="2985433"/>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窗口、菜单、事件皆是对象</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en-US" altLang="zh-CN" sz="3200" dirty="0">
                <a:solidFill>
                  <a:srgbClr val="3333CC">
                    <a:lumMod val="50000"/>
                  </a:srgbClr>
                </a:solidFill>
                <a:ea typeface="楷体_GB2312" pitchFamily="49" charset="-122"/>
              </a:rPr>
              <a:t>        </a:t>
            </a:r>
            <a:r>
              <a:rPr lang="zh-CN" altLang="zh-CN" sz="3200" dirty="0">
                <a:solidFill>
                  <a:srgbClr val="3333CC">
                    <a:lumMod val="50000"/>
                  </a:srgbClr>
                </a:solidFill>
                <a:ea typeface="楷体_GB2312" pitchFamily="49" charset="-122"/>
              </a:rPr>
              <a:t>对话框与各种控件是一些特殊的窗口</a:t>
            </a:r>
            <a:endParaRPr lang="en-US" altLang="zh-CN" sz="3200" dirty="0">
              <a:solidFill>
                <a:srgbClr val="3333CC">
                  <a:lumMod val="50000"/>
                </a:srgbClr>
              </a:solidFill>
              <a:ea typeface="楷体_GB2312" pitchFamily="49" charset="-122"/>
            </a:endParaRPr>
          </a:p>
          <a:p>
            <a:pPr lvl="0" algn="l">
              <a:lnSpc>
                <a:spcPct val="100000"/>
              </a:lnSpc>
              <a:spcBef>
                <a:spcPct val="20000"/>
              </a:spcBef>
              <a:spcAft>
                <a:spcPct val="0"/>
              </a:spcAft>
              <a:defRPr/>
            </a:pPr>
            <a:r>
              <a:rPr lang="zh-CN" altLang="zh-CN" sz="2800" dirty="0">
                <a:solidFill>
                  <a:srgbClr val="3333CC">
                    <a:lumMod val="50000"/>
                  </a:srgbClr>
                </a:solidFill>
                <a:ea typeface="楷体_GB2312" pitchFamily="49" charset="-122"/>
              </a:rPr>
              <a:t>对界面元素的操作和消息</a:t>
            </a:r>
            <a:r>
              <a:rPr lang="en-US" altLang="zh-CN" sz="2800" dirty="0">
                <a:solidFill>
                  <a:srgbClr val="3333CC">
                    <a:lumMod val="50000"/>
                  </a:srgbClr>
                </a:solidFill>
                <a:ea typeface="楷体_GB2312" pitchFamily="49" charset="-122"/>
              </a:rPr>
              <a:t>/</a:t>
            </a:r>
            <a:r>
              <a:rPr lang="zh-CN" altLang="zh-CN" sz="2800" dirty="0">
                <a:solidFill>
                  <a:srgbClr val="3333CC">
                    <a:lumMod val="50000"/>
                  </a:srgbClr>
                </a:solidFill>
                <a:ea typeface="楷体_GB2312" pitchFamily="49" charset="-122"/>
              </a:rPr>
              <a:t>事件的处理都</a:t>
            </a:r>
            <a:r>
              <a:rPr lang="zh-CN" altLang="en-US" sz="2800" dirty="0">
                <a:solidFill>
                  <a:srgbClr val="3333CC">
                    <a:lumMod val="50000"/>
                  </a:srgbClr>
                </a:solidFill>
                <a:ea typeface="楷体_GB2312" pitchFamily="49" charset="-122"/>
              </a:rPr>
              <a:t>按照</a:t>
            </a:r>
            <a:r>
              <a:rPr lang="zh-CN" altLang="zh-CN" sz="2800" dirty="0">
                <a:solidFill>
                  <a:srgbClr val="3333CC">
                    <a:lumMod val="50000"/>
                  </a:srgbClr>
                </a:solidFill>
                <a:ea typeface="楷体_GB2312" pitchFamily="49" charset="-122"/>
              </a:rPr>
              <a:t>对象</a:t>
            </a:r>
            <a:r>
              <a:rPr lang="zh-CN" altLang="en-US" sz="2800" dirty="0">
                <a:solidFill>
                  <a:srgbClr val="3333CC">
                    <a:lumMod val="50000"/>
                  </a:srgbClr>
                </a:solidFill>
                <a:ea typeface="楷体_GB2312" pitchFamily="49" charset="-122"/>
              </a:rPr>
              <a:t>进行</a:t>
            </a:r>
            <a:r>
              <a:rPr lang="zh-CN" altLang="zh-CN" sz="2800" dirty="0">
                <a:solidFill>
                  <a:srgbClr val="3333CC">
                    <a:lumMod val="50000"/>
                  </a:srgbClr>
                </a:solidFill>
                <a:ea typeface="楷体_GB2312" pitchFamily="49" charset="-122"/>
              </a:rPr>
              <a:t>。</a:t>
            </a:r>
            <a:r>
              <a:rPr lang="zh-CN" altLang="en-US" sz="2800" dirty="0">
                <a:solidFill>
                  <a:srgbClr val="3333CC">
                    <a:lumMod val="50000"/>
                  </a:srgbClr>
                </a:solidFill>
                <a:ea typeface="楷体_GB2312" pitchFamily="49" charset="-122"/>
              </a:rPr>
              <a:t>对</a:t>
            </a:r>
            <a:r>
              <a:rPr lang="zh-CN" altLang="zh-CN" sz="2800" dirty="0">
                <a:solidFill>
                  <a:srgbClr val="3333CC">
                    <a:lumMod val="50000"/>
                  </a:srgbClr>
                </a:solidFill>
                <a:ea typeface="楷体_GB2312" pitchFamily="49" charset="-122"/>
              </a:rPr>
              <a:t>这些对象的属性和操作，由</a:t>
            </a:r>
            <a:r>
              <a:rPr lang="zh-CN" altLang="en-US" sz="2800" dirty="0">
                <a:solidFill>
                  <a:srgbClr val="3333CC">
                    <a:lumMod val="50000"/>
                  </a:srgbClr>
                </a:solidFill>
                <a:ea typeface="楷体_GB2312" pitchFamily="49" charset="-122"/>
              </a:rPr>
              <a:t>相关</a:t>
            </a:r>
            <a:r>
              <a:rPr lang="zh-CN" altLang="zh-CN" sz="2800" dirty="0">
                <a:solidFill>
                  <a:srgbClr val="3333CC">
                    <a:lumMod val="50000"/>
                  </a:srgbClr>
                </a:solidFill>
                <a:ea typeface="楷体_GB2312" pitchFamily="49" charset="-122"/>
              </a:rPr>
              <a:t>数据结构和</a:t>
            </a:r>
            <a:r>
              <a:rPr lang="en-US" altLang="zh-CN" sz="2800" dirty="0">
                <a:solidFill>
                  <a:srgbClr val="3333CC">
                    <a:lumMod val="50000"/>
                  </a:srgbClr>
                </a:solidFill>
                <a:ea typeface="楷体_GB2312" pitchFamily="49" charset="-122"/>
              </a:rPr>
              <a:t>API</a:t>
            </a:r>
            <a:r>
              <a:rPr lang="zh-CN" altLang="en-US" sz="2800" dirty="0">
                <a:solidFill>
                  <a:srgbClr val="3333CC">
                    <a:lumMod val="50000"/>
                  </a:srgbClr>
                </a:solidFill>
                <a:ea typeface="楷体_GB2312" pitchFamily="49" charset="-122"/>
              </a:rPr>
              <a:t>调用</a:t>
            </a:r>
            <a:r>
              <a:rPr lang="zh-CN" altLang="zh-CN" sz="2800" dirty="0">
                <a:solidFill>
                  <a:srgbClr val="3333CC">
                    <a:lumMod val="50000"/>
                  </a:srgbClr>
                </a:solidFill>
                <a:ea typeface="楷体_GB2312" pitchFamily="49" charset="-122"/>
              </a:rPr>
              <a:t>函数（或由</a:t>
            </a:r>
            <a:r>
              <a:rPr lang="zh-CN" altLang="en-US" sz="2800" dirty="0">
                <a:solidFill>
                  <a:srgbClr val="3333CC">
                    <a:lumMod val="50000"/>
                  </a:srgbClr>
                </a:solidFill>
                <a:ea typeface="楷体_GB2312" pitchFamily="49" charset="-122"/>
              </a:rPr>
              <a:t>其封装的</a:t>
            </a:r>
            <a:r>
              <a:rPr lang="en-US" altLang="zh-CN" sz="2800" dirty="0">
                <a:solidFill>
                  <a:srgbClr val="3333CC">
                    <a:lumMod val="50000"/>
                  </a:srgbClr>
                </a:solidFill>
                <a:ea typeface="楷体_GB2312" pitchFamily="49" charset="-122"/>
              </a:rPr>
              <a:t>MFC</a:t>
            </a:r>
            <a:r>
              <a:rPr lang="zh-CN" altLang="zh-CN" sz="2800" dirty="0">
                <a:solidFill>
                  <a:srgbClr val="3333CC">
                    <a:lumMod val="50000"/>
                  </a:srgbClr>
                </a:solidFill>
                <a:ea typeface="楷体_GB2312" pitchFamily="49" charset="-122"/>
              </a:rPr>
              <a:t>和</a:t>
            </a:r>
            <a:r>
              <a:rPr lang="en-US" altLang="zh-CN" sz="2800" dirty="0">
                <a:solidFill>
                  <a:srgbClr val="3333CC">
                    <a:lumMod val="50000"/>
                  </a:srgbClr>
                </a:solidFill>
                <a:ea typeface="楷体_GB2312" pitchFamily="49" charset="-122"/>
              </a:rPr>
              <a:t>.NET</a:t>
            </a:r>
            <a:r>
              <a:rPr lang="zh-CN" altLang="zh-CN" sz="2800" dirty="0">
                <a:solidFill>
                  <a:srgbClr val="3333CC">
                    <a:lumMod val="50000"/>
                  </a:srgbClr>
                </a:solidFill>
                <a:ea typeface="楷体_GB2312" pitchFamily="49" charset="-122"/>
              </a:rPr>
              <a:t>框架中的类）提供。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611560" y="1340768"/>
            <a:ext cx="2928938" cy="538163"/>
          </a:xfrm>
        </p:spPr>
        <p:txBody>
          <a:bodyPr/>
          <a:lstStyle/>
          <a:p>
            <a:pPr lvl="0"/>
            <a:r>
              <a:rPr lang="zh-CN" altLang="en-US" dirty="0"/>
              <a:t>思考与练习</a:t>
            </a:r>
          </a:p>
        </p:txBody>
      </p:sp>
      <p:sp>
        <p:nvSpPr>
          <p:cNvPr id="18436" name="Rectangle 3"/>
          <p:cNvSpPr>
            <a:spLocks noGrp="1" noChangeArrowheads="1"/>
          </p:cNvSpPr>
          <p:nvPr>
            <p:ph idx="4294967295"/>
          </p:nvPr>
        </p:nvSpPr>
        <p:spPr>
          <a:xfrm>
            <a:off x="1043608" y="2420888"/>
            <a:ext cx="6840538" cy="1782763"/>
          </a:xfrm>
        </p:spPr>
        <p:txBody>
          <a:bodyPr>
            <a:normAutofit/>
          </a:bodyPr>
          <a:lstStyle/>
          <a:p>
            <a:pPr eaLnBrk="1" hangingPunct="1">
              <a:buFont typeface="Wingdings" panose="05000000000000000000" pitchFamily="2" charset="2"/>
              <a:buChar char="p"/>
            </a:pPr>
            <a:r>
              <a:rPr lang="zh-CN" altLang="en-US" sz="1800" dirty="0">
                <a:solidFill>
                  <a:srgbClr val="002060"/>
                </a:solidFill>
                <a:latin typeface="微软雅黑" panose="020B0503020204020204" charset="-122"/>
                <a:ea typeface="微软雅黑" panose="020B0503020204020204" charset="-122"/>
              </a:rPr>
              <a:t>本程序可以合并文本文件，可以用于合并其它类型的文件么，比如位图文件</a:t>
            </a:r>
          </a:p>
          <a:p>
            <a:pPr eaLnBrk="1" hangingPunct="1">
              <a:buFont typeface="Wingdings" panose="05000000000000000000" pitchFamily="2" charset="2"/>
              <a:buChar char="p"/>
            </a:pPr>
            <a:r>
              <a:rPr lang="zh-CN" altLang="en-US" sz="1800" dirty="0" smtClean="0">
                <a:solidFill>
                  <a:srgbClr val="002060"/>
                </a:solidFill>
                <a:latin typeface="微软雅黑" panose="020B0503020204020204" charset="-122"/>
                <a:ea typeface="微软雅黑" panose="020B0503020204020204" charset="-122"/>
              </a:rPr>
              <a:t>使用</a:t>
            </a:r>
            <a:r>
              <a:rPr lang="en-US" altLang="zh-CN" sz="1800" dirty="0" smtClean="0">
                <a:solidFill>
                  <a:srgbClr val="002060"/>
                </a:solidFill>
                <a:latin typeface="微软雅黑" panose="020B0503020204020204" charset="-122"/>
                <a:ea typeface="微软雅黑" panose="020B0503020204020204" charset="-122"/>
              </a:rPr>
              <a:t>MFC</a:t>
            </a:r>
            <a:r>
              <a:rPr lang="zh-CN" altLang="en-US" sz="1800" dirty="0" smtClean="0">
                <a:solidFill>
                  <a:srgbClr val="002060"/>
                </a:solidFill>
                <a:latin typeface="微软雅黑" panose="020B0503020204020204" charset="-122"/>
                <a:ea typeface="微软雅黑" panose="020B0503020204020204" charset="-122"/>
              </a:rPr>
              <a:t>的</a:t>
            </a:r>
            <a:r>
              <a:rPr lang="en-US" altLang="zh-CN" sz="1800" dirty="0" err="1" smtClean="0">
                <a:solidFill>
                  <a:srgbClr val="002060"/>
                </a:solidFill>
                <a:latin typeface="微软雅黑" panose="020B0503020204020204" charset="-122"/>
                <a:ea typeface="微软雅黑" panose="020B0503020204020204" charset="-122"/>
              </a:rPr>
              <a:t>CImage</a:t>
            </a:r>
            <a:r>
              <a:rPr lang="zh-CN" altLang="en-US" sz="1800" dirty="0" smtClean="0">
                <a:solidFill>
                  <a:srgbClr val="002060"/>
                </a:solidFill>
                <a:latin typeface="微软雅黑" panose="020B0503020204020204" charset="-122"/>
                <a:ea typeface="微软雅黑" panose="020B0503020204020204" charset="-122"/>
              </a:rPr>
              <a:t>类合并多</a:t>
            </a:r>
            <a:r>
              <a:rPr lang="zh-CN" altLang="en-US" sz="1800" dirty="0">
                <a:solidFill>
                  <a:srgbClr val="002060"/>
                </a:solidFill>
                <a:latin typeface="微软雅黑" panose="020B0503020204020204" charset="-122"/>
                <a:ea typeface="微软雅黑" panose="020B0503020204020204" charset="-122"/>
              </a:rPr>
              <a:t>幅</a:t>
            </a:r>
            <a:r>
              <a:rPr lang="zh-CN" altLang="en-US" sz="1800" dirty="0" smtClean="0">
                <a:solidFill>
                  <a:srgbClr val="002060"/>
                </a:solidFill>
                <a:latin typeface="微软雅黑" panose="020B0503020204020204" charset="-122"/>
                <a:ea typeface="微软雅黑" panose="020B0503020204020204" charset="-122"/>
              </a:rPr>
              <a:t>图片</a:t>
            </a:r>
            <a:endParaRPr lang="zh-CN" altLang="en-US" sz="1800" dirty="0">
              <a:solidFill>
                <a:srgbClr val="002060"/>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9536141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63688" y="1208536"/>
            <a:ext cx="6120680" cy="41764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熟悉</a:t>
            </a:r>
            <a:r>
              <a:rPr lang="en-US" altLang="zh-CN" sz="2800" b="1" dirty="0" smtClean="0">
                <a:solidFill>
                  <a:schemeClr val="accent2">
                    <a:lumMod val="50000"/>
                  </a:schemeClr>
                </a:solidFill>
              </a:rPr>
              <a:t>Visual Studio</a:t>
            </a:r>
            <a:r>
              <a:rPr lang="zh-CN" altLang="en-US" sz="2800" b="1" dirty="0" smtClean="0">
                <a:solidFill>
                  <a:schemeClr val="accent2">
                    <a:lumMod val="50000"/>
                  </a:schemeClr>
                </a:solidFill>
              </a:rPr>
              <a:t>开发环境</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简单的</a:t>
            </a:r>
            <a:r>
              <a:rPr lang="en-US" altLang="zh-CN" sz="1800" b="1" dirty="0" smtClean="0">
                <a:solidFill>
                  <a:schemeClr val="accent2">
                    <a:lumMod val="50000"/>
                  </a:schemeClr>
                </a:solidFill>
              </a:rPr>
              <a:t>MFC</a:t>
            </a:r>
            <a:r>
              <a:rPr lang="zh-CN" altLang="en-US" sz="1800" b="1" dirty="0" smtClean="0">
                <a:solidFill>
                  <a:schemeClr val="accent2">
                    <a:lumMod val="50000"/>
                  </a:schemeClr>
                </a:solidFill>
              </a:rPr>
              <a:t>程序</a:t>
            </a:r>
            <a:endParaRPr lang="en-US" altLang="zh-CN" sz="1800" b="1" dirty="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WPF</a:t>
            </a:r>
            <a:r>
              <a:rPr lang="zh-CN" altLang="en-US" sz="1800" b="1" dirty="0" smtClean="0">
                <a:solidFill>
                  <a:schemeClr val="accent2">
                    <a:lumMod val="50000"/>
                  </a:schemeClr>
                </a:solidFill>
              </a:rPr>
              <a:t>程序设计</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UWP</a:t>
            </a:r>
            <a:r>
              <a:rPr lang="zh-CN" altLang="en-US" sz="1800" b="1" dirty="0" smtClean="0">
                <a:solidFill>
                  <a:schemeClr val="accent2">
                    <a:lumMod val="50000"/>
                  </a:schemeClr>
                </a:solidFill>
              </a:rPr>
              <a:t>程序设计</a:t>
            </a:r>
            <a:endParaRPr lang="en-US" altLang="zh-CN" sz="1800" b="1" dirty="0">
              <a:solidFill>
                <a:schemeClr val="accent2">
                  <a:lumMod val="50000"/>
                </a:schemeClr>
              </a:solidFill>
            </a:endParaRPr>
          </a:p>
          <a:p>
            <a:pPr>
              <a:buFont typeface="Wingdings" panose="05000000000000000000" pitchFamily="2" charset="2"/>
              <a:buChar char="p"/>
            </a:pPr>
            <a:r>
              <a:rPr lang="zh-CN" altLang="en-US" sz="2800" b="1" dirty="0" smtClean="0">
                <a:solidFill>
                  <a:schemeClr val="accent2">
                    <a:lumMod val="50000"/>
                  </a:schemeClr>
                </a:solidFill>
              </a:rPr>
              <a:t>   几个示例</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见</a:t>
            </a:r>
            <a:r>
              <a:rPr lang="en-US" altLang="zh-CN" sz="1800" b="1" dirty="0">
                <a:solidFill>
                  <a:schemeClr val="accent2">
                    <a:lumMod val="50000"/>
                  </a:schemeClr>
                </a:solidFill>
              </a:rPr>
              <a:t>https://</a:t>
            </a:r>
            <a:r>
              <a:rPr lang="en-US" altLang="zh-CN" sz="1800" b="1" dirty="0" smtClean="0">
                <a:solidFill>
                  <a:schemeClr val="accent2">
                    <a:lumMod val="50000"/>
                  </a:schemeClr>
                </a:solidFill>
              </a:rPr>
              <a:t>github.com/jichenghu</a:t>
            </a:r>
            <a:endParaRPr lang="en-US" altLang="zh-CN" sz="1800" b="1" dirty="0">
              <a:solidFill>
                <a:schemeClr val="accent2">
                  <a:lumMod val="50000"/>
                </a:schemeClr>
              </a:solidFill>
            </a:endParaRP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一些背景知识</a:t>
            </a:r>
            <a:endParaRPr lang="en-US" altLang="zh-CN" sz="2800" b="1" dirty="0" smtClean="0">
              <a:solidFill>
                <a:schemeClr val="accent2">
                  <a:lumMod val="50000"/>
                </a:schemeClr>
              </a:solidFill>
            </a:endParaRPr>
          </a:p>
          <a:p>
            <a:pPr lvl="1">
              <a:buFont typeface="Wingdings" panose="05000000000000000000" pitchFamily="2" charset="2"/>
              <a:buChar char="Ø"/>
            </a:pPr>
            <a:endParaRPr lang="en-US" altLang="zh-CN" sz="1800" b="1" dirty="0" smtClean="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3200" b="0" dirty="0">
                <a:latin typeface="微软雅黑 Light" panose="020B0502040204020203" charset="-122"/>
                <a:ea typeface="微软雅黑 Light" panose="020B0502040204020203" charset="-122"/>
                <a:cs typeface="微软雅黑 Light" panose="020B0502040204020203" charset="-122"/>
              </a:rPr>
              <a:t>本</a:t>
            </a:r>
            <a:r>
              <a:rPr lang="zh-CN" altLang="en-US" sz="3200" b="0" dirty="0" smtClean="0">
                <a:latin typeface="微软雅黑 Light" panose="020B0502040204020203" charset="-122"/>
                <a:ea typeface="微软雅黑 Light" panose="020B0502040204020203" charset="-122"/>
                <a:cs typeface="微软雅黑 Light" panose="020B0502040204020203" charset="-122"/>
              </a:rPr>
              <a:t>次课总结</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1763688" y="1052736"/>
            <a:ext cx="6264696" cy="4332264"/>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texture synthesis</a:t>
            </a:r>
          </a:p>
          <a:p>
            <a:pPr lvl="1">
              <a:buFont typeface="Wingdings" panose="05000000000000000000" pitchFamily="2" charset="2"/>
              <a:buChar char="Ø"/>
            </a:pPr>
            <a:r>
              <a:rPr lang="zh-CN" altLang="en-US" sz="1800" b="1" dirty="0" smtClean="0">
                <a:solidFill>
                  <a:schemeClr val="accent2">
                    <a:lumMod val="50000"/>
                  </a:schemeClr>
                </a:solidFill>
              </a:rPr>
              <a:t>网上有较多的参考资料</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如果涉及到</a:t>
            </a:r>
            <a:r>
              <a:rPr lang="en-US" altLang="zh-CN" sz="1800" b="1" dirty="0" smtClean="0">
                <a:solidFill>
                  <a:schemeClr val="accent2">
                    <a:lumMod val="50000"/>
                  </a:schemeClr>
                </a:solidFill>
              </a:rPr>
              <a:t>GPU</a:t>
            </a:r>
            <a:r>
              <a:rPr lang="zh-CN" altLang="en-US" sz="1800" b="1" dirty="0" smtClean="0">
                <a:solidFill>
                  <a:schemeClr val="accent2">
                    <a:lumMod val="50000"/>
                  </a:schemeClr>
                </a:solidFill>
              </a:rPr>
              <a:t>编程最好采用</a:t>
            </a:r>
            <a:r>
              <a:rPr lang="en-US" altLang="zh-CN" sz="1800" b="1" dirty="0" smtClean="0">
                <a:solidFill>
                  <a:schemeClr val="accent2">
                    <a:lumMod val="50000"/>
                  </a:schemeClr>
                </a:solidFill>
              </a:rPr>
              <a:t>CUDA</a:t>
            </a:r>
            <a:r>
              <a:rPr lang="zh-CN" altLang="en-US" sz="1800" b="1" dirty="0" smtClean="0">
                <a:solidFill>
                  <a:schemeClr val="accent2">
                    <a:lumMod val="50000"/>
                  </a:schemeClr>
                </a:solidFill>
              </a:rPr>
              <a:t>，意味着你的电脑需要有英伟达的图像卡</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亦可采用</a:t>
            </a:r>
            <a:r>
              <a:rPr lang="en-US" altLang="zh-CN" sz="1800" b="1" dirty="0" smtClean="0">
                <a:solidFill>
                  <a:schemeClr val="accent2">
                    <a:lumMod val="50000"/>
                  </a:schemeClr>
                </a:solidFill>
              </a:rPr>
              <a:t>intel</a:t>
            </a:r>
            <a:r>
              <a:rPr lang="zh-CN" altLang="en-US" sz="1800" b="1" dirty="0" smtClean="0">
                <a:solidFill>
                  <a:schemeClr val="accent2">
                    <a:lumMod val="50000"/>
                  </a:schemeClr>
                </a:solidFill>
              </a:rPr>
              <a:t>的</a:t>
            </a:r>
            <a:r>
              <a:rPr lang="en-US" altLang="zh-CN" sz="1800" b="1" dirty="0" smtClean="0">
                <a:solidFill>
                  <a:schemeClr val="accent2">
                    <a:lumMod val="50000"/>
                  </a:schemeClr>
                </a:solidFill>
              </a:rPr>
              <a:t>MKL</a:t>
            </a:r>
            <a:endParaRPr lang="en-US" altLang="zh-CN" sz="1800" b="1" dirty="0">
              <a:solidFill>
                <a:schemeClr val="accent2">
                  <a:lumMod val="50000"/>
                </a:schemeClr>
              </a:solidFill>
            </a:endParaRPr>
          </a:p>
          <a:p>
            <a:pPr>
              <a:buFont typeface="Wingdings" panose="05000000000000000000" pitchFamily="2" charset="2"/>
              <a:buChar char="p"/>
            </a:pPr>
            <a:r>
              <a:rPr lang="zh-CN" altLang="en-US" sz="2800" b="1" dirty="0" smtClean="0">
                <a:solidFill>
                  <a:schemeClr val="accent2">
                    <a:lumMod val="50000"/>
                  </a:schemeClr>
                </a:solidFill>
              </a:rPr>
              <a:t>   </a:t>
            </a:r>
            <a:r>
              <a:rPr lang="en-US" altLang="zh-CN" sz="2800" b="1" dirty="0" smtClean="0">
                <a:solidFill>
                  <a:schemeClr val="accent2">
                    <a:lumMod val="50000"/>
                  </a:schemeClr>
                </a:solidFill>
              </a:rPr>
              <a:t>speech synthesis</a:t>
            </a:r>
          </a:p>
          <a:p>
            <a:pPr lvl="1">
              <a:buFont typeface="Wingdings" panose="05000000000000000000" pitchFamily="2" charset="2"/>
              <a:buChar char="Ø"/>
            </a:pPr>
            <a:r>
              <a:rPr lang="en-US" altLang="zh-CN" sz="1800" b="1" dirty="0" err="1" smtClean="0">
                <a:solidFill>
                  <a:schemeClr val="accent2">
                    <a:lumMod val="50000"/>
                  </a:schemeClr>
                </a:solidFill>
              </a:rPr>
              <a:t>github</a:t>
            </a:r>
            <a:r>
              <a:rPr lang="en-US" altLang="zh-CN" sz="1800" b="1" dirty="0" smtClean="0">
                <a:solidFill>
                  <a:schemeClr val="accent2">
                    <a:lumMod val="50000"/>
                  </a:schemeClr>
                </a:solidFill>
              </a:rPr>
              <a:t>, </a:t>
            </a:r>
            <a:r>
              <a:rPr lang="en-US" altLang="zh-CN" sz="1800" b="1" dirty="0" err="1" smtClean="0">
                <a:solidFill>
                  <a:schemeClr val="accent2">
                    <a:lumMod val="50000"/>
                  </a:schemeClr>
                </a:solidFill>
              </a:rPr>
              <a:t>codeproject</a:t>
            </a:r>
            <a:r>
              <a:rPr lang="en-US" altLang="zh-CN" sz="1800" b="1" dirty="0" smtClean="0">
                <a:solidFill>
                  <a:schemeClr val="accent2">
                    <a:lumMod val="50000"/>
                  </a:schemeClr>
                </a:solidFill>
              </a:rPr>
              <a:t>, developer, </a:t>
            </a:r>
            <a:r>
              <a:rPr lang="en-US" altLang="zh-CN" sz="1800" b="1" dirty="0" err="1" smtClean="0">
                <a:solidFill>
                  <a:schemeClr val="accent2">
                    <a:lumMod val="50000"/>
                  </a:schemeClr>
                </a:solidFill>
              </a:rPr>
              <a:t>codeguru</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加上英语单词本的功能则更佳</a:t>
            </a:r>
            <a:endParaRPr lang="en-US" altLang="zh-CN" sz="1800" b="1" dirty="0" smtClean="0">
              <a:solidFill>
                <a:schemeClr val="accent2">
                  <a:lumMod val="50000"/>
                </a:schemeClr>
              </a:solidFill>
            </a:endParaRPr>
          </a:p>
          <a:p>
            <a:pPr>
              <a:buFont typeface="Wingdings" panose="05000000000000000000" pitchFamily="2" charset="2"/>
              <a:buChar char="p"/>
            </a:pPr>
            <a:r>
              <a:rPr lang="en-US" altLang="zh-CN" sz="2800" b="1" dirty="0" smtClean="0">
                <a:solidFill>
                  <a:schemeClr val="accent2">
                    <a:lumMod val="50000"/>
                  </a:schemeClr>
                </a:solidFill>
              </a:rPr>
              <a:t>   </a:t>
            </a:r>
            <a:r>
              <a:rPr lang="zh-CN" altLang="en-US" sz="2800" b="1" dirty="0" smtClean="0">
                <a:solidFill>
                  <a:schemeClr val="accent2">
                    <a:lumMod val="50000"/>
                  </a:schemeClr>
                </a:solidFill>
              </a:rPr>
              <a:t>自拟题目</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a:solidFill>
                  <a:schemeClr val="accent2">
                    <a:lumMod val="50000"/>
                  </a:schemeClr>
                </a:solidFill>
              </a:rPr>
              <a:t>例如一个</a:t>
            </a:r>
            <a:r>
              <a:rPr lang="zh-CN" altLang="en-US" sz="1800" b="1" dirty="0" smtClean="0">
                <a:solidFill>
                  <a:schemeClr val="accent2">
                    <a:lumMod val="50000"/>
                  </a:schemeClr>
                </a:solidFill>
              </a:rPr>
              <a:t>综合程序包含</a:t>
            </a:r>
            <a:r>
              <a:rPr lang="zh-CN" altLang="en-US" sz="1800" b="1" dirty="0">
                <a:solidFill>
                  <a:schemeClr val="accent2">
                    <a:lumMod val="50000"/>
                  </a:schemeClr>
                </a:solidFill>
              </a:rPr>
              <a:t>课程</a:t>
            </a:r>
            <a:r>
              <a:rPr lang="zh-CN" altLang="en-US" sz="1800" b="1" dirty="0" smtClean="0">
                <a:solidFill>
                  <a:schemeClr val="accent2">
                    <a:lumMod val="50000"/>
                  </a:schemeClr>
                </a:solidFill>
              </a:rPr>
              <a:t>的多个示例程序</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也可以是</a:t>
            </a:r>
            <a:r>
              <a:rPr lang="en-US" altLang="zh-CN" sz="1800" b="1" dirty="0" smtClean="0">
                <a:solidFill>
                  <a:schemeClr val="accent2">
                    <a:lumMod val="50000"/>
                  </a:schemeClr>
                </a:solidFill>
              </a:rPr>
              <a:t>UWP</a:t>
            </a:r>
            <a:r>
              <a:rPr lang="zh-CN" altLang="en-US" sz="1800" b="1" dirty="0" smtClean="0">
                <a:solidFill>
                  <a:schemeClr val="accent2">
                    <a:lumMod val="50000"/>
                  </a:schemeClr>
                </a:solidFill>
              </a:rPr>
              <a:t>小程序，发布到应用商店时请包含武汉大学</a:t>
            </a:r>
            <a:r>
              <a:rPr lang="en-US" altLang="zh-CN" sz="1800" b="1" dirty="0" smtClean="0">
                <a:solidFill>
                  <a:schemeClr val="accent2">
                    <a:lumMod val="50000"/>
                  </a:schemeClr>
                </a:solidFill>
              </a:rPr>
              <a:t>windows</a:t>
            </a:r>
            <a:r>
              <a:rPr lang="zh-CN" altLang="en-US" sz="1800" b="1" dirty="0" smtClean="0">
                <a:solidFill>
                  <a:schemeClr val="accent2">
                    <a:lumMod val="50000"/>
                  </a:schemeClr>
                </a:solidFill>
              </a:rPr>
              <a:t>程序设计字样，能搜到则有加分</a:t>
            </a:r>
            <a:endParaRPr lang="en-US" altLang="zh-CN" sz="1800" b="1" dirty="0" smtClean="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综合实验报告问题推荐：</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4" name="矩形 3"/>
          <p:cNvSpPr/>
          <p:nvPr/>
        </p:nvSpPr>
        <p:spPr>
          <a:xfrm>
            <a:off x="1989121" y="5319440"/>
            <a:ext cx="7121674" cy="1532727"/>
          </a:xfrm>
          <a:prstGeom prst="rect">
            <a:avLst/>
          </a:prstGeom>
        </p:spPr>
        <p:txBody>
          <a:bodyPr wrap="square">
            <a:spAutoFit/>
          </a:bodyPr>
          <a:lstStyle/>
          <a:p>
            <a:r>
              <a:rPr lang="zh-CN" altLang="en-US" dirty="0" smtClean="0">
                <a:solidFill>
                  <a:schemeClr val="bg1"/>
                </a:solidFill>
              </a:rPr>
              <a:t>综合实验报告必须包含文档 </a:t>
            </a:r>
            <a:r>
              <a:rPr lang="en-US" altLang="zh-CN" dirty="0" smtClean="0">
                <a:solidFill>
                  <a:schemeClr val="bg1"/>
                </a:solidFill>
              </a:rPr>
              <a:t>+ </a:t>
            </a:r>
            <a:r>
              <a:rPr lang="zh-CN" altLang="en-US" dirty="0" smtClean="0">
                <a:solidFill>
                  <a:schemeClr val="bg1"/>
                </a:solidFill>
              </a:rPr>
              <a:t>代码</a:t>
            </a:r>
            <a:endParaRPr lang="en-US" altLang="zh-CN" dirty="0" smtClean="0">
              <a:solidFill>
                <a:schemeClr val="bg1"/>
              </a:solidFill>
            </a:endParaRPr>
          </a:p>
          <a:p>
            <a:r>
              <a:rPr lang="zh-CN" altLang="en-US" dirty="0" smtClean="0"/>
              <a:t>上传到 </a:t>
            </a:r>
            <a:r>
              <a:rPr lang="en-US" altLang="zh-CN" dirty="0" err="1" smtClean="0"/>
              <a:t>github</a:t>
            </a:r>
            <a:r>
              <a:rPr lang="en-US" altLang="zh-CN" dirty="0" smtClean="0"/>
              <a:t>, </a:t>
            </a:r>
            <a:r>
              <a:rPr lang="zh-CN" altLang="en-US" dirty="0" smtClean="0"/>
              <a:t>英语文档有加分</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txBox="1">
            <a:spLocks noChangeArrowheads="1"/>
          </p:cNvSpPr>
          <p:nvPr/>
        </p:nvSpPr>
        <p:spPr>
          <a:xfrm>
            <a:off x="489056" y="1412775"/>
            <a:ext cx="8331415" cy="3941217"/>
          </a:xfrm>
          <a:prstGeom prst="rect">
            <a:avLst/>
          </a:prstGeom>
        </p:spPr>
        <p:txBody>
          <a:bodyPr/>
          <a:lst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buFont typeface="Wingdings" panose="05000000000000000000" pitchFamily="2" charset="2"/>
              <a:buChar char="p"/>
            </a:pPr>
            <a:r>
              <a:rPr lang="en-US" altLang="zh-CN" sz="2800" b="1" dirty="0" smtClean="0">
                <a:solidFill>
                  <a:schemeClr val="accent2">
                    <a:lumMod val="50000"/>
                  </a:schemeClr>
                </a:solidFill>
              </a:rPr>
              <a:t>   WINDOWS</a:t>
            </a:r>
            <a:r>
              <a:rPr lang="zh-CN" altLang="en-US" sz="2800" b="1" dirty="0" smtClean="0">
                <a:solidFill>
                  <a:schemeClr val="accent2">
                    <a:lumMod val="50000"/>
                  </a:schemeClr>
                </a:solidFill>
              </a:rPr>
              <a:t>平台显卡矩阵乘法效率调查</a:t>
            </a:r>
            <a:endParaRPr lang="en-US" altLang="zh-CN" sz="2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背景 </a:t>
            </a:r>
            <a:r>
              <a:rPr lang="en-US" altLang="zh-CN" sz="1800" b="1" dirty="0" err="1" smtClean="0">
                <a:solidFill>
                  <a:schemeClr val="accent2">
                    <a:lumMod val="50000"/>
                  </a:schemeClr>
                </a:solidFill>
              </a:rPr>
              <a:t>caffe</a:t>
            </a:r>
            <a:r>
              <a:rPr lang="zh-CN" altLang="en-US" sz="1800" b="1" dirty="0" smtClean="0">
                <a:solidFill>
                  <a:schemeClr val="accent2">
                    <a:lumMod val="50000"/>
                  </a:schemeClr>
                </a:solidFill>
              </a:rPr>
              <a:t>中卷积运算转化为矩阵乘法时将小矩阵拼装成大矩阵</a:t>
            </a:r>
            <a:endParaRPr lang="en-US" altLang="zh-CN" sz="1800" b="1" dirty="0" smtClean="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背景 </a:t>
            </a:r>
            <a:r>
              <a:rPr lang="en-US" altLang="zh-CN" sz="1800" b="1" dirty="0" smtClean="0">
                <a:solidFill>
                  <a:schemeClr val="accent2">
                    <a:lumMod val="50000"/>
                  </a:schemeClr>
                </a:solidFill>
              </a:rPr>
              <a:t>Pete Warden</a:t>
            </a:r>
            <a:r>
              <a:rPr lang="zh-CN" altLang="en-US" sz="1800" b="1" dirty="0" smtClean="0">
                <a:solidFill>
                  <a:schemeClr val="accent2">
                    <a:lumMod val="50000"/>
                  </a:schemeClr>
                </a:solidFill>
              </a:rPr>
              <a:t>，</a:t>
            </a:r>
            <a:r>
              <a:rPr lang="en-US" altLang="zh-CN" sz="1800" b="1" dirty="0" smtClean="0">
                <a:solidFill>
                  <a:schemeClr val="accent2">
                    <a:lumMod val="50000"/>
                  </a:schemeClr>
                </a:solidFill>
              </a:rPr>
              <a:t>a friend of </a:t>
            </a:r>
            <a:r>
              <a:rPr lang="en-US" altLang="zh-CN" sz="1800" b="1" dirty="0" err="1" smtClean="0">
                <a:solidFill>
                  <a:schemeClr val="accent2">
                    <a:lumMod val="50000"/>
                  </a:schemeClr>
                </a:solidFill>
              </a:rPr>
              <a:t>Yangqing</a:t>
            </a:r>
            <a:r>
              <a:rPr lang="en-US" altLang="zh-CN" sz="1800" b="1" dirty="0" smtClean="0">
                <a:solidFill>
                  <a:schemeClr val="accent2">
                    <a:lumMod val="50000"/>
                  </a:schemeClr>
                </a:solidFill>
              </a:rPr>
              <a:t> </a:t>
            </a:r>
            <a:r>
              <a:rPr lang="en-US" altLang="zh-CN" sz="1800" b="1" dirty="0" err="1" smtClean="0">
                <a:solidFill>
                  <a:schemeClr val="accent2">
                    <a:lumMod val="50000"/>
                  </a:schemeClr>
                </a:solidFill>
              </a:rPr>
              <a:t>Jia</a:t>
            </a:r>
            <a:r>
              <a:rPr lang="en-US" altLang="zh-CN" sz="1800" b="1" dirty="0" smtClean="0">
                <a:solidFill>
                  <a:schemeClr val="accent2">
                    <a:lumMod val="50000"/>
                  </a:schemeClr>
                </a:solidFill>
              </a:rPr>
              <a:t> </a:t>
            </a:r>
            <a:r>
              <a:rPr lang="zh-CN" altLang="en-US" sz="1800" b="1" dirty="0" smtClean="0">
                <a:solidFill>
                  <a:schemeClr val="accent2">
                    <a:lumMod val="50000"/>
                  </a:schemeClr>
                </a:solidFill>
              </a:rPr>
              <a:t> </a:t>
            </a:r>
            <a:r>
              <a:rPr lang="en-US" altLang="zh-CN" sz="1800" b="1" dirty="0">
                <a:solidFill>
                  <a:schemeClr val="accent2">
                    <a:lumMod val="50000"/>
                  </a:schemeClr>
                </a:solidFill>
              </a:rPr>
              <a:t>https://petewarden.com/2015/04/20/why-gemm-is-at-the-heart-of-deep-learning/</a:t>
            </a:r>
            <a:endParaRPr lang="en-US" altLang="zh-CN" sz="1800" b="1" dirty="0" smtClean="0">
              <a:solidFill>
                <a:schemeClr val="accent2">
                  <a:lumMod val="50000"/>
                </a:schemeClr>
              </a:solidFill>
            </a:endParaRPr>
          </a:p>
          <a:p>
            <a:pPr lvl="1">
              <a:buFont typeface="Wingdings" panose="05000000000000000000" pitchFamily="2" charset="2"/>
              <a:buChar char="Ø"/>
            </a:pPr>
            <a:r>
              <a:rPr lang="en-US" altLang="zh-CN" sz="1800" b="1" dirty="0" smtClean="0">
                <a:solidFill>
                  <a:schemeClr val="accent2">
                    <a:lumMod val="50000"/>
                  </a:schemeClr>
                </a:solidFill>
              </a:rPr>
              <a:t>See the </a:t>
            </a:r>
            <a:r>
              <a:rPr lang="en-US" altLang="zh-CN" sz="1800" b="1" dirty="0">
                <a:solidFill>
                  <a:schemeClr val="accent2">
                    <a:lumMod val="50000"/>
                  </a:schemeClr>
                </a:solidFill>
              </a:rPr>
              <a:t>response comment by Scott </a:t>
            </a:r>
            <a:r>
              <a:rPr lang="en-US" altLang="zh-CN" sz="1800" b="1" dirty="0" smtClean="0">
                <a:solidFill>
                  <a:schemeClr val="accent2">
                    <a:lumMod val="50000"/>
                  </a:schemeClr>
                </a:solidFill>
              </a:rPr>
              <a:t>Gray</a:t>
            </a:r>
          </a:p>
          <a:p>
            <a:pPr lvl="1">
              <a:buFont typeface="Wingdings" panose="05000000000000000000" pitchFamily="2" charset="2"/>
              <a:buChar char="Ø"/>
            </a:pPr>
            <a:r>
              <a:rPr lang="en-US" altLang="zh-CN" sz="1800" b="1" dirty="0">
                <a:solidFill>
                  <a:schemeClr val="accent2">
                    <a:lumMod val="50000"/>
                  </a:schemeClr>
                </a:solidFill>
              </a:rPr>
              <a:t>Problem: </a:t>
            </a:r>
            <a:r>
              <a:rPr lang="en-US" altLang="zh-CN" sz="1800" b="1" dirty="0" smtClean="0">
                <a:solidFill>
                  <a:schemeClr val="accent2">
                    <a:lumMod val="50000"/>
                  </a:schemeClr>
                </a:solidFill>
              </a:rPr>
              <a:t>Instead </a:t>
            </a:r>
            <a:r>
              <a:rPr lang="en-US" altLang="zh-CN" sz="1800" b="1" dirty="0">
                <a:solidFill>
                  <a:schemeClr val="accent2">
                    <a:lumMod val="50000"/>
                  </a:schemeClr>
                </a:solidFill>
              </a:rPr>
              <a:t>of thinking of convolution as </a:t>
            </a:r>
            <a:r>
              <a:rPr lang="en-US" altLang="zh-CN" sz="1800" b="1" dirty="0" smtClean="0">
                <a:solidFill>
                  <a:schemeClr val="accent2">
                    <a:lumMod val="50000"/>
                  </a:schemeClr>
                </a:solidFill>
              </a:rPr>
              <a:t>one </a:t>
            </a:r>
            <a:r>
              <a:rPr lang="en-US" altLang="zh-CN" sz="1800" b="1" dirty="0">
                <a:solidFill>
                  <a:schemeClr val="accent2">
                    <a:lumMod val="50000"/>
                  </a:schemeClr>
                </a:solidFill>
              </a:rPr>
              <a:t>large </a:t>
            </a:r>
            <a:r>
              <a:rPr lang="en-US" altLang="zh-CN" sz="1800" b="1" dirty="0" err="1">
                <a:solidFill>
                  <a:schemeClr val="accent2">
                    <a:lumMod val="50000"/>
                  </a:schemeClr>
                </a:solidFill>
              </a:rPr>
              <a:t>gemm</a:t>
            </a:r>
            <a:r>
              <a:rPr lang="en-US" altLang="zh-CN" sz="1800" b="1" dirty="0">
                <a:solidFill>
                  <a:schemeClr val="accent2">
                    <a:lumMod val="50000"/>
                  </a:schemeClr>
                </a:solidFill>
              </a:rPr>
              <a:t> operation, it’s </a:t>
            </a:r>
            <a:r>
              <a:rPr lang="en-US" altLang="zh-CN" sz="1800" b="1" dirty="0" smtClean="0">
                <a:solidFill>
                  <a:schemeClr val="accent2">
                    <a:lumMod val="50000"/>
                  </a:schemeClr>
                </a:solidFill>
              </a:rPr>
              <a:t>much </a:t>
            </a:r>
            <a:r>
              <a:rPr lang="en-US" altLang="zh-CN" sz="1800" b="1" dirty="0">
                <a:solidFill>
                  <a:schemeClr val="accent2">
                    <a:lumMod val="50000"/>
                  </a:schemeClr>
                </a:solidFill>
              </a:rPr>
              <a:t>more efficient as many small </a:t>
            </a:r>
            <a:r>
              <a:rPr lang="en-US" altLang="zh-CN" sz="1800" b="1" dirty="0" smtClean="0">
                <a:solidFill>
                  <a:schemeClr val="accent2">
                    <a:lumMod val="50000"/>
                  </a:schemeClr>
                </a:solidFill>
              </a:rPr>
              <a:t>gems</a:t>
            </a:r>
            <a:endParaRPr lang="en-US" altLang="zh-CN" sz="1800" b="1" dirty="0">
              <a:solidFill>
                <a:schemeClr val="accent2">
                  <a:lumMod val="50000"/>
                </a:schemeClr>
              </a:solidFill>
            </a:endParaRPr>
          </a:p>
          <a:p>
            <a:pPr lvl="1">
              <a:buFont typeface="Wingdings" panose="05000000000000000000" pitchFamily="2" charset="2"/>
              <a:buChar char="Ø"/>
            </a:pPr>
            <a:r>
              <a:rPr lang="zh-CN" altLang="en-US" sz="1800" b="1" dirty="0" smtClean="0">
                <a:solidFill>
                  <a:schemeClr val="accent2">
                    <a:lumMod val="50000"/>
                  </a:schemeClr>
                </a:solidFill>
              </a:rPr>
              <a:t>在</a:t>
            </a:r>
            <a:r>
              <a:rPr lang="en-US" altLang="zh-CN" sz="1800" b="1" dirty="0" smtClean="0">
                <a:solidFill>
                  <a:schemeClr val="accent2">
                    <a:lumMod val="50000"/>
                  </a:schemeClr>
                </a:solidFill>
              </a:rPr>
              <a:t>Windows</a:t>
            </a:r>
            <a:r>
              <a:rPr lang="zh-CN" altLang="en-US" sz="1800" b="1" dirty="0" smtClean="0">
                <a:solidFill>
                  <a:schemeClr val="accent2">
                    <a:lumMod val="50000"/>
                  </a:schemeClr>
                </a:solidFill>
              </a:rPr>
              <a:t>平台上重现</a:t>
            </a:r>
            <a:r>
              <a:rPr lang="en-US" altLang="zh-CN" sz="1800" b="1" dirty="0">
                <a:solidFill>
                  <a:schemeClr val="accent2">
                    <a:lumMod val="50000"/>
                  </a:schemeClr>
                </a:solidFill>
              </a:rPr>
              <a:t>Scott </a:t>
            </a:r>
            <a:r>
              <a:rPr lang="en-US" altLang="zh-CN" sz="1800" b="1" dirty="0" smtClean="0">
                <a:solidFill>
                  <a:schemeClr val="accent2">
                    <a:lumMod val="50000"/>
                  </a:schemeClr>
                </a:solidFill>
              </a:rPr>
              <a:t>Gray</a:t>
            </a:r>
            <a:r>
              <a:rPr lang="zh-CN" altLang="en-US" sz="1800" b="1" dirty="0" smtClean="0">
                <a:solidFill>
                  <a:schemeClr val="accent2">
                    <a:lumMod val="50000"/>
                  </a:schemeClr>
                </a:solidFill>
              </a:rPr>
              <a:t>的结论</a:t>
            </a:r>
            <a:r>
              <a:rPr lang="en-US" altLang="zh-CN" sz="1800" b="1" dirty="0" smtClean="0">
                <a:solidFill>
                  <a:schemeClr val="accent2">
                    <a:lumMod val="50000"/>
                  </a:schemeClr>
                </a:solidFill>
              </a:rPr>
              <a:t>:</a:t>
            </a:r>
            <a:r>
              <a:rPr lang="zh-CN" altLang="en-US" sz="1800" b="1" dirty="0" smtClean="0">
                <a:solidFill>
                  <a:schemeClr val="accent2">
                    <a:lumMod val="50000"/>
                  </a:schemeClr>
                </a:solidFill>
              </a:rPr>
              <a:t>把小矩阵拼装成大矩阵在显卡上进行矩阵乘法运算，不如直接用小矩阵进行乘法运算来的快</a:t>
            </a:r>
            <a:endParaRPr lang="en-US" altLang="zh-CN" sz="1800" b="1" dirty="0">
              <a:solidFill>
                <a:schemeClr val="accent2">
                  <a:lumMod val="50000"/>
                </a:schemeClr>
              </a:solidFill>
            </a:endParaRPr>
          </a:p>
        </p:txBody>
      </p:sp>
      <p:sp>
        <p:nvSpPr>
          <p:cNvPr id="88068" name="文本框 88067"/>
          <p:cNvSpPr txBox="1"/>
          <p:nvPr/>
        </p:nvSpPr>
        <p:spPr>
          <a:xfrm>
            <a:off x="-864235" y="405130"/>
            <a:ext cx="8971280" cy="791845"/>
          </a:xfrm>
          <a:prstGeom prst="rect">
            <a:avLst/>
          </a:prstGeom>
          <a:noFill/>
          <a:ln w="9525">
            <a:noFill/>
          </a:ln>
        </p:spPr>
        <p:txBody>
          <a:bodyPr wrap="square" lIns="0" rIns="0">
            <a:noAutofit/>
          </a:bodyPr>
          <a:lstStyle/>
          <a:p>
            <a:pPr lvl="2" algn="l">
              <a:lnSpc>
                <a:spcPct val="100000"/>
              </a:lnSpc>
              <a:spcBef>
                <a:spcPct val="0"/>
              </a:spcBef>
              <a:spcAft>
                <a:spcPct val="0"/>
              </a:spcAft>
              <a:buClr>
                <a:schemeClr val="bg1"/>
              </a:buClr>
            </a:pPr>
            <a:r>
              <a:rPr lang="en-US" altLang="zh-CN" sz="3200" b="0" dirty="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latin typeface="微软雅黑 Light" panose="020B0502040204020203" charset="-122"/>
                <a:ea typeface="微软雅黑 Light" panose="020B0502040204020203" charset="-122"/>
                <a:cs typeface="微软雅黑 Light" panose="020B0502040204020203" charset="-122"/>
              </a:rPr>
              <a:t> </a:t>
            </a:r>
            <a:r>
              <a:rPr lang="en-US" altLang="zh-CN" sz="3200" b="0" dirty="0" smtClean="0">
                <a:solidFill>
                  <a:srgbClr val="0000FF"/>
                </a:solidFill>
                <a:latin typeface="微软雅黑 Light" panose="020B0502040204020203" charset="-122"/>
                <a:ea typeface="微软雅黑 Light" panose="020B0502040204020203" charset="-122"/>
                <a:cs typeface="微软雅黑 Light" panose="020B0502040204020203" charset="-122"/>
              </a:rPr>
              <a:t> </a:t>
            </a:r>
            <a:r>
              <a:rPr lang="zh-CN" altLang="en-US" sz="3200" b="0" dirty="0" smtClean="0">
                <a:latin typeface="微软雅黑 Light" panose="020B0502040204020203" charset="-122"/>
                <a:ea typeface="微软雅黑 Light" panose="020B0502040204020203" charset="-122"/>
                <a:cs typeface="微软雅黑 Light" panose="020B0502040204020203" charset="-122"/>
              </a:rPr>
              <a:t>综合实验报告问题推荐：</a:t>
            </a:r>
            <a:endParaRPr lang="zh-CN" altLang="en-US" sz="3200" b="0" dirty="0">
              <a:solidFill>
                <a:srgbClr val="0000FF"/>
              </a:solidFill>
              <a:latin typeface="微软雅黑 Light" panose="020B0502040204020203" charset="-122"/>
              <a:ea typeface="微软雅黑 Light" panose="020B0502040204020203" charset="-122"/>
              <a:cs typeface="微软雅黑 Light" panose="020B0502040204020203" charset="-122"/>
            </a:endParaRPr>
          </a:p>
        </p:txBody>
      </p:sp>
      <p:sp>
        <p:nvSpPr>
          <p:cNvPr id="4" name="矩形 3"/>
          <p:cNvSpPr/>
          <p:nvPr/>
        </p:nvSpPr>
        <p:spPr>
          <a:xfrm>
            <a:off x="985371" y="5157192"/>
            <a:ext cx="7121674" cy="1532727"/>
          </a:xfrm>
          <a:prstGeom prst="rect">
            <a:avLst/>
          </a:prstGeom>
        </p:spPr>
        <p:txBody>
          <a:bodyPr wrap="square">
            <a:spAutoFit/>
          </a:bodyPr>
          <a:lstStyle/>
          <a:p>
            <a:r>
              <a:rPr lang="zh-CN" altLang="en-US" dirty="0" smtClean="0">
                <a:solidFill>
                  <a:schemeClr val="bg1"/>
                </a:solidFill>
              </a:rPr>
              <a:t>综合实验报告若包含算法或新技术</a:t>
            </a:r>
            <a:endParaRPr lang="en-US" altLang="zh-CN" dirty="0" smtClean="0">
              <a:solidFill>
                <a:schemeClr val="bg1"/>
              </a:solidFill>
            </a:endParaRPr>
          </a:p>
          <a:p>
            <a:r>
              <a:rPr lang="en-US" altLang="zh-CN" dirty="0" smtClean="0"/>
              <a:t>BIG PLUS</a:t>
            </a:r>
            <a:r>
              <a:rPr lang="zh-CN" altLang="en-US" dirty="0" smtClean="0"/>
              <a:t>！</a:t>
            </a:r>
            <a:endParaRPr lang="zh-CN" altLang="en-US" dirty="0"/>
          </a:p>
        </p:txBody>
      </p:sp>
      <p:sp>
        <p:nvSpPr>
          <p:cNvPr id="5" name="矩形 4"/>
          <p:cNvSpPr/>
          <p:nvPr/>
        </p:nvSpPr>
        <p:spPr>
          <a:xfrm>
            <a:off x="7812360" y="744537"/>
            <a:ext cx="1123950" cy="904875"/>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4400" dirty="0">
                <a:gradFill rotWithShape="0">
                  <a:gsLst>
                    <a:gs pos="0">
                      <a:srgbClr val="FFE701"/>
                    </a:gs>
                    <a:gs pos="100000">
                      <a:srgbClr val="FE3E02"/>
                    </a:gs>
                  </a:gsLst>
                  <a:lin ang="5400000" scaled="1"/>
                  <a:tileRect/>
                </a:gradFill>
                <a:latin typeface="华文行楷" charset="0"/>
                <a:ea typeface="华文行楷" charset="0"/>
              </a:rPr>
              <a:t>难点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776287"/>
          </a:xfrm>
        </p:spPr>
        <p:txBody>
          <a:bodyPr>
            <a:noAutofit/>
          </a:bodyPr>
          <a:lstStyle/>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面向对象</a:t>
            </a:r>
            <a:r>
              <a:rPr lang="en-US" altLang="zh-CN" dirty="0" smtClean="0"/>
              <a:t>       </a:t>
            </a:r>
            <a:endParaRPr lang="en-US" altLang="zh-CN" b="1" dirty="0" smtClean="0">
              <a:solidFill>
                <a:schemeClr val="accent2">
                  <a:lumMod val="50000"/>
                </a:schemeClr>
              </a:solidFill>
              <a:latin typeface="Times New Roman" panose="02020603050405020304" pitchFamily="18" charset="0"/>
              <a:ea typeface="楷体_GB2312" pitchFamily="49" charset="-122"/>
            </a:endParaRPr>
          </a:p>
        </p:txBody>
      </p:sp>
      <p:pic>
        <p:nvPicPr>
          <p:cNvPr id="7" name="图片 6"/>
          <p:cNvPicPr>
            <a:picLocks noChangeAspect="1"/>
          </p:cNvPicPr>
          <p:nvPr/>
        </p:nvPicPr>
        <p:blipFill>
          <a:blip r:embed="rId2"/>
          <a:stretch>
            <a:fillRect/>
          </a:stretch>
        </p:blipFill>
        <p:spPr>
          <a:xfrm>
            <a:off x="5827699" y="996414"/>
            <a:ext cx="3190875" cy="5486400"/>
          </a:xfrm>
          <a:prstGeom prst="rect">
            <a:avLst/>
          </a:prstGeom>
        </p:spPr>
      </p:pic>
      <p:pic>
        <p:nvPicPr>
          <p:cNvPr id="8" name="图片 7"/>
          <p:cNvPicPr>
            <a:picLocks noChangeAspect="1"/>
          </p:cNvPicPr>
          <p:nvPr/>
        </p:nvPicPr>
        <p:blipFill>
          <a:blip r:embed="rId3"/>
          <a:stretch>
            <a:fillRect/>
          </a:stretch>
        </p:blipFill>
        <p:spPr>
          <a:xfrm>
            <a:off x="1770432" y="3212976"/>
            <a:ext cx="2600325" cy="2505075"/>
          </a:xfrm>
          <a:prstGeom prst="rect">
            <a:avLst/>
          </a:prstGeom>
        </p:spPr>
      </p:pic>
      <p:sp>
        <p:nvSpPr>
          <p:cNvPr id="9" name="云形标注 8"/>
          <p:cNvSpPr/>
          <p:nvPr/>
        </p:nvSpPr>
        <p:spPr>
          <a:xfrm>
            <a:off x="107504" y="3163715"/>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API </a:t>
            </a:r>
            <a:r>
              <a:rPr lang="zh-CN" altLang="en-US" sz="1200" dirty="0" smtClean="0"/>
              <a:t>函数</a:t>
            </a:r>
            <a:endParaRPr lang="zh-CN" altLang="en-US" sz="1200" dirty="0"/>
          </a:p>
        </p:txBody>
      </p:sp>
      <p:sp>
        <p:nvSpPr>
          <p:cNvPr id="11" name="云形标注 10"/>
          <p:cNvSpPr/>
          <p:nvPr/>
        </p:nvSpPr>
        <p:spPr>
          <a:xfrm>
            <a:off x="4139952" y="1081577"/>
            <a:ext cx="1224136" cy="877759"/>
          </a:xfrm>
          <a:prstGeom prst="cloudCallout">
            <a:avLst>
              <a:gd name="adj1" fmla="val 80493"/>
              <a:gd name="adj2" fmla="val 354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数据结构</a:t>
            </a:r>
            <a:endParaRPr lang="zh-CN" altLang="en-US" sz="1200" dirty="0"/>
          </a:p>
        </p:txBody>
      </p:sp>
      <p:sp>
        <p:nvSpPr>
          <p:cNvPr id="10" name="矩形 9"/>
          <p:cNvSpPr/>
          <p:nvPr/>
        </p:nvSpPr>
        <p:spPr>
          <a:xfrm>
            <a:off x="899592" y="2261186"/>
            <a:ext cx="7992888" cy="584775"/>
          </a:xfrm>
          <a:prstGeom prst="rect">
            <a:avLst/>
          </a:prstGeom>
        </p:spPr>
        <p:txBody>
          <a:bodyPr wrap="square">
            <a:spAutoFit/>
          </a:bodyPr>
          <a:lstStyle/>
          <a:p>
            <a:pPr lvl="0" algn="l">
              <a:lnSpc>
                <a:spcPct val="100000"/>
              </a:lnSpc>
              <a:spcBef>
                <a:spcPct val="20000"/>
              </a:spcBef>
              <a:spcAft>
                <a:spcPct val="0"/>
              </a:spcAft>
              <a:defRPr/>
            </a:pPr>
            <a:r>
              <a:rPr lang="zh-CN" altLang="zh-CN" sz="3200" dirty="0">
                <a:solidFill>
                  <a:srgbClr val="3333CC">
                    <a:lumMod val="50000"/>
                  </a:srgbClr>
                </a:solidFill>
                <a:ea typeface="楷体_GB2312" pitchFamily="49" charset="-122"/>
              </a:rPr>
              <a:t>窗口、菜单、事件皆是</a:t>
            </a:r>
            <a:r>
              <a:rPr lang="zh-CN" altLang="zh-CN" sz="3200" dirty="0" smtClean="0">
                <a:solidFill>
                  <a:srgbClr val="3333CC">
                    <a:lumMod val="50000"/>
                  </a:srgbClr>
                </a:solidFill>
                <a:ea typeface="楷体_GB2312" pitchFamily="49" charset="-122"/>
              </a:rPr>
              <a:t>对象</a:t>
            </a:r>
            <a:endParaRPr lang="en-US" altLang="zh-CN" sz="3200" dirty="0">
              <a:solidFill>
                <a:srgbClr val="3333CC">
                  <a:lumMod val="50000"/>
                </a:srgbClr>
              </a:solidFill>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anim calcmode="lin" valueType="num">
                                      <p:cBhvr>
                                        <p:cTn id="18" dur="250" fill="hold"/>
                                        <p:tgtEl>
                                          <p:spTgt spid="11"/>
                                        </p:tgtEl>
                                        <p:attrNameLst>
                                          <p:attrName>ppt_x</p:attrName>
                                        </p:attrNameLst>
                                      </p:cBhvr>
                                      <p:tavLst>
                                        <p:tav tm="0">
                                          <p:val>
                                            <p:strVal val="#ppt_x"/>
                                          </p:val>
                                        </p:tav>
                                        <p:tav tm="100000">
                                          <p:val>
                                            <p:strVal val="#ppt_x"/>
                                          </p:val>
                                        </p:tav>
                                      </p:tavLst>
                                    </p:anim>
                                    <p:anim calcmode="lin" valueType="num">
                                      <p:cBhvr>
                                        <p:cTn id="19" dur="25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250"/>
                                        <p:tgtEl>
                                          <p:spTgt spid="9"/>
                                        </p:tgtEl>
                                      </p:cBhvr>
                                    </p:animEffect>
                                    <p:anim calcmode="lin" valueType="num">
                                      <p:cBhvr>
                                        <p:cTn id="23" dur="250" fill="hold"/>
                                        <p:tgtEl>
                                          <p:spTgt spid="9"/>
                                        </p:tgtEl>
                                        <p:attrNameLst>
                                          <p:attrName>ppt_x</p:attrName>
                                        </p:attrNameLst>
                                      </p:cBhvr>
                                      <p:tavLst>
                                        <p:tav tm="0">
                                          <p:val>
                                            <p:strVal val="#ppt_x"/>
                                          </p:val>
                                        </p:tav>
                                        <p:tav tm="100000">
                                          <p:val>
                                            <p:strVal val="#ppt_x"/>
                                          </p:val>
                                        </p:tav>
                                      </p:tavLst>
                                    </p:anim>
                                    <p:anim calcmode="lin" valueType="num">
                                      <p:cBhvr>
                                        <p:cTn id="24" dur="25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1368425"/>
          </a:xfrm>
        </p:spPr>
        <p:txBody>
          <a:bodyPr>
            <a:noAutofit/>
          </a:bodyPr>
          <a:lstStyle/>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smtClean="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a:solidFill>
                <a:schemeClr val="accent2">
                  <a:lumMod val="50000"/>
                </a:schemeClr>
              </a:solidFill>
              <a:latin typeface="Times New Roman" panose="02020603050405020304" pitchFamily="18" charset="0"/>
              <a:ea typeface="楷体_GB2312" pitchFamily="49" charset="-122"/>
            </a:endParaRPr>
          </a:p>
          <a:p>
            <a:pPr marL="0" indent="0">
              <a:buNone/>
              <a:defRPr/>
            </a:pPr>
            <a:r>
              <a:rPr lang="en-US" altLang="zh-CN" dirty="0" smtClean="0"/>
              <a:t>        </a:t>
            </a:r>
            <a:endParaRPr lang="en-US" altLang="zh-CN" b="1" dirty="0" smtClean="0">
              <a:solidFill>
                <a:schemeClr val="accent2">
                  <a:lumMod val="50000"/>
                </a:schemeClr>
              </a:solidFill>
              <a:latin typeface="Times New Roman" panose="02020603050405020304" pitchFamily="18" charset="0"/>
              <a:ea typeface="楷体_GB2312" pitchFamily="49" charset="-122"/>
            </a:endParaRPr>
          </a:p>
        </p:txBody>
      </p:sp>
      <p:grpSp>
        <p:nvGrpSpPr>
          <p:cNvPr id="10" name="Group 1"/>
          <p:cNvGrpSpPr>
            <a:grpSpLocks noChangeAspect="1"/>
          </p:cNvGrpSpPr>
          <p:nvPr/>
        </p:nvGrpSpPr>
        <p:grpSpPr bwMode="auto">
          <a:xfrm>
            <a:off x="2411760" y="2893813"/>
            <a:ext cx="6503313" cy="3043824"/>
            <a:chOff x="1980" y="10842"/>
            <a:chExt cx="7920" cy="2964"/>
          </a:xfrm>
        </p:grpSpPr>
        <p:sp>
          <p:nvSpPr>
            <p:cNvPr id="12" name="AutoShape 28"/>
            <p:cNvSpPr>
              <a:spLocks noChangeAspect="1" noChangeArrowheads="1" noTextEdit="1"/>
            </p:cNvSpPr>
            <p:nvPr/>
          </p:nvSpPr>
          <p:spPr bwMode="auto">
            <a:xfrm>
              <a:off x="1980" y="10842"/>
              <a:ext cx="7920" cy="2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lstStyle/>
            <a:p>
              <a:endParaRPr lang="zh-CN" altLang="en-US" sz="1400">
                <a:solidFill>
                  <a:schemeClr val="accent6">
                    <a:lumMod val="75000"/>
                  </a:schemeClr>
                </a:solidFill>
              </a:endParaRPr>
            </a:p>
          </p:txBody>
        </p:sp>
        <p:sp>
          <p:nvSpPr>
            <p:cNvPr id="13" name="Text Box 27"/>
            <p:cNvSpPr txBox="1">
              <a:spLocks noChangeArrowheads="1"/>
            </p:cNvSpPr>
            <p:nvPr/>
          </p:nvSpPr>
          <p:spPr bwMode="auto">
            <a:xfrm>
              <a:off x="9086" y="10922"/>
              <a:ext cx="57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841" tIns="48920" rIns="97841" bIns="48920"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1400" b="1">
                <a:solidFill>
                  <a:schemeClr val="accent6">
                    <a:lumMod val="75000"/>
                  </a:schemeClr>
                </a:solidFill>
              </a:endParaRPr>
            </a:p>
          </p:txBody>
        </p:sp>
        <p:grpSp>
          <p:nvGrpSpPr>
            <p:cNvPr id="14" name="Group 2"/>
            <p:cNvGrpSpPr/>
            <p:nvPr/>
          </p:nvGrpSpPr>
          <p:grpSpPr bwMode="auto">
            <a:xfrm>
              <a:off x="1980" y="10842"/>
              <a:ext cx="7920" cy="2964"/>
              <a:chOff x="1800" y="12360"/>
              <a:chExt cx="7920" cy="2964"/>
            </a:xfrm>
          </p:grpSpPr>
          <p:sp>
            <p:nvSpPr>
              <p:cNvPr id="15" name="Text Box 26"/>
              <p:cNvSpPr txBox="1">
                <a:spLocks noChangeArrowheads="1"/>
              </p:cNvSpPr>
              <p:nvPr/>
            </p:nvSpPr>
            <p:spPr bwMode="auto">
              <a:xfrm>
                <a:off x="1980" y="12360"/>
                <a:ext cx="1260" cy="780"/>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dirty="0">
                    <a:solidFill>
                      <a:schemeClr val="accent6">
                        <a:lumMod val="75000"/>
                      </a:schemeClr>
                    </a:solidFill>
                  </a:rPr>
                  <a:t>用户操作</a:t>
                </a:r>
              </a:p>
              <a:p>
                <a:pPr algn="ctr"/>
                <a:r>
                  <a:rPr lang="zh-CN" altLang="en-US" sz="1400" b="1" dirty="0">
                    <a:solidFill>
                      <a:schemeClr val="accent6">
                        <a:lumMod val="75000"/>
                      </a:schemeClr>
                    </a:solidFill>
                  </a:rPr>
                  <a:t>系统事件</a:t>
                </a:r>
              </a:p>
            </p:txBody>
          </p:sp>
          <p:sp>
            <p:nvSpPr>
              <p:cNvPr id="16" name="Text Box 25"/>
              <p:cNvSpPr txBox="1">
                <a:spLocks noChangeArrowheads="1"/>
              </p:cNvSpPr>
              <p:nvPr/>
            </p:nvSpPr>
            <p:spPr bwMode="auto">
              <a:xfrm>
                <a:off x="1800" y="1360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系统消息队列</a:t>
                </a:r>
              </a:p>
            </p:txBody>
          </p:sp>
          <p:sp>
            <p:nvSpPr>
              <p:cNvPr id="17" name="Line 24"/>
              <p:cNvSpPr>
                <a:spLocks noChangeShapeType="1"/>
              </p:cNvSpPr>
              <p:nvPr/>
            </p:nvSpPr>
            <p:spPr bwMode="auto">
              <a:xfrm>
                <a:off x="3960" y="13044"/>
                <a:ext cx="0" cy="158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8" name="Line 23"/>
              <p:cNvSpPr>
                <a:spLocks noChangeShapeType="1"/>
              </p:cNvSpPr>
              <p:nvPr/>
            </p:nvSpPr>
            <p:spPr bwMode="auto">
              <a:xfrm>
                <a:off x="3960" y="130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19" name="Text Box 22"/>
              <p:cNvSpPr txBox="1">
                <a:spLocks noChangeArrowheads="1"/>
              </p:cNvSpPr>
              <p:nvPr/>
            </p:nvSpPr>
            <p:spPr bwMode="auto">
              <a:xfrm>
                <a:off x="4500" y="1282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a:solidFill>
                      <a:schemeClr val="accent6">
                        <a:lumMod val="75000"/>
                      </a:schemeClr>
                    </a:solidFill>
                  </a:rPr>
                  <a:t>应用消息</a:t>
                </a:r>
                <a:r>
                  <a:rPr lang="zh-CN" altLang="en-US" sz="1400" b="1" dirty="0" smtClean="0">
                    <a:solidFill>
                      <a:schemeClr val="accent6">
                        <a:lumMod val="75000"/>
                      </a:schemeClr>
                    </a:solidFill>
                  </a:rPr>
                  <a:t>队列</a:t>
                </a:r>
                <a:endParaRPr lang="zh-CN" altLang="en-US" sz="1400" b="1" dirty="0">
                  <a:solidFill>
                    <a:schemeClr val="accent6">
                      <a:lumMod val="75000"/>
                    </a:schemeClr>
                  </a:solidFill>
                </a:endParaRPr>
              </a:p>
            </p:txBody>
          </p:sp>
          <p:sp>
            <p:nvSpPr>
              <p:cNvPr id="20" name="Line 21"/>
              <p:cNvSpPr>
                <a:spLocks noChangeShapeType="1"/>
              </p:cNvSpPr>
              <p:nvPr/>
            </p:nvSpPr>
            <p:spPr bwMode="auto">
              <a:xfrm>
                <a:off x="3960" y="1464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1" name="Text Box 20"/>
              <p:cNvSpPr txBox="1">
                <a:spLocks noChangeArrowheads="1"/>
              </p:cNvSpPr>
              <p:nvPr/>
            </p:nvSpPr>
            <p:spPr bwMode="auto">
              <a:xfrm>
                <a:off x="4500" y="14388"/>
                <a:ext cx="162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b="1" dirty="0">
                    <a:solidFill>
                      <a:schemeClr val="accent6">
                        <a:lumMod val="75000"/>
                      </a:schemeClr>
                    </a:solidFill>
                  </a:rPr>
                  <a:t>应用消息</a:t>
                </a:r>
                <a:r>
                  <a:rPr lang="zh-CN" altLang="en-US" sz="1400" b="1" dirty="0" smtClean="0">
                    <a:solidFill>
                      <a:schemeClr val="accent6">
                        <a:lumMod val="75000"/>
                      </a:schemeClr>
                    </a:solidFill>
                  </a:rPr>
                  <a:t>队列</a:t>
                </a:r>
                <a:endParaRPr lang="zh-CN" altLang="en-US" sz="1400" b="1" dirty="0">
                  <a:solidFill>
                    <a:schemeClr val="accent6">
                      <a:lumMod val="75000"/>
                    </a:schemeClr>
                  </a:solidFill>
                </a:endParaRPr>
              </a:p>
            </p:txBody>
          </p:sp>
          <p:sp>
            <p:nvSpPr>
              <p:cNvPr id="22" name="Line 19"/>
              <p:cNvSpPr>
                <a:spLocks noChangeShapeType="1"/>
              </p:cNvSpPr>
              <p:nvPr/>
            </p:nvSpPr>
            <p:spPr bwMode="auto">
              <a:xfrm>
                <a:off x="5220" y="13452"/>
                <a:ext cx="0" cy="780"/>
              </a:xfrm>
              <a:prstGeom prst="line">
                <a:avLst/>
              </a:prstGeom>
              <a:noFill/>
              <a:ln w="38100">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3" name="Line 18"/>
              <p:cNvSpPr>
                <a:spLocks noChangeShapeType="1"/>
              </p:cNvSpPr>
              <p:nvPr/>
            </p:nvSpPr>
            <p:spPr bwMode="auto">
              <a:xfrm>
                <a:off x="2610" y="13140"/>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4" name="Line 17"/>
              <p:cNvSpPr>
                <a:spLocks noChangeShapeType="1"/>
              </p:cNvSpPr>
              <p:nvPr/>
            </p:nvSpPr>
            <p:spPr bwMode="auto">
              <a:xfrm>
                <a:off x="3420" y="13839"/>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5" name="Text Box 16"/>
              <p:cNvSpPr txBox="1">
                <a:spLocks noChangeArrowheads="1"/>
              </p:cNvSpPr>
              <p:nvPr/>
            </p:nvSpPr>
            <p:spPr bwMode="auto">
              <a:xfrm>
                <a:off x="6480" y="1251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应用程序</a:t>
                </a:r>
              </a:p>
              <a:p>
                <a:pPr algn="ctr"/>
                <a:r>
                  <a:rPr lang="zh-CN" altLang="en-US" sz="1400" b="1">
                    <a:solidFill>
                      <a:schemeClr val="accent6">
                        <a:lumMod val="75000"/>
                      </a:schemeClr>
                    </a:solidFill>
                  </a:rPr>
                  <a:t>消息处理</a:t>
                </a:r>
              </a:p>
              <a:p>
                <a:pPr algn="ctr"/>
                <a:r>
                  <a:rPr lang="zh-CN" altLang="en-US" sz="1400" b="1">
                    <a:solidFill>
                      <a:schemeClr val="accent6">
                        <a:lumMod val="75000"/>
                      </a:schemeClr>
                    </a:solidFill>
                  </a:rPr>
                  <a:t>函数</a:t>
                </a:r>
              </a:p>
            </p:txBody>
          </p:sp>
          <p:sp>
            <p:nvSpPr>
              <p:cNvPr id="26" name="Line 15"/>
              <p:cNvSpPr>
                <a:spLocks noChangeShapeType="1"/>
              </p:cNvSpPr>
              <p:nvPr/>
            </p:nvSpPr>
            <p:spPr bwMode="auto">
              <a:xfrm>
                <a:off x="6120" y="1306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27" name="Text Box 14"/>
              <p:cNvSpPr txBox="1">
                <a:spLocks noChangeArrowheads="1"/>
              </p:cNvSpPr>
              <p:nvPr/>
            </p:nvSpPr>
            <p:spPr bwMode="auto">
              <a:xfrm>
                <a:off x="8280" y="1236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窗口函数</a:t>
                </a:r>
                <a:r>
                  <a:rPr lang="en-US" altLang="zh-CN" sz="1400" b="1">
                    <a:solidFill>
                      <a:schemeClr val="accent6">
                        <a:lumMod val="75000"/>
                      </a:schemeClr>
                    </a:solidFill>
                  </a:rPr>
                  <a:t>1</a:t>
                </a:r>
              </a:p>
            </p:txBody>
          </p:sp>
          <p:sp>
            <p:nvSpPr>
              <p:cNvPr id="28" name="Text Box 13"/>
              <p:cNvSpPr txBox="1">
                <a:spLocks noChangeArrowheads="1"/>
              </p:cNvSpPr>
              <p:nvPr/>
            </p:nvSpPr>
            <p:spPr bwMode="auto">
              <a:xfrm>
                <a:off x="8280" y="1329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窗口函数</a:t>
                </a:r>
                <a:r>
                  <a:rPr lang="en-US" altLang="zh-CN" sz="1400" b="1">
                    <a:solidFill>
                      <a:schemeClr val="accent6">
                        <a:lumMod val="75000"/>
                      </a:schemeClr>
                    </a:solidFill>
                  </a:rPr>
                  <a:t>n</a:t>
                </a:r>
              </a:p>
            </p:txBody>
          </p:sp>
          <p:sp>
            <p:nvSpPr>
              <p:cNvPr id="29" name="Line 12"/>
              <p:cNvSpPr>
                <a:spLocks noChangeShapeType="1"/>
              </p:cNvSpPr>
              <p:nvPr/>
            </p:nvSpPr>
            <p:spPr bwMode="auto">
              <a:xfrm>
                <a:off x="7740" y="1259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0" name="Line 11"/>
              <p:cNvSpPr>
                <a:spLocks noChangeShapeType="1"/>
              </p:cNvSpPr>
              <p:nvPr/>
            </p:nvSpPr>
            <p:spPr bwMode="auto">
              <a:xfrm>
                <a:off x="7740" y="1352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1" name="Line 10"/>
              <p:cNvSpPr>
                <a:spLocks noChangeShapeType="1"/>
              </p:cNvSpPr>
              <p:nvPr/>
            </p:nvSpPr>
            <p:spPr bwMode="auto">
              <a:xfrm>
                <a:off x="9000" y="1293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2" name="Text Box 9"/>
              <p:cNvSpPr txBox="1">
                <a:spLocks noChangeArrowheads="1"/>
              </p:cNvSpPr>
              <p:nvPr/>
            </p:nvSpPr>
            <p:spPr bwMode="auto">
              <a:xfrm>
                <a:off x="6480" y="14076"/>
                <a:ext cx="1260" cy="1092"/>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应用程序</a:t>
                </a:r>
              </a:p>
              <a:p>
                <a:pPr algn="ctr"/>
                <a:r>
                  <a:rPr lang="zh-CN" altLang="en-US" sz="1400" b="1">
                    <a:solidFill>
                      <a:schemeClr val="accent6">
                        <a:lumMod val="75000"/>
                      </a:schemeClr>
                    </a:solidFill>
                  </a:rPr>
                  <a:t>消息处理</a:t>
                </a:r>
              </a:p>
              <a:p>
                <a:pPr algn="ctr"/>
                <a:r>
                  <a:rPr lang="zh-CN" altLang="en-US" sz="1400" b="1">
                    <a:solidFill>
                      <a:schemeClr val="accent6">
                        <a:lumMod val="75000"/>
                      </a:schemeClr>
                    </a:solidFill>
                  </a:rPr>
                  <a:t>函数</a:t>
                </a:r>
              </a:p>
            </p:txBody>
          </p:sp>
          <p:sp>
            <p:nvSpPr>
              <p:cNvPr id="33" name="Line 8"/>
              <p:cNvSpPr>
                <a:spLocks noChangeShapeType="1"/>
              </p:cNvSpPr>
              <p:nvPr/>
            </p:nvSpPr>
            <p:spPr bwMode="auto">
              <a:xfrm>
                <a:off x="6120" y="14625"/>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4" name="Text Box 7"/>
              <p:cNvSpPr txBox="1">
                <a:spLocks noChangeArrowheads="1"/>
              </p:cNvSpPr>
              <p:nvPr/>
            </p:nvSpPr>
            <p:spPr bwMode="auto">
              <a:xfrm>
                <a:off x="8280" y="13920"/>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窗口函数</a:t>
                </a:r>
                <a:r>
                  <a:rPr lang="en-US" altLang="zh-CN" sz="1400" b="1">
                    <a:solidFill>
                      <a:schemeClr val="accent6">
                        <a:lumMod val="75000"/>
                      </a:schemeClr>
                    </a:solidFill>
                  </a:rPr>
                  <a:t>1</a:t>
                </a:r>
              </a:p>
            </p:txBody>
          </p:sp>
          <p:sp>
            <p:nvSpPr>
              <p:cNvPr id="35" name="Text Box 6"/>
              <p:cNvSpPr txBox="1">
                <a:spLocks noChangeArrowheads="1"/>
              </p:cNvSpPr>
              <p:nvPr/>
            </p:nvSpPr>
            <p:spPr bwMode="auto">
              <a:xfrm>
                <a:off x="8280" y="14856"/>
                <a:ext cx="1440" cy="468"/>
              </a:xfrm>
              <a:prstGeom prst="rect">
                <a:avLst/>
              </a:prstGeom>
              <a:solidFill>
                <a:srgbClr val="FFFFFF"/>
              </a:solidFill>
              <a:ln w="9525">
                <a:solidFill>
                  <a:srgbClr val="000000"/>
                </a:solidFill>
                <a:miter lim="800000"/>
              </a:ln>
            </p:spPr>
            <p:txBody>
              <a:bodyPr anchor="ctr" anchorCtr="0"/>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b="1">
                    <a:solidFill>
                      <a:schemeClr val="accent6">
                        <a:lumMod val="75000"/>
                      </a:schemeClr>
                    </a:solidFill>
                  </a:rPr>
                  <a:t>窗口函数</a:t>
                </a:r>
                <a:r>
                  <a:rPr lang="en-US" altLang="zh-CN" sz="1400" b="1">
                    <a:solidFill>
                      <a:schemeClr val="accent6">
                        <a:lumMod val="75000"/>
                      </a:schemeClr>
                    </a:solidFill>
                  </a:rPr>
                  <a:t>n</a:t>
                </a:r>
              </a:p>
            </p:txBody>
          </p:sp>
          <p:sp>
            <p:nvSpPr>
              <p:cNvPr id="36" name="Line 5"/>
              <p:cNvSpPr>
                <a:spLocks noChangeShapeType="1"/>
              </p:cNvSpPr>
              <p:nvPr/>
            </p:nvSpPr>
            <p:spPr bwMode="auto">
              <a:xfrm>
                <a:off x="7740" y="1415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7" name="Line 4"/>
              <p:cNvSpPr>
                <a:spLocks noChangeShapeType="1"/>
              </p:cNvSpPr>
              <p:nvPr/>
            </p:nvSpPr>
            <p:spPr bwMode="auto">
              <a:xfrm>
                <a:off x="7740" y="15087"/>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sp>
            <p:nvSpPr>
              <p:cNvPr id="38" name="Line 3"/>
              <p:cNvSpPr>
                <a:spLocks noChangeShapeType="1"/>
              </p:cNvSpPr>
              <p:nvPr/>
            </p:nvSpPr>
            <p:spPr bwMode="auto">
              <a:xfrm>
                <a:off x="9000" y="14499"/>
                <a:ext cx="0" cy="312"/>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nchor="ctr" anchorCtr="0"/>
              <a:lstStyle/>
              <a:p>
                <a:endParaRPr lang="zh-CN" altLang="en-US" sz="1400">
                  <a:solidFill>
                    <a:schemeClr val="accent6">
                      <a:lumMod val="75000"/>
                    </a:schemeClr>
                  </a:solidFill>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Rot="1" noChangeArrowheads="1"/>
          </p:cNvSpPr>
          <p:nvPr>
            <p:ph type="title" idx="4294967295"/>
          </p:nvPr>
        </p:nvSpPr>
        <p:spPr>
          <a:xfrm>
            <a:off x="0" y="476250"/>
            <a:ext cx="4175125" cy="520700"/>
          </a:xfrm>
        </p:spPr>
        <p:txBody>
          <a:bodyPr>
            <a:normAutofit fontScale="90000"/>
          </a:bodyPr>
          <a:lstStyle/>
          <a:p>
            <a:pPr eaLnBrk="1" hangingPunct="1"/>
            <a:r>
              <a:rPr lang="en-US" altLang="zh-CN" dirty="0" smtClean="0"/>
              <a:t>Windows</a:t>
            </a:r>
            <a:r>
              <a:rPr lang="zh-CN" altLang="en-US" dirty="0" smtClean="0"/>
              <a:t>的主要特点</a:t>
            </a:r>
          </a:p>
        </p:txBody>
      </p:sp>
      <p:sp>
        <p:nvSpPr>
          <p:cNvPr id="2" name="内容占位符 1"/>
          <p:cNvSpPr>
            <a:spLocks noGrp="1"/>
          </p:cNvSpPr>
          <p:nvPr>
            <p:ph idx="4294967295"/>
          </p:nvPr>
        </p:nvSpPr>
        <p:spPr>
          <a:xfrm>
            <a:off x="449263" y="1268413"/>
            <a:ext cx="8694737" cy="2160587"/>
          </a:xfrm>
        </p:spPr>
        <p:txBody>
          <a:bodyPr>
            <a:noAutofit/>
          </a:bodyPr>
          <a:lstStyle/>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面向对象</a:t>
            </a:r>
            <a:endParaRPr lang="en-US" altLang="zh-CN" sz="36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zh-CN" altLang="en-US" sz="3600" b="1" dirty="0" smtClean="0">
                <a:solidFill>
                  <a:schemeClr val="accent2">
                    <a:lumMod val="50000"/>
                  </a:schemeClr>
                </a:solidFill>
                <a:latin typeface="Times New Roman" panose="02020603050405020304" pitchFamily="18" charset="0"/>
                <a:ea typeface="楷体_GB2312" pitchFamily="49" charset="-122"/>
              </a:rPr>
              <a:t>  消息</a:t>
            </a:r>
            <a:r>
              <a:rPr lang="en-US" altLang="zh-CN" sz="3600" b="1" dirty="0">
                <a:solidFill>
                  <a:schemeClr val="accent2">
                    <a:lumMod val="50000"/>
                  </a:schemeClr>
                </a:solidFill>
                <a:latin typeface="Times New Roman" panose="02020603050405020304" pitchFamily="18" charset="0"/>
                <a:ea typeface="楷体_GB2312" pitchFamily="49" charset="-122"/>
              </a:rPr>
              <a:t>/</a:t>
            </a:r>
            <a:r>
              <a:rPr lang="zh-CN" altLang="en-US" sz="3600" b="1" dirty="0" smtClean="0">
                <a:solidFill>
                  <a:schemeClr val="accent2">
                    <a:lumMod val="50000"/>
                  </a:schemeClr>
                </a:solidFill>
                <a:latin typeface="Times New Roman" panose="02020603050405020304" pitchFamily="18" charset="0"/>
                <a:ea typeface="楷体_GB2312" pitchFamily="49" charset="-122"/>
              </a:rPr>
              <a:t>事件驱动</a:t>
            </a:r>
            <a:endParaRPr lang="en-US" altLang="zh-CN" sz="3600" b="1" dirty="0" smtClean="0">
              <a:solidFill>
                <a:schemeClr val="accent2">
                  <a:lumMod val="50000"/>
                </a:schemeClr>
              </a:solidFill>
              <a:latin typeface="Times New Roman" panose="02020603050405020304" pitchFamily="18" charset="0"/>
              <a:ea typeface="楷体_GB2312" pitchFamily="49" charset="-122"/>
            </a:endParaRPr>
          </a:p>
          <a:p>
            <a:pPr>
              <a:buFont typeface="Wingdings" panose="05000000000000000000" pitchFamily="2" charset="2"/>
              <a:buChar char="Ø"/>
              <a:defRPr/>
            </a:pPr>
            <a:r>
              <a:rPr lang="en-US" altLang="zh-CN" sz="3600" b="1" dirty="0" smtClean="0">
                <a:solidFill>
                  <a:schemeClr val="accent2">
                    <a:lumMod val="50000"/>
                  </a:schemeClr>
                </a:solidFill>
                <a:latin typeface="Times New Roman" panose="02020603050405020304" pitchFamily="18" charset="0"/>
                <a:ea typeface="楷体_GB2312" pitchFamily="49" charset="-122"/>
              </a:rPr>
              <a:t>  </a:t>
            </a:r>
            <a:r>
              <a:rPr lang="zh-CN" altLang="zh-CN" sz="3600" b="1" dirty="0" smtClean="0">
                <a:solidFill>
                  <a:schemeClr val="accent2">
                    <a:lumMod val="50000"/>
                  </a:schemeClr>
                </a:solidFill>
                <a:latin typeface="Times New Roman" panose="02020603050405020304" pitchFamily="18" charset="0"/>
                <a:ea typeface="楷体_GB2312" pitchFamily="49" charset="-122"/>
              </a:rPr>
              <a:t>资源共享</a:t>
            </a:r>
            <a:r>
              <a:rPr lang="zh-CN" altLang="zh-CN" sz="3600" b="1" dirty="0">
                <a:solidFill>
                  <a:schemeClr val="accent2">
                    <a:lumMod val="50000"/>
                  </a:schemeClr>
                </a:solidFill>
                <a:latin typeface="Times New Roman" panose="02020603050405020304" pitchFamily="18" charset="0"/>
                <a:ea typeface="楷体_GB2312" pitchFamily="49" charset="-122"/>
              </a:rPr>
              <a:t>与数据</a:t>
            </a:r>
            <a:r>
              <a:rPr lang="zh-CN" altLang="zh-CN" sz="3600" b="1" dirty="0" smtClean="0">
                <a:solidFill>
                  <a:schemeClr val="accent2">
                    <a:lumMod val="50000"/>
                  </a:schemeClr>
                </a:solidFill>
                <a:latin typeface="Times New Roman" panose="02020603050405020304" pitchFamily="18" charset="0"/>
                <a:ea typeface="楷体_GB2312" pitchFamily="49" charset="-122"/>
              </a:rPr>
              <a:t>交换</a:t>
            </a:r>
            <a:endParaRPr lang="en-US" altLang="zh-CN" b="1" dirty="0" smtClean="0">
              <a:solidFill>
                <a:schemeClr val="accent2">
                  <a:lumMod val="50000"/>
                </a:schemeClr>
              </a:solidFill>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2016</TotalTime>
  <Words>3238</Words>
  <Application>Microsoft Office PowerPoint</Application>
  <PresentationFormat>全屏显示(4:3)</PresentationFormat>
  <Paragraphs>584</Paragraphs>
  <Slides>63</Slides>
  <Notes>27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63</vt:i4>
      </vt:variant>
    </vt:vector>
  </HeadingPairs>
  <TitlesOfParts>
    <vt:vector size="78" baseType="lpstr">
      <vt:lpstr>黑体</vt:lpstr>
      <vt:lpstr>华文彩云</vt:lpstr>
      <vt:lpstr>华文行楷</vt:lpstr>
      <vt:lpstr>楷体_GB2312</vt:lpstr>
      <vt:lpstr>宋体</vt:lpstr>
      <vt:lpstr>微软雅黑</vt:lpstr>
      <vt:lpstr>微软雅黑 Light</vt:lpstr>
      <vt:lpstr>Arial</vt:lpstr>
      <vt:lpstr>Calibri</vt:lpstr>
      <vt:lpstr>Calibri Light</vt:lpstr>
      <vt:lpstr>Consolas</vt:lpstr>
      <vt:lpstr>Times New Roman</vt:lpstr>
      <vt:lpstr>Wingdings</vt:lpstr>
      <vt:lpstr>Wingdings 3</vt:lpstr>
      <vt:lpstr>simple</vt:lpstr>
      <vt:lpstr>PowerPoint 演示文稿</vt:lpstr>
      <vt:lpstr>PowerPoint 演示文稿</vt:lpstr>
      <vt:lpstr>PowerPoint 演示文稿</vt:lpstr>
      <vt:lpstr>PowerPoint 演示文稿</vt:lpstr>
      <vt:lpstr>Windows的发展</vt:lpstr>
      <vt:lpstr>Windows的主要特点</vt:lpstr>
      <vt:lpstr>Windows的主要特点</vt:lpstr>
      <vt:lpstr>Windows的主要特点</vt:lpstr>
      <vt:lpstr>Windows的主要特点</vt:lpstr>
      <vt:lpstr>Windows的主要特点</vt:lpstr>
      <vt:lpstr>Windows的主要特点</vt:lpstr>
      <vt:lpstr>PowerPoint 演示文稿</vt:lpstr>
      <vt:lpstr>Visual Studio Community 2019 安装 </vt:lpstr>
      <vt:lpstr>PowerPoint 演示文稿</vt:lpstr>
      <vt:lpstr>PowerPoint 演示文稿</vt:lpstr>
      <vt:lpstr>Visual Studio Community 2019 extensions </vt:lpstr>
      <vt:lpstr>Windows编程语言的选择</vt:lpstr>
      <vt:lpstr>Windows编程语言</vt:lpstr>
      <vt:lpstr>用gitHub做代码管理</vt:lpstr>
      <vt:lpstr>PowerPoint 演示文稿</vt:lpstr>
      <vt:lpstr>VS中Windows 应用程序类型</vt:lpstr>
      <vt:lpstr>PowerPoint 演示文稿</vt:lpstr>
      <vt:lpstr>PowerPoint 演示文稿</vt:lpstr>
      <vt:lpstr>PowerPoint 演示文稿</vt:lpstr>
      <vt:lpstr>PowerPoint 演示文稿</vt:lpstr>
      <vt:lpstr>PowerPoint 演示文稿</vt:lpstr>
      <vt:lpstr>Windows窗体应用程序</vt:lpstr>
      <vt:lpstr>PowerPoint 演示文稿</vt:lpstr>
      <vt:lpstr>WPF应用程序</vt:lpstr>
      <vt:lpstr>WPF应用程序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1.5.1 XAML</vt:lpstr>
      <vt:lpstr>1.5.2 WinUI</vt:lpstr>
      <vt:lpstr>1.5.2 WinUI</vt:lpstr>
      <vt:lpstr>1.5.2 WinUI</vt:lpstr>
      <vt:lpstr>PowerPoint 演示文稿</vt:lpstr>
      <vt:lpstr>PowerPoint 演示文稿</vt:lpstr>
      <vt:lpstr>PowerPoint 演示文稿</vt:lpstr>
      <vt:lpstr>PowerPoint 演示文稿</vt:lpstr>
      <vt:lpstr>PowerPoint 演示文稿</vt:lpstr>
      <vt:lpstr>源文件目录</vt:lpstr>
      <vt:lpstr>搜索目标文件</vt:lpstr>
      <vt:lpstr>文件顺序调整</vt:lpstr>
      <vt:lpstr>设定目标文件名，创建目标文件</vt:lpstr>
      <vt:lpstr>根据文件集合，依次读入源文件，并写入到目标文件中</vt:lpstr>
      <vt:lpstr>变量定义</vt:lpstr>
      <vt:lpstr>写入文件名</vt:lpstr>
      <vt:lpstr>读写文件</vt:lpstr>
      <vt:lpstr>读写文件</vt:lpstr>
      <vt:lpstr>文件合并项目</vt:lpstr>
      <vt:lpstr>思考与练习</vt:lpstr>
      <vt:lpstr>PowerPoint 演示文稿</vt:lpstr>
      <vt:lpstr>PowerPoint 演示文稿</vt:lpstr>
      <vt:lpstr>PowerPoint 演示文稿</vt:lpstr>
    </vt:vector>
  </TitlesOfParts>
  <Company>jd302</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彭明霞</dc:creator>
  <cp:lastModifiedBy>Jicheng Hu</cp:lastModifiedBy>
  <cp:revision>322</cp:revision>
  <dcterms:created xsi:type="dcterms:W3CDTF">2010-04-05T14:31:00Z</dcterms:created>
  <dcterms:modified xsi:type="dcterms:W3CDTF">2019-08-29T01:26:40Z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