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  <p:sldMasterId id="2147483684" r:id="rId2"/>
  </p:sldMasterIdLst>
  <p:notesMasterIdLst>
    <p:notesMasterId r:id="rId26"/>
  </p:notesMasterIdLst>
  <p:sldIdLst>
    <p:sldId id="256" r:id="rId3"/>
    <p:sldId id="522" r:id="rId4"/>
    <p:sldId id="316" r:id="rId5"/>
    <p:sldId id="458" r:id="rId6"/>
    <p:sldId id="523" r:id="rId7"/>
    <p:sldId id="524" r:id="rId8"/>
    <p:sldId id="525" r:id="rId9"/>
    <p:sldId id="526" r:id="rId10"/>
    <p:sldId id="459" r:id="rId11"/>
    <p:sldId id="531" r:id="rId12"/>
    <p:sldId id="532" r:id="rId13"/>
    <p:sldId id="533" r:id="rId14"/>
    <p:sldId id="527" r:id="rId15"/>
    <p:sldId id="528" r:id="rId16"/>
    <p:sldId id="461" r:id="rId17"/>
    <p:sldId id="529" r:id="rId18"/>
    <p:sldId id="530" r:id="rId19"/>
    <p:sldId id="534" r:id="rId20"/>
    <p:sldId id="535" r:id="rId21"/>
    <p:sldId id="536" r:id="rId22"/>
    <p:sldId id="537" r:id="rId23"/>
    <p:sldId id="538" r:id="rId24"/>
    <p:sldId id="455" r:id="rId25"/>
  </p:sldIdLst>
  <p:sldSz cx="12192000" cy="6858000"/>
  <p:notesSz cx="6858000" cy="9144000"/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935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835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71F3"/>
    <a:srgbClr val="CC00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9775" autoAdjust="0"/>
  </p:normalViewPr>
  <p:slideViewPr>
    <p:cSldViewPr snapToGrid="0">
      <p:cViewPr varScale="1">
        <p:scale>
          <a:sx n="104" d="100"/>
          <a:sy n="104" d="100"/>
        </p:scale>
        <p:origin x="1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375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DAA090-DC2F-4A5B-84CF-FE23997C0F8D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EB4CFA3-2877-4CD2-8638-6B78E74A3005}">
      <dgm:prSet phldrT="[文本]" custT="1"/>
      <dgm:spPr/>
      <dgm:t>
        <a:bodyPr/>
        <a:lstStyle/>
        <a:p>
          <a:pPr algn="l"/>
          <a:r>
            <a:rPr lang="en-US" altLang="zh-CN" sz="28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x.1 RAII</a:t>
          </a:r>
          <a:endParaRPr lang="zh-CN" altLang="en-US" sz="28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8E91C60-98EE-4736-9F1F-0A4515469F8E}" type="parTrans" cxnId="{57B5F7F3-A8A8-450D-BF33-D78E8B90296E}">
      <dgm:prSet/>
      <dgm:spPr/>
      <dgm:t>
        <a:bodyPr/>
        <a:lstStyle/>
        <a:p>
          <a:endParaRPr lang="zh-CN" altLang="en-US" sz="28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63BDEB1-4B9A-40B2-B26D-744EA8FDC352}" type="sibTrans" cxnId="{57B5F7F3-A8A8-450D-BF33-D78E8B90296E}">
      <dgm:prSet/>
      <dgm:spPr/>
      <dgm:t>
        <a:bodyPr/>
        <a:lstStyle/>
        <a:p>
          <a:endParaRPr lang="zh-CN" altLang="en-US" sz="28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39E45CA-4B90-4BA5-AC4B-EBDCA7F79487}">
      <dgm:prSet phldrT="[文本]" custT="1"/>
      <dgm:spPr/>
      <dgm:t>
        <a:bodyPr/>
        <a:lstStyle/>
        <a:p>
          <a:pPr algn="l"/>
          <a:r>
            <a:rPr lang="en-US" altLang="zh-CN" sz="28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x.2 </a:t>
          </a:r>
          <a:r>
            <a:rPr lang="en-US" altLang="zh-CN" sz="2800" dirty="0" err="1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PowerToys</a:t>
          </a:r>
          <a:endParaRPr lang="zh-CN" altLang="en-US" sz="28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62A0279-F5C6-468D-A5C5-4AC2E078B623}" type="sibTrans" cxnId="{86628A9E-22D6-4C60-8249-0BFE480BFF5A}">
      <dgm:prSet/>
      <dgm:spPr/>
      <dgm:t>
        <a:bodyPr/>
        <a:lstStyle/>
        <a:p>
          <a:endParaRPr lang="zh-CN" altLang="en-US" sz="28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F02B0CB-D4D3-4689-AF3F-63B0CF0E9DB7}" type="parTrans" cxnId="{86628A9E-22D6-4C60-8249-0BFE480BFF5A}">
      <dgm:prSet/>
      <dgm:spPr/>
      <dgm:t>
        <a:bodyPr/>
        <a:lstStyle/>
        <a:p>
          <a:endParaRPr lang="zh-CN" altLang="en-US" sz="28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30D3908-710E-4E1A-B7D8-47B8EA36ED4A}">
      <dgm:prSet phldrT="[文本]" custT="1"/>
      <dgm:spPr/>
      <dgm:t>
        <a:bodyPr/>
        <a:lstStyle/>
        <a:p>
          <a:pPr algn="l"/>
          <a:r>
            <a:rPr lang="en-US" altLang="zh-CN" sz="28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x.3 coding style</a:t>
          </a:r>
          <a:endParaRPr lang="zh-CN" altLang="en-US" sz="28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007DD70-9C54-4477-9E19-C04AF4AA79E1}" type="sibTrans" cxnId="{851E7807-5DCB-450F-91CB-BC7CE976400B}">
      <dgm:prSet/>
      <dgm:spPr/>
      <dgm:t>
        <a:bodyPr/>
        <a:lstStyle/>
        <a:p>
          <a:endParaRPr lang="zh-CN" altLang="en-US" sz="28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2EC6CF3-FF18-437E-8D44-AA882D54CEE0}" type="parTrans" cxnId="{851E7807-5DCB-450F-91CB-BC7CE976400B}">
      <dgm:prSet/>
      <dgm:spPr/>
      <dgm:t>
        <a:bodyPr/>
        <a:lstStyle/>
        <a:p>
          <a:endParaRPr lang="zh-CN" altLang="en-US" sz="28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9643720-2B40-4681-B6AA-424E0E901AAB}">
      <dgm:prSet phldrT="[文本]" custT="1"/>
      <dgm:spPr/>
      <dgm:t>
        <a:bodyPr/>
        <a:lstStyle/>
        <a:p>
          <a:pPr algn="l"/>
          <a:r>
            <a:rPr lang="en-US" altLang="zh-CN" sz="28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x.4 </a:t>
          </a:r>
          <a:r>
            <a:rPr lang="zh-CN" altLang="en-US" sz="28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内容</a:t>
          </a:r>
          <a:r>
            <a:rPr lang="en-US" altLang="zh-CN" sz="28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</a:t>
          </a:r>
          <a:endParaRPr lang="zh-CN" altLang="en-US" sz="28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397822D-B5D6-4C7A-B9A1-9207CFE945C4}" type="sibTrans" cxnId="{33A53B55-5868-4CCC-85AD-17C7FB71C2FC}">
      <dgm:prSet/>
      <dgm:spPr/>
      <dgm:t>
        <a:bodyPr/>
        <a:lstStyle/>
        <a:p>
          <a:endParaRPr lang="zh-CN" altLang="en-US" sz="28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6FC63D7-59F4-4FCF-BA3C-82CA82021EE0}" type="parTrans" cxnId="{33A53B55-5868-4CCC-85AD-17C7FB71C2FC}">
      <dgm:prSet/>
      <dgm:spPr/>
      <dgm:t>
        <a:bodyPr/>
        <a:lstStyle/>
        <a:p>
          <a:endParaRPr lang="zh-CN" altLang="en-US" sz="28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7E65F80-B749-4552-AFF6-AA62DB839F3C}">
      <dgm:prSet phldrT="[文本]" custT="1"/>
      <dgm:spPr/>
      <dgm:t>
        <a:bodyPr/>
        <a:lstStyle/>
        <a:p>
          <a:pPr algn="l"/>
          <a:r>
            <a:rPr lang="en-US" altLang="zh-CN" sz="28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x.5 </a:t>
          </a:r>
          <a:r>
            <a:rPr lang="zh-CN" altLang="en-US" sz="28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内容</a:t>
          </a:r>
          <a:r>
            <a:rPr lang="en-US" altLang="zh-CN" sz="28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5</a:t>
          </a:r>
          <a:endParaRPr lang="zh-CN" altLang="en-US" sz="28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DC04ADC-2FB1-4B13-B56E-DEE2D2C4CAB8}" type="sibTrans" cxnId="{39F2293E-CAD9-4FAD-9C7F-C8D55367CBCE}">
      <dgm:prSet/>
      <dgm:spPr/>
      <dgm:t>
        <a:bodyPr/>
        <a:lstStyle/>
        <a:p>
          <a:endParaRPr lang="zh-CN" altLang="en-US" sz="28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9EA5891-947D-4CC5-AAFA-54016DE94000}" type="parTrans" cxnId="{39F2293E-CAD9-4FAD-9C7F-C8D55367CBCE}">
      <dgm:prSet/>
      <dgm:spPr/>
      <dgm:t>
        <a:bodyPr/>
        <a:lstStyle/>
        <a:p>
          <a:endParaRPr lang="zh-CN" altLang="en-US" sz="28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DE2EFAC-FD0A-43B9-9885-8F584F8B2687}" type="pres">
      <dgm:prSet presAssocID="{C0DAA090-DC2F-4A5B-84CF-FE23997C0F8D}" presName="linearFlow" presStyleCnt="0">
        <dgm:presLayoutVars>
          <dgm:dir/>
          <dgm:resizeHandles val="exact"/>
        </dgm:presLayoutVars>
      </dgm:prSet>
      <dgm:spPr/>
    </dgm:pt>
    <dgm:pt modelId="{03C015DC-9CB5-48B5-B022-9C08FF2BB67F}" type="pres">
      <dgm:prSet presAssocID="{0EB4CFA3-2877-4CD2-8638-6B78E74A3005}" presName="composite" presStyleCnt="0"/>
      <dgm:spPr/>
    </dgm:pt>
    <dgm:pt modelId="{083CB889-864A-48B4-A20B-3444EFBE5EE6}" type="pres">
      <dgm:prSet presAssocID="{0EB4CFA3-2877-4CD2-8638-6B78E74A3005}" presName="imgShp" presStyleLbl="fgImgPlac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BDA9855D-7D78-437D-BD78-790FC97E081F}" type="pres">
      <dgm:prSet presAssocID="{0EB4CFA3-2877-4CD2-8638-6B78E74A3005}" presName="txShp" presStyleLbl="node1" presStyleIdx="0" presStyleCnt="5">
        <dgm:presLayoutVars>
          <dgm:bulletEnabled val="1"/>
        </dgm:presLayoutVars>
      </dgm:prSet>
      <dgm:spPr/>
    </dgm:pt>
    <dgm:pt modelId="{176E4038-6664-4B38-A111-E910267DC30B}" type="pres">
      <dgm:prSet presAssocID="{063BDEB1-4B9A-40B2-B26D-744EA8FDC352}" presName="spacing" presStyleCnt="0"/>
      <dgm:spPr/>
    </dgm:pt>
    <dgm:pt modelId="{F86355EA-7315-4404-8DB2-95216AEB3B8A}" type="pres">
      <dgm:prSet presAssocID="{B39E45CA-4B90-4BA5-AC4B-EBDCA7F79487}" presName="composite" presStyleCnt="0"/>
      <dgm:spPr/>
    </dgm:pt>
    <dgm:pt modelId="{BDA2664F-D760-4676-988D-9DECE8C71CCC}" type="pres">
      <dgm:prSet presAssocID="{B39E45CA-4B90-4BA5-AC4B-EBDCA7F79487}" presName="imgShp" presStyleLbl="fgImgPlace1" presStyleIdx="1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F907B27B-B246-4928-AC93-8A19B8E86AA6}" type="pres">
      <dgm:prSet presAssocID="{B39E45CA-4B90-4BA5-AC4B-EBDCA7F79487}" presName="txShp" presStyleLbl="node1" presStyleIdx="1" presStyleCnt="5">
        <dgm:presLayoutVars>
          <dgm:bulletEnabled val="1"/>
        </dgm:presLayoutVars>
      </dgm:prSet>
      <dgm:spPr/>
    </dgm:pt>
    <dgm:pt modelId="{11472BDA-002C-4AC8-8CC0-396DCF3ABB3B}" type="pres">
      <dgm:prSet presAssocID="{E62A0279-F5C6-468D-A5C5-4AC2E078B623}" presName="spacing" presStyleCnt="0"/>
      <dgm:spPr/>
    </dgm:pt>
    <dgm:pt modelId="{586EC0CC-8B1E-4061-BBE3-BE2792702B83}" type="pres">
      <dgm:prSet presAssocID="{130D3908-710E-4E1A-B7D8-47B8EA36ED4A}" presName="composite" presStyleCnt="0"/>
      <dgm:spPr/>
    </dgm:pt>
    <dgm:pt modelId="{7FE62E54-E85F-4DBB-997F-689B5CDFD62D}" type="pres">
      <dgm:prSet presAssocID="{130D3908-710E-4E1A-B7D8-47B8EA36ED4A}" presName="imgShp" presStyleLbl="fgImgPlace1" presStyleIdx="2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34905F94-283E-4E2E-B949-4A5102C3F22E}" type="pres">
      <dgm:prSet presAssocID="{130D3908-710E-4E1A-B7D8-47B8EA36ED4A}" presName="txShp" presStyleLbl="node1" presStyleIdx="2" presStyleCnt="5">
        <dgm:presLayoutVars>
          <dgm:bulletEnabled val="1"/>
        </dgm:presLayoutVars>
      </dgm:prSet>
      <dgm:spPr/>
    </dgm:pt>
    <dgm:pt modelId="{48586205-9294-4296-BDD7-7DD0341827D6}" type="pres">
      <dgm:prSet presAssocID="{9007DD70-9C54-4477-9E19-C04AF4AA79E1}" presName="spacing" presStyleCnt="0"/>
      <dgm:spPr/>
    </dgm:pt>
    <dgm:pt modelId="{6CC95308-025F-4033-88A7-DD028B775712}" type="pres">
      <dgm:prSet presAssocID="{19643720-2B40-4681-B6AA-424E0E901AAB}" presName="composite" presStyleCnt="0"/>
      <dgm:spPr/>
    </dgm:pt>
    <dgm:pt modelId="{9D48952A-8DE3-45EB-8CB6-5152C3B3C507}" type="pres">
      <dgm:prSet presAssocID="{19643720-2B40-4681-B6AA-424E0E901AAB}" presName="imgShp" presStyleLbl="fgImgPlace1" presStyleIdx="3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4A90FFE2-DE88-4B0D-886D-0593F18265A5}" type="pres">
      <dgm:prSet presAssocID="{19643720-2B40-4681-B6AA-424E0E901AAB}" presName="txShp" presStyleLbl="node1" presStyleIdx="3" presStyleCnt="5">
        <dgm:presLayoutVars>
          <dgm:bulletEnabled val="1"/>
        </dgm:presLayoutVars>
      </dgm:prSet>
      <dgm:spPr/>
    </dgm:pt>
    <dgm:pt modelId="{2ECABCC0-01EF-4DF3-B19F-75988E1767AF}" type="pres">
      <dgm:prSet presAssocID="{1397822D-B5D6-4C7A-B9A1-9207CFE945C4}" presName="spacing" presStyleCnt="0"/>
      <dgm:spPr/>
    </dgm:pt>
    <dgm:pt modelId="{ACDE7258-5FFC-4C2B-9049-1CB2AA5605C9}" type="pres">
      <dgm:prSet presAssocID="{67E65F80-B749-4552-AFF6-AA62DB839F3C}" presName="composite" presStyleCnt="0"/>
      <dgm:spPr/>
    </dgm:pt>
    <dgm:pt modelId="{FBC026BE-7CB9-4486-AAD6-ED1AA59A4D6B}" type="pres">
      <dgm:prSet presAssocID="{67E65F80-B749-4552-AFF6-AA62DB839F3C}" presName="imgShp" presStyleLbl="fgImgPlace1" presStyleIdx="4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E8B453A4-10D1-497E-82A0-9CF5B372D781}" type="pres">
      <dgm:prSet presAssocID="{67E65F80-B749-4552-AFF6-AA62DB839F3C}" presName="txShp" presStyleLbl="node1" presStyleIdx="4" presStyleCnt="5">
        <dgm:presLayoutVars>
          <dgm:bulletEnabled val="1"/>
        </dgm:presLayoutVars>
      </dgm:prSet>
      <dgm:spPr/>
    </dgm:pt>
  </dgm:ptLst>
  <dgm:cxnLst>
    <dgm:cxn modelId="{851E7807-5DCB-450F-91CB-BC7CE976400B}" srcId="{C0DAA090-DC2F-4A5B-84CF-FE23997C0F8D}" destId="{130D3908-710E-4E1A-B7D8-47B8EA36ED4A}" srcOrd="2" destOrd="0" parTransId="{42EC6CF3-FF18-437E-8D44-AA882D54CEE0}" sibTransId="{9007DD70-9C54-4477-9E19-C04AF4AA79E1}"/>
    <dgm:cxn modelId="{4DE93A12-A6B5-47EB-ABDC-C4FD0309B456}" type="presOf" srcId="{B39E45CA-4B90-4BA5-AC4B-EBDCA7F79487}" destId="{F907B27B-B246-4928-AC93-8A19B8E86AA6}" srcOrd="0" destOrd="0" presId="urn:microsoft.com/office/officeart/2005/8/layout/vList3"/>
    <dgm:cxn modelId="{39F2293E-CAD9-4FAD-9C7F-C8D55367CBCE}" srcId="{C0DAA090-DC2F-4A5B-84CF-FE23997C0F8D}" destId="{67E65F80-B749-4552-AFF6-AA62DB839F3C}" srcOrd="4" destOrd="0" parTransId="{79EA5891-947D-4CC5-AAFA-54016DE94000}" sibTransId="{3DC04ADC-2FB1-4B13-B56E-DEE2D2C4CAB8}"/>
    <dgm:cxn modelId="{33A53B55-5868-4CCC-85AD-17C7FB71C2FC}" srcId="{C0DAA090-DC2F-4A5B-84CF-FE23997C0F8D}" destId="{19643720-2B40-4681-B6AA-424E0E901AAB}" srcOrd="3" destOrd="0" parTransId="{06FC63D7-59F4-4FCF-BA3C-82CA82021EE0}" sibTransId="{1397822D-B5D6-4C7A-B9A1-9207CFE945C4}"/>
    <dgm:cxn modelId="{864E5C82-B3C8-474C-B1E4-42B78DDCD522}" type="presOf" srcId="{C0DAA090-DC2F-4A5B-84CF-FE23997C0F8D}" destId="{DDE2EFAC-FD0A-43B9-9885-8F584F8B2687}" srcOrd="0" destOrd="0" presId="urn:microsoft.com/office/officeart/2005/8/layout/vList3"/>
    <dgm:cxn modelId="{86628A9E-22D6-4C60-8249-0BFE480BFF5A}" srcId="{C0DAA090-DC2F-4A5B-84CF-FE23997C0F8D}" destId="{B39E45CA-4B90-4BA5-AC4B-EBDCA7F79487}" srcOrd="1" destOrd="0" parTransId="{AF02B0CB-D4D3-4689-AF3F-63B0CF0E9DB7}" sibTransId="{E62A0279-F5C6-468D-A5C5-4AC2E078B623}"/>
    <dgm:cxn modelId="{9FBF72B5-1C28-40F2-89C3-08AFB13D3E4E}" type="presOf" srcId="{0EB4CFA3-2877-4CD2-8638-6B78E74A3005}" destId="{BDA9855D-7D78-437D-BD78-790FC97E081F}" srcOrd="0" destOrd="0" presId="urn:microsoft.com/office/officeart/2005/8/layout/vList3"/>
    <dgm:cxn modelId="{B69EE3B7-6352-4D18-85A0-6F0541D9B5D3}" type="presOf" srcId="{130D3908-710E-4E1A-B7D8-47B8EA36ED4A}" destId="{34905F94-283E-4E2E-B949-4A5102C3F22E}" srcOrd="0" destOrd="0" presId="urn:microsoft.com/office/officeart/2005/8/layout/vList3"/>
    <dgm:cxn modelId="{3BA407BA-CFDE-47B2-B9CA-A441C576491D}" type="presOf" srcId="{19643720-2B40-4681-B6AA-424E0E901AAB}" destId="{4A90FFE2-DE88-4B0D-886D-0593F18265A5}" srcOrd="0" destOrd="0" presId="urn:microsoft.com/office/officeart/2005/8/layout/vList3"/>
    <dgm:cxn modelId="{57B5F7F3-A8A8-450D-BF33-D78E8B90296E}" srcId="{C0DAA090-DC2F-4A5B-84CF-FE23997C0F8D}" destId="{0EB4CFA3-2877-4CD2-8638-6B78E74A3005}" srcOrd="0" destOrd="0" parTransId="{78E91C60-98EE-4736-9F1F-0A4515469F8E}" sibTransId="{063BDEB1-4B9A-40B2-B26D-744EA8FDC352}"/>
    <dgm:cxn modelId="{27C5B7F7-7EBB-4570-917D-335ACBCC009B}" type="presOf" srcId="{67E65F80-B749-4552-AFF6-AA62DB839F3C}" destId="{E8B453A4-10D1-497E-82A0-9CF5B372D781}" srcOrd="0" destOrd="0" presId="urn:microsoft.com/office/officeart/2005/8/layout/vList3"/>
    <dgm:cxn modelId="{41150D57-3446-4F65-BEF0-2CD54AB4CDCE}" type="presParOf" srcId="{DDE2EFAC-FD0A-43B9-9885-8F584F8B2687}" destId="{03C015DC-9CB5-48B5-B022-9C08FF2BB67F}" srcOrd="0" destOrd="0" presId="urn:microsoft.com/office/officeart/2005/8/layout/vList3"/>
    <dgm:cxn modelId="{C0E8196C-9A1E-4935-846F-AEDFBFF57B34}" type="presParOf" srcId="{03C015DC-9CB5-48B5-B022-9C08FF2BB67F}" destId="{083CB889-864A-48B4-A20B-3444EFBE5EE6}" srcOrd="0" destOrd="0" presId="urn:microsoft.com/office/officeart/2005/8/layout/vList3"/>
    <dgm:cxn modelId="{2CF95AF5-686C-4E81-A7B2-FDE16CD5D36A}" type="presParOf" srcId="{03C015DC-9CB5-48B5-B022-9C08FF2BB67F}" destId="{BDA9855D-7D78-437D-BD78-790FC97E081F}" srcOrd="1" destOrd="0" presId="urn:microsoft.com/office/officeart/2005/8/layout/vList3"/>
    <dgm:cxn modelId="{F65542E3-A4E2-4D68-8174-176FAC168A7C}" type="presParOf" srcId="{DDE2EFAC-FD0A-43B9-9885-8F584F8B2687}" destId="{176E4038-6664-4B38-A111-E910267DC30B}" srcOrd="1" destOrd="0" presId="urn:microsoft.com/office/officeart/2005/8/layout/vList3"/>
    <dgm:cxn modelId="{C12FAB64-105B-4559-8C53-95C2C43D07E7}" type="presParOf" srcId="{DDE2EFAC-FD0A-43B9-9885-8F584F8B2687}" destId="{F86355EA-7315-4404-8DB2-95216AEB3B8A}" srcOrd="2" destOrd="0" presId="urn:microsoft.com/office/officeart/2005/8/layout/vList3"/>
    <dgm:cxn modelId="{43380A88-1503-4FE1-B70A-E2DE24F086DB}" type="presParOf" srcId="{F86355EA-7315-4404-8DB2-95216AEB3B8A}" destId="{BDA2664F-D760-4676-988D-9DECE8C71CCC}" srcOrd="0" destOrd="0" presId="urn:microsoft.com/office/officeart/2005/8/layout/vList3"/>
    <dgm:cxn modelId="{2E348613-AAE0-4D05-B2D0-B3E54796C9D8}" type="presParOf" srcId="{F86355EA-7315-4404-8DB2-95216AEB3B8A}" destId="{F907B27B-B246-4928-AC93-8A19B8E86AA6}" srcOrd="1" destOrd="0" presId="urn:microsoft.com/office/officeart/2005/8/layout/vList3"/>
    <dgm:cxn modelId="{DDCD5829-E3D0-4D16-87A3-191101ACF7F6}" type="presParOf" srcId="{DDE2EFAC-FD0A-43B9-9885-8F584F8B2687}" destId="{11472BDA-002C-4AC8-8CC0-396DCF3ABB3B}" srcOrd="3" destOrd="0" presId="urn:microsoft.com/office/officeart/2005/8/layout/vList3"/>
    <dgm:cxn modelId="{3EC046C0-9C2C-4CBF-B669-0518312DA7E0}" type="presParOf" srcId="{DDE2EFAC-FD0A-43B9-9885-8F584F8B2687}" destId="{586EC0CC-8B1E-4061-BBE3-BE2792702B83}" srcOrd="4" destOrd="0" presId="urn:microsoft.com/office/officeart/2005/8/layout/vList3"/>
    <dgm:cxn modelId="{1D30C12E-C649-4834-AE99-5F76F09FB7F9}" type="presParOf" srcId="{586EC0CC-8B1E-4061-BBE3-BE2792702B83}" destId="{7FE62E54-E85F-4DBB-997F-689B5CDFD62D}" srcOrd="0" destOrd="0" presId="urn:microsoft.com/office/officeart/2005/8/layout/vList3"/>
    <dgm:cxn modelId="{487B7467-5FF1-4989-B025-216942697C1F}" type="presParOf" srcId="{586EC0CC-8B1E-4061-BBE3-BE2792702B83}" destId="{34905F94-283E-4E2E-B949-4A5102C3F22E}" srcOrd="1" destOrd="0" presId="urn:microsoft.com/office/officeart/2005/8/layout/vList3"/>
    <dgm:cxn modelId="{CCB04E26-D1DA-4AC5-B322-3420F6653987}" type="presParOf" srcId="{DDE2EFAC-FD0A-43B9-9885-8F584F8B2687}" destId="{48586205-9294-4296-BDD7-7DD0341827D6}" srcOrd="5" destOrd="0" presId="urn:microsoft.com/office/officeart/2005/8/layout/vList3"/>
    <dgm:cxn modelId="{57639972-5B41-4337-A5D5-37EEFD72A04E}" type="presParOf" srcId="{DDE2EFAC-FD0A-43B9-9885-8F584F8B2687}" destId="{6CC95308-025F-4033-88A7-DD028B775712}" srcOrd="6" destOrd="0" presId="urn:microsoft.com/office/officeart/2005/8/layout/vList3"/>
    <dgm:cxn modelId="{6E492834-10B1-4FF5-B384-EF2FDDF83B05}" type="presParOf" srcId="{6CC95308-025F-4033-88A7-DD028B775712}" destId="{9D48952A-8DE3-45EB-8CB6-5152C3B3C507}" srcOrd="0" destOrd="0" presId="urn:microsoft.com/office/officeart/2005/8/layout/vList3"/>
    <dgm:cxn modelId="{D6B9DA02-2B38-4082-BFC4-FAB86D467DE6}" type="presParOf" srcId="{6CC95308-025F-4033-88A7-DD028B775712}" destId="{4A90FFE2-DE88-4B0D-886D-0593F18265A5}" srcOrd="1" destOrd="0" presId="urn:microsoft.com/office/officeart/2005/8/layout/vList3"/>
    <dgm:cxn modelId="{ADEA9839-9EF5-4D4C-9670-29289CDD39AC}" type="presParOf" srcId="{DDE2EFAC-FD0A-43B9-9885-8F584F8B2687}" destId="{2ECABCC0-01EF-4DF3-B19F-75988E1767AF}" srcOrd="7" destOrd="0" presId="urn:microsoft.com/office/officeart/2005/8/layout/vList3"/>
    <dgm:cxn modelId="{3AAD1D96-979A-4E61-9276-429CA939D6AE}" type="presParOf" srcId="{DDE2EFAC-FD0A-43B9-9885-8F584F8B2687}" destId="{ACDE7258-5FFC-4C2B-9049-1CB2AA5605C9}" srcOrd="8" destOrd="0" presId="urn:microsoft.com/office/officeart/2005/8/layout/vList3"/>
    <dgm:cxn modelId="{CE04890F-2747-44E5-A069-EA3E03BB9D59}" type="presParOf" srcId="{ACDE7258-5FFC-4C2B-9049-1CB2AA5605C9}" destId="{FBC026BE-7CB9-4486-AAD6-ED1AA59A4D6B}" srcOrd="0" destOrd="0" presId="urn:microsoft.com/office/officeart/2005/8/layout/vList3"/>
    <dgm:cxn modelId="{C6CFD93E-59F8-49EB-B04D-85C74C9457C3}" type="presParOf" srcId="{ACDE7258-5FFC-4C2B-9049-1CB2AA5605C9}" destId="{E8B453A4-10D1-497E-82A0-9CF5B372D781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A9855D-7D78-437D-BD78-790FC97E081F}">
      <dsp:nvSpPr>
        <dsp:cNvPr id="0" name=""/>
        <dsp:cNvSpPr/>
      </dsp:nvSpPr>
      <dsp:spPr>
        <a:xfrm rot="10800000">
          <a:off x="1608876" y="1949"/>
          <a:ext cx="5550090" cy="84368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2043" tIns="106680" rIns="199136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x.1 RAII</a:t>
          </a:r>
          <a:endParaRPr lang="zh-CN" altLang="en-US" sz="2800" kern="12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1819798" y="1949"/>
        <a:ext cx="5339168" cy="843687"/>
      </dsp:txXfrm>
    </dsp:sp>
    <dsp:sp modelId="{083CB889-864A-48B4-A20B-3444EFBE5EE6}">
      <dsp:nvSpPr>
        <dsp:cNvPr id="0" name=""/>
        <dsp:cNvSpPr/>
      </dsp:nvSpPr>
      <dsp:spPr>
        <a:xfrm>
          <a:off x="1187033" y="1949"/>
          <a:ext cx="843687" cy="84368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07B27B-B246-4928-AC93-8A19B8E86AA6}">
      <dsp:nvSpPr>
        <dsp:cNvPr id="0" name=""/>
        <dsp:cNvSpPr/>
      </dsp:nvSpPr>
      <dsp:spPr>
        <a:xfrm rot="10800000">
          <a:off x="1608876" y="1097483"/>
          <a:ext cx="5550090" cy="84368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2043" tIns="106680" rIns="199136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x.2 </a:t>
          </a:r>
          <a:r>
            <a:rPr lang="en-US" altLang="zh-CN" sz="2800" kern="1200" dirty="0" err="1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PowerToys</a:t>
          </a:r>
          <a:endParaRPr lang="zh-CN" altLang="en-US" sz="2800" kern="12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1819798" y="1097483"/>
        <a:ext cx="5339168" cy="843687"/>
      </dsp:txXfrm>
    </dsp:sp>
    <dsp:sp modelId="{BDA2664F-D760-4676-988D-9DECE8C71CCC}">
      <dsp:nvSpPr>
        <dsp:cNvPr id="0" name=""/>
        <dsp:cNvSpPr/>
      </dsp:nvSpPr>
      <dsp:spPr>
        <a:xfrm>
          <a:off x="1187033" y="1097483"/>
          <a:ext cx="843687" cy="84368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905F94-283E-4E2E-B949-4A5102C3F22E}">
      <dsp:nvSpPr>
        <dsp:cNvPr id="0" name=""/>
        <dsp:cNvSpPr/>
      </dsp:nvSpPr>
      <dsp:spPr>
        <a:xfrm rot="10800000">
          <a:off x="1608876" y="2193018"/>
          <a:ext cx="5550090" cy="84368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2043" tIns="106680" rIns="199136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x.3 coding style</a:t>
          </a:r>
          <a:endParaRPr lang="zh-CN" altLang="en-US" sz="2800" kern="12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1819798" y="2193018"/>
        <a:ext cx="5339168" cy="843687"/>
      </dsp:txXfrm>
    </dsp:sp>
    <dsp:sp modelId="{7FE62E54-E85F-4DBB-997F-689B5CDFD62D}">
      <dsp:nvSpPr>
        <dsp:cNvPr id="0" name=""/>
        <dsp:cNvSpPr/>
      </dsp:nvSpPr>
      <dsp:spPr>
        <a:xfrm>
          <a:off x="1187033" y="2193018"/>
          <a:ext cx="843687" cy="84368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90FFE2-DE88-4B0D-886D-0593F18265A5}">
      <dsp:nvSpPr>
        <dsp:cNvPr id="0" name=""/>
        <dsp:cNvSpPr/>
      </dsp:nvSpPr>
      <dsp:spPr>
        <a:xfrm rot="10800000">
          <a:off x="1608876" y="3288553"/>
          <a:ext cx="5550090" cy="84368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2043" tIns="106680" rIns="199136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x.4 </a:t>
          </a:r>
          <a:r>
            <a:rPr lang="zh-CN" altLang="en-US" sz="28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内容</a:t>
          </a:r>
          <a:r>
            <a:rPr lang="en-US" altLang="zh-CN" sz="28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</a:t>
          </a:r>
          <a:endParaRPr lang="zh-CN" altLang="en-US" sz="2800" kern="12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1819798" y="3288553"/>
        <a:ext cx="5339168" cy="843687"/>
      </dsp:txXfrm>
    </dsp:sp>
    <dsp:sp modelId="{9D48952A-8DE3-45EB-8CB6-5152C3B3C507}">
      <dsp:nvSpPr>
        <dsp:cNvPr id="0" name=""/>
        <dsp:cNvSpPr/>
      </dsp:nvSpPr>
      <dsp:spPr>
        <a:xfrm>
          <a:off x="1187033" y="3288553"/>
          <a:ext cx="843687" cy="84368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B453A4-10D1-497E-82A0-9CF5B372D781}">
      <dsp:nvSpPr>
        <dsp:cNvPr id="0" name=""/>
        <dsp:cNvSpPr/>
      </dsp:nvSpPr>
      <dsp:spPr>
        <a:xfrm rot="10800000">
          <a:off x="1608876" y="4384088"/>
          <a:ext cx="5550090" cy="84368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2043" tIns="106680" rIns="199136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x.5 </a:t>
          </a:r>
          <a:r>
            <a:rPr lang="zh-CN" altLang="en-US" sz="28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内容</a:t>
          </a:r>
          <a:r>
            <a:rPr lang="en-US" altLang="zh-CN" sz="28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5</a:t>
          </a:r>
          <a:endParaRPr lang="zh-CN" altLang="en-US" sz="2800" kern="12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1819798" y="4384088"/>
        <a:ext cx="5339168" cy="843687"/>
      </dsp:txXfrm>
    </dsp:sp>
    <dsp:sp modelId="{FBC026BE-7CB9-4486-AAD6-ED1AA59A4D6B}">
      <dsp:nvSpPr>
        <dsp:cNvPr id="0" name=""/>
        <dsp:cNvSpPr/>
      </dsp:nvSpPr>
      <dsp:spPr>
        <a:xfrm>
          <a:off x="1187033" y="4384088"/>
          <a:ext cx="843687" cy="84368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B690D2-9F6C-4A40-B045-5871089CDE7B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6B7014-1CA7-42FF-9E69-87C27AE33F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0948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Scope-Bound Resource Management: </a:t>
            </a:r>
            <a:r>
              <a:rPr lang="zh-CN" alt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作用域界定资源管理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147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3138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17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69602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43075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5316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2657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3950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9578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380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/>
          <a:lstStyle/>
          <a:p>
            <a:fld id="{F0A08C6D-CA89-457F-88D7-56281A3E4E44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9726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36228" y="2731009"/>
            <a:ext cx="7681397" cy="23485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7331" dirty="0">
                <a:solidFill>
                  <a:schemeClr val="bg1"/>
                </a:solidFill>
                <a:effectLst>
                  <a:glow rad="63500">
                    <a:srgbClr val="00B0F0">
                      <a:alpha val="40000"/>
                    </a:srgb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PROGRAMMING</a:t>
            </a:r>
          </a:p>
          <a:p>
            <a:pPr algn="ctr"/>
            <a:r>
              <a:rPr lang="en-US" altLang="zh-CN" sz="7331" dirty="0">
                <a:solidFill>
                  <a:schemeClr val="bg1"/>
                </a:solidFill>
                <a:effectLst>
                  <a:glow rad="63500">
                    <a:srgbClr val="00B0F0">
                      <a:alpha val="40000"/>
                    </a:srgb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endParaRPr lang="zh-CN" altLang="en-US" sz="7331" dirty="0">
              <a:solidFill>
                <a:schemeClr val="bg1"/>
              </a:solidFill>
              <a:effectLst>
                <a:glow rad="63500">
                  <a:srgbClr val="00B0F0">
                    <a:alpha val="40000"/>
                  </a:srgb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005099" y="6013046"/>
            <a:ext cx="4051782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33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…stay still…think far beyond…</a:t>
            </a:r>
            <a:endParaRPr lang="zh-CN" altLang="en-US" sz="2133" dirty="0">
              <a:solidFill>
                <a:schemeClr val="accent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1060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-TEX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27034" y="260334"/>
            <a:ext cx="11137511" cy="720679"/>
          </a:xfrm>
        </p:spPr>
        <p:txBody>
          <a:bodyPr>
            <a:normAutofit/>
          </a:bodyPr>
          <a:lstStyle>
            <a:lvl1pPr>
              <a:defRPr sz="3199">
                <a:solidFill>
                  <a:schemeClr val="accent1"/>
                </a:solidFill>
              </a:defRPr>
            </a:lvl1pPr>
          </a:lstStyle>
          <a:p>
            <a:r>
              <a:rPr lang="en-US" altLang="zh-CN" dirty="0"/>
              <a:t>Add title here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27034" y="1196679"/>
            <a:ext cx="11137511" cy="5111656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2799" b="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Aft>
                <a:spcPts val="0"/>
              </a:spcAft>
              <a:defRPr sz="2399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defRPr sz="1999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defRPr sz="1799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defRPr sz="1799">
                <a:solidFill>
                  <a:schemeClr val="tx1"/>
                </a:solidFill>
              </a:defRPr>
            </a:lvl5pPr>
          </a:lstStyle>
          <a:p>
            <a:pPr lvl="0"/>
            <a:r>
              <a:rPr lang="en-US" altLang="zh-CN" dirty="0"/>
              <a:t>Add text here</a:t>
            </a:r>
            <a:endParaRPr lang="zh-CN" altLang="en-US" dirty="0"/>
          </a:p>
          <a:p>
            <a:pPr lvl="1"/>
            <a:r>
              <a:rPr lang="en-US" altLang="zh-CN" dirty="0"/>
              <a:t>Add text here</a:t>
            </a:r>
          </a:p>
          <a:p>
            <a:pPr lvl="2"/>
            <a:r>
              <a:rPr lang="en-US" altLang="zh-CN" dirty="0"/>
              <a:t>Add text here</a:t>
            </a:r>
          </a:p>
          <a:p>
            <a:pPr lvl="3"/>
            <a:r>
              <a:rPr lang="en-US" altLang="zh-CN" dirty="0"/>
              <a:t>Add text here</a:t>
            </a:r>
          </a:p>
          <a:p>
            <a:pPr lvl="4"/>
            <a:r>
              <a:rPr lang="en-US" altLang="zh-CN" dirty="0"/>
              <a:t>Add text here</a:t>
            </a:r>
          </a:p>
        </p:txBody>
      </p:sp>
      <p:sp>
        <p:nvSpPr>
          <p:cNvPr id="4" name="日期占位符 1"/>
          <p:cNvSpPr/>
          <p:nvPr/>
        </p:nvSpPr>
        <p:spPr>
          <a:xfrm>
            <a:off x="40638" y="6410564"/>
            <a:ext cx="1904933" cy="45717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en-US" altLang="zh-CN" sz="1400" dirty="0">
              <a:solidFill>
                <a:schemeClr val="accent2"/>
              </a:solidFill>
            </a:endParaRPr>
          </a:p>
          <a:p>
            <a:pPr lvl="0"/>
            <a:r>
              <a:rPr lang="en-US" altLang="zh-CN" sz="1400" dirty="0">
                <a:solidFill>
                  <a:schemeClr val="accent2"/>
                </a:solidFill>
              </a:rPr>
              <a:t>Fall 2019</a:t>
            </a:r>
          </a:p>
        </p:txBody>
      </p:sp>
    </p:spTree>
    <p:extLst>
      <p:ext uri="{BB962C8B-B14F-4D97-AF65-F5344CB8AC3E}">
        <p14:creationId xmlns:p14="http://schemas.microsoft.com/office/powerpoint/2010/main" val="3952800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ile 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6" y="2404534"/>
            <a:ext cx="8448857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230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44020" y="63145"/>
            <a:ext cx="1379263" cy="328231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43889" tIns="0" rIns="0" bIns="0" anchor="ctr" anchorCtr="0">
            <a:spAutoFit/>
          </a:bodyPr>
          <a:lstStyle/>
          <a:p>
            <a:pPr algn="l"/>
            <a:r>
              <a:rPr lang="en-US" altLang="zh-CN" sz="2133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x.1 </a:t>
            </a:r>
            <a:r>
              <a:rPr lang="en-US" altLang="zh-CN" sz="2133" b="1" dirty="0">
                <a:solidFill>
                  <a:srgbClr val="1C488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RAII</a:t>
            </a:r>
            <a:endParaRPr lang="zh-CN" altLang="en-US" sz="2133" b="1" dirty="0">
              <a:solidFill>
                <a:srgbClr val="1C4885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1057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2"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ChangeArrowheads="1"/>
          </p:cNvSpPr>
          <p:nvPr userDrawn="1"/>
        </p:nvSpPr>
        <p:spPr bwMode="auto">
          <a:xfrm>
            <a:off x="44019" y="63143"/>
            <a:ext cx="2198249" cy="328231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43889" tIns="0" rIns="0" bIns="0" anchor="ctr" anchorCtr="0">
            <a:spAutoFit/>
          </a:bodyPr>
          <a:lstStyle/>
          <a:p>
            <a:pPr algn="l"/>
            <a:r>
              <a:rPr lang="en-US" altLang="zh-CN" sz="2133" b="1" dirty="0">
                <a:solidFill>
                  <a:srgbClr val="1C488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x.2 </a:t>
            </a:r>
            <a:r>
              <a:rPr lang="en-US" altLang="zh-CN" sz="2133" b="1" dirty="0" err="1">
                <a:solidFill>
                  <a:srgbClr val="1C488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PowerToys</a:t>
            </a:r>
            <a:endParaRPr lang="zh-CN" altLang="en-US" sz="2133" b="1" dirty="0">
              <a:solidFill>
                <a:srgbClr val="1C4885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967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ChangeArrowheads="1"/>
          </p:cNvSpPr>
          <p:nvPr userDrawn="1"/>
        </p:nvSpPr>
        <p:spPr bwMode="auto">
          <a:xfrm>
            <a:off x="44018" y="63143"/>
            <a:ext cx="2394382" cy="328231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43889" tIns="0" rIns="0" bIns="0" anchor="ctr" anchorCtr="0">
            <a:spAutoFit/>
          </a:bodyPr>
          <a:lstStyle/>
          <a:p>
            <a:pPr algn="l"/>
            <a:r>
              <a:rPr lang="en-US" altLang="zh-CN" sz="2133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x.3 coding style</a:t>
            </a:r>
            <a:endParaRPr lang="zh-CN" altLang="en-US" sz="2133" b="1" dirty="0">
              <a:solidFill>
                <a:srgbClr val="1C48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2967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ChangeArrowheads="1"/>
          </p:cNvSpPr>
          <p:nvPr userDrawn="1"/>
        </p:nvSpPr>
        <p:spPr bwMode="auto">
          <a:xfrm>
            <a:off x="44018" y="63144"/>
            <a:ext cx="3211561" cy="328231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43889" tIns="0" rIns="0" bIns="0" anchor="ctr" anchorCtr="0">
            <a:spAutoFit/>
          </a:bodyPr>
          <a:lstStyle/>
          <a:p>
            <a:pPr algn="l"/>
            <a:r>
              <a:rPr lang="en-US" altLang="zh-CN" sz="2133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x.4 </a:t>
            </a:r>
            <a:r>
              <a:rPr lang="zh-CN" altLang="en-US" sz="2133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r>
              <a:rPr lang="en-US" altLang="zh-CN" sz="2133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133" b="1" dirty="0">
              <a:solidFill>
                <a:srgbClr val="1C48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9665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ChangeArrowheads="1"/>
          </p:cNvSpPr>
          <p:nvPr userDrawn="1"/>
        </p:nvSpPr>
        <p:spPr bwMode="auto">
          <a:xfrm>
            <a:off x="44019" y="63145"/>
            <a:ext cx="2415402" cy="328231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43889" tIns="0" rIns="0" bIns="0" anchor="ctr" anchorCtr="0">
            <a:spAutoFit/>
          </a:bodyPr>
          <a:lstStyle/>
          <a:p>
            <a:pPr algn="l"/>
            <a:r>
              <a:rPr lang="en-US" altLang="zh-CN" sz="2133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x.5 </a:t>
            </a:r>
            <a:r>
              <a:rPr lang="zh-CN" altLang="en-US" sz="2133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r>
              <a:rPr lang="en-US" altLang="zh-CN" sz="2133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2133" b="1" dirty="0">
              <a:solidFill>
                <a:srgbClr val="1C48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8754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002671" y="845559"/>
            <a:ext cx="5791887" cy="5543109"/>
            <a:chOff x="-744761" y="-143009"/>
            <a:chExt cx="7094267" cy="7094268"/>
          </a:xfrm>
        </p:grpSpPr>
        <p:pic>
          <p:nvPicPr>
            <p:cNvPr id="17" name="图片 16"/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1616687" y="1073458"/>
              <a:ext cx="4661334" cy="4661334"/>
            </a:xfrm>
            <a:prstGeom prst="rect">
              <a:avLst/>
            </a:prstGeom>
          </p:spPr>
        </p:pic>
        <p:sp>
          <p:nvSpPr>
            <p:cNvPr id="19" name="弧形 18"/>
            <p:cNvSpPr/>
            <p:nvPr userDrawn="1"/>
          </p:nvSpPr>
          <p:spPr>
            <a:xfrm rot="10800000">
              <a:off x="659210" y="638693"/>
              <a:ext cx="5530862" cy="5530864"/>
            </a:xfrm>
            <a:prstGeom prst="arc">
              <a:avLst>
                <a:gd name="adj1" fmla="val 5484487"/>
                <a:gd name="adj2" fmla="val 18518042"/>
              </a:avLst>
            </a:prstGeom>
            <a:ln w="304800" cap="rnd">
              <a:solidFill>
                <a:schemeClr val="accent3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399"/>
            </a:p>
          </p:txBody>
        </p:sp>
        <p:sp>
          <p:nvSpPr>
            <p:cNvPr id="22" name="弧形 21"/>
            <p:cNvSpPr/>
            <p:nvPr userDrawn="1"/>
          </p:nvSpPr>
          <p:spPr>
            <a:xfrm rot="10800000">
              <a:off x="-744760" y="-143009"/>
              <a:ext cx="7094266" cy="7094268"/>
            </a:xfrm>
            <a:prstGeom prst="arc">
              <a:avLst>
                <a:gd name="adj1" fmla="val 3803342"/>
                <a:gd name="adj2" fmla="val 19577685"/>
              </a:avLst>
            </a:prstGeom>
            <a:ln w="304800" cap="rnd">
              <a:solidFill>
                <a:schemeClr val="accent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399"/>
            </a:p>
          </p:txBody>
        </p:sp>
        <p:sp>
          <p:nvSpPr>
            <p:cNvPr id="24" name="弧形 23"/>
            <p:cNvSpPr/>
            <p:nvPr userDrawn="1"/>
          </p:nvSpPr>
          <p:spPr>
            <a:xfrm rot="10800000">
              <a:off x="659210" y="638693"/>
              <a:ext cx="5530862" cy="5530864"/>
            </a:xfrm>
            <a:prstGeom prst="arc">
              <a:avLst>
                <a:gd name="adj1" fmla="val 3459"/>
                <a:gd name="adj2" fmla="val 4777379"/>
              </a:avLst>
            </a:prstGeom>
            <a:ln w="304800" cap="rnd">
              <a:solidFill>
                <a:schemeClr val="accent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399"/>
            </a:p>
          </p:txBody>
        </p:sp>
        <p:sp>
          <p:nvSpPr>
            <p:cNvPr id="25" name="弧形 24"/>
            <p:cNvSpPr/>
            <p:nvPr userDrawn="1"/>
          </p:nvSpPr>
          <p:spPr>
            <a:xfrm rot="10800000">
              <a:off x="659210" y="638693"/>
              <a:ext cx="5530862" cy="5530864"/>
            </a:xfrm>
            <a:prstGeom prst="arc">
              <a:avLst>
                <a:gd name="adj1" fmla="val 19211528"/>
                <a:gd name="adj2" fmla="val 20880876"/>
              </a:avLst>
            </a:prstGeom>
            <a:ln w="304800" cap="rnd">
              <a:solidFill>
                <a:schemeClr val="accent4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399"/>
            </a:p>
          </p:txBody>
        </p:sp>
        <p:sp>
          <p:nvSpPr>
            <p:cNvPr id="26" name="弧形 25"/>
            <p:cNvSpPr/>
            <p:nvPr userDrawn="1"/>
          </p:nvSpPr>
          <p:spPr>
            <a:xfrm rot="10800000">
              <a:off x="-744761" y="-143009"/>
              <a:ext cx="7094266" cy="7094268"/>
            </a:xfrm>
            <a:prstGeom prst="arc">
              <a:avLst>
                <a:gd name="adj1" fmla="val 1039272"/>
                <a:gd name="adj2" fmla="val 3259357"/>
              </a:avLst>
            </a:prstGeom>
            <a:ln w="304800" cap="rnd">
              <a:solidFill>
                <a:schemeClr val="accent3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399"/>
            </a:p>
          </p:txBody>
        </p:sp>
      </p:grpSp>
    </p:spTree>
    <p:extLst>
      <p:ext uri="{BB962C8B-B14F-4D97-AF65-F5344CB8AC3E}">
        <p14:creationId xmlns:p14="http://schemas.microsoft.com/office/powerpoint/2010/main" val="1617288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80" r:id="rId2"/>
    <p:sldLayoutId id="2147483682" r:id="rId3"/>
    <p:sldLayoutId id="2147483683" r:id="rId4"/>
  </p:sldLayoutIdLst>
  <p:txStyles>
    <p:titleStyle>
      <a:lvl1pPr algn="l" defTabSz="914103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526" indent="-228526" algn="l" defTabSz="91410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577" indent="-228526" algn="l" defTabSz="91410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2629" indent="-228526" algn="l" defTabSz="91410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599680" indent="-228526" algn="l" defTabSz="91410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6731" indent="-228526" algn="l" defTabSz="91410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3783" indent="-228526" algn="l" defTabSz="91410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834" indent="-228526" algn="l" defTabSz="91410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732" indent="-228526" algn="l" defTabSz="91410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783" indent="-228526" algn="l" defTabSz="91410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10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51" algn="l" defTabSz="91410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03" algn="l" defTabSz="91410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54" algn="l" defTabSz="91410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06" algn="l" defTabSz="91410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257" algn="l" defTabSz="91410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08" algn="l" defTabSz="91410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206" algn="l" defTabSz="91410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258" algn="l" defTabSz="91410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9"/>
          </p:nvPr>
        </p:nvSpPr>
        <p:spPr bwMode="auto">
          <a:xfrm>
            <a:off x="838200" y="1825626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" name="灯片编号占位符 4"/>
          <p:cNvSpPr>
            <a:spLocks noGrp="1"/>
          </p:cNvSpPr>
          <p:nvPr/>
        </p:nvSpPr>
        <p:spPr>
          <a:xfrm>
            <a:off x="24549" y="6546100"/>
            <a:ext cx="2539559" cy="280160"/>
          </a:xfrm>
        </p:spPr>
        <p:txBody>
          <a:bodyPr/>
          <a:lstStyle>
            <a:lvl1pPr algn="r">
              <a:defRPr sz="100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 algn="l"/>
            <a:r>
              <a:rPr lang="en-US" sz="1333" dirty="0"/>
              <a:t>FALL 2019</a:t>
            </a:r>
          </a:p>
        </p:txBody>
      </p:sp>
      <p:sp>
        <p:nvSpPr>
          <p:cNvPr id="3" name="灯片编号占位符 4"/>
          <p:cNvSpPr>
            <a:spLocks noGrp="1"/>
          </p:cNvSpPr>
          <p:nvPr/>
        </p:nvSpPr>
        <p:spPr>
          <a:xfrm>
            <a:off x="9610538" y="6546100"/>
            <a:ext cx="2539559" cy="280160"/>
          </a:xfrm>
        </p:spPr>
        <p:txBody>
          <a:bodyPr/>
          <a:lstStyle>
            <a:lvl1pPr algn="r">
              <a:defRPr sz="100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/>
            <a:fld id="{9A0DB2DC-4C9A-4742-B13C-FB6460FD3503}" type="slidenum">
              <a:rPr lang="en-US" sz="1333"/>
              <a:t>‹#›</a:t>
            </a:fld>
            <a:endParaRPr lang="en-US" sz="1333"/>
          </a:p>
        </p:txBody>
      </p:sp>
      <p:grpSp>
        <p:nvGrpSpPr>
          <p:cNvPr id="28" name="组合 27"/>
          <p:cNvGrpSpPr/>
          <p:nvPr/>
        </p:nvGrpSpPr>
        <p:grpSpPr>
          <a:xfrm>
            <a:off x="8174091" y="54985"/>
            <a:ext cx="3999656" cy="343637"/>
            <a:chOff x="3226" y="3776"/>
            <a:chExt cx="3023" cy="406"/>
          </a:xfrm>
        </p:grpSpPr>
        <p:sp>
          <p:nvSpPr>
            <p:cNvPr id="26" name="Rectangle 6"/>
            <p:cNvSpPr>
              <a:spLocks noChangeArrowheads="1"/>
            </p:cNvSpPr>
            <p:nvPr/>
          </p:nvSpPr>
          <p:spPr bwMode="auto">
            <a:xfrm>
              <a:off x="3582" y="3783"/>
              <a:ext cx="2667" cy="38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107950" tIns="0" rIns="0" bIns="0" anchor="ctr" anchorCtr="0">
              <a:spAutoFit/>
            </a:bodyPr>
            <a:lstStyle/>
            <a:p>
              <a:pPr algn="l"/>
              <a:r>
                <a:rPr lang="en-US" altLang="zh-CN" sz="2133" b="1" dirty="0">
                  <a:solidFill>
                    <a:srgbClr val="1C488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WINDOWS</a:t>
              </a:r>
              <a:r>
                <a:rPr lang="zh-CN" altLang="en-US" sz="2133" b="1" dirty="0">
                  <a:solidFill>
                    <a:srgbClr val="1C488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编程实战进阶</a:t>
              </a:r>
            </a:p>
          </p:txBody>
        </p:sp>
        <p:sp>
          <p:nvSpPr>
            <p:cNvPr id="27" name="矩形 29"/>
            <p:cNvSpPr>
              <a:spLocks noChangeArrowheads="1"/>
            </p:cNvSpPr>
            <p:nvPr/>
          </p:nvSpPr>
          <p:spPr bwMode="auto">
            <a:xfrm>
              <a:off x="3226" y="3776"/>
              <a:ext cx="356" cy="406"/>
            </a:xfrm>
            <a:prstGeom prst="rect">
              <a:avLst/>
            </a:prstGeom>
            <a:solidFill>
              <a:srgbClr val="1C48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0"/>
            <a:lstStyle/>
            <a:p>
              <a:pPr algn="ctr"/>
              <a:r>
                <a:rPr lang="en-US" altLang="zh-CN" sz="2133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0860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4" r:id="rId6"/>
    <p:sldLayoutId id="2147483695" r:id="rId7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399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051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10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154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20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526" indent="-228526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Wingdings" panose="05000000000000000000" charset="0"/>
        <a:buChar char=""/>
        <a:defRPr sz="2799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577" indent="-228526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宋体" panose="02010600030101010101" pitchFamily="2" charset="-122"/>
        <a:buChar char="–"/>
        <a:defRPr sz="2399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1142629" indent="-228526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charset="0"/>
        <a:buChar char=""/>
        <a:defRPr sz="1999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599680" indent="-228526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999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6731" indent="-228526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999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2513783" indent="-228526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0834" indent="-228526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8732" indent="-228526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5783" indent="-228526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103" rtl="0" eaLnBrk="1" latinLnBrk="0" hangingPunct="1">
        <a:defRPr sz="1866" kern="1200">
          <a:solidFill>
            <a:schemeClr val="tx1"/>
          </a:solidFill>
          <a:latin typeface="+mn-lt"/>
          <a:ea typeface="+mn-ea"/>
          <a:cs typeface="+mn-cs"/>
        </a:defRPr>
      </a:lvl1pPr>
      <a:lvl2pPr marL="457051" algn="l" defTabSz="914103" rtl="0" eaLnBrk="1" latinLnBrk="0" hangingPunct="1">
        <a:defRPr sz="1866" kern="1200">
          <a:solidFill>
            <a:schemeClr val="tx1"/>
          </a:solidFill>
          <a:latin typeface="+mn-lt"/>
          <a:ea typeface="+mn-ea"/>
          <a:cs typeface="+mn-cs"/>
        </a:defRPr>
      </a:lvl2pPr>
      <a:lvl3pPr marL="914103" algn="l" defTabSz="914103" rtl="0" eaLnBrk="1" latinLnBrk="0" hangingPunct="1">
        <a:defRPr sz="1866" kern="1200">
          <a:solidFill>
            <a:schemeClr val="tx1"/>
          </a:solidFill>
          <a:latin typeface="+mn-lt"/>
          <a:ea typeface="+mn-ea"/>
          <a:cs typeface="+mn-cs"/>
        </a:defRPr>
      </a:lvl3pPr>
      <a:lvl4pPr marL="1371154" algn="l" defTabSz="914103" rtl="0" eaLnBrk="1" latinLnBrk="0" hangingPunct="1">
        <a:defRPr sz="1866" kern="1200">
          <a:solidFill>
            <a:schemeClr val="tx1"/>
          </a:solidFill>
          <a:latin typeface="+mn-lt"/>
          <a:ea typeface="+mn-ea"/>
          <a:cs typeface="+mn-cs"/>
        </a:defRPr>
      </a:lvl4pPr>
      <a:lvl5pPr marL="1828206" algn="l" defTabSz="914103" rtl="0" eaLnBrk="1" latinLnBrk="0" hangingPunct="1">
        <a:defRPr sz="1866" kern="1200">
          <a:solidFill>
            <a:schemeClr val="tx1"/>
          </a:solidFill>
          <a:latin typeface="+mn-lt"/>
          <a:ea typeface="+mn-ea"/>
          <a:cs typeface="+mn-cs"/>
        </a:defRPr>
      </a:lvl5pPr>
      <a:lvl6pPr marL="2285257" algn="l" defTabSz="914103" rtl="0" eaLnBrk="1" latinLnBrk="0" hangingPunct="1">
        <a:defRPr sz="1866" kern="1200">
          <a:solidFill>
            <a:schemeClr val="tx1"/>
          </a:solidFill>
          <a:latin typeface="+mn-lt"/>
          <a:ea typeface="+mn-ea"/>
          <a:cs typeface="+mn-cs"/>
        </a:defRPr>
      </a:lvl6pPr>
      <a:lvl7pPr marL="2742308" algn="l" defTabSz="914103" rtl="0" eaLnBrk="1" latinLnBrk="0" hangingPunct="1">
        <a:defRPr sz="1866" kern="1200">
          <a:solidFill>
            <a:schemeClr val="tx1"/>
          </a:solidFill>
          <a:latin typeface="+mn-lt"/>
          <a:ea typeface="+mn-ea"/>
          <a:cs typeface="+mn-cs"/>
        </a:defRPr>
      </a:lvl7pPr>
      <a:lvl8pPr marL="3200206" algn="l" defTabSz="914103" rtl="0" eaLnBrk="1" latinLnBrk="0" hangingPunct="1">
        <a:defRPr sz="1866" kern="1200">
          <a:solidFill>
            <a:schemeClr val="tx1"/>
          </a:solidFill>
          <a:latin typeface="+mn-lt"/>
          <a:ea typeface="+mn-ea"/>
          <a:cs typeface="+mn-cs"/>
        </a:defRPr>
      </a:lvl8pPr>
      <a:lvl9pPr marL="3657258" algn="l" defTabSz="914103" rtl="0" eaLnBrk="1" latinLnBrk="0" hangingPunct="1">
        <a:defRPr sz="18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0" y="77609"/>
            <a:ext cx="8359775" cy="90040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zh-CN" sz="3200" dirty="0">
                <a:solidFill>
                  <a:schemeClr val="accent4">
                    <a:lumMod val="50000"/>
                  </a:schemeClr>
                </a:solidFill>
              </a:rPr>
              <a:t>Windows</a:t>
            </a:r>
            <a:r>
              <a:rPr lang="zh-CN" altLang="en-US" sz="3200" dirty="0">
                <a:solidFill>
                  <a:schemeClr val="accent4">
                    <a:lumMod val="50000"/>
                  </a:schemeClr>
                </a:solidFill>
              </a:rPr>
              <a:t>编程实践 </a:t>
            </a:r>
            <a:r>
              <a:rPr lang="en-US" altLang="zh-CN" sz="3200" dirty="0">
                <a:solidFill>
                  <a:schemeClr val="accent4">
                    <a:lumMod val="50000"/>
                  </a:schemeClr>
                </a:solidFill>
              </a:rPr>
              <a:t>– </a:t>
            </a:r>
            <a:r>
              <a:rPr lang="zh-CN" altLang="en-US" sz="3200" dirty="0">
                <a:solidFill>
                  <a:schemeClr val="accent4">
                    <a:lumMod val="50000"/>
                  </a:schemeClr>
                </a:solidFill>
              </a:rPr>
              <a:t>补充内容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951" y="1458323"/>
            <a:ext cx="81262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sz="4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编程实战进阶</a:t>
            </a:r>
          </a:p>
        </p:txBody>
      </p:sp>
      <p:sp>
        <p:nvSpPr>
          <p:cNvPr id="5" name="副标题 2">
            <a:extLst>
              <a:ext uri="{FF2B5EF4-FFF2-40B4-BE49-F238E27FC236}">
                <a16:creationId xmlns:a16="http://schemas.microsoft.com/office/drawing/2014/main" id="{4144A547-6732-417E-83AA-9A8C91926265}"/>
              </a:ext>
            </a:extLst>
          </p:cNvPr>
          <p:cNvSpPr txBox="1">
            <a:spLocks/>
          </p:cNvSpPr>
          <p:nvPr/>
        </p:nvSpPr>
        <p:spPr>
          <a:xfrm>
            <a:off x="114624" y="5036352"/>
            <a:ext cx="6075783" cy="1805464"/>
          </a:xfrm>
        </p:spPr>
        <p:txBody>
          <a:bodyPr>
            <a:noAutofit/>
          </a:bodyPr>
          <a:lstStyle>
            <a:lvl1pPr marL="228526" indent="-228526" algn="l" defTabSz="91410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99" kern="12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99" kern="12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629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 kern="12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680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731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783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834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32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83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School of CS</a:t>
            </a:r>
          </a:p>
          <a:p>
            <a:pPr marL="0" indent="0" algn="r">
              <a:buFont typeface="Arial" panose="020B0604020202020204" pitchFamily="34" charset="0"/>
              <a:buNone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Jicheng Hu</a:t>
            </a:r>
          </a:p>
          <a:p>
            <a:pPr marL="0" indent="0" algn="r">
              <a:buFont typeface="Arial" panose="020B0604020202020204" pitchFamily="34" charset="0"/>
              <a:buNone/>
            </a:pP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jicheng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@ yahoo . com</a:t>
            </a:r>
          </a:p>
          <a:p>
            <a:pPr marL="0" indent="0" algn="r">
              <a:buFont typeface="Arial" panose="020B0604020202020204" pitchFamily="34" charset="0"/>
              <a:buNone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https://github.com/programming-windows/</a:t>
            </a:r>
          </a:p>
        </p:txBody>
      </p:sp>
    </p:spTree>
    <p:extLst>
      <p:ext uri="{BB962C8B-B14F-4D97-AF65-F5344CB8AC3E}">
        <p14:creationId xmlns:p14="http://schemas.microsoft.com/office/powerpoint/2010/main" val="2912646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>
            <a:extLst>
              <a:ext uri="{FF2B5EF4-FFF2-40B4-BE49-F238E27FC236}">
                <a16:creationId xmlns:a16="http://schemas.microsoft.com/office/drawing/2014/main" id="{6442E41E-3C4A-4226-B5BB-DF18B391D423}"/>
              </a:ext>
            </a:extLst>
          </p:cNvPr>
          <p:cNvSpPr txBox="1">
            <a:spLocks noChangeArrowheads="1"/>
          </p:cNvSpPr>
          <p:nvPr/>
        </p:nvSpPr>
        <p:spPr>
          <a:xfrm>
            <a:off x="457316" y="979055"/>
            <a:ext cx="10204648" cy="5190836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526" indent="-228526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charset="0"/>
              <a:buChar char=""/>
              <a:defRPr sz="2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23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2629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charset="0"/>
              <a:buChar char="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599680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6731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3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834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8732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5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400">
              <a:buNone/>
            </a:pPr>
            <a:r>
              <a:rPr lang="en-US" altLang="zh-CN" sz="3600" kern="0" dirty="0"/>
              <a:t>RAII resource wrappers</a:t>
            </a:r>
          </a:p>
          <a:p>
            <a:pPr marL="0" indent="0" defTabSz="914400">
              <a:buFont typeface="Wingdings" panose="05000000000000000000" charset="0"/>
              <a:buNone/>
            </a:pPr>
            <a:endParaRPr lang="zh-CN" altLang="en-US" sz="3600" kern="0" dirty="0"/>
          </a:p>
          <a:p>
            <a:pPr lvl="1" defTabSz="914400"/>
            <a:r>
              <a:rPr lang="en-US" altLang="zh-CN" sz="2800" kern="0" dirty="0"/>
              <a:t>The resource wrappers library is usable by any user-mode C++ code through relative inclusion of </a:t>
            </a:r>
            <a:r>
              <a:rPr lang="en-US" altLang="zh-CN" sz="2800" kern="0" dirty="0" err="1"/>
              <a:t>Resource.h</a:t>
            </a:r>
            <a:endParaRPr lang="en-US" altLang="zh-CN" sz="2800" kern="0" dirty="0"/>
          </a:p>
          <a:p>
            <a:pPr lvl="2" defTabSz="914400"/>
            <a:endParaRPr lang="en-US" altLang="zh-CN" sz="2400" kern="0" dirty="0"/>
          </a:p>
          <a:p>
            <a:pPr lvl="2" defTabSz="914400"/>
            <a:endParaRPr lang="zh-CN" altLang="en-US" sz="2400" kern="0" dirty="0"/>
          </a:p>
          <a:p>
            <a:pPr lvl="1" defTabSz="914400"/>
            <a:r>
              <a:rPr lang="en-US" altLang="zh-CN" sz="2800" kern="0" dirty="0"/>
              <a:t>Note that </a:t>
            </a:r>
            <a:r>
              <a:rPr lang="en-US" altLang="zh-CN" sz="2800" kern="0" dirty="0" err="1"/>
              <a:t>Resource.h</a:t>
            </a:r>
            <a:r>
              <a:rPr lang="en-US" altLang="zh-CN" sz="2800" kern="0" dirty="0"/>
              <a:t> defines wrappers only for types that have been defined </a:t>
            </a:r>
            <a:r>
              <a:rPr lang="en-US" altLang="zh-CN" sz="2800" kern="0" dirty="0">
                <a:solidFill>
                  <a:srgbClr val="FF0000"/>
                </a:solidFill>
              </a:rPr>
              <a:t>prior to </a:t>
            </a:r>
            <a:r>
              <a:rPr lang="en-US" altLang="zh-CN" sz="2800" kern="0" dirty="0"/>
              <a:t>the inclusion of </a:t>
            </a:r>
            <a:r>
              <a:rPr lang="en-US" altLang="zh-CN" sz="2800" kern="0" dirty="0" err="1"/>
              <a:t>Resource.h</a:t>
            </a:r>
            <a:r>
              <a:rPr lang="en-US" altLang="zh-CN" sz="2800" kern="0" dirty="0"/>
              <a:t>.</a:t>
            </a:r>
          </a:p>
          <a:p>
            <a:pPr lvl="2" defTabSz="914400"/>
            <a:endParaRPr lang="en-US" altLang="zh-CN" sz="2400" kern="0" dirty="0"/>
          </a:p>
          <a:p>
            <a:pPr lvl="2" defTabSz="914400"/>
            <a:endParaRPr lang="en-US" altLang="zh-CN" sz="2400" kern="0" dirty="0"/>
          </a:p>
          <a:p>
            <a:pPr lvl="2" defTabSz="914400"/>
            <a:endParaRPr lang="en-US" altLang="zh-CN" sz="2400" kern="0" dirty="0"/>
          </a:p>
          <a:p>
            <a:pPr lvl="1" defTabSz="914400"/>
            <a:r>
              <a:rPr lang="en-US" altLang="zh-CN" sz="2800" kern="0" dirty="0"/>
              <a:t> It is safe to include </a:t>
            </a:r>
            <a:r>
              <a:rPr lang="en-US" altLang="zh-CN" sz="2800" kern="0" dirty="0" err="1"/>
              <a:t>Resource.h</a:t>
            </a:r>
            <a:r>
              <a:rPr lang="en-US" altLang="zh-CN" sz="2800" kern="0" dirty="0"/>
              <a:t> multiple times. Each time will define wrappers for any new types defined after the previous inclusion of </a:t>
            </a:r>
            <a:r>
              <a:rPr lang="en-US" altLang="zh-CN" sz="2800" kern="0" dirty="0" err="1"/>
              <a:t>Resource.h</a:t>
            </a:r>
            <a:r>
              <a:rPr lang="en-US" altLang="zh-CN" sz="2800" kern="0" dirty="0"/>
              <a:t>.</a:t>
            </a:r>
            <a:endParaRPr lang="zh-CN" altLang="en-US" sz="2800" kern="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53C3BBE-BC84-495D-9CB9-F55583E90471}"/>
              </a:ext>
            </a:extLst>
          </p:cNvPr>
          <p:cNvSpPr/>
          <p:nvPr/>
        </p:nvSpPr>
        <p:spPr>
          <a:xfrm>
            <a:off x="2044625" y="6282081"/>
            <a:ext cx="80969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参考网页  </a:t>
            </a:r>
            <a:r>
              <a:rPr lang="en-US" altLang="zh-CN" sz="2000" dirty="0">
                <a:solidFill>
                  <a:srgbClr val="7030A0"/>
                </a:solidFill>
              </a:rPr>
              <a:t>https://github.com/Microsoft/wil/wiki/RAII-resource-wrappers</a:t>
            </a:r>
            <a:endParaRPr lang="zh-CN" altLang="en-US" sz="2000" dirty="0">
              <a:solidFill>
                <a:srgbClr val="7030A0"/>
              </a:solidFill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07D7127D-F06B-47E8-AC2D-4772E042ED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4625" y="2799506"/>
            <a:ext cx="5828145" cy="30777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2"/>
                <a:ea typeface="SFMono-Regular"/>
              </a:rPr>
              <a:t>#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Arial Unicode MS" panose="020B0604020202020204" pitchFamily="34" charset="-122"/>
                <a:ea typeface="SFMono-Regular"/>
              </a:rPr>
              <a:t>include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2"/>
                <a:ea typeface="SFMono-Regular"/>
              </a:rPr>
              <a:t>&lt;wil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2"/>
                <a:ea typeface="SFMono-Regular"/>
              </a:rPr>
              <a:t>/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2"/>
                <a:ea typeface="SFMono-Regular"/>
              </a:rPr>
              <a:t>Resource.h&gt;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D808C697-1633-4242-98E7-2C0CDB1BFF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4625" y="4205281"/>
            <a:ext cx="5828145" cy="61555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0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#</a:t>
            </a:r>
            <a:r>
              <a:rPr lang="zh-CN" altLang="zh-CN" sz="2000" dirty="0">
                <a:solidFill>
                  <a:srgbClr val="D73A49"/>
                </a:solidFill>
                <a:latin typeface="Arial Unicode MS" panose="020B0604020202020204" pitchFamily="34" charset="-122"/>
                <a:ea typeface="SFMono-Regular"/>
              </a:rPr>
              <a:t>include</a:t>
            </a:r>
            <a:r>
              <a:rPr lang="zh-CN" altLang="zh-CN" sz="2000" dirty="0">
                <a:solidFill>
                  <a:srgbClr val="24292E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20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&lt;</a:t>
            </a:r>
            <a:r>
              <a:rPr lang="en-US" altLang="zh-CN" sz="20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WinINet.h</a:t>
            </a:r>
            <a:r>
              <a:rPr lang="zh-CN" altLang="zh-CN" sz="20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&gt;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Unicode MS" panose="020B0604020202020204" pitchFamily="34" charset="-122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2"/>
                <a:ea typeface="SFMono-Regular"/>
              </a:rPr>
              <a:t>#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Arial Unicode MS" panose="020B0604020202020204" pitchFamily="34" charset="-122"/>
                <a:ea typeface="SFMono-Regular"/>
              </a:rPr>
              <a:t>include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2"/>
                <a:ea typeface="SFMono-Regular"/>
              </a:rPr>
              <a:t>&lt;wil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2"/>
                <a:ea typeface="SFMono-Regular"/>
              </a:rPr>
              <a:t>/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2"/>
                <a:ea typeface="SFMono-Regular"/>
              </a:rPr>
              <a:t>Resource.h&gt;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0218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>
            <a:extLst>
              <a:ext uri="{FF2B5EF4-FFF2-40B4-BE49-F238E27FC236}">
                <a16:creationId xmlns:a16="http://schemas.microsoft.com/office/drawing/2014/main" id="{6442E41E-3C4A-4226-B5BB-DF18B391D423}"/>
              </a:ext>
            </a:extLst>
          </p:cNvPr>
          <p:cNvSpPr txBox="1">
            <a:spLocks noChangeArrowheads="1"/>
          </p:cNvSpPr>
          <p:nvPr/>
        </p:nvSpPr>
        <p:spPr>
          <a:xfrm>
            <a:off x="1962845" y="434110"/>
            <a:ext cx="5047555" cy="618836"/>
          </a:xfrm>
          <a:prstGeom prst="rect">
            <a:avLst/>
          </a:prstGeom>
        </p:spPr>
        <p:txBody>
          <a:bodyPr>
            <a:normAutofit/>
          </a:bodyPr>
          <a:lstStyle>
            <a:lvl1pPr marL="228526" indent="-228526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charset="0"/>
              <a:buChar char=""/>
              <a:defRPr sz="2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23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2629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charset="0"/>
              <a:buChar char="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599680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6731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3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834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8732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5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400">
              <a:buNone/>
            </a:pPr>
            <a:r>
              <a:rPr lang="en-US" altLang="zh-CN" sz="3300" kern="0" dirty="0"/>
              <a:t>RAII resource wrappers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53C3BBE-BC84-495D-9CB9-F55583E90471}"/>
              </a:ext>
            </a:extLst>
          </p:cNvPr>
          <p:cNvSpPr/>
          <p:nvPr/>
        </p:nvSpPr>
        <p:spPr>
          <a:xfrm>
            <a:off x="2044625" y="6282081"/>
            <a:ext cx="80969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参考网页  </a:t>
            </a:r>
            <a:r>
              <a:rPr lang="en-US" altLang="zh-CN" sz="2000" dirty="0">
                <a:solidFill>
                  <a:srgbClr val="7030A0"/>
                </a:solidFill>
              </a:rPr>
              <a:t>https://github.com/Microsoft/wil/wiki/RAII-resource-wrappers</a:t>
            </a:r>
            <a:endParaRPr lang="zh-CN" altLang="en-US" sz="2000" dirty="0">
              <a:solidFill>
                <a:srgbClr val="7030A0"/>
              </a:solidFill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D808C697-1633-4242-98E7-2C0CDB1BFF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478" y="1158459"/>
            <a:ext cx="4096209" cy="49244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// Construct a new pointer with a resource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wil::unique_handle </a:t>
            </a:r>
            <a:r>
              <a:rPr lang="zh-CN" altLang="zh-CN" sz="1600" dirty="0">
                <a:solidFill>
                  <a:srgbClr val="6F42C1"/>
                </a:solidFill>
                <a:latin typeface="Arial Unicode MS" panose="020B0604020202020204" pitchFamily="34" charset="-122"/>
                <a:ea typeface="SFMono-Regular"/>
              </a:rPr>
              <a:t>ptr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(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handle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);</a:t>
            </a: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// Retrieve the resource </a:t>
            </a:r>
            <a:endParaRPr lang="en-US" altLang="zh-CN" sz="1600" dirty="0">
              <a:solidFill>
                <a:schemeClr val="accent5">
                  <a:lumMod val="75000"/>
                </a:schemeClr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rgbClr val="D73A49"/>
                </a:solidFill>
                <a:latin typeface="Arial Unicode MS" panose="020B0604020202020204" pitchFamily="34" charset="-122"/>
                <a:ea typeface="SFMono-Regular"/>
              </a:rPr>
              <a:t>auto</a:t>
            </a:r>
            <a:r>
              <a:rPr lang="zh-CN" altLang="zh-CN" sz="1600" dirty="0">
                <a:solidFill>
                  <a:srgbClr val="24292E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resource = ptr.get(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); </a:t>
            </a: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// Check validity of the resource </a:t>
            </a:r>
            <a:endParaRPr lang="en-US" altLang="zh-CN" sz="1600" dirty="0">
              <a:solidFill>
                <a:schemeClr val="accent5">
                  <a:lumMod val="75000"/>
                </a:schemeClr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rgbClr val="D73A49"/>
                </a:solidFill>
                <a:latin typeface="Arial Unicode MS" panose="020B0604020202020204" pitchFamily="34" charset="-122"/>
                <a:ea typeface="SFMono-Regular"/>
              </a:rPr>
              <a:t>if</a:t>
            </a:r>
            <a:r>
              <a:rPr lang="zh-CN" altLang="zh-CN" sz="1600" dirty="0">
                <a:solidFill>
                  <a:srgbClr val="24292E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(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ptr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) </a:t>
            </a: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{ </a:t>
            </a: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// resource is assigned </a:t>
            </a:r>
            <a:endParaRPr lang="en-US" altLang="zh-CN" sz="1600" dirty="0">
              <a:solidFill>
                <a:schemeClr val="accent5">
                  <a:lumMod val="75000"/>
                </a:schemeClr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} </a:t>
            </a: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// Same as previous </a:t>
            </a:r>
            <a:endParaRPr lang="en-US" altLang="zh-CN" sz="1600" dirty="0">
              <a:solidFill>
                <a:schemeClr val="accent5">
                  <a:lumMod val="75000"/>
                </a:schemeClr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rgbClr val="D73A49"/>
                </a:solidFill>
                <a:latin typeface="Arial Unicode MS" panose="020B0604020202020204" pitchFamily="34" charset="-122"/>
                <a:ea typeface="SFMono-Regular"/>
              </a:rPr>
              <a:t>if</a:t>
            </a:r>
            <a:r>
              <a:rPr lang="zh-CN" altLang="zh-CN" sz="1600" dirty="0">
                <a:solidFill>
                  <a:srgbClr val="24292E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(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ptr.is_valid(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)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) </a:t>
            </a: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{ </a:t>
            </a: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// resource is assigned </a:t>
            </a:r>
            <a:endParaRPr lang="en-US" altLang="zh-CN" sz="1600" dirty="0">
              <a:solidFill>
                <a:schemeClr val="accent5">
                  <a:lumMod val="75000"/>
                </a:schemeClr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}</a:t>
            </a:r>
            <a:r>
              <a:rPr lang="zh-CN" altLang="zh-CN" sz="1600" dirty="0">
                <a:solidFill>
                  <a:srgbClr val="24292E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rgbClr val="24292E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// Free the resource </a:t>
            </a:r>
            <a:endParaRPr lang="en-US" altLang="zh-CN" sz="1600" dirty="0">
              <a:solidFill>
                <a:schemeClr val="accent5">
                  <a:lumMod val="75000"/>
                </a:schemeClr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ptr.reset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(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); </a:t>
            </a: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891D156D-B397-4ADC-8F01-2D3D6508E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1492" y="1158459"/>
            <a:ext cx="6747163" cy="418576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// Free and replace the resource </a:t>
            </a:r>
            <a:endParaRPr lang="en-US" altLang="zh-CN" sz="1600" dirty="0">
              <a:solidFill>
                <a:schemeClr val="accent5">
                  <a:lumMod val="75000"/>
                </a:schemeClr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ptr.reset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(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handle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); </a:t>
            </a: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accent5">
                  <a:lumMod val="75000"/>
                </a:schemeClr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// Detach resource from the pointer without freeing </a:t>
            </a:r>
            <a:endParaRPr lang="en-US" altLang="zh-CN" sz="1600" dirty="0">
              <a:solidFill>
                <a:schemeClr val="accent5">
                  <a:lumMod val="75000"/>
                </a:schemeClr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rgbClr val="D73A49"/>
                </a:solidFill>
                <a:latin typeface="Arial Unicode MS" panose="020B0604020202020204" pitchFamily="34" charset="-122"/>
                <a:ea typeface="SFMono-Regular"/>
              </a:rPr>
              <a:t>auto</a:t>
            </a:r>
            <a:r>
              <a:rPr lang="zh-CN" altLang="zh-CN" sz="1600" dirty="0">
                <a:solidFill>
                  <a:srgbClr val="24292E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resource = ptr.release(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); </a:t>
            </a: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// Return the address of the internal resource for out parameter use </a:t>
            </a:r>
            <a:endParaRPr lang="en-US" altLang="zh-CN" sz="1600" dirty="0">
              <a:solidFill>
                <a:schemeClr val="accent5">
                  <a:lumMod val="75000"/>
                </a:schemeClr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// Note: Also frees any currently-held resource </a:t>
            </a:r>
            <a:endParaRPr lang="en-US" altLang="zh-CN" sz="1600" dirty="0">
              <a:solidFill>
                <a:schemeClr val="accent5">
                  <a:lumMod val="75000"/>
                </a:schemeClr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rgbClr val="6F42C1"/>
                </a:solidFill>
                <a:latin typeface="Arial Unicode MS" panose="020B0604020202020204" pitchFamily="34" charset="-122"/>
                <a:ea typeface="SFMono-Regular"/>
              </a:rPr>
              <a:t>WindowsApiCall</a:t>
            </a:r>
            <a:r>
              <a:rPr lang="en-US" altLang="zh-CN" sz="1600" dirty="0">
                <a:solidFill>
                  <a:srgbClr val="6F42C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(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&amp;ptr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); </a:t>
            </a: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// Same as previous </a:t>
            </a:r>
            <a:r>
              <a:rPr lang="zh-CN" altLang="zh-CN" sz="1600" dirty="0">
                <a:solidFill>
                  <a:srgbClr val="6F42C1"/>
                </a:solidFill>
                <a:latin typeface="Arial Unicode MS" panose="020B0604020202020204" pitchFamily="34" charset="-122"/>
                <a:ea typeface="SFMono-Regular"/>
              </a:rPr>
              <a:t>WindowsApiCall</a:t>
            </a:r>
            <a:r>
              <a:rPr lang="en-US" altLang="zh-CN" sz="1600" dirty="0">
                <a:solidFill>
                  <a:srgbClr val="6F42C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(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ptr.put(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)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); </a:t>
            </a: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// Return the address of the internal resource for in-out parameter use</a:t>
            </a:r>
            <a:endParaRPr lang="en-US" altLang="zh-CN" sz="1600" dirty="0">
              <a:solidFill>
                <a:schemeClr val="accent5">
                  <a:lumMod val="75000"/>
                </a:schemeClr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rgbClr val="6F42C1"/>
                </a:solidFill>
                <a:latin typeface="Arial Unicode MS" panose="020B0604020202020204" pitchFamily="34" charset="-122"/>
                <a:ea typeface="SFMono-Regular"/>
              </a:rPr>
              <a:t>WindowsApiCall</a:t>
            </a:r>
            <a:r>
              <a:rPr lang="en-US" altLang="zh-CN" sz="1600" dirty="0">
                <a:solidFill>
                  <a:srgbClr val="6F42C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(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ptr.addressof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(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)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); </a:t>
            </a: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// Swap resources between smart pointers </a:t>
            </a:r>
            <a:endParaRPr lang="en-US" altLang="zh-CN" sz="1600" dirty="0">
              <a:solidFill>
                <a:schemeClr val="accent5">
                  <a:lumMod val="75000"/>
                </a:schemeClr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ptr.swap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(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ptr2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);</a:t>
            </a:r>
            <a:r>
              <a:rPr lang="zh-CN" altLang="zh-CN" sz="1600" dirty="0">
                <a:solidFill>
                  <a:schemeClr val="bg1"/>
                </a:solidFill>
              </a:rPr>
              <a:t> 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42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>
            <a:extLst>
              <a:ext uri="{FF2B5EF4-FFF2-40B4-BE49-F238E27FC236}">
                <a16:creationId xmlns:a16="http://schemas.microsoft.com/office/drawing/2014/main" id="{6442E41E-3C4A-4226-B5BB-DF18B391D423}"/>
              </a:ext>
            </a:extLst>
          </p:cNvPr>
          <p:cNvSpPr txBox="1">
            <a:spLocks noChangeArrowheads="1"/>
          </p:cNvSpPr>
          <p:nvPr/>
        </p:nvSpPr>
        <p:spPr>
          <a:xfrm>
            <a:off x="1962845" y="434110"/>
            <a:ext cx="5047555" cy="618836"/>
          </a:xfrm>
          <a:prstGeom prst="rect">
            <a:avLst/>
          </a:prstGeom>
        </p:spPr>
        <p:txBody>
          <a:bodyPr>
            <a:normAutofit/>
          </a:bodyPr>
          <a:lstStyle>
            <a:lvl1pPr marL="228526" indent="-228526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charset="0"/>
              <a:buChar char=""/>
              <a:defRPr sz="2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23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2629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charset="0"/>
              <a:buChar char="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599680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6731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3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834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8732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5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400">
              <a:buNone/>
            </a:pPr>
            <a:r>
              <a:rPr lang="en-US" altLang="zh-CN" sz="3300" kern="0" dirty="0"/>
              <a:t>RAII resource wrappers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891D156D-B397-4ADC-8F01-2D3D6508E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491" y="1032868"/>
            <a:ext cx="11037454" cy="523220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wil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2000" dirty="0" err="1">
                <a:solidFill>
                  <a:schemeClr val="accent5"/>
                </a:solidFill>
                <a:latin typeface="Consolas" panose="020B0609020204030204" pitchFamily="49" charset="0"/>
              </a:rPr>
              <a:t>unique_hwnd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m_hMainWnd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altLang="zh-CN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chemeClr val="accent5"/>
                </a:solidFill>
                <a:latin typeface="Consolas" panose="020B0609020204030204" pitchFamily="49" charset="0"/>
              </a:rPr>
              <a:t>HWND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GetHandle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 ( ) </a:t>
            </a:r>
            <a:r>
              <a:rPr lang="en-US" altLang="zh-CN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const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return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m_hMainWnd.get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 ( );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endParaRPr lang="zh-CN" alt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OnNCCreate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 ( </a:t>
            </a:r>
            <a:r>
              <a:rPr lang="en-US" altLang="zh-CN" sz="2000" dirty="0">
                <a:solidFill>
                  <a:schemeClr val="accent5"/>
                </a:solidFill>
                <a:latin typeface="Consolas" panose="020B0609020204030204" pitchFamily="49" charset="0"/>
              </a:rPr>
              <a:t>HWND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808080"/>
                </a:solidFill>
                <a:latin typeface="Consolas" panose="020B0609020204030204" pitchFamily="49" charset="0"/>
              </a:rPr>
              <a:t>window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dirty="0">
                <a:solidFill>
                  <a:srgbClr val="2B91AF"/>
                </a:solidFill>
                <a:latin typeface="Consolas" panose="020B0609020204030204" pitchFamily="49" charset="0"/>
              </a:rPr>
              <a:t>LPARAM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lparam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 ) </a:t>
            </a:r>
            <a:r>
              <a:rPr lang="en-US" altLang="zh-CN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noexcept</a:t>
            </a:r>
            <a:endParaRPr lang="en-US" altLang="zh-CN" sz="2000" dirty="0">
              <a:solidFill>
                <a:schemeClr val="accent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auto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 cs = </a:t>
            </a:r>
            <a:r>
              <a:rPr lang="en-US" altLang="zh-CN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reinterpret_cast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000" dirty="0">
                <a:solidFill>
                  <a:schemeClr val="accent5"/>
                </a:solidFill>
                <a:latin typeface="Consolas" panose="020B0609020204030204" pitchFamily="49" charset="0"/>
              </a:rPr>
              <a:t>CREATESTRUCT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*&gt;(</a:t>
            </a:r>
            <a:r>
              <a:rPr lang="en-US" altLang="zh-CN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lparam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auto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 that = </a:t>
            </a:r>
            <a:r>
              <a:rPr lang="en-US" altLang="zh-CN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static_cast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000" dirty="0" err="1">
                <a:solidFill>
                  <a:schemeClr val="accent5"/>
                </a:solidFill>
                <a:latin typeface="Consolas" panose="020B0609020204030204" pitchFamily="49" charset="0"/>
              </a:rPr>
              <a:t>DesktopWindow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*&gt;(cs-&gt;</a:t>
            </a:r>
            <a:r>
              <a:rPr lang="en-US" altLang="zh-CN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lpCreateParams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2000" dirty="0">
                <a:solidFill>
                  <a:srgbClr val="E771F3"/>
                </a:solidFill>
                <a:latin typeface="Consolas" panose="020B0609020204030204" pitchFamily="49" charset="0"/>
              </a:rPr>
              <a:t>	WINRT_ASSERT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 ( that );</a:t>
            </a:r>
          </a:p>
          <a:p>
            <a:r>
              <a:rPr lang="en-US" altLang="zh-CN" sz="2000" dirty="0">
                <a:solidFill>
                  <a:srgbClr val="E771F3"/>
                </a:solidFill>
                <a:latin typeface="Consolas" panose="020B0609020204030204" pitchFamily="49" charset="0"/>
              </a:rPr>
              <a:t>	WINRT_ASSERT 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( !that-&gt;</a:t>
            </a:r>
            <a:r>
              <a:rPr lang="en-US" altLang="zh-CN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GetHandle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 ( ) );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	that-&gt;</a:t>
            </a:r>
            <a:r>
              <a:rPr lang="en-US" altLang="zh-CN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m_hMainWnd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wil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unique_hwnd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 ( </a:t>
            </a:r>
            <a:r>
              <a:rPr lang="en-US" altLang="zh-CN" sz="2000" dirty="0">
                <a:solidFill>
                  <a:srgbClr val="808080"/>
                </a:solidFill>
                <a:latin typeface="Consolas" panose="020B0609020204030204" pitchFamily="49" charset="0"/>
              </a:rPr>
              <a:t>window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 );</a:t>
            </a:r>
          </a:p>
          <a:p>
            <a:r>
              <a:rPr lang="en-US" altLang="zh-CN" sz="2000" dirty="0">
                <a:solidFill>
                  <a:srgbClr val="E771F3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2000" dirty="0" err="1">
                <a:solidFill>
                  <a:srgbClr val="E771F3"/>
                </a:solidFill>
                <a:latin typeface="Consolas" panose="020B0609020204030204" pitchFamily="49" charset="0"/>
              </a:rPr>
              <a:t>SetWindowLongPtr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 ( </a:t>
            </a:r>
            <a:r>
              <a:rPr lang="en-US" altLang="zh-CN" sz="2000" dirty="0">
                <a:solidFill>
                  <a:srgbClr val="808080"/>
                </a:solidFill>
                <a:latin typeface="Consolas" panose="020B0609020204030204" pitchFamily="49" charset="0"/>
              </a:rPr>
              <a:t>window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E771F3"/>
                </a:solidFill>
                <a:latin typeface="Consolas" panose="020B0609020204030204" pitchFamily="49" charset="0"/>
              </a:rPr>
              <a:t>GWLP_USERDATA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		</a:t>
            </a:r>
            <a:r>
              <a:rPr lang="en-US" altLang="zh-CN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reinterpret_cast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000" dirty="0">
                <a:solidFill>
                  <a:schemeClr val="accent5"/>
                </a:solidFill>
                <a:latin typeface="Consolas" panose="020B0609020204030204" pitchFamily="49" charset="0"/>
              </a:rPr>
              <a:t>LONG_PTR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&gt;(that) );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星形: 五角 1">
            <a:extLst>
              <a:ext uri="{FF2B5EF4-FFF2-40B4-BE49-F238E27FC236}">
                <a16:creationId xmlns:a16="http://schemas.microsoft.com/office/drawing/2014/main" id="{C57A3CC8-9E31-461F-8924-CCA96E4543C9}"/>
              </a:ext>
            </a:extLst>
          </p:cNvPr>
          <p:cNvSpPr/>
          <p:nvPr/>
        </p:nvSpPr>
        <p:spPr>
          <a:xfrm>
            <a:off x="147782" y="1052946"/>
            <a:ext cx="323273" cy="360218"/>
          </a:xfrm>
          <a:prstGeom prst="star5">
            <a:avLst/>
          </a:prstGeom>
          <a:solidFill>
            <a:srgbClr val="FF0000"/>
          </a:solidFill>
          <a:ln w="127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200" b="0" i="0" u="none" strike="noStrike" cap="none" normalizeH="0" baseline="0">
              <a:ln>
                <a:noFill/>
              </a:ln>
              <a:solidFill>
                <a:srgbClr val="00206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星形: 五角 7">
            <a:extLst>
              <a:ext uri="{FF2B5EF4-FFF2-40B4-BE49-F238E27FC236}">
                <a16:creationId xmlns:a16="http://schemas.microsoft.com/office/drawing/2014/main" id="{ED7B6E5F-1931-4192-823E-F25B35D646F2}"/>
              </a:ext>
            </a:extLst>
          </p:cNvPr>
          <p:cNvSpPr/>
          <p:nvPr/>
        </p:nvSpPr>
        <p:spPr>
          <a:xfrm>
            <a:off x="147781" y="2225964"/>
            <a:ext cx="323273" cy="360218"/>
          </a:xfrm>
          <a:prstGeom prst="star5">
            <a:avLst/>
          </a:prstGeom>
          <a:solidFill>
            <a:srgbClr val="FF0000"/>
          </a:solidFill>
          <a:ln w="127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200" b="0" i="0" u="none" strike="noStrike" cap="none" normalizeH="0" baseline="0">
              <a:ln>
                <a:noFill/>
              </a:ln>
              <a:solidFill>
                <a:srgbClr val="00206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星形: 五角 8">
            <a:extLst>
              <a:ext uri="{FF2B5EF4-FFF2-40B4-BE49-F238E27FC236}">
                <a16:creationId xmlns:a16="http://schemas.microsoft.com/office/drawing/2014/main" id="{B55F05E1-71B5-46DA-B229-2053F2E8B8FD}"/>
              </a:ext>
            </a:extLst>
          </p:cNvPr>
          <p:cNvSpPr/>
          <p:nvPr/>
        </p:nvSpPr>
        <p:spPr>
          <a:xfrm>
            <a:off x="147781" y="4987636"/>
            <a:ext cx="323273" cy="360218"/>
          </a:xfrm>
          <a:prstGeom prst="star5">
            <a:avLst/>
          </a:prstGeom>
          <a:solidFill>
            <a:srgbClr val="FF0000"/>
          </a:solidFill>
          <a:ln w="127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200" b="0" i="0" u="none" strike="noStrike" cap="none" normalizeH="0" baseline="0">
              <a:ln>
                <a:noFill/>
              </a:ln>
              <a:solidFill>
                <a:srgbClr val="00206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星形: 五角 10">
            <a:extLst>
              <a:ext uri="{FF2B5EF4-FFF2-40B4-BE49-F238E27FC236}">
                <a16:creationId xmlns:a16="http://schemas.microsoft.com/office/drawing/2014/main" id="{88A5F766-AF8F-4D7D-A36F-F474E1329504}"/>
              </a:ext>
            </a:extLst>
          </p:cNvPr>
          <p:cNvSpPr/>
          <p:nvPr/>
        </p:nvSpPr>
        <p:spPr>
          <a:xfrm>
            <a:off x="147781" y="4710545"/>
            <a:ext cx="323273" cy="360218"/>
          </a:xfrm>
          <a:prstGeom prst="star5">
            <a:avLst/>
          </a:prstGeom>
          <a:solidFill>
            <a:srgbClr val="FF0000"/>
          </a:solidFill>
          <a:ln w="127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200" b="0" i="0" u="none" strike="noStrike" cap="none" normalizeH="0" baseline="0">
              <a:ln>
                <a:noFill/>
              </a:ln>
              <a:solidFill>
                <a:srgbClr val="00206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星形: 五角 11">
            <a:extLst>
              <a:ext uri="{FF2B5EF4-FFF2-40B4-BE49-F238E27FC236}">
                <a16:creationId xmlns:a16="http://schemas.microsoft.com/office/drawing/2014/main" id="{A83B50B3-465C-437B-B485-EAF266756F7B}"/>
              </a:ext>
            </a:extLst>
          </p:cNvPr>
          <p:cNvSpPr/>
          <p:nvPr/>
        </p:nvSpPr>
        <p:spPr>
          <a:xfrm>
            <a:off x="11771744" y="3140363"/>
            <a:ext cx="323273" cy="360218"/>
          </a:xfrm>
          <a:prstGeom prst="star5">
            <a:avLst/>
          </a:prstGeom>
          <a:solidFill>
            <a:srgbClr val="FF0000"/>
          </a:solidFill>
          <a:ln w="127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200" b="0" i="0" u="none" strike="noStrike" cap="none" normalizeH="0" baseline="0">
              <a:ln>
                <a:noFill/>
              </a:ln>
              <a:solidFill>
                <a:srgbClr val="00206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2639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330199" y="1143000"/>
            <a:ext cx="3336365" cy="727494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x.2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PowerToys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80330" y="1981005"/>
            <a:ext cx="8790898" cy="316473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sz="4100" dirty="0"/>
              <a:t>a set of utilities for power users to tune and streamline their Windows experience for greater productivity</a:t>
            </a:r>
          </a:p>
          <a:p>
            <a:pPr marL="0" indent="0">
              <a:buNone/>
            </a:pPr>
            <a:endParaRPr lang="zh-CN" altLang="en-US" sz="3600" dirty="0"/>
          </a:p>
          <a:p>
            <a:pPr lvl="1"/>
            <a:r>
              <a:rPr lang="en-US" altLang="zh-CN" sz="2600" dirty="0" err="1"/>
              <a:t>PowerToys</a:t>
            </a:r>
            <a:r>
              <a:rPr lang="zh-CN" altLang="en-US" sz="2600" dirty="0"/>
              <a:t>是一组由微软首先在</a:t>
            </a:r>
            <a:r>
              <a:rPr lang="en-US" altLang="zh-CN" sz="2600" dirty="0"/>
              <a:t>Windows 95</a:t>
            </a:r>
            <a:r>
              <a:rPr lang="zh-CN" altLang="en-US" sz="2600" dirty="0"/>
              <a:t>中引入的实用型程序</a:t>
            </a:r>
            <a:endParaRPr lang="en-US" altLang="zh-CN" sz="2600" dirty="0"/>
          </a:p>
          <a:p>
            <a:pPr lvl="1"/>
            <a:r>
              <a:rPr lang="en-US" altLang="zh-CN" sz="2600" dirty="0"/>
              <a:t>Windows XP</a:t>
            </a:r>
            <a:r>
              <a:rPr lang="zh-CN" altLang="en-US" sz="2600" dirty="0"/>
              <a:t>发布后推出了</a:t>
            </a:r>
            <a:r>
              <a:rPr lang="en-US" altLang="zh-CN" sz="2600" dirty="0" err="1"/>
              <a:t>PowerToys</a:t>
            </a:r>
            <a:r>
              <a:rPr lang="zh-CN" altLang="en-US" sz="2600" dirty="0"/>
              <a:t>第二版，但自那之后便不再更新</a:t>
            </a:r>
            <a:endParaRPr lang="en-US" altLang="zh-CN" sz="2600" dirty="0"/>
          </a:p>
          <a:p>
            <a:pPr lvl="1"/>
            <a:r>
              <a:rPr lang="en-US" altLang="zh-CN" sz="2600" dirty="0"/>
              <a:t>17</a:t>
            </a:r>
            <a:r>
              <a:rPr lang="zh-CN" altLang="en-US" sz="2600" dirty="0"/>
              <a:t>年之后，微软正在考虑向</a:t>
            </a:r>
            <a:r>
              <a:rPr lang="en-US" altLang="zh-CN" sz="2600" dirty="0"/>
              <a:t>Windows 10</a:t>
            </a:r>
            <a:r>
              <a:rPr lang="zh-CN" altLang="en-US" sz="2600" dirty="0"/>
              <a:t>用户推出</a:t>
            </a:r>
            <a:r>
              <a:rPr lang="en-US" altLang="zh-CN" sz="2600" dirty="0" err="1"/>
              <a:t>PowerToys</a:t>
            </a:r>
            <a:r>
              <a:rPr lang="en-US" altLang="zh-CN" sz="2600" dirty="0"/>
              <a:t> 3</a:t>
            </a:r>
          </a:p>
          <a:p>
            <a:pPr lvl="2"/>
            <a:r>
              <a:rPr lang="zh-CN" altLang="en-US" sz="2400" dirty="0"/>
              <a:t> </a:t>
            </a:r>
            <a:r>
              <a:rPr lang="en-US" altLang="zh-CN" sz="2400" dirty="0" err="1"/>
              <a:t>PowerToys</a:t>
            </a:r>
            <a:r>
              <a:rPr lang="en-US" altLang="zh-CN" sz="2400" dirty="0"/>
              <a:t> 3</a:t>
            </a:r>
            <a:r>
              <a:rPr lang="zh-CN" altLang="en-US" sz="2400" dirty="0"/>
              <a:t>工具是开源的</a:t>
            </a:r>
            <a:endParaRPr lang="en-US" altLang="zh-CN" sz="2400" dirty="0"/>
          </a:p>
          <a:p>
            <a:pPr lvl="2"/>
            <a:r>
              <a:rPr lang="en-US" altLang="zh-CN" sz="2400" dirty="0"/>
              <a:t> </a:t>
            </a:r>
            <a:r>
              <a:rPr lang="zh-CN" altLang="en-US" sz="2400" dirty="0"/>
              <a:t>工具</a:t>
            </a:r>
            <a:r>
              <a:rPr lang="en-US" altLang="zh-CN" sz="2400" dirty="0"/>
              <a:t>1</a:t>
            </a:r>
            <a:r>
              <a:rPr lang="zh-CN" altLang="en-US" sz="2400" dirty="0"/>
              <a:t>：</a:t>
            </a:r>
            <a:r>
              <a:rPr lang="en-US" altLang="zh-CN" sz="2400" dirty="0" err="1"/>
              <a:t>FancyZones</a:t>
            </a:r>
            <a:endParaRPr lang="en-US" altLang="zh-CN" sz="2400" dirty="0"/>
          </a:p>
          <a:p>
            <a:pPr lvl="2"/>
            <a:r>
              <a:rPr lang="en-US" altLang="zh-CN" sz="2400" dirty="0"/>
              <a:t> </a:t>
            </a:r>
            <a:r>
              <a:rPr lang="zh-CN" altLang="en-US" sz="2400" dirty="0"/>
              <a:t>工具</a:t>
            </a:r>
            <a:r>
              <a:rPr lang="en-US" altLang="zh-CN" sz="2400" dirty="0"/>
              <a:t>2</a:t>
            </a:r>
            <a:r>
              <a:rPr lang="zh-CN" altLang="en-US" sz="2400" dirty="0"/>
              <a:t>：</a:t>
            </a:r>
            <a:r>
              <a:rPr lang="en-US" altLang="zh-CN" sz="2400" dirty="0"/>
              <a:t>Windows key shortcut guide</a:t>
            </a:r>
            <a:endParaRPr lang="zh-CN" altLang="en-US" sz="24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F541047-89E9-4DBC-A29E-290C41DF8CBE}"/>
              </a:ext>
            </a:extLst>
          </p:cNvPr>
          <p:cNvSpPr/>
          <p:nvPr/>
        </p:nvSpPr>
        <p:spPr>
          <a:xfrm>
            <a:off x="2044625" y="6282081"/>
            <a:ext cx="66070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参考网页  </a:t>
            </a:r>
            <a:r>
              <a:rPr lang="en-US" altLang="zh-CN" sz="2000" dirty="0">
                <a:solidFill>
                  <a:srgbClr val="7030A0"/>
                </a:solidFill>
              </a:rPr>
              <a:t>https://github.com/microsoft/PowerToys</a:t>
            </a:r>
            <a:endParaRPr lang="zh-CN" altLang="en-US" sz="2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39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330200" y="1143000"/>
            <a:ext cx="3228788" cy="727494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x.2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PowerToys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09C1E02-3324-44AD-B44A-49A99D9891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20" y="63145"/>
            <a:ext cx="2188192" cy="328231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43889" tIns="0" rIns="0" bIns="0" anchor="ctr" anchorCtr="0">
            <a:spAutoFit/>
          </a:bodyPr>
          <a:lstStyle/>
          <a:p>
            <a:r>
              <a:rPr lang="en-US" altLang="zh-CN" sz="2133" b="1" dirty="0">
                <a:solidFill>
                  <a:srgbClr val="1C488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x.2 </a:t>
            </a:r>
            <a:r>
              <a:rPr lang="en-US" altLang="zh-CN" sz="2133" b="1" dirty="0" err="1">
                <a:solidFill>
                  <a:srgbClr val="1C488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PowerToys</a:t>
            </a:r>
            <a:endParaRPr lang="zh-CN" altLang="en-US" sz="2133" b="1" dirty="0">
              <a:solidFill>
                <a:srgbClr val="1C4885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7D1A2B2C-6323-4CC2-A745-D1558EF90B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0330" y="1981005"/>
            <a:ext cx="8790898" cy="316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t" anchorCtr="0" compatLnSpc="1">
            <a:normAutofit fontScale="77500" lnSpcReduction="20000"/>
          </a:bodyPr>
          <a:lstStyle>
            <a:lvl1pPr marL="228526" indent="-228526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charset="0"/>
              <a:buChar char=""/>
              <a:defRPr sz="2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23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2629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charset="0"/>
              <a:buChar char="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599680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6731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3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834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8732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5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4100" kern="0" dirty="0"/>
              <a:t>a set of utilities for power users to tune and streamline their Windows experience for greater productivity</a:t>
            </a:r>
          </a:p>
          <a:p>
            <a:pPr marL="0" indent="0" defTabSz="914400">
              <a:buFont typeface="Wingdings" panose="05000000000000000000" charset="0"/>
              <a:buNone/>
            </a:pPr>
            <a:endParaRPr lang="zh-CN" altLang="en-US" sz="3600" kern="0" dirty="0"/>
          </a:p>
          <a:p>
            <a:pPr lvl="1" defTabSz="914400"/>
            <a:r>
              <a:rPr lang="en-US" altLang="zh-CN" sz="2600" kern="0" dirty="0" err="1"/>
              <a:t>PowerToys</a:t>
            </a:r>
            <a:r>
              <a:rPr lang="zh-CN" altLang="en-US" sz="2600" kern="0" dirty="0"/>
              <a:t>是一组由微软首先在</a:t>
            </a:r>
            <a:r>
              <a:rPr lang="en-US" altLang="zh-CN" sz="2600" kern="0" dirty="0"/>
              <a:t>Windows 95</a:t>
            </a:r>
            <a:r>
              <a:rPr lang="zh-CN" altLang="en-US" sz="2600" kern="0" dirty="0"/>
              <a:t>中引入的实用型程序</a:t>
            </a:r>
            <a:endParaRPr lang="en-US" altLang="zh-CN" sz="2600" kern="0" dirty="0"/>
          </a:p>
          <a:p>
            <a:pPr lvl="1" defTabSz="914400"/>
            <a:r>
              <a:rPr lang="en-US" altLang="zh-CN" sz="2600" kern="0" dirty="0"/>
              <a:t>Windows XP</a:t>
            </a:r>
            <a:r>
              <a:rPr lang="zh-CN" altLang="en-US" sz="2600" kern="0" dirty="0"/>
              <a:t>发布后推出了</a:t>
            </a:r>
            <a:r>
              <a:rPr lang="en-US" altLang="zh-CN" sz="2600" kern="0" dirty="0" err="1"/>
              <a:t>PowerToys</a:t>
            </a:r>
            <a:r>
              <a:rPr lang="zh-CN" altLang="en-US" sz="2600" kern="0" dirty="0"/>
              <a:t>第二版，但自那之后便不再更新</a:t>
            </a:r>
            <a:endParaRPr lang="en-US" altLang="zh-CN" sz="2600" kern="0" dirty="0"/>
          </a:p>
          <a:p>
            <a:pPr lvl="1" defTabSz="914400"/>
            <a:r>
              <a:rPr lang="en-US" altLang="zh-CN" sz="2600" kern="0" dirty="0"/>
              <a:t>17</a:t>
            </a:r>
            <a:r>
              <a:rPr lang="zh-CN" altLang="en-US" sz="2600" kern="0" dirty="0"/>
              <a:t>年之后，微软正在考虑向</a:t>
            </a:r>
            <a:r>
              <a:rPr lang="en-US" altLang="zh-CN" sz="2600" kern="0" dirty="0"/>
              <a:t>Windows 10</a:t>
            </a:r>
            <a:r>
              <a:rPr lang="zh-CN" altLang="en-US" sz="2600" kern="0" dirty="0"/>
              <a:t>用户推出</a:t>
            </a:r>
            <a:r>
              <a:rPr lang="en-US" altLang="zh-CN" sz="2600" kern="0" dirty="0" err="1"/>
              <a:t>PowerToys</a:t>
            </a:r>
            <a:r>
              <a:rPr lang="en-US" altLang="zh-CN" sz="2600" kern="0" dirty="0"/>
              <a:t> 3</a:t>
            </a:r>
          </a:p>
          <a:p>
            <a:pPr lvl="2" defTabSz="914400"/>
            <a:r>
              <a:rPr lang="zh-CN" altLang="en-US" sz="2400" kern="0" dirty="0"/>
              <a:t> </a:t>
            </a:r>
            <a:r>
              <a:rPr lang="en-US" altLang="zh-CN" sz="2400" kern="0" dirty="0" err="1"/>
              <a:t>PowerToys</a:t>
            </a:r>
            <a:r>
              <a:rPr lang="en-US" altLang="zh-CN" sz="2400" kern="0" dirty="0"/>
              <a:t> 3</a:t>
            </a:r>
            <a:r>
              <a:rPr lang="zh-CN" altLang="en-US" sz="2400" kern="0" dirty="0"/>
              <a:t>工具是开源的</a:t>
            </a:r>
            <a:endParaRPr lang="en-US" altLang="zh-CN" sz="2400" kern="0" dirty="0"/>
          </a:p>
          <a:p>
            <a:pPr lvl="2" defTabSz="914400"/>
            <a:r>
              <a:rPr lang="en-US" altLang="zh-CN" sz="2400" kern="0" dirty="0"/>
              <a:t> </a:t>
            </a:r>
            <a:r>
              <a:rPr lang="zh-CN" altLang="en-US" sz="2400" kern="0" dirty="0"/>
              <a:t>工具</a:t>
            </a:r>
            <a:r>
              <a:rPr lang="en-US" altLang="zh-CN" sz="2400" kern="0" dirty="0"/>
              <a:t>1</a:t>
            </a:r>
            <a:r>
              <a:rPr lang="zh-CN" altLang="en-US" sz="2400" kern="0" dirty="0"/>
              <a:t>：</a:t>
            </a:r>
            <a:r>
              <a:rPr lang="en-US" altLang="zh-CN" sz="2400" kern="0" dirty="0" err="1"/>
              <a:t>FancyZones</a:t>
            </a:r>
            <a:endParaRPr lang="en-US" altLang="zh-CN" sz="2400" kern="0" dirty="0"/>
          </a:p>
          <a:p>
            <a:pPr lvl="2" defTabSz="914400"/>
            <a:r>
              <a:rPr lang="en-US" altLang="zh-CN" sz="2400" kern="0" dirty="0"/>
              <a:t> </a:t>
            </a:r>
            <a:r>
              <a:rPr lang="zh-CN" altLang="en-US" sz="2400" kern="0" dirty="0"/>
              <a:t>工具</a:t>
            </a:r>
            <a:r>
              <a:rPr lang="en-US" altLang="zh-CN" sz="2400" kern="0" dirty="0"/>
              <a:t>2</a:t>
            </a:r>
            <a:r>
              <a:rPr lang="zh-CN" altLang="en-US" sz="2400" kern="0" dirty="0"/>
              <a:t>：</a:t>
            </a:r>
            <a:r>
              <a:rPr lang="en-US" altLang="zh-CN" sz="2400" kern="0" dirty="0"/>
              <a:t>Windows key shortcut guide</a:t>
            </a:r>
            <a:endParaRPr lang="zh-CN" altLang="en-US" sz="2400" kern="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5985C91-4BB1-47CE-8742-6E68D3CFE6B4}"/>
              </a:ext>
            </a:extLst>
          </p:cNvPr>
          <p:cNvSpPr/>
          <p:nvPr/>
        </p:nvSpPr>
        <p:spPr>
          <a:xfrm>
            <a:off x="2044625" y="6282081"/>
            <a:ext cx="66070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参考网页  </a:t>
            </a:r>
            <a:r>
              <a:rPr lang="en-US" altLang="zh-CN" sz="2000" dirty="0">
                <a:solidFill>
                  <a:srgbClr val="7030A0"/>
                </a:solidFill>
              </a:rPr>
              <a:t>https://github.com/microsoft/PowerToys</a:t>
            </a:r>
            <a:endParaRPr lang="zh-CN" altLang="en-US" sz="2000" dirty="0">
              <a:solidFill>
                <a:srgbClr val="7030A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BBB462-5DC1-4BE1-BDEE-20B84889134C}"/>
              </a:ext>
            </a:extLst>
          </p:cNvPr>
          <p:cNvSpPr/>
          <p:nvPr/>
        </p:nvSpPr>
        <p:spPr>
          <a:xfrm>
            <a:off x="2958353" y="5275585"/>
            <a:ext cx="7862047" cy="878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Prerequisites to Build the Installer</a:t>
            </a:r>
          </a:p>
          <a:p>
            <a:pPr marL="685577" lvl="1" indent="-228526" defTabSz="914400" fontAlgn="base">
              <a:lnSpc>
                <a:spcPct val="70000"/>
              </a:lnSpc>
              <a:spcBef>
                <a:spcPts val="500"/>
              </a:spcBef>
              <a:spcAft>
                <a:spcPct val="0"/>
              </a:spcAft>
              <a:buFont typeface="宋体" panose="02010600030101010101" pitchFamily="2" charset="-122"/>
              <a:buChar char="–"/>
            </a:pPr>
            <a:r>
              <a:rPr lang="en-US" altLang="zh-CN" sz="16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Install the WiX Toolset Visual Studio 2019 Extension.</a:t>
            </a:r>
          </a:p>
          <a:p>
            <a:pPr marL="685577" lvl="1" indent="-228526" defTabSz="914400" fontAlgn="base">
              <a:lnSpc>
                <a:spcPct val="70000"/>
              </a:lnSpc>
              <a:spcBef>
                <a:spcPts val="500"/>
              </a:spcBef>
              <a:spcAft>
                <a:spcPct val="0"/>
              </a:spcAft>
              <a:buFont typeface="宋体" panose="02010600030101010101" pitchFamily="2" charset="-122"/>
              <a:buChar char="–"/>
            </a:pPr>
            <a:r>
              <a:rPr lang="en-US" altLang="zh-CN" sz="16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Install the WiX Toolset build tools from https://wixtoolset.org/releases/</a:t>
            </a:r>
            <a:endParaRPr lang="zh-CN" altLang="en-US" sz="1600" kern="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2175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4.07407E-6 L -0.02344 -0.1625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2" y="-8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/>
      <p:bldP spid="7171" grpId="1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638502" y="215153"/>
            <a:ext cx="5104125" cy="1003581"/>
          </a:xfrm>
        </p:spPr>
        <p:txBody>
          <a:bodyPr/>
          <a:lstStyle/>
          <a:p>
            <a:pPr algn="ctr"/>
            <a:r>
              <a:rPr lang="en-US" altLang="zh-CN" dirty="0" err="1"/>
              <a:t>FancyZones</a:t>
            </a:r>
            <a:r>
              <a:rPr lang="zh-CN" altLang="en-US" dirty="0"/>
              <a:t>的功能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925672" y="2425419"/>
            <a:ext cx="5378822" cy="1761099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 在显示桌面上用户自定义布局</a:t>
            </a:r>
            <a:endParaRPr lang="en-US" altLang="zh-CN" sz="2400" dirty="0"/>
          </a:p>
          <a:p>
            <a:r>
              <a:rPr lang="zh-CN" altLang="en-US" sz="2400" dirty="0"/>
              <a:t> 将应用程序窗口对齐到定义好的布局</a:t>
            </a:r>
            <a:endParaRPr lang="en-US" altLang="zh-CN" sz="2400" dirty="0"/>
          </a:p>
          <a:p>
            <a:pPr lvl="1"/>
            <a:r>
              <a:rPr lang="zh-CN" altLang="en-US" sz="2000" dirty="0"/>
              <a:t>拖动窗口时使用</a:t>
            </a:r>
            <a:r>
              <a:rPr lang="en-US" altLang="zh-CN" sz="2000" dirty="0"/>
              <a:t>shift</a:t>
            </a:r>
            <a:r>
              <a:rPr lang="zh-CN" altLang="en-US" sz="2000" dirty="0"/>
              <a:t>键</a:t>
            </a:r>
          </a:p>
          <a:p>
            <a:pPr eaLnBrk="1" hangingPunct="1"/>
            <a:endParaRPr lang="zh-CN" altLang="en-US" sz="2400" dirty="0"/>
          </a:p>
        </p:txBody>
      </p:sp>
      <p:pic>
        <p:nvPicPr>
          <p:cNvPr id="1026" name="Picture 2" descr="Fancy Zones Picker">
            <a:extLst>
              <a:ext uri="{FF2B5EF4-FFF2-40B4-BE49-F238E27FC236}">
                <a16:creationId xmlns:a16="http://schemas.microsoft.com/office/drawing/2014/main" id="{2E9A7D0D-214F-41B8-92AB-F6523932F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45" y="1090652"/>
            <a:ext cx="5378822" cy="5416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55073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638502" y="215153"/>
            <a:ext cx="5104125" cy="1003581"/>
          </a:xfrm>
        </p:spPr>
        <p:txBody>
          <a:bodyPr/>
          <a:lstStyle/>
          <a:p>
            <a:pPr algn="ctr"/>
            <a:r>
              <a:rPr lang="en-US" altLang="zh-CN" dirty="0" err="1"/>
              <a:t>FancyZones</a:t>
            </a:r>
            <a:r>
              <a:rPr lang="zh-CN" altLang="en-US" dirty="0"/>
              <a:t>的功能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925672" y="2425419"/>
            <a:ext cx="5378822" cy="1581805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 在显示桌面上用户自定义布局</a:t>
            </a:r>
            <a:endParaRPr lang="en-US" altLang="zh-CN" sz="2400" dirty="0"/>
          </a:p>
          <a:p>
            <a:r>
              <a:rPr lang="zh-CN" altLang="en-US" sz="2400" dirty="0"/>
              <a:t> 将应用程序窗口对齐到定义好的布局</a:t>
            </a:r>
            <a:endParaRPr lang="en-US" altLang="zh-CN" sz="2400" dirty="0"/>
          </a:p>
          <a:p>
            <a:pPr lvl="1"/>
            <a:r>
              <a:rPr lang="zh-CN" altLang="en-US" sz="2000" dirty="0"/>
              <a:t>拖动窗口时使用</a:t>
            </a:r>
            <a:r>
              <a:rPr lang="en-US" altLang="zh-CN" sz="2000" dirty="0"/>
              <a:t>shift</a:t>
            </a:r>
            <a:r>
              <a:rPr lang="zh-CN" altLang="en-US" sz="2000" dirty="0"/>
              <a:t>键</a:t>
            </a:r>
            <a:endParaRPr lang="zh-CN" altLang="en-US" sz="2400" dirty="0"/>
          </a:p>
          <a:p>
            <a:pPr eaLnBrk="1" hangingPunct="1"/>
            <a:endParaRPr lang="zh-CN" altLang="en-US" sz="2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E9A7D0D-214F-41B8-92AB-F6523932F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1571" y="1090652"/>
            <a:ext cx="5356769" cy="5416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630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034989" y="268941"/>
            <a:ext cx="6284257" cy="1003581"/>
          </a:xfrm>
        </p:spPr>
        <p:txBody>
          <a:bodyPr/>
          <a:lstStyle/>
          <a:p>
            <a:pPr algn="ctr"/>
            <a:r>
              <a:rPr lang="en-US" altLang="zh-CN" sz="2800" dirty="0"/>
              <a:t>Windows key shortcut guide</a:t>
            </a:r>
            <a:r>
              <a:rPr lang="zh-CN" altLang="en-US" sz="2800" dirty="0"/>
              <a:t>的功能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692590" y="6067097"/>
            <a:ext cx="5378822" cy="1581805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 </a:t>
            </a:r>
            <a:r>
              <a:rPr lang="en-US" altLang="zh-CN" sz="2400" dirty="0"/>
              <a:t>Windows</a:t>
            </a:r>
            <a:r>
              <a:rPr lang="zh-CN" altLang="en-US" sz="2400" dirty="0"/>
              <a:t>键长按</a:t>
            </a:r>
            <a:r>
              <a:rPr lang="en-US" altLang="zh-CN" sz="2400" dirty="0"/>
              <a:t>900ms</a:t>
            </a:r>
            <a:endParaRPr lang="zh-CN" altLang="en-US" sz="2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E9A7D0D-214F-41B8-92AB-F6523932F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5712" y="1185766"/>
            <a:ext cx="10003894" cy="4704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86196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330199" y="1143000"/>
            <a:ext cx="3842165" cy="72749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dirty="0"/>
              <a:t>x.3 coding style</a:t>
            </a:r>
            <a:endParaRPr lang="zh-CN" alt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EB24AF5-30B7-46FF-9A1C-38EC2F5917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5278" y="995251"/>
            <a:ext cx="8790898" cy="2156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t" anchorCtr="0" compatLnSpc="1">
            <a:normAutofit/>
          </a:bodyPr>
          <a:lstStyle>
            <a:lvl1pPr marL="228526" indent="-228526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charset="0"/>
              <a:buChar char=""/>
              <a:defRPr sz="2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23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2629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charset="0"/>
              <a:buChar char="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599680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6731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3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834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8732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5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2800" kern="0">
                <a:latin typeface="Arial" panose="020B0604020202020204" pitchFamily="34" charset="0"/>
                <a:cs typeface="Arial" panose="020B0604020202020204" pitchFamily="34" charset="0"/>
              </a:rPr>
              <a:t>You are defined by your character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2800" kern="0">
                <a:latin typeface="Arial" panose="020B0604020202020204" pitchFamily="34" charset="0"/>
                <a:cs typeface="Arial" panose="020B0604020202020204" pitchFamily="34" charset="0"/>
              </a:rPr>
              <a:t>Your character is defined by your coding style</a:t>
            </a:r>
            <a:endParaRPr lang="zh-CN" altLang="en-US" sz="2800" ker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defTabSz="914400"/>
            <a:r>
              <a:rPr lang="en-US" altLang="zh-CN" sz="2000" kern="0"/>
              <a:t>Not best-practices or requirements</a:t>
            </a:r>
          </a:p>
          <a:p>
            <a:pPr lvl="2" defTabSz="914400"/>
            <a:r>
              <a:rPr lang="zh-CN" altLang="en-US" sz="1800" kern="0"/>
              <a:t> </a:t>
            </a:r>
            <a:r>
              <a:rPr lang="en-US" altLang="zh-CN" sz="1800" kern="0"/>
              <a:t>deleting arrays with delete[]……</a:t>
            </a:r>
            <a:endParaRPr lang="zh-CN" altLang="en-US" sz="1800" kern="0"/>
          </a:p>
          <a:p>
            <a:pPr lvl="1" defTabSz="914400"/>
            <a:r>
              <a:rPr lang="en-US" altLang="zh-CN" sz="2000" kern="0"/>
              <a:t>typography</a:t>
            </a:r>
            <a:endParaRPr lang="zh-CN" altLang="en-US" sz="2400" kern="0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BFEE0576-9C0A-4229-BB51-37D4BF536C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3063079"/>
            <a:ext cx="8201891" cy="344709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TextFileProcessor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::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TextFileProcessor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( class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ConstStringFinder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&amp;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theConstStringFinder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)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Consolas" panose="020B0609020204030204" pitchFamily="49" charset="0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: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TextFileProcessor_Base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(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theConstStringFinder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Consolas" panose="020B0609020204030204" pitchFamily="49" charset="0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,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m_ThreadHandle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( NULL 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,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m_startNLSearch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(    0 )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,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m_endNLSearch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(    0 )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,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m_LineEndGetIdx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(    0 )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,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m_LineEndPutIdx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(    0 )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,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m_LineEnds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  ( new const void*[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sc_LineEndSize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] 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}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4749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330199" y="1143000"/>
            <a:ext cx="4426527" cy="727494"/>
          </a:xfrm>
        </p:spPr>
        <p:txBody>
          <a:bodyPr>
            <a:normAutofit/>
          </a:bodyPr>
          <a:lstStyle/>
          <a:p>
            <a:r>
              <a:rPr lang="en-US" altLang="zh-CN" dirty="0"/>
              <a:t>x.3 coding style</a:t>
            </a:r>
            <a:endParaRPr lang="zh-CN" altLang="en-US" dirty="0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65278" y="995251"/>
            <a:ext cx="8790898" cy="21568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You are defined by your character</a:t>
            </a:r>
          </a:p>
          <a:p>
            <a:pPr marL="0" indent="0">
              <a:buNone/>
            </a:pP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Your character is defined by your coding style</a:t>
            </a:r>
            <a:endParaRPr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zh-CN" sz="2000" dirty="0"/>
              <a:t>Not best-practices or requirements</a:t>
            </a:r>
          </a:p>
          <a:p>
            <a:pPr lvl="2"/>
            <a:r>
              <a:rPr lang="zh-CN" altLang="en-US" sz="1800" dirty="0"/>
              <a:t> </a:t>
            </a:r>
            <a:r>
              <a:rPr lang="en-US" altLang="zh-CN" sz="1800" dirty="0"/>
              <a:t>deleting arrays with delete[]……</a:t>
            </a:r>
            <a:endParaRPr lang="zh-CN" altLang="en-US" sz="1800" dirty="0"/>
          </a:p>
          <a:p>
            <a:pPr lvl="1"/>
            <a:r>
              <a:rPr lang="en-US" altLang="zh-CN" sz="2000" dirty="0"/>
              <a:t>typography</a:t>
            </a:r>
            <a:endParaRPr lang="zh-CN" altLang="en-US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93A814-BE44-47A3-890B-E028E70172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18" y="63143"/>
            <a:ext cx="2394382" cy="328231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43889" tIns="0" rIns="0" bIns="0" anchor="ctr" anchorCtr="0">
            <a:spAutoFit/>
          </a:bodyPr>
          <a:lstStyle/>
          <a:p>
            <a:pPr algn="l"/>
            <a:r>
              <a:rPr lang="en-US" altLang="zh-CN" sz="2133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x.3 coding style</a:t>
            </a:r>
            <a:endParaRPr lang="zh-CN" altLang="en-US" sz="2133" b="1" dirty="0">
              <a:solidFill>
                <a:srgbClr val="1C48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DDD90A5A-4305-4586-B287-8975DC0D44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3063079"/>
            <a:ext cx="8201891" cy="344709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TextFileProcessor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::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TextFileProcessor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( class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ConstStringFinder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&amp;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theConstStringFinder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)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Consolas" panose="020B0609020204030204" pitchFamily="49" charset="0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: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TextFileProcessor_Base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(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theConstStringFinder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Consolas" panose="020B0609020204030204" pitchFamily="49" charset="0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,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m_ThreadHandle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( NULL 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,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m_startNLSearch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(    0 )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,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m_endNLSearch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(    0 )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,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m_LineEndGetIdx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(    0 )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,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m_LineEndPutIdx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(    0 )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,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m_LineEnds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  ( new const void*[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sc_LineEndSize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] 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}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975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4.07407E-6 L -0.02344 -0.1625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2" y="-8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/>
      <p:bldP spid="7171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0" y="77609"/>
            <a:ext cx="8359775" cy="90040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zh-CN" sz="32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Windows</a:t>
            </a:r>
            <a:r>
              <a:rPr lang="zh-CN" altLang="en-US" sz="32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32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Coding Skills</a:t>
            </a:r>
            <a:endParaRPr lang="zh-CN" altLang="en-US" sz="3200" b="1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副标题 2">
            <a:extLst>
              <a:ext uri="{FF2B5EF4-FFF2-40B4-BE49-F238E27FC236}">
                <a16:creationId xmlns:a16="http://schemas.microsoft.com/office/drawing/2014/main" id="{4144A547-6732-417E-83AA-9A8C91926265}"/>
              </a:ext>
            </a:extLst>
          </p:cNvPr>
          <p:cNvSpPr txBox="1">
            <a:spLocks/>
          </p:cNvSpPr>
          <p:nvPr/>
        </p:nvSpPr>
        <p:spPr>
          <a:xfrm>
            <a:off x="1694771" y="5334000"/>
            <a:ext cx="6075783" cy="1644174"/>
          </a:xfrm>
        </p:spPr>
        <p:txBody>
          <a:bodyPr>
            <a:noAutofit/>
          </a:bodyPr>
          <a:lstStyle>
            <a:lvl1pPr marL="228526" indent="-228526" algn="l" defTabSz="91410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99" kern="12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99" kern="12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629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 kern="12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680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731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783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834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32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83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surf in the programming ocean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seek the endless technique waves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the shimmering spoondrift forms a coding life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D70BCE9-5716-4105-A995-F80E58734241}"/>
              </a:ext>
            </a:extLst>
          </p:cNvPr>
          <p:cNvSpPr txBox="1"/>
          <p:nvPr/>
        </p:nvSpPr>
        <p:spPr>
          <a:xfrm>
            <a:off x="7950" y="1458323"/>
            <a:ext cx="9472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APPROACHING TO ADVANCED LEVEL </a:t>
            </a:r>
            <a:endParaRPr lang="zh-CN" altLang="en-US" sz="36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89804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>
            <a:extLst>
              <a:ext uri="{FF2B5EF4-FFF2-40B4-BE49-F238E27FC236}">
                <a16:creationId xmlns:a16="http://schemas.microsoft.com/office/drawing/2014/main" id="{6442E41E-3C4A-4226-B5BB-DF18B391D423}"/>
              </a:ext>
            </a:extLst>
          </p:cNvPr>
          <p:cNvSpPr txBox="1">
            <a:spLocks noChangeArrowheads="1"/>
          </p:cNvSpPr>
          <p:nvPr/>
        </p:nvSpPr>
        <p:spPr>
          <a:xfrm>
            <a:off x="1999791" y="785091"/>
            <a:ext cx="5047555" cy="618836"/>
          </a:xfrm>
          <a:prstGeom prst="rect">
            <a:avLst/>
          </a:prstGeom>
        </p:spPr>
        <p:txBody>
          <a:bodyPr>
            <a:normAutofit/>
          </a:bodyPr>
          <a:lstStyle>
            <a:lvl1pPr marL="228526" indent="-228526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charset="0"/>
              <a:buChar char=""/>
              <a:defRPr sz="2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23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2629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charset="0"/>
              <a:buChar char="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599680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6731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3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834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8732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5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400">
              <a:buNone/>
            </a:pPr>
            <a:r>
              <a:rPr lang="en-US" altLang="zh-CN" sz="3300" kern="0" dirty="0"/>
              <a:t>enumeration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D808C697-1633-4242-98E7-2C0CDB1BFF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499" y="1650901"/>
            <a:ext cx="4096209" cy="393954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// obsolete in C++11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namespace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EntityType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 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enum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Enum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      Ground = 0,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      Human,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      Aerial,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      Total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  };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void foo(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EntityType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::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Enum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entityType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  if (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entityType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==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EntityType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::Ground)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      /*code*/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  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}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891D156D-B397-4ADC-8F01-2D3D6508E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6330" y="1650901"/>
            <a:ext cx="6345381" cy="393954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// </a:t>
            </a:r>
            <a:r>
              <a:rPr lang="en-US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Scoped enumeration (declared with </a:t>
            </a:r>
            <a:r>
              <a:rPr lang="en-US" altLang="zh-CN" sz="1600" dirty="0" err="1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enum</a:t>
            </a:r>
            <a:r>
              <a:rPr lang="en-US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 class or </a:t>
            </a:r>
            <a:r>
              <a:rPr lang="en-US" altLang="zh-CN" sz="1600" dirty="0" err="1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enum</a:t>
            </a:r>
            <a:r>
              <a:rPr lang="en-US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 struct)</a:t>
            </a:r>
            <a:r>
              <a:rPr lang="zh-CN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endParaRPr lang="en-US" altLang="zh-CN" sz="1600" dirty="0">
              <a:solidFill>
                <a:schemeClr val="accent5">
                  <a:lumMod val="75000"/>
                </a:schemeClr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enum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class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EntityType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  Ground = 0,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  Human,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  Aerial,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  Total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};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void foo (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EntityType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entityType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  if (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entityType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==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EntityType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::Ground )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 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      /*code*/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  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}</a:t>
            </a:r>
            <a:r>
              <a:rPr lang="zh-CN" altLang="zh-CN" sz="1600" dirty="0">
                <a:solidFill>
                  <a:schemeClr val="bg1"/>
                </a:solidFill>
              </a:rPr>
              <a:t> 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2211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>
            <a:extLst>
              <a:ext uri="{FF2B5EF4-FFF2-40B4-BE49-F238E27FC236}">
                <a16:creationId xmlns:a16="http://schemas.microsoft.com/office/drawing/2014/main" id="{6442E41E-3C4A-4226-B5BB-DF18B391D423}"/>
              </a:ext>
            </a:extLst>
          </p:cNvPr>
          <p:cNvSpPr txBox="1">
            <a:spLocks noChangeArrowheads="1"/>
          </p:cNvSpPr>
          <p:nvPr/>
        </p:nvSpPr>
        <p:spPr>
          <a:xfrm>
            <a:off x="1999791" y="785091"/>
            <a:ext cx="5047555" cy="618836"/>
          </a:xfrm>
          <a:prstGeom prst="rect">
            <a:avLst/>
          </a:prstGeom>
        </p:spPr>
        <p:txBody>
          <a:bodyPr>
            <a:normAutofit/>
          </a:bodyPr>
          <a:lstStyle>
            <a:lvl1pPr marL="228526" indent="-228526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charset="0"/>
              <a:buChar char=""/>
              <a:defRPr sz="2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23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2629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charset="0"/>
              <a:buChar char="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599680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6731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3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834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8732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5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400">
              <a:buNone/>
            </a:pPr>
            <a:r>
              <a:rPr lang="en-US" altLang="zh-CN" sz="3300" kern="0" dirty="0">
                <a:latin typeface="Arial" panose="020B0604020202020204" pitchFamily="34" charset="0"/>
                <a:cs typeface="Arial" panose="020B0604020202020204" pitchFamily="34" charset="0"/>
              </a:rPr>
              <a:t>Scoped enumeration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D808C697-1633-4242-98E7-2C0CDB1BFF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499" y="1650901"/>
            <a:ext cx="4096209" cy="393954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// obsolete in C++11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namespace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EntityType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 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enum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Enum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      Ground = 0,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      Human,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      Aerial,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      Total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  };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void foo(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EntityType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::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Enum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entityType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  if (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entityType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==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EntityType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::Ground)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      /*code*/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  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}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891D156D-B397-4ADC-8F01-2D3D6508E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6330" y="1650901"/>
            <a:ext cx="6345381" cy="393954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// </a:t>
            </a:r>
            <a:r>
              <a:rPr lang="en-US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Scoped enumeration (declared with </a:t>
            </a:r>
            <a:r>
              <a:rPr lang="en-US" altLang="zh-CN" sz="1600" dirty="0" err="1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enum</a:t>
            </a:r>
            <a:r>
              <a:rPr lang="en-US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 class or </a:t>
            </a:r>
            <a:r>
              <a:rPr lang="en-US" altLang="zh-CN" sz="1600" dirty="0" err="1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enum</a:t>
            </a:r>
            <a:r>
              <a:rPr lang="en-US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 struct)</a:t>
            </a:r>
            <a:r>
              <a:rPr lang="zh-CN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endParaRPr lang="en-US" altLang="zh-CN" sz="1600" dirty="0">
              <a:solidFill>
                <a:schemeClr val="accent5">
                  <a:lumMod val="75000"/>
                </a:schemeClr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enum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class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EntityType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  Ground = 0,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  Human,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  Aerial,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  Total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};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void foo (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EntityType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entityType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  if (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entityType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==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EntityType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::Ground )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 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      /*code*/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  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}</a:t>
            </a:r>
            <a:r>
              <a:rPr lang="zh-CN" altLang="zh-CN" sz="1600" dirty="0">
                <a:solidFill>
                  <a:schemeClr val="bg1"/>
                </a:solidFill>
              </a:rPr>
              <a:t> 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19122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>
            <a:extLst>
              <a:ext uri="{FF2B5EF4-FFF2-40B4-BE49-F238E27FC236}">
                <a16:creationId xmlns:a16="http://schemas.microsoft.com/office/drawing/2014/main" id="{6442E41E-3C4A-4226-B5BB-DF18B391D423}"/>
              </a:ext>
            </a:extLst>
          </p:cNvPr>
          <p:cNvSpPr txBox="1">
            <a:spLocks noChangeArrowheads="1"/>
          </p:cNvSpPr>
          <p:nvPr/>
        </p:nvSpPr>
        <p:spPr>
          <a:xfrm>
            <a:off x="1999790" y="785091"/>
            <a:ext cx="7098027" cy="618836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228526" indent="-228526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charset="0"/>
              <a:buChar char=""/>
              <a:defRPr sz="2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23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2629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charset="0"/>
              <a:buChar char="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599680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6731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3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834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8732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5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400">
              <a:buNone/>
            </a:pPr>
            <a:r>
              <a:rPr lang="en-US" altLang="zh-CN" sz="3300" kern="0" dirty="0">
                <a:latin typeface="Arial" panose="020B0604020202020204" pitchFamily="34" charset="0"/>
                <a:cs typeface="Arial" panose="020B0604020202020204" pitchFamily="34" charset="0"/>
              </a:rPr>
              <a:t>Curiously Recurring Template Pattern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D808C697-1633-4242-98E7-2C0CDB1BFF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627" y="1403927"/>
            <a:ext cx="6414536" cy="123110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// pass a class as a template parameter to its base class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template&lt;class Derived&gt;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struct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BaseCRTP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{ };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struct Example :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BaseCRTP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&lt;Example&gt; { };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891D156D-B397-4ADC-8F01-2D3D6508E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627" y="2888836"/>
            <a:ext cx="6414536" cy="344709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// </a:t>
            </a:r>
            <a:r>
              <a:rPr lang="en-US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Within the base class, it can get ahold of the derived instance,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//   complete with the derived type, simply by casting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//   (either </a:t>
            </a:r>
            <a:r>
              <a:rPr lang="en-US" altLang="zh-CN" sz="1600" dirty="0" err="1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static_cast</a:t>
            </a:r>
            <a:r>
              <a:rPr lang="en-US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 or </a:t>
            </a:r>
            <a:r>
              <a:rPr lang="en-US" altLang="zh-CN" sz="1600" dirty="0" err="1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dynamic_cast</a:t>
            </a:r>
            <a:r>
              <a:rPr lang="en-US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 work)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template&lt;class Derived&gt;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struct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BaseCRTP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void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call_foo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()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  Derived&amp; self = *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static_cast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&lt;Derived*&gt;(this);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 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self.foo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();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};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struct Example :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BaseCRTP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&lt;Example&gt;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void foo() {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cout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&lt;&lt; "foo()\n"; 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};</a:t>
            </a:r>
            <a:r>
              <a:rPr lang="zh-CN" altLang="zh-CN" sz="1600" dirty="0">
                <a:solidFill>
                  <a:schemeClr val="bg1"/>
                </a:solidFill>
              </a:rPr>
              <a:t> 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7CFC890-A289-4E4C-96E0-1084A7C0C495}"/>
              </a:ext>
            </a:extLst>
          </p:cNvPr>
          <p:cNvSpPr/>
          <p:nvPr/>
        </p:nvSpPr>
        <p:spPr>
          <a:xfrm>
            <a:off x="7342909" y="3909413"/>
            <a:ext cx="45720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effect, </a:t>
            </a:r>
            <a:r>
              <a:rPr lang="en-US" altLang="zh-CN" sz="28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call_foo</a:t>
            </a:r>
            <a:r>
              <a:rPr lang="en-US" altLang="zh-CN" sz="2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has been injected into the derived class with full access to the derived class's members.</a:t>
            </a:r>
            <a:endParaRPr lang="zh-CN" altLang="en-US" sz="28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0747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739471" y="3571243"/>
            <a:ext cx="7140272" cy="718868"/>
          </a:xfrm>
        </p:spPr>
        <p:txBody>
          <a:bodyPr>
            <a:noAutofit/>
          </a:bodyPr>
          <a:lstStyle/>
          <a:p>
            <a:pPr lvl="0"/>
            <a:r>
              <a:rPr lang="en-US" altLang="zh-CN" sz="6000" dirty="0">
                <a:latin typeface="Arial Black" panose="020B0A04020102020204" pitchFamily="34" charset="0"/>
              </a:rPr>
              <a:t>THANK YOU !</a:t>
            </a:r>
            <a:endParaRPr lang="zh-CN" altLang="en-US" sz="6000" dirty="0">
              <a:latin typeface="Arial Black" panose="020B0A04020102020204" pitchFamily="34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66783" y="1276242"/>
            <a:ext cx="8429975" cy="19530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31043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2895527623"/>
              </p:ext>
            </p:extLst>
          </p:nvPr>
        </p:nvGraphicFramePr>
        <p:xfrm>
          <a:off x="2698362" y="1415390"/>
          <a:ext cx="8346000" cy="5229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-1" y="174928"/>
            <a:ext cx="7331104" cy="1027366"/>
          </a:xfrm>
        </p:spPr>
        <p:txBody>
          <a:bodyPr>
            <a:normAutofit/>
          </a:bodyPr>
          <a:lstStyle/>
          <a:p>
            <a:pPr lvl="0" algn="ctr"/>
            <a:r>
              <a:rPr lang="zh-CN" altLang="en-US" dirty="0"/>
              <a:t>内容提要 </a:t>
            </a:r>
            <a:endParaRPr lang="zh-CN" altLang="en-US" sz="3100" dirty="0"/>
          </a:p>
        </p:txBody>
      </p:sp>
    </p:spTree>
    <p:extLst>
      <p:ext uri="{BB962C8B-B14F-4D97-AF65-F5344CB8AC3E}">
        <p14:creationId xmlns:p14="http://schemas.microsoft.com/office/powerpoint/2010/main" val="2570719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83CB889-864A-48B4-A20B-3444EFBE5E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graphicEl>
                                              <a:dgm id="{083CB889-864A-48B4-A20B-3444EFBE5EE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graphicEl>
                                              <a:dgm id="{083CB889-864A-48B4-A20B-3444EFBE5E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graphicEl>
                                              <a:dgm id="{083CB889-864A-48B4-A20B-3444EFBE5E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DA9855D-7D78-437D-BD78-790FC97E08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graphicEl>
                                              <a:dgm id="{BDA9855D-7D78-437D-BD78-790FC97E081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graphicEl>
                                              <a:dgm id="{BDA9855D-7D78-437D-BD78-790FC97E08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graphicEl>
                                              <a:dgm id="{BDA9855D-7D78-437D-BD78-790FC97E08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DA2664F-D760-4676-988D-9DECE8C71C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graphicEl>
                                              <a:dgm id="{BDA2664F-D760-4676-988D-9DECE8C71CC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graphicEl>
                                              <a:dgm id="{BDA2664F-D760-4676-988D-9DECE8C71C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graphicEl>
                                              <a:dgm id="{BDA2664F-D760-4676-988D-9DECE8C71C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907B27B-B246-4928-AC93-8A19B8E86A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>
                                            <p:graphicEl>
                                              <a:dgm id="{F907B27B-B246-4928-AC93-8A19B8E86AA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graphicEl>
                                              <a:dgm id="{F907B27B-B246-4928-AC93-8A19B8E86A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graphicEl>
                                              <a:dgm id="{F907B27B-B246-4928-AC93-8A19B8E86A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FE62E54-E85F-4DBB-997F-689B5CDFD6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>
                                            <p:graphicEl>
                                              <a:dgm id="{7FE62E54-E85F-4DBB-997F-689B5CDFD62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>
                                            <p:graphicEl>
                                              <a:dgm id="{7FE62E54-E85F-4DBB-997F-689B5CDFD6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graphicEl>
                                              <a:dgm id="{7FE62E54-E85F-4DBB-997F-689B5CDFD6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4905F94-283E-4E2E-B949-4A5102C3F2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">
                                            <p:graphicEl>
                                              <a:dgm id="{34905F94-283E-4E2E-B949-4A5102C3F22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>
                                            <p:graphicEl>
                                              <a:dgm id="{34905F94-283E-4E2E-B949-4A5102C3F2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>
                                            <p:graphicEl>
                                              <a:dgm id="{34905F94-283E-4E2E-B949-4A5102C3F2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D48952A-8DE3-45EB-8CB6-5152C3B3C5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">
                                            <p:graphicEl>
                                              <a:dgm id="{9D48952A-8DE3-45EB-8CB6-5152C3B3C50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graphicEl>
                                              <a:dgm id="{9D48952A-8DE3-45EB-8CB6-5152C3B3C5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">
                                            <p:graphicEl>
                                              <a:dgm id="{9D48952A-8DE3-45EB-8CB6-5152C3B3C5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A90FFE2-DE88-4B0D-886D-0593F18265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>
                                            <p:graphicEl>
                                              <a:dgm id="{4A90FFE2-DE88-4B0D-886D-0593F18265A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graphicEl>
                                              <a:dgm id="{4A90FFE2-DE88-4B0D-886D-0593F18265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>
                                            <p:graphicEl>
                                              <a:dgm id="{4A90FFE2-DE88-4B0D-886D-0593F18265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0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BC026BE-7CB9-4486-AAD6-ED1AA59A4D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4">
                                            <p:graphicEl>
                                              <a:dgm id="{FBC026BE-7CB9-4486-AAD6-ED1AA59A4D6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">
                                            <p:graphicEl>
                                              <a:dgm id="{FBC026BE-7CB9-4486-AAD6-ED1AA59A4D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">
                                            <p:graphicEl>
                                              <a:dgm id="{FBC026BE-7CB9-4486-AAD6-ED1AA59A4D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000"/>
                            </p:stCondLst>
                            <p:childTnLst>
                              <p:par>
                                <p:cTn id="5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8B453A4-10D1-497E-82A0-9CF5B372D7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4">
                                            <p:graphicEl>
                                              <a:dgm id="{E8B453A4-10D1-497E-82A0-9CF5B372D78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">
                                            <p:graphicEl>
                                              <a:dgm id="{E8B453A4-10D1-497E-82A0-9CF5B372D7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">
                                            <p:graphicEl>
                                              <a:dgm id="{E8B453A4-10D1-497E-82A0-9CF5B372D7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330200" y="1143000"/>
            <a:ext cx="1915696" cy="72749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dirty="0"/>
              <a:t>x.1 RAII</a:t>
            </a:r>
            <a:endParaRPr lang="zh-CN" altLang="en-US" dirty="0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80330" y="1981006"/>
            <a:ext cx="8790898" cy="280756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3600" dirty="0"/>
              <a:t>Resource Acquisition Is Initialization</a:t>
            </a:r>
            <a:endParaRPr lang="zh-CN" altLang="en-US" sz="3600" dirty="0"/>
          </a:p>
          <a:p>
            <a:pPr lvl="1"/>
            <a:r>
              <a:rPr lang="zh-CN" altLang="en-US" sz="2800" dirty="0"/>
              <a:t>一种利用对象生命周期来管理资源的技术</a:t>
            </a:r>
            <a:endParaRPr lang="en-US" altLang="zh-CN" sz="2800" dirty="0"/>
          </a:p>
          <a:p>
            <a:pPr lvl="2"/>
            <a:r>
              <a:rPr lang="zh-CN" altLang="en-US" sz="2400" dirty="0"/>
              <a:t> 内存、文件句柄、网络连接、互斥量</a:t>
            </a:r>
            <a:r>
              <a:rPr lang="en-US" altLang="zh-CN" sz="2400" dirty="0"/>
              <a:t>……</a:t>
            </a:r>
            <a:endParaRPr lang="zh-CN" altLang="en-US" sz="2400" dirty="0"/>
          </a:p>
          <a:p>
            <a:pPr lvl="1"/>
            <a:r>
              <a:rPr lang="zh-CN" altLang="en-US" sz="2800" dirty="0"/>
              <a:t>该技术使得资源的获取只需初始化</a:t>
            </a:r>
            <a:endParaRPr lang="en-US" altLang="zh-CN" sz="2800" dirty="0"/>
          </a:p>
          <a:p>
            <a:pPr lvl="2"/>
            <a:r>
              <a:rPr lang="zh-CN" altLang="en-US" sz="2400" dirty="0"/>
              <a:t> 对象构造时获取资源</a:t>
            </a:r>
            <a:endParaRPr lang="en-US" altLang="zh-CN" sz="2400" dirty="0"/>
          </a:p>
          <a:p>
            <a:pPr lvl="2"/>
            <a:r>
              <a:rPr lang="en-US" altLang="zh-CN" sz="2400" dirty="0"/>
              <a:t> </a:t>
            </a:r>
            <a:r>
              <a:rPr lang="zh-CN" altLang="en-US" sz="2400" dirty="0"/>
              <a:t>管理对资源的访问，使其在对象生命周期内保持有效</a:t>
            </a:r>
            <a:endParaRPr lang="en-US" altLang="zh-CN" sz="2400" dirty="0"/>
          </a:p>
          <a:p>
            <a:pPr lvl="2"/>
            <a:r>
              <a:rPr lang="en-US" altLang="zh-CN" sz="2400" dirty="0"/>
              <a:t> </a:t>
            </a:r>
            <a:r>
              <a:rPr lang="zh-CN" altLang="en-US" sz="2400" dirty="0"/>
              <a:t>在对象析构的时候负责释放资源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EB019AA-D050-4538-92E0-464865C05130}"/>
              </a:ext>
            </a:extLst>
          </p:cNvPr>
          <p:cNvSpPr/>
          <p:nvPr/>
        </p:nvSpPr>
        <p:spPr>
          <a:xfrm>
            <a:off x="4172364" y="5328501"/>
            <a:ext cx="38472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7030A0"/>
                </a:solidFill>
              </a:rPr>
              <a:t>https://en.cppreference.com/w/cpp/language/raii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54DE2FF-9C57-4F4D-9833-E3AEDEA0023B}"/>
              </a:ext>
            </a:extLst>
          </p:cNvPr>
          <p:cNvSpPr/>
          <p:nvPr/>
        </p:nvSpPr>
        <p:spPr>
          <a:xfrm>
            <a:off x="9588424" y="1981006"/>
            <a:ext cx="23427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资源获取即初始化</a:t>
            </a:r>
            <a:endParaRPr lang="zh-CN" altLang="en-US" sz="2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198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330200" y="1143000"/>
            <a:ext cx="1915696" cy="72749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dirty="0"/>
              <a:t>x.1 RAII</a:t>
            </a:r>
            <a:endParaRPr lang="zh-CN" altLang="en-US" dirty="0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80330" y="1981006"/>
            <a:ext cx="8790898" cy="280756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3600" dirty="0"/>
              <a:t>Resource Acquisition Is Initialization</a:t>
            </a:r>
            <a:endParaRPr lang="zh-CN" altLang="en-US" sz="3600" dirty="0"/>
          </a:p>
          <a:p>
            <a:pPr lvl="1"/>
            <a:r>
              <a:rPr lang="zh-CN" altLang="en-US" sz="2800" dirty="0"/>
              <a:t>一种利用对象生命周期来管理资源的技术</a:t>
            </a:r>
            <a:endParaRPr lang="en-US" altLang="zh-CN" sz="2800" dirty="0"/>
          </a:p>
          <a:p>
            <a:pPr lvl="2"/>
            <a:r>
              <a:rPr lang="zh-CN" altLang="en-US" sz="2400" dirty="0"/>
              <a:t> 内存、文件句柄、网络连接、互斥量</a:t>
            </a:r>
            <a:r>
              <a:rPr lang="en-US" altLang="zh-CN" sz="2400" dirty="0"/>
              <a:t>……</a:t>
            </a:r>
            <a:endParaRPr lang="zh-CN" altLang="en-US" sz="2400" dirty="0"/>
          </a:p>
          <a:p>
            <a:pPr lvl="1"/>
            <a:r>
              <a:rPr lang="zh-CN" altLang="en-US" sz="2800" dirty="0"/>
              <a:t>该技术使得资源的获取只需初始化</a:t>
            </a:r>
            <a:endParaRPr lang="en-US" altLang="zh-CN" sz="2800" dirty="0"/>
          </a:p>
          <a:p>
            <a:pPr lvl="2"/>
            <a:r>
              <a:rPr lang="zh-CN" altLang="en-US" sz="2400" dirty="0"/>
              <a:t> 对象构造时获取资源</a:t>
            </a:r>
            <a:endParaRPr lang="en-US" altLang="zh-CN" sz="2400" dirty="0"/>
          </a:p>
          <a:p>
            <a:pPr lvl="2"/>
            <a:r>
              <a:rPr lang="en-US" altLang="zh-CN" sz="2400" dirty="0"/>
              <a:t> </a:t>
            </a:r>
            <a:r>
              <a:rPr lang="zh-CN" altLang="en-US" sz="2400" dirty="0"/>
              <a:t>管理对资源的访问，使其在对象生命周期内保持有效</a:t>
            </a:r>
            <a:endParaRPr lang="en-US" altLang="zh-CN" sz="2400" dirty="0"/>
          </a:p>
          <a:p>
            <a:pPr lvl="2"/>
            <a:r>
              <a:rPr lang="en-US" altLang="zh-CN" sz="2400" dirty="0"/>
              <a:t> </a:t>
            </a:r>
            <a:r>
              <a:rPr lang="zh-CN" altLang="en-US" sz="2400" dirty="0"/>
              <a:t>在对象析构的时候负责释放资源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EB019AA-D050-4538-92E0-464865C05130}"/>
              </a:ext>
            </a:extLst>
          </p:cNvPr>
          <p:cNvSpPr/>
          <p:nvPr/>
        </p:nvSpPr>
        <p:spPr>
          <a:xfrm>
            <a:off x="4172364" y="5328501"/>
            <a:ext cx="38472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7030A0"/>
                </a:solidFill>
              </a:rPr>
              <a:t>https://en.cppreference.com/w/cpp/language/raii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09C1E02-3324-44AD-B44A-49A99D9891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20" y="63145"/>
            <a:ext cx="1379263" cy="328231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43889" tIns="0" rIns="0" bIns="0" anchor="ctr" anchorCtr="0">
            <a:spAutoFit/>
          </a:bodyPr>
          <a:lstStyle/>
          <a:p>
            <a:pPr algn="l"/>
            <a:r>
              <a:rPr lang="en-US" altLang="zh-CN" sz="2133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x.1 RAII</a:t>
            </a:r>
            <a:endParaRPr lang="zh-CN" altLang="en-US" sz="2133" b="1" dirty="0">
              <a:solidFill>
                <a:srgbClr val="1C48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5FC8095-75A0-481A-906A-D86EC35678EF}"/>
              </a:ext>
            </a:extLst>
          </p:cNvPr>
          <p:cNvSpPr/>
          <p:nvPr/>
        </p:nvSpPr>
        <p:spPr>
          <a:xfrm>
            <a:off x="9588424" y="1981006"/>
            <a:ext cx="23427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资源获取即初始化</a:t>
            </a:r>
            <a:endParaRPr lang="zh-CN" altLang="en-US" sz="2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752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4.07407E-6 L -0.02344 -0.1625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2" y="-8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/>
      <p:bldP spid="7171" grpId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>
            <a:extLst>
              <a:ext uri="{FF2B5EF4-FFF2-40B4-BE49-F238E27FC236}">
                <a16:creationId xmlns:a16="http://schemas.microsoft.com/office/drawing/2014/main" id="{6442E41E-3C4A-4226-B5BB-DF18B391D423}"/>
              </a:ext>
            </a:extLst>
          </p:cNvPr>
          <p:cNvSpPr txBox="1">
            <a:spLocks noChangeArrowheads="1"/>
          </p:cNvSpPr>
          <p:nvPr/>
        </p:nvSpPr>
        <p:spPr>
          <a:xfrm>
            <a:off x="521968" y="1450731"/>
            <a:ext cx="10204648" cy="3337835"/>
          </a:xfrm>
          <a:prstGeom prst="rect">
            <a:avLst/>
          </a:prstGeom>
        </p:spPr>
        <p:txBody>
          <a:bodyPr>
            <a:normAutofit/>
          </a:bodyPr>
          <a:lstStyle>
            <a:lvl1pPr marL="228526" indent="-228526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charset="0"/>
              <a:buChar char=""/>
              <a:defRPr sz="2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23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2629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charset="0"/>
              <a:buChar char="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599680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6731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3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834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8732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5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3300" kern="0" dirty="0"/>
              <a:t>RAII </a:t>
            </a:r>
            <a:r>
              <a:rPr lang="zh-CN" altLang="en-US" sz="3300" kern="0" dirty="0"/>
              <a:t>例子</a:t>
            </a:r>
            <a:endParaRPr lang="en-US" altLang="zh-CN" sz="3300" kern="0" dirty="0"/>
          </a:p>
          <a:p>
            <a:pPr marL="0" indent="0" defTabSz="914400">
              <a:buFont typeface="Wingdings" panose="05000000000000000000" charset="0"/>
              <a:buNone/>
            </a:pPr>
            <a:endParaRPr lang="zh-CN" altLang="en-US" sz="3600" kern="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53C3BBE-BC84-495D-9CB9-F55583E90471}"/>
              </a:ext>
            </a:extLst>
          </p:cNvPr>
          <p:cNvSpPr/>
          <p:nvPr/>
        </p:nvSpPr>
        <p:spPr>
          <a:xfrm>
            <a:off x="2044625" y="6282081"/>
            <a:ext cx="66070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参考网页  </a:t>
            </a:r>
            <a:r>
              <a:rPr lang="en-US" altLang="zh-CN" sz="2000" dirty="0">
                <a:solidFill>
                  <a:srgbClr val="7030A0"/>
                </a:solidFill>
              </a:rPr>
              <a:t>https://en.cppreference.com/w/cpp/language/raii</a:t>
            </a:r>
            <a:endParaRPr lang="zh-CN" altLang="en-US" sz="2000" dirty="0">
              <a:solidFill>
                <a:srgbClr val="7030A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CD2A247-AE3E-4719-8513-1F6BFD0EBE27}"/>
              </a:ext>
            </a:extLst>
          </p:cNvPr>
          <p:cNvSpPr/>
          <p:nvPr/>
        </p:nvSpPr>
        <p:spPr>
          <a:xfrm>
            <a:off x="1465384" y="2094090"/>
            <a:ext cx="9771185" cy="3754874"/>
          </a:xfrm>
          <a:prstGeom prst="rect">
            <a:avLst/>
          </a:prstGeom>
          <a:solidFill>
            <a:schemeClr val="tx1"/>
          </a:solidFill>
          <a:ln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std::mutex 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m;</a:t>
            </a:r>
          </a:p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CN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 bad() </a:t>
            </a:r>
          </a:p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solidFill>
                  <a:schemeClr val="bg1"/>
                </a:solidFill>
                <a:latin typeface="Consolas" panose="020B0609020204030204" pitchFamily="49" charset="0"/>
              </a:rPr>
              <a:t>m.lock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();                    // acquire the mutex</a:t>
            </a:r>
          </a:p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    f();                         // if f() throws an exception, the mutex is never released</a:t>
            </a:r>
          </a:p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(!</a:t>
            </a:r>
            <a:r>
              <a:rPr lang="en-US" altLang="zh-CN" dirty="0" err="1">
                <a:solidFill>
                  <a:schemeClr val="bg1"/>
                </a:solidFill>
                <a:latin typeface="Consolas" panose="020B0609020204030204" pitchFamily="49" charset="0"/>
              </a:rPr>
              <a:t>everything_ok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()) </a:t>
            </a:r>
            <a:r>
              <a:rPr lang="en-US" altLang="zh-CN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; // early return, the mutex is never released</a:t>
            </a:r>
          </a:p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solidFill>
                  <a:schemeClr val="bg1"/>
                </a:solidFill>
                <a:latin typeface="Consolas" panose="020B0609020204030204" pitchFamily="49" charset="0"/>
              </a:rPr>
              <a:t>m.unlock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();                  // if bad() reaches this statement, the mutex is released</a:t>
            </a:r>
          </a:p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CN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 good()</a:t>
            </a:r>
          </a:p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lock_guard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std::mutex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altLang="zh-CN" dirty="0" err="1">
                <a:solidFill>
                  <a:schemeClr val="bg1"/>
                </a:solidFill>
                <a:latin typeface="Consolas" panose="020B0609020204030204" pitchFamily="49" charset="0"/>
              </a:rPr>
              <a:t>lk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(m); // RAII class: mutex acquisition is initialization</a:t>
            </a:r>
          </a:p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    f();                               // if f() throws an exception, the mutex is released</a:t>
            </a:r>
          </a:p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(!</a:t>
            </a:r>
            <a:r>
              <a:rPr lang="en-US" altLang="zh-CN" dirty="0" err="1">
                <a:solidFill>
                  <a:schemeClr val="bg1"/>
                </a:solidFill>
                <a:latin typeface="Consolas" panose="020B0609020204030204" pitchFamily="49" charset="0"/>
              </a:rPr>
              <a:t>everything_ok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()) </a:t>
            </a:r>
            <a:r>
              <a:rPr lang="en-US" altLang="zh-CN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;       // early return, the mutex is released</a:t>
            </a:r>
          </a:p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}                                      // if good() returns normally, the mutex is released</a:t>
            </a: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741CFB4-3CFB-42AD-AAF0-E359476E07BC}"/>
              </a:ext>
            </a:extLst>
          </p:cNvPr>
          <p:cNvSpPr/>
          <p:nvPr/>
        </p:nvSpPr>
        <p:spPr>
          <a:xfrm>
            <a:off x="6636111" y="1507085"/>
            <a:ext cx="5262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将所请求资源的生命周期绑定到一个对象的生存期</a:t>
            </a:r>
          </a:p>
        </p:txBody>
      </p:sp>
    </p:spTree>
    <p:extLst>
      <p:ext uri="{BB962C8B-B14F-4D97-AF65-F5344CB8AC3E}">
        <p14:creationId xmlns:p14="http://schemas.microsoft.com/office/powerpoint/2010/main" val="460204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>
            <a:extLst>
              <a:ext uri="{FF2B5EF4-FFF2-40B4-BE49-F238E27FC236}">
                <a16:creationId xmlns:a16="http://schemas.microsoft.com/office/drawing/2014/main" id="{6442E41E-3C4A-4226-B5BB-DF18B391D423}"/>
              </a:ext>
            </a:extLst>
          </p:cNvPr>
          <p:cNvSpPr txBox="1">
            <a:spLocks noChangeArrowheads="1"/>
          </p:cNvSpPr>
          <p:nvPr/>
        </p:nvSpPr>
        <p:spPr>
          <a:xfrm>
            <a:off x="521968" y="1450731"/>
            <a:ext cx="10204648" cy="3337835"/>
          </a:xfrm>
          <a:prstGeom prst="rect">
            <a:avLst/>
          </a:prstGeom>
        </p:spPr>
        <p:txBody>
          <a:bodyPr>
            <a:normAutofit/>
          </a:bodyPr>
          <a:lstStyle>
            <a:lvl1pPr marL="228526" indent="-228526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charset="0"/>
              <a:buChar char=""/>
              <a:defRPr sz="2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23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2629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charset="0"/>
              <a:buChar char="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599680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6731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3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834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8732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5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3600" kern="0" dirty="0"/>
              <a:t>使用</a:t>
            </a:r>
            <a:r>
              <a:rPr lang="en-US" altLang="zh-CN" sz="3600" kern="0" dirty="0"/>
              <a:t>RAII</a:t>
            </a:r>
            <a:r>
              <a:rPr lang="zh-CN" altLang="en-US" sz="3600" kern="0" dirty="0"/>
              <a:t>的好处</a:t>
            </a:r>
            <a:r>
              <a:rPr lang="en-US" altLang="zh-CN" sz="3600" kern="0" dirty="0"/>
              <a:t>:</a:t>
            </a:r>
          </a:p>
          <a:p>
            <a:pPr marL="0" indent="0" defTabSz="914400">
              <a:buFont typeface="Wingdings" panose="05000000000000000000" charset="0"/>
              <a:buNone/>
            </a:pPr>
            <a:endParaRPr lang="zh-CN" altLang="en-US" sz="3600" kern="0" dirty="0"/>
          </a:p>
          <a:p>
            <a:pPr lvl="1" defTabSz="914400"/>
            <a:r>
              <a:rPr lang="zh-CN" altLang="en-US" sz="2800" dirty="0"/>
              <a:t>不需要显式地释放资源</a:t>
            </a:r>
            <a:endParaRPr lang="en-US" altLang="zh-CN" sz="2800" kern="0" dirty="0"/>
          </a:p>
          <a:p>
            <a:pPr lvl="2" defTabSz="914400"/>
            <a:endParaRPr lang="zh-CN" altLang="en-US" sz="2400" kern="0" dirty="0"/>
          </a:p>
          <a:p>
            <a:pPr lvl="1" defTabSz="914400"/>
            <a:r>
              <a:rPr lang="zh-CN" altLang="en-US" sz="2800" dirty="0"/>
              <a:t>对象所需的资源在其生命期内始终保持有效</a:t>
            </a:r>
            <a:endParaRPr lang="en-US" altLang="zh-CN" sz="2800" kern="0" dirty="0"/>
          </a:p>
          <a:p>
            <a:pPr lvl="2" defTabSz="914400"/>
            <a:endParaRPr lang="en-US" altLang="zh-CN" sz="2400" kern="0" dirty="0"/>
          </a:p>
          <a:p>
            <a:pPr lvl="1" defTabSz="914400"/>
            <a:endParaRPr lang="zh-CN" altLang="en-US" sz="2800" kern="0" dirty="0"/>
          </a:p>
        </p:txBody>
      </p:sp>
    </p:spTree>
    <p:extLst>
      <p:ext uri="{BB962C8B-B14F-4D97-AF65-F5344CB8AC3E}">
        <p14:creationId xmlns:p14="http://schemas.microsoft.com/office/powerpoint/2010/main" val="105238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>
            <a:extLst>
              <a:ext uri="{FF2B5EF4-FFF2-40B4-BE49-F238E27FC236}">
                <a16:creationId xmlns:a16="http://schemas.microsoft.com/office/drawing/2014/main" id="{6442E41E-3C4A-4226-B5BB-DF18B391D423}"/>
              </a:ext>
            </a:extLst>
          </p:cNvPr>
          <p:cNvSpPr txBox="1">
            <a:spLocks noChangeArrowheads="1"/>
          </p:cNvSpPr>
          <p:nvPr/>
        </p:nvSpPr>
        <p:spPr>
          <a:xfrm>
            <a:off x="521968" y="1450731"/>
            <a:ext cx="10204648" cy="333783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526" indent="-228526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charset="0"/>
              <a:buChar char=""/>
              <a:defRPr sz="2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23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2629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charset="0"/>
              <a:buChar char="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599680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6731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3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834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8732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5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3600" kern="0" dirty="0"/>
              <a:t>RAII SUMMARIZATION:</a:t>
            </a:r>
            <a:endParaRPr lang="zh-CN" altLang="en-US" sz="3600" kern="0" dirty="0"/>
          </a:p>
          <a:p>
            <a:pPr lvl="1" defTabSz="914400"/>
            <a:r>
              <a:rPr lang="en-US" altLang="zh-CN" sz="2800" dirty="0"/>
              <a:t>encapsulate each resource into a class, where</a:t>
            </a:r>
            <a:endParaRPr lang="en-US" altLang="zh-CN" sz="2800" kern="0" dirty="0"/>
          </a:p>
          <a:p>
            <a:pPr lvl="2" defTabSz="914400"/>
            <a:r>
              <a:rPr lang="en-US" altLang="zh-CN" sz="2400" dirty="0"/>
              <a:t> </a:t>
            </a:r>
            <a:r>
              <a:rPr lang="en-US" altLang="zh-CN" sz="1800" dirty="0"/>
              <a:t>the constructor acquires the resource and establishes all class invariants or throws an exception if that cannot be done</a:t>
            </a:r>
          </a:p>
          <a:p>
            <a:pPr lvl="2" defTabSz="914400"/>
            <a:r>
              <a:rPr lang="en-US" altLang="zh-CN" sz="1800" dirty="0"/>
              <a:t> the destructor releases the resource and never throws exceptions</a:t>
            </a:r>
            <a:endParaRPr lang="zh-CN" altLang="en-US" sz="1800" kern="0" dirty="0"/>
          </a:p>
          <a:p>
            <a:pPr lvl="1" defTabSz="914400"/>
            <a:r>
              <a:rPr lang="en-US" altLang="zh-CN" sz="2800" dirty="0"/>
              <a:t>always use the resource via an instance of a RAII-class that either</a:t>
            </a:r>
            <a:endParaRPr lang="en-US" altLang="zh-CN" sz="2800" kern="0" dirty="0"/>
          </a:p>
          <a:p>
            <a:pPr lvl="2" defTabSz="914400"/>
            <a:r>
              <a:rPr lang="en-US" altLang="zh-CN" sz="1800" dirty="0"/>
              <a:t> has automatic storage duration or temporary lifetime itself, or</a:t>
            </a:r>
          </a:p>
          <a:p>
            <a:pPr lvl="2" defTabSz="914400"/>
            <a:r>
              <a:rPr lang="en-US" altLang="zh-CN" sz="1800" dirty="0"/>
              <a:t> has lifetime that is bounded by the lifetime of an automatic or temporary object</a:t>
            </a:r>
            <a:endParaRPr lang="en-US" altLang="zh-CN" sz="1800" kern="0" dirty="0"/>
          </a:p>
          <a:p>
            <a:pPr lvl="1" defTabSz="914400"/>
            <a:endParaRPr lang="zh-CN" altLang="en-US" sz="2800" kern="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8BD001D-2478-4927-9038-F73ECADD37A4}"/>
              </a:ext>
            </a:extLst>
          </p:cNvPr>
          <p:cNvSpPr/>
          <p:nvPr/>
        </p:nvSpPr>
        <p:spPr>
          <a:xfrm>
            <a:off x="1784563" y="5310507"/>
            <a:ext cx="86228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Another name for such technique is Scope-Bound Resource Management (SBRM)</a:t>
            </a:r>
            <a:endParaRPr lang="zh-CN" altLang="en-US" sz="1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7459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>
            <a:extLst>
              <a:ext uri="{FF2B5EF4-FFF2-40B4-BE49-F238E27FC236}">
                <a16:creationId xmlns:a16="http://schemas.microsoft.com/office/drawing/2014/main" id="{6442E41E-3C4A-4226-B5BB-DF18B391D423}"/>
              </a:ext>
            </a:extLst>
          </p:cNvPr>
          <p:cNvSpPr txBox="1">
            <a:spLocks noChangeArrowheads="1"/>
          </p:cNvSpPr>
          <p:nvPr/>
        </p:nvSpPr>
        <p:spPr>
          <a:xfrm>
            <a:off x="457316" y="1450731"/>
            <a:ext cx="10204648" cy="3337835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526" indent="-228526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charset="0"/>
              <a:buChar char=""/>
              <a:defRPr sz="2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23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2629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charset="0"/>
              <a:buChar char="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599680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6731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3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834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8732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5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3600" kern="0" dirty="0"/>
              <a:t>VS2019 Community </a:t>
            </a:r>
            <a:r>
              <a:rPr lang="zh-CN" altLang="en-US" sz="3600" kern="0" dirty="0"/>
              <a:t>使用微软的 </a:t>
            </a:r>
            <a:r>
              <a:rPr lang="en-US" altLang="zh-CN" sz="3600" kern="0" dirty="0"/>
              <a:t>RAII </a:t>
            </a:r>
            <a:r>
              <a:rPr lang="zh-CN" altLang="en-US" sz="3600" kern="0" dirty="0"/>
              <a:t>实现</a:t>
            </a:r>
            <a:endParaRPr lang="en-US" altLang="zh-CN" sz="3600" kern="0" dirty="0"/>
          </a:p>
          <a:p>
            <a:pPr marL="0" indent="0" defTabSz="914400">
              <a:buFont typeface="Wingdings" panose="05000000000000000000" charset="0"/>
              <a:buNone/>
            </a:pPr>
            <a:endParaRPr lang="zh-CN" altLang="en-US" sz="3600" kern="0" dirty="0"/>
          </a:p>
          <a:p>
            <a:pPr lvl="1" defTabSz="914400"/>
            <a:r>
              <a:rPr lang="zh-CN" altLang="en-US" sz="2800" kern="0" dirty="0"/>
              <a:t>打开项目的</a:t>
            </a:r>
            <a:r>
              <a:rPr lang="en-US" altLang="zh-CN" sz="2800" kern="0" dirty="0"/>
              <a:t>NuGet</a:t>
            </a:r>
            <a:r>
              <a:rPr lang="zh-CN" altLang="en-US" sz="2800" kern="0" dirty="0"/>
              <a:t>管理器</a:t>
            </a:r>
            <a:endParaRPr lang="en-US" altLang="zh-CN" sz="2800" kern="0" dirty="0"/>
          </a:p>
          <a:p>
            <a:pPr lvl="2" defTabSz="914400"/>
            <a:r>
              <a:rPr lang="en-US" altLang="zh-CN" sz="2400" kern="0" dirty="0"/>
              <a:t> </a:t>
            </a:r>
            <a:r>
              <a:rPr lang="zh-CN" altLang="en-US" sz="2400" kern="0" dirty="0"/>
              <a:t>右击需要安装的项目</a:t>
            </a:r>
            <a:endParaRPr lang="en-US" altLang="zh-CN" sz="2400" kern="0" dirty="0"/>
          </a:p>
          <a:p>
            <a:pPr lvl="2" defTabSz="914400"/>
            <a:r>
              <a:rPr lang="en-US" altLang="zh-CN" sz="2400" kern="0" dirty="0"/>
              <a:t> </a:t>
            </a:r>
            <a:r>
              <a:rPr lang="zh-CN" altLang="en-US" sz="2400" kern="0" dirty="0"/>
              <a:t>选择</a:t>
            </a:r>
            <a:r>
              <a:rPr lang="en-US" altLang="zh-CN" sz="2400" kern="0" dirty="0"/>
              <a:t>manage NuGet packages …</a:t>
            </a:r>
            <a:endParaRPr lang="zh-CN" altLang="en-US" sz="2400" kern="0" dirty="0"/>
          </a:p>
          <a:p>
            <a:pPr lvl="1" defTabSz="914400"/>
            <a:r>
              <a:rPr lang="zh-CN" altLang="en-US" sz="2800" kern="0" dirty="0"/>
              <a:t>安装</a:t>
            </a:r>
            <a:r>
              <a:rPr lang="en-US" altLang="zh-CN" sz="2800" kern="0" dirty="0"/>
              <a:t>WIL</a:t>
            </a:r>
          </a:p>
          <a:p>
            <a:pPr lvl="2" defTabSz="914400"/>
            <a:r>
              <a:rPr lang="zh-CN" altLang="en-US" sz="2400" kern="0" dirty="0"/>
              <a:t> 在</a:t>
            </a:r>
            <a:r>
              <a:rPr lang="en-US" altLang="zh-CN" sz="2400" kern="0" dirty="0"/>
              <a:t>NuGet</a:t>
            </a:r>
            <a:r>
              <a:rPr lang="zh-CN" altLang="en-US" sz="2400" kern="0" dirty="0"/>
              <a:t>管理器中搜索</a:t>
            </a:r>
            <a:r>
              <a:rPr lang="en-US" altLang="zh-CN" sz="2400" kern="0" dirty="0" err="1"/>
              <a:t>Microsoft.Windows.ImplementationLibrary</a:t>
            </a:r>
            <a:endParaRPr lang="en-US" altLang="zh-CN" sz="2400" kern="0" dirty="0"/>
          </a:p>
          <a:p>
            <a:pPr lvl="2" defTabSz="914400"/>
            <a:r>
              <a:rPr lang="en-US" altLang="zh-CN" sz="2400" kern="0" dirty="0"/>
              <a:t> </a:t>
            </a:r>
            <a:r>
              <a:rPr lang="zh-CN" altLang="en-US" sz="2400" kern="0" dirty="0"/>
              <a:t>安装最新版本的</a:t>
            </a:r>
            <a:r>
              <a:rPr lang="en-US" altLang="zh-CN" sz="2400" kern="0" dirty="0"/>
              <a:t>WIL(1.0.190716.2, 7/17/2019)</a:t>
            </a:r>
          </a:p>
          <a:p>
            <a:pPr lvl="1" defTabSz="914400"/>
            <a:r>
              <a:rPr lang="en-US" altLang="zh-CN" sz="2800" kern="0" dirty="0"/>
              <a:t> </a:t>
            </a:r>
            <a:r>
              <a:rPr lang="zh-CN" altLang="en-US" sz="2800" kern="0" dirty="0"/>
              <a:t>在需要使用的地方添加头文件 </a:t>
            </a:r>
            <a:r>
              <a:rPr lang="en-US" altLang="zh-CN" sz="2800" kern="0" dirty="0"/>
              <a:t>#include &lt;</a:t>
            </a:r>
            <a:r>
              <a:rPr lang="en-US" altLang="zh-CN" sz="2800" kern="0" dirty="0" err="1"/>
              <a:t>wil</a:t>
            </a:r>
            <a:r>
              <a:rPr lang="en-US" altLang="zh-CN" sz="2800" kern="0" dirty="0"/>
              <a:t>/</a:t>
            </a:r>
            <a:r>
              <a:rPr lang="en-US" altLang="zh-CN" sz="2800" kern="0" dirty="0" err="1"/>
              <a:t>resource.h</a:t>
            </a:r>
            <a:r>
              <a:rPr lang="en-US" altLang="zh-CN" sz="2800" kern="0" dirty="0"/>
              <a:t>&gt;</a:t>
            </a:r>
            <a:endParaRPr lang="zh-CN" altLang="en-US" sz="2800" kern="0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4C0AD52C-AA4F-4AE7-A1F6-D06AAA8A6D34}"/>
              </a:ext>
            </a:extLst>
          </p:cNvPr>
          <p:cNvGrpSpPr/>
          <p:nvPr/>
        </p:nvGrpSpPr>
        <p:grpSpPr>
          <a:xfrm>
            <a:off x="5650518" y="4624754"/>
            <a:ext cx="6456485" cy="1266175"/>
            <a:chOff x="5527429" y="4624754"/>
            <a:chExt cx="6456485" cy="1266175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C5A156F6-095C-4C43-9B34-DD6CBBEA6C58}"/>
                </a:ext>
              </a:extLst>
            </p:cNvPr>
            <p:cNvSpPr/>
            <p:nvPr/>
          </p:nvSpPr>
          <p:spPr>
            <a:xfrm>
              <a:off x="5527429" y="4967599"/>
              <a:ext cx="6456485" cy="923330"/>
            </a:xfrm>
            <a:prstGeom prst="rect">
              <a:avLst/>
            </a:prstGeom>
            <a:ln>
              <a:solidFill>
                <a:srgbClr val="7030A0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zh-CN" sz="1800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Smart pointers and auto-releasing resource wrappers to let you manage Windows API HANDLEs, HWNDs, and other resources and resource handles with RAII semantics.</a:t>
              </a:r>
              <a:endParaRPr lang="zh-CN" altLang="en-US" sz="18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" name="直接箭头连接符 3">
              <a:extLst>
                <a:ext uri="{FF2B5EF4-FFF2-40B4-BE49-F238E27FC236}">
                  <a16:creationId xmlns:a16="http://schemas.microsoft.com/office/drawing/2014/main" id="{17EC760F-1019-4551-9183-07C514F577CC}"/>
                </a:ext>
              </a:extLst>
            </p:cNvPr>
            <p:cNvCxnSpPr>
              <a:stCxn id="2" idx="0"/>
            </p:cNvCxnSpPr>
            <p:nvPr/>
          </p:nvCxnSpPr>
          <p:spPr>
            <a:xfrm flipH="1" flipV="1">
              <a:off x="8755671" y="4624754"/>
              <a:ext cx="1" cy="342845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triangle"/>
            </a:ln>
          </p:spPr>
        </p:cxn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253C3BBE-BC84-495D-9CB9-F55583E90471}"/>
              </a:ext>
            </a:extLst>
          </p:cNvPr>
          <p:cNvSpPr/>
          <p:nvPr/>
        </p:nvSpPr>
        <p:spPr>
          <a:xfrm>
            <a:off x="2044625" y="6282081"/>
            <a:ext cx="66070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参考网页  </a:t>
            </a:r>
            <a:r>
              <a:rPr lang="en-US" altLang="zh-CN" sz="2000" dirty="0">
                <a:solidFill>
                  <a:srgbClr val="7030A0"/>
                </a:solidFill>
              </a:rPr>
              <a:t>https://en.cppreference.com/w/cpp/language/raii</a:t>
            </a:r>
            <a:endParaRPr lang="zh-CN" altLang="en-US" sz="2000" dirty="0">
              <a:solidFill>
                <a:srgbClr val="7030A0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4EC0D9A-C9A2-4ED2-A0BE-483939C038D5}"/>
              </a:ext>
            </a:extLst>
          </p:cNvPr>
          <p:cNvSpPr/>
          <p:nvPr/>
        </p:nvSpPr>
        <p:spPr>
          <a:xfrm>
            <a:off x="8630897" y="1367181"/>
            <a:ext cx="35611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RAII resource wrappers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E348A2B-B3AA-42F6-803E-C6E5976FDCCA}"/>
              </a:ext>
            </a:extLst>
          </p:cNvPr>
          <p:cNvSpPr/>
          <p:nvPr/>
        </p:nvSpPr>
        <p:spPr>
          <a:xfrm>
            <a:off x="7416590" y="1826029"/>
            <a:ext cx="47754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7030A0"/>
                </a:solidFill>
              </a:rPr>
              <a:t>https://github.com/Microsoft/wil/wiki/RAII-resource-wrappers</a:t>
            </a:r>
            <a:endParaRPr lang="zh-CN" alt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982129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梅园">
      <a:dk1>
        <a:sysClr val="windowText" lastClr="000000"/>
      </a:dk1>
      <a:lt1>
        <a:srgbClr val="51388A"/>
      </a:lt1>
      <a:dk2>
        <a:srgbClr val="BBD6E4"/>
      </a:dk2>
      <a:lt2>
        <a:srgbClr val="6E4EB6"/>
      </a:lt2>
      <a:accent1>
        <a:srgbClr val="6E4EB6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FFFF00"/>
      </a:accent6>
      <a:hlink>
        <a:srgbClr val="FAC96A"/>
      </a:hlink>
      <a:folHlink>
        <a:srgbClr val="FCDB9B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蓝色互联网">
  <a:themeElements>
    <a:clrScheme name="蓝色​​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 cap="flat" cmpd="sng" algn="ctr">
          <a:solidFill>
            <a:srgbClr val="002060"/>
          </a:solidFill>
          <a:prstDash val="solid"/>
          <a:round/>
          <a:headEnd type="none" w="med" len="med"/>
          <a:tailEnd type="none" w="med" len="med"/>
        </a:ln>
      </a:spPr>
      <a:bodyPr vert="horz" wrap="square" lIns="0" tIns="0" rIns="0" bIns="0" numCol="1" anchor="ctr" anchorCtr="0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en-US" altLang="zh-CN" sz="1200" b="0" i="0" u="none" strike="noStrike" cap="none" normalizeH="0" baseline="0" smtClean="0">
            <a:ln>
              <a:noFill/>
            </a:ln>
            <a:solidFill>
              <a:srgbClr val="002060"/>
            </a:solidFill>
            <a:effectLst/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spDef>
    <a:lnDef>
      <a:spPr>
        <a:solidFill>
          <a:schemeClr val="accent1"/>
        </a:solidFill>
        <a:ln w="15875" cap="flat" cmpd="sng" algn="ctr">
          <a:solidFill>
            <a:srgbClr val="1C4885"/>
          </a:solidFill>
          <a:prstDash val="solid"/>
          <a:round/>
          <a:headEnd type="none" w="med" len="med"/>
          <a:tailEnd type="none" w="med" len="med"/>
        </a:ln>
      </a:spPr>
      <a:bodyPr/>
      <a:lstStyle/>
    </a:lnDef>
    <a:txDef>
      <a:spPr>
        <a:noFill/>
      </a:spPr>
      <a:bodyPr wrap="square" rtlCol="0">
        <a:spAutoFit/>
      </a:bodyPr>
      <a:lstStyle>
        <a:defPPr algn="ctr">
          <a:defRPr lang="zh-CN" altLang="en-US" sz="1200">
            <a:solidFill>
              <a:srgbClr val="002060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chapter7_D</Template>
  <TotalTime>9480</TotalTime>
  <Words>1917</Words>
  <Application>Microsoft Office PowerPoint</Application>
  <PresentationFormat>宽屏</PresentationFormat>
  <Paragraphs>327</Paragraphs>
  <Slides>23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36" baseType="lpstr">
      <vt:lpstr>Arial Unicode MS</vt:lpstr>
      <vt:lpstr>SFMono-Regular</vt:lpstr>
      <vt:lpstr>宋体</vt:lpstr>
      <vt:lpstr>微软雅黑</vt:lpstr>
      <vt:lpstr>Arial</vt:lpstr>
      <vt:lpstr>Arial Black</vt:lpstr>
      <vt:lpstr>Calibri</vt:lpstr>
      <vt:lpstr>Calibri Light</vt:lpstr>
      <vt:lpstr>Consolas</vt:lpstr>
      <vt:lpstr>Wingdings</vt:lpstr>
      <vt:lpstr>Wingdings 3</vt:lpstr>
      <vt:lpstr>自定义设计方案</vt:lpstr>
      <vt:lpstr>2_蓝色互联网</vt:lpstr>
      <vt:lpstr>Windows编程实践 – 补充内容</vt:lpstr>
      <vt:lpstr>Windows Coding Skills</vt:lpstr>
      <vt:lpstr>内容提要 </vt:lpstr>
      <vt:lpstr>x.1 RAII</vt:lpstr>
      <vt:lpstr>x.1 RAII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x.2 PowerToys</vt:lpstr>
      <vt:lpstr>x.2 PowerToys</vt:lpstr>
      <vt:lpstr>FancyZones的功能</vt:lpstr>
      <vt:lpstr>FancyZones的功能</vt:lpstr>
      <vt:lpstr>Windows key shortcut guide的功能</vt:lpstr>
      <vt:lpstr>x.3 coding style</vt:lpstr>
      <vt:lpstr>x.3 coding style</vt:lpstr>
      <vt:lpstr>PowerPoint 演示文稿</vt:lpstr>
      <vt:lpstr>PowerPoint 演示文稿</vt:lpstr>
      <vt:lpstr>PowerPoint 演示文稿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zan li</dc:creator>
  <cp:lastModifiedBy>Jicheng Hu</cp:lastModifiedBy>
  <cp:revision>547</cp:revision>
  <dcterms:created xsi:type="dcterms:W3CDTF">2014-12-05T07:09:50Z</dcterms:created>
  <dcterms:modified xsi:type="dcterms:W3CDTF">2019-10-11T07:25:54Z</dcterms:modified>
</cp:coreProperties>
</file>