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theme/themeOverride29.xml" ContentType="application/vnd.openxmlformats-officedocument.themeOverride+xml"/>
  <Override PartName="/ppt/theme/themeOverride3.xml" ContentType="application/vnd.openxmlformats-officedocument.themeOverride+xml"/>
  <Override PartName="/ppt/theme/themeOverride30.xml" ContentType="application/vnd.openxmlformats-officedocument.themeOverride+xml"/>
  <Override PartName="/ppt/theme/themeOverride31.xml" ContentType="application/vnd.openxmlformats-officedocument.themeOverride+xml"/>
  <Override PartName="/ppt/theme/themeOverride32.xml" ContentType="application/vnd.openxmlformats-officedocument.themeOverride+xml"/>
  <Override PartName="/ppt/theme/themeOverride33.xml" ContentType="application/vnd.openxmlformats-officedocument.themeOverride+xml"/>
  <Override PartName="/ppt/theme/themeOverride34.xml" ContentType="application/vnd.openxmlformats-officedocument.themeOverride+xml"/>
  <Override PartName="/ppt/theme/themeOverride35.xml" ContentType="application/vnd.openxmlformats-officedocument.themeOverride+xml"/>
  <Override PartName="/ppt/theme/themeOverride36.xml" ContentType="application/vnd.openxmlformats-officedocument.themeOverride+xml"/>
  <Override PartName="/ppt/theme/themeOverride37.xml" ContentType="application/vnd.openxmlformats-officedocument.themeOverride+xml"/>
  <Override PartName="/ppt/theme/themeOverride38.xml" ContentType="application/vnd.openxmlformats-officedocument.themeOverride+xml"/>
  <Override PartName="/ppt/theme/themeOverride39.xml" ContentType="application/vnd.openxmlformats-officedocument.themeOverride+xml"/>
  <Override PartName="/ppt/theme/themeOverride4.xml" ContentType="application/vnd.openxmlformats-officedocument.themeOverride+xml"/>
  <Override PartName="/ppt/theme/themeOverride40.xml" ContentType="application/vnd.openxmlformats-officedocument.themeOverride+xml"/>
  <Override PartName="/ppt/theme/themeOverride41.xml" ContentType="application/vnd.openxmlformats-officedocument.themeOverride+xml"/>
  <Override PartName="/ppt/theme/themeOverride42.xml" ContentType="application/vnd.openxmlformats-officedocument.themeOverride+xml"/>
  <Override PartName="/ppt/theme/themeOverride43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88" r:id="rId6"/>
    <p:sldId id="259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6" r:id="rId15"/>
    <p:sldId id="327" r:id="rId16"/>
    <p:sldId id="330" r:id="rId17"/>
    <p:sldId id="331" r:id="rId18"/>
    <p:sldId id="332" r:id="rId19"/>
    <p:sldId id="325" r:id="rId20"/>
    <p:sldId id="333" r:id="rId21"/>
    <p:sldId id="334" r:id="rId22"/>
    <p:sldId id="335" r:id="rId23"/>
    <p:sldId id="336" r:id="rId24"/>
    <p:sldId id="337" r:id="rId25"/>
    <p:sldId id="338" r:id="rId26"/>
    <p:sldId id="340" r:id="rId27"/>
    <p:sldId id="339" r:id="rId28"/>
    <p:sldId id="341" r:id="rId29"/>
    <p:sldId id="342" r:id="rId30"/>
    <p:sldId id="343" r:id="rId31"/>
    <p:sldId id="344" r:id="rId32"/>
    <p:sldId id="345" r:id="rId33"/>
    <p:sldId id="347" r:id="rId34"/>
    <p:sldId id="348" r:id="rId35"/>
    <p:sldId id="350" r:id="rId36"/>
    <p:sldId id="351" r:id="rId37"/>
    <p:sldId id="353" r:id="rId38"/>
    <p:sldId id="354" r:id="rId39"/>
    <p:sldId id="355" r:id="rId40"/>
    <p:sldId id="356" r:id="rId41"/>
    <p:sldId id="357" r:id="rId42"/>
    <p:sldId id="358" r:id="rId43"/>
    <p:sldId id="359" r:id="rId44"/>
    <p:sldId id="360" r:id="rId45"/>
    <p:sldId id="299" r:id="rId46"/>
  </p:sldIdLst>
  <p:sldSz cx="9144000" cy="5143500" type="screen16x9"/>
  <p:notesSz cx="6858000" cy="9144000"/>
  <p:custDataLst>
    <p:tags r:id="rId5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9779"/>
    <a:srgbClr val="E94848"/>
    <a:srgbClr val="EEECE1"/>
    <a:srgbClr val="A5CB52"/>
    <a:srgbClr val="F2F2F2"/>
    <a:srgbClr val="30B8D8"/>
    <a:srgbClr val="007D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45" autoAdjust="0"/>
    <p:restoredTop sz="99755" autoAdjust="0"/>
  </p:normalViewPr>
  <p:slideViewPr>
    <p:cSldViewPr>
      <p:cViewPr varScale="1">
        <p:scale>
          <a:sx n="117" d="100"/>
          <a:sy n="117" d="100"/>
        </p:scale>
        <p:origin x="366" y="108"/>
      </p:cViewPr>
      <p:guideLst>
        <p:guide orient="horz" pos="1654"/>
        <p:guide pos="283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0" Type="http://schemas.openxmlformats.org/officeDocument/2006/relationships/tags" Target="tags/tag7.xml"/><Relationship Id="rId5" Type="http://schemas.openxmlformats.org/officeDocument/2006/relationships/slide" Target="slides/slide2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64D4F-0E9C-4E20-8456-E7D024E175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77E8F4-36F5-42F3-8BF8-DD642CEEF78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77E8F4-36F5-42F3-8BF8-DD642CEEF7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2ADA-4250-4FCF-A651-0F312BFFC3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BEC0-2DB8-4133-8823-AC5F1478E7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2ADA-4250-4FCF-A651-0F312BFFC3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BEC0-2DB8-4133-8823-AC5F1478E7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-1"/>
            <a:ext cx="9144000" cy="52798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47"/>
          <p:cNvSpPr/>
          <p:nvPr userDrawn="1"/>
        </p:nvSpPr>
        <p:spPr>
          <a:xfrm rot="2700000">
            <a:off x="488189" y="379561"/>
            <a:ext cx="216704" cy="216704"/>
          </a:xfrm>
          <a:custGeom>
            <a:avLst/>
            <a:gdLst>
              <a:gd name="connsiteX0" fmla="*/ 0 w 416623"/>
              <a:gd name="connsiteY0" fmla="*/ 0 h 416623"/>
              <a:gd name="connsiteX1" fmla="*/ 416623 w 416623"/>
              <a:gd name="connsiteY1" fmla="*/ 0 h 416623"/>
              <a:gd name="connsiteX2" fmla="*/ 416623 w 416623"/>
              <a:gd name="connsiteY2" fmla="*/ 416623 h 416623"/>
              <a:gd name="connsiteX3" fmla="*/ 0 w 416623"/>
              <a:gd name="connsiteY3" fmla="*/ 416623 h 416623"/>
              <a:gd name="connsiteX4" fmla="*/ 0 w 416623"/>
              <a:gd name="connsiteY4" fmla="*/ 0 h 416623"/>
              <a:gd name="connsiteX0-1" fmla="*/ 0 w 416623"/>
              <a:gd name="connsiteY0-2" fmla="*/ 416623 h 416623"/>
              <a:gd name="connsiteX1-3" fmla="*/ 416623 w 416623"/>
              <a:gd name="connsiteY1-4" fmla="*/ 0 h 416623"/>
              <a:gd name="connsiteX2-5" fmla="*/ 416623 w 416623"/>
              <a:gd name="connsiteY2-6" fmla="*/ 416623 h 416623"/>
              <a:gd name="connsiteX3-7" fmla="*/ 0 w 416623"/>
              <a:gd name="connsiteY3-8" fmla="*/ 416623 h 41662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16623" h="416623">
                <a:moveTo>
                  <a:pt x="0" y="416623"/>
                </a:moveTo>
                <a:lnTo>
                  <a:pt x="416623" y="0"/>
                </a:lnTo>
                <a:lnTo>
                  <a:pt x="416623" y="416623"/>
                </a:lnTo>
                <a:lnTo>
                  <a:pt x="0" y="41662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47"/>
          <p:cNvSpPr/>
          <p:nvPr userDrawn="1"/>
        </p:nvSpPr>
        <p:spPr>
          <a:xfrm rot="2700000">
            <a:off x="469274" y="712765"/>
            <a:ext cx="108352" cy="108352"/>
          </a:xfrm>
          <a:custGeom>
            <a:avLst/>
            <a:gdLst>
              <a:gd name="connsiteX0" fmla="*/ 0 w 416623"/>
              <a:gd name="connsiteY0" fmla="*/ 0 h 416623"/>
              <a:gd name="connsiteX1" fmla="*/ 416623 w 416623"/>
              <a:gd name="connsiteY1" fmla="*/ 0 h 416623"/>
              <a:gd name="connsiteX2" fmla="*/ 416623 w 416623"/>
              <a:gd name="connsiteY2" fmla="*/ 416623 h 416623"/>
              <a:gd name="connsiteX3" fmla="*/ 0 w 416623"/>
              <a:gd name="connsiteY3" fmla="*/ 416623 h 416623"/>
              <a:gd name="connsiteX4" fmla="*/ 0 w 416623"/>
              <a:gd name="connsiteY4" fmla="*/ 0 h 416623"/>
              <a:gd name="connsiteX0-1" fmla="*/ 0 w 416623"/>
              <a:gd name="connsiteY0-2" fmla="*/ 416623 h 416623"/>
              <a:gd name="connsiteX1-3" fmla="*/ 416623 w 416623"/>
              <a:gd name="connsiteY1-4" fmla="*/ 0 h 416623"/>
              <a:gd name="connsiteX2-5" fmla="*/ 416623 w 416623"/>
              <a:gd name="connsiteY2-6" fmla="*/ 416623 h 416623"/>
              <a:gd name="connsiteX3-7" fmla="*/ 0 w 416623"/>
              <a:gd name="connsiteY3-8" fmla="*/ 416623 h 41662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16623" h="416623">
                <a:moveTo>
                  <a:pt x="0" y="416623"/>
                </a:moveTo>
                <a:lnTo>
                  <a:pt x="416623" y="0"/>
                </a:lnTo>
                <a:lnTo>
                  <a:pt x="416623" y="416623"/>
                </a:lnTo>
                <a:lnTo>
                  <a:pt x="0" y="416623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47"/>
          <p:cNvSpPr/>
          <p:nvPr userDrawn="1"/>
        </p:nvSpPr>
        <p:spPr>
          <a:xfrm rot="18900000" flipV="1">
            <a:off x="132264" y="388006"/>
            <a:ext cx="298169" cy="298169"/>
          </a:xfrm>
          <a:custGeom>
            <a:avLst/>
            <a:gdLst>
              <a:gd name="connsiteX0" fmla="*/ 0 w 416623"/>
              <a:gd name="connsiteY0" fmla="*/ 0 h 416623"/>
              <a:gd name="connsiteX1" fmla="*/ 416623 w 416623"/>
              <a:gd name="connsiteY1" fmla="*/ 0 h 416623"/>
              <a:gd name="connsiteX2" fmla="*/ 416623 w 416623"/>
              <a:gd name="connsiteY2" fmla="*/ 416623 h 416623"/>
              <a:gd name="connsiteX3" fmla="*/ 0 w 416623"/>
              <a:gd name="connsiteY3" fmla="*/ 416623 h 416623"/>
              <a:gd name="connsiteX4" fmla="*/ 0 w 416623"/>
              <a:gd name="connsiteY4" fmla="*/ 0 h 416623"/>
              <a:gd name="connsiteX0-1" fmla="*/ 0 w 416623"/>
              <a:gd name="connsiteY0-2" fmla="*/ 416623 h 416623"/>
              <a:gd name="connsiteX1-3" fmla="*/ 416623 w 416623"/>
              <a:gd name="connsiteY1-4" fmla="*/ 0 h 416623"/>
              <a:gd name="connsiteX2-5" fmla="*/ 416623 w 416623"/>
              <a:gd name="connsiteY2-6" fmla="*/ 416623 h 416623"/>
              <a:gd name="connsiteX3-7" fmla="*/ 0 w 416623"/>
              <a:gd name="connsiteY3-8" fmla="*/ 416623 h 41662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16623" h="416623">
                <a:moveTo>
                  <a:pt x="0" y="416623"/>
                </a:moveTo>
                <a:lnTo>
                  <a:pt x="416623" y="0"/>
                </a:lnTo>
                <a:lnTo>
                  <a:pt x="416623" y="416623"/>
                </a:lnTo>
                <a:lnTo>
                  <a:pt x="0" y="41662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47"/>
          <p:cNvSpPr/>
          <p:nvPr userDrawn="1"/>
        </p:nvSpPr>
        <p:spPr>
          <a:xfrm rot="2700000">
            <a:off x="290580" y="602328"/>
            <a:ext cx="136370" cy="136370"/>
          </a:xfrm>
          <a:custGeom>
            <a:avLst/>
            <a:gdLst>
              <a:gd name="connsiteX0" fmla="*/ 0 w 416623"/>
              <a:gd name="connsiteY0" fmla="*/ 0 h 416623"/>
              <a:gd name="connsiteX1" fmla="*/ 416623 w 416623"/>
              <a:gd name="connsiteY1" fmla="*/ 0 h 416623"/>
              <a:gd name="connsiteX2" fmla="*/ 416623 w 416623"/>
              <a:gd name="connsiteY2" fmla="*/ 416623 h 416623"/>
              <a:gd name="connsiteX3" fmla="*/ 0 w 416623"/>
              <a:gd name="connsiteY3" fmla="*/ 416623 h 416623"/>
              <a:gd name="connsiteX4" fmla="*/ 0 w 416623"/>
              <a:gd name="connsiteY4" fmla="*/ 0 h 416623"/>
              <a:gd name="connsiteX0-1" fmla="*/ 0 w 416623"/>
              <a:gd name="connsiteY0-2" fmla="*/ 416623 h 416623"/>
              <a:gd name="connsiteX1-3" fmla="*/ 416623 w 416623"/>
              <a:gd name="connsiteY1-4" fmla="*/ 0 h 416623"/>
              <a:gd name="connsiteX2-5" fmla="*/ 416623 w 416623"/>
              <a:gd name="connsiteY2-6" fmla="*/ 416623 h 416623"/>
              <a:gd name="connsiteX3-7" fmla="*/ 0 w 416623"/>
              <a:gd name="connsiteY3-8" fmla="*/ 416623 h 41662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416623" h="416623">
                <a:moveTo>
                  <a:pt x="0" y="416623"/>
                </a:moveTo>
                <a:lnTo>
                  <a:pt x="416623" y="0"/>
                </a:lnTo>
                <a:lnTo>
                  <a:pt x="416623" y="416623"/>
                </a:lnTo>
                <a:lnTo>
                  <a:pt x="0" y="41662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2ADA-4250-4FCF-A651-0F312BFFC3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BEC0-2DB8-4133-8823-AC5F1478E7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2ADA-4250-4FCF-A651-0F312BFFC3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BEC0-2DB8-4133-8823-AC5F1478E7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2ADA-4250-4FCF-A651-0F312BFFC3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BEC0-2DB8-4133-8823-AC5F1478E7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2ADA-4250-4FCF-A651-0F312BFFC3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BEC0-2DB8-4133-8823-AC5F1478E7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2ADA-4250-4FCF-A651-0F312BFFC3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BEC0-2DB8-4133-8823-AC5F1478E7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2ADA-4250-4FCF-A651-0F312BFFC3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BEC0-2DB8-4133-8823-AC5F1478E7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92ADA-4250-4FCF-A651-0F312BFFC3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BEC0-2DB8-4133-8823-AC5F1478E7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92ADA-4250-4FCF-A651-0F312BFFC3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DBEC0-2DB8-4133-8823-AC5F1478E71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2.xml"/><Relationship Id="rId5" Type="http://schemas.openxmlformats.org/officeDocument/2006/relationships/themeOverride" Target="../theme/themeOverride17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3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24.xml"/><Relationship Id="rId1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5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26.xml"/><Relationship Id="rId1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7.xml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28.xml"/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tags" Target="../tags/tag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0.xml"/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30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tags" Target="../tags/tag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2.xml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33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tags" Target="../tags/tag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6.xml"/></Relationships>
</file>

<file path=ppt/slides/_rels/slide3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7.xml"/><Relationship Id="rId6" Type="http://schemas.openxmlformats.org/officeDocument/2006/relationships/slideLayout" Target="../slideLayouts/slideLayout2.xml"/><Relationship Id="rId5" Type="http://schemas.openxmlformats.org/officeDocument/2006/relationships/themeOverride" Target="../theme/themeOverride37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tags" Target="../tags/tag5.xml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8.xml"/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38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9.xml"/><Relationship Id="rId6" Type="http://schemas.openxmlformats.org/officeDocument/2006/relationships/slideLayout" Target="../slideLayouts/slideLayout2.xml"/><Relationship Id="rId5" Type="http://schemas.openxmlformats.org/officeDocument/2006/relationships/themeOverride" Target="../theme/themeOverride39.xml"/><Relationship Id="rId4" Type="http://schemas.openxmlformats.org/officeDocument/2006/relationships/image" Target="../media/image14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0.xml"/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40.xml"/><Relationship Id="rId1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themeOverride" Target="../theme/themeOverride8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 rot="5400000">
            <a:off x="-950112" y="-552328"/>
            <a:ext cx="3197376" cy="159869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2"/>
          <p:cNvSpPr/>
          <p:nvPr/>
        </p:nvSpPr>
        <p:spPr>
          <a:xfrm rot="5400000">
            <a:off x="-335752" y="1125526"/>
            <a:ext cx="1343009" cy="671506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2"/>
          <p:cNvSpPr/>
          <p:nvPr/>
        </p:nvSpPr>
        <p:spPr>
          <a:xfrm rot="5400000">
            <a:off x="440446" y="1590202"/>
            <a:ext cx="804216" cy="40210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"/>
          <p:cNvSpPr/>
          <p:nvPr/>
        </p:nvSpPr>
        <p:spPr>
          <a:xfrm rot="5400000">
            <a:off x="315136" y="412526"/>
            <a:ext cx="1302985" cy="65026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2"/>
          <p:cNvSpPr/>
          <p:nvPr/>
        </p:nvSpPr>
        <p:spPr>
          <a:xfrm rot="5400000">
            <a:off x="906560" y="1928305"/>
            <a:ext cx="547159" cy="2730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2"/>
          <p:cNvSpPr/>
          <p:nvPr/>
        </p:nvSpPr>
        <p:spPr>
          <a:xfrm rot="5400000">
            <a:off x="906560" y="2456469"/>
            <a:ext cx="547159" cy="2730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2"/>
          <p:cNvSpPr/>
          <p:nvPr/>
        </p:nvSpPr>
        <p:spPr>
          <a:xfrm rot="5400000">
            <a:off x="440446" y="2391946"/>
            <a:ext cx="804216" cy="40210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2"/>
          <p:cNvSpPr/>
          <p:nvPr/>
        </p:nvSpPr>
        <p:spPr>
          <a:xfrm rot="5400000">
            <a:off x="367402" y="3265808"/>
            <a:ext cx="1094318" cy="54612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2"/>
          <p:cNvSpPr/>
          <p:nvPr/>
        </p:nvSpPr>
        <p:spPr>
          <a:xfrm rot="5400000">
            <a:off x="486335" y="4257951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2"/>
          <p:cNvSpPr/>
          <p:nvPr/>
        </p:nvSpPr>
        <p:spPr>
          <a:xfrm rot="5400000">
            <a:off x="-335752" y="4444812"/>
            <a:ext cx="1343009" cy="671506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2"/>
          <p:cNvSpPr/>
          <p:nvPr/>
        </p:nvSpPr>
        <p:spPr>
          <a:xfrm rot="5400000">
            <a:off x="486335" y="4918502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2"/>
          <p:cNvSpPr/>
          <p:nvPr/>
        </p:nvSpPr>
        <p:spPr>
          <a:xfrm rot="5400000">
            <a:off x="795492" y="4608759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2"/>
          <p:cNvSpPr/>
          <p:nvPr/>
        </p:nvSpPr>
        <p:spPr>
          <a:xfrm rot="5400000">
            <a:off x="1106720" y="4305215"/>
            <a:ext cx="611216" cy="30503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"/>
          <p:cNvSpPr/>
          <p:nvPr/>
        </p:nvSpPr>
        <p:spPr>
          <a:xfrm rot="5400000">
            <a:off x="1104649" y="3687800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"/>
          <p:cNvSpPr/>
          <p:nvPr/>
        </p:nvSpPr>
        <p:spPr>
          <a:xfrm rot="5400000">
            <a:off x="-233773" y="3135261"/>
            <a:ext cx="935087" cy="46754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007DA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"/>
          <p:cNvSpPr/>
          <p:nvPr/>
        </p:nvSpPr>
        <p:spPr>
          <a:xfrm rot="5400000">
            <a:off x="-457281" y="119735"/>
            <a:ext cx="1829122" cy="9145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"/>
          <p:cNvSpPr/>
          <p:nvPr/>
        </p:nvSpPr>
        <p:spPr>
          <a:xfrm rot="5400000">
            <a:off x="151528" y="1502693"/>
            <a:ext cx="578516" cy="28871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"/>
          <p:cNvSpPr/>
          <p:nvPr/>
        </p:nvSpPr>
        <p:spPr>
          <a:xfrm rot="5400000">
            <a:off x="151528" y="2523478"/>
            <a:ext cx="578516" cy="28871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007DA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"/>
          <p:cNvSpPr/>
          <p:nvPr/>
        </p:nvSpPr>
        <p:spPr>
          <a:xfrm rot="5400000">
            <a:off x="-75391" y="3863968"/>
            <a:ext cx="957086" cy="47763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2"/>
          <p:cNvSpPr/>
          <p:nvPr/>
        </p:nvSpPr>
        <p:spPr>
          <a:xfrm rot="5400000">
            <a:off x="1306481" y="1479337"/>
            <a:ext cx="360071" cy="17969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2"/>
          <p:cNvSpPr/>
          <p:nvPr/>
        </p:nvSpPr>
        <p:spPr>
          <a:xfrm rot="5400000">
            <a:off x="-700570" y="1070967"/>
            <a:ext cx="2571422" cy="128327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2"/>
          <p:cNvSpPr/>
          <p:nvPr/>
        </p:nvSpPr>
        <p:spPr>
          <a:xfrm rot="5400000">
            <a:off x="-407031" y="2913873"/>
            <a:ext cx="1398922" cy="69813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2"/>
          <p:cNvSpPr/>
          <p:nvPr/>
        </p:nvSpPr>
        <p:spPr>
          <a:xfrm rot="5400000">
            <a:off x="361002" y="4020142"/>
            <a:ext cx="1092871" cy="54540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2"/>
          <p:cNvSpPr/>
          <p:nvPr/>
        </p:nvSpPr>
        <p:spPr>
          <a:xfrm rot="5400000">
            <a:off x="1277524" y="3061881"/>
            <a:ext cx="546433" cy="27270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2"/>
          <p:cNvSpPr/>
          <p:nvPr/>
        </p:nvSpPr>
        <p:spPr>
          <a:xfrm rot="5400000">
            <a:off x="1747240" y="2233233"/>
            <a:ext cx="302735" cy="15108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2"/>
          <p:cNvSpPr/>
          <p:nvPr/>
        </p:nvSpPr>
        <p:spPr>
          <a:xfrm rot="5400000">
            <a:off x="1687430" y="2829651"/>
            <a:ext cx="360071" cy="17969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2"/>
          <p:cNvSpPr/>
          <p:nvPr/>
        </p:nvSpPr>
        <p:spPr>
          <a:xfrm rot="5400000">
            <a:off x="1501312" y="4527089"/>
            <a:ext cx="260409" cy="12995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2"/>
          <p:cNvSpPr/>
          <p:nvPr/>
        </p:nvSpPr>
        <p:spPr>
          <a:xfrm rot="5400000">
            <a:off x="1164999" y="5043965"/>
            <a:ext cx="428960" cy="21407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2"/>
          <p:cNvSpPr/>
          <p:nvPr/>
        </p:nvSpPr>
        <p:spPr>
          <a:xfrm rot="5400000">
            <a:off x="-470723" y="2550230"/>
            <a:ext cx="1882895" cy="94145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2"/>
          <p:cNvSpPr/>
          <p:nvPr/>
        </p:nvSpPr>
        <p:spPr>
          <a:xfrm rot="5400000">
            <a:off x="197724" y="4516526"/>
            <a:ext cx="888492" cy="44424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2"/>
          <p:cNvSpPr/>
          <p:nvPr/>
        </p:nvSpPr>
        <p:spPr>
          <a:xfrm rot="5400000">
            <a:off x="176184" y="1235392"/>
            <a:ext cx="888492" cy="44424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2"/>
          <p:cNvSpPr/>
          <p:nvPr/>
        </p:nvSpPr>
        <p:spPr>
          <a:xfrm rot="5400000">
            <a:off x="1184628" y="2196878"/>
            <a:ext cx="528165" cy="264083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2"/>
          <p:cNvSpPr/>
          <p:nvPr/>
        </p:nvSpPr>
        <p:spPr>
          <a:xfrm rot="5400000">
            <a:off x="1226534" y="542473"/>
            <a:ext cx="260409" cy="12995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2"/>
          <p:cNvSpPr/>
          <p:nvPr/>
        </p:nvSpPr>
        <p:spPr>
          <a:xfrm rot="16200000">
            <a:off x="7402359" y="1913156"/>
            <a:ext cx="2340562" cy="117028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2"/>
          <p:cNvSpPr/>
          <p:nvPr/>
        </p:nvSpPr>
        <p:spPr>
          <a:xfrm rot="16200000">
            <a:off x="8150524" y="3620765"/>
            <a:ext cx="1343009" cy="671506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2"/>
          <p:cNvSpPr/>
          <p:nvPr/>
        </p:nvSpPr>
        <p:spPr>
          <a:xfrm rot="16200000">
            <a:off x="7913119" y="3425486"/>
            <a:ext cx="804216" cy="40210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2"/>
          <p:cNvSpPr/>
          <p:nvPr/>
        </p:nvSpPr>
        <p:spPr>
          <a:xfrm rot="16200000">
            <a:off x="7539660" y="4355011"/>
            <a:ext cx="1302985" cy="65026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 2"/>
          <p:cNvSpPr/>
          <p:nvPr/>
        </p:nvSpPr>
        <p:spPr>
          <a:xfrm rot="16200000">
            <a:off x="7704062" y="3216430"/>
            <a:ext cx="547159" cy="2730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2"/>
          <p:cNvSpPr/>
          <p:nvPr/>
        </p:nvSpPr>
        <p:spPr>
          <a:xfrm rot="16200000">
            <a:off x="7704062" y="2688266"/>
            <a:ext cx="547159" cy="2730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2"/>
          <p:cNvSpPr/>
          <p:nvPr/>
        </p:nvSpPr>
        <p:spPr>
          <a:xfrm rot="16200000">
            <a:off x="7913119" y="2623742"/>
            <a:ext cx="804216" cy="40210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2"/>
          <p:cNvSpPr/>
          <p:nvPr/>
        </p:nvSpPr>
        <p:spPr>
          <a:xfrm rot="16200000">
            <a:off x="7696061" y="1605865"/>
            <a:ext cx="1094318" cy="54612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2"/>
          <p:cNvSpPr/>
          <p:nvPr/>
        </p:nvSpPr>
        <p:spPr>
          <a:xfrm rot="16200000">
            <a:off x="8051961" y="850689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2"/>
          <p:cNvSpPr/>
          <p:nvPr/>
        </p:nvSpPr>
        <p:spPr>
          <a:xfrm rot="16200000">
            <a:off x="8150524" y="301479"/>
            <a:ext cx="1343009" cy="671506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 2"/>
          <p:cNvSpPr/>
          <p:nvPr/>
        </p:nvSpPr>
        <p:spPr>
          <a:xfrm rot="16200000">
            <a:off x="8051961" y="190138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2"/>
          <p:cNvSpPr/>
          <p:nvPr/>
        </p:nvSpPr>
        <p:spPr>
          <a:xfrm rot="16200000">
            <a:off x="7742804" y="499881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2"/>
          <p:cNvSpPr/>
          <p:nvPr/>
        </p:nvSpPr>
        <p:spPr>
          <a:xfrm rot="16200000">
            <a:off x="7439845" y="807552"/>
            <a:ext cx="611216" cy="30503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 2"/>
          <p:cNvSpPr/>
          <p:nvPr/>
        </p:nvSpPr>
        <p:spPr>
          <a:xfrm rot="16200000">
            <a:off x="7433647" y="1420840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2"/>
          <p:cNvSpPr/>
          <p:nvPr/>
        </p:nvSpPr>
        <p:spPr>
          <a:xfrm rot="16200000">
            <a:off x="8456467" y="1814992"/>
            <a:ext cx="935087" cy="46754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007DA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2"/>
          <p:cNvSpPr/>
          <p:nvPr/>
        </p:nvSpPr>
        <p:spPr>
          <a:xfrm rot="16200000">
            <a:off x="7785940" y="4383500"/>
            <a:ext cx="1829122" cy="9145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2"/>
          <p:cNvSpPr/>
          <p:nvPr/>
        </p:nvSpPr>
        <p:spPr>
          <a:xfrm rot="16200000">
            <a:off x="8427737" y="3626393"/>
            <a:ext cx="578516" cy="28871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 2"/>
          <p:cNvSpPr/>
          <p:nvPr/>
        </p:nvSpPr>
        <p:spPr>
          <a:xfrm rot="16200000">
            <a:off x="8427737" y="2605608"/>
            <a:ext cx="578516" cy="28871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007DA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2"/>
          <p:cNvSpPr/>
          <p:nvPr/>
        </p:nvSpPr>
        <p:spPr>
          <a:xfrm rot="16200000">
            <a:off x="8276086" y="1076191"/>
            <a:ext cx="957086" cy="47763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2"/>
          <p:cNvSpPr/>
          <p:nvPr/>
        </p:nvSpPr>
        <p:spPr>
          <a:xfrm rot="16200000">
            <a:off x="7491229" y="3814035"/>
            <a:ext cx="360071" cy="17969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2"/>
          <p:cNvSpPr/>
          <p:nvPr/>
        </p:nvSpPr>
        <p:spPr>
          <a:xfrm rot="16200000">
            <a:off x="7286929" y="3063551"/>
            <a:ext cx="2571422" cy="128327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2"/>
          <p:cNvSpPr/>
          <p:nvPr/>
        </p:nvSpPr>
        <p:spPr>
          <a:xfrm rot="16200000">
            <a:off x="8165890" y="1805786"/>
            <a:ext cx="1398922" cy="69813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2"/>
          <p:cNvSpPr/>
          <p:nvPr/>
        </p:nvSpPr>
        <p:spPr>
          <a:xfrm rot="16200000">
            <a:off x="7703908" y="852253"/>
            <a:ext cx="1092871" cy="54540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2"/>
          <p:cNvSpPr/>
          <p:nvPr/>
        </p:nvSpPr>
        <p:spPr>
          <a:xfrm rot="16200000">
            <a:off x="7135069" y="4083577"/>
            <a:ext cx="546433" cy="27270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2"/>
          <p:cNvSpPr/>
          <p:nvPr/>
        </p:nvSpPr>
        <p:spPr>
          <a:xfrm rot="16200000">
            <a:off x="7258114" y="1919896"/>
            <a:ext cx="302735" cy="15108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 2"/>
          <p:cNvSpPr/>
          <p:nvPr/>
        </p:nvSpPr>
        <p:spPr>
          <a:xfrm rot="16200000">
            <a:off x="7281990" y="2426460"/>
            <a:ext cx="360071" cy="17969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 2"/>
          <p:cNvSpPr/>
          <p:nvPr/>
        </p:nvSpPr>
        <p:spPr>
          <a:xfrm rot="16200000">
            <a:off x="7396060" y="760750"/>
            <a:ext cx="260409" cy="12995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2"/>
          <p:cNvSpPr/>
          <p:nvPr/>
        </p:nvSpPr>
        <p:spPr>
          <a:xfrm rot="16200000">
            <a:off x="7563822" y="159758"/>
            <a:ext cx="428960" cy="21407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2"/>
          <p:cNvSpPr/>
          <p:nvPr/>
        </p:nvSpPr>
        <p:spPr>
          <a:xfrm rot="16200000">
            <a:off x="7745609" y="1926117"/>
            <a:ext cx="1882895" cy="94145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2"/>
          <p:cNvSpPr/>
          <p:nvPr/>
        </p:nvSpPr>
        <p:spPr>
          <a:xfrm rot="16200000">
            <a:off x="8071565" y="457024"/>
            <a:ext cx="888492" cy="44424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2"/>
          <p:cNvSpPr/>
          <p:nvPr/>
        </p:nvSpPr>
        <p:spPr>
          <a:xfrm rot="16200000">
            <a:off x="8093105" y="3738158"/>
            <a:ext cx="888492" cy="44424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 2"/>
          <p:cNvSpPr/>
          <p:nvPr/>
        </p:nvSpPr>
        <p:spPr>
          <a:xfrm rot="16200000">
            <a:off x="7444988" y="2956836"/>
            <a:ext cx="528165" cy="264083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 2"/>
          <p:cNvSpPr/>
          <p:nvPr/>
        </p:nvSpPr>
        <p:spPr>
          <a:xfrm rot="16200000">
            <a:off x="7670838" y="4745366"/>
            <a:ext cx="260409" cy="12995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 2"/>
          <p:cNvSpPr/>
          <p:nvPr/>
        </p:nvSpPr>
        <p:spPr>
          <a:xfrm rot="16200000">
            <a:off x="6602252" y="1252110"/>
            <a:ext cx="221029" cy="11030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矩形 2"/>
          <p:cNvSpPr/>
          <p:nvPr/>
        </p:nvSpPr>
        <p:spPr>
          <a:xfrm rot="16200000">
            <a:off x="6789362" y="863370"/>
            <a:ext cx="346918" cy="17313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 2"/>
          <p:cNvSpPr/>
          <p:nvPr/>
        </p:nvSpPr>
        <p:spPr>
          <a:xfrm rot="5400000">
            <a:off x="2373847" y="3995607"/>
            <a:ext cx="151366" cy="7554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2"/>
          <p:cNvSpPr/>
          <p:nvPr/>
        </p:nvSpPr>
        <p:spPr>
          <a:xfrm rot="5400000">
            <a:off x="2143823" y="4294172"/>
            <a:ext cx="223729" cy="111653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矩形 2"/>
          <p:cNvSpPr/>
          <p:nvPr/>
        </p:nvSpPr>
        <p:spPr>
          <a:xfrm rot="5400000">
            <a:off x="954577" y="553142"/>
            <a:ext cx="2388807" cy="119214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EEECE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矩形 2"/>
          <p:cNvSpPr/>
          <p:nvPr/>
        </p:nvSpPr>
        <p:spPr>
          <a:xfrm rot="16200000" flipH="1">
            <a:off x="5815089" y="1807217"/>
            <a:ext cx="4052969" cy="214730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EEECE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 2"/>
          <p:cNvSpPr/>
          <p:nvPr/>
        </p:nvSpPr>
        <p:spPr>
          <a:xfrm rot="16200000" flipH="1">
            <a:off x="5726344" y="181545"/>
            <a:ext cx="2384235" cy="11898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EEECE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 2"/>
          <p:cNvSpPr/>
          <p:nvPr/>
        </p:nvSpPr>
        <p:spPr>
          <a:xfrm rot="16200000">
            <a:off x="6556517" y="2723944"/>
            <a:ext cx="3610375" cy="180519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EEECE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矩形 2"/>
          <p:cNvSpPr/>
          <p:nvPr/>
        </p:nvSpPr>
        <p:spPr>
          <a:xfrm rot="16200000">
            <a:off x="6187228" y="3832378"/>
            <a:ext cx="940772" cy="47038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92672" y="1595330"/>
            <a:ext cx="55289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3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OpenCV</a:t>
            </a:r>
            <a:r>
              <a:rPr lang="zh-CN" altLang="en-US" sz="3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的美甲功能实现</a:t>
            </a:r>
            <a:endParaRPr lang="zh-CN" altLang="en-US" sz="3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TextBox 4"/>
          <p:cNvSpPr txBox="1"/>
          <p:nvPr/>
        </p:nvSpPr>
        <p:spPr>
          <a:xfrm>
            <a:off x="3575685" y="3194685"/>
            <a:ext cx="4095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9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5" dur="6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6" dur="6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7" presetID="2" presetClass="entr" presetSubtype="2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1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3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4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1000"/>
                            </p:stCondLst>
                            <p:childTnLst>
                              <p:par>
                                <p:cTn id="30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1500"/>
                            </p:stCondLst>
                            <p:childTnLst>
                              <p:par>
                                <p:cTn id="310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6" grpId="0" animBg="1"/>
      <p:bldP spid="119" grpId="0" animBg="1"/>
      <p:bldP spid="120" grpId="0" animBg="1"/>
      <p:bldP spid="123" grpId="0" animBg="1"/>
      <p:bldP spid="124" grpId="0" animBg="1"/>
      <p:bldP spid="5" grpId="0"/>
      <p:bldP spid="118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/>
          <p:cNvSpPr txBox="1"/>
          <p:nvPr/>
        </p:nvSpPr>
        <p:spPr>
          <a:xfrm>
            <a:off x="537845" y="78105"/>
            <a:ext cx="25533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技术解析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14045" y="1024890"/>
            <a:ext cx="7757795" cy="368300"/>
            <a:chOff x="967" y="1614"/>
            <a:chExt cx="11487" cy="580"/>
          </a:xfrm>
        </p:grpSpPr>
        <p:grpSp>
          <p:nvGrpSpPr>
            <p:cNvPr id="29" name="组合 28"/>
            <p:cNvGrpSpPr/>
            <p:nvPr/>
          </p:nvGrpSpPr>
          <p:grpSpPr>
            <a:xfrm rot="0">
              <a:off x="967" y="1796"/>
              <a:ext cx="816" cy="359"/>
              <a:chOff x="1868930" y="4098093"/>
              <a:chExt cx="417263" cy="228018"/>
            </a:xfrm>
          </p:grpSpPr>
          <p:sp>
            <p:nvSpPr>
              <p:cNvPr id="31" name="燕尾形 30"/>
              <p:cNvSpPr/>
              <p:nvPr/>
            </p:nvSpPr>
            <p:spPr>
              <a:xfrm>
                <a:off x="1868930" y="4098093"/>
                <a:ext cx="228018" cy="228018"/>
              </a:xfrm>
              <a:prstGeom prst="chevr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燕尾形 31"/>
              <p:cNvSpPr/>
              <p:nvPr/>
            </p:nvSpPr>
            <p:spPr>
              <a:xfrm>
                <a:off x="2058175" y="4098093"/>
                <a:ext cx="228018" cy="228018"/>
              </a:xfrm>
              <a:prstGeom prst="chevr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668" y="1614"/>
              <a:ext cx="10786" cy="580"/>
              <a:chOff x="-169270" y="1088034"/>
              <a:chExt cx="7862899" cy="422806"/>
            </a:xfrm>
          </p:grpSpPr>
          <p:cxnSp>
            <p:nvCxnSpPr>
              <p:cNvPr id="15" name="直接箭头连接符 14"/>
              <p:cNvCxnSpPr/>
              <p:nvPr/>
            </p:nvCxnSpPr>
            <p:spPr>
              <a:xfrm>
                <a:off x="-169270" y="1510808"/>
                <a:ext cx="7862899" cy="0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prstDash val="solid"/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" name="组合 15"/>
              <p:cNvGrpSpPr/>
              <p:nvPr/>
            </p:nvGrpSpPr>
            <p:grpSpPr>
              <a:xfrm>
                <a:off x="-85290" y="1088034"/>
                <a:ext cx="7008407" cy="422806"/>
                <a:chOff x="-85290" y="1098194"/>
                <a:chExt cx="7008407" cy="422806"/>
              </a:xfrm>
            </p:grpSpPr>
            <p:sp>
              <p:nvSpPr>
                <p:cNvPr id="17" name="TextBox 16"/>
                <p:cNvSpPr txBox="1"/>
                <p:nvPr/>
              </p:nvSpPr>
              <p:spPr>
                <a:xfrm>
                  <a:off x="-85290" y="1098194"/>
                  <a:ext cx="1293760" cy="42280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>
                  <a:defPPr>
                    <a:defRPr lang="zh-CN"/>
                  </a:defPPr>
                  <a:lvl1pPr algn="ctr">
                    <a:defRPr sz="1600">
                      <a:solidFill>
                        <a:srgbClr val="BCE8F2"/>
                      </a:solidFill>
                      <a:latin typeface="方正兰亭黑_GBK" pitchFamily="2" charset="-122"/>
                      <a:ea typeface="方正兰亭黑_GBK" pitchFamily="2" charset="-122"/>
                    </a:defRPr>
                  </a:lvl1pPr>
                  <a:lvl2pPr>
                    <a:defRPr sz="2800">
                      <a:latin typeface="Calibri" panose="020F0502020204030204" pitchFamily="34" charset="0"/>
                    </a:defRPr>
                  </a:lvl2pPr>
                  <a:lvl3pPr>
                    <a:defRPr sz="2400">
                      <a:latin typeface="Calibri" panose="020F0502020204030204" pitchFamily="34" charset="0"/>
                    </a:defRPr>
                  </a:lvl3pPr>
                  <a:lvl4pPr>
                    <a:defRPr sz="2000">
                      <a:latin typeface="Calibri" panose="020F0502020204030204" pitchFamily="34" charset="0"/>
                    </a:defRPr>
                  </a:lvl4pPr>
                  <a:lvl5pPr>
                    <a:defRPr sz="2000">
                      <a:latin typeface="Calibri" panose="020F0502020204030204" pitchFamily="34" charset="0"/>
                    </a:defRPr>
                  </a:lvl5pPr>
                  <a:lvl6pPr>
                    <a:buFont typeface="Arial" panose="020B0604020202020204" pitchFamily="34" charset="0"/>
                    <a:defRPr sz="2000">
                      <a:latin typeface="Calibri" panose="020F0502020204030204" pitchFamily="34" charset="0"/>
                    </a:defRPr>
                  </a:lvl6pPr>
                  <a:lvl7pPr>
                    <a:buFont typeface="Arial" panose="020B0604020202020204" pitchFamily="34" charset="0"/>
                    <a:defRPr sz="2000">
                      <a:latin typeface="Calibri" panose="020F0502020204030204" pitchFamily="34" charset="0"/>
                    </a:defRPr>
                  </a:lvl7pPr>
                  <a:lvl8pPr>
                    <a:buFont typeface="Arial" panose="020B0604020202020204" pitchFamily="34" charset="0"/>
                    <a:defRPr sz="2000">
                      <a:latin typeface="Calibri" panose="020F0502020204030204" pitchFamily="34" charset="0"/>
                    </a:defRPr>
                  </a:lvl8pPr>
                  <a:lvl9pPr>
                    <a:buFont typeface="Arial" panose="020B0604020202020204" pitchFamily="34" charset="0"/>
                    <a:defRPr sz="2000">
                      <a:latin typeface="Calibri" panose="020F0502020204030204" pitchFamily="34" charset="0"/>
                    </a:defRPr>
                  </a:lvl9pPr>
                </a:lstStyle>
                <a:p>
                  <a:r>
                    <a:rPr lang="zh-CN" altLang="en-US" sz="18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提取手部</a:t>
                  </a:r>
                  <a:endPara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1509632" y="1202924"/>
                  <a:ext cx="5413485" cy="3163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>
                    <a:defRPr/>
                  </a:pPr>
                  <a:r>
                    <a:rPr lang="en-US" altLang="zh-CN" sz="1200" dirty="0">
                      <a:solidFill>
                        <a:schemeClr val="accent6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肤色分布阈值界定法</a:t>
                  </a:r>
                  <a:endParaRPr lang="en-US" altLang="zh-CN" sz="1200" dirty="0">
                    <a:solidFill>
                      <a:schemeClr val="accent6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grpSp>
        <p:nvGrpSpPr>
          <p:cNvPr id="13" name="组合 12"/>
          <p:cNvGrpSpPr/>
          <p:nvPr/>
        </p:nvGrpSpPr>
        <p:grpSpPr>
          <a:xfrm>
            <a:off x="537845" y="1699895"/>
            <a:ext cx="4033520" cy="336550"/>
            <a:chOff x="847" y="2677"/>
            <a:chExt cx="6352" cy="530"/>
          </a:xfrm>
        </p:grpSpPr>
        <p:sp>
          <p:nvSpPr>
            <p:cNvPr id="5" name="椭圆 4"/>
            <p:cNvSpPr/>
            <p:nvPr/>
          </p:nvSpPr>
          <p:spPr>
            <a:xfrm>
              <a:off x="847" y="2854"/>
              <a:ext cx="227" cy="22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209" y="2677"/>
              <a:ext cx="599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将照片转为YCbCr格式</a:t>
              </a:r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38480" y="2288540"/>
            <a:ext cx="4033520" cy="336550"/>
            <a:chOff x="847" y="3271"/>
            <a:chExt cx="6352" cy="530"/>
          </a:xfrm>
        </p:grpSpPr>
        <p:sp>
          <p:nvSpPr>
            <p:cNvPr id="6" name="椭圆 5"/>
            <p:cNvSpPr/>
            <p:nvPr/>
          </p:nvSpPr>
          <p:spPr>
            <a:xfrm>
              <a:off x="847" y="3447"/>
              <a:ext cx="227" cy="22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209" y="3271"/>
              <a:ext cx="599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读取每个像素的Cb、Cr值</a:t>
              </a:r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25145" y="2876550"/>
            <a:ext cx="2662555" cy="337185"/>
            <a:chOff x="847" y="3955"/>
            <a:chExt cx="4193" cy="531"/>
          </a:xfrm>
        </p:grpSpPr>
        <p:sp>
          <p:nvSpPr>
            <p:cNvPr id="7" name="椭圆 6"/>
            <p:cNvSpPr/>
            <p:nvPr/>
          </p:nvSpPr>
          <p:spPr>
            <a:xfrm>
              <a:off x="847" y="4040"/>
              <a:ext cx="227" cy="22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1209" y="3955"/>
              <a:ext cx="3831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indent="0"/>
              <a:r>
                <a: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根据阈值判断肤色</a:t>
              </a:r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25145" y="3456940"/>
            <a:ext cx="6796405" cy="337185"/>
            <a:chOff x="847" y="5001"/>
            <a:chExt cx="10703" cy="531"/>
          </a:xfrm>
        </p:grpSpPr>
        <p:sp>
          <p:nvSpPr>
            <p:cNvPr id="8" name="椭圆 7"/>
            <p:cNvSpPr/>
            <p:nvPr/>
          </p:nvSpPr>
          <p:spPr>
            <a:xfrm>
              <a:off x="847" y="5177"/>
              <a:ext cx="227" cy="22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209" y="5001"/>
              <a:ext cx="1034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形态学滤波处理</a:t>
              </a:r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/>
          <p:cNvSpPr txBox="1"/>
          <p:nvPr/>
        </p:nvSpPr>
        <p:spPr>
          <a:xfrm>
            <a:off x="537845" y="78105"/>
            <a:ext cx="25533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技术解析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14045" y="1024890"/>
            <a:ext cx="7757795" cy="368300"/>
            <a:chOff x="967" y="1614"/>
            <a:chExt cx="11487" cy="580"/>
          </a:xfrm>
        </p:grpSpPr>
        <p:grpSp>
          <p:nvGrpSpPr>
            <p:cNvPr id="29" name="组合 28"/>
            <p:cNvGrpSpPr/>
            <p:nvPr/>
          </p:nvGrpSpPr>
          <p:grpSpPr>
            <a:xfrm rot="0">
              <a:off x="967" y="1796"/>
              <a:ext cx="816" cy="359"/>
              <a:chOff x="1868930" y="4098093"/>
              <a:chExt cx="417263" cy="228018"/>
            </a:xfrm>
          </p:grpSpPr>
          <p:sp>
            <p:nvSpPr>
              <p:cNvPr id="31" name="燕尾形 30"/>
              <p:cNvSpPr/>
              <p:nvPr/>
            </p:nvSpPr>
            <p:spPr>
              <a:xfrm>
                <a:off x="1868930" y="4098093"/>
                <a:ext cx="228018" cy="228018"/>
              </a:xfrm>
              <a:prstGeom prst="chevr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燕尾形 31"/>
              <p:cNvSpPr/>
              <p:nvPr/>
            </p:nvSpPr>
            <p:spPr>
              <a:xfrm>
                <a:off x="2058175" y="4098093"/>
                <a:ext cx="228018" cy="228018"/>
              </a:xfrm>
              <a:prstGeom prst="chevr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668" y="1614"/>
              <a:ext cx="10786" cy="580"/>
              <a:chOff x="-169270" y="1088034"/>
              <a:chExt cx="7862899" cy="422806"/>
            </a:xfrm>
          </p:grpSpPr>
          <p:cxnSp>
            <p:nvCxnSpPr>
              <p:cNvPr id="15" name="直接箭头连接符 14"/>
              <p:cNvCxnSpPr/>
              <p:nvPr/>
            </p:nvCxnSpPr>
            <p:spPr>
              <a:xfrm>
                <a:off x="-169270" y="1510808"/>
                <a:ext cx="7862899" cy="0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prstDash val="solid"/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-84962" y="1088034"/>
                <a:ext cx="3034407" cy="4228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ctr">
                  <a:defRPr sz="1600">
                    <a:solidFill>
                      <a:srgbClr val="BCE8F2"/>
                    </a:solidFill>
                    <a:latin typeface="方正兰亭黑_GBK" pitchFamily="2" charset="-122"/>
                    <a:ea typeface="方正兰亭黑_GBK" pitchFamily="2" charset="-122"/>
                  </a:defRPr>
                </a:lvl1pPr>
                <a:lvl2pPr>
                  <a:defRPr sz="2800">
                    <a:latin typeface="Calibri" panose="020F0502020204030204" pitchFamily="34" charset="0"/>
                  </a:defRPr>
                </a:lvl2pPr>
                <a:lvl3pPr>
                  <a:defRPr sz="2400">
                    <a:latin typeface="Calibri" panose="020F0502020204030204" pitchFamily="34" charset="0"/>
                  </a:defRPr>
                </a:lvl3pPr>
                <a:lvl4pPr>
                  <a:defRPr sz="2000">
                    <a:latin typeface="Calibri" panose="020F0502020204030204" pitchFamily="34" charset="0"/>
                  </a:defRPr>
                </a:lvl4pPr>
                <a:lvl5pPr>
                  <a:defRPr sz="2000">
                    <a:latin typeface="Calibri" panose="020F0502020204030204" pitchFamily="34" charset="0"/>
                  </a:defRPr>
                </a:lvl5pPr>
                <a:lvl6pPr>
                  <a:buFont typeface="Arial" panose="020B0604020202020204" pitchFamily="34" charset="0"/>
                  <a:defRPr sz="2000">
                    <a:latin typeface="Calibri" panose="020F0502020204030204" pitchFamily="34" charset="0"/>
                  </a:defRPr>
                </a:lvl6pPr>
                <a:lvl7pPr>
                  <a:buFont typeface="Arial" panose="020B0604020202020204" pitchFamily="34" charset="0"/>
                  <a:defRPr sz="2000">
                    <a:latin typeface="Calibri" panose="020F0502020204030204" pitchFamily="34" charset="0"/>
                  </a:defRPr>
                </a:lvl7pPr>
                <a:lvl8pPr>
                  <a:buFont typeface="Arial" panose="020B0604020202020204" pitchFamily="34" charset="0"/>
                  <a:defRPr sz="2000">
                    <a:latin typeface="Calibri" panose="020F0502020204030204" pitchFamily="34" charset="0"/>
                  </a:defRPr>
                </a:lvl8pPr>
                <a:lvl9pPr>
                  <a:buFont typeface="Arial" panose="020B0604020202020204" pitchFamily="34" charset="0"/>
                  <a:defRPr sz="2000">
                    <a:latin typeface="Calibri" panose="020F0502020204030204" pitchFamily="34" charset="0"/>
                  </a:defRPr>
                </a:lvl9pPr>
              </a:lstStyle>
              <a:p>
                <a:pPr algn="l"/>
                <a:r>
                  <a:rPr lang="zh-CN" altLang="en-US" sz="180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ea"/>
                  </a:rPr>
                  <a:t>将照片转为YCbCr格式</a:t>
                </a:r>
                <a:endParaRPr lang="zh-CN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537845" y="1699895"/>
            <a:ext cx="4034155" cy="337185"/>
            <a:chOff x="847" y="2677"/>
            <a:chExt cx="6353" cy="531"/>
          </a:xfrm>
        </p:grpSpPr>
        <p:sp>
          <p:nvSpPr>
            <p:cNvPr id="5" name="椭圆 4"/>
            <p:cNvSpPr/>
            <p:nvPr/>
          </p:nvSpPr>
          <p:spPr>
            <a:xfrm>
              <a:off x="847" y="2854"/>
              <a:ext cx="227" cy="22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209" y="2677"/>
              <a:ext cx="599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函数原型</a:t>
              </a:r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39750" y="2125980"/>
            <a:ext cx="770445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void cvtColor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InputArray src,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                 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输入图像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OutputArray dst,              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输出YCbCr格式图像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 int code,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                         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转换形式，此处为CV_RGB2YCrCb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int dstCn=0                     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  <a:sym typeface="+mn-ea"/>
              </a:rPr>
              <a:t>dst图像的波段数，默认是0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);     </a:t>
            </a:r>
            <a:r>
              <a:rPr lang="zh-CN" altLang="en-US"/>
              <a:t>        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/>
          <p:cNvSpPr txBox="1"/>
          <p:nvPr/>
        </p:nvSpPr>
        <p:spPr>
          <a:xfrm>
            <a:off x="537845" y="78105"/>
            <a:ext cx="25533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技术解析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14045" y="1024890"/>
            <a:ext cx="7757795" cy="368300"/>
            <a:chOff x="967" y="1614"/>
            <a:chExt cx="11487" cy="580"/>
          </a:xfrm>
        </p:grpSpPr>
        <p:grpSp>
          <p:nvGrpSpPr>
            <p:cNvPr id="29" name="组合 28"/>
            <p:cNvGrpSpPr/>
            <p:nvPr/>
          </p:nvGrpSpPr>
          <p:grpSpPr>
            <a:xfrm rot="0">
              <a:off x="967" y="1796"/>
              <a:ext cx="816" cy="359"/>
              <a:chOff x="1868930" y="4098093"/>
              <a:chExt cx="417263" cy="228018"/>
            </a:xfrm>
          </p:grpSpPr>
          <p:sp>
            <p:nvSpPr>
              <p:cNvPr id="31" name="燕尾形 30"/>
              <p:cNvSpPr/>
              <p:nvPr/>
            </p:nvSpPr>
            <p:spPr>
              <a:xfrm>
                <a:off x="1868930" y="4098093"/>
                <a:ext cx="228018" cy="228018"/>
              </a:xfrm>
              <a:prstGeom prst="chevr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燕尾形 31"/>
              <p:cNvSpPr/>
              <p:nvPr/>
            </p:nvSpPr>
            <p:spPr>
              <a:xfrm>
                <a:off x="2058175" y="4098093"/>
                <a:ext cx="228018" cy="228018"/>
              </a:xfrm>
              <a:prstGeom prst="chevr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668" y="1614"/>
              <a:ext cx="10786" cy="580"/>
              <a:chOff x="-169270" y="1088034"/>
              <a:chExt cx="7862899" cy="422806"/>
            </a:xfrm>
          </p:grpSpPr>
          <p:cxnSp>
            <p:nvCxnSpPr>
              <p:cNvPr id="15" name="直接箭头连接符 14"/>
              <p:cNvCxnSpPr/>
              <p:nvPr/>
            </p:nvCxnSpPr>
            <p:spPr>
              <a:xfrm>
                <a:off x="-169270" y="1510808"/>
                <a:ext cx="7862899" cy="0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prstDash val="solid"/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-84962" y="1088034"/>
                <a:ext cx="3034407" cy="4228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ctr">
                  <a:defRPr sz="1600">
                    <a:solidFill>
                      <a:srgbClr val="BCE8F2"/>
                    </a:solidFill>
                    <a:latin typeface="方正兰亭黑_GBK" pitchFamily="2" charset="-122"/>
                    <a:ea typeface="方正兰亭黑_GBK" pitchFamily="2" charset="-122"/>
                  </a:defRPr>
                </a:lvl1pPr>
                <a:lvl2pPr>
                  <a:defRPr sz="2800">
                    <a:latin typeface="Calibri" panose="020F0502020204030204" pitchFamily="34" charset="0"/>
                  </a:defRPr>
                </a:lvl2pPr>
                <a:lvl3pPr>
                  <a:defRPr sz="2400">
                    <a:latin typeface="Calibri" panose="020F0502020204030204" pitchFamily="34" charset="0"/>
                  </a:defRPr>
                </a:lvl3pPr>
                <a:lvl4pPr>
                  <a:defRPr sz="2000">
                    <a:latin typeface="Calibri" panose="020F0502020204030204" pitchFamily="34" charset="0"/>
                  </a:defRPr>
                </a:lvl4pPr>
                <a:lvl5pPr>
                  <a:defRPr sz="2000">
                    <a:latin typeface="Calibri" panose="020F0502020204030204" pitchFamily="34" charset="0"/>
                  </a:defRPr>
                </a:lvl5pPr>
                <a:lvl6pPr>
                  <a:buFont typeface="Arial" panose="020B0604020202020204" pitchFamily="34" charset="0"/>
                  <a:defRPr sz="2000">
                    <a:latin typeface="Calibri" panose="020F0502020204030204" pitchFamily="34" charset="0"/>
                  </a:defRPr>
                </a:lvl6pPr>
                <a:lvl7pPr>
                  <a:buFont typeface="Arial" panose="020B0604020202020204" pitchFamily="34" charset="0"/>
                  <a:defRPr sz="2000">
                    <a:latin typeface="Calibri" panose="020F0502020204030204" pitchFamily="34" charset="0"/>
                  </a:defRPr>
                </a:lvl7pPr>
                <a:lvl8pPr>
                  <a:buFont typeface="Arial" panose="020B0604020202020204" pitchFamily="34" charset="0"/>
                  <a:defRPr sz="2000">
                    <a:latin typeface="Calibri" panose="020F0502020204030204" pitchFamily="34" charset="0"/>
                  </a:defRPr>
                </a:lvl8pPr>
                <a:lvl9pPr>
                  <a:buFont typeface="Arial" panose="020B0604020202020204" pitchFamily="34" charset="0"/>
                  <a:defRPr sz="2000">
                    <a:latin typeface="Calibri" panose="020F0502020204030204" pitchFamily="34" charset="0"/>
                  </a:defRPr>
                </a:lvl9pPr>
              </a:lstStyle>
              <a:p>
                <a:pPr algn="l"/>
                <a:r>
                  <a:rPr lang="zh-CN" altLang="en-US" sz="1800">
                    <a:solidFill>
                      <a:schemeClr val="tx1">
                        <a:lumMod val="65000"/>
                        <a:lumOff val="35000"/>
                      </a:schemeClr>
                    </a:solidFill>
                    <a:sym typeface="+mn-ea"/>
                  </a:rPr>
                  <a:t>读取每个像素的Cb、Cr值</a:t>
                </a:r>
                <a:endParaRPr lang="zh-CN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537845" y="1699895"/>
            <a:ext cx="4034155" cy="337185"/>
            <a:chOff x="847" y="2677"/>
            <a:chExt cx="6353" cy="531"/>
          </a:xfrm>
        </p:grpSpPr>
        <p:sp>
          <p:nvSpPr>
            <p:cNvPr id="5" name="椭圆 4"/>
            <p:cNvSpPr/>
            <p:nvPr/>
          </p:nvSpPr>
          <p:spPr>
            <a:xfrm>
              <a:off x="847" y="2854"/>
              <a:ext cx="227" cy="22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209" y="2677"/>
              <a:ext cx="599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函数原型</a:t>
              </a:r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37845" y="2037080"/>
            <a:ext cx="787971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void split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const Mat&amp; src,                      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  <a:sym typeface="+mn-ea"/>
              </a:rPr>
              <a:t>输入图像</a:t>
            </a:r>
            <a:endParaRPr lang="zh-CN" altLang="en-US"/>
          </a:p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 vector&lt;Mat_&lt;_Tp&gt; &gt;&amp; mv    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  <a:sym typeface="+mn-ea"/>
              </a:rPr>
              <a:t>保存各个通道，每个通道存放到一个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mat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  <a:sym typeface="+mn-ea"/>
              </a:rPr>
              <a:t>中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  <a:sym typeface="+mn-ea"/>
              </a:rPr>
              <a:t>                         </a:t>
            </a:r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                                                              </a:t>
            </a:r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14045" y="3615055"/>
            <a:ext cx="3957955" cy="337185"/>
            <a:chOff x="847" y="2702"/>
            <a:chExt cx="6233" cy="531"/>
          </a:xfrm>
        </p:grpSpPr>
        <p:sp>
          <p:nvSpPr>
            <p:cNvPr id="6" name="椭圆 5"/>
            <p:cNvSpPr/>
            <p:nvPr/>
          </p:nvSpPr>
          <p:spPr>
            <a:xfrm>
              <a:off x="847" y="2854"/>
              <a:ext cx="227" cy="22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089" y="2702"/>
              <a:ext cx="599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运用迭代器访问每个像素的YCbCr值</a:t>
              </a:r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630555" y="3982085"/>
            <a:ext cx="6245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MatIterator_&lt;uchar&gt; it_Cb = planes[1].begin&lt;uchar&gt;()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/>
          <p:cNvSpPr txBox="1"/>
          <p:nvPr/>
        </p:nvSpPr>
        <p:spPr>
          <a:xfrm>
            <a:off x="537845" y="78105"/>
            <a:ext cx="25533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技术解析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14045" y="1024890"/>
            <a:ext cx="7757795" cy="368300"/>
            <a:chOff x="967" y="1614"/>
            <a:chExt cx="11487" cy="580"/>
          </a:xfrm>
        </p:grpSpPr>
        <p:grpSp>
          <p:nvGrpSpPr>
            <p:cNvPr id="29" name="组合 28"/>
            <p:cNvGrpSpPr/>
            <p:nvPr/>
          </p:nvGrpSpPr>
          <p:grpSpPr>
            <a:xfrm rot="0">
              <a:off x="967" y="1796"/>
              <a:ext cx="816" cy="359"/>
              <a:chOff x="1868930" y="4098093"/>
              <a:chExt cx="417263" cy="228018"/>
            </a:xfrm>
          </p:grpSpPr>
          <p:sp>
            <p:nvSpPr>
              <p:cNvPr id="31" name="燕尾形 30"/>
              <p:cNvSpPr/>
              <p:nvPr/>
            </p:nvSpPr>
            <p:spPr>
              <a:xfrm>
                <a:off x="1868930" y="4098093"/>
                <a:ext cx="228018" cy="228018"/>
              </a:xfrm>
              <a:prstGeom prst="chevr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燕尾形 31"/>
              <p:cNvSpPr/>
              <p:nvPr/>
            </p:nvSpPr>
            <p:spPr>
              <a:xfrm>
                <a:off x="2058175" y="4098093"/>
                <a:ext cx="228018" cy="228018"/>
              </a:xfrm>
              <a:prstGeom prst="chevr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668" y="1614"/>
              <a:ext cx="10786" cy="580"/>
              <a:chOff x="-169270" y="1088034"/>
              <a:chExt cx="7862899" cy="422806"/>
            </a:xfrm>
          </p:grpSpPr>
          <p:cxnSp>
            <p:nvCxnSpPr>
              <p:cNvPr id="15" name="直接箭头连接符 14"/>
              <p:cNvCxnSpPr/>
              <p:nvPr/>
            </p:nvCxnSpPr>
            <p:spPr>
              <a:xfrm>
                <a:off x="-169270" y="1510808"/>
                <a:ext cx="7862899" cy="0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prstDash val="solid"/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-84962" y="1088034"/>
                <a:ext cx="3034407" cy="4228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ctr">
                  <a:defRPr sz="1600">
                    <a:solidFill>
                      <a:srgbClr val="BCE8F2"/>
                    </a:solidFill>
                    <a:latin typeface="方正兰亭黑_GBK" pitchFamily="2" charset="-122"/>
                    <a:ea typeface="方正兰亭黑_GBK" pitchFamily="2" charset="-122"/>
                  </a:defRPr>
                </a:lvl1pPr>
                <a:lvl2pPr>
                  <a:defRPr sz="2800">
                    <a:latin typeface="Calibri" panose="020F0502020204030204" pitchFamily="34" charset="0"/>
                  </a:defRPr>
                </a:lvl2pPr>
                <a:lvl3pPr>
                  <a:defRPr sz="2400">
                    <a:latin typeface="Calibri" panose="020F0502020204030204" pitchFamily="34" charset="0"/>
                  </a:defRPr>
                </a:lvl3pPr>
                <a:lvl4pPr>
                  <a:defRPr sz="2000">
                    <a:latin typeface="Calibri" panose="020F0502020204030204" pitchFamily="34" charset="0"/>
                  </a:defRPr>
                </a:lvl4pPr>
                <a:lvl5pPr>
                  <a:defRPr sz="2000">
                    <a:latin typeface="Calibri" panose="020F0502020204030204" pitchFamily="34" charset="0"/>
                  </a:defRPr>
                </a:lvl5pPr>
                <a:lvl6pPr>
                  <a:buFont typeface="Arial" panose="020B0604020202020204" pitchFamily="34" charset="0"/>
                  <a:defRPr sz="2000">
                    <a:latin typeface="Calibri" panose="020F0502020204030204" pitchFamily="34" charset="0"/>
                  </a:defRPr>
                </a:lvl6pPr>
                <a:lvl7pPr>
                  <a:buFont typeface="Arial" panose="020B0604020202020204" pitchFamily="34" charset="0"/>
                  <a:defRPr sz="2000">
                    <a:latin typeface="Calibri" panose="020F0502020204030204" pitchFamily="34" charset="0"/>
                  </a:defRPr>
                </a:lvl7pPr>
                <a:lvl8pPr>
                  <a:buFont typeface="Arial" panose="020B0604020202020204" pitchFamily="34" charset="0"/>
                  <a:defRPr sz="2000">
                    <a:latin typeface="Calibri" panose="020F0502020204030204" pitchFamily="34" charset="0"/>
                  </a:defRPr>
                </a:lvl8pPr>
                <a:lvl9pPr>
                  <a:buFont typeface="Arial" panose="020B0604020202020204" pitchFamily="34" charset="0"/>
                  <a:defRPr sz="2000">
                    <a:latin typeface="Calibri" panose="020F0502020204030204" pitchFamily="34" charset="0"/>
                  </a:defRPr>
                </a:lvl9pPr>
              </a:lstStyle>
              <a:p>
                <a:pPr algn="l"/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根据阈值判断肤色</a:t>
                </a:r>
                <a:endParaRPr lang="zh-CN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537845" y="1699895"/>
            <a:ext cx="4847590" cy="336550"/>
            <a:chOff x="847" y="2677"/>
            <a:chExt cx="7634" cy="530"/>
          </a:xfrm>
        </p:grpSpPr>
        <p:sp>
          <p:nvSpPr>
            <p:cNvPr id="5" name="椭圆 4"/>
            <p:cNvSpPr/>
            <p:nvPr/>
          </p:nvSpPr>
          <p:spPr>
            <a:xfrm>
              <a:off x="847" y="2854"/>
              <a:ext cx="227" cy="22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209" y="2677"/>
              <a:ext cx="727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阈值区间为：Cb=[110,130]，Cr=[140,175]</a:t>
              </a:r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39750" y="2125980"/>
            <a:ext cx="7704455" cy="23355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ts val="2500"/>
              </a:lnSpc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for (; it_Cb != it_Cb_end; ++it_Cr, ++it_Cb, ++it_skin)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lnSpc>
                <a:spcPts val="2500"/>
              </a:lnSpc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{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lnSpc>
                <a:spcPts val="2500"/>
              </a:lnSpc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      if (*it_Cb &gt;= 110 &amp;&amp; *it_Cb &lt;= 130 &amp;&amp; *it_Cr &gt;= 140 &amp;&amp; *it_Cr &lt;= 175)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lnSpc>
                <a:spcPts val="2500"/>
              </a:lnSpc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*it_skin = 255;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lnSpc>
                <a:spcPts val="2500"/>
              </a:lnSpc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      else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lnSpc>
                <a:spcPts val="2500"/>
              </a:lnSpc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*it_skin = 0;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lnSpc>
                <a:spcPts val="2500"/>
              </a:lnSpc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} 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/>
          <p:cNvSpPr txBox="1"/>
          <p:nvPr/>
        </p:nvSpPr>
        <p:spPr>
          <a:xfrm>
            <a:off x="537845" y="78105"/>
            <a:ext cx="25533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技术解析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14045" y="1024890"/>
            <a:ext cx="8154589" cy="368300"/>
            <a:chOff x="967" y="1614"/>
            <a:chExt cx="12075" cy="580"/>
          </a:xfrm>
        </p:grpSpPr>
        <p:grpSp>
          <p:nvGrpSpPr>
            <p:cNvPr id="29" name="组合 28"/>
            <p:cNvGrpSpPr/>
            <p:nvPr/>
          </p:nvGrpSpPr>
          <p:grpSpPr>
            <a:xfrm rot="0">
              <a:off x="967" y="1796"/>
              <a:ext cx="816" cy="359"/>
              <a:chOff x="1868930" y="4098093"/>
              <a:chExt cx="417263" cy="228018"/>
            </a:xfrm>
          </p:grpSpPr>
          <p:sp>
            <p:nvSpPr>
              <p:cNvPr id="31" name="燕尾形 30"/>
              <p:cNvSpPr/>
              <p:nvPr/>
            </p:nvSpPr>
            <p:spPr>
              <a:xfrm>
                <a:off x="1868930" y="4098093"/>
                <a:ext cx="228018" cy="228018"/>
              </a:xfrm>
              <a:prstGeom prst="chevr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燕尾形 31"/>
              <p:cNvSpPr/>
              <p:nvPr/>
            </p:nvSpPr>
            <p:spPr>
              <a:xfrm>
                <a:off x="2058175" y="4098093"/>
                <a:ext cx="228018" cy="228018"/>
              </a:xfrm>
              <a:prstGeom prst="chevr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668" y="1614"/>
              <a:ext cx="11374" cy="580"/>
              <a:chOff x="-169270" y="1088034"/>
              <a:chExt cx="8291207" cy="422806"/>
            </a:xfrm>
          </p:grpSpPr>
          <p:cxnSp>
            <p:nvCxnSpPr>
              <p:cNvPr id="15" name="直接箭头连接符 14"/>
              <p:cNvCxnSpPr/>
              <p:nvPr/>
            </p:nvCxnSpPr>
            <p:spPr>
              <a:xfrm>
                <a:off x="-169270" y="1510808"/>
                <a:ext cx="7862899" cy="0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prstDash val="solid"/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" name="组合 15"/>
              <p:cNvGrpSpPr/>
              <p:nvPr/>
            </p:nvGrpSpPr>
            <p:grpSpPr>
              <a:xfrm>
                <a:off x="-85290" y="1088034"/>
                <a:ext cx="8207227" cy="422806"/>
                <a:chOff x="-85290" y="1098194"/>
                <a:chExt cx="8207227" cy="422806"/>
              </a:xfrm>
            </p:grpSpPr>
            <p:sp>
              <p:nvSpPr>
                <p:cNvPr id="17" name="TextBox 16"/>
                <p:cNvSpPr txBox="1"/>
                <p:nvPr/>
              </p:nvSpPr>
              <p:spPr>
                <a:xfrm>
                  <a:off x="-85290" y="1098194"/>
                  <a:ext cx="2015855" cy="42280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>
                  <a:defPPr>
                    <a:defRPr lang="zh-CN"/>
                  </a:defPPr>
                  <a:lvl1pPr algn="ctr">
                    <a:defRPr sz="1600">
                      <a:solidFill>
                        <a:srgbClr val="BCE8F2"/>
                      </a:solidFill>
                      <a:latin typeface="方正兰亭黑_GBK" pitchFamily="2" charset="-122"/>
                      <a:ea typeface="方正兰亭黑_GBK" pitchFamily="2" charset="-122"/>
                    </a:defRPr>
                  </a:lvl1pPr>
                  <a:lvl2pPr>
                    <a:defRPr sz="2800">
                      <a:latin typeface="Calibri" panose="020F0502020204030204" pitchFamily="34" charset="0"/>
                    </a:defRPr>
                  </a:lvl2pPr>
                  <a:lvl3pPr>
                    <a:defRPr sz="2400">
                      <a:latin typeface="Calibri" panose="020F0502020204030204" pitchFamily="34" charset="0"/>
                    </a:defRPr>
                  </a:lvl3pPr>
                  <a:lvl4pPr>
                    <a:defRPr sz="2000">
                      <a:latin typeface="Calibri" panose="020F0502020204030204" pitchFamily="34" charset="0"/>
                    </a:defRPr>
                  </a:lvl4pPr>
                  <a:lvl5pPr>
                    <a:defRPr sz="2000">
                      <a:latin typeface="Calibri" panose="020F0502020204030204" pitchFamily="34" charset="0"/>
                    </a:defRPr>
                  </a:lvl5pPr>
                  <a:lvl6pPr>
                    <a:buFont typeface="Arial" panose="020B0604020202020204" pitchFamily="34" charset="0"/>
                    <a:defRPr sz="2000">
                      <a:latin typeface="Calibri" panose="020F0502020204030204" pitchFamily="34" charset="0"/>
                    </a:defRPr>
                  </a:lvl6pPr>
                  <a:lvl7pPr>
                    <a:buFont typeface="Arial" panose="020B0604020202020204" pitchFamily="34" charset="0"/>
                    <a:defRPr sz="2000">
                      <a:latin typeface="Calibri" panose="020F0502020204030204" pitchFamily="34" charset="0"/>
                    </a:defRPr>
                  </a:lvl7pPr>
                  <a:lvl8pPr>
                    <a:buFont typeface="Arial" panose="020B0604020202020204" pitchFamily="34" charset="0"/>
                    <a:defRPr sz="2000">
                      <a:latin typeface="Calibri" panose="020F0502020204030204" pitchFamily="34" charset="0"/>
                    </a:defRPr>
                  </a:lvl8pPr>
                  <a:lvl9pPr>
                    <a:buFont typeface="Arial" panose="020B0604020202020204" pitchFamily="34" charset="0"/>
                    <a:defRPr sz="2000">
                      <a:latin typeface="Calibri" panose="020F0502020204030204" pitchFamily="34" charset="0"/>
                    </a:defRPr>
                  </a:lvl9pPr>
                </a:lstStyle>
                <a:p>
                  <a:r>
                    <a:rPr lang="zh-CN" altLang="en-US" sz="18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形态学滤波处理</a:t>
                  </a:r>
                  <a:endPara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2708452" y="1204382"/>
                  <a:ext cx="5413485" cy="3163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>
                    <a:defRPr/>
                  </a:pPr>
                  <a:r>
                    <a:rPr lang="zh-CN" altLang="en-US" sz="1200" dirty="0">
                      <a:solidFill>
                        <a:schemeClr val="accent6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腐蚀     膨胀    中值滤波</a:t>
                  </a:r>
                  <a:endParaRPr lang="zh-CN" altLang="en-US" sz="1200" dirty="0">
                    <a:solidFill>
                      <a:schemeClr val="accent6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grpSp>
        <p:nvGrpSpPr>
          <p:cNvPr id="13" name="组合 12"/>
          <p:cNvGrpSpPr/>
          <p:nvPr/>
        </p:nvGrpSpPr>
        <p:grpSpPr>
          <a:xfrm>
            <a:off x="537845" y="1699895"/>
            <a:ext cx="4034155" cy="337185"/>
            <a:chOff x="847" y="2677"/>
            <a:chExt cx="6353" cy="531"/>
          </a:xfrm>
        </p:grpSpPr>
        <p:sp>
          <p:nvSpPr>
            <p:cNvPr id="5" name="椭圆 4"/>
            <p:cNvSpPr/>
            <p:nvPr/>
          </p:nvSpPr>
          <p:spPr>
            <a:xfrm>
              <a:off x="847" y="2854"/>
              <a:ext cx="227" cy="22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209" y="2677"/>
              <a:ext cx="599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腐蚀</a:t>
              </a:r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  <a:r>
                <a: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函数原型</a:t>
              </a:r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37845" y="2037080"/>
            <a:ext cx="791273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void erode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const Mat&amp; src,                                       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输入图像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Mat&amp; dst,                                               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输出图像</a:t>
            </a:r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const Mat&amp; element,             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//腐蚀操作的内核，此处为Mat(5, 5, CV_8UC1)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Point anchor=Point(-1,-1),                      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//默认为Point(-1,-1),内核中心点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int iterations=1,                                     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//腐蚀次数,省略时为默认值1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int borderType=BORDER_CONSTANT, 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//默认为BORDER_DEFAULT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const Scalar&amp; borderValue=morphologyDefaultBorderValue()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//边缘值可省略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 );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/>
          <p:cNvSpPr txBox="1"/>
          <p:nvPr/>
        </p:nvSpPr>
        <p:spPr>
          <a:xfrm>
            <a:off x="537845" y="78105"/>
            <a:ext cx="25533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技术解析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14045" y="1024890"/>
            <a:ext cx="8154589" cy="368300"/>
            <a:chOff x="967" y="1614"/>
            <a:chExt cx="12075" cy="580"/>
          </a:xfrm>
        </p:grpSpPr>
        <p:grpSp>
          <p:nvGrpSpPr>
            <p:cNvPr id="29" name="组合 28"/>
            <p:cNvGrpSpPr/>
            <p:nvPr/>
          </p:nvGrpSpPr>
          <p:grpSpPr>
            <a:xfrm rot="0">
              <a:off x="967" y="1796"/>
              <a:ext cx="816" cy="359"/>
              <a:chOff x="1868930" y="4098093"/>
              <a:chExt cx="417263" cy="228018"/>
            </a:xfrm>
          </p:grpSpPr>
          <p:sp>
            <p:nvSpPr>
              <p:cNvPr id="31" name="燕尾形 30"/>
              <p:cNvSpPr/>
              <p:nvPr/>
            </p:nvSpPr>
            <p:spPr>
              <a:xfrm>
                <a:off x="1868930" y="4098093"/>
                <a:ext cx="228018" cy="228018"/>
              </a:xfrm>
              <a:prstGeom prst="chevr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燕尾形 31"/>
              <p:cNvSpPr/>
              <p:nvPr/>
            </p:nvSpPr>
            <p:spPr>
              <a:xfrm>
                <a:off x="2058175" y="4098093"/>
                <a:ext cx="228018" cy="228018"/>
              </a:xfrm>
              <a:prstGeom prst="chevr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668" y="1614"/>
              <a:ext cx="11374" cy="580"/>
              <a:chOff x="-169270" y="1088034"/>
              <a:chExt cx="8291207" cy="422806"/>
            </a:xfrm>
          </p:grpSpPr>
          <p:cxnSp>
            <p:nvCxnSpPr>
              <p:cNvPr id="15" name="直接箭头连接符 14"/>
              <p:cNvCxnSpPr/>
              <p:nvPr/>
            </p:nvCxnSpPr>
            <p:spPr>
              <a:xfrm>
                <a:off x="-169270" y="1510808"/>
                <a:ext cx="7862899" cy="0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prstDash val="solid"/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" name="组合 15"/>
              <p:cNvGrpSpPr/>
              <p:nvPr/>
            </p:nvGrpSpPr>
            <p:grpSpPr>
              <a:xfrm>
                <a:off x="-85290" y="1088034"/>
                <a:ext cx="8207227" cy="422806"/>
                <a:chOff x="-85290" y="1098194"/>
                <a:chExt cx="8207227" cy="422806"/>
              </a:xfrm>
            </p:grpSpPr>
            <p:sp>
              <p:nvSpPr>
                <p:cNvPr id="17" name="TextBox 16"/>
                <p:cNvSpPr txBox="1"/>
                <p:nvPr/>
              </p:nvSpPr>
              <p:spPr>
                <a:xfrm>
                  <a:off x="-85290" y="1098194"/>
                  <a:ext cx="2015855" cy="42280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>
                  <a:defPPr>
                    <a:defRPr lang="zh-CN"/>
                  </a:defPPr>
                  <a:lvl1pPr algn="ctr">
                    <a:defRPr sz="1600">
                      <a:solidFill>
                        <a:srgbClr val="BCE8F2"/>
                      </a:solidFill>
                      <a:latin typeface="方正兰亭黑_GBK" pitchFamily="2" charset="-122"/>
                      <a:ea typeface="方正兰亭黑_GBK" pitchFamily="2" charset="-122"/>
                    </a:defRPr>
                  </a:lvl1pPr>
                  <a:lvl2pPr>
                    <a:defRPr sz="2800">
                      <a:latin typeface="Calibri" panose="020F0502020204030204" pitchFamily="34" charset="0"/>
                    </a:defRPr>
                  </a:lvl2pPr>
                  <a:lvl3pPr>
                    <a:defRPr sz="2400">
                      <a:latin typeface="Calibri" panose="020F0502020204030204" pitchFamily="34" charset="0"/>
                    </a:defRPr>
                  </a:lvl3pPr>
                  <a:lvl4pPr>
                    <a:defRPr sz="2000">
                      <a:latin typeface="Calibri" panose="020F0502020204030204" pitchFamily="34" charset="0"/>
                    </a:defRPr>
                  </a:lvl4pPr>
                  <a:lvl5pPr>
                    <a:defRPr sz="2000">
                      <a:latin typeface="Calibri" panose="020F0502020204030204" pitchFamily="34" charset="0"/>
                    </a:defRPr>
                  </a:lvl5pPr>
                  <a:lvl6pPr>
                    <a:buFont typeface="Arial" panose="020B0604020202020204" pitchFamily="34" charset="0"/>
                    <a:defRPr sz="2000">
                      <a:latin typeface="Calibri" panose="020F0502020204030204" pitchFamily="34" charset="0"/>
                    </a:defRPr>
                  </a:lvl6pPr>
                  <a:lvl7pPr>
                    <a:buFont typeface="Arial" panose="020B0604020202020204" pitchFamily="34" charset="0"/>
                    <a:defRPr sz="2000">
                      <a:latin typeface="Calibri" panose="020F0502020204030204" pitchFamily="34" charset="0"/>
                    </a:defRPr>
                  </a:lvl7pPr>
                  <a:lvl8pPr>
                    <a:buFont typeface="Arial" panose="020B0604020202020204" pitchFamily="34" charset="0"/>
                    <a:defRPr sz="2000">
                      <a:latin typeface="Calibri" panose="020F0502020204030204" pitchFamily="34" charset="0"/>
                    </a:defRPr>
                  </a:lvl8pPr>
                  <a:lvl9pPr>
                    <a:buFont typeface="Arial" panose="020B0604020202020204" pitchFamily="34" charset="0"/>
                    <a:defRPr sz="2000">
                      <a:latin typeface="Calibri" panose="020F0502020204030204" pitchFamily="34" charset="0"/>
                    </a:defRPr>
                  </a:lvl9pPr>
                </a:lstStyle>
                <a:p>
                  <a:r>
                    <a:rPr lang="zh-CN" altLang="en-US" sz="18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形态学滤波处理</a:t>
                  </a:r>
                  <a:endPara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2708452" y="1204382"/>
                  <a:ext cx="5413485" cy="3163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>
                    <a:defRPr/>
                  </a:pPr>
                  <a:r>
                    <a:rPr lang="zh-CN" altLang="en-US" sz="1200" dirty="0">
                      <a:solidFill>
                        <a:schemeClr val="accent6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腐蚀     膨胀    中值滤波</a:t>
                  </a:r>
                  <a:endParaRPr lang="zh-CN" altLang="en-US" sz="1200" dirty="0">
                    <a:solidFill>
                      <a:schemeClr val="accent6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grpSp>
        <p:nvGrpSpPr>
          <p:cNvPr id="13" name="组合 12"/>
          <p:cNvGrpSpPr/>
          <p:nvPr/>
        </p:nvGrpSpPr>
        <p:grpSpPr>
          <a:xfrm>
            <a:off x="537845" y="1699895"/>
            <a:ext cx="4034155" cy="337185"/>
            <a:chOff x="847" y="2677"/>
            <a:chExt cx="6353" cy="531"/>
          </a:xfrm>
        </p:grpSpPr>
        <p:sp>
          <p:nvSpPr>
            <p:cNvPr id="5" name="椭圆 4"/>
            <p:cNvSpPr/>
            <p:nvPr/>
          </p:nvSpPr>
          <p:spPr>
            <a:xfrm>
              <a:off x="847" y="2854"/>
              <a:ext cx="227" cy="22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209" y="2677"/>
              <a:ext cx="599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膨胀</a:t>
              </a:r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  <a:r>
                <a: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函数原型</a:t>
              </a:r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37845" y="2037080"/>
            <a:ext cx="791273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void 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dilate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const Mat&amp; src,                                        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Mat&amp; dst,                                               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  </a:t>
            </a:r>
            <a:endParaRPr lang="zh-CN" altLang="en-US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const Mat&amp; element,             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Point anchor=Point(-1,-1),                       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int iterations=1,                                     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  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int borderType=BORDER_CONSTANT,  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const Scalar&amp; borderValue=morphologyDefaultBorderValue()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 );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82210" y="2806700"/>
            <a:ext cx="2973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</a:rPr>
              <a:t>参数和腐蚀一致</a:t>
            </a:r>
            <a:endParaRPr lang="zh-CN" altLang="en-US">
              <a:solidFill>
                <a:schemeClr val="accent6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/>
          <p:cNvSpPr txBox="1"/>
          <p:nvPr/>
        </p:nvSpPr>
        <p:spPr>
          <a:xfrm>
            <a:off x="537845" y="78105"/>
            <a:ext cx="25533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技术解析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14045" y="1024890"/>
            <a:ext cx="8154589" cy="368300"/>
            <a:chOff x="967" y="1614"/>
            <a:chExt cx="12075" cy="580"/>
          </a:xfrm>
        </p:grpSpPr>
        <p:grpSp>
          <p:nvGrpSpPr>
            <p:cNvPr id="29" name="组合 28"/>
            <p:cNvGrpSpPr/>
            <p:nvPr/>
          </p:nvGrpSpPr>
          <p:grpSpPr>
            <a:xfrm rot="0">
              <a:off x="967" y="1796"/>
              <a:ext cx="816" cy="359"/>
              <a:chOff x="1868930" y="4098093"/>
              <a:chExt cx="417263" cy="228018"/>
            </a:xfrm>
          </p:grpSpPr>
          <p:sp>
            <p:nvSpPr>
              <p:cNvPr id="31" name="燕尾形 30"/>
              <p:cNvSpPr/>
              <p:nvPr/>
            </p:nvSpPr>
            <p:spPr>
              <a:xfrm>
                <a:off x="1868930" y="4098093"/>
                <a:ext cx="228018" cy="228018"/>
              </a:xfrm>
              <a:prstGeom prst="chevr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燕尾形 31"/>
              <p:cNvSpPr/>
              <p:nvPr/>
            </p:nvSpPr>
            <p:spPr>
              <a:xfrm>
                <a:off x="2058175" y="4098093"/>
                <a:ext cx="228018" cy="228018"/>
              </a:xfrm>
              <a:prstGeom prst="chevr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668" y="1614"/>
              <a:ext cx="11374" cy="580"/>
              <a:chOff x="-169270" y="1088034"/>
              <a:chExt cx="8291207" cy="422806"/>
            </a:xfrm>
          </p:grpSpPr>
          <p:cxnSp>
            <p:nvCxnSpPr>
              <p:cNvPr id="15" name="直接箭头连接符 14"/>
              <p:cNvCxnSpPr/>
              <p:nvPr/>
            </p:nvCxnSpPr>
            <p:spPr>
              <a:xfrm>
                <a:off x="-169270" y="1510808"/>
                <a:ext cx="7862899" cy="0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prstDash val="solid"/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" name="组合 15"/>
              <p:cNvGrpSpPr/>
              <p:nvPr/>
            </p:nvGrpSpPr>
            <p:grpSpPr>
              <a:xfrm>
                <a:off x="-85290" y="1088034"/>
                <a:ext cx="8207227" cy="422806"/>
                <a:chOff x="-85290" y="1098194"/>
                <a:chExt cx="8207227" cy="422806"/>
              </a:xfrm>
            </p:grpSpPr>
            <p:sp>
              <p:nvSpPr>
                <p:cNvPr id="17" name="TextBox 16"/>
                <p:cNvSpPr txBox="1"/>
                <p:nvPr/>
              </p:nvSpPr>
              <p:spPr>
                <a:xfrm>
                  <a:off x="-85290" y="1098194"/>
                  <a:ext cx="2015855" cy="42280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>
                  <a:defPPr>
                    <a:defRPr lang="zh-CN"/>
                  </a:defPPr>
                  <a:lvl1pPr algn="ctr">
                    <a:defRPr sz="1600">
                      <a:solidFill>
                        <a:srgbClr val="BCE8F2"/>
                      </a:solidFill>
                      <a:latin typeface="方正兰亭黑_GBK" pitchFamily="2" charset="-122"/>
                      <a:ea typeface="方正兰亭黑_GBK" pitchFamily="2" charset="-122"/>
                    </a:defRPr>
                  </a:lvl1pPr>
                  <a:lvl2pPr>
                    <a:defRPr sz="2800">
                      <a:latin typeface="Calibri" panose="020F0502020204030204" pitchFamily="34" charset="0"/>
                    </a:defRPr>
                  </a:lvl2pPr>
                  <a:lvl3pPr>
                    <a:defRPr sz="2400">
                      <a:latin typeface="Calibri" panose="020F0502020204030204" pitchFamily="34" charset="0"/>
                    </a:defRPr>
                  </a:lvl3pPr>
                  <a:lvl4pPr>
                    <a:defRPr sz="2000">
                      <a:latin typeface="Calibri" panose="020F0502020204030204" pitchFamily="34" charset="0"/>
                    </a:defRPr>
                  </a:lvl4pPr>
                  <a:lvl5pPr>
                    <a:defRPr sz="2000">
                      <a:latin typeface="Calibri" panose="020F0502020204030204" pitchFamily="34" charset="0"/>
                    </a:defRPr>
                  </a:lvl5pPr>
                  <a:lvl6pPr>
                    <a:buFont typeface="Arial" panose="020B0604020202020204" pitchFamily="34" charset="0"/>
                    <a:defRPr sz="2000">
                      <a:latin typeface="Calibri" panose="020F0502020204030204" pitchFamily="34" charset="0"/>
                    </a:defRPr>
                  </a:lvl6pPr>
                  <a:lvl7pPr>
                    <a:buFont typeface="Arial" panose="020B0604020202020204" pitchFamily="34" charset="0"/>
                    <a:defRPr sz="2000">
                      <a:latin typeface="Calibri" panose="020F0502020204030204" pitchFamily="34" charset="0"/>
                    </a:defRPr>
                  </a:lvl7pPr>
                  <a:lvl8pPr>
                    <a:buFont typeface="Arial" panose="020B0604020202020204" pitchFamily="34" charset="0"/>
                    <a:defRPr sz="2000">
                      <a:latin typeface="Calibri" panose="020F0502020204030204" pitchFamily="34" charset="0"/>
                    </a:defRPr>
                  </a:lvl8pPr>
                  <a:lvl9pPr>
                    <a:buFont typeface="Arial" panose="020B0604020202020204" pitchFamily="34" charset="0"/>
                    <a:defRPr sz="2000">
                      <a:latin typeface="Calibri" panose="020F0502020204030204" pitchFamily="34" charset="0"/>
                    </a:defRPr>
                  </a:lvl9pPr>
                </a:lstStyle>
                <a:p>
                  <a:r>
                    <a:rPr lang="zh-CN" altLang="en-US" sz="18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形态学滤波处理</a:t>
                  </a:r>
                  <a:endPara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2708452" y="1204382"/>
                  <a:ext cx="5413485" cy="3163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>
                    <a:defRPr/>
                  </a:pPr>
                  <a:r>
                    <a:rPr lang="zh-CN" altLang="en-US" sz="1200" dirty="0">
                      <a:solidFill>
                        <a:schemeClr val="accent6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腐蚀     膨胀    中值滤波</a:t>
                  </a:r>
                  <a:endParaRPr lang="zh-CN" altLang="en-US" sz="1200" dirty="0">
                    <a:solidFill>
                      <a:schemeClr val="accent6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grpSp>
        <p:nvGrpSpPr>
          <p:cNvPr id="13" name="组合 12"/>
          <p:cNvGrpSpPr/>
          <p:nvPr/>
        </p:nvGrpSpPr>
        <p:grpSpPr>
          <a:xfrm>
            <a:off x="537845" y="1699895"/>
            <a:ext cx="4034155" cy="337185"/>
            <a:chOff x="847" y="2677"/>
            <a:chExt cx="6353" cy="531"/>
          </a:xfrm>
        </p:grpSpPr>
        <p:sp>
          <p:nvSpPr>
            <p:cNvPr id="5" name="椭圆 4"/>
            <p:cNvSpPr/>
            <p:nvPr/>
          </p:nvSpPr>
          <p:spPr>
            <a:xfrm>
              <a:off x="847" y="2854"/>
              <a:ext cx="227" cy="22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209" y="2677"/>
              <a:ext cx="599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中值滤波</a:t>
              </a:r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  <a:r>
                <a: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函数原型</a:t>
              </a:r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37845" y="2037080"/>
            <a:ext cx="791273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void medianBlur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 const Mat&amp; src,          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输入图像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 Mat&amp; dst,                   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</a:rPr>
              <a:t>输出图像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 int ksize                     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  <a:sym typeface="+mn-ea"/>
              </a:rPr>
              <a:t>滤波器的大小，此处为Size(5,5)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);                   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/>
          <p:cNvSpPr txBox="1"/>
          <p:nvPr/>
        </p:nvSpPr>
        <p:spPr>
          <a:xfrm>
            <a:off x="537845" y="78105"/>
            <a:ext cx="25533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技术解析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14045" y="1024890"/>
            <a:ext cx="7757795" cy="368300"/>
            <a:chOff x="967" y="1614"/>
            <a:chExt cx="11487" cy="580"/>
          </a:xfrm>
        </p:grpSpPr>
        <p:grpSp>
          <p:nvGrpSpPr>
            <p:cNvPr id="29" name="组合 28"/>
            <p:cNvGrpSpPr/>
            <p:nvPr/>
          </p:nvGrpSpPr>
          <p:grpSpPr>
            <a:xfrm rot="0">
              <a:off x="967" y="1796"/>
              <a:ext cx="816" cy="359"/>
              <a:chOff x="1868930" y="4098093"/>
              <a:chExt cx="417263" cy="228018"/>
            </a:xfrm>
          </p:grpSpPr>
          <p:sp>
            <p:nvSpPr>
              <p:cNvPr id="31" name="燕尾形 30"/>
              <p:cNvSpPr/>
              <p:nvPr/>
            </p:nvSpPr>
            <p:spPr>
              <a:xfrm>
                <a:off x="1868930" y="4098093"/>
                <a:ext cx="228018" cy="228018"/>
              </a:xfrm>
              <a:prstGeom prst="chevr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燕尾形 31"/>
              <p:cNvSpPr/>
              <p:nvPr/>
            </p:nvSpPr>
            <p:spPr>
              <a:xfrm>
                <a:off x="2058175" y="4098093"/>
                <a:ext cx="228018" cy="228018"/>
              </a:xfrm>
              <a:prstGeom prst="chevr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668" y="1614"/>
              <a:ext cx="10786" cy="580"/>
              <a:chOff x="-169270" y="1088034"/>
              <a:chExt cx="7862899" cy="422806"/>
            </a:xfrm>
          </p:grpSpPr>
          <p:cxnSp>
            <p:nvCxnSpPr>
              <p:cNvPr id="15" name="直接箭头连接符 14"/>
              <p:cNvCxnSpPr/>
              <p:nvPr/>
            </p:nvCxnSpPr>
            <p:spPr>
              <a:xfrm>
                <a:off x="-169270" y="1510808"/>
                <a:ext cx="7862899" cy="0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prstDash val="solid"/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-84962" y="1088034"/>
                <a:ext cx="3034407" cy="4228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ctr">
                  <a:defRPr sz="1600">
                    <a:solidFill>
                      <a:srgbClr val="BCE8F2"/>
                    </a:solidFill>
                    <a:latin typeface="方正兰亭黑_GBK" pitchFamily="2" charset="-122"/>
                    <a:ea typeface="方正兰亭黑_GBK" pitchFamily="2" charset="-122"/>
                  </a:defRPr>
                </a:lvl1pPr>
                <a:lvl2pPr>
                  <a:defRPr sz="2800">
                    <a:latin typeface="Calibri" panose="020F0502020204030204" pitchFamily="34" charset="0"/>
                  </a:defRPr>
                </a:lvl2pPr>
                <a:lvl3pPr>
                  <a:defRPr sz="2400">
                    <a:latin typeface="Calibri" panose="020F0502020204030204" pitchFamily="34" charset="0"/>
                  </a:defRPr>
                </a:lvl3pPr>
                <a:lvl4pPr>
                  <a:defRPr sz="2000">
                    <a:latin typeface="Calibri" panose="020F0502020204030204" pitchFamily="34" charset="0"/>
                  </a:defRPr>
                </a:lvl4pPr>
                <a:lvl5pPr>
                  <a:defRPr sz="2000">
                    <a:latin typeface="Calibri" panose="020F0502020204030204" pitchFamily="34" charset="0"/>
                  </a:defRPr>
                </a:lvl5pPr>
                <a:lvl6pPr>
                  <a:buFont typeface="Arial" panose="020B0604020202020204" pitchFamily="34" charset="0"/>
                  <a:defRPr sz="2000">
                    <a:latin typeface="Calibri" panose="020F0502020204030204" pitchFamily="34" charset="0"/>
                  </a:defRPr>
                </a:lvl6pPr>
                <a:lvl7pPr>
                  <a:buFont typeface="Arial" panose="020B0604020202020204" pitchFamily="34" charset="0"/>
                  <a:defRPr sz="2000">
                    <a:latin typeface="Calibri" panose="020F0502020204030204" pitchFamily="34" charset="0"/>
                  </a:defRPr>
                </a:lvl7pPr>
                <a:lvl8pPr>
                  <a:buFont typeface="Arial" panose="020B0604020202020204" pitchFamily="34" charset="0"/>
                  <a:defRPr sz="2000">
                    <a:latin typeface="Calibri" panose="020F0502020204030204" pitchFamily="34" charset="0"/>
                  </a:defRPr>
                </a:lvl8pPr>
                <a:lvl9pPr>
                  <a:buFont typeface="Arial" panose="020B0604020202020204" pitchFamily="34" charset="0"/>
                  <a:defRPr sz="2000">
                    <a:latin typeface="Calibri" panose="020F0502020204030204" pitchFamily="34" charset="0"/>
                  </a:defRPr>
                </a:lvl9pPr>
              </a:lstStyle>
              <a:p>
                <a:pPr algn="l"/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效果图</a:t>
                </a:r>
                <a:endParaRPr lang="zh-CN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473710" y="1461770"/>
            <a:ext cx="1744904" cy="3141624"/>
            <a:chOff x="758" y="2302"/>
            <a:chExt cx="3119" cy="5127"/>
          </a:xfrm>
        </p:grpSpPr>
        <p:pic>
          <p:nvPicPr>
            <p:cNvPr id="6" name="图片 5" descr="原始图像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58" y="2302"/>
              <a:ext cx="3119" cy="4399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1361" y="6979"/>
              <a:ext cx="1651" cy="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原图</a:t>
              </a:r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515235" y="1461770"/>
            <a:ext cx="1759450" cy="3141624"/>
            <a:chOff x="758" y="2302"/>
            <a:chExt cx="3145" cy="5127"/>
          </a:xfrm>
        </p:grpSpPr>
        <p:pic>
          <p:nvPicPr>
            <p:cNvPr id="24" name="图片 23" descr="D:\作业论文\大三下人机交互\大作业\ycbcr.pngycbcr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758" y="2302"/>
              <a:ext cx="3145" cy="4398"/>
            </a:xfrm>
            <a:prstGeom prst="rect">
              <a:avLst/>
            </a:prstGeom>
          </p:spPr>
        </p:pic>
        <p:sp>
          <p:nvSpPr>
            <p:cNvPr id="25" name="文本框 24"/>
            <p:cNvSpPr txBox="1"/>
            <p:nvPr/>
          </p:nvSpPr>
          <p:spPr>
            <a:xfrm>
              <a:off x="1361" y="6979"/>
              <a:ext cx="1651" cy="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YCbCr</a:t>
              </a:r>
              <a:endPara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570730" y="1461770"/>
            <a:ext cx="1744904" cy="3141624"/>
            <a:chOff x="758" y="2302"/>
            <a:chExt cx="3119" cy="5127"/>
          </a:xfrm>
        </p:grpSpPr>
        <p:pic>
          <p:nvPicPr>
            <p:cNvPr id="27" name="图片 26" descr="D:\作业论文\大三下人机交互\大作业\提取出的手部图像.png提取出的手部图像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758" y="2302"/>
              <a:ext cx="3119" cy="4397"/>
            </a:xfrm>
            <a:prstGeom prst="rect">
              <a:avLst/>
            </a:prstGeom>
          </p:spPr>
        </p:pic>
        <p:sp>
          <p:nvSpPr>
            <p:cNvPr id="28" name="文本框 27"/>
            <p:cNvSpPr txBox="1"/>
            <p:nvPr/>
          </p:nvSpPr>
          <p:spPr>
            <a:xfrm>
              <a:off x="960" y="6979"/>
              <a:ext cx="2715" cy="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提取出的手部图像</a:t>
              </a:r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626860" y="1461748"/>
            <a:ext cx="1744904" cy="3141011"/>
            <a:chOff x="758" y="2303"/>
            <a:chExt cx="3119" cy="5126"/>
          </a:xfrm>
        </p:grpSpPr>
        <p:pic>
          <p:nvPicPr>
            <p:cNvPr id="33" name="图片 32" descr="D:\作业论文\大三下人机交互\大作业\形态学滤波.png形态学滤波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758" y="2303"/>
              <a:ext cx="3119" cy="4397"/>
            </a:xfrm>
            <a:prstGeom prst="rect">
              <a:avLst/>
            </a:prstGeom>
          </p:spPr>
        </p:pic>
        <p:sp>
          <p:nvSpPr>
            <p:cNvPr id="34" name="文本框 33"/>
            <p:cNvSpPr txBox="1"/>
            <p:nvPr/>
          </p:nvSpPr>
          <p:spPr>
            <a:xfrm>
              <a:off x="1361" y="6979"/>
              <a:ext cx="2073" cy="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形态学滤波</a:t>
              </a:r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/>
          <p:cNvSpPr txBox="1"/>
          <p:nvPr/>
        </p:nvSpPr>
        <p:spPr>
          <a:xfrm>
            <a:off x="537845" y="78105"/>
            <a:ext cx="25533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技术解析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14045" y="1024890"/>
            <a:ext cx="7757795" cy="368300"/>
            <a:chOff x="967" y="1614"/>
            <a:chExt cx="11487" cy="580"/>
          </a:xfrm>
        </p:grpSpPr>
        <p:grpSp>
          <p:nvGrpSpPr>
            <p:cNvPr id="29" name="组合 28"/>
            <p:cNvGrpSpPr/>
            <p:nvPr/>
          </p:nvGrpSpPr>
          <p:grpSpPr>
            <a:xfrm rot="0">
              <a:off x="967" y="1796"/>
              <a:ext cx="816" cy="359"/>
              <a:chOff x="1868930" y="4098093"/>
              <a:chExt cx="417263" cy="228018"/>
            </a:xfrm>
          </p:grpSpPr>
          <p:sp>
            <p:nvSpPr>
              <p:cNvPr id="31" name="燕尾形 30"/>
              <p:cNvSpPr/>
              <p:nvPr/>
            </p:nvSpPr>
            <p:spPr>
              <a:xfrm>
                <a:off x="1868930" y="4098093"/>
                <a:ext cx="228018" cy="228018"/>
              </a:xfrm>
              <a:prstGeom prst="chevr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燕尾形 31"/>
              <p:cNvSpPr/>
              <p:nvPr/>
            </p:nvSpPr>
            <p:spPr>
              <a:xfrm>
                <a:off x="2058175" y="4098093"/>
                <a:ext cx="228018" cy="228018"/>
              </a:xfrm>
              <a:prstGeom prst="chevr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668" y="1614"/>
              <a:ext cx="10786" cy="580"/>
              <a:chOff x="-169270" y="1088034"/>
              <a:chExt cx="7862899" cy="422806"/>
            </a:xfrm>
          </p:grpSpPr>
          <p:cxnSp>
            <p:nvCxnSpPr>
              <p:cNvPr id="15" name="直接箭头连接符 14"/>
              <p:cNvCxnSpPr/>
              <p:nvPr/>
            </p:nvCxnSpPr>
            <p:spPr>
              <a:xfrm>
                <a:off x="-169270" y="1510808"/>
                <a:ext cx="7862899" cy="0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prstDash val="solid"/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" name="组合 15"/>
              <p:cNvGrpSpPr/>
              <p:nvPr/>
            </p:nvGrpSpPr>
            <p:grpSpPr>
              <a:xfrm>
                <a:off x="-85290" y="1088034"/>
                <a:ext cx="7008407" cy="422806"/>
                <a:chOff x="-85290" y="1098194"/>
                <a:chExt cx="7008407" cy="422806"/>
              </a:xfrm>
            </p:grpSpPr>
            <p:sp>
              <p:nvSpPr>
                <p:cNvPr id="17" name="TextBox 16"/>
                <p:cNvSpPr txBox="1"/>
                <p:nvPr/>
              </p:nvSpPr>
              <p:spPr>
                <a:xfrm>
                  <a:off x="-85290" y="1098194"/>
                  <a:ext cx="1293760" cy="42280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>
                  <a:defPPr>
                    <a:defRPr lang="zh-CN"/>
                  </a:defPPr>
                  <a:lvl1pPr algn="ctr">
                    <a:defRPr sz="1600">
                      <a:solidFill>
                        <a:srgbClr val="BCE8F2"/>
                      </a:solidFill>
                      <a:latin typeface="方正兰亭黑_GBK" pitchFamily="2" charset="-122"/>
                      <a:ea typeface="方正兰亭黑_GBK" pitchFamily="2" charset="-122"/>
                    </a:defRPr>
                  </a:lvl1pPr>
                  <a:lvl2pPr>
                    <a:defRPr sz="2800">
                      <a:latin typeface="Calibri" panose="020F0502020204030204" pitchFamily="34" charset="0"/>
                    </a:defRPr>
                  </a:lvl2pPr>
                  <a:lvl3pPr>
                    <a:defRPr sz="2400">
                      <a:latin typeface="Calibri" panose="020F0502020204030204" pitchFamily="34" charset="0"/>
                    </a:defRPr>
                  </a:lvl3pPr>
                  <a:lvl4pPr>
                    <a:defRPr sz="2000">
                      <a:latin typeface="Calibri" panose="020F0502020204030204" pitchFamily="34" charset="0"/>
                    </a:defRPr>
                  </a:lvl4pPr>
                  <a:lvl5pPr>
                    <a:defRPr sz="2000">
                      <a:latin typeface="Calibri" panose="020F0502020204030204" pitchFamily="34" charset="0"/>
                    </a:defRPr>
                  </a:lvl5pPr>
                  <a:lvl6pPr>
                    <a:buFont typeface="Arial" panose="020B0604020202020204" pitchFamily="34" charset="0"/>
                    <a:defRPr sz="2000">
                      <a:latin typeface="Calibri" panose="020F0502020204030204" pitchFamily="34" charset="0"/>
                    </a:defRPr>
                  </a:lvl6pPr>
                  <a:lvl7pPr>
                    <a:buFont typeface="Arial" panose="020B0604020202020204" pitchFamily="34" charset="0"/>
                    <a:defRPr sz="2000">
                      <a:latin typeface="Calibri" panose="020F0502020204030204" pitchFamily="34" charset="0"/>
                    </a:defRPr>
                  </a:lvl7pPr>
                  <a:lvl8pPr>
                    <a:buFont typeface="Arial" panose="020B0604020202020204" pitchFamily="34" charset="0"/>
                    <a:defRPr sz="2000">
                      <a:latin typeface="Calibri" panose="020F0502020204030204" pitchFamily="34" charset="0"/>
                    </a:defRPr>
                  </a:lvl8pPr>
                  <a:lvl9pPr>
                    <a:buFont typeface="Arial" panose="020B0604020202020204" pitchFamily="34" charset="0"/>
                    <a:defRPr sz="2000">
                      <a:latin typeface="Calibri" panose="020F0502020204030204" pitchFamily="34" charset="0"/>
                    </a:defRPr>
                  </a:lvl9pPr>
                </a:lstStyle>
                <a:p>
                  <a:r>
                    <a:rPr lang="zh-CN" altLang="en-US" sz="18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分割指甲</a:t>
                  </a:r>
                  <a:endPara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1509632" y="1202924"/>
                  <a:ext cx="5413485" cy="3163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>
                    <a:defRPr/>
                  </a:pPr>
                  <a:endParaRPr lang="en-US" altLang="zh-CN" sz="1200" dirty="0">
                    <a:solidFill>
                      <a:schemeClr val="accent6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grpSp>
        <p:nvGrpSpPr>
          <p:cNvPr id="13" name="组合 12"/>
          <p:cNvGrpSpPr/>
          <p:nvPr/>
        </p:nvGrpSpPr>
        <p:grpSpPr>
          <a:xfrm>
            <a:off x="537845" y="1699895"/>
            <a:ext cx="4034155" cy="337185"/>
            <a:chOff x="847" y="2677"/>
            <a:chExt cx="6353" cy="531"/>
          </a:xfrm>
        </p:grpSpPr>
        <p:sp>
          <p:nvSpPr>
            <p:cNvPr id="5" name="椭圆 4"/>
            <p:cNvSpPr/>
            <p:nvPr/>
          </p:nvSpPr>
          <p:spPr>
            <a:xfrm>
              <a:off x="847" y="2854"/>
              <a:ext cx="227" cy="22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209" y="2677"/>
              <a:ext cx="599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分割指尖</a:t>
              </a:r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38480" y="2288540"/>
            <a:ext cx="4034155" cy="337185"/>
            <a:chOff x="847" y="3271"/>
            <a:chExt cx="6353" cy="531"/>
          </a:xfrm>
        </p:grpSpPr>
        <p:sp>
          <p:nvSpPr>
            <p:cNvPr id="6" name="椭圆 5"/>
            <p:cNvSpPr/>
            <p:nvPr/>
          </p:nvSpPr>
          <p:spPr>
            <a:xfrm>
              <a:off x="847" y="3447"/>
              <a:ext cx="227" cy="22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209" y="3271"/>
              <a:ext cx="599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边缘检测</a:t>
              </a:r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25145" y="2876550"/>
            <a:ext cx="2662555" cy="337185"/>
            <a:chOff x="847" y="3955"/>
            <a:chExt cx="4193" cy="531"/>
          </a:xfrm>
        </p:grpSpPr>
        <p:sp>
          <p:nvSpPr>
            <p:cNvPr id="7" name="椭圆 6"/>
            <p:cNvSpPr/>
            <p:nvPr/>
          </p:nvSpPr>
          <p:spPr>
            <a:xfrm>
              <a:off x="847" y="4040"/>
              <a:ext cx="227" cy="22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1209" y="3955"/>
              <a:ext cx="3831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indent="0"/>
              <a:r>
                <a: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形态学处理</a:t>
              </a:r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25145" y="3456940"/>
            <a:ext cx="6796405" cy="337185"/>
            <a:chOff x="847" y="5001"/>
            <a:chExt cx="10703" cy="531"/>
          </a:xfrm>
        </p:grpSpPr>
        <p:sp>
          <p:nvSpPr>
            <p:cNvPr id="8" name="椭圆 7"/>
            <p:cNvSpPr/>
            <p:nvPr/>
          </p:nvSpPr>
          <p:spPr>
            <a:xfrm>
              <a:off x="847" y="5177"/>
              <a:ext cx="227" cy="22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209" y="5001"/>
              <a:ext cx="1034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绘制轮廓</a:t>
              </a:r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/>
          <p:cNvSpPr txBox="1"/>
          <p:nvPr/>
        </p:nvSpPr>
        <p:spPr>
          <a:xfrm>
            <a:off x="537845" y="78105"/>
            <a:ext cx="25533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技术解析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14045" y="1024890"/>
            <a:ext cx="7757794" cy="368300"/>
            <a:chOff x="967" y="1614"/>
            <a:chExt cx="11487" cy="580"/>
          </a:xfrm>
        </p:grpSpPr>
        <p:grpSp>
          <p:nvGrpSpPr>
            <p:cNvPr id="29" name="组合 28"/>
            <p:cNvGrpSpPr/>
            <p:nvPr/>
          </p:nvGrpSpPr>
          <p:grpSpPr>
            <a:xfrm rot="0">
              <a:off x="967" y="1796"/>
              <a:ext cx="816" cy="359"/>
              <a:chOff x="1868930" y="4098093"/>
              <a:chExt cx="417263" cy="228018"/>
            </a:xfrm>
          </p:grpSpPr>
          <p:sp>
            <p:nvSpPr>
              <p:cNvPr id="31" name="燕尾形 30"/>
              <p:cNvSpPr/>
              <p:nvPr/>
            </p:nvSpPr>
            <p:spPr>
              <a:xfrm>
                <a:off x="1868930" y="4098093"/>
                <a:ext cx="228018" cy="228018"/>
              </a:xfrm>
              <a:prstGeom prst="chevr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燕尾形 31"/>
              <p:cNvSpPr/>
              <p:nvPr/>
            </p:nvSpPr>
            <p:spPr>
              <a:xfrm>
                <a:off x="2058175" y="4098093"/>
                <a:ext cx="228018" cy="228018"/>
              </a:xfrm>
              <a:prstGeom prst="chevr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668" y="1614"/>
              <a:ext cx="10786" cy="580"/>
              <a:chOff x="-169270" y="1088034"/>
              <a:chExt cx="7862899" cy="422806"/>
            </a:xfrm>
          </p:grpSpPr>
          <p:cxnSp>
            <p:nvCxnSpPr>
              <p:cNvPr id="15" name="直接箭头连接符 14"/>
              <p:cNvCxnSpPr/>
              <p:nvPr/>
            </p:nvCxnSpPr>
            <p:spPr>
              <a:xfrm>
                <a:off x="-169270" y="1510808"/>
                <a:ext cx="7862899" cy="0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prstDash val="solid"/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-85290" y="1088034"/>
                <a:ext cx="2015855" cy="4228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ctr">
                  <a:defRPr sz="1600">
                    <a:solidFill>
                      <a:srgbClr val="BCE8F2"/>
                    </a:solidFill>
                    <a:latin typeface="方正兰亭黑_GBK" pitchFamily="2" charset="-122"/>
                    <a:ea typeface="方正兰亭黑_GBK" pitchFamily="2" charset="-122"/>
                  </a:defRPr>
                </a:lvl1pPr>
                <a:lvl2pPr>
                  <a:defRPr sz="2800">
                    <a:latin typeface="Calibri" panose="020F0502020204030204" pitchFamily="34" charset="0"/>
                  </a:defRPr>
                </a:lvl2pPr>
                <a:lvl3pPr>
                  <a:defRPr sz="2400">
                    <a:latin typeface="Calibri" panose="020F0502020204030204" pitchFamily="34" charset="0"/>
                  </a:defRPr>
                </a:lvl3pPr>
                <a:lvl4pPr>
                  <a:defRPr sz="2000">
                    <a:latin typeface="Calibri" panose="020F0502020204030204" pitchFamily="34" charset="0"/>
                  </a:defRPr>
                </a:lvl4pPr>
                <a:lvl5pPr>
                  <a:defRPr sz="2000">
                    <a:latin typeface="Calibri" panose="020F0502020204030204" pitchFamily="34" charset="0"/>
                  </a:defRPr>
                </a:lvl5pPr>
                <a:lvl6pPr>
                  <a:buFont typeface="Arial" panose="020B0604020202020204" pitchFamily="34" charset="0"/>
                  <a:defRPr sz="2000">
                    <a:latin typeface="Calibri" panose="020F0502020204030204" pitchFamily="34" charset="0"/>
                  </a:defRPr>
                </a:lvl6pPr>
                <a:lvl7pPr>
                  <a:buFont typeface="Arial" panose="020B0604020202020204" pitchFamily="34" charset="0"/>
                  <a:defRPr sz="2000">
                    <a:latin typeface="Calibri" panose="020F0502020204030204" pitchFamily="34" charset="0"/>
                  </a:defRPr>
                </a:lvl7pPr>
                <a:lvl8pPr>
                  <a:buFont typeface="Arial" panose="020B0604020202020204" pitchFamily="34" charset="0"/>
                  <a:defRPr sz="2000">
                    <a:latin typeface="Calibri" panose="020F0502020204030204" pitchFamily="34" charset="0"/>
                  </a:defRPr>
                </a:lvl8pPr>
                <a:lvl9pPr>
                  <a:buFont typeface="Arial" panose="020B0604020202020204" pitchFamily="34" charset="0"/>
                  <a:defRPr sz="2000">
                    <a:latin typeface="Calibri" panose="020F0502020204030204" pitchFamily="34" charset="0"/>
                  </a:defRPr>
                </a:lvl9pPr>
              </a:lstStyle>
              <a:p>
                <a:pPr algn="l"/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分割指尖</a:t>
                </a:r>
                <a:endParaRPr lang="zh-CN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1419709" y="1856124"/>
            <a:ext cx="1213553" cy="2354901"/>
            <a:chOff x="1419709" y="1270654"/>
            <a:chExt cx="1213553" cy="2354901"/>
          </a:xfrm>
        </p:grpSpPr>
        <p:sp>
          <p:nvSpPr>
            <p:cNvPr id="6" name="圆角矩形 5"/>
            <p:cNvSpPr/>
            <p:nvPr/>
          </p:nvSpPr>
          <p:spPr bwMode="auto">
            <a:xfrm rot="5400000">
              <a:off x="849035" y="1841328"/>
              <a:ext cx="2354901" cy="1213553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椭圆 6"/>
            <p:cNvSpPr/>
            <p:nvPr/>
          </p:nvSpPr>
          <p:spPr bwMode="auto">
            <a:xfrm>
              <a:off x="1552084" y="1411263"/>
              <a:ext cx="948800" cy="9500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Text Box 39"/>
            <p:cNvSpPr txBox="1">
              <a:spLocks noChangeArrowheads="1"/>
            </p:cNvSpPr>
            <p:nvPr/>
          </p:nvSpPr>
          <p:spPr bwMode="auto">
            <a:xfrm>
              <a:off x="1505653" y="1453112"/>
              <a:ext cx="1042932" cy="73850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0" tIns="0" rIns="0" bIns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defRPr/>
              </a:pPr>
              <a:r>
                <a:rPr lang="en-US" altLang="zh-CN" sz="3200" b="1" spc="50" dirty="0">
                  <a:ln w="11430"/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1</a:t>
              </a:r>
              <a:endParaRPr lang="en-US" altLang="zh-CN" sz="3200" b="1" spc="50" dirty="0">
                <a:ln w="1143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" name="Text Box 39"/>
            <p:cNvSpPr txBox="1">
              <a:spLocks noChangeArrowheads="1"/>
            </p:cNvSpPr>
            <p:nvPr/>
          </p:nvSpPr>
          <p:spPr bwMode="auto">
            <a:xfrm>
              <a:off x="1419709" y="2628284"/>
              <a:ext cx="1213485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defRPr/>
              </a:pPr>
              <a:r>
                <a:rPr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得到手部外轮廓</a:t>
              </a:r>
              <a:endPara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156432" y="1856124"/>
            <a:ext cx="1213553" cy="2354901"/>
            <a:chOff x="3156432" y="1270654"/>
            <a:chExt cx="1213553" cy="2354901"/>
          </a:xfrm>
        </p:grpSpPr>
        <p:sp>
          <p:nvSpPr>
            <p:cNvPr id="19" name="圆角矩形 18"/>
            <p:cNvSpPr/>
            <p:nvPr/>
          </p:nvSpPr>
          <p:spPr bwMode="auto">
            <a:xfrm rot="5400000">
              <a:off x="2585758" y="1841328"/>
              <a:ext cx="2354901" cy="1213553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 bwMode="auto">
            <a:xfrm>
              <a:off x="3288808" y="1411263"/>
              <a:ext cx="948801" cy="9500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Text Box 39"/>
            <p:cNvSpPr txBox="1">
              <a:spLocks noChangeArrowheads="1"/>
            </p:cNvSpPr>
            <p:nvPr/>
          </p:nvSpPr>
          <p:spPr bwMode="auto">
            <a:xfrm>
              <a:off x="3241741" y="1453112"/>
              <a:ext cx="1042932" cy="65396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defRPr/>
              </a:pPr>
              <a:r>
                <a:rPr lang="en-US" altLang="zh-CN" sz="3200" b="1" spc="50" dirty="0">
                  <a:ln w="11430"/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2</a:t>
              </a:r>
              <a:endParaRPr lang="en-US" altLang="zh-CN" sz="3200" b="1" spc="50" dirty="0">
                <a:ln w="1143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1" name="Text Box 39"/>
            <p:cNvSpPr txBox="1">
              <a:spLocks noChangeArrowheads="1"/>
            </p:cNvSpPr>
            <p:nvPr/>
          </p:nvSpPr>
          <p:spPr bwMode="auto">
            <a:xfrm>
              <a:off x="3220112" y="2628296"/>
              <a:ext cx="1086190" cy="4298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defRPr/>
              </a:pPr>
              <a:r>
                <a:rPr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得到</a:t>
              </a:r>
              <a:r>
                <a:rPr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图像质心（手心）</a:t>
              </a:r>
              <a:endPara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896956" y="1856124"/>
            <a:ext cx="1213553" cy="2354901"/>
            <a:chOff x="4896956" y="1270654"/>
            <a:chExt cx="1213553" cy="2354901"/>
          </a:xfrm>
        </p:grpSpPr>
        <p:sp>
          <p:nvSpPr>
            <p:cNvPr id="23" name="圆角矩形 22"/>
            <p:cNvSpPr/>
            <p:nvPr/>
          </p:nvSpPr>
          <p:spPr bwMode="auto">
            <a:xfrm rot="5400000">
              <a:off x="4326282" y="1841328"/>
              <a:ext cx="2354901" cy="1213553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40000"/>
                <a:lumOff val="60000"/>
              </a:schemeClr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椭圆 23"/>
            <p:cNvSpPr/>
            <p:nvPr/>
          </p:nvSpPr>
          <p:spPr bwMode="auto">
            <a:xfrm>
              <a:off x="5029333" y="1411263"/>
              <a:ext cx="948801" cy="9500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Text Box 39"/>
            <p:cNvSpPr txBox="1">
              <a:spLocks noChangeArrowheads="1"/>
            </p:cNvSpPr>
            <p:nvPr/>
          </p:nvSpPr>
          <p:spPr bwMode="auto">
            <a:xfrm>
              <a:off x="4987980" y="1411202"/>
              <a:ext cx="1042932" cy="65396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defRPr/>
              </a:pPr>
              <a:r>
                <a:rPr lang="en-US" altLang="zh-CN" sz="3200" b="1" spc="50" dirty="0">
                  <a:ln w="11430"/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3</a:t>
              </a:r>
              <a:endParaRPr lang="en-US" altLang="zh-CN" sz="3200" b="1" spc="50" dirty="0">
                <a:ln w="1143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2" name="Text Box 39"/>
            <p:cNvSpPr txBox="1">
              <a:spLocks noChangeArrowheads="1"/>
            </p:cNvSpPr>
            <p:nvPr/>
          </p:nvSpPr>
          <p:spPr bwMode="auto">
            <a:xfrm>
              <a:off x="4959901" y="2628296"/>
              <a:ext cx="1086190" cy="768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defRPr/>
              </a:pPr>
              <a:r>
                <a:rPr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在外轮廓上找出五个离质心最远的点（五个指尖）</a:t>
              </a:r>
              <a:endPara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590610" y="1856124"/>
            <a:ext cx="1213553" cy="2354901"/>
            <a:chOff x="6590610" y="1270654"/>
            <a:chExt cx="1213553" cy="2354901"/>
          </a:xfrm>
        </p:grpSpPr>
        <p:sp>
          <p:nvSpPr>
            <p:cNvPr id="27" name="圆角矩形 26"/>
            <p:cNvSpPr/>
            <p:nvPr/>
          </p:nvSpPr>
          <p:spPr bwMode="auto">
            <a:xfrm rot="5400000">
              <a:off x="6019936" y="1841328"/>
              <a:ext cx="2354901" cy="1213553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90000"/>
              </a:schemeClr>
            </a:solidFill>
            <a:ln w="349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椭圆 27"/>
            <p:cNvSpPr/>
            <p:nvPr/>
          </p:nvSpPr>
          <p:spPr bwMode="auto">
            <a:xfrm>
              <a:off x="6722985" y="1411263"/>
              <a:ext cx="948800" cy="9500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Text Box 39"/>
            <p:cNvSpPr txBox="1">
              <a:spLocks noChangeArrowheads="1"/>
            </p:cNvSpPr>
            <p:nvPr/>
          </p:nvSpPr>
          <p:spPr bwMode="auto">
            <a:xfrm>
              <a:off x="6675919" y="1411202"/>
              <a:ext cx="1042932" cy="65396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/>
                </a:buClr>
                <a:defRPr/>
              </a:pPr>
              <a:r>
                <a:rPr lang="en-US" altLang="zh-CN" sz="3200" b="1" spc="50" dirty="0">
                  <a:ln w="11430"/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4</a:t>
              </a:r>
              <a:endParaRPr lang="en-US" altLang="zh-CN" sz="3200" b="1" spc="50" dirty="0">
                <a:ln w="11430"/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3" name="Text Box 39"/>
            <p:cNvSpPr txBox="1">
              <a:spLocks noChangeArrowheads="1"/>
            </p:cNvSpPr>
            <p:nvPr/>
          </p:nvSpPr>
          <p:spPr bwMode="auto">
            <a:xfrm>
              <a:off x="6675880" y="2628296"/>
              <a:ext cx="1086190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defRPr/>
              </a:pPr>
              <a:r>
                <a:rPr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分割指尖图像</a:t>
              </a:r>
              <a:endParaRPr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673784" y="2841227"/>
            <a:ext cx="417263" cy="228018"/>
            <a:chOff x="2673784" y="2255757"/>
            <a:chExt cx="417263" cy="228018"/>
          </a:xfrm>
        </p:grpSpPr>
        <p:sp>
          <p:nvSpPr>
            <p:cNvPr id="34" name="燕尾形 33"/>
            <p:cNvSpPr/>
            <p:nvPr/>
          </p:nvSpPr>
          <p:spPr>
            <a:xfrm>
              <a:off x="2673784" y="2255757"/>
              <a:ext cx="228018" cy="228018"/>
            </a:xfrm>
            <a:prstGeom prst="chevron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燕尾形 34"/>
            <p:cNvSpPr/>
            <p:nvPr/>
          </p:nvSpPr>
          <p:spPr>
            <a:xfrm>
              <a:off x="2863029" y="2255757"/>
              <a:ext cx="228018" cy="228018"/>
            </a:xfrm>
            <a:prstGeom prst="chevron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151055" y="2841227"/>
            <a:ext cx="417263" cy="228018"/>
            <a:chOff x="6151055" y="2255757"/>
            <a:chExt cx="417263" cy="228018"/>
          </a:xfrm>
        </p:grpSpPr>
        <p:sp>
          <p:nvSpPr>
            <p:cNvPr id="37" name="燕尾形 36"/>
            <p:cNvSpPr/>
            <p:nvPr/>
          </p:nvSpPr>
          <p:spPr>
            <a:xfrm>
              <a:off x="6151055" y="2255757"/>
              <a:ext cx="228018" cy="228018"/>
            </a:xfrm>
            <a:prstGeom prst="chevron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燕尾形 44"/>
            <p:cNvSpPr/>
            <p:nvPr/>
          </p:nvSpPr>
          <p:spPr>
            <a:xfrm>
              <a:off x="6340300" y="2255757"/>
              <a:ext cx="228018" cy="228018"/>
            </a:xfrm>
            <a:prstGeom prst="chevron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4440922" y="2841227"/>
            <a:ext cx="417263" cy="228018"/>
            <a:chOff x="4440922" y="2255757"/>
            <a:chExt cx="417263" cy="228018"/>
          </a:xfrm>
        </p:grpSpPr>
        <p:sp>
          <p:nvSpPr>
            <p:cNvPr id="47" name="燕尾形 46"/>
            <p:cNvSpPr/>
            <p:nvPr/>
          </p:nvSpPr>
          <p:spPr>
            <a:xfrm>
              <a:off x="4440922" y="2255757"/>
              <a:ext cx="228018" cy="228018"/>
            </a:xfrm>
            <a:prstGeom prst="chevron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燕尾形 47"/>
            <p:cNvSpPr/>
            <p:nvPr/>
          </p:nvSpPr>
          <p:spPr>
            <a:xfrm>
              <a:off x="4630167" y="2255757"/>
              <a:ext cx="228018" cy="228018"/>
            </a:xfrm>
            <a:prstGeom prst="chevron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56639" y="-632373"/>
            <a:ext cx="2368153" cy="5789614"/>
            <a:chOff x="-56639" y="-632373"/>
            <a:chExt cx="2368153" cy="5789614"/>
          </a:xfrm>
        </p:grpSpPr>
        <p:sp>
          <p:nvSpPr>
            <p:cNvPr id="59" name="矩形 2"/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矩形 2"/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矩形 2"/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矩形 2"/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矩形 2"/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矩形 2"/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矩形 2"/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矩形 2"/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矩形 2"/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矩形 2"/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矩形 2"/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矩形 2"/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矩形 2"/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矩形 2"/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矩形 2"/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矩形 2"/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矩形 2"/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矩形 2"/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矩形 2"/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矩形 2"/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矩形 2"/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矩形 2"/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矩形 2"/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矩形 2"/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矩形 2"/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矩形 2"/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矩形 2"/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矩形 2"/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矩形 2"/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8" name="矩形 2"/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9" name="矩形 2"/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矩形 2"/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1" name="矩形 2"/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3" name="矩形 2"/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779914" y="1166106"/>
            <a:ext cx="4464496" cy="3277199"/>
            <a:chOff x="611560" y="1735977"/>
            <a:chExt cx="5256584" cy="3277199"/>
          </a:xfrm>
        </p:grpSpPr>
        <p:cxnSp>
          <p:nvCxnSpPr>
            <p:cNvPr id="31" name="直接连接符 30"/>
            <p:cNvCxnSpPr/>
            <p:nvPr/>
          </p:nvCxnSpPr>
          <p:spPr>
            <a:xfrm>
              <a:off x="611560" y="1735977"/>
              <a:ext cx="4968552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611560" y="2555277"/>
              <a:ext cx="4392488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611560" y="3374577"/>
              <a:ext cx="4248472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611560" y="4193877"/>
              <a:ext cx="4464496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611560" y="5013176"/>
              <a:ext cx="5256584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4513278" y="1450866"/>
            <a:ext cx="4195822" cy="505467"/>
            <a:chOff x="562412" y="1277570"/>
            <a:chExt cx="4195822" cy="505467"/>
          </a:xfrm>
        </p:grpSpPr>
        <p:sp>
          <p:nvSpPr>
            <p:cNvPr id="21" name="TextBox 20"/>
            <p:cNvSpPr txBox="1"/>
            <p:nvPr/>
          </p:nvSpPr>
          <p:spPr>
            <a:xfrm>
              <a:off x="562412" y="1530307"/>
              <a:ext cx="4195822" cy="252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defRPr/>
              </a:pP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Rectangle 11"/>
            <p:cNvSpPr>
              <a:spLocks noChangeArrowheads="1"/>
            </p:cNvSpPr>
            <p:nvPr/>
          </p:nvSpPr>
          <p:spPr bwMode="gray">
            <a:xfrm>
              <a:off x="562412" y="1277570"/>
              <a:ext cx="2423096" cy="3371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作品简介</a:t>
              </a:r>
              <a:endParaRPr lang="zh-CN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4513278" y="2268711"/>
            <a:ext cx="4195822" cy="489978"/>
            <a:chOff x="562412" y="1293059"/>
            <a:chExt cx="4195822" cy="489978"/>
          </a:xfrm>
        </p:grpSpPr>
        <p:sp>
          <p:nvSpPr>
            <p:cNvPr id="51" name="TextBox 50"/>
            <p:cNvSpPr txBox="1"/>
            <p:nvPr/>
          </p:nvSpPr>
          <p:spPr>
            <a:xfrm>
              <a:off x="562412" y="1530307"/>
              <a:ext cx="4195822" cy="252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defRPr/>
              </a:pP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Rectangle 11"/>
            <p:cNvSpPr>
              <a:spLocks noChangeArrowheads="1"/>
            </p:cNvSpPr>
            <p:nvPr/>
          </p:nvSpPr>
          <p:spPr bwMode="gray">
            <a:xfrm>
              <a:off x="562412" y="1293059"/>
              <a:ext cx="2423096" cy="3371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作品演示</a:t>
              </a:r>
              <a:endParaRPr lang="zh-CN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4513278" y="3086730"/>
            <a:ext cx="4195822" cy="503525"/>
            <a:chOff x="562412" y="1279512"/>
            <a:chExt cx="4195822" cy="503525"/>
          </a:xfrm>
        </p:grpSpPr>
        <p:sp>
          <p:nvSpPr>
            <p:cNvPr id="54" name="TextBox 53"/>
            <p:cNvSpPr txBox="1"/>
            <p:nvPr/>
          </p:nvSpPr>
          <p:spPr>
            <a:xfrm>
              <a:off x="562412" y="1530307"/>
              <a:ext cx="4195822" cy="252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defRPr/>
              </a:pP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Rectangle 11"/>
            <p:cNvSpPr>
              <a:spLocks noChangeArrowheads="1"/>
            </p:cNvSpPr>
            <p:nvPr/>
          </p:nvSpPr>
          <p:spPr bwMode="gray">
            <a:xfrm>
              <a:off x="562412" y="1279512"/>
              <a:ext cx="2423096" cy="3371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技术解析</a:t>
              </a:r>
              <a:endParaRPr lang="zh-CN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4513278" y="3844528"/>
            <a:ext cx="4195822" cy="538557"/>
            <a:chOff x="562412" y="1244480"/>
            <a:chExt cx="4195822" cy="538557"/>
          </a:xfrm>
        </p:grpSpPr>
        <p:sp>
          <p:nvSpPr>
            <p:cNvPr id="57" name="TextBox 56"/>
            <p:cNvSpPr txBox="1"/>
            <p:nvPr/>
          </p:nvSpPr>
          <p:spPr>
            <a:xfrm>
              <a:off x="562412" y="1530307"/>
              <a:ext cx="4195822" cy="252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defRPr/>
              </a:pP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Rectangle 11"/>
            <p:cNvSpPr>
              <a:spLocks noChangeArrowheads="1"/>
            </p:cNvSpPr>
            <p:nvPr/>
          </p:nvSpPr>
          <p:spPr bwMode="gray">
            <a:xfrm>
              <a:off x="562412" y="1244480"/>
              <a:ext cx="2423096" cy="3371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创新点</a:t>
              </a:r>
              <a:endParaRPr lang="zh-CN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707904" y="1191568"/>
            <a:ext cx="710599" cy="773822"/>
            <a:chOff x="550069" y="1100038"/>
            <a:chExt cx="710599" cy="773822"/>
          </a:xfrm>
        </p:grpSpPr>
        <p:sp>
          <p:nvSpPr>
            <p:cNvPr id="94" name="矩形 2"/>
            <p:cNvSpPr/>
            <p:nvPr/>
          </p:nvSpPr>
          <p:spPr>
            <a:xfrm rot="5400000">
              <a:off x="554462" y="1167653"/>
              <a:ext cx="773822" cy="638591"/>
            </a:xfrm>
            <a:custGeom>
              <a:avLst/>
              <a:gdLst/>
              <a:ahLst/>
              <a:cxnLst/>
              <a:rect l="l" t="t" r="r" b="b"/>
              <a:pathLst>
                <a:path w="811496" h="669681">
                  <a:moveTo>
                    <a:pt x="1" y="405747"/>
                  </a:moveTo>
                  <a:lnTo>
                    <a:pt x="405749" y="0"/>
                  </a:lnTo>
                  <a:lnTo>
                    <a:pt x="811495" y="405747"/>
                  </a:lnTo>
                  <a:close/>
                  <a:moveTo>
                    <a:pt x="0" y="669681"/>
                  </a:moveTo>
                  <a:lnTo>
                    <a:pt x="0" y="405748"/>
                  </a:lnTo>
                  <a:lnTo>
                    <a:pt x="811496" y="405748"/>
                  </a:lnTo>
                  <a:lnTo>
                    <a:pt x="811496" y="669681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0069" y="1175365"/>
              <a:ext cx="66556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3707904" y="2010010"/>
            <a:ext cx="710599" cy="773822"/>
            <a:chOff x="550069" y="1100038"/>
            <a:chExt cx="710599" cy="773822"/>
          </a:xfrm>
        </p:grpSpPr>
        <p:sp>
          <p:nvSpPr>
            <p:cNvPr id="98" name="矩形 2"/>
            <p:cNvSpPr/>
            <p:nvPr/>
          </p:nvSpPr>
          <p:spPr>
            <a:xfrm rot="5400000">
              <a:off x="554462" y="1167653"/>
              <a:ext cx="773822" cy="638591"/>
            </a:xfrm>
            <a:custGeom>
              <a:avLst/>
              <a:gdLst/>
              <a:ahLst/>
              <a:cxnLst/>
              <a:rect l="l" t="t" r="r" b="b"/>
              <a:pathLst>
                <a:path w="811496" h="669681">
                  <a:moveTo>
                    <a:pt x="1" y="405747"/>
                  </a:moveTo>
                  <a:lnTo>
                    <a:pt x="405749" y="0"/>
                  </a:lnTo>
                  <a:lnTo>
                    <a:pt x="811495" y="405747"/>
                  </a:lnTo>
                  <a:close/>
                  <a:moveTo>
                    <a:pt x="0" y="669681"/>
                  </a:moveTo>
                  <a:lnTo>
                    <a:pt x="0" y="405748"/>
                  </a:lnTo>
                  <a:lnTo>
                    <a:pt x="811496" y="405748"/>
                  </a:lnTo>
                  <a:lnTo>
                    <a:pt x="811496" y="6696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50069" y="1182919"/>
              <a:ext cx="66556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3707904" y="2825056"/>
            <a:ext cx="710599" cy="773822"/>
            <a:chOff x="550069" y="1100038"/>
            <a:chExt cx="710599" cy="773822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101" name="矩形 2"/>
            <p:cNvSpPr/>
            <p:nvPr/>
          </p:nvSpPr>
          <p:spPr>
            <a:xfrm rot="5400000">
              <a:off x="554462" y="1167653"/>
              <a:ext cx="773822" cy="638591"/>
            </a:xfrm>
            <a:custGeom>
              <a:avLst/>
              <a:gdLst/>
              <a:ahLst/>
              <a:cxnLst/>
              <a:rect l="l" t="t" r="r" b="b"/>
              <a:pathLst>
                <a:path w="811496" h="669681">
                  <a:moveTo>
                    <a:pt x="1" y="405747"/>
                  </a:moveTo>
                  <a:lnTo>
                    <a:pt x="405749" y="0"/>
                  </a:lnTo>
                  <a:lnTo>
                    <a:pt x="811495" y="405747"/>
                  </a:lnTo>
                  <a:close/>
                  <a:moveTo>
                    <a:pt x="0" y="669681"/>
                  </a:moveTo>
                  <a:lnTo>
                    <a:pt x="0" y="405748"/>
                  </a:lnTo>
                  <a:lnTo>
                    <a:pt x="811496" y="405748"/>
                  </a:lnTo>
                  <a:lnTo>
                    <a:pt x="811496" y="66968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50069" y="1198061"/>
              <a:ext cx="66556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3707904" y="3646912"/>
            <a:ext cx="710599" cy="773822"/>
            <a:chOff x="550069" y="1100038"/>
            <a:chExt cx="710599" cy="773822"/>
          </a:xfrm>
        </p:grpSpPr>
        <p:sp>
          <p:nvSpPr>
            <p:cNvPr id="104" name="矩形 2"/>
            <p:cNvSpPr/>
            <p:nvPr/>
          </p:nvSpPr>
          <p:spPr>
            <a:xfrm rot="5400000">
              <a:off x="554462" y="1167653"/>
              <a:ext cx="773822" cy="638591"/>
            </a:xfrm>
            <a:custGeom>
              <a:avLst/>
              <a:gdLst/>
              <a:ahLst/>
              <a:cxnLst/>
              <a:rect l="l" t="t" r="r" b="b"/>
              <a:pathLst>
                <a:path w="811496" h="669681">
                  <a:moveTo>
                    <a:pt x="1" y="405747"/>
                  </a:moveTo>
                  <a:lnTo>
                    <a:pt x="405749" y="0"/>
                  </a:lnTo>
                  <a:lnTo>
                    <a:pt x="811495" y="405747"/>
                  </a:lnTo>
                  <a:close/>
                  <a:moveTo>
                    <a:pt x="0" y="669681"/>
                  </a:moveTo>
                  <a:lnTo>
                    <a:pt x="0" y="405748"/>
                  </a:lnTo>
                  <a:lnTo>
                    <a:pt x="811496" y="405748"/>
                  </a:lnTo>
                  <a:lnTo>
                    <a:pt x="811496" y="6696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50069" y="1177004"/>
              <a:ext cx="66556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1587366" y="2154432"/>
            <a:ext cx="1701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6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3600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400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/>
          <p:cNvSpPr txBox="1"/>
          <p:nvPr/>
        </p:nvSpPr>
        <p:spPr>
          <a:xfrm>
            <a:off x="537845" y="78105"/>
            <a:ext cx="25533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技术解析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14045" y="1024890"/>
            <a:ext cx="7757794" cy="368300"/>
            <a:chOff x="967" y="1614"/>
            <a:chExt cx="11487" cy="580"/>
          </a:xfrm>
        </p:grpSpPr>
        <p:grpSp>
          <p:nvGrpSpPr>
            <p:cNvPr id="29" name="组合 28"/>
            <p:cNvGrpSpPr/>
            <p:nvPr/>
          </p:nvGrpSpPr>
          <p:grpSpPr>
            <a:xfrm rot="0">
              <a:off x="967" y="1796"/>
              <a:ext cx="816" cy="359"/>
              <a:chOff x="1868930" y="4098093"/>
              <a:chExt cx="417263" cy="228018"/>
            </a:xfrm>
          </p:grpSpPr>
          <p:sp>
            <p:nvSpPr>
              <p:cNvPr id="31" name="燕尾形 30"/>
              <p:cNvSpPr/>
              <p:nvPr/>
            </p:nvSpPr>
            <p:spPr>
              <a:xfrm>
                <a:off x="1868930" y="4098093"/>
                <a:ext cx="228018" cy="228018"/>
              </a:xfrm>
              <a:prstGeom prst="chevr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燕尾形 31"/>
              <p:cNvSpPr/>
              <p:nvPr/>
            </p:nvSpPr>
            <p:spPr>
              <a:xfrm>
                <a:off x="2058175" y="4098093"/>
                <a:ext cx="228018" cy="228018"/>
              </a:xfrm>
              <a:prstGeom prst="chevr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668" y="1614"/>
              <a:ext cx="10786" cy="580"/>
              <a:chOff x="-169270" y="1088034"/>
              <a:chExt cx="7862899" cy="422806"/>
            </a:xfrm>
          </p:grpSpPr>
          <p:cxnSp>
            <p:nvCxnSpPr>
              <p:cNvPr id="15" name="直接箭头连接符 14"/>
              <p:cNvCxnSpPr/>
              <p:nvPr/>
            </p:nvCxnSpPr>
            <p:spPr>
              <a:xfrm>
                <a:off x="-169270" y="1510808"/>
                <a:ext cx="7862899" cy="0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prstDash val="solid"/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-85290" y="1088034"/>
                <a:ext cx="2015855" cy="4228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ctr">
                  <a:defRPr sz="1600">
                    <a:solidFill>
                      <a:srgbClr val="BCE8F2"/>
                    </a:solidFill>
                    <a:latin typeface="方正兰亭黑_GBK" pitchFamily="2" charset="-122"/>
                    <a:ea typeface="方正兰亭黑_GBK" pitchFamily="2" charset="-122"/>
                  </a:defRPr>
                </a:lvl1pPr>
                <a:lvl2pPr>
                  <a:defRPr sz="2800">
                    <a:latin typeface="Calibri" panose="020F0502020204030204" pitchFamily="34" charset="0"/>
                  </a:defRPr>
                </a:lvl2pPr>
                <a:lvl3pPr>
                  <a:defRPr sz="2400">
                    <a:latin typeface="Calibri" panose="020F0502020204030204" pitchFamily="34" charset="0"/>
                  </a:defRPr>
                </a:lvl3pPr>
                <a:lvl4pPr>
                  <a:defRPr sz="2000">
                    <a:latin typeface="Calibri" panose="020F0502020204030204" pitchFamily="34" charset="0"/>
                  </a:defRPr>
                </a:lvl4pPr>
                <a:lvl5pPr>
                  <a:defRPr sz="2000">
                    <a:latin typeface="Calibri" panose="020F0502020204030204" pitchFamily="34" charset="0"/>
                  </a:defRPr>
                </a:lvl5pPr>
                <a:lvl6pPr>
                  <a:buFont typeface="Arial" panose="020B0604020202020204" pitchFamily="34" charset="0"/>
                  <a:defRPr sz="2000">
                    <a:latin typeface="Calibri" panose="020F0502020204030204" pitchFamily="34" charset="0"/>
                  </a:defRPr>
                </a:lvl6pPr>
                <a:lvl7pPr>
                  <a:buFont typeface="Arial" panose="020B0604020202020204" pitchFamily="34" charset="0"/>
                  <a:defRPr sz="2000">
                    <a:latin typeface="Calibri" panose="020F0502020204030204" pitchFamily="34" charset="0"/>
                  </a:defRPr>
                </a:lvl7pPr>
                <a:lvl8pPr>
                  <a:buFont typeface="Arial" panose="020B0604020202020204" pitchFamily="34" charset="0"/>
                  <a:defRPr sz="2000">
                    <a:latin typeface="Calibri" panose="020F0502020204030204" pitchFamily="34" charset="0"/>
                  </a:defRPr>
                </a:lvl8pPr>
                <a:lvl9pPr>
                  <a:buFont typeface="Arial" panose="020B0604020202020204" pitchFamily="34" charset="0"/>
                  <a:defRPr sz="2000">
                    <a:latin typeface="Calibri" panose="020F0502020204030204" pitchFamily="34" charset="0"/>
                  </a:defRPr>
                </a:lvl9pPr>
              </a:lstStyle>
              <a:p>
                <a:pPr algn="l"/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分割指尖</a:t>
                </a:r>
                <a:endParaRPr lang="zh-CN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537845" y="1699895"/>
            <a:ext cx="4034155" cy="337185"/>
            <a:chOff x="847" y="2677"/>
            <a:chExt cx="6353" cy="531"/>
          </a:xfrm>
        </p:grpSpPr>
        <p:sp>
          <p:nvSpPr>
            <p:cNvPr id="5" name="椭圆 4"/>
            <p:cNvSpPr/>
            <p:nvPr/>
          </p:nvSpPr>
          <p:spPr>
            <a:xfrm>
              <a:off x="847" y="2854"/>
              <a:ext cx="227" cy="22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209" y="2677"/>
              <a:ext cx="599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得到手部外轮廓</a:t>
              </a:r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endPara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37845" y="2037080"/>
            <a:ext cx="791273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函数原型：void findContours                         </a:t>
            </a:r>
            <a:r>
              <a:rPr lang="en-US" altLang="zh-CN" sz="160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zh-CN" altLang="en-US" sz="1600">
                <a:solidFill>
                  <a:schemeClr val="accent6">
                    <a:lumMod val="75000"/>
                  </a:schemeClr>
                </a:solidFill>
              </a:rPr>
              <a:t>用于提取图像的轮廓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InputOutputArray image,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OutputArrayOfArrays contours,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OutputArray hierarchy,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int mode,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int method,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Point offset = Point()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/>
          <p:cNvSpPr txBox="1"/>
          <p:nvPr/>
        </p:nvSpPr>
        <p:spPr>
          <a:xfrm>
            <a:off x="537845" y="78105"/>
            <a:ext cx="25533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技术解析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14045" y="1024890"/>
            <a:ext cx="7757794" cy="368300"/>
            <a:chOff x="967" y="1614"/>
            <a:chExt cx="11487" cy="580"/>
          </a:xfrm>
        </p:grpSpPr>
        <p:grpSp>
          <p:nvGrpSpPr>
            <p:cNvPr id="29" name="组合 28"/>
            <p:cNvGrpSpPr/>
            <p:nvPr/>
          </p:nvGrpSpPr>
          <p:grpSpPr>
            <a:xfrm rot="0">
              <a:off x="967" y="1796"/>
              <a:ext cx="816" cy="359"/>
              <a:chOff x="1868930" y="4098093"/>
              <a:chExt cx="417263" cy="228018"/>
            </a:xfrm>
          </p:grpSpPr>
          <p:sp>
            <p:nvSpPr>
              <p:cNvPr id="31" name="燕尾形 30"/>
              <p:cNvSpPr/>
              <p:nvPr/>
            </p:nvSpPr>
            <p:spPr>
              <a:xfrm>
                <a:off x="1868930" y="4098093"/>
                <a:ext cx="228018" cy="228018"/>
              </a:xfrm>
              <a:prstGeom prst="chevr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燕尾形 31"/>
              <p:cNvSpPr/>
              <p:nvPr/>
            </p:nvSpPr>
            <p:spPr>
              <a:xfrm>
                <a:off x="2058175" y="4098093"/>
                <a:ext cx="228018" cy="228018"/>
              </a:xfrm>
              <a:prstGeom prst="chevr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668" y="1614"/>
              <a:ext cx="10786" cy="580"/>
              <a:chOff x="-169270" y="1088034"/>
              <a:chExt cx="7862899" cy="422806"/>
            </a:xfrm>
          </p:grpSpPr>
          <p:cxnSp>
            <p:nvCxnSpPr>
              <p:cNvPr id="15" name="直接箭头连接符 14"/>
              <p:cNvCxnSpPr/>
              <p:nvPr/>
            </p:nvCxnSpPr>
            <p:spPr>
              <a:xfrm>
                <a:off x="-169270" y="1510808"/>
                <a:ext cx="7862899" cy="0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prstDash val="solid"/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-85290" y="1088034"/>
                <a:ext cx="2015855" cy="4228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ctr">
                  <a:defRPr sz="1600">
                    <a:solidFill>
                      <a:srgbClr val="BCE8F2"/>
                    </a:solidFill>
                    <a:latin typeface="方正兰亭黑_GBK" pitchFamily="2" charset="-122"/>
                    <a:ea typeface="方正兰亭黑_GBK" pitchFamily="2" charset="-122"/>
                  </a:defRPr>
                </a:lvl1pPr>
                <a:lvl2pPr>
                  <a:defRPr sz="2800">
                    <a:latin typeface="Calibri" panose="020F0502020204030204" pitchFamily="34" charset="0"/>
                  </a:defRPr>
                </a:lvl2pPr>
                <a:lvl3pPr>
                  <a:defRPr sz="2400">
                    <a:latin typeface="Calibri" panose="020F0502020204030204" pitchFamily="34" charset="0"/>
                  </a:defRPr>
                </a:lvl3pPr>
                <a:lvl4pPr>
                  <a:defRPr sz="2000">
                    <a:latin typeface="Calibri" panose="020F0502020204030204" pitchFamily="34" charset="0"/>
                  </a:defRPr>
                </a:lvl4pPr>
                <a:lvl5pPr>
                  <a:defRPr sz="2000">
                    <a:latin typeface="Calibri" panose="020F0502020204030204" pitchFamily="34" charset="0"/>
                  </a:defRPr>
                </a:lvl5pPr>
                <a:lvl6pPr>
                  <a:buFont typeface="Arial" panose="020B0604020202020204" pitchFamily="34" charset="0"/>
                  <a:defRPr sz="2000">
                    <a:latin typeface="Calibri" panose="020F0502020204030204" pitchFamily="34" charset="0"/>
                  </a:defRPr>
                </a:lvl6pPr>
                <a:lvl7pPr>
                  <a:buFont typeface="Arial" panose="020B0604020202020204" pitchFamily="34" charset="0"/>
                  <a:defRPr sz="2000">
                    <a:latin typeface="Calibri" panose="020F0502020204030204" pitchFamily="34" charset="0"/>
                  </a:defRPr>
                </a:lvl7pPr>
                <a:lvl8pPr>
                  <a:buFont typeface="Arial" panose="020B0604020202020204" pitchFamily="34" charset="0"/>
                  <a:defRPr sz="2000">
                    <a:latin typeface="Calibri" panose="020F0502020204030204" pitchFamily="34" charset="0"/>
                  </a:defRPr>
                </a:lvl8pPr>
                <a:lvl9pPr>
                  <a:buFont typeface="Arial" panose="020B0604020202020204" pitchFamily="34" charset="0"/>
                  <a:defRPr sz="2000">
                    <a:latin typeface="Calibri" panose="020F0502020204030204" pitchFamily="34" charset="0"/>
                  </a:defRPr>
                </a:lvl9pPr>
              </a:lstStyle>
              <a:p>
                <a:pPr algn="l"/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分割指尖</a:t>
                </a:r>
                <a:endParaRPr lang="zh-CN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537845" y="1699895"/>
            <a:ext cx="4034155" cy="337185"/>
            <a:chOff x="847" y="2677"/>
            <a:chExt cx="6353" cy="531"/>
          </a:xfrm>
        </p:grpSpPr>
        <p:sp>
          <p:nvSpPr>
            <p:cNvPr id="5" name="椭圆 4"/>
            <p:cNvSpPr/>
            <p:nvPr/>
          </p:nvSpPr>
          <p:spPr>
            <a:xfrm>
              <a:off x="847" y="2854"/>
              <a:ext cx="227" cy="22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209" y="2677"/>
              <a:ext cx="599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参数注释</a:t>
              </a:r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endPara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37845" y="2037080"/>
            <a:ext cx="7912735" cy="25228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第一个参数：image，要处理的图像。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第二个参数：contours，是一个向量，里面每个元素保存了一组由连续的Point点构成的点的集合的向量，每一组Point点集就是一个轮廓。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第三个参数：hierarchy，可选的输出向量，包含图像的拓扑信息。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第四个参数：int型的mode，定义轮廓的检索模式：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200">
                <a:solidFill>
                  <a:schemeClr val="accent6">
                    <a:lumMod val="75000"/>
                  </a:schemeClr>
                </a:solidFill>
              </a:rPr>
              <a:t>      （这里选用：CV_RETR_TREE， 检测所有轮廓，所有轮廓建立一个等级树结构。外层轮廓包含内层轮廓，内       层轮廓还可以继续包含内嵌轮廓）</a:t>
            </a:r>
            <a:endParaRPr lang="zh-CN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第五个参数：int型的method，定义轮廓的近似方法：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200">
                <a:solidFill>
                  <a:schemeClr val="accent6">
                    <a:lumMod val="75000"/>
                  </a:schemeClr>
                </a:solidFill>
              </a:rPr>
              <a:t>      （这里选用:CV_CHAIN_APPROX_SIMPLE 仅保存轮廓的拐点信息，把所有轮廓拐点处的点保存入contours向量内，拐点与拐点之间直线段上的信息点不予保留）</a:t>
            </a:r>
            <a:endParaRPr lang="zh-CN" altLang="en-US" sz="120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第六个参数：Point偏移量。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 sz="1200">
                <a:solidFill>
                  <a:schemeClr val="accent6">
                    <a:lumMod val="75000"/>
                  </a:schemeClr>
                </a:solidFill>
              </a:rPr>
              <a:t>     （这里偏移量为0即可）</a:t>
            </a:r>
            <a:endParaRPr lang="zh-CN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/>
          <p:cNvSpPr txBox="1"/>
          <p:nvPr/>
        </p:nvSpPr>
        <p:spPr>
          <a:xfrm>
            <a:off x="537845" y="78105"/>
            <a:ext cx="25533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技术解析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14045" y="1024890"/>
            <a:ext cx="7757794" cy="368300"/>
            <a:chOff x="967" y="1614"/>
            <a:chExt cx="11487" cy="580"/>
          </a:xfrm>
        </p:grpSpPr>
        <p:grpSp>
          <p:nvGrpSpPr>
            <p:cNvPr id="29" name="组合 28"/>
            <p:cNvGrpSpPr/>
            <p:nvPr/>
          </p:nvGrpSpPr>
          <p:grpSpPr>
            <a:xfrm rot="0">
              <a:off x="967" y="1796"/>
              <a:ext cx="816" cy="359"/>
              <a:chOff x="1868930" y="4098093"/>
              <a:chExt cx="417263" cy="228018"/>
            </a:xfrm>
          </p:grpSpPr>
          <p:sp>
            <p:nvSpPr>
              <p:cNvPr id="31" name="燕尾形 30"/>
              <p:cNvSpPr/>
              <p:nvPr/>
            </p:nvSpPr>
            <p:spPr>
              <a:xfrm>
                <a:off x="1868930" y="4098093"/>
                <a:ext cx="228018" cy="228018"/>
              </a:xfrm>
              <a:prstGeom prst="chevr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燕尾形 31"/>
              <p:cNvSpPr/>
              <p:nvPr/>
            </p:nvSpPr>
            <p:spPr>
              <a:xfrm>
                <a:off x="2058175" y="4098093"/>
                <a:ext cx="228018" cy="228018"/>
              </a:xfrm>
              <a:prstGeom prst="chevr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668" y="1614"/>
              <a:ext cx="10786" cy="580"/>
              <a:chOff x="-169270" y="1088034"/>
              <a:chExt cx="7862899" cy="422806"/>
            </a:xfrm>
          </p:grpSpPr>
          <p:cxnSp>
            <p:nvCxnSpPr>
              <p:cNvPr id="15" name="直接箭头连接符 14"/>
              <p:cNvCxnSpPr/>
              <p:nvPr/>
            </p:nvCxnSpPr>
            <p:spPr>
              <a:xfrm>
                <a:off x="-169270" y="1510808"/>
                <a:ext cx="7862899" cy="0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prstDash val="solid"/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-85290" y="1088034"/>
                <a:ext cx="2015855" cy="4228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ctr">
                  <a:defRPr sz="1600">
                    <a:solidFill>
                      <a:srgbClr val="BCE8F2"/>
                    </a:solidFill>
                    <a:latin typeface="方正兰亭黑_GBK" pitchFamily="2" charset="-122"/>
                    <a:ea typeface="方正兰亭黑_GBK" pitchFamily="2" charset="-122"/>
                  </a:defRPr>
                </a:lvl1pPr>
                <a:lvl2pPr>
                  <a:defRPr sz="2800">
                    <a:latin typeface="Calibri" panose="020F0502020204030204" pitchFamily="34" charset="0"/>
                  </a:defRPr>
                </a:lvl2pPr>
                <a:lvl3pPr>
                  <a:defRPr sz="2400">
                    <a:latin typeface="Calibri" panose="020F0502020204030204" pitchFamily="34" charset="0"/>
                  </a:defRPr>
                </a:lvl3pPr>
                <a:lvl4pPr>
                  <a:defRPr sz="2000">
                    <a:latin typeface="Calibri" panose="020F0502020204030204" pitchFamily="34" charset="0"/>
                  </a:defRPr>
                </a:lvl4pPr>
                <a:lvl5pPr>
                  <a:defRPr sz="2000">
                    <a:latin typeface="Calibri" panose="020F0502020204030204" pitchFamily="34" charset="0"/>
                  </a:defRPr>
                </a:lvl5pPr>
                <a:lvl6pPr>
                  <a:buFont typeface="Arial" panose="020B0604020202020204" pitchFamily="34" charset="0"/>
                  <a:defRPr sz="2000">
                    <a:latin typeface="Calibri" panose="020F0502020204030204" pitchFamily="34" charset="0"/>
                  </a:defRPr>
                </a:lvl6pPr>
                <a:lvl7pPr>
                  <a:buFont typeface="Arial" panose="020B0604020202020204" pitchFamily="34" charset="0"/>
                  <a:defRPr sz="2000">
                    <a:latin typeface="Calibri" panose="020F0502020204030204" pitchFamily="34" charset="0"/>
                  </a:defRPr>
                </a:lvl7pPr>
                <a:lvl8pPr>
                  <a:buFont typeface="Arial" panose="020B0604020202020204" pitchFamily="34" charset="0"/>
                  <a:defRPr sz="2000">
                    <a:latin typeface="Calibri" panose="020F0502020204030204" pitchFamily="34" charset="0"/>
                  </a:defRPr>
                </a:lvl8pPr>
                <a:lvl9pPr>
                  <a:buFont typeface="Arial" panose="020B0604020202020204" pitchFamily="34" charset="0"/>
                  <a:defRPr sz="2000">
                    <a:latin typeface="Calibri" panose="020F0502020204030204" pitchFamily="34" charset="0"/>
                  </a:defRPr>
                </a:lvl9pPr>
              </a:lstStyle>
              <a:p>
                <a:pPr algn="l"/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分割指尖</a:t>
                </a:r>
                <a:endParaRPr lang="zh-CN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537845" y="1699895"/>
            <a:ext cx="4034155" cy="337185"/>
            <a:chOff x="847" y="2677"/>
            <a:chExt cx="6353" cy="531"/>
          </a:xfrm>
        </p:grpSpPr>
        <p:sp>
          <p:nvSpPr>
            <p:cNvPr id="5" name="椭圆 4"/>
            <p:cNvSpPr/>
            <p:nvPr/>
          </p:nvSpPr>
          <p:spPr>
            <a:xfrm>
              <a:off x="847" y="2854"/>
              <a:ext cx="227" cy="22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209" y="2677"/>
              <a:ext cx="599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得到手部外轮廓</a:t>
              </a:r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endPara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37845" y="2037080"/>
            <a:ext cx="791273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160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zh-CN" altLang="en-US" sz="1600">
                <a:solidFill>
                  <a:schemeClr val="accent6">
                    <a:lumMod val="75000"/>
                  </a:schemeClr>
                </a:solidFill>
              </a:rPr>
              <a:t>比较</a:t>
            </a:r>
            <a:r>
              <a:rPr lang="zh-CN" altLang="en-US" sz="1600">
                <a:solidFill>
                  <a:schemeClr val="accent6">
                    <a:lumMod val="75000"/>
                  </a:schemeClr>
                </a:solidFill>
              </a:rPr>
              <a:t>轮廓覆盖面积，面积最大的即为要求的手部外轮廓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for (int i = 0; i &lt; contours.size(); i++)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	{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		area = contourArea(Mat(contours[i]));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		if (area &gt; maxArea)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		{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			maxArea = area;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			index = i;           </a:t>
            </a:r>
            <a:r>
              <a:rPr lang="en-US" altLang="zh-CN" sz="160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zh-CN" altLang="en-US" sz="1600">
                <a:solidFill>
                  <a:schemeClr val="accent6">
                    <a:lumMod val="75000"/>
                  </a:schemeClr>
                </a:solidFill>
              </a:rPr>
              <a:t>最大轮廓的编号为</a:t>
            </a:r>
            <a:r>
              <a:rPr lang="en-US" altLang="zh-CN" sz="1600">
                <a:solidFill>
                  <a:schemeClr val="accent6">
                    <a:lumMod val="75000"/>
                  </a:schemeClr>
                </a:solidFill>
              </a:rPr>
              <a:t>index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		}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	}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/>
          <p:cNvSpPr txBox="1"/>
          <p:nvPr/>
        </p:nvSpPr>
        <p:spPr>
          <a:xfrm>
            <a:off x="537845" y="78105"/>
            <a:ext cx="25533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技术解析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14045" y="1024890"/>
            <a:ext cx="7757794" cy="368300"/>
            <a:chOff x="967" y="1614"/>
            <a:chExt cx="11487" cy="580"/>
          </a:xfrm>
        </p:grpSpPr>
        <p:grpSp>
          <p:nvGrpSpPr>
            <p:cNvPr id="29" name="组合 28"/>
            <p:cNvGrpSpPr/>
            <p:nvPr/>
          </p:nvGrpSpPr>
          <p:grpSpPr>
            <a:xfrm rot="0">
              <a:off x="967" y="1796"/>
              <a:ext cx="816" cy="359"/>
              <a:chOff x="1868930" y="4098093"/>
              <a:chExt cx="417263" cy="228018"/>
            </a:xfrm>
          </p:grpSpPr>
          <p:sp>
            <p:nvSpPr>
              <p:cNvPr id="31" name="燕尾形 30"/>
              <p:cNvSpPr/>
              <p:nvPr/>
            </p:nvSpPr>
            <p:spPr>
              <a:xfrm>
                <a:off x="1868930" y="4098093"/>
                <a:ext cx="228018" cy="228018"/>
              </a:xfrm>
              <a:prstGeom prst="chevr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燕尾形 31"/>
              <p:cNvSpPr/>
              <p:nvPr/>
            </p:nvSpPr>
            <p:spPr>
              <a:xfrm>
                <a:off x="2058175" y="4098093"/>
                <a:ext cx="228018" cy="228018"/>
              </a:xfrm>
              <a:prstGeom prst="chevr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668" y="1614"/>
              <a:ext cx="10786" cy="580"/>
              <a:chOff x="-169270" y="1088034"/>
              <a:chExt cx="7862899" cy="422806"/>
            </a:xfrm>
          </p:grpSpPr>
          <p:cxnSp>
            <p:nvCxnSpPr>
              <p:cNvPr id="15" name="直接箭头连接符 14"/>
              <p:cNvCxnSpPr/>
              <p:nvPr/>
            </p:nvCxnSpPr>
            <p:spPr>
              <a:xfrm>
                <a:off x="-169270" y="1510808"/>
                <a:ext cx="7862899" cy="0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prstDash val="solid"/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-85290" y="1088034"/>
                <a:ext cx="2015855" cy="4228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ctr">
                  <a:defRPr sz="1600">
                    <a:solidFill>
                      <a:srgbClr val="BCE8F2"/>
                    </a:solidFill>
                    <a:latin typeface="方正兰亭黑_GBK" pitchFamily="2" charset="-122"/>
                    <a:ea typeface="方正兰亭黑_GBK" pitchFamily="2" charset="-122"/>
                  </a:defRPr>
                </a:lvl1pPr>
                <a:lvl2pPr>
                  <a:defRPr sz="2800">
                    <a:latin typeface="Calibri" panose="020F0502020204030204" pitchFamily="34" charset="0"/>
                  </a:defRPr>
                </a:lvl2pPr>
                <a:lvl3pPr>
                  <a:defRPr sz="2400">
                    <a:latin typeface="Calibri" panose="020F0502020204030204" pitchFamily="34" charset="0"/>
                  </a:defRPr>
                </a:lvl3pPr>
                <a:lvl4pPr>
                  <a:defRPr sz="2000">
                    <a:latin typeface="Calibri" panose="020F0502020204030204" pitchFamily="34" charset="0"/>
                  </a:defRPr>
                </a:lvl4pPr>
                <a:lvl5pPr>
                  <a:defRPr sz="2000">
                    <a:latin typeface="Calibri" panose="020F0502020204030204" pitchFamily="34" charset="0"/>
                  </a:defRPr>
                </a:lvl5pPr>
                <a:lvl6pPr>
                  <a:buFont typeface="Arial" panose="020B0604020202020204" pitchFamily="34" charset="0"/>
                  <a:defRPr sz="2000">
                    <a:latin typeface="Calibri" panose="020F0502020204030204" pitchFamily="34" charset="0"/>
                  </a:defRPr>
                </a:lvl6pPr>
                <a:lvl7pPr>
                  <a:buFont typeface="Arial" panose="020B0604020202020204" pitchFamily="34" charset="0"/>
                  <a:defRPr sz="2000">
                    <a:latin typeface="Calibri" panose="020F0502020204030204" pitchFamily="34" charset="0"/>
                  </a:defRPr>
                </a:lvl7pPr>
                <a:lvl8pPr>
                  <a:buFont typeface="Arial" panose="020B0604020202020204" pitchFamily="34" charset="0"/>
                  <a:defRPr sz="2000">
                    <a:latin typeface="Calibri" panose="020F0502020204030204" pitchFamily="34" charset="0"/>
                  </a:defRPr>
                </a:lvl8pPr>
                <a:lvl9pPr>
                  <a:buFont typeface="Arial" panose="020B0604020202020204" pitchFamily="34" charset="0"/>
                  <a:defRPr sz="2000">
                    <a:latin typeface="Calibri" panose="020F0502020204030204" pitchFamily="34" charset="0"/>
                  </a:defRPr>
                </a:lvl9pPr>
              </a:lstStyle>
              <a:p>
                <a:pPr algn="l"/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分割指尖</a:t>
                </a:r>
                <a:endParaRPr lang="zh-CN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537845" y="1699895"/>
            <a:ext cx="4034155" cy="337185"/>
            <a:chOff x="847" y="2677"/>
            <a:chExt cx="6353" cy="531"/>
          </a:xfrm>
        </p:grpSpPr>
        <p:sp>
          <p:nvSpPr>
            <p:cNvPr id="5" name="椭圆 4"/>
            <p:cNvSpPr/>
            <p:nvPr/>
          </p:nvSpPr>
          <p:spPr>
            <a:xfrm>
              <a:off x="847" y="2854"/>
              <a:ext cx="227" cy="22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209" y="2677"/>
              <a:ext cx="599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得到图像质心（手心）</a:t>
              </a:r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endPara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37845" y="2037080"/>
            <a:ext cx="79127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矩——简单描述图像特征的一组数据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从图像中计算出来的矩通常描述了图像不同种类的几何特征，如大小、灰度、方向、形状等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37845" y="2952115"/>
            <a:ext cx="4034155" cy="337185"/>
            <a:chOff x="847" y="2677"/>
            <a:chExt cx="6353" cy="531"/>
          </a:xfrm>
        </p:grpSpPr>
        <p:sp>
          <p:nvSpPr>
            <p:cNvPr id="6" name="椭圆 5"/>
            <p:cNvSpPr/>
            <p:nvPr/>
          </p:nvSpPr>
          <p:spPr>
            <a:xfrm>
              <a:off x="847" y="2854"/>
              <a:ext cx="227" cy="22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209" y="2677"/>
              <a:ext cx="599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函数原型</a:t>
              </a:r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endPara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614045" y="3289300"/>
            <a:ext cx="791273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Void Moments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（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InputArray src,                               </a:t>
            </a:r>
            <a:r>
              <a:rPr lang="zh-CN" altLang="en-US" sz="160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US" altLang="zh-CN" sz="160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zh-CN" altLang="en-US" sz="1600">
                <a:solidFill>
                  <a:schemeClr val="accent6">
                    <a:lumMod val="75000"/>
                  </a:schemeClr>
                </a:solidFill>
              </a:rPr>
              <a:t>输入图像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Bool binaryImage=false                  </a:t>
            </a:r>
            <a:r>
              <a:rPr lang="en-US" altLang="zh-CN" sz="160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zh-CN" altLang="en-US" sz="1600">
                <a:solidFill>
                  <a:schemeClr val="accent6">
                    <a:lumMod val="75000"/>
                  </a:schemeClr>
                </a:solidFill>
              </a:rPr>
              <a:t>默认值为false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Point center(moment.m10 / moment.m00, moment.m01 / moment.m00);    </a:t>
            </a:r>
            <a:r>
              <a:rPr lang="zh-CN" altLang="en-US" sz="1600">
                <a:solidFill>
                  <a:schemeClr val="accent6">
                    <a:lumMod val="75000"/>
                  </a:schemeClr>
                </a:solidFill>
              </a:rPr>
              <a:t>//质心坐标</a:t>
            </a:r>
            <a:endParaRPr lang="zh-CN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/>
          <p:cNvSpPr txBox="1"/>
          <p:nvPr/>
        </p:nvSpPr>
        <p:spPr>
          <a:xfrm>
            <a:off x="537845" y="78105"/>
            <a:ext cx="25533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技术解析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14045" y="1024890"/>
            <a:ext cx="7757794" cy="368300"/>
            <a:chOff x="967" y="1614"/>
            <a:chExt cx="11487" cy="580"/>
          </a:xfrm>
        </p:grpSpPr>
        <p:grpSp>
          <p:nvGrpSpPr>
            <p:cNvPr id="29" name="组合 28"/>
            <p:cNvGrpSpPr/>
            <p:nvPr/>
          </p:nvGrpSpPr>
          <p:grpSpPr>
            <a:xfrm rot="0">
              <a:off x="967" y="1796"/>
              <a:ext cx="816" cy="359"/>
              <a:chOff x="1868930" y="4098093"/>
              <a:chExt cx="417263" cy="228018"/>
            </a:xfrm>
          </p:grpSpPr>
          <p:sp>
            <p:nvSpPr>
              <p:cNvPr id="31" name="燕尾形 30"/>
              <p:cNvSpPr/>
              <p:nvPr/>
            </p:nvSpPr>
            <p:spPr>
              <a:xfrm>
                <a:off x="1868930" y="4098093"/>
                <a:ext cx="228018" cy="228018"/>
              </a:xfrm>
              <a:prstGeom prst="chevr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燕尾形 31"/>
              <p:cNvSpPr/>
              <p:nvPr/>
            </p:nvSpPr>
            <p:spPr>
              <a:xfrm>
                <a:off x="2058175" y="4098093"/>
                <a:ext cx="228018" cy="228018"/>
              </a:xfrm>
              <a:prstGeom prst="chevr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668" y="1614"/>
              <a:ext cx="10786" cy="580"/>
              <a:chOff x="-169270" y="1088034"/>
              <a:chExt cx="7862899" cy="422806"/>
            </a:xfrm>
          </p:grpSpPr>
          <p:cxnSp>
            <p:nvCxnSpPr>
              <p:cNvPr id="15" name="直接箭头连接符 14"/>
              <p:cNvCxnSpPr/>
              <p:nvPr/>
            </p:nvCxnSpPr>
            <p:spPr>
              <a:xfrm>
                <a:off x="-169270" y="1510808"/>
                <a:ext cx="7862899" cy="0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prstDash val="solid"/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-85290" y="1088034"/>
                <a:ext cx="2015855" cy="4228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ctr">
                  <a:defRPr sz="1600">
                    <a:solidFill>
                      <a:srgbClr val="BCE8F2"/>
                    </a:solidFill>
                    <a:latin typeface="方正兰亭黑_GBK" pitchFamily="2" charset="-122"/>
                    <a:ea typeface="方正兰亭黑_GBK" pitchFamily="2" charset="-122"/>
                  </a:defRPr>
                </a:lvl1pPr>
                <a:lvl2pPr>
                  <a:defRPr sz="2800">
                    <a:latin typeface="Calibri" panose="020F0502020204030204" pitchFamily="34" charset="0"/>
                  </a:defRPr>
                </a:lvl2pPr>
                <a:lvl3pPr>
                  <a:defRPr sz="2400">
                    <a:latin typeface="Calibri" panose="020F0502020204030204" pitchFamily="34" charset="0"/>
                  </a:defRPr>
                </a:lvl3pPr>
                <a:lvl4pPr>
                  <a:defRPr sz="2000">
                    <a:latin typeface="Calibri" panose="020F0502020204030204" pitchFamily="34" charset="0"/>
                  </a:defRPr>
                </a:lvl4pPr>
                <a:lvl5pPr>
                  <a:defRPr sz="2000">
                    <a:latin typeface="Calibri" panose="020F0502020204030204" pitchFamily="34" charset="0"/>
                  </a:defRPr>
                </a:lvl5pPr>
                <a:lvl6pPr>
                  <a:buFont typeface="Arial" panose="020B0604020202020204" pitchFamily="34" charset="0"/>
                  <a:defRPr sz="2000">
                    <a:latin typeface="Calibri" panose="020F0502020204030204" pitchFamily="34" charset="0"/>
                  </a:defRPr>
                </a:lvl6pPr>
                <a:lvl7pPr>
                  <a:buFont typeface="Arial" panose="020B0604020202020204" pitchFamily="34" charset="0"/>
                  <a:defRPr sz="2000">
                    <a:latin typeface="Calibri" panose="020F0502020204030204" pitchFamily="34" charset="0"/>
                  </a:defRPr>
                </a:lvl7pPr>
                <a:lvl8pPr>
                  <a:buFont typeface="Arial" panose="020B0604020202020204" pitchFamily="34" charset="0"/>
                  <a:defRPr sz="2000">
                    <a:latin typeface="Calibri" panose="020F0502020204030204" pitchFamily="34" charset="0"/>
                  </a:defRPr>
                </a:lvl8pPr>
                <a:lvl9pPr>
                  <a:buFont typeface="Arial" panose="020B0604020202020204" pitchFamily="34" charset="0"/>
                  <a:defRPr sz="2000">
                    <a:latin typeface="Calibri" panose="020F0502020204030204" pitchFamily="34" charset="0"/>
                  </a:defRPr>
                </a:lvl9pPr>
              </a:lstStyle>
              <a:p>
                <a:pPr algn="l"/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分割指尖</a:t>
                </a:r>
                <a:endParaRPr lang="zh-CN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537845" y="1699895"/>
            <a:ext cx="4034155" cy="337185"/>
            <a:chOff x="847" y="2677"/>
            <a:chExt cx="6353" cy="531"/>
          </a:xfrm>
        </p:grpSpPr>
        <p:sp>
          <p:nvSpPr>
            <p:cNvPr id="5" name="椭圆 4"/>
            <p:cNvSpPr/>
            <p:nvPr/>
          </p:nvSpPr>
          <p:spPr>
            <a:xfrm>
              <a:off x="847" y="2854"/>
              <a:ext cx="227" cy="22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209" y="2677"/>
              <a:ext cx="599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检验：标出质心</a:t>
              </a:r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endPara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4" name="图片 3" descr="质心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02965" y="2146300"/>
            <a:ext cx="1648460" cy="23133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/>
          <p:cNvSpPr txBox="1"/>
          <p:nvPr/>
        </p:nvSpPr>
        <p:spPr>
          <a:xfrm>
            <a:off x="537845" y="78105"/>
            <a:ext cx="25533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技术解析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14045" y="1024890"/>
            <a:ext cx="7757794" cy="368300"/>
            <a:chOff x="967" y="1614"/>
            <a:chExt cx="11487" cy="580"/>
          </a:xfrm>
        </p:grpSpPr>
        <p:grpSp>
          <p:nvGrpSpPr>
            <p:cNvPr id="29" name="组合 28"/>
            <p:cNvGrpSpPr/>
            <p:nvPr/>
          </p:nvGrpSpPr>
          <p:grpSpPr>
            <a:xfrm rot="0">
              <a:off x="967" y="1796"/>
              <a:ext cx="816" cy="359"/>
              <a:chOff x="1868930" y="4098093"/>
              <a:chExt cx="417263" cy="228018"/>
            </a:xfrm>
          </p:grpSpPr>
          <p:sp>
            <p:nvSpPr>
              <p:cNvPr id="31" name="燕尾形 30"/>
              <p:cNvSpPr/>
              <p:nvPr/>
            </p:nvSpPr>
            <p:spPr>
              <a:xfrm>
                <a:off x="1868930" y="4098093"/>
                <a:ext cx="228018" cy="228018"/>
              </a:xfrm>
              <a:prstGeom prst="chevr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燕尾形 31"/>
              <p:cNvSpPr/>
              <p:nvPr/>
            </p:nvSpPr>
            <p:spPr>
              <a:xfrm>
                <a:off x="2058175" y="4098093"/>
                <a:ext cx="228018" cy="228018"/>
              </a:xfrm>
              <a:prstGeom prst="chevr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668" y="1614"/>
              <a:ext cx="10786" cy="580"/>
              <a:chOff x="-169270" y="1088034"/>
              <a:chExt cx="7862899" cy="422806"/>
            </a:xfrm>
          </p:grpSpPr>
          <p:cxnSp>
            <p:nvCxnSpPr>
              <p:cNvPr id="15" name="直接箭头连接符 14"/>
              <p:cNvCxnSpPr/>
              <p:nvPr/>
            </p:nvCxnSpPr>
            <p:spPr>
              <a:xfrm>
                <a:off x="-169270" y="1510808"/>
                <a:ext cx="7862899" cy="0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prstDash val="solid"/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-85290" y="1088034"/>
                <a:ext cx="2015855" cy="4228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ctr">
                  <a:defRPr sz="1600">
                    <a:solidFill>
                      <a:srgbClr val="BCE8F2"/>
                    </a:solidFill>
                    <a:latin typeface="方正兰亭黑_GBK" pitchFamily="2" charset="-122"/>
                    <a:ea typeface="方正兰亭黑_GBK" pitchFamily="2" charset="-122"/>
                  </a:defRPr>
                </a:lvl1pPr>
                <a:lvl2pPr>
                  <a:defRPr sz="2800">
                    <a:latin typeface="Calibri" panose="020F0502020204030204" pitchFamily="34" charset="0"/>
                  </a:defRPr>
                </a:lvl2pPr>
                <a:lvl3pPr>
                  <a:defRPr sz="2400">
                    <a:latin typeface="Calibri" panose="020F0502020204030204" pitchFamily="34" charset="0"/>
                  </a:defRPr>
                </a:lvl3pPr>
                <a:lvl4pPr>
                  <a:defRPr sz="2000">
                    <a:latin typeface="Calibri" panose="020F0502020204030204" pitchFamily="34" charset="0"/>
                  </a:defRPr>
                </a:lvl4pPr>
                <a:lvl5pPr>
                  <a:defRPr sz="2000">
                    <a:latin typeface="Calibri" panose="020F0502020204030204" pitchFamily="34" charset="0"/>
                  </a:defRPr>
                </a:lvl5pPr>
                <a:lvl6pPr>
                  <a:buFont typeface="Arial" panose="020B0604020202020204" pitchFamily="34" charset="0"/>
                  <a:defRPr sz="2000">
                    <a:latin typeface="Calibri" panose="020F0502020204030204" pitchFamily="34" charset="0"/>
                  </a:defRPr>
                </a:lvl6pPr>
                <a:lvl7pPr>
                  <a:buFont typeface="Arial" panose="020B0604020202020204" pitchFamily="34" charset="0"/>
                  <a:defRPr sz="2000">
                    <a:latin typeface="Calibri" panose="020F0502020204030204" pitchFamily="34" charset="0"/>
                  </a:defRPr>
                </a:lvl7pPr>
                <a:lvl8pPr>
                  <a:buFont typeface="Arial" panose="020B0604020202020204" pitchFamily="34" charset="0"/>
                  <a:defRPr sz="2000">
                    <a:latin typeface="Calibri" panose="020F0502020204030204" pitchFamily="34" charset="0"/>
                  </a:defRPr>
                </a:lvl8pPr>
                <a:lvl9pPr>
                  <a:buFont typeface="Arial" panose="020B0604020202020204" pitchFamily="34" charset="0"/>
                  <a:defRPr sz="2000">
                    <a:latin typeface="Calibri" panose="020F0502020204030204" pitchFamily="34" charset="0"/>
                  </a:defRPr>
                </a:lvl9pPr>
              </a:lstStyle>
              <a:p>
                <a:pPr algn="l"/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分割指尖</a:t>
                </a:r>
                <a:endParaRPr lang="zh-CN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537845" y="1699895"/>
            <a:ext cx="4034155" cy="337185"/>
            <a:chOff x="847" y="2677"/>
            <a:chExt cx="6353" cy="531"/>
          </a:xfrm>
        </p:grpSpPr>
        <p:sp>
          <p:nvSpPr>
            <p:cNvPr id="5" name="椭圆 4"/>
            <p:cNvSpPr/>
            <p:nvPr/>
          </p:nvSpPr>
          <p:spPr>
            <a:xfrm>
              <a:off x="847" y="2854"/>
              <a:ext cx="227" cy="22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209" y="2677"/>
              <a:ext cx="599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得到五个的指尖坐标</a:t>
              </a:r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endPara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37845" y="2037080"/>
            <a:ext cx="791273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 遍历外轮廓所有点，找出离手心最远的五个点，即为五个指尖点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 限制条件：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（1）计算最大值保持的点数，如果大于200,那么就认为这个是指尖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（2）排除低于手心的点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/>
          <p:cNvSpPr txBox="1"/>
          <p:nvPr/>
        </p:nvSpPr>
        <p:spPr>
          <a:xfrm>
            <a:off x="537845" y="78105"/>
            <a:ext cx="25533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技术解析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14045" y="1024890"/>
            <a:ext cx="7757794" cy="368300"/>
            <a:chOff x="967" y="1614"/>
            <a:chExt cx="11487" cy="580"/>
          </a:xfrm>
        </p:grpSpPr>
        <p:grpSp>
          <p:nvGrpSpPr>
            <p:cNvPr id="29" name="组合 28"/>
            <p:cNvGrpSpPr/>
            <p:nvPr/>
          </p:nvGrpSpPr>
          <p:grpSpPr>
            <a:xfrm rot="0">
              <a:off x="967" y="1796"/>
              <a:ext cx="816" cy="359"/>
              <a:chOff x="1868930" y="4098093"/>
              <a:chExt cx="417263" cy="228018"/>
            </a:xfrm>
          </p:grpSpPr>
          <p:sp>
            <p:nvSpPr>
              <p:cNvPr id="31" name="燕尾形 30"/>
              <p:cNvSpPr/>
              <p:nvPr/>
            </p:nvSpPr>
            <p:spPr>
              <a:xfrm>
                <a:off x="1868930" y="4098093"/>
                <a:ext cx="228018" cy="228018"/>
              </a:xfrm>
              <a:prstGeom prst="chevr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燕尾形 31"/>
              <p:cNvSpPr/>
              <p:nvPr/>
            </p:nvSpPr>
            <p:spPr>
              <a:xfrm>
                <a:off x="2058175" y="4098093"/>
                <a:ext cx="228018" cy="228018"/>
              </a:xfrm>
              <a:prstGeom prst="chevr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668" y="1614"/>
              <a:ext cx="10786" cy="580"/>
              <a:chOff x="-169270" y="1088034"/>
              <a:chExt cx="7862899" cy="422806"/>
            </a:xfrm>
          </p:grpSpPr>
          <p:cxnSp>
            <p:nvCxnSpPr>
              <p:cNvPr id="15" name="直接箭头连接符 14"/>
              <p:cNvCxnSpPr/>
              <p:nvPr/>
            </p:nvCxnSpPr>
            <p:spPr>
              <a:xfrm>
                <a:off x="-169270" y="1510808"/>
                <a:ext cx="7862899" cy="0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prstDash val="solid"/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-85290" y="1088034"/>
                <a:ext cx="2015855" cy="4228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ctr">
                  <a:defRPr sz="1600">
                    <a:solidFill>
                      <a:srgbClr val="BCE8F2"/>
                    </a:solidFill>
                    <a:latin typeface="方正兰亭黑_GBK" pitchFamily="2" charset="-122"/>
                    <a:ea typeface="方正兰亭黑_GBK" pitchFamily="2" charset="-122"/>
                  </a:defRPr>
                </a:lvl1pPr>
                <a:lvl2pPr>
                  <a:defRPr sz="2800">
                    <a:latin typeface="Calibri" panose="020F0502020204030204" pitchFamily="34" charset="0"/>
                  </a:defRPr>
                </a:lvl2pPr>
                <a:lvl3pPr>
                  <a:defRPr sz="2400">
                    <a:latin typeface="Calibri" panose="020F0502020204030204" pitchFamily="34" charset="0"/>
                  </a:defRPr>
                </a:lvl3pPr>
                <a:lvl4pPr>
                  <a:defRPr sz="2000">
                    <a:latin typeface="Calibri" panose="020F0502020204030204" pitchFamily="34" charset="0"/>
                  </a:defRPr>
                </a:lvl4pPr>
                <a:lvl5pPr>
                  <a:defRPr sz="2000">
                    <a:latin typeface="Calibri" panose="020F0502020204030204" pitchFamily="34" charset="0"/>
                  </a:defRPr>
                </a:lvl5pPr>
                <a:lvl6pPr>
                  <a:buFont typeface="Arial" panose="020B0604020202020204" pitchFamily="34" charset="0"/>
                  <a:defRPr sz="2000">
                    <a:latin typeface="Calibri" panose="020F0502020204030204" pitchFamily="34" charset="0"/>
                  </a:defRPr>
                </a:lvl6pPr>
                <a:lvl7pPr>
                  <a:buFont typeface="Arial" panose="020B0604020202020204" pitchFamily="34" charset="0"/>
                  <a:defRPr sz="2000">
                    <a:latin typeface="Calibri" panose="020F0502020204030204" pitchFamily="34" charset="0"/>
                  </a:defRPr>
                </a:lvl7pPr>
                <a:lvl8pPr>
                  <a:buFont typeface="Arial" panose="020B0604020202020204" pitchFamily="34" charset="0"/>
                  <a:defRPr sz="2000">
                    <a:latin typeface="Calibri" panose="020F0502020204030204" pitchFamily="34" charset="0"/>
                  </a:defRPr>
                </a:lvl8pPr>
                <a:lvl9pPr>
                  <a:buFont typeface="Arial" panose="020B0604020202020204" pitchFamily="34" charset="0"/>
                  <a:defRPr sz="2000">
                    <a:latin typeface="Calibri" panose="020F0502020204030204" pitchFamily="34" charset="0"/>
                  </a:defRPr>
                </a:lvl9pPr>
              </a:lstStyle>
              <a:p>
                <a:pPr algn="l"/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分割指尖</a:t>
                </a:r>
                <a:endParaRPr lang="zh-CN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537845" y="1699895"/>
            <a:ext cx="4034155" cy="337185"/>
            <a:chOff x="847" y="2677"/>
            <a:chExt cx="6353" cy="531"/>
          </a:xfrm>
        </p:grpSpPr>
        <p:sp>
          <p:nvSpPr>
            <p:cNvPr id="5" name="椭圆 4"/>
            <p:cNvSpPr/>
            <p:nvPr/>
          </p:nvSpPr>
          <p:spPr>
            <a:xfrm>
              <a:off x="847" y="2854"/>
              <a:ext cx="227" cy="22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209" y="2677"/>
              <a:ext cx="599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检验：标出指尖</a:t>
              </a:r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endPara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4" name="图片 3" descr="D:\作业论文\大三下人机交互\大作业\五个指尖.png五个指尖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402965" y="2149158"/>
            <a:ext cx="1648460" cy="23075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/>
          <p:cNvSpPr txBox="1"/>
          <p:nvPr/>
        </p:nvSpPr>
        <p:spPr>
          <a:xfrm>
            <a:off x="537845" y="78105"/>
            <a:ext cx="25533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技术解析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14045" y="1024890"/>
            <a:ext cx="7757794" cy="368300"/>
            <a:chOff x="967" y="1614"/>
            <a:chExt cx="11487" cy="580"/>
          </a:xfrm>
        </p:grpSpPr>
        <p:grpSp>
          <p:nvGrpSpPr>
            <p:cNvPr id="29" name="组合 28"/>
            <p:cNvGrpSpPr/>
            <p:nvPr/>
          </p:nvGrpSpPr>
          <p:grpSpPr>
            <a:xfrm rot="0">
              <a:off x="967" y="1796"/>
              <a:ext cx="816" cy="359"/>
              <a:chOff x="1868930" y="4098093"/>
              <a:chExt cx="417263" cy="228018"/>
            </a:xfrm>
          </p:grpSpPr>
          <p:sp>
            <p:nvSpPr>
              <p:cNvPr id="31" name="燕尾形 30"/>
              <p:cNvSpPr/>
              <p:nvPr/>
            </p:nvSpPr>
            <p:spPr>
              <a:xfrm>
                <a:off x="1868930" y="4098093"/>
                <a:ext cx="228018" cy="228018"/>
              </a:xfrm>
              <a:prstGeom prst="chevr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燕尾形 31"/>
              <p:cNvSpPr/>
              <p:nvPr/>
            </p:nvSpPr>
            <p:spPr>
              <a:xfrm>
                <a:off x="2058175" y="4098093"/>
                <a:ext cx="228018" cy="228018"/>
              </a:xfrm>
              <a:prstGeom prst="chevr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668" y="1614"/>
              <a:ext cx="10786" cy="580"/>
              <a:chOff x="-169270" y="1088034"/>
              <a:chExt cx="7862899" cy="422806"/>
            </a:xfrm>
          </p:grpSpPr>
          <p:cxnSp>
            <p:nvCxnSpPr>
              <p:cNvPr id="15" name="直接箭头连接符 14"/>
              <p:cNvCxnSpPr/>
              <p:nvPr/>
            </p:nvCxnSpPr>
            <p:spPr>
              <a:xfrm>
                <a:off x="-169270" y="1510808"/>
                <a:ext cx="7862899" cy="0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prstDash val="solid"/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-85290" y="1088034"/>
                <a:ext cx="2015855" cy="4228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ctr">
                  <a:defRPr sz="1600">
                    <a:solidFill>
                      <a:srgbClr val="BCE8F2"/>
                    </a:solidFill>
                    <a:latin typeface="方正兰亭黑_GBK" pitchFamily="2" charset="-122"/>
                    <a:ea typeface="方正兰亭黑_GBK" pitchFamily="2" charset="-122"/>
                  </a:defRPr>
                </a:lvl1pPr>
                <a:lvl2pPr>
                  <a:defRPr sz="2800">
                    <a:latin typeface="Calibri" panose="020F0502020204030204" pitchFamily="34" charset="0"/>
                  </a:defRPr>
                </a:lvl2pPr>
                <a:lvl3pPr>
                  <a:defRPr sz="2400">
                    <a:latin typeface="Calibri" panose="020F0502020204030204" pitchFamily="34" charset="0"/>
                  </a:defRPr>
                </a:lvl3pPr>
                <a:lvl4pPr>
                  <a:defRPr sz="2000">
                    <a:latin typeface="Calibri" panose="020F0502020204030204" pitchFamily="34" charset="0"/>
                  </a:defRPr>
                </a:lvl4pPr>
                <a:lvl5pPr>
                  <a:defRPr sz="2000">
                    <a:latin typeface="Calibri" panose="020F0502020204030204" pitchFamily="34" charset="0"/>
                  </a:defRPr>
                </a:lvl5pPr>
                <a:lvl6pPr>
                  <a:buFont typeface="Arial" panose="020B0604020202020204" pitchFamily="34" charset="0"/>
                  <a:defRPr sz="2000">
                    <a:latin typeface="Calibri" panose="020F0502020204030204" pitchFamily="34" charset="0"/>
                  </a:defRPr>
                </a:lvl6pPr>
                <a:lvl7pPr>
                  <a:buFont typeface="Arial" panose="020B0604020202020204" pitchFamily="34" charset="0"/>
                  <a:defRPr sz="2000">
                    <a:latin typeface="Calibri" panose="020F0502020204030204" pitchFamily="34" charset="0"/>
                  </a:defRPr>
                </a:lvl7pPr>
                <a:lvl8pPr>
                  <a:buFont typeface="Arial" panose="020B0604020202020204" pitchFamily="34" charset="0"/>
                  <a:defRPr sz="2000">
                    <a:latin typeface="Calibri" panose="020F0502020204030204" pitchFamily="34" charset="0"/>
                  </a:defRPr>
                </a:lvl8pPr>
                <a:lvl9pPr>
                  <a:buFont typeface="Arial" panose="020B0604020202020204" pitchFamily="34" charset="0"/>
                  <a:defRPr sz="2000">
                    <a:latin typeface="Calibri" panose="020F0502020204030204" pitchFamily="34" charset="0"/>
                  </a:defRPr>
                </a:lvl9pPr>
              </a:lstStyle>
              <a:p>
                <a:pPr algn="l"/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分割指尖</a:t>
                </a:r>
                <a:endParaRPr lang="zh-CN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537845" y="1699895"/>
            <a:ext cx="4034155" cy="337185"/>
            <a:chOff x="847" y="2677"/>
            <a:chExt cx="6353" cy="531"/>
          </a:xfrm>
        </p:grpSpPr>
        <p:sp>
          <p:nvSpPr>
            <p:cNvPr id="5" name="椭圆 4"/>
            <p:cNvSpPr/>
            <p:nvPr/>
          </p:nvSpPr>
          <p:spPr>
            <a:xfrm>
              <a:off x="847" y="2854"/>
              <a:ext cx="227" cy="22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209" y="2677"/>
              <a:ext cx="599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分割指尖图像（以中指为例）</a:t>
              </a:r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endPara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37845" y="2037080"/>
            <a:ext cx="791273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160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zh-CN" altLang="en-US" sz="1600">
                <a:solidFill>
                  <a:schemeClr val="accent6">
                    <a:lumMod val="75000"/>
                  </a:schemeClr>
                </a:solidFill>
              </a:rPr>
              <a:t>以指尖坐标点左20像素，上10像素的点为矩形左上角的点，分割出一个60*60的区域</a:t>
            </a:r>
            <a:endParaRPr lang="zh-CN" altLang="en-US" sz="1600">
              <a:solidFill>
                <a:schemeClr val="accent6">
                  <a:lumMod val="75000"/>
                </a:schemeClr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int a = fingerTips[0].x;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int b = fingerTips[0].y;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Rect rect(a - 20, b - 10, 60, 60);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Mat roi = result(rect);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60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zh-CN" altLang="en-US" sz="1600">
                <a:solidFill>
                  <a:schemeClr val="accent6">
                    <a:lumMod val="75000"/>
                  </a:schemeClr>
                </a:solidFill>
              </a:rPr>
              <a:t>此处roi是引用的result，对roi进行改动，result也会随之变化</a:t>
            </a:r>
            <a:endParaRPr lang="zh-CN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/>
          <p:cNvSpPr txBox="1"/>
          <p:nvPr/>
        </p:nvSpPr>
        <p:spPr>
          <a:xfrm>
            <a:off x="537845" y="78105"/>
            <a:ext cx="25533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技术解析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14045" y="1024890"/>
            <a:ext cx="7757794" cy="368300"/>
            <a:chOff x="967" y="1614"/>
            <a:chExt cx="11487" cy="580"/>
          </a:xfrm>
        </p:grpSpPr>
        <p:grpSp>
          <p:nvGrpSpPr>
            <p:cNvPr id="29" name="组合 28"/>
            <p:cNvGrpSpPr/>
            <p:nvPr/>
          </p:nvGrpSpPr>
          <p:grpSpPr>
            <a:xfrm rot="0">
              <a:off x="967" y="1796"/>
              <a:ext cx="816" cy="359"/>
              <a:chOff x="1868930" y="4098093"/>
              <a:chExt cx="417263" cy="228018"/>
            </a:xfrm>
          </p:grpSpPr>
          <p:sp>
            <p:nvSpPr>
              <p:cNvPr id="31" name="燕尾形 30"/>
              <p:cNvSpPr/>
              <p:nvPr/>
            </p:nvSpPr>
            <p:spPr>
              <a:xfrm>
                <a:off x="1868930" y="4098093"/>
                <a:ext cx="228018" cy="228018"/>
              </a:xfrm>
              <a:prstGeom prst="chevr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燕尾形 31"/>
              <p:cNvSpPr/>
              <p:nvPr/>
            </p:nvSpPr>
            <p:spPr>
              <a:xfrm>
                <a:off x="2058175" y="4098093"/>
                <a:ext cx="228018" cy="228018"/>
              </a:xfrm>
              <a:prstGeom prst="chevr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668" y="1614"/>
              <a:ext cx="10786" cy="580"/>
              <a:chOff x="-169270" y="1088034"/>
              <a:chExt cx="7862899" cy="422806"/>
            </a:xfrm>
          </p:grpSpPr>
          <p:cxnSp>
            <p:nvCxnSpPr>
              <p:cNvPr id="15" name="直接箭头连接符 14"/>
              <p:cNvCxnSpPr/>
              <p:nvPr/>
            </p:nvCxnSpPr>
            <p:spPr>
              <a:xfrm>
                <a:off x="-169270" y="1510808"/>
                <a:ext cx="7862899" cy="0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prstDash val="solid"/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-85290" y="1088034"/>
                <a:ext cx="2015855" cy="4228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ctr">
                  <a:defRPr sz="1600">
                    <a:solidFill>
                      <a:srgbClr val="BCE8F2"/>
                    </a:solidFill>
                    <a:latin typeface="方正兰亭黑_GBK" pitchFamily="2" charset="-122"/>
                    <a:ea typeface="方正兰亭黑_GBK" pitchFamily="2" charset="-122"/>
                  </a:defRPr>
                </a:lvl1pPr>
                <a:lvl2pPr>
                  <a:defRPr sz="2800">
                    <a:latin typeface="Calibri" panose="020F0502020204030204" pitchFamily="34" charset="0"/>
                  </a:defRPr>
                </a:lvl2pPr>
                <a:lvl3pPr>
                  <a:defRPr sz="2400">
                    <a:latin typeface="Calibri" panose="020F0502020204030204" pitchFamily="34" charset="0"/>
                  </a:defRPr>
                </a:lvl3pPr>
                <a:lvl4pPr>
                  <a:defRPr sz="2000">
                    <a:latin typeface="Calibri" panose="020F0502020204030204" pitchFamily="34" charset="0"/>
                  </a:defRPr>
                </a:lvl4pPr>
                <a:lvl5pPr>
                  <a:defRPr sz="2000">
                    <a:latin typeface="Calibri" panose="020F0502020204030204" pitchFamily="34" charset="0"/>
                  </a:defRPr>
                </a:lvl5pPr>
                <a:lvl6pPr>
                  <a:buFont typeface="Arial" panose="020B0604020202020204" pitchFamily="34" charset="0"/>
                  <a:defRPr sz="2000">
                    <a:latin typeface="Calibri" panose="020F0502020204030204" pitchFamily="34" charset="0"/>
                  </a:defRPr>
                </a:lvl6pPr>
                <a:lvl7pPr>
                  <a:buFont typeface="Arial" panose="020B0604020202020204" pitchFamily="34" charset="0"/>
                  <a:defRPr sz="2000">
                    <a:latin typeface="Calibri" panose="020F0502020204030204" pitchFamily="34" charset="0"/>
                  </a:defRPr>
                </a:lvl7pPr>
                <a:lvl8pPr>
                  <a:buFont typeface="Arial" panose="020B0604020202020204" pitchFamily="34" charset="0"/>
                  <a:defRPr sz="2000">
                    <a:latin typeface="Calibri" panose="020F0502020204030204" pitchFamily="34" charset="0"/>
                  </a:defRPr>
                </a:lvl8pPr>
                <a:lvl9pPr>
                  <a:buFont typeface="Arial" panose="020B0604020202020204" pitchFamily="34" charset="0"/>
                  <a:defRPr sz="2000">
                    <a:latin typeface="Calibri" panose="020F0502020204030204" pitchFamily="34" charset="0"/>
                  </a:defRPr>
                </a:lvl9pPr>
              </a:lstStyle>
              <a:p>
                <a:pPr algn="l"/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分割指尖</a:t>
                </a:r>
                <a:endParaRPr lang="zh-CN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537845" y="1699895"/>
            <a:ext cx="4034155" cy="337185"/>
            <a:chOff x="847" y="2677"/>
            <a:chExt cx="6353" cy="531"/>
          </a:xfrm>
        </p:grpSpPr>
        <p:sp>
          <p:nvSpPr>
            <p:cNvPr id="5" name="椭圆 4"/>
            <p:cNvSpPr/>
            <p:nvPr/>
          </p:nvSpPr>
          <p:spPr>
            <a:xfrm>
              <a:off x="847" y="2854"/>
              <a:ext cx="227" cy="22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209" y="2677"/>
              <a:ext cx="599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效果图</a:t>
              </a:r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116070" y="2994025"/>
            <a:ext cx="313055" cy="179705"/>
            <a:chOff x="2673784" y="2255757"/>
            <a:chExt cx="417263" cy="228018"/>
          </a:xfrm>
        </p:grpSpPr>
        <p:sp>
          <p:nvSpPr>
            <p:cNvPr id="3" name="燕尾形 2"/>
            <p:cNvSpPr/>
            <p:nvPr/>
          </p:nvSpPr>
          <p:spPr>
            <a:xfrm>
              <a:off x="2673784" y="2255757"/>
              <a:ext cx="228018" cy="228018"/>
            </a:xfrm>
            <a:prstGeom prst="chevron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2863029" y="2255757"/>
              <a:ext cx="228018" cy="228018"/>
            </a:xfrm>
            <a:prstGeom prst="chevron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438275" y="2105644"/>
            <a:ext cx="1482090" cy="2591891"/>
            <a:chOff x="1973" y="2250"/>
            <a:chExt cx="3111" cy="5183"/>
          </a:xfrm>
        </p:grpSpPr>
        <p:pic>
          <p:nvPicPr>
            <p:cNvPr id="8" name="图片 7" descr="D:\作业论文\大三下人机交互\大作业\形态学滤波.png形态学滤波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rcRect/>
            <a:stretch>
              <a:fillRect/>
            </a:stretch>
          </p:blipFill>
          <p:spPr>
            <a:xfrm>
              <a:off x="1973" y="2250"/>
              <a:ext cx="3111" cy="4457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1973" y="6882"/>
              <a:ext cx="3110" cy="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提取出的手部图像</a:t>
              </a:r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502275" y="2483598"/>
            <a:ext cx="1511300" cy="2213930"/>
            <a:chOff x="8373" y="3006"/>
            <a:chExt cx="3173" cy="4427"/>
          </a:xfrm>
        </p:grpSpPr>
        <p:pic>
          <p:nvPicPr>
            <p:cNvPr id="12" name="图片 11" descr="D:\作业论文\大三下人机交互\大作业\指尖.png指尖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8373" y="3006"/>
              <a:ext cx="3173" cy="2946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/>
          </p:nvSpPr>
          <p:spPr>
            <a:xfrm>
              <a:off x="8907" y="6882"/>
              <a:ext cx="2105" cy="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中指指尖</a:t>
              </a:r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/>
          <p:cNvSpPr txBox="1"/>
          <p:nvPr/>
        </p:nvSpPr>
        <p:spPr>
          <a:xfrm>
            <a:off x="537845" y="78105"/>
            <a:ext cx="25533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技术解析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14045" y="1024890"/>
            <a:ext cx="7757794" cy="368300"/>
            <a:chOff x="967" y="1614"/>
            <a:chExt cx="11487" cy="580"/>
          </a:xfrm>
        </p:grpSpPr>
        <p:grpSp>
          <p:nvGrpSpPr>
            <p:cNvPr id="29" name="组合 28"/>
            <p:cNvGrpSpPr/>
            <p:nvPr/>
          </p:nvGrpSpPr>
          <p:grpSpPr>
            <a:xfrm rot="0">
              <a:off x="967" y="1796"/>
              <a:ext cx="816" cy="359"/>
              <a:chOff x="1868930" y="4098093"/>
              <a:chExt cx="417263" cy="228018"/>
            </a:xfrm>
          </p:grpSpPr>
          <p:sp>
            <p:nvSpPr>
              <p:cNvPr id="31" name="燕尾形 30"/>
              <p:cNvSpPr/>
              <p:nvPr/>
            </p:nvSpPr>
            <p:spPr>
              <a:xfrm>
                <a:off x="1868930" y="4098093"/>
                <a:ext cx="228018" cy="228018"/>
              </a:xfrm>
              <a:prstGeom prst="chevr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燕尾形 31"/>
              <p:cNvSpPr/>
              <p:nvPr/>
            </p:nvSpPr>
            <p:spPr>
              <a:xfrm>
                <a:off x="2058175" y="4098093"/>
                <a:ext cx="228018" cy="228018"/>
              </a:xfrm>
              <a:prstGeom prst="chevr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668" y="1614"/>
              <a:ext cx="10786" cy="580"/>
              <a:chOff x="-169270" y="1088034"/>
              <a:chExt cx="7862899" cy="422806"/>
            </a:xfrm>
          </p:grpSpPr>
          <p:cxnSp>
            <p:nvCxnSpPr>
              <p:cNvPr id="15" name="直接箭头连接符 14"/>
              <p:cNvCxnSpPr/>
              <p:nvPr/>
            </p:nvCxnSpPr>
            <p:spPr>
              <a:xfrm>
                <a:off x="-169270" y="1510808"/>
                <a:ext cx="7862899" cy="0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prstDash val="solid"/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-85290" y="1088034"/>
                <a:ext cx="2015855" cy="4228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ctr">
                  <a:defRPr sz="1600">
                    <a:solidFill>
                      <a:srgbClr val="BCE8F2"/>
                    </a:solidFill>
                    <a:latin typeface="方正兰亭黑_GBK" pitchFamily="2" charset="-122"/>
                    <a:ea typeface="方正兰亭黑_GBK" pitchFamily="2" charset="-122"/>
                  </a:defRPr>
                </a:lvl1pPr>
                <a:lvl2pPr>
                  <a:defRPr sz="2800">
                    <a:latin typeface="Calibri" panose="020F0502020204030204" pitchFamily="34" charset="0"/>
                  </a:defRPr>
                </a:lvl2pPr>
                <a:lvl3pPr>
                  <a:defRPr sz="2400">
                    <a:latin typeface="Calibri" panose="020F0502020204030204" pitchFamily="34" charset="0"/>
                  </a:defRPr>
                </a:lvl3pPr>
                <a:lvl4pPr>
                  <a:defRPr sz="2000">
                    <a:latin typeface="Calibri" panose="020F0502020204030204" pitchFamily="34" charset="0"/>
                  </a:defRPr>
                </a:lvl4pPr>
                <a:lvl5pPr>
                  <a:defRPr sz="2000">
                    <a:latin typeface="Calibri" panose="020F0502020204030204" pitchFamily="34" charset="0"/>
                  </a:defRPr>
                </a:lvl5pPr>
                <a:lvl6pPr>
                  <a:buFont typeface="Arial" panose="020B0604020202020204" pitchFamily="34" charset="0"/>
                  <a:defRPr sz="2000">
                    <a:latin typeface="Calibri" panose="020F0502020204030204" pitchFamily="34" charset="0"/>
                  </a:defRPr>
                </a:lvl6pPr>
                <a:lvl7pPr>
                  <a:buFont typeface="Arial" panose="020B0604020202020204" pitchFamily="34" charset="0"/>
                  <a:defRPr sz="2000">
                    <a:latin typeface="Calibri" panose="020F0502020204030204" pitchFamily="34" charset="0"/>
                  </a:defRPr>
                </a:lvl7pPr>
                <a:lvl8pPr>
                  <a:buFont typeface="Arial" panose="020B0604020202020204" pitchFamily="34" charset="0"/>
                  <a:defRPr sz="2000">
                    <a:latin typeface="Calibri" panose="020F0502020204030204" pitchFamily="34" charset="0"/>
                  </a:defRPr>
                </a:lvl8pPr>
                <a:lvl9pPr>
                  <a:buFont typeface="Arial" panose="020B0604020202020204" pitchFamily="34" charset="0"/>
                  <a:defRPr sz="2000">
                    <a:latin typeface="Calibri" panose="020F0502020204030204" pitchFamily="34" charset="0"/>
                  </a:defRPr>
                </a:lvl9pPr>
              </a:lstStyle>
              <a:p>
                <a:pPr algn="l"/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边缘检测</a:t>
                </a:r>
                <a:endParaRPr lang="zh-CN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537845" y="1699895"/>
            <a:ext cx="4034155" cy="337185"/>
            <a:chOff x="847" y="2677"/>
            <a:chExt cx="6353" cy="531"/>
          </a:xfrm>
        </p:grpSpPr>
        <p:sp>
          <p:nvSpPr>
            <p:cNvPr id="5" name="椭圆 4"/>
            <p:cNvSpPr/>
            <p:nvPr/>
          </p:nvSpPr>
          <p:spPr>
            <a:xfrm>
              <a:off x="847" y="2854"/>
              <a:ext cx="227" cy="22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209" y="2677"/>
              <a:ext cx="599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函数原型</a:t>
              </a:r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endPara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37845" y="2037080"/>
            <a:ext cx="791273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void cvCanny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 const CvArr* image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   </a:t>
            </a:r>
            <a:r>
              <a:rPr lang="en-US" altLang="zh-CN" sz="1600">
                <a:solidFill>
                  <a:schemeClr val="accent6">
                    <a:lumMod val="75000"/>
                  </a:schemeClr>
                </a:solidFill>
              </a:rPr>
              <a:t>//输入图像，这个必须是单通道的，即灰度图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CvArr* edges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             </a:t>
            </a:r>
            <a:r>
              <a:rPr lang="en-US" altLang="zh-CN" sz="1600">
                <a:solidFill>
                  <a:schemeClr val="accent6">
                    <a:lumMod val="75000"/>
                  </a:schemeClr>
                </a:solidFill>
              </a:rPr>
              <a:t>//输出的边缘图像 ，也是单通道的，但是是黑白的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double threshold1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      </a:t>
            </a:r>
            <a:r>
              <a:rPr lang="en-US" altLang="zh-CN" sz="1600">
                <a:solidFill>
                  <a:schemeClr val="accent6">
                    <a:lumMod val="75000"/>
                  </a:schemeClr>
                </a:solidFill>
              </a:rPr>
              <a:t>//第一个阈值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double threshold2 </a:t>
            </a: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     </a:t>
            </a:r>
            <a:r>
              <a:rPr lang="en-US" altLang="zh-CN" sz="1600">
                <a:solidFill>
                  <a:schemeClr val="accent6">
                    <a:lumMod val="75000"/>
                  </a:schemeClr>
                </a:solidFill>
              </a:rPr>
              <a:t>//第</a:t>
            </a:r>
            <a:r>
              <a:rPr lang="zh-CN" altLang="en-US" sz="1600">
                <a:solidFill>
                  <a:schemeClr val="accent6">
                    <a:lumMod val="75000"/>
                  </a:schemeClr>
                </a:solidFill>
              </a:rPr>
              <a:t>二</a:t>
            </a:r>
            <a:r>
              <a:rPr lang="en-US" altLang="zh-CN" sz="1600">
                <a:solidFill>
                  <a:schemeClr val="accent6">
                    <a:lumMod val="75000"/>
                  </a:schemeClr>
                </a:solidFill>
              </a:rPr>
              <a:t>个阈值</a:t>
            </a:r>
            <a:endParaRPr lang="en-US" altLang="zh-CN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int aperture_size=3                         </a:t>
            </a:r>
            <a:r>
              <a:rPr lang="zh-CN" altLang="en-US" sz="160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US" altLang="zh-CN" sz="1600">
                <a:solidFill>
                  <a:schemeClr val="accent6">
                    <a:lumMod val="75000"/>
                  </a:schemeClr>
                </a:solidFill>
              </a:rPr>
              <a:t>//Sobel 算子内核大小</a:t>
            </a:r>
            <a:r>
              <a:rPr lang="zh-CN" altLang="en-US" sz="1600">
                <a:solidFill>
                  <a:schemeClr val="accent6">
                    <a:lumMod val="75000"/>
                  </a:schemeClr>
                </a:solidFill>
              </a:rPr>
              <a:t>，默认为3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);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8480" y="4149090"/>
            <a:ext cx="840295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140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+mj-ea"/>
              </a:rPr>
              <a:t>*低于阈值1的像素点会被认为不是边缘；高于阈值2的像素点会被认为是边缘；</a:t>
            </a:r>
            <a:endParaRPr lang="en-US" altLang="zh-CN" sz="1400">
              <a:solidFill>
                <a:schemeClr val="accent6">
                  <a:lumMod val="75000"/>
                </a:schemeClr>
              </a:solidFill>
              <a:latin typeface="+mj-ea"/>
              <a:ea typeface="+mj-ea"/>
              <a:cs typeface="+mj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140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+mj-ea"/>
              </a:rPr>
              <a:t>在阈值1和阈值2之间的像素点,若与第2步得到的边缘像素点相邻，则被认为是边缘，否则被认为不是边缘</a:t>
            </a:r>
            <a:r>
              <a:rPr lang="en-US" altLang="zh-CN" sz="1400">
                <a:solidFill>
                  <a:schemeClr val="accent6">
                    <a:lumMod val="75000"/>
                  </a:schemeClr>
                </a:solidFill>
              </a:rPr>
              <a:t>。</a:t>
            </a:r>
            <a:endParaRPr lang="en-US" altLang="zh-CN" sz="140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1"/>
          <p:cNvSpPr>
            <a:spLocks noChangeArrowheads="1"/>
          </p:cNvSpPr>
          <p:nvPr/>
        </p:nvSpPr>
        <p:spPr bwMode="gray">
          <a:xfrm>
            <a:off x="3661077" y="1978187"/>
            <a:ext cx="2423096" cy="3987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作品简介</a:t>
            </a:r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863408" y="1789656"/>
            <a:ext cx="710599" cy="773822"/>
            <a:chOff x="550069" y="1100038"/>
            <a:chExt cx="710599" cy="773822"/>
          </a:xfrm>
        </p:grpSpPr>
        <p:sp>
          <p:nvSpPr>
            <p:cNvPr id="94" name="矩形 2"/>
            <p:cNvSpPr/>
            <p:nvPr/>
          </p:nvSpPr>
          <p:spPr>
            <a:xfrm rot="5400000">
              <a:off x="554462" y="1167653"/>
              <a:ext cx="773822" cy="638591"/>
            </a:xfrm>
            <a:custGeom>
              <a:avLst/>
              <a:gdLst/>
              <a:ahLst/>
              <a:cxnLst/>
              <a:rect l="l" t="t" r="r" b="b"/>
              <a:pathLst>
                <a:path w="811496" h="669681">
                  <a:moveTo>
                    <a:pt x="1" y="405747"/>
                  </a:moveTo>
                  <a:lnTo>
                    <a:pt x="405749" y="0"/>
                  </a:lnTo>
                  <a:lnTo>
                    <a:pt x="811495" y="405747"/>
                  </a:lnTo>
                  <a:close/>
                  <a:moveTo>
                    <a:pt x="0" y="669681"/>
                  </a:moveTo>
                  <a:lnTo>
                    <a:pt x="0" y="405748"/>
                  </a:lnTo>
                  <a:lnTo>
                    <a:pt x="811496" y="405748"/>
                  </a:lnTo>
                  <a:lnTo>
                    <a:pt x="811496" y="669681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0069" y="1175365"/>
              <a:ext cx="66556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8" name="文本框 137"/>
          <p:cNvSpPr txBox="1"/>
          <p:nvPr/>
        </p:nvSpPr>
        <p:spPr>
          <a:xfrm>
            <a:off x="3574008" y="2606661"/>
            <a:ext cx="28702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/>
              <a:buChar char="u"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作品价值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/>
              <a:buChar char="u"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作品功能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443390" y="2563478"/>
            <a:ext cx="288167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组合 96"/>
          <p:cNvGrpSpPr/>
          <p:nvPr/>
        </p:nvGrpSpPr>
        <p:grpSpPr>
          <a:xfrm>
            <a:off x="-56139" y="-601220"/>
            <a:ext cx="2368153" cy="5789614"/>
            <a:chOff x="-56639" y="-632373"/>
            <a:chExt cx="2368153" cy="5789614"/>
          </a:xfrm>
        </p:grpSpPr>
        <p:sp>
          <p:nvSpPr>
            <p:cNvPr id="98" name="矩形 2"/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" name="矩形 2"/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矩形 2"/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" name="矩形 2"/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矩形 2"/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" name="矩形 2"/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" name="矩形 2"/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" name="矩形 2"/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9" name="矩形 2"/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0" name="矩形 2"/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1" name="矩形 2"/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2" name="矩形 2"/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" name="矩形 2"/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4" name="矩形 2"/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5" name="矩形 2"/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6" name="矩形 2"/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7" name="矩形 2"/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8" name="矩形 2"/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9" name="矩形 2"/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0" name="矩形 2"/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1" name="矩形 2"/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2" name="矩形 2"/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" name="矩形 2"/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4" name="矩形 2"/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5" name="矩形 2"/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6" name="矩形 2"/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7" name="矩形 2"/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8" name="矩形 2"/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9" name="矩形 2"/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0" name="矩形 2"/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1" name="矩形 2"/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2" name="矩形 2"/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3" name="矩形 2"/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4" name="矩形 2"/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5" name="组合 164"/>
          <p:cNvGrpSpPr/>
          <p:nvPr/>
        </p:nvGrpSpPr>
        <p:grpSpPr>
          <a:xfrm flipH="1">
            <a:off x="6833040" y="-636958"/>
            <a:ext cx="2368153" cy="5789614"/>
            <a:chOff x="-56639" y="-632373"/>
            <a:chExt cx="2368153" cy="5789614"/>
          </a:xfrm>
        </p:grpSpPr>
        <p:sp>
          <p:nvSpPr>
            <p:cNvPr id="166" name="矩形 2"/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7" name="矩形 2"/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8" name="矩形 2"/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9" name="矩形 2"/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0" name="矩形 2"/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1" name="矩形 2"/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2" name="矩形 2"/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3" name="矩形 2"/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" name="矩形 2"/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5" name="矩形 2"/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6" name="矩形 2"/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7" name="矩形 2"/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8" name="矩形 2"/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9" name="矩形 2"/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0" name="矩形 2"/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1" name="矩形 2"/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2" name="矩形 2"/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3" name="矩形 2"/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" name="矩形 2"/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5" name="矩形 2"/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6" name="矩形 2"/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7" name="矩形 2"/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8" name="矩形 2"/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9" name="矩形 2"/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0" name="矩形 2"/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1" name="矩形 2"/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2" name="矩形 2"/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3" name="矩形 2"/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" name="矩形 2"/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5" name="矩形 2"/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6" name="矩形 2"/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7" name="矩形 2"/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8" name="矩形 2"/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9" name="矩形 2"/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" tmFilter="0,0; .5, 1; 1, 1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25"/>
                            </p:stCondLst>
                            <p:childTnLst>
                              <p:par>
                                <p:cTn id="4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250" tmFilter="0,0; .5, 1; 1, 1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138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/>
          <p:cNvSpPr txBox="1"/>
          <p:nvPr/>
        </p:nvSpPr>
        <p:spPr>
          <a:xfrm>
            <a:off x="537845" y="78105"/>
            <a:ext cx="25533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技术解析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14045" y="1024890"/>
            <a:ext cx="7757794" cy="368300"/>
            <a:chOff x="967" y="1614"/>
            <a:chExt cx="11487" cy="580"/>
          </a:xfrm>
        </p:grpSpPr>
        <p:grpSp>
          <p:nvGrpSpPr>
            <p:cNvPr id="29" name="组合 28"/>
            <p:cNvGrpSpPr/>
            <p:nvPr/>
          </p:nvGrpSpPr>
          <p:grpSpPr>
            <a:xfrm rot="0">
              <a:off x="967" y="1796"/>
              <a:ext cx="816" cy="359"/>
              <a:chOff x="1868930" y="4098093"/>
              <a:chExt cx="417263" cy="228018"/>
            </a:xfrm>
          </p:grpSpPr>
          <p:sp>
            <p:nvSpPr>
              <p:cNvPr id="31" name="燕尾形 30"/>
              <p:cNvSpPr/>
              <p:nvPr/>
            </p:nvSpPr>
            <p:spPr>
              <a:xfrm>
                <a:off x="1868930" y="4098093"/>
                <a:ext cx="228018" cy="228018"/>
              </a:xfrm>
              <a:prstGeom prst="chevr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燕尾形 31"/>
              <p:cNvSpPr/>
              <p:nvPr/>
            </p:nvSpPr>
            <p:spPr>
              <a:xfrm>
                <a:off x="2058175" y="4098093"/>
                <a:ext cx="228018" cy="228018"/>
              </a:xfrm>
              <a:prstGeom prst="chevr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668" y="1614"/>
              <a:ext cx="10786" cy="580"/>
              <a:chOff x="-169270" y="1088034"/>
              <a:chExt cx="7862899" cy="422806"/>
            </a:xfrm>
          </p:grpSpPr>
          <p:cxnSp>
            <p:nvCxnSpPr>
              <p:cNvPr id="15" name="直接箭头连接符 14"/>
              <p:cNvCxnSpPr/>
              <p:nvPr/>
            </p:nvCxnSpPr>
            <p:spPr>
              <a:xfrm>
                <a:off x="-169270" y="1510808"/>
                <a:ext cx="7862899" cy="0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prstDash val="solid"/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-85290" y="1088034"/>
                <a:ext cx="2015855" cy="4228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ctr">
                  <a:defRPr sz="1600">
                    <a:solidFill>
                      <a:srgbClr val="BCE8F2"/>
                    </a:solidFill>
                    <a:latin typeface="方正兰亭黑_GBK" pitchFamily="2" charset="-122"/>
                    <a:ea typeface="方正兰亭黑_GBK" pitchFamily="2" charset="-122"/>
                  </a:defRPr>
                </a:lvl1pPr>
                <a:lvl2pPr>
                  <a:defRPr sz="2800">
                    <a:latin typeface="Calibri" panose="020F0502020204030204" pitchFamily="34" charset="0"/>
                  </a:defRPr>
                </a:lvl2pPr>
                <a:lvl3pPr>
                  <a:defRPr sz="2400">
                    <a:latin typeface="Calibri" panose="020F0502020204030204" pitchFamily="34" charset="0"/>
                  </a:defRPr>
                </a:lvl3pPr>
                <a:lvl4pPr>
                  <a:defRPr sz="2000">
                    <a:latin typeface="Calibri" panose="020F0502020204030204" pitchFamily="34" charset="0"/>
                  </a:defRPr>
                </a:lvl4pPr>
                <a:lvl5pPr>
                  <a:defRPr sz="2000">
                    <a:latin typeface="Calibri" panose="020F0502020204030204" pitchFamily="34" charset="0"/>
                  </a:defRPr>
                </a:lvl5pPr>
                <a:lvl6pPr>
                  <a:buFont typeface="Arial" panose="020B0604020202020204" pitchFamily="34" charset="0"/>
                  <a:defRPr sz="2000">
                    <a:latin typeface="Calibri" panose="020F0502020204030204" pitchFamily="34" charset="0"/>
                  </a:defRPr>
                </a:lvl6pPr>
                <a:lvl7pPr>
                  <a:buFont typeface="Arial" panose="020B0604020202020204" pitchFamily="34" charset="0"/>
                  <a:defRPr sz="2000">
                    <a:latin typeface="Calibri" panose="020F0502020204030204" pitchFamily="34" charset="0"/>
                  </a:defRPr>
                </a:lvl7pPr>
                <a:lvl8pPr>
                  <a:buFont typeface="Arial" panose="020B0604020202020204" pitchFamily="34" charset="0"/>
                  <a:defRPr sz="2000">
                    <a:latin typeface="Calibri" panose="020F0502020204030204" pitchFamily="34" charset="0"/>
                  </a:defRPr>
                </a:lvl8pPr>
                <a:lvl9pPr>
                  <a:buFont typeface="Arial" panose="020B0604020202020204" pitchFamily="34" charset="0"/>
                  <a:defRPr sz="2000">
                    <a:latin typeface="Calibri" panose="020F0502020204030204" pitchFamily="34" charset="0"/>
                  </a:defRPr>
                </a:lvl9pPr>
              </a:lstStyle>
              <a:p>
                <a:pPr algn="l"/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边缘检测</a:t>
                </a:r>
                <a:endParaRPr lang="zh-CN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537845" y="1699895"/>
            <a:ext cx="4034155" cy="337185"/>
            <a:chOff x="847" y="2677"/>
            <a:chExt cx="6353" cy="531"/>
          </a:xfrm>
        </p:grpSpPr>
        <p:sp>
          <p:nvSpPr>
            <p:cNvPr id="5" name="椭圆 4"/>
            <p:cNvSpPr/>
            <p:nvPr/>
          </p:nvSpPr>
          <p:spPr>
            <a:xfrm>
              <a:off x="847" y="2854"/>
              <a:ext cx="227" cy="22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209" y="2677"/>
              <a:ext cx="599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效果图</a:t>
              </a:r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116070" y="2994025"/>
            <a:ext cx="313055" cy="179705"/>
            <a:chOff x="2673784" y="2255757"/>
            <a:chExt cx="417263" cy="228018"/>
          </a:xfrm>
        </p:grpSpPr>
        <p:sp>
          <p:nvSpPr>
            <p:cNvPr id="3" name="燕尾形 2"/>
            <p:cNvSpPr/>
            <p:nvPr/>
          </p:nvSpPr>
          <p:spPr>
            <a:xfrm>
              <a:off x="2673784" y="2255757"/>
              <a:ext cx="228018" cy="228018"/>
            </a:xfrm>
            <a:prstGeom prst="chevron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2863029" y="2255757"/>
              <a:ext cx="228018" cy="228018"/>
            </a:xfrm>
            <a:prstGeom prst="chevron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438275" y="2497203"/>
            <a:ext cx="1482090" cy="2002302"/>
            <a:chOff x="1973" y="3033"/>
            <a:chExt cx="3111" cy="4004"/>
          </a:xfrm>
        </p:grpSpPr>
        <p:pic>
          <p:nvPicPr>
            <p:cNvPr id="8" name="图片 7" descr="D:\作业论文\大三下人机交互\大作业\指尖.png指尖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rcRect/>
            <a:stretch>
              <a:fillRect/>
            </a:stretch>
          </p:blipFill>
          <p:spPr>
            <a:xfrm>
              <a:off x="1973" y="3033"/>
              <a:ext cx="3111" cy="2890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1973" y="6486"/>
              <a:ext cx="3110" cy="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指尖</a:t>
              </a:r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464647" y="2498101"/>
            <a:ext cx="1725159" cy="2001389"/>
            <a:chOff x="8294" y="3035"/>
            <a:chExt cx="3622" cy="4002"/>
          </a:xfrm>
        </p:grpSpPr>
        <p:pic>
          <p:nvPicPr>
            <p:cNvPr id="12" name="图片 11" descr="D:\作业论文\大三下人机交互\大作业\边缘提取效果.png边缘提取效果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8294" y="3035"/>
              <a:ext cx="3622" cy="2889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/>
          </p:nvSpPr>
          <p:spPr>
            <a:xfrm>
              <a:off x="8916" y="6486"/>
              <a:ext cx="2376" cy="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边缘提取效果</a:t>
              </a:r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/>
          <p:cNvSpPr txBox="1"/>
          <p:nvPr/>
        </p:nvSpPr>
        <p:spPr>
          <a:xfrm>
            <a:off x="537845" y="78105"/>
            <a:ext cx="25533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技术解析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14045" y="1024890"/>
            <a:ext cx="8154589" cy="368300"/>
            <a:chOff x="967" y="1614"/>
            <a:chExt cx="12075" cy="580"/>
          </a:xfrm>
        </p:grpSpPr>
        <p:grpSp>
          <p:nvGrpSpPr>
            <p:cNvPr id="29" name="组合 28"/>
            <p:cNvGrpSpPr/>
            <p:nvPr/>
          </p:nvGrpSpPr>
          <p:grpSpPr>
            <a:xfrm rot="0">
              <a:off x="967" y="1796"/>
              <a:ext cx="816" cy="359"/>
              <a:chOff x="1868930" y="4098093"/>
              <a:chExt cx="417263" cy="228018"/>
            </a:xfrm>
          </p:grpSpPr>
          <p:sp>
            <p:nvSpPr>
              <p:cNvPr id="31" name="燕尾形 30"/>
              <p:cNvSpPr/>
              <p:nvPr/>
            </p:nvSpPr>
            <p:spPr>
              <a:xfrm>
                <a:off x="1868930" y="4098093"/>
                <a:ext cx="228018" cy="228018"/>
              </a:xfrm>
              <a:prstGeom prst="chevr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燕尾形 31"/>
              <p:cNvSpPr/>
              <p:nvPr/>
            </p:nvSpPr>
            <p:spPr>
              <a:xfrm>
                <a:off x="2058175" y="4098093"/>
                <a:ext cx="228018" cy="228018"/>
              </a:xfrm>
              <a:prstGeom prst="chevr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668" y="1614"/>
              <a:ext cx="11374" cy="580"/>
              <a:chOff x="-169270" y="1088034"/>
              <a:chExt cx="8291207" cy="422806"/>
            </a:xfrm>
          </p:grpSpPr>
          <p:cxnSp>
            <p:nvCxnSpPr>
              <p:cNvPr id="15" name="直接箭头连接符 14"/>
              <p:cNvCxnSpPr/>
              <p:nvPr/>
            </p:nvCxnSpPr>
            <p:spPr>
              <a:xfrm>
                <a:off x="-169270" y="1510808"/>
                <a:ext cx="7862899" cy="0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prstDash val="solid"/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" name="组合 15"/>
              <p:cNvGrpSpPr/>
              <p:nvPr/>
            </p:nvGrpSpPr>
            <p:grpSpPr>
              <a:xfrm>
                <a:off x="-85290" y="1088034"/>
                <a:ext cx="8207227" cy="422806"/>
                <a:chOff x="-85290" y="1098194"/>
                <a:chExt cx="8207227" cy="422806"/>
              </a:xfrm>
            </p:grpSpPr>
            <p:sp>
              <p:nvSpPr>
                <p:cNvPr id="17" name="TextBox 16"/>
                <p:cNvSpPr txBox="1"/>
                <p:nvPr/>
              </p:nvSpPr>
              <p:spPr>
                <a:xfrm>
                  <a:off x="-85290" y="1098194"/>
                  <a:ext cx="2015855" cy="42280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>
                  <a:defPPr>
                    <a:defRPr lang="zh-CN"/>
                  </a:defPPr>
                  <a:lvl1pPr algn="ctr">
                    <a:defRPr sz="1600">
                      <a:solidFill>
                        <a:srgbClr val="BCE8F2"/>
                      </a:solidFill>
                      <a:latin typeface="方正兰亭黑_GBK" pitchFamily="2" charset="-122"/>
                      <a:ea typeface="方正兰亭黑_GBK" pitchFamily="2" charset="-122"/>
                    </a:defRPr>
                  </a:lvl1pPr>
                  <a:lvl2pPr>
                    <a:defRPr sz="2800">
                      <a:latin typeface="Calibri" panose="020F0502020204030204" pitchFamily="34" charset="0"/>
                    </a:defRPr>
                  </a:lvl2pPr>
                  <a:lvl3pPr>
                    <a:defRPr sz="2400">
                      <a:latin typeface="Calibri" panose="020F0502020204030204" pitchFamily="34" charset="0"/>
                    </a:defRPr>
                  </a:lvl3pPr>
                  <a:lvl4pPr>
                    <a:defRPr sz="2000">
                      <a:latin typeface="Calibri" panose="020F0502020204030204" pitchFamily="34" charset="0"/>
                    </a:defRPr>
                  </a:lvl4pPr>
                  <a:lvl5pPr>
                    <a:defRPr sz="2000">
                      <a:latin typeface="Calibri" panose="020F0502020204030204" pitchFamily="34" charset="0"/>
                    </a:defRPr>
                  </a:lvl5pPr>
                  <a:lvl6pPr>
                    <a:buFont typeface="Arial" panose="020B0604020202020204" pitchFamily="34" charset="0"/>
                    <a:defRPr sz="2000">
                      <a:latin typeface="Calibri" panose="020F0502020204030204" pitchFamily="34" charset="0"/>
                    </a:defRPr>
                  </a:lvl6pPr>
                  <a:lvl7pPr>
                    <a:buFont typeface="Arial" panose="020B0604020202020204" pitchFamily="34" charset="0"/>
                    <a:defRPr sz="2000">
                      <a:latin typeface="Calibri" panose="020F0502020204030204" pitchFamily="34" charset="0"/>
                    </a:defRPr>
                  </a:lvl7pPr>
                  <a:lvl8pPr>
                    <a:buFont typeface="Arial" panose="020B0604020202020204" pitchFamily="34" charset="0"/>
                    <a:defRPr sz="2000">
                      <a:latin typeface="Calibri" panose="020F0502020204030204" pitchFamily="34" charset="0"/>
                    </a:defRPr>
                  </a:lvl8pPr>
                  <a:lvl9pPr>
                    <a:buFont typeface="Arial" panose="020B0604020202020204" pitchFamily="34" charset="0"/>
                    <a:defRPr sz="2000">
                      <a:latin typeface="Calibri" panose="020F0502020204030204" pitchFamily="34" charset="0"/>
                    </a:defRPr>
                  </a:lvl9pPr>
                </a:lstStyle>
                <a:p>
                  <a:pPr algn="l"/>
                  <a:r>
                    <a:rPr lang="zh-CN" altLang="en-US" sz="18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形态学处理</a:t>
                  </a:r>
                  <a:endPara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2708452" y="1204382"/>
                  <a:ext cx="5413485" cy="3163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>
                    <a:defRPr/>
                  </a:pPr>
                  <a:r>
                    <a:rPr lang="zh-CN" altLang="en-US" sz="1200" dirty="0">
                      <a:solidFill>
                        <a:schemeClr val="accent6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闭操作</a:t>
                  </a:r>
                  <a:endParaRPr lang="zh-CN" altLang="en-US" sz="1200" dirty="0">
                    <a:solidFill>
                      <a:schemeClr val="accent6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grpSp>
        <p:nvGrpSpPr>
          <p:cNvPr id="13" name="组合 12"/>
          <p:cNvGrpSpPr/>
          <p:nvPr/>
        </p:nvGrpSpPr>
        <p:grpSpPr>
          <a:xfrm>
            <a:off x="537845" y="1586230"/>
            <a:ext cx="4034155" cy="337185"/>
            <a:chOff x="847" y="2677"/>
            <a:chExt cx="6353" cy="531"/>
          </a:xfrm>
        </p:grpSpPr>
        <p:sp>
          <p:nvSpPr>
            <p:cNvPr id="5" name="椭圆 4"/>
            <p:cNvSpPr/>
            <p:nvPr/>
          </p:nvSpPr>
          <p:spPr>
            <a:xfrm>
              <a:off x="847" y="2854"/>
              <a:ext cx="227" cy="22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209" y="2677"/>
              <a:ext cx="599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闭操作函数原型</a:t>
              </a:r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37845" y="1842770"/>
            <a:ext cx="791273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void morphologyEx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InputArray src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 OutputArray dst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int op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InputArray kernel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Point anchor=Point(-1,-1)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intiterations=1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int borderType=BORDER_CONSTANT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const Scalar&amp; borderValue=morphologyDefaultBorderValue()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/>
          <p:cNvSpPr txBox="1"/>
          <p:nvPr/>
        </p:nvSpPr>
        <p:spPr>
          <a:xfrm>
            <a:off x="537845" y="78105"/>
            <a:ext cx="25533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技术解析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14045" y="1024890"/>
            <a:ext cx="8154589" cy="368300"/>
            <a:chOff x="967" y="1614"/>
            <a:chExt cx="12075" cy="580"/>
          </a:xfrm>
        </p:grpSpPr>
        <p:grpSp>
          <p:nvGrpSpPr>
            <p:cNvPr id="29" name="组合 28"/>
            <p:cNvGrpSpPr/>
            <p:nvPr/>
          </p:nvGrpSpPr>
          <p:grpSpPr>
            <a:xfrm rot="0">
              <a:off x="967" y="1796"/>
              <a:ext cx="816" cy="359"/>
              <a:chOff x="1868930" y="4098093"/>
              <a:chExt cx="417263" cy="228018"/>
            </a:xfrm>
          </p:grpSpPr>
          <p:sp>
            <p:nvSpPr>
              <p:cNvPr id="31" name="燕尾形 30"/>
              <p:cNvSpPr/>
              <p:nvPr/>
            </p:nvSpPr>
            <p:spPr>
              <a:xfrm>
                <a:off x="1868930" y="4098093"/>
                <a:ext cx="228018" cy="228018"/>
              </a:xfrm>
              <a:prstGeom prst="chevr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燕尾形 31"/>
              <p:cNvSpPr/>
              <p:nvPr/>
            </p:nvSpPr>
            <p:spPr>
              <a:xfrm>
                <a:off x="2058175" y="4098093"/>
                <a:ext cx="228018" cy="228018"/>
              </a:xfrm>
              <a:prstGeom prst="chevr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668" y="1614"/>
              <a:ext cx="11374" cy="580"/>
              <a:chOff x="-169270" y="1088034"/>
              <a:chExt cx="8291207" cy="422806"/>
            </a:xfrm>
          </p:grpSpPr>
          <p:cxnSp>
            <p:nvCxnSpPr>
              <p:cNvPr id="15" name="直接箭头连接符 14"/>
              <p:cNvCxnSpPr/>
              <p:nvPr/>
            </p:nvCxnSpPr>
            <p:spPr>
              <a:xfrm>
                <a:off x="-169270" y="1510808"/>
                <a:ext cx="7862899" cy="0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prstDash val="solid"/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" name="组合 15"/>
              <p:cNvGrpSpPr/>
              <p:nvPr/>
            </p:nvGrpSpPr>
            <p:grpSpPr>
              <a:xfrm>
                <a:off x="-85290" y="1088034"/>
                <a:ext cx="8207227" cy="422806"/>
                <a:chOff x="-85290" y="1098194"/>
                <a:chExt cx="8207227" cy="422806"/>
              </a:xfrm>
            </p:grpSpPr>
            <p:sp>
              <p:nvSpPr>
                <p:cNvPr id="17" name="TextBox 16"/>
                <p:cNvSpPr txBox="1"/>
                <p:nvPr/>
              </p:nvSpPr>
              <p:spPr>
                <a:xfrm>
                  <a:off x="-85290" y="1098194"/>
                  <a:ext cx="2015855" cy="42280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>
                  <a:defPPr>
                    <a:defRPr lang="zh-CN"/>
                  </a:defPPr>
                  <a:lvl1pPr algn="ctr">
                    <a:defRPr sz="1600">
                      <a:solidFill>
                        <a:srgbClr val="BCE8F2"/>
                      </a:solidFill>
                      <a:latin typeface="方正兰亭黑_GBK" pitchFamily="2" charset="-122"/>
                      <a:ea typeface="方正兰亭黑_GBK" pitchFamily="2" charset="-122"/>
                    </a:defRPr>
                  </a:lvl1pPr>
                  <a:lvl2pPr>
                    <a:defRPr sz="2800">
                      <a:latin typeface="Calibri" panose="020F0502020204030204" pitchFamily="34" charset="0"/>
                    </a:defRPr>
                  </a:lvl2pPr>
                  <a:lvl3pPr>
                    <a:defRPr sz="2400">
                      <a:latin typeface="Calibri" panose="020F0502020204030204" pitchFamily="34" charset="0"/>
                    </a:defRPr>
                  </a:lvl3pPr>
                  <a:lvl4pPr>
                    <a:defRPr sz="2000">
                      <a:latin typeface="Calibri" panose="020F0502020204030204" pitchFamily="34" charset="0"/>
                    </a:defRPr>
                  </a:lvl4pPr>
                  <a:lvl5pPr>
                    <a:defRPr sz="2000">
                      <a:latin typeface="Calibri" panose="020F0502020204030204" pitchFamily="34" charset="0"/>
                    </a:defRPr>
                  </a:lvl5pPr>
                  <a:lvl6pPr>
                    <a:buFont typeface="Arial" panose="020B0604020202020204" pitchFamily="34" charset="0"/>
                    <a:defRPr sz="2000">
                      <a:latin typeface="Calibri" panose="020F0502020204030204" pitchFamily="34" charset="0"/>
                    </a:defRPr>
                  </a:lvl6pPr>
                  <a:lvl7pPr>
                    <a:buFont typeface="Arial" panose="020B0604020202020204" pitchFamily="34" charset="0"/>
                    <a:defRPr sz="2000">
                      <a:latin typeface="Calibri" panose="020F0502020204030204" pitchFamily="34" charset="0"/>
                    </a:defRPr>
                  </a:lvl7pPr>
                  <a:lvl8pPr>
                    <a:buFont typeface="Arial" panose="020B0604020202020204" pitchFamily="34" charset="0"/>
                    <a:defRPr sz="2000">
                      <a:latin typeface="Calibri" panose="020F0502020204030204" pitchFamily="34" charset="0"/>
                    </a:defRPr>
                  </a:lvl8pPr>
                  <a:lvl9pPr>
                    <a:buFont typeface="Arial" panose="020B0604020202020204" pitchFamily="34" charset="0"/>
                    <a:defRPr sz="2000">
                      <a:latin typeface="Calibri" panose="020F0502020204030204" pitchFamily="34" charset="0"/>
                    </a:defRPr>
                  </a:lvl9pPr>
                </a:lstStyle>
                <a:p>
                  <a:pPr algn="l"/>
                  <a:r>
                    <a:rPr lang="zh-CN" altLang="en-US" sz="18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形态学处理</a:t>
                  </a:r>
                  <a:endPara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2708452" y="1204382"/>
                  <a:ext cx="5413485" cy="3163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>
                    <a:defRPr/>
                  </a:pPr>
                  <a:r>
                    <a:rPr lang="zh-CN" altLang="en-US" sz="1200" dirty="0">
                      <a:solidFill>
                        <a:schemeClr val="accent6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闭操作</a:t>
                  </a:r>
                  <a:endParaRPr lang="zh-CN" altLang="en-US" sz="1200" dirty="0">
                    <a:solidFill>
                      <a:schemeClr val="accent6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grpSp>
        <p:nvGrpSpPr>
          <p:cNvPr id="13" name="组合 12"/>
          <p:cNvGrpSpPr/>
          <p:nvPr/>
        </p:nvGrpSpPr>
        <p:grpSpPr>
          <a:xfrm>
            <a:off x="537845" y="1586230"/>
            <a:ext cx="4034155" cy="337185"/>
            <a:chOff x="847" y="2677"/>
            <a:chExt cx="6353" cy="531"/>
          </a:xfrm>
        </p:grpSpPr>
        <p:sp>
          <p:nvSpPr>
            <p:cNvPr id="5" name="椭圆 4"/>
            <p:cNvSpPr/>
            <p:nvPr/>
          </p:nvSpPr>
          <p:spPr>
            <a:xfrm>
              <a:off x="847" y="2854"/>
              <a:ext cx="227" cy="22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209" y="2677"/>
              <a:ext cx="599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参数注释</a:t>
              </a:r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37845" y="1923415"/>
            <a:ext cx="791273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ea"/>
              </a:rPr>
              <a:t>第一个参数，InputArray类型的src，输入图像。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j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ea"/>
              </a:rPr>
              <a:t>第二个参数，OutputArray类型的dst，输出图像。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j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ea"/>
              </a:rPr>
              <a:t>第三个参数，int类型的op，表示形态学运算的类型，这里选用：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j-ea"/>
            </a:endParaRPr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chemeClr val="accent6">
                    <a:lumMod val="75000"/>
                  </a:schemeClr>
                </a:solidFill>
                <a:latin typeface="+mj-ea"/>
                <a:ea typeface="+mj-ea"/>
                <a:cs typeface="+mj-ea"/>
              </a:rPr>
              <a:t>     MORPH_CLOSE – 闭运算（Closing operation）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j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ea"/>
              </a:rPr>
              <a:t>第四个参数：InputArray类型的kernel，形态学运算的内核。我们一般使用函数 getStructuringElement配合这个参数的使用。getStructuringElement函数会返回指定形状和尺寸的结构元素（内核矩阵）。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j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j-ea"/>
              </a:rPr>
              <a:t>其他参数都可以省略，设为默认。</a:t>
            </a: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/>
          <p:cNvSpPr txBox="1"/>
          <p:nvPr/>
        </p:nvSpPr>
        <p:spPr>
          <a:xfrm>
            <a:off x="537845" y="78105"/>
            <a:ext cx="25533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技术解析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14045" y="1024890"/>
            <a:ext cx="8154589" cy="368300"/>
            <a:chOff x="967" y="1614"/>
            <a:chExt cx="12075" cy="580"/>
          </a:xfrm>
        </p:grpSpPr>
        <p:grpSp>
          <p:nvGrpSpPr>
            <p:cNvPr id="29" name="组合 28"/>
            <p:cNvGrpSpPr/>
            <p:nvPr/>
          </p:nvGrpSpPr>
          <p:grpSpPr>
            <a:xfrm rot="0">
              <a:off x="967" y="1796"/>
              <a:ext cx="816" cy="359"/>
              <a:chOff x="1868930" y="4098093"/>
              <a:chExt cx="417263" cy="228018"/>
            </a:xfrm>
          </p:grpSpPr>
          <p:sp>
            <p:nvSpPr>
              <p:cNvPr id="31" name="燕尾形 30"/>
              <p:cNvSpPr/>
              <p:nvPr/>
            </p:nvSpPr>
            <p:spPr>
              <a:xfrm>
                <a:off x="1868930" y="4098093"/>
                <a:ext cx="228018" cy="228018"/>
              </a:xfrm>
              <a:prstGeom prst="chevr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燕尾形 31"/>
              <p:cNvSpPr/>
              <p:nvPr/>
            </p:nvSpPr>
            <p:spPr>
              <a:xfrm>
                <a:off x="2058175" y="4098093"/>
                <a:ext cx="228018" cy="228018"/>
              </a:xfrm>
              <a:prstGeom prst="chevr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668" y="1614"/>
              <a:ext cx="11374" cy="580"/>
              <a:chOff x="-169270" y="1088034"/>
              <a:chExt cx="8291207" cy="422806"/>
            </a:xfrm>
          </p:grpSpPr>
          <p:cxnSp>
            <p:nvCxnSpPr>
              <p:cNvPr id="15" name="直接箭头连接符 14"/>
              <p:cNvCxnSpPr/>
              <p:nvPr/>
            </p:nvCxnSpPr>
            <p:spPr>
              <a:xfrm>
                <a:off x="-169270" y="1510808"/>
                <a:ext cx="7862899" cy="0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prstDash val="solid"/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" name="组合 15"/>
              <p:cNvGrpSpPr/>
              <p:nvPr/>
            </p:nvGrpSpPr>
            <p:grpSpPr>
              <a:xfrm>
                <a:off x="-85290" y="1088034"/>
                <a:ext cx="8207227" cy="422806"/>
                <a:chOff x="-85290" y="1098194"/>
                <a:chExt cx="8207227" cy="422806"/>
              </a:xfrm>
            </p:grpSpPr>
            <p:sp>
              <p:nvSpPr>
                <p:cNvPr id="17" name="TextBox 16"/>
                <p:cNvSpPr txBox="1"/>
                <p:nvPr/>
              </p:nvSpPr>
              <p:spPr>
                <a:xfrm>
                  <a:off x="-85290" y="1098194"/>
                  <a:ext cx="2015855" cy="42280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>
                  <a:defPPr>
                    <a:defRPr lang="zh-CN"/>
                  </a:defPPr>
                  <a:lvl1pPr algn="ctr">
                    <a:defRPr sz="1600">
                      <a:solidFill>
                        <a:srgbClr val="BCE8F2"/>
                      </a:solidFill>
                      <a:latin typeface="方正兰亭黑_GBK" pitchFamily="2" charset="-122"/>
                      <a:ea typeface="方正兰亭黑_GBK" pitchFamily="2" charset="-122"/>
                    </a:defRPr>
                  </a:lvl1pPr>
                  <a:lvl2pPr>
                    <a:defRPr sz="2800">
                      <a:latin typeface="Calibri" panose="020F0502020204030204" pitchFamily="34" charset="0"/>
                    </a:defRPr>
                  </a:lvl2pPr>
                  <a:lvl3pPr>
                    <a:defRPr sz="2400">
                      <a:latin typeface="Calibri" panose="020F0502020204030204" pitchFamily="34" charset="0"/>
                    </a:defRPr>
                  </a:lvl3pPr>
                  <a:lvl4pPr>
                    <a:defRPr sz="2000">
                      <a:latin typeface="Calibri" panose="020F0502020204030204" pitchFamily="34" charset="0"/>
                    </a:defRPr>
                  </a:lvl4pPr>
                  <a:lvl5pPr>
                    <a:defRPr sz="2000">
                      <a:latin typeface="Calibri" panose="020F0502020204030204" pitchFamily="34" charset="0"/>
                    </a:defRPr>
                  </a:lvl5pPr>
                  <a:lvl6pPr>
                    <a:buFont typeface="Arial" panose="020B0604020202020204" pitchFamily="34" charset="0"/>
                    <a:defRPr sz="2000">
                      <a:latin typeface="Calibri" panose="020F0502020204030204" pitchFamily="34" charset="0"/>
                    </a:defRPr>
                  </a:lvl6pPr>
                  <a:lvl7pPr>
                    <a:buFont typeface="Arial" panose="020B0604020202020204" pitchFamily="34" charset="0"/>
                    <a:defRPr sz="2000">
                      <a:latin typeface="Calibri" panose="020F0502020204030204" pitchFamily="34" charset="0"/>
                    </a:defRPr>
                  </a:lvl7pPr>
                  <a:lvl8pPr>
                    <a:buFont typeface="Arial" panose="020B0604020202020204" pitchFamily="34" charset="0"/>
                    <a:defRPr sz="2000">
                      <a:latin typeface="Calibri" panose="020F0502020204030204" pitchFamily="34" charset="0"/>
                    </a:defRPr>
                  </a:lvl8pPr>
                  <a:lvl9pPr>
                    <a:buFont typeface="Arial" panose="020B0604020202020204" pitchFamily="34" charset="0"/>
                    <a:defRPr sz="2000">
                      <a:latin typeface="Calibri" panose="020F0502020204030204" pitchFamily="34" charset="0"/>
                    </a:defRPr>
                  </a:lvl9pPr>
                </a:lstStyle>
                <a:p>
                  <a:pPr algn="l"/>
                  <a:r>
                    <a:rPr lang="zh-CN" altLang="en-US" sz="18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形态学处理</a:t>
                  </a:r>
                  <a:endPara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2708452" y="1204382"/>
                  <a:ext cx="5413485" cy="3163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>
                    <a:defRPr/>
                  </a:pPr>
                  <a:r>
                    <a:rPr lang="zh-CN" altLang="en-US" sz="1200" dirty="0">
                      <a:solidFill>
                        <a:schemeClr val="accent6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闭操作</a:t>
                  </a:r>
                  <a:endParaRPr lang="zh-CN" altLang="en-US" sz="1200" dirty="0">
                    <a:solidFill>
                      <a:schemeClr val="accent6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grpSp>
        <p:nvGrpSpPr>
          <p:cNvPr id="13" name="组合 12"/>
          <p:cNvGrpSpPr/>
          <p:nvPr/>
        </p:nvGrpSpPr>
        <p:grpSpPr>
          <a:xfrm>
            <a:off x="537845" y="1586230"/>
            <a:ext cx="4034155" cy="337185"/>
            <a:chOff x="847" y="2677"/>
            <a:chExt cx="6353" cy="531"/>
          </a:xfrm>
        </p:grpSpPr>
        <p:sp>
          <p:nvSpPr>
            <p:cNvPr id="5" name="椭圆 4"/>
            <p:cNvSpPr/>
            <p:nvPr/>
          </p:nvSpPr>
          <p:spPr>
            <a:xfrm>
              <a:off x="847" y="2854"/>
              <a:ext cx="227" cy="22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209" y="2677"/>
              <a:ext cx="599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效果图</a:t>
              </a:r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036060" y="2856865"/>
            <a:ext cx="313055" cy="179705"/>
            <a:chOff x="2673784" y="2255757"/>
            <a:chExt cx="417263" cy="228018"/>
          </a:xfrm>
        </p:grpSpPr>
        <p:sp>
          <p:nvSpPr>
            <p:cNvPr id="4" name="燕尾形 3"/>
            <p:cNvSpPr/>
            <p:nvPr/>
          </p:nvSpPr>
          <p:spPr>
            <a:xfrm>
              <a:off x="2673784" y="2255757"/>
              <a:ext cx="228018" cy="228018"/>
            </a:xfrm>
            <a:prstGeom prst="chevron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2863029" y="2255757"/>
              <a:ext cx="228018" cy="228018"/>
            </a:xfrm>
            <a:prstGeom prst="chevron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358265" y="2508565"/>
            <a:ext cx="1482090" cy="1853780"/>
            <a:chOff x="1973" y="3330"/>
            <a:chExt cx="3111" cy="3707"/>
          </a:xfrm>
        </p:grpSpPr>
        <p:pic>
          <p:nvPicPr>
            <p:cNvPr id="8" name="图片 7" descr="D:\作业论文\大三下人机交互\大作业\边缘提取效果.png边缘提取效果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rcRect/>
            <a:stretch>
              <a:fillRect/>
            </a:stretch>
          </p:blipFill>
          <p:spPr>
            <a:xfrm>
              <a:off x="1973" y="3330"/>
              <a:ext cx="3111" cy="2296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1973" y="6486"/>
              <a:ext cx="3110" cy="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边缘提取效果</a:t>
              </a:r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384637" y="2417952"/>
            <a:ext cx="1725159" cy="2129414"/>
            <a:chOff x="8294" y="3149"/>
            <a:chExt cx="3622" cy="4258"/>
          </a:xfrm>
        </p:grpSpPr>
        <p:pic>
          <p:nvPicPr>
            <p:cNvPr id="12" name="图片 11" descr="D:\作业论文\大三下人机交互\大作业\处理后的边缘提取效果.png处理后的边缘提取效果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8294" y="3149"/>
              <a:ext cx="3622" cy="2660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/>
          </p:nvSpPr>
          <p:spPr>
            <a:xfrm>
              <a:off x="8916" y="6486"/>
              <a:ext cx="2376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处理后的边缘提取效果</a:t>
              </a:r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/>
          <p:cNvSpPr txBox="1"/>
          <p:nvPr/>
        </p:nvSpPr>
        <p:spPr>
          <a:xfrm>
            <a:off x="537845" y="78105"/>
            <a:ext cx="25533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技术解析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37845" y="904240"/>
            <a:ext cx="7757794" cy="368300"/>
            <a:chOff x="967" y="1614"/>
            <a:chExt cx="11487" cy="580"/>
          </a:xfrm>
        </p:grpSpPr>
        <p:grpSp>
          <p:nvGrpSpPr>
            <p:cNvPr id="29" name="组合 28"/>
            <p:cNvGrpSpPr/>
            <p:nvPr/>
          </p:nvGrpSpPr>
          <p:grpSpPr>
            <a:xfrm rot="0">
              <a:off x="967" y="1796"/>
              <a:ext cx="816" cy="359"/>
              <a:chOff x="1868930" y="4098093"/>
              <a:chExt cx="417263" cy="228018"/>
            </a:xfrm>
          </p:grpSpPr>
          <p:sp>
            <p:nvSpPr>
              <p:cNvPr id="31" name="燕尾形 30"/>
              <p:cNvSpPr/>
              <p:nvPr/>
            </p:nvSpPr>
            <p:spPr>
              <a:xfrm>
                <a:off x="1868930" y="4098093"/>
                <a:ext cx="228018" cy="228018"/>
              </a:xfrm>
              <a:prstGeom prst="chevr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燕尾形 31"/>
              <p:cNvSpPr/>
              <p:nvPr/>
            </p:nvSpPr>
            <p:spPr>
              <a:xfrm>
                <a:off x="2058175" y="4098093"/>
                <a:ext cx="228018" cy="228018"/>
              </a:xfrm>
              <a:prstGeom prst="chevr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668" y="1614"/>
              <a:ext cx="10786" cy="580"/>
              <a:chOff x="-169270" y="1088034"/>
              <a:chExt cx="7862899" cy="422806"/>
            </a:xfrm>
          </p:grpSpPr>
          <p:cxnSp>
            <p:nvCxnSpPr>
              <p:cNvPr id="15" name="直接箭头连接符 14"/>
              <p:cNvCxnSpPr/>
              <p:nvPr/>
            </p:nvCxnSpPr>
            <p:spPr>
              <a:xfrm>
                <a:off x="-169270" y="1510808"/>
                <a:ext cx="7862899" cy="0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prstDash val="solid"/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-85290" y="1088034"/>
                <a:ext cx="2015855" cy="4228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ctr">
                  <a:defRPr sz="1600">
                    <a:solidFill>
                      <a:srgbClr val="BCE8F2"/>
                    </a:solidFill>
                    <a:latin typeface="方正兰亭黑_GBK" pitchFamily="2" charset="-122"/>
                    <a:ea typeface="方正兰亭黑_GBK" pitchFamily="2" charset="-122"/>
                  </a:defRPr>
                </a:lvl1pPr>
                <a:lvl2pPr>
                  <a:defRPr sz="2800">
                    <a:latin typeface="Calibri" panose="020F0502020204030204" pitchFamily="34" charset="0"/>
                  </a:defRPr>
                </a:lvl2pPr>
                <a:lvl3pPr>
                  <a:defRPr sz="2400">
                    <a:latin typeface="Calibri" panose="020F0502020204030204" pitchFamily="34" charset="0"/>
                  </a:defRPr>
                </a:lvl3pPr>
                <a:lvl4pPr>
                  <a:defRPr sz="2000">
                    <a:latin typeface="Calibri" panose="020F0502020204030204" pitchFamily="34" charset="0"/>
                  </a:defRPr>
                </a:lvl4pPr>
                <a:lvl5pPr>
                  <a:defRPr sz="2000">
                    <a:latin typeface="Calibri" panose="020F0502020204030204" pitchFamily="34" charset="0"/>
                  </a:defRPr>
                </a:lvl5pPr>
                <a:lvl6pPr>
                  <a:buFont typeface="Arial" panose="020B0604020202020204" pitchFamily="34" charset="0"/>
                  <a:defRPr sz="2000">
                    <a:latin typeface="Calibri" panose="020F0502020204030204" pitchFamily="34" charset="0"/>
                  </a:defRPr>
                </a:lvl6pPr>
                <a:lvl7pPr>
                  <a:buFont typeface="Arial" panose="020B0604020202020204" pitchFamily="34" charset="0"/>
                  <a:defRPr sz="2000">
                    <a:latin typeface="Calibri" panose="020F0502020204030204" pitchFamily="34" charset="0"/>
                  </a:defRPr>
                </a:lvl7pPr>
                <a:lvl8pPr>
                  <a:buFont typeface="Arial" panose="020B0604020202020204" pitchFamily="34" charset="0"/>
                  <a:defRPr sz="2000">
                    <a:latin typeface="Calibri" panose="020F0502020204030204" pitchFamily="34" charset="0"/>
                  </a:defRPr>
                </a:lvl8pPr>
                <a:lvl9pPr>
                  <a:buFont typeface="Arial" panose="020B0604020202020204" pitchFamily="34" charset="0"/>
                  <a:defRPr sz="2000">
                    <a:latin typeface="Calibri" panose="020F0502020204030204" pitchFamily="34" charset="0"/>
                  </a:defRPr>
                </a:lvl9pPr>
              </a:lstStyle>
              <a:p>
                <a:pPr algn="l"/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绘制轮廓</a:t>
                </a:r>
                <a:endParaRPr lang="zh-CN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537845" y="1597025"/>
            <a:ext cx="4034155" cy="337185"/>
            <a:chOff x="847" y="2677"/>
            <a:chExt cx="6353" cy="531"/>
          </a:xfrm>
        </p:grpSpPr>
        <p:sp>
          <p:nvSpPr>
            <p:cNvPr id="5" name="椭圆 4"/>
            <p:cNvSpPr/>
            <p:nvPr/>
          </p:nvSpPr>
          <p:spPr>
            <a:xfrm>
              <a:off x="847" y="2854"/>
              <a:ext cx="227" cy="22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209" y="2677"/>
              <a:ext cx="599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提取轮廓：findContours</a:t>
              </a:r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endPara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37845" y="2146300"/>
            <a:ext cx="4034155" cy="337185"/>
            <a:chOff x="847" y="2677"/>
            <a:chExt cx="6353" cy="531"/>
          </a:xfrm>
        </p:grpSpPr>
        <p:sp>
          <p:nvSpPr>
            <p:cNvPr id="6" name="椭圆 5"/>
            <p:cNvSpPr/>
            <p:nvPr/>
          </p:nvSpPr>
          <p:spPr>
            <a:xfrm>
              <a:off x="847" y="2854"/>
              <a:ext cx="227" cy="22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209" y="2677"/>
              <a:ext cx="599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绘制轮廓：drawContours</a:t>
              </a:r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endPara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/>
          <p:cNvSpPr txBox="1"/>
          <p:nvPr/>
        </p:nvSpPr>
        <p:spPr>
          <a:xfrm>
            <a:off x="537845" y="78105"/>
            <a:ext cx="25533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技术解析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37845" y="904240"/>
            <a:ext cx="7757794" cy="368300"/>
            <a:chOff x="967" y="1614"/>
            <a:chExt cx="11487" cy="580"/>
          </a:xfrm>
        </p:grpSpPr>
        <p:grpSp>
          <p:nvGrpSpPr>
            <p:cNvPr id="29" name="组合 28"/>
            <p:cNvGrpSpPr/>
            <p:nvPr/>
          </p:nvGrpSpPr>
          <p:grpSpPr>
            <a:xfrm rot="0">
              <a:off x="967" y="1796"/>
              <a:ext cx="816" cy="359"/>
              <a:chOff x="1868930" y="4098093"/>
              <a:chExt cx="417263" cy="228018"/>
            </a:xfrm>
          </p:grpSpPr>
          <p:sp>
            <p:nvSpPr>
              <p:cNvPr id="31" name="燕尾形 30"/>
              <p:cNvSpPr/>
              <p:nvPr/>
            </p:nvSpPr>
            <p:spPr>
              <a:xfrm>
                <a:off x="1868930" y="4098093"/>
                <a:ext cx="228018" cy="228018"/>
              </a:xfrm>
              <a:prstGeom prst="chevr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燕尾形 31"/>
              <p:cNvSpPr/>
              <p:nvPr/>
            </p:nvSpPr>
            <p:spPr>
              <a:xfrm>
                <a:off x="2058175" y="4098093"/>
                <a:ext cx="228018" cy="228018"/>
              </a:xfrm>
              <a:prstGeom prst="chevr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668" y="1614"/>
              <a:ext cx="10786" cy="580"/>
              <a:chOff x="-169270" y="1088034"/>
              <a:chExt cx="7862899" cy="422806"/>
            </a:xfrm>
          </p:grpSpPr>
          <p:cxnSp>
            <p:nvCxnSpPr>
              <p:cNvPr id="15" name="直接箭头连接符 14"/>
              <p:cNvCxnSpPr/>
              <p:nvPr/>
            </p:nvCxnSpPr>
            <p:spPr>
              <a:xfrm>
                <a:off x="-169270" y="1510808"/>
                <a:ext cx="7862899" cy="0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prstDash val="solid"/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-85290" y="1088034"/>
                <a:ext cx="2015855" cy="4228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ctr">
                  <a:defRPr sz="1600">
                    <a:solidFill>
                      <a:srgbClr val="BCE8F2"/>
                    </a:solidFill>
                    <a:latin typeface="方正兰亭黑_GBK" pitchFamily="2" charset="-122"/>
                    <a:ea typeface="方正兰亭黑_GBK" pitchFamily="2" charset="-122"/>
                  </a:defRPr>
                </a:lvl1pPr>
                <a:lvl2pPr>
                  <a:defRPr sz="2800">
                    <a:latin typeface="Calibri" panose="020F0502020204030204" pitchFamily="34" charset="0"/>
                  </a:defRPr>
                </a:lvl2pPr>
                <a:lvl3pPr>
                  <a:defRPr sz="2400">
                    <a:latin typeface="Calibri" panose="020F0502020204030204" pitchFamily="34" charset="0"/>
                  </a:defRPr>
                </a:lvl3pPr>
                <a:lvl4pPr>
                  <a:defRPr sz="2000">
                    <a:latin typeface="Calibri" panose="020F0502020204030204" pitchFamily="34" charset="0"/>
                  </a:defRPr>
                </a:lvl4pPr>
                <a:lvl5pPr>
                  <a:defRPr sz="2000">
                    <a:latin typeface="Calibri" panose="020F0502020204030204" pitchFamily="34" charset="0"/>
                  </a:defRPr>
                </a:lvl5pPr>
                <a:lvl6pPr>
                  <a:buFont typeface="Arial" panose="020B0604020202020204" pitchFamily="34" charset="0"/>
                  <a:defRPr sz="2000">
                    <a:latin typeface="Calibri" panose="020F0502020204030204" pitchFamily="34" charset="0"/>
                  </a:defRPr>
                </a:lvl6pPr>
                <a:lvl7pPr>
                  <a:buFont typeface="Arial" panose="020B0604020202020204" pitchFamily="34" charset="0"/>
                  <a:defRPr sz="2000">
                    <a:latin typeface="Calibri" panose="020F0502020204030204" pitchFamily="34" charset="0"/>
                  </a:defRPr>
                </a:lvl7pPr>
                <a:lvl8pPr>
                  <a:buFont typeface="Arial" panose="020B0604020202020204" pitchFamily="34" charset="0"/>
                  <a:defRPr sz="2000">
                    <a:latin typeface="Calibri" panose="020F0502020204030204" pitchFamily="34" charset="0"/>
                  </a:defRPr>
                </a:lvl8pPr>
                <a:lvl9pPr>
                  <a:buFont typeface="Arial" panose="020B0604020202020204" pitchFamily="34" charset="0"/>
                  <a:defRPr sz="2000">
                    <a:latin typeface="Calibri" panose="020F0502020204030204" pitchFamily="34" charset="0"/>
                  </a:defRPr>
                </a:lvl9pPr>
              </a:lstStyle>
              <a:p>
                <a:pPr algn="l"/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绘制轮廓</a:t>
                </a:r>
                <a:endParaRPr lang="zh-CN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537845" y="1445260"/>
            <a:ext cx="4034155" cy="337185"/>
            <a:chOff x="847" y="2677"/>
            <a:chExt cx="6353" cy="531"/>
          </a:xfrm>
        </p:grpSpPr>
        <p:sp>
          <p:nvSpPr>
            <p:cNvPr id="5" name="椭圆 4"/>
            <p:cNvSpPr/>
            <p:nvPr/>
          </p:nvSpPr>
          <p:spPr>
            <a:xfrm>
              <a:off x="847" y="2854"/>
              <a:ext cx="227" cy="22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209" y="2677"/>
              <a:ext cx="599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绘制轮廓：</a:t>
              </a:r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draw</a:t>
              </a:r>
              <a:r>
                <a: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Contours</a:t>
              </a:r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endPara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03555" y="1728470"/>
            <a:ext cx="813625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void drawContours   </a:t>
            </a:r>
            <a:r>
              <a:rPr lang="zh-CN" altLang="en-US" sz="1600"/>
              <a:t>                        </a:t>
            </a:r>
            <a:r>
              <a:rPr lang="zh-CN" altLang="en-US" sz="1600">
                <a:solidFill>
                  <a:schemeClr val="accent6">
                    <a:lumMod val="75000"/>
                  </a:schemeClr>
                </a:solidFill>
              </a:rPr>
              <a:t> //用于绘制找到的图像轮廓</a:t>
            </a:r>
            <a:endParaRPr lang="zh-CN" altLang="en-US" sz="160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 InputOutputArray image,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 InputArrayOfArrays contours,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 int contourIdx,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 const Scalar&amp; color,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 int thickness = 1, 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 int lineType = 8,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 InputArray hierarchy = noArray(),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 int maxLevel = INT_MAX,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 Point offset = Point()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/>
          <p:cNvSpPr txBox="1"/>
          <p:nvPr/>
        </p:nvSpPr>
        <p:spPr>
          <a:xfrm>
            <a:off x="537845" y="78105"/>
            <a:ext cx="25533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技术解析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37845" y="904240"/>
            <a:ext cx="7757794" cy="368300"/>
            <a:chOff x="967" y="1614"/>
            <a:chExt cx="11487" cy="580"/>
          </a:xfrm>
        </p:grpSpPr>
        <p:grpSp>
          <p:nvGrpSpPr>
            <p:cNvPr id="29" name="组合 28"/>
            <p:cNvGrpSpPr/>
            <p:nvPr/>
          </p:nvGrpSpPr>
          <p:grpSpPr>
            <a:xfrm rot="0">
              <a:off x="967" y="1796"/>
              <a:ext cx="816" cy="359"/>
              <a:chOff x="1868930" y="4098093"/>
              <a:chExt cx="417263" cy="228018"/>
            </a:xfrm>
          </p:grpSpPr>
          <p:sp>
            <p:nvSpPr>
              <p:cNvPr id="31" name="燕尾形 30"/>
              <p:cNvSpPr/>
              <p:nvPr/>
            </p:nvSpPr>
            <p:spPr>
              <a:xfrm>
                <a:off x="1868930" y="4098093"/>
                <a:ext cx="228018" cy="228018"/>
              </a:xfrm>
              <a:prstGeom prst="chevr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燕尾形 31"/>
              <p:cNvSpPr/>
              <p:nvPr/>
            </p:nvSpPr>
            <p:spPr>
              <a:xfrm>
                <a:off x="2058175" y="4098093"/>
                <a:ext cx="228018" cy="228018"/>
              </a:xfrm>
              <a:prstGeom prst="chevr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668" y="1614"/>
              <a:ext cx="10786" cy="580"/>
              <a:chOff x="-169270" y="1088034"/>
              <a:chExt cx="7862899" cy="422806"/>
            </a:xfrm>
          </p:grpSpPr>
          <p:cxnSp>
            <p:nvCxnSpPr>
              <p:cNvPr id="15" name="直接箭头连接符 14"/>
              <p:cNvCxnSpPr/>
              <p:nvPr/>
            </p:nvCxnSpPr>
            <p:spPr>
              <a:xfrm>
                <a:off x="-169270" y="1510808"/>
                <a:ext cx="7862899" cy="0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prstDash val="solid"/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-85290" y="1088034"/>
                <a:ext cx="2015855" cy="4228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ctr">
                  <a:defRPr sz="1600">
                    <a:solidFill>
                      <a:srgbClr val="BCE8F2"/>
                    </a:solidFill>
                    <a:latin typeface="方正兰亭黑_GBK" pitchFamily="2" charset="-122"/>
                    <a:ea typeface="方正兰亭黑_GBK" pitchFamily="2" charset="-122"/>
                  </a:defRPr>
                </a:lvl1pPr>
                <a:lvl2pPr>
                  <a:defRPr sz="2800">
                    <a:latin typeface="Calibri" panose="020F0502020204030204" pitchFamily="34" charset="0"/>
                  </a:defRPr>
                </a:lvl2pPr>
                <a:lvl3pPr>
                  <a:defRPr sz="2400">
                    <a:latin typeface="Calibri" panose="020F0502020204030204" pitchFamily="34" charset="0"/>
                  </a:defRPr>
                </a:lvl3pPr>
                <a:lvl4pPr>
                  <a:defRPr sz="2000">
                    <a:latin typeface="Calibri" panose="020F0502020204030204" pitchFamily="34" charset="0"/>
                  </a:defRPr>
                </a:lvl4pPr>
                <a:lvl5pPr>
                  <a:defRPr sz="2000">
                    <a:latin typeface="Calibri" panose="020F0502020204030204" pitchFamily="34" charset="0"/>
                  </a:defRPr>
                </a:lvl5pPr>
                <a:lvl6pPr>
                  <a:buFont typeface="Arial" panose="020B0604020202020204" pitchFamily="34" charset="0"/>
                  <a:defRPr sz="2000">
                    <a:latin typeface="Calibri" panose="020F0502020204030204" pitchFamily="34" charset="0"/>
                  </a:defRPr>
                </a:lvl6pPr>
                <a:lvl7pPr>
                  <a:buFont typeface="Arial" panose="020B0604020202020204" pitchFamily="34" charset="0"/>
                  <a:defRPr sz="2000">
                    <a:latin typeface="Calibri" panose="020F0502020204030204" pitchFamily="34" charset="0"/>
                  </a:defRPr>
                </a:lvl7pPr>
                <a:lvl8pPr>
                  <a:buFont typeface="Arial" panose="020B0604020202020204" pitchFamily="34" charset="0"/>
                  <a:defRPr sz="2000">
                    <a:latin typeface="Calibri" panose="020F0502020204030204" pitchFamily="34" charset="0"/>
                  </a:defRPr>
                </a:lvl8pPr>
                <a:lvl9pPr>
                  <a:buFont typeface="Arial" panose="020B0604020202020204" pitchFamily="34" charset="0"/>
                  <a:defRPr sz="2000">
                    <a:latin typeface="Calibri" panose="020F0502020204030204" pitchFamily="34" charset="0"/>
                  </a:defRPr>
                </a:lvl9pPr>
              </a:lstStyle>
              <a:p>
                <a:pPr algn="l"/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绘制轮廓</a:t>
                </a:r>
                <a:endParaRPr lang="zh-CN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537845" y="1445260"/>
            <a:ext cx="4034155" cy="337185"/>
            <a:chOff x="847" y="2677"/>
            <a:chExt cx="6353" cy="531"/>
          </a:xfrm>
        </p:grpSpPr>
        <p:sp>
          <p:nvSpPr>
            <p:cNvPr id="5" name="椭圆 4"/>
            <p:cNvSpPr/>
            <p:nvPr/>
          </p:nvSpPr>
          <p:spPr>
            <a:xfrm>
              <a:off x="847" y="2854"/>
              <a:ext cx="227" cy="22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209" y="2677"/>
              <a:ext cx="599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参数注释</a:t>
              </a:r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endPara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03555" y="1782445"/>
            <a:ext cx="813625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第一个参数：image是要绘制轮廓的图像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第二个参数：contours，所有输入的轮廓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第三个参数：contourIdx，指定要绘制轮廓的编号，如果是负数，则绘制所有的轮廓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第四个参数：color，绘制轮廓所用的颜色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其他参数均可以省略，设为默认值。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3090" y="3799205"/>
            <a:ext cx="79387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chemeClr val="accent6">
                    <a:lumMod val="75000"/>
                  </a:schemeClr>
                </a:solidFill>
              </a:rPr>
              <a:t>*</a:t>
            </a:r>
            <a:r>
              <a:rPr lang="zh-CN" altLang="en-US" sz="1600">
                <a:solidFill>
                  <a:schemeClr val="accent6">
                    <a:lumMod val="75000"/>
                  </a:schemeClr>
                </a:solidFill>
              </a:rPr>
              <a:t>在drawContours的结尾加上参数：CV_FILLED，选择目标轮廓编号，即可填充轮廓。</a:t>
            </a:r>
            <a:endParaRPr lang="zh-CN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/>
          <p:cNvSpPr txBox="1"/>
          <p:nvPr/>
        </p:nvSpPr>
        <p:spPr>
          <a:xfrm>
            <a:off x="537845" y="78105"/>
            <a:ext cx="25533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技术解析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14045" y="1024890"/>
            <a:ext cx="7757794" cy="368300"/>
            <a:chOff x="967" y="1614"/>
            <a:chExt cx="11487" cy="580"/>
          </a:xfrm>
        </p:grpSpPr>
        <p:grpSp>
          <p:nvGrpSpPr>
            <p:cNvPr id="29" name="组合 28"/>
            <p:cNvGrpSpPr/>
            <p:nvPr/>
          </p:nvGrpSpPr>
          <p:grpSpPr>
            <a:xfrm rot="0">
              <a:off x="967" y="1796"/>
              <a:ext cx="816" cy="359"/>
              <a:chOff x="1868930" y="4098093"/>
              <a:chExt cx="417263" cy="228018"/>
            </a:xfrm>
          </p:grpSpPr>
          <p:sp>
            <p:nvSpPr>
              <p:cNvPr id="31" name="燕尾形 30"/>
              <p:cNvSpPr/>
              <p:nvPr/>
            </p:nvSpPr>
            <p:spPr>
              <a:xfrm>
                <a:off x="1868930" y="4098093"/>
                <a:ext cx="228018" cy="228018"/>
              </a:xfrm>
              <a:prstGeom prst="chevr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燕尾形 31"/>
              <p:cNvSpPr/>
              <p:nvPr/>
            </p:nvSpPr>
            <p:spPr>
              <a:xfrm>
                <a:off x="2058175" y="4098093"/>
                <a:ext cx="228018" cy="228018"/>
              </a:xfrm>
              <a:prstGeom prst="chevr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668" y="1614"/>
              <a:ext cx="10786" cy="580"/>
              <a:chOff x="-169270" y="1088034"/>
              <a:chExt cx="7862899" cy="422806"/>
            </a:xfrm>
          </p:grpSpPr>
          <p:cxnSp>
            <p:nvCxnSpPr>
              <p:cNvPr id="15" name="直接箭头连接符 14"/>
              <p:cNvCxnSpPr/>
              <p:nvPr/>
            </p:nvCxnSpPr>
            <p:spPr>
              <a:xfrm>
                <a:off x="-169270" y="1510808"/>
                <a:ext cx="7862899" cy="0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prstDash val="solid"/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-85290" y="1088034"/>
                <a:ext cx="2015855" cy="4228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ctr">
                  <a:defRPr sz="1600">
                    <a:solidFill>
                      <a:srgbClr val="BCE8F2"/>
                    </a:solidFill>
                    <a:latin typeface="方正兰亭黑_GBK" pitchFamily="2" charset="-122"/>
                    <a:ea typeface="方正兰亭黑_GBK" pitchFamily="2" charset="-122"/>
                  </a:defRPr>
                </a:lvl1pPr>
                <a:lvl2pPr>
                  <a:defRPr sz="2800">
                    <a:latin typeface="Calibri" panose="020F0502020204030204" pitchFamily="34" charset="0"/>
                  </a:defRPr>
                </a:lvl2pPr>
                <a:lvl3pPr>
                  <a:defRPr sz="2400">
                    <a:latin typeface="Calibri" panose="020F0502020204030204" pitchFamily="34" charset="0"/>
                  </a:defRPr>
                </a:lvl3pPr>
                <a:lvl4pPr>
                  <a:defRPr sz="2000">
                    <a:latin typeface="Calibri" panose="020F0502020204030204" pitchFamily="34" charset="0"/>
                  </a:defRPr>
                </a:lvl4pPr>
                <a:lvl5pPr>
                  <a:defRPr sz="2000">
                    <a:latin typeface="Calibri" panose="020F0502020204030204" pitchFamily="34" charset="0"/>
                  </a:defRPr>
                </a:lvl5pPr>
                <a:lvl6pPr>
                  <a:buFont typeface="Arial" panose="020B0604020202020204" pitchFamily="34" charset="0"/>
                  <a:defRPr sz="2000">
                    <a:latin typeface="Calibri" panose="020F0502020204030204" pitchFamily="34" charset="0"/>
                  </a:defRPr>
                </a:lvl6pPr>
                <a:lvl7pPr>
                  <a:buFont typeface="Arial" panose="020B0604020202020204" pitchFamily="34" charset="0"/>
                  <a:defRPr sz="2000">
                    <a:latin typeface="Calibri" panose="020F0502020204030204" pitchFamily="34" charset="0"/>
                  </a:defRPr>
                </a:lvl7pPr>
                <a:lvl8pPr>
                  <a:buFont typeface="Arial" panose="020B0604020202020204" pitchFamily="34" charset="0"/>
                  <a:defRPr sz="2000">
                    <a:latin typeface="Calibri" panose="020F0502020204030204" pitchFamily="34" charset="0"/>
                  </a:defRPr>
                </a:lvl8pPr>
                <a:lvl9pPr>
                  <a:buFont typeface="Arial" panose="020B0604020202020204" pitchFamily="34" charset="0"/>
                  <a:defRPr sz="2000">
                    <a:latin typeface="Calibri" panose="020F0502020204030204" pitchFamily="34" charset="0"/>
                  </a:defRPr>
                </a:lvl9pPr>
              </a:lstStyle>
              <a:p>
                <a:pPr algn="l"/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绘制轮廓</a:t>
                </a:r>
                <a:endParaRPr lang="zh-CN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537845" y="1699895"/>
            <a:ext cx="4034155" cy="337185"/>
            <a:chOff x="847" y="2677"/>
            <a:chExt cx="6353" cy="531"/>
          </a:xfrm>
        </p:grpSpPr>
        <p:sp>
          <p:nvSpPr>
            <p:cNvPr id="5" name="椭圆 4"/>
            <p:cNvSpPr/>
            <p:nvPr/>
          </p:nvSpPr>
          <p:spPr>
            <a:xfrm>
              <a:off x="847" y="2854"/>
              <a:ext cx="227" cy="22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209" y="2677"/>
              <a:ext cx="599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效果图</a:t>
              </a:r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948940" y="2978785"/>
            <a:ext cx="313055" cy="179705"/>
            <a:chOff x="2673784" y="2255757"/>
            <a:chExt cx="417263" cy="228018"/>
          </a:xfrm>
        </p:grpSpPr>
        <p:sp>
          <p:nvSpPr>
            <p:cNvPr id="3" name="燕尾形 2"/>
            <p:cNvSpPr/>
            <p:nvPr/>
          </p:nvSpPr>
          <p:spPr>
            <a:xfrm>
              <a:off x="2673784" y="2255757"/>
              <a:ext cx="228018" cy="228018"/>
            </a:xfrm>
            <a:prstGeom prst="chevron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2863029" y="2255757"/>
              <a:ext cx="228018" cy="228018"/>
            </a:xfrm>
            <a:prstGeom prst="chevron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77174" y="2286478"/>
            <a:ext cx="1762215" cy="2000302"/>
            <a:chOff x="1623" y="3037"/>
            <a:chExt cx="3699" cy="4000"/>
          </a:xfrm>
        </p:grpSpPr>
        <p:pic>
          <p:nvPicPr>
            <p:cNvPr id="8" name="图片 7" descr="D:\作业论文\大三下人机交互\大作业\处理后的边缘提取效果.png处理后的边缘提取效果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rcRect/>
            <a:stretch>
              <a:fillRect/>
            </a:stretch>
          </p:blipFill>
          <p:spPr>
            <a:xfrm>
              <a:off x="1813" y="3037"/>
              <a:ext cx="3508" cy="2888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1623" y="6486"/>
              <a:ext cx="3699" cy="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处理过的边缘提取效果</a:t>
              </a:r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600654" y="2286876"/>
            <a:ext cx="1831850" cy="2184925"/>
            <a:chOff x="8134" y="3038"/>
            <a:chExt cx="3846" cy="4369"/>
          </a:xfrm>
        </p:grpSpPr>
        <p:pic>
          <p:nvPicPr>
            <p:cNvPr id="12" name="图片 11" descr="D:\作业论文\大三下人机交互\大作业\分割指甲.png分割指甲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8134" y="3038"/>
              <a:ext cx="3846" cy="2886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/>
          </p:nvSpPr>
          <p:spPr>
            <a:xfrm>
              <a:off x="8916" y="6486"/>
              <a:ext cx="2376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填充轮廓</a:t>
              </a:r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  <a:p>
              <a:pPr algn="ctr"/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（分割指甲）</a:t>
              </a:r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727438" y="2286876"/>
            <a:ext cx="1821848" cy="1999889"/>
            <a:chOff x="8145" y="3038"/>
            <a:chExt cx="3825" cy="3999"/>
          </a:xfrm>
        </p:grpSpPr>
        <p:pic>
          <p:nvPicPr>
            <p:cNvPr id="18" name="图片 17" descr="D:\作业论文\大三下人机交互\大作业\绘制全部边缘.png绘制全部边缘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8145" y="3038"/>
              <a:ext cx="3825" cy="2886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/>
          </p:nvSpPr>
          <p:spPr>
            <a:xfrm>
              <a:off x="8916" y="6486"/>
              <a:ext cx="2376" cy="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绘制全部轮廓</a:t>
              </a:r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935980" y="2919095"/>
            <a:ext cx="313055" cy="179705"/>
            <a:chOff x="2673784" y="2255757"/>
            <a:chExt cx="417263" cy="228018"/>
          </a:xfrm>
        </p:grpSpPr>
        <p:sp>
          <p:nvSpPr>
            <p:cNvPr id="21" name="燕尾形 20"/>
            <p:cNvSpPr/>
            <p:nvPr/>
          </p:nvSpPr>
          <p:spPr>
            <a:xfrm>
              <a:off x="2673784" y="2255757"/>
              <a:ext cx="228018" cy="228018"/>
            </a:xfrm>
            <a:prstGeom prst="chevron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燕尾形 22"/>
            <p:cNvSpPr/>
            <p:nvPr/>
          </p:nvSpPr>
          <p:spPr>
            <a:xfrm>
              <a:off x="2863029" y="2255757"/>
              <a:ext cx="228018" cy="228018"/>
            </a:xfrm>
            <a:prstGeom prst="chevron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/>
          <p:cNvSpPr txBox="1"/>
          <p:nvPr/>
        </p:nvSpPr>
        <p:spPr>
          <a:xfrm>
            <a:off x="537845" y="78105"/>
            <a:ext cx="25533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技术解析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14045" y="1024890"/>
            <a:ext cx="7757795" cy="368300"/>
            <a:chOff x="967" y="1614"/>
            <a:chExt cx="11487" cy="580"/>
          </a:xfrm>
        </p:grpSpPr>
        <p:grpSp>
          <p:nvGrpSpPr>
            <p:cNvPr id="29" name="组合 28"/>
            <p:cNvGrpSpPr/>
            <p:nvPr/>
          </p:nvGrpSpPr>
          <p:grpSpPr>
            <a:xfrm rot="0">
              <a:off x="967" y="1796"/>
              <a:ext cx="816" cy="359"/>
              <a:chOff x="1868930" y="4098093"/>
              <a:chExt cx="417263" cy="228018"/>
            </a:xfrm>
          </p:grpSpPr>
          <p:sp>
            <p:nvSpPr>
              <p:cNvPr id="31" name="燕尾形 30"/>
              <p:cNvSpPr/>
              <p:nvPr/>
            </p:nvSpPr>
            <p:spPr>
              <a:xfrm>
                <a:off x="1868930" y="4098093"/>
                <a:ext cx="228018" cy="228018"/>
              </a:xfrm>
              <a:prstGeom prst="chevr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燕尾形 31"/>
              <p:cNvSpPr/>
              <p:nvPr/>
            </p:nvSpPr>
            <p:spPr>
              <a:xfrm>
                <a:off x="2058175" y="4098093"/>
                <a:ext cx="228018" cy="228018"/>
              </a:xfrm>
              <a:prstGeom prst="chevr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668" y="1614"/>
              <a:ext cx="10786" cy="580"/>
              <a:chOff x="-169270" y="1088034"/>
              <a:chExt cx="7862899" cy="422806"/>
            </a:xfrm>
          </p:grpSpPr>
          <p:cxnSp>
            <p:nvCxnSpPr>
              <p:cNvPr id="15" name="直接箭头连接符 14"/>
              <p:cNvCxnSpPr/>
              <p:nvPr/>
            </p:nvCxnSpPr>
            <p:spPr>
              <a:xfrm>
                <a:off x="-169270" y="1510808"/>
                <a:ext cx="7862899" cy="0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prstDash val="solid"/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" name="组合 15"/>
              <p:cNvGrpSpPr/>
              <p:nvPr/>
            </p:nvGrpSpPr>
            <p:grpSpPr>
              <a:xfrm>
                <a:off x="-85290" y="1088034"/>
                <a:ext cx="7008407" cy="422806"/>
                <a:chOff x="-85290" y="1098194"/>
                <a:chExt cx="7008407" cy="422806"/>
              </a:xfrm>
            </p:grpSpPr>
            <p:sp>
              <p:nvSpPr>
                <p:cNvPr id="17" name="TextBox 16"/>
                <p:cNvSpPr txBox="1"/>
                <p:nvPr/>
              </p:nvSpPr>
              <p:spPr>
                <a:xfrm>
                  <a:off x="-85290" y="1098194"/>
                  <a:ext cx="1293760" cy="42280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>
                  <a:defPPr>
                    <a:defRPr lang="zh-CN"/>
                  </a:defPPr>
                  <a:lvl1pPr algn="ctr">
                    <a:defRPr sz="1600">
                      <a:solidFill>
                        <a:srgbClr val="BCE8F2"/>
                      </a:solidFill>
                      <a:latin typeface="方正兰亭黑_GBK" pitchFamily="2" charset="-122"/>
                      <a:ea typeface="方正兰亭黑_GBK" pitchFamily="2" charset="-122"/>
                    </a:defRPr>
                  </a:lvl1pPr>
                  <a:lvl2pPr>
                    <a:defRPr sz="2800">
                      <a:latin typeface="Calibri" panose="020F0502020204030204" pitchFamily="34" charset="0"/>
                    </a:defRPr>
                  </a:lvl2pPr>
                  <a:lvl3pPr>
                    <a:defRPr sz="2400">
                      <a:latin typeface="Calibri" panose="020F0502020204030204" pitchFamily="34" charset="0"/>
                    </a:defRPr>
                  </a:lvl3pPr>
                  <a:lvl4pPr>
                    <a:defRPr sz="2000">
                      <a:latin typeface="Calibri" panose="020F0502020204030204" pitchFamily="34" charset="0"/>
                    </a:defRPr>
                  </a:lvl4pPr>
                  <a:lvl5pPr>
                    <a:defRPr sz="2000">
                      <a:latin typeface="Calibri" panose="020F0502020204030204" pitchFamily="34" charset="0"/>
                    </a:defRPr>
                  </a:lvl5pPr>
                  <a:lvl6pPr>
                    <a:buFont typeface="Arial" panose="020B0604020202020204" pitchFamily="34" charset="0"/>
                    <a:defRPr sz="2000">
                      <a:latin typeface="Calibri" panose="020F0502020204030204" pitchFamily="34" charset="0"/>
                    </a:defRPr>
                  </a:lvl6pPr>
                  <a:lvl7pPr>
                    <a:buFont typeface="Arial" panose="020B0604020202020204" pitchFamily="34" charset="0"/>
                    <a:defRPr sz="2000">
                      <a:latin typeface="Calibri" panose="020F0502020204030204" pitchFamily="34" charset="0"/>
                    </a:defRPr>
                  </a:lvl7pPr>
                  <a:lvl8pPr>
                    <a:buFont typeface="Arial" panose="020B0604020202020204" pitchFamily="34" charset="0"/>
                    <a:defRPr sz="2000">
                      <a:latin typeface="Calibri" panose="020F0502020204030204" pitchFamily="34" charset="0"/>
                    </a:defRPr>
                  </a:lvl8pPr>
                  <a:lvl9pPr>
                    <a:buFont typeface="Arial" panose="020B0604020202020204" pitchFamily="34" charset="0"/>
                    <a:defRPr sz="2000">
                      <a:latin typeface="Calibri" panose="020F0502020204030204" pitchFamily="34" charset="0"/>
                    </a:defRPr>
                  </a:lvl9pPr>
                </a:lstStyle>
                <a:p>
                  <a:r>
                    <a:rPr lang="zh-CN" altLang="en-US" sz="18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指甲贴图</a:t>
                  </a:r>
                  <a:endPara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1509632" y="1202924"/>
                  <a:ext cx="5413485" cy="3163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>
                    <a:defRPr/>
                  </a:pPr>
                  <a:endParaRPr lang="en-US" altLang="zh-CN" sz="1200" dirty="0">
                    <a:solidFill>
                      <a:schemeClr val="accent6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grpSp>
        <p:nvGrpSpPr>
          <p:cNvPr id="3" name="组合 2"/>
          <p:cNvGrpSpPr/>
          <p:nvPr/>
        </p:nvGrpSpPr>
        <p:grpSpPr>
          <a:xfrm>
            <a:off x="537845" y="1699895"/>
            <a:ext cx="7213600" cy="336550"/>
            <a:chOff x="847" y="2677"/>
            <a:chExt cx="11360" cy="530"/>
          </a:xfrm>
        </p:grpSpPr>
        <p:sp>
          <p:nvSpPr>
            <p:cNvPr id="5" name="椭圆 4"/>
            <p:cNvSpPr/>
            <p:nvPr/>
          </p:nvSpPr>
          <p:spPr>
            <a:xfrm>
              <a:off x="847" y="2829"/>
              <a:ext cx="227" cy="22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209" y="2677"/>
              <a:ext cx="10999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遍历指甲区域内所有像素，对像素进行赋值操作</a:t>
              </a:r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2310765" y="2772410"/>
            <a:ext cx="3592830" cy="991235"/>
            <a:chOff x="3639" y="4366"/>
            <a:chExt cx="5527" cy="1561"/>
          </a:xfrm>
        </p:grpSpPr>
        <p:pic>
          <p:nvPicPr>
            <p:cNvPr id="4" name="图片 3" descr="指甲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639" y="4402"/>
              <a:ext cx="900" cy="900"/>
            </a:xfrm>
            <a:prstGeom prst="rect">
              <a:avLst/>
            </a:prstGeom>
          </p:spPr>
        </p:pic>
        <p:grpSp>
          <p:nvGrpSpPr>
            <p:cNvPr id="22" name="组合 21"/>
            <p:cNvGrpSpPr/>
            <p:nvPr/>
          </p:nvGrpSpPr>
          <p:grpSpPr>
            <a:xfrm>
              <a:off x="6225" y="4692"/>
              <a:ext cx="493" cy="283"/>
              <a:chOff x="2673784" y="2255757"/>
              <a:chExt cx="417263" cy="228018"/>
            </a:xfrm>
          </p:grpSpPr>
          <p:sp>
            <p:nvSpPr>
              <p:cNvPr id="23" name="燕尾形 22"/>
              <p:cNvSpPr/>
              <p:nvPr/>
            </p:nvSpPr>
            <p:spPr>
              <a:xfrm>
                <a:off x="2673784" y="2255757"/>
                <a:ext cx="228018" cy="228018"/>
              </a:xfrm>
              <a:prstGeom prst="chevron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燕尾形 23"/>
              <p:cNvSpPr/>
              <p:nvPr/>
            </p:nvSpPr>
            <p:spPr>
              <a:xfrm>
                <a:off x="2863029" y="2255757"/>
                <a:ext cx="228018" cy="228018"/>
              </a:xfrm>
              <a:prstGeom prst="chevron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30" name="图片 29" descr="指甲贴图内容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06" y="4366"/>
              <a:ext cx="960" cy="936"/>
            </a:xfrm>
            <a:prstGeom prst="rect">
              <a:avLst/>
            </a:prstGeom>
          </p:spPr>
        </p:pic>
        <p:sp>
          <p:nvSpPr>
            <p:cNvPr id="33" name="文本框 32"/>
            <p:cNvSpPr txBox="1"/>
            <p:nvPr/>
          </p:nvSpPr>
          <p:spPr>
            <a:xfrm>
              <a:off x="5681" y="5396"/>
              <a:ext cx="2054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.copyTo</a:t>
              </a:r>
              <a:endPara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/>
          <p:cNvSpPr txBox="1"/>
          <p:nvPr/>
        </p:nvSpPr>
        <p:spPr>
          <a:xfrm>
            <a:off x="537845" y="78105"/>
            <a:ext cx="25533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技术解析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14045" y="1024890"/>
            <a:ext cx="7757794" cy="368300"/>
            <a:chOff x="967" y="1614"/>
            <a:chExt cx="11487" cy="580"/>
          </a:xfrm>
        </p:grpSpPr>
        <p:grpSp>
          <p:nvGrpSpPr>
            <p:cNvPr id="29" name="组合 28"/>
            <p:cNvGrpSpPr/>
            <p:nvPr/>
          </p:nvGrpSpPr>
          <p:grpSpPr>
            <a:xfrm rot="0">
              <a:off x="967" y="1796"/>
              <a:ext cx="816" cy="359"/>
              <a:chOff x="1868930" y="4098093"/>
              <a:chExt cx="417263" cy="228018"/>
            </a:xfrm>
          </p:grpSpPr>
          <p:sp>
            <p:nvSpPr>
              <p:cNvPr id="31" name="燕尾形 30"/>
              <p:cNvSpPr/>
              <p:nvPr/>
            </p:nvSpPr>
            <p:spPr>
              <a:xfrm>
                <a:off x="1868930" y="4098093"/>
                <a:ext cx="228018" cy="228018"/>
              </a:xfrm>
              <a:prstGeom prst="chevr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燕尾形 31"/>
              <p:cNvSpPr/>
              <p:nvPr/>
            </p:nvSpPr>
            <p:spPr>
              <a:xfrm>
                <a:off x="2058175" y="4098093"/>
                <a:ext cx="228018" cy="228018"/>
              </a:xfrm>
              <a:prstGeom prst="chevr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668" y="1614"/>
              <a:ext cx="10786" cy="580"/>
              <a:chOff x="-169270" y="1088034"/>
              <a:chExt cx="7862899" cy="422806"/>
            </a:xfrm>
          </p:grpSpPr>
          <p:cxnSp>
            <p:nvCxnSpPr>
              <p:cNvPr id="15" name="直接箭头连接符 14"/>
              <p:cNvCxnSpPr/>
              <p:nvPr/>
            </p:nvCxnSpPr>
            <p:spPr>
              <a:xfrm>
                <a:off x="-169270" y="1510808"/>
                <a:ext cx="7862899" cy="0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prstDash val="solid"/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-85290" y="1088034"/>
                <a:ext cx="2015855" cy="4228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ctr">
                  <a:defRPr sz="1600">
                    <a:solidFill>
                      <a:srgbClr val="BCE8F2"/>
                    </a:solidFill>
                    <a:latin typeface="方正兰亭黑_GBK" pitchFamily="2" charset="-122"/>
                    <a:ea typeface="方正兰亭黑_GBK" pitchFamily="2" charset="-122"/>
                  </a:defRPr>
                </a:lvl1pPr>
                <a:lvl2pPr>
                  <a:defRPr sz="2800">
                    <a:latin typeface="Calibri" panose="020F0502020204030204" pitchFamily="34" charset="0"/>
                  </a:defRPr>
                </a:lvl2pPr>
                <a:lvl3pPr>
                  <a:defRPr sz="2400">
                    <a:latin typeface="Calibri" panose="020F0502020204030204" pitchFamily="34" charset="0"/>
                  </a:defRPr>
                </a:lvl3pPr>
                <a:lvl4pPr>
                  <a:defRPr sz="2000">
                    <a:latin typeface="Calibri" panose="020F0502020204030204" pitchFamily="34" charset="0"/>
                  </a:defRPr>
                </a:lvl4pPr>
                <a:lvl5pPr>
                  <a:defRPr sz="2000">
                    <a:latin typeface="Calibri" panose="020F0502020204030204" pitchFamily="34" charset="0"/>
                  </a:defRPr>
                </a:lvl5pPr>
                <a:lvl6pPr>
                  <a:buFont typeface="Arial" panose="020B0604020202020204" pitchFamily="34" charset="0"/>
                  <a:defRPr sz="2000">
                    <a:latin typeface="Calibri" panose="020F0502020204030204" pitchFamily="34" charset="0"/>
                  </a:defRPr>
                </a:lvl6pPr>
                <a:lvl7pPr>
                  <a:buFont typeface="Arial" panose="020B0604020202020204" pitchFamily="34" charset="0"/>
                  <a:defRPr sz="2000">
                    <a:latin typeface="Calibri" panose="020F0502020204030204" pitchFamily="34" charset="0"/>
                  </a:defRPr>
                </a:lvl7pPr>
                <a:lvl8pPr>
                  <a:buFont typeface="Arial" panose="020B0604020202020204" pitchFamily="34" charset="0"/>
                  <a:defRPr sz="2000">
                    <a:latin typeface="Calibri" panose="020F0502020204030204" pitchFamily="34" charset="0"/>
                  </a:defRPr>
                </a:lvl8pPr>
                <a:lvl9pPr>
                  <a:buFont typeface="Arial" panose="020B0604020202020204" pitchFamily="34" charset="0"/>
                  <a:defRPr sz="2000">
                    <a:latin typeface="Calibri" panose="020F0502020204030204" pitchFamily="34" charset="0"/>
                  </a:defRPr>
                </a:lvl9pPr>
              </a:lstStyle>
              <a:p>
                <a:pPr algn="l"/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绘制轮廓</a:t>
                </a:r>
                <a:endParaRPr lang="zh-CN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537845" y="1699895"/>
            <a:ext cx="4034155" cy="337185"/>
            <a:chOff x="847" y="2677"/>
            <a:chExt cx="6353" cy="531"/>
          </a:xfrm>
        </p:grpSpPr>
        <p:sp>
          <p:nvSpPr>
            <p:cNvPr id="5" name="椭圆 4"/>
            <p:cNvSpPr/>
            <p:nvPr/>
          </p:nvSpPr>
          <p:spPr>
            <a:xfrm>
              <a:off x="847" y="2854"/>
              <a:ext cx="227" cy="22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209" y="2677"/>
              <a:ext cx="599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效果图</a:t>
              </a:r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3" name="十字形 2"/>
          <p:cNvSpPr/>
          <p:nvPr/>
        </p:nvSpPr>
        <p:spPr>
          <a:xfrm>
            <a:off x="2839720" y="2919095"/>
            <a:ext cx="367665" cy="346710"/>
          </a:xfrm>
          <a:prstGeom prst="plus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82254" y="2289544"/>
            <a:ext cx="1762215" cy="1929291"/>
            <a:chOff x="1623" y="3179"/>
            <a:chExt cx="3699" cy="3858"/>
          </a:xfrm>
        </p:grpSpPr>
        <p:pic>
          <p:nvPicPr>
            <p:cNvPr id="8" name="图片 7" descr="D:\作业论文\大三下人机交互\大作业\指尖贴图用.png指尖贴图用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rcRect/>
            <a:stretch>
              <a:fillRect/>
            </a:stretch>
          </p:blipFill>
          <p:spPr>
            <a:xfrm>
              <a:off x="2108" y="3179"/>
              <a:ext cx="2594" cy="2743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1623" y="6486"/>
              <a:ext cx="3699" cy="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指尖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*0.6</a:t>
              </a:r>
              <a:endPara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795461" y="2287376"/>
            <a:ext cx="1387938" cy="1999389"/>
            <a:chOff x="8543" y="3039"/>
            <a:chExt cx="2914" cy="3998"/>
          </a:xfrm>
        </p:grpSpPr>
        <p:pic>
          <p:nvPicPr>
            <p:cNvPr id="12" name="图片 11" descr="D:\作业论文\大三下人机交互\大作业\指甲特写.png指甲特写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8543" y="3039"/>
              <a:ext cx="2914" cy="2748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/>
          </p:nvSpPr>
          <p:spPr>
            <a:xfrm>
              <a:off x="8916" y="6486"/>
              <a:ext cx="2376" cy="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结果图</a:t>
              </a:r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898430" y="2288376"/>
            <a:ext cx="1400799" cy="1998389"/>
            <a:chOff x="8504" y="3041"/>
            <a:chExt cx="2941" cy="3996"/>
          </a:xfrm>
        </p:grpSpPr>
        <p:pic>
          <p:nvPicPr>
            <p:cNvPr id="18" name="图片 17" descr="D:\作业论文\大三下人机交互\大作业\指甲贴图内容.png指甲贴图内容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8504" y="3041"/>
              <a:ext cx="2941" cy="2748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/>
          </p:nvSpPr>
          <p:spPr>
            <a:xfrm>
              <a:off x="8916" y="6486"/>
              <a:ext cx="2376" cy="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指甲贴图</a:t>
              </a:r>
              <a:r>
                <a:rPr lang="en-US" altLang="zh-CN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*0.4</a:t>
              </a:r>
              <a:endParaRPr lang="en-US" altLang="zh-CN" sz="12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935980" y="2919095"/>
            <a:ext cx="313055" cy="179705"/>
            <a:chOff x="2673784" y="2255757"/>
            <a:chExt cx="417263" cy="228018"/>
          </a:xfrm>
        </p:grpSpPr>
        <p:sp>
          <p:nvSpPr>
            <p:cNvPr id="21" name="燕尾形 20"/>
            <p:cNvSpPr/>
            <p:nvPr/>
          </p:nvSpPr>
          <p:spPr>
            <a:xfrm>
              <a:off x="2673784" y="2255757"/>
              <a:ext cx="228018" cy="228018"/>
            </a:xfrm>
            <a:prstGeom prst="chevron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燕尾形 22"/>
            <p:cNvSpPr/>
            <p:nvPr/>
          </p:nvSpPr>
          <p:spPr>
            <a:xfrm>
              <a:off x="2863029" y="2255757"/>
              <a:ext cx="228018" cy="228018"/>
            </a:xfrm>
            <a:prstGeom prst="chevron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598805" y="1031875"/>
            <a:ext cx="7141846" cy="337185"/>
            <a:chOff x="1868930" y="4043623"/>
            <a:chExt cx="5752070" cy="337185"/>
          </a:xfrm>
        </p:grpSpPr>
        <p:grpSp>
          <p:nvGrpSpPr>
            <p:cNvPr id="29" name="组合 28"/>
            <p:cNvGrpSpPr/>
            <p:nvPr/>
          </p:nvGrpSpPr>
          <p:grpSpPr>
            <a:xfrm>
              <a:off x="1868930" y="4098093"/>
              <a:ext cx="417263" cy="228018"/>
              <a:chOff x="1868930" y="4098093"/>
              <a:chExt cx="417263" cy="228018"/>
            </a:xfrm>
          </p:grpSpPr>
          <p:sp>
            <p:nvSpPr>
              <p:cNvPr id="31" name="燕尾形 30"/>
              <p:cNvSpPr/>
              <p:nvPr/>
            </p:nvSpPr>
            <p:spPr>
              <a:xfrm>
                <a:off x="1868930" y="4098093"/>
                <a:ext cx="228018" cy="228018"/>
              </a:xfrm>
              <a:prstGeom prst="chevr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燕尾形 31"/>
              <p:cNvSpPr/>
              <p:nvPr/>
            </p:nvSpPr>
            <p:spPr>
              <a:xfrm>
                <a:off x="2058175" y="4098093"/>
                <a:ext cx="228018" cy="228018"/>
              </a:xfrm>
              <a:prstGeom prst="chevr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2432090" y="4043623"/>
              <a:ext cx="518891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defRPr/>
              </a:pP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对于输入的静态手部照片，自适应地在指甲部分贴图，模拟美甲效果。</a:t>
              </a: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537845" y="78105"/>
            <a:ext cx="25533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作品简介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文本框 43"/>
          <p:cNvSpPr txBox="1"/>
          <p:nvPr/>
        </p:nvSpPr>
        <p:spPr>
          <a:xfrm>
            <a:off x="537845" y="78105"/>
            <a:ext cx="25533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技术解析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14045" y="1024890"/>
            <a:ext cx="7757794" cy="368300"/>
            <a:chOff x="967" y="1614"/>
            <a:chExt cx="11487" cy="580"/>
          </a:xfrm>
        </p:grpSpPr>
        <p:grpSp>
          <p:nvGrpSpPr>
            <p:cNvPr id="29" name="组合 28"/>
            <p:cNvGrpSpPr/>
            <p:nvPr/>
          </p:nvGrpSpPr>
          <p:grpSpPr>
            <a:xfrm rot="0">
              <a:off x="967" y="1796"/>
              <a:ext cx="816" cy="359"/>
              <a:chOff x="1868930" y="4098093"/>
              <a:chExt cx="417263" cy="228018"/>
            </a:xfrm>
          </p:grpSpPr>
          <p:sp>
            <p:nvSpPr>
              <p:cNvPr id="31" name="燕尾形 30"/>
              <p:cNvSpPr/>
              <p:nvPr/>
            </p:nvSpPr>
            <p:spPr>
              <a:xfrm>
                <a:off x="1868930" y="4098093"/>
                <a:ext cx="228018" cy="228018"/>
              </a:xfrm>
              <a:prstGeom prst="chevr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燕尾形 31"/>
              <p:cNvSpPr/>
              <p:nvPr/>
            </p:nvSpPr>
            <p:spPr>
              <a:xfrm>
                <a:off x="2058175" y="4098093"/>
                <a:ext cx="228018" cy="228018"/>
              </a:xfrm>
              <a:prstGeom prst="chevr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668" y="1614"/>
              <a:ext cx="10786" cy="580"/>
              <a:chOff x="-169270" y="1088034"/>
              <a:chExt cx="7862899" cy="422806"/>
            </a:xfrm>
          </p:grpSpPr>
          <p:cxnSp>
            <p:nvCxnSpPr>
              <p:cNvPr id="15" name="直接箭头连接符 14"/>
              <p:cNvCxnSpPr/>
              <p:nvPr/>
            </p:nvCxnSpPr>
            <p:spPr>
              <a:xfrm>
                <a:off x="-169270" y="1510808"/>
                <a:ext cx="7862899" cy="0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prstDash val="solid"/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-85290" y="1088034"/>
                <a:ext cx="2015855" cy="4228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algn="ctr">
                  <a:defRPr sz="1600">
                    <a:solidFill>
                      <a:srgbClr val="BCE8F2"/>
                    </a:solidFill>
                    <a:latin typeface="方正兰亭黑_GBK" pitchFamily="2" charset="-122"/>
                    <a:ea typeface="方正兰亭黑_GBK" pitchFamily="2" charset="-122"/>
                  </a:defRPr>
                </a:lvl1pPr>
                <a:lvl2pPr>
                  <a:defRPr sz="2800">
                    <a:latin typeface="Calibri" panose="020F0502020204030204" pitchFamily="34" charset="0"/>
                  </a:defRPr>
                </a:lvl2pPr>
                <a:lvl3pPr>
                  <a:defRPr sz="2400">
                    <a:latin typeface="Calibri" panose="020F0502020204030204" pitchFamily="34" charset="0"/>
                  </a:defRPr>
                </a:lvl3pPr>
                <a:lvl4pPr>
                  <a:defRPr sz="2000">
                    <a:latin typeface="Calibri" panose="020F0502020204030204" pitchFamily="34" charset="0"/>
                  </a:defRPr>
                </a:lvl4pPr>
                <a:lvl5pPr>
                  <a:defRPr sz="2000">
                    <a:latin typeface="Calibri" panose="020F0502020204030204" pitchFamily="34" charset="0"/>
                  </a:defRPr>
                </a:lvl5pPr>
                <a:lvl6pPr>
                  <a:buFont typeface="Arial" panose="020B0604020202020204" pitchFamily="34" charset="0"/>
                  <a:defRPr sz="2000">
                    <a:latin typeface="Calibri" panose="020F0502020204030204" pitchFamily="34" charset="0"/>
                  </a:defRPr>
                </a:lvl6pPr>
                <a:lvl7pPr>
                  <a:buFont typeface="Arial" panose="020B0604020202020204" pitchFamily="34" charset="0"/>
                  <a:defRPr sz="2000">
                    <a:latin typeface="Calibri" panose="020F0502020204030204" pitchFamily="34" charset="0"/>
                  </a:defRPr>
                </a:lvl7pPr>
                <a:lvl8pPr>
                  <a:buFont typeface="Arial" panose="020B0604020202020204" pitchFamily="34" charset="0"/>
                  <a:defRPr sz="2000">
                    <a:latin typeface="Calibri" panose="020F0502020204030204" pitchFamily="34" charset="0"/>
                  </a:defRPr>
                </a:lvl8pPr>
                <a:lvl9pPr>
                  <a:buFont typeface="Arial" panose="020B0604020202020204" pitchFamily="34" charset="0"/>
                  <a:defRPr sz="2000">
                    <a:latin typeface="Calibri" panose="020F0502020204030204" pitchFamily="34" charset="0"/>
                  </a:defRPr>
                </a:lvl9pPr>
              </a:lstStyle>
              <a:p>
                <a:pPr algn="l"/>
                <a:r>
                  <a:rPr lang="zh-CN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最终效果</a:t>
                </a:r>
                <a:endParaRPr lang="zh-CN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pic>
        <p:nvPicPr>
          <p:cNvPr id="6" name="图片 5" descr="结果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58820" y="1490345"/>
            <a:ext cx="2317750" cy="32581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1"/>
          <p:cNvSpPr>
            <a:spLocks noChangeArrowheads="1"/>
          </p:cNvSpPr>
          <p:nvPr/>
        </p:nvSpPr>
        <p:spPr bwMode="gray">
          <a:xfrm>
            <a:off x="3661077" y="1978187"/>
            <a:ext cx="2423096" cy="3987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创新点</a:t>
            </a:r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863408" y="1789656"/>
            <a:ext cx="710599" cy="773822"/>
            <a:chOff x="550069" y="1100038"/>
            <a:chExt cx="710599" cy="773822"/>
          </a:xfrm>
        </p:grpSpPr>
        <p:sp>
          <p:nvSpPr>
            <p:cNvPr id="94" name="矩形 2"/>
            <p:cNvSpPr/>
            <p:nvPr/>
          </p:nvSpPr>
          <p:spPr>
            <a:xfrm rot="5400000">
              <a:off x="554462" y="1167653"/>
              <a:ext cx="773822" cy="638591"/>
            </a:xfrm>
            <a:custGeom>
              <a:avLst/>
              <a:gdLst/>
              <a:ahLst/>
              <a:cxnLst/>
              <a:rect l="l" t="t" r="r" b="b"/>
              <a:pathLst>
                <a:path w="811496" h="669681">
                  <a:moveTo>
                    <a:pt x="1" y="405747"/>
                  </a:moveTo>
                  <a:lnTo>
                    <a:pt x="405749" y="0"/>
                  </a:lnTo>
                  <a:lnTo>
                    <a:pt x="811495" y="405747"/>
                  </a:lnTo>
                  <a:close/>
                  <a:moveTo>
                    <a:pt x="0" y="669681"/>
                  </a:moveTo>
                  <a:lnTo>
                    <a:pt x="0" y="405748"/>
                  </a:lnTo>
                  <a:lnTo>
                    <a:pt x="811496" y="405748"/>
                  </a:lnTo>
                  <a:lnTo>
                    <a:pt x="811496" y="669681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0069" y="1175365"/>
              <a:ext cx="66556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5" name="直接连接符 4"/>
          <p:cNvCxnSpPr/>
          <p:nvPr/>
        </p:nvCxnSpPr>
        <p:spPr>
          <a:xfrm>
            <a:off x="3443390" y="2563478"/>
            <a:ext cx="288167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组合 96"/>
          <p:cNvGrpSpPr/>
          <p:nvPr/>
        </p:nvGrpSpPr>
        <p:grpSpPr>
          <a:xfrm>
            <a:off x="-56139" y="-601220"/>
            <a:ext cx="2368153" cy="5789614"/>
            <a:chOff x="-56639" y="-632373"/>
            <a:chExt cx="2368153" cy="5789614"/>
          </a:xfrm>
        </p:grpSpPr>
        <p:sp>
          <p:nvSpPr>
            <p:cNvPr id="98" name="矩形 2"/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" name="矩形 2"/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矩形 2"/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" name="矩形 2"/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矩形 2"/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" name="矩形 2"/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" name="矩形 2"/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" name="矩形 2"/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9" name="矩形 2"/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0" name="矩形 2"/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1" name="矩形 2"/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2" name="矩形 2"/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" name="矩形 2"/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4" name="矩形 2"/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5" name="矩形 2"/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6" name="矩形 2"/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7" name="矩形 2"/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8" name="矩形 2"/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9" name="矩形 2"/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0" name="矩形 2"/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1" name="矩形 2"/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2" name="矩形 2"/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" name="矩形 2"/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4" name="矩形 2"/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5" name="矩形 2"/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6" name="矩形 2"/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7" name="矩形 2"/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8" name="矩形 2"/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9" name="矩形 2"/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0" name="矩形 2"/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1" name="矩形 2"/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2" name="矩形 2"/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3" name="矩形 2"/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4" name="矩形 2"/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5" name="组合 164"/>
          <p:cNvGrpSpPr/>
          <p:nvPr/>
        </p:nvGrpSpPr>
        <p:grpSpPr>
          <a:xfrm flipH="1">
            <a:off x="6833040" y="-636958"/>
            <a:ext cx="2368153" cy="5789614"/>
            <a:chOff x="-56639" y="-632373"/>
            <a:chExt cx="2368153" cy="5789614"/>
          </a:xfrm>
        </p:grpSpPr>
        <p:sp>
          <p:nvSpPr>
            <p:cNvPr id="166" name="矩形 2"/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7" name="矩形 2"/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8" name="矩形 2"/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9" name="矩形 2"/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0" name="矩形 2"/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1" name="矩形 2"/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2" name="矩形 2"/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3" name="矩形 2"/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" name="矩形 2"/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5" name="矩形 2"/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6" name="矩形 2"/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7" name="矩形 2"/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8" name="矩形 2"/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9" name="矩形 2"/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0" name="矩形 2"/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1" name="矩形 2"/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2" name="矩形 2"/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3" name="矩形 2"/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" name="矩形 2"/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5" name="矩形 2"/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6" name="矩形 2"/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7" name="矩形 2"/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8" name="矩形 2"/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9" name="矩形 2"/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0" name="矩形 2"/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1" name="矩形 2"/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2" name="矩形 2"/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3" name="矩形 2"/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" name="矩形 2"/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5" name="矩形 2"/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6" name="矩形 2"/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7" name="矩形 2"/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8" name="矩形 2"/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9" name="矩形 2"/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598805" y="1031875"/>
            <a:ext cx="7141846" cy="1076325"/>
            <a:chOff x="1868930" y="4043623"/>
            <a:chExt cx="5752070" cy="1076325"/>
          </a:xfrm>
        </p:grpSpPr>
        <p:grpSp>
          <p:nvGrpSpPr>
            <p:cNvPr id="29" name="组合 28"/>
            <p:cNvGrpSpPr/>
            <p:nvPr/>
          </p:nvGrpSpPr>
          <p:grpSpPr>
            <a:xfrm>
              <a:off x="1868930" y="4098093"/>
              <a:ext cx="417263" cy="228018"/>
              <a:chOff x="1868930" y="4098093"/>
              <a:chExt cx="417263" cy="228018"/>
            </a:xfrm>
          </p:grpSpPr>
          <p:sp>
            <p:nvSpPr>
              <p:cNvPr id="31" name="燕尾形 30"/>
              <p:cNvSpPr/>
              <p:nvPr/>
            </p:nvSpPr>
            <p:spPr>
              <a:xfrm>
                <a:off x="1868930" y="4098093"/>
                <a:ext cx="228018" cy="228018"/>
              </a:xfrm>
              <a:prstGeom prst="chevr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燕尾形 31"/>
              <p:cNvSpPr/>
              <p:nvPr/>
            </p:nvSpPr>
            <p:spPr>
              <a:xfrm>
                <a:off x="2058175" y="4098093"/>
                <a:ext cx="228018" cy="228018"/>
              </a:xfrm>
              <a:prstGeom prst="chevr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2432090" y="4043623"/>
              <a:ext cx="5188910" cy="1076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defRPr/>
              </a:pP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市面上的美甲app采用深度学习的方法，通过预学习建立一个能自适应识别指甲的库。我们的作品则是通过简单的图像处理，达成同样的效果。这使得程序的运行和修改更加灵活，提供了一个在特征识别方面的新方法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537845" y="78105"/>
            <a:ext cx="25533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创新点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98805" y="2566670"/>
            <a:ext cx="7141846" cy="829945"/>
            <a:chOff x="1868930" y="4043623"/>
            <a:chExt cx="5752070" cy="829945"/>
          </a:xfrm>
        </p:grpSpPr>
        <p:grpSp>
          <p:nvGrpSpPr>
            <p:cNvPr id="3" name="组合 2"/>
            <p:cNvGrpSpPr/>
            <p:nvPr/>
          </p:nvGrpSpPr>
          <p:grpSpPr>
            <a:xfrm>
              <a:off x="1868930" y="4098093"/>
              <a:ext cx="417263" cy="228018"/>
              <a:chOff x="1868930" y="4098093"/>
              <a:chExt cx="417263" cy="228018"/>
            </a:xfrm>
          </p:grpSpPr>
          <p:sp>
            <p:nvSpPr>
              <p:cNvPr id="4" name="燕尾形 3"/>
              <p:cNvSpPr/>
              <p:nvPr/>
            </p:nvSpPr>
            <p:spPr>
              <a:xfrm>
                <a:off x="1868930" y="4098093"/>
                <a:ext cx="228018" cy="228018"/>
              </a:xfrm>
              <a:prstGeom prst="chevr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" name="燕尾形 4"/>
              <p:cNvSpPr/>
              <p:nvPr/>
            </p:nvSpPr>
            <p:spPr>
              <a:xfrm>
                <a:off x="2058175" y="4098093"/>
                <a:ext cx="228018" cy="228018"/>
              </a:xfrm>
              <a:prstGeom prst="chevr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" name="TextBox 36"/>
            <p:cNvSpPr txBox="1"/>
            <p:nvPr/>
          </p:nvSpPr>
          <p:spPr>
            <a:xfrm>
              <a:off x="2432090" y="4043623"/>
              <a:ext cx="5188910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just">
                <a:defRPr/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我们通过将整个手部分割成每个手指的指甲，可以实现对于每个手指做不同图案的美甲，比起提取整只手五个指甲的整体，我们的方案能实现多色的美甲，更符合现在的审美观念。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 rot="5400000">
            <a:off x="-622431" y="-511446"/>
            <a:ext cx="2637494" cy="150591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2"/>
          <p:cNvSpPr/>
          <p:nvPr/>
        </p:nvSpPr>
        <p:spPr>
          <a:xfrm rot="5400000">
            <a:off x="-335752" y="1125526"/>
            <a:ext cx="1343009" cy="671506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2"/>
          <p:cNvSpPr/>
          <p:nvPr/>
        </p:nvSpPr>
        <p:spPr>
          <a:xfrm rot="5400000">
            <a:off x="440446" y="1590202"/>
            <a:ext cx="804216" cy="40210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"/>
          <p:cNvSpPr/>
          <p:nvPr/>
        </p:nvSpPr>
        <p:spPr>
          <a:xfrm rot="5400000">
            <a:off x="315136" y="412526"/>
            <a:ext cx="1302985" cy="65026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2"/>
          <p:cNvSpPr/>
          <p:nvPr/>
        </p:nvSpPr>
        <p:spPr>
          <a:xfrm rot="5400000">
            <a:off x="906560" y="1928305"/>
            <a:ext cx="547159" cy="2730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2"/>
          <p:cNvSpPr/>
          <p:nvPr/>
        </p:nvSpPr>
        <p:spPr>
          <a:xfrm rot="5400000">
            <a:off x="906560" y="2456469"/>
            <a:ext cx="547159" cy="2730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2"/>
          <p:cNvSpPr/>
          <p:nvPr/>
        </p:nvSpPr>
        <p:spPr>
          <a:xfrm rot="5400000">
            <a:off x="440446" y="2391946"/>
            <a:ext cx="804216" cy="40210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2"/>
          <p:cNvSpPr/>
          <p:nvPr/>
        </p:nvSpPr>
        <p:spPr>
          <a:xfrm rot="5400000">
            <a:off x="367402" y="3265808"/>
            <a:ext cx="1094318" cy="54612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2"/>
          <p:cNvSpPr/>
          <p:nvPr/>
        </p:nvSpPr>
        <p:spPr>
          <a:xfrm rot="5400000">
            <a:off x="486335" y="4257951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2"/>
          <p:cNvSpPr/>
          <p:nvPr/>
        </p:nvSpPr>
        <p:spPr>
          <a:xfrm rot="5400000">
            <a:off x="-335752" y="4444812"/>
            <a:ext cx="1343009" cy="671506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2"/>
          <p:cNvSpPr/>
          <p:nvPr/>
        </p:nvSpPr>
        <p:spPr>
          <a:xfrm rot="5400000">
            <a:off x="486335" y="4918502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2"/>
          <p:cNvSpPr/>
          <p:nvPr/>
        </p:nvSpPr>
        <p:spPr>
          <a:xfrm rot="5400000">
            <a:off x="795492" y="4608759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2"/>
          <p:cNvSpPr/>
          <p:nvPr/>
        </p:nvSpPr>
        <p:spPr>
          <a:xfrm rot="5400000">
            <a:off x="1106720" y="4305215"/>
            <a:ext cx="611216" cy="30503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"/>
          <p:cNvSpPr/>
          <p:nvPr/>
        </p:nvSpPr>
        <p:spPr>
          <a:xfrm rot="5400000">
            <a:off x="1104649" y="3687800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"/>
          <p:cNvSpPr/>
          <p:nvPr/>
        </p:nvSpPr>
        <p:spPr>
          <a:xfrm rot="5400000">
            <a:off x="-233773" y="3135261"/>
            <a:ext cx="935087" cy="46754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007DA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"/>
          <p:cNvSpPr/>
          <p:nvPr/>
        </p:nvSpPr>
        <p:spPr>
          <a:xfrm rot="5400000">
            <a:off x="-457281" y="119735"/>
            <a:ext cx="1829122" cy="9145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"/>
          <p:cNvSpPr/>
          <p:nvPr/>
        </p:nvSpPr>
        <p:spPr>
          <a:xfrm rot="5400000">
            <a:off x="151528" y="1502693"/>
            <a:ext cx="578516" cy="28871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"/>
          <p:cNvSpPr/>
          <p:nvPr/>
        </p:nvSpPr>
        <p:spPr>
          <a:xfrm rot="5400000">
            <a:off x="151528" y="2523478"/>
            <a:ext cx="578516" cy="28871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007DA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"/>
          <p:cNvSpPr/>
          <p:nvPr/>
        </p:nvSpPr>
        <p:spPr>
          <a:xfrm rot="5400000">
            <a:off x="-75391" y="3863968"/>
            <a:ext cx="957086" cy="47763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2"/>
          <p:cNvSpPr/>
          <p:nvPr/>
        </p:nvSpPr>
        <p:spPr>
          <a:xfrm rot="5400000">
            <a:off x="1306481" y="1479337"/>
            <a:ext cx="360071" cy="17969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2"/>
          <p:cNvSpPr/>
          <p:nvPr/>
        </p:nvSpPr>
        <p:spPr>
          <a:xfrm rot="5400000">
            <a:off x="-700570" y="1070967"/>
            <a:ext cx="2571422" cy="128327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2"/>
          <p:cNvSpPr/>
          <p:nvPr/>
        </p:nvSpPr>
        <p:spPr>
          <a:xfrm rot="5400000">
            <a:off x="-407031" y="2913873"/>
            <a:ext cx="1398922" cy="69813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2"/>
          <p:cNvSpPr/>
          <p:nvPr/>
        </p:nvSpPr>
        <p:spPr>
          <a:xfrm rot="5400000">
            <a:off x="361002" y="4020142"/>
            <a:ext cx="1092871" cy="54540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2"/>
          <p:cNvSpPr/>
          <p:nvPr/>
        </p:nvSpPr>
        <p:spPr>
          <a:xfrm rot="5400000">
            <a:off x="1277524" y="3061881"/>
            <a:ext cx="546433" cy="27270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2"/>
          <p:cNvSpPr/>
          <p:nvPr/>
        </p:nvSpPr>
        <p:spPr>
          <a:xfrm rot="5400000">
            <a:off x="1747240" y="2233233"/>
            <a:ext cx="302735" cy="15108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2"/>
          <p:cNvSpPr/>
          <p:nvPr/>
        </p:nvSpPr>
        <p:spPr>
          <a:xfrm rot="5400000">
            <a:off x="1687430" y="2829651"/>
            <a:ext cx="360071" cy="17969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2"/>
          <p:cNvSpPr/>
          <p:nvPr/>
        </p:nvSpPr>
        <p:spPr>
          <a:xfrm rot="5400000">
            <a:off x="1501312" y="4527089"/>
            <a:ext cx="260409" cy="12995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2"/>
          <p:cNvSpPr/>
          <p:nvPr/>
        </p:nvSpPr>
        <p:spPr>
          <a:xfrm rot="5400000">
            <a:off x="1164999" y="5043965"/>
            <a:ext cx="428960" cy="21407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2"/>
          <p:cNvSpPr/>
          <p:nvPr/>
        </p:nvSpPr>
        <p:spPr>
          <a:xfrm rot="5400000">
            <a:off x="-470723" y="2550230"/>
            <a:ext cx="1882895" cy="94145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2"/>
          <p:cNvSpPr/>
          <p:nvPr/>
        </p:nvSpPr>
        <p:spPr>
          <a:xfrm rot="5400000">
            <a:off x="197724" y="4516526"/>
            <a:ext cx="888492" cy="44424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2"/>
          <p:cNvSpPr/>
          <p:nvPr/>
        </p:nvSpPr>
        <p:spPr>
          <a:xfrm rot="5400000">
            <a:off x="176184" y="1235392"/>
            <a:ext cx="888492" cy="44424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2"/>
          <p:cNvSpPr/>
          <p:nvPr/>
        </p:nvSpPr>
        <p:spPr>
          <a:xfrm rot="5400000">
            <a:off x="1184628" y="2196878"/>
            <a:ext cx="528165" cy="264083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2"/>
          <p:cNvSpPr/>
          <p:nvPr/>
        </p:nvSpPr>
        <p:spPr>
          <a:xfrm rot="5400000">
            <a:off x="1226534" y="542473"/>
            <a:ext cx="260409" cy="12995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2"/>
          <p:cNvSpPr/>
          <p:nvPr/>
        </p:nvSpPr>
        <p:spPr>
          <a:xfrm rot="16200000">
            <a:off x="7402359" y="1913156"/>
            <a:ext cx="2340562" cy="117028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2"/>
          <p:cNvSpPr/>
          <p:nvPr/>
        </p:nvSpPr>
        <p:spPr>
          <a:xfrm rot="16200000">
            <a:off x="8150524" y="3620765"/>
            <a:ext cx="1343009" cy="671506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矩形 2"/>
          <p:cNvSpPr/>
          <p:nvPr/>
        </p:nvSpPr>
        <p:spPr>
          <a:xfrm rot="16200000">
            <a:off x="7913119" y="3425486"/>
            <a:ext cx="804216" cy="40210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2"/>
          <p:cNvSpPr/>
          <p:nvPr/>
        </p:nvSpPr>
        <p:spPr>
          <a:xfrm rot="16200000">
            <a:off x="7539660" y="4355011"/>
            <a:ext cx="1302985" cy="65026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 2"/>
          <p:cNvSpPr/>
          <p:nvPr/>
        </p:nvSpPr>
        <p:spPr>
          <a:xfrm rot="16200000">
            <a:off x="7704062" y="3216430"/>
            <a:ext cx="547159" cy="2730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2"/>
          <p:cNvSpPr/>
          <p:nvPr/>
        </p:nvSpPr>
        <p:spPr>
          <a:xfrm rot="16200000">
            <a:off x="7704062" y="2688266"/>
            <a:ext cx="547159" cy="2730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2"/>
          <p:cNvSpPr/>
          <p:nvPr/>
        </p:nvSpPr>
        <p:spPr>
          <a:xfrm rot="16200000">
            <a:off x="7913119" y="2623742"/>
            <a:ext cx="804216" cy="40210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2"/>
          <p:cNvSpPr/>
          <p:nvPr/>
        </p:nvSpPr>
        <p:spPr>
          <a:xfrm rot="16200000">
            <a:off x="7696061" y="1605865"/>
            <a:ext cx="1094318" cy="54612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2"/>
          <p:cNvSpPr/>
          <p:nvPr/>
        </p:nvSpPr>
        <p:spPr>
          <a:xfrm rot="16200000">
            <a:off x="8051961" y="850689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2"/>
          <p:cNvSpPr/>
          <p:nvPr/>
        </p:nvSpPr>
        <p:spPr>
          <a:xfrm rot="16200000">
            <a:off x="8150524" y="301479"/>
            <a:ext cx="1343009" cy="671506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 2"/>
          <p:cNvSpPr/>
          <p:nvPr/>
        </p:nvSpPr>
        <p:spPr>
          <a:xfrm rot="16200000">
            <a:off x="8051961" y="190138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2"/>
          <p:cNvSpPr/>
          <p:nvPr/>
        </p:nvSpPr>
        <p:spPr>
          <a:xfrm rot="16200000">
            <a:off x="7742804" y="499881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2"/>
          <p:cNvSpPr/>
          <p:nvPr/>
        </p:nvSpPr>
        <p:spPr>
          <a:xfrm rot="16200000">
            <a:off x="7439845" y="807552"/>
            <a:ext cx="611216" cy="30503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 2"/>
          <p:cNvSpPr/>
          <p:nvPr/>
        </p:nvSpPr>
        <p:spPr>
          <a:xfrm rot="16200000">
            <a:off x="7433647" y="1420840"/>
            <a:ext cx="619485" cy="30915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2"/>
          <p:cNvSpPr/>
          <p:nvPr/>
        </p:nvSpPr>
        <p:spPr>
          <a:xfrm rot="16200000">
            <a:off x="8456467" y="1814992"/>
            <a:ext cx="935087" cy="46754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007DA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2"/>
          <p:cNvSpPr/>
          <p:nvPr/>
        </p:nvSpPr>
        <p:spPr>
          <a:xfrm rot="16200000">
            <a:off x="7785940" y="4383500"/>
            <a:ext cx="1829122" cy="9145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矩形 2"/>
          <p:cNvSpPr/>
          <p:nvPr/>
        </p:nvSpPr>
        <p:spPr>
          <a:xfrm rot="16200000">
            <a:off x="8427737" y="3626393"/>
            <a:ext cx="578516" cy="28871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矩形 2"/>
          <p:cNvSpPr/>
          <p:nvPr/>
        </p:nvSpPr>
        <p:spPr>
          <a:xfrm rot="16200000">
            <a:off x="8427737" y="2605608"/>
            <a:ext cx="578516" cy="28871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007DA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2"/>
          <p:cNvSpPr/>
          <p:nvPr/>
        </p:nvSpPr>
        <p:spPr>
          <a:xfrm rot="16200000">
            <a:off x="8276086" y="1076191"/>
            <a:ext cx="957086" cy="47763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 2"/>
          <p:cNvSpPr/>
          <p:nvPr/>
        </p:nvSpPr>
        <p:spPr>
          <a:xfrm rot="16200000">
            <a:off x="7491229" y="3814035"/>
            <a:ext cx="360071" cy="17969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2"/>
          <p:cNvSpPr/>
          <p:nvPr/>
        </p:nvSpPr>
        <p:spPr>
          <a:xfrm rot="16200000">
            <a:off x="7286929" y="3063551"/>
            <a:ext cx="2571422" cy="1283279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2"/>
          <p:cNvSpPr/>
          <p:nvPr/>
        </p:nvSpPr>
        <p:spPr>
          <a:xfrm rot="16200000">
            <a:off x="8165890" y="1805786"/>
            <a:ext cx="1398922" cy="69813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2"/>
          <p:cNvSpPr/>
          <p:nvPr/>
        </p:nvSpPr>
        <p:spPr>
          <a:xfrm rot="16200000">
            <a:off x="7703908" y="852253"/>
            <a:ext cx="1092871" cy="54540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 2"/>
          <p:cNvSpPr/>
          <p:nvPr/>
        </p:nvSpPr>
        <p:spPr>
          <a:xfrm rot="16200000">
            <a:off x="7135069" y="4083577"/>
            <a:ext cx="546433" cy="27270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 2"/>
          <p:cNvSpPr/>
          <p:nvPr/>
        </p:nvSpPr>
        <p:spPr>
          <a:xfrm rot="16200000">
            <a:off x="7258114" y="1919896"/>
            <a:ext cx="302735" cy="151081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 2"/>
          <p:cNvSpPr/>
          <p:nvPr/>
        </p:nvSpPr>
        <p:spPr>
          <a:xfrm rot="16200000">
            <a:off x="7281990" y="2426460"/>
            <a:ext cx="360071" cy="17969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 2"/>
          <p:cNvSpPr/>
          <p:nvPr/>
        </p:nvSpPr>
        <p:spPr>
          <a:xfrm rot="16200000">
            <a:off x="7396060" y="760750"/>
            <a:ext cx="260409" cy="12995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 2"/>
          <p:cNvSpPr/>
          <p:nvPr/>
        </p:nvSpPr>
        <p:spPr>
          <a:xfrm rot="16200000">
            <a:off x="7563822" y="159758"/>
            <a:ext cx="428960" cy="21407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2"/>
          <p:cNvSpPr/>
          <p:nvPr/>
        </p:nvSpPr>
        <p:spPr>
          <a:xfrm rot="16200000">
            <a:off x="7745609" y="1926117"/>
            <a:ext cx="1882895" cy="94145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矩形 2"/>
          <p:cNvSpPr/>
          <p:nvPr/>
        </p:nvSpPr>
        <p:spPr>
          <a:xfrm rot="16200000">
            <a:off x="8071565" y="457024"/>
            <a:ext cx="888492" cy="44424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矩形 2"/>
          <p:cNvSpPr/>
          <p:nvPr/>
        </p:nvSpPr>
        <p:spPr>
          <a:xfrm rot="16200000">
            <a:off x="8093105" y="3738158"/>
            <a:ext cx="888492" cy="44424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" name="矩形 2"/>
          <p:cNvSpPr/>
          <p:nvPr/>
        </p:nvSpPr>
        <p:spPr>
          <a:xfrm rot="16200000">
            <a:off x="7444988" y="2956836"/>
            <a:ext cx="528165" cy="264083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 2"/>
          <p:cNvSpPr/>
          <p:nvPr/>
        </p:nvSpPr>
        <p:spPr>
          <a:xfrm rot="16200000">
            <a:off x="7670838" y="4745366"/>
            <a:ext cx="260409" cy="12995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" name="矩形 2"/>
          <p:cNvSpPr/>
          <p:nvPr/>
        </p:nvSpPr>
        <p:spPr>
          <a:xfrm rot="16200000">
            <a:off x="6602252" y="1252110"/>
            <a:ext cx="221029" cy="110305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矩形 2"/>
          <p:cNvSpPr/>
          <p:nvPr/>
        </p:nvSpPr>
        <p:spPr>
          <a:xfrm rot="16200000">
            <a:off x="6789362" y="863370"/>
            <a:ext cx="346918" cy="17313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 2"/>
          <p:cNvSpPr/>
          <p:nvPr/>
        </p:nvSpPr>
        <p:spPr>
          <a:xfrm rot="5400000">
            <a:off x="2373847" y="3995607"/>
            <a:ext cx="151366" cy="75540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矩形 2"/>
          <p:cNvSpPr/>
          <p:nvPr/>
        </p:nvSpPr>
        <p:spPr>
          <a:xfrm rot="5400000">
            <a:off x="2143823" y="4294172"/>
            <a:ext cx="223729" cy="111653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矩形 2"/>
          <p:cNvSpPr/>
          <p:nvPr/>
        </p:nvSpPr>
        <p:spPr>
          <a:xfrm rot="5400000">
            <a:off x="954577" y="553142"/>
            <a:ext cx="2388807" cy="1192144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EEECE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矩形 2"/>
          <p:cNvSpPr/>
          <p:nvPr/>
        </p:nvSpPr>
        <p:spPr>
          <a:xfrm rot="16200000" flipH="1">
            <a:off x="5815089" y="1807217"/>
            <a:ext cx="4052969" cy="2147308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EEECE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 2"/>
          <p:cNvSpPr/>
          <p:nvPr/>
        </p:nvSpPr>
        <p:spPr>
          <a:xfrm rot="16200000" flipH="1">
            <a:off x="5726344" y="181545"/>
            <a:ext cx="2384235" cy="118986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EEECE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 2"/>
          <p:cNvSpPr/>
          <p:nvPr/>
        </p:nvSpPr>
        <p:spPr>
          <a:xfrm rot="16200000">
            <a:off x="6556517" y="2723944"/>
            <a:ext cx="3610375" cy="1805192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rgbClr val="EEECE1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矩形 2"/>
          <p:cNvSpPr/>
          <p:nvPr/>
        </p:nvSpPr>
        <p:spPr>
          <a:xfrm rot="16200000">
            <a:off x="6187228" y="3832378"/>
            <a:ext cx="940772" cy="470387"/>
          </a:xfrm>
          <a:custGeom>
            <a:avLst/>
            <a:gdLst/>
            <a:ahLst/>
            <a:cxnLst/>
            <a:rect l="l" t="t" r="r" b="b"/>
            <a:pathLst>
              <a:path w="421675" h="210838">
                <a:moveTo>
                  <a:pt x="210838" y="0"/>
                </a:moveTo>
                <a:lnTo>
                  <a:pt x="421675" y="210838"/>
                </a:lnTo>
                <a:lnTo>
                  <a:pt x="0" y="21083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23085" y="1594485"/>
            <a:ext cx="52959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5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you!</a:t>
            </a:r>
            <a:endParaRPr lang="zh-CN" altLang="en-US" sz="5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5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9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5" dur="6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6" dur="6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7" presetID="2" presetClass="entr" presetSubtype="2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1" presetID="2" presetClass="entr" presetSubtype="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3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4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1000"/>
                            </p:stCondLst>
                            <p:childTnLst>
                              <p:par>
                                <p:cTn id="30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6" grpId="0" animBg="1"/>
      <p:bldP spid="119" grpId="0" animBg="1"/>
      <p:bldP spid="120" grpId="0" animBg="1"/>
      <p:bldP spid="123" grpId="0" animBg="1"/>
      <p:bldP spid="124" grpId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549910" y="1031875"/>
            <a:ext cx="7007227" cy="368300"/>
            <a:chOff x="1868930" y="4043623"/>
            <a:chExt cx="5643647" cy="368300"/>
          </a:xfrm>
        </p:grpSpPr>
        <p:grpSp>
          <p:nvGrpSpPr>
            <p:cNvPr id="29" name="组合 28"/>
            <p:cNvGrpSpPr/>
            <p:nvPr/>
          </p:nvGrpSpPr>
          <p:grpSpPr>
            <a:xfrm>
              <a:off x="1868930" y="4098093"/>
              <a:ext cx="417263" cy="228018"/>
              <a:chOff x="1868930" y="4098093"/>
              <a:chExt cx="417263" cy="228018"/>
            </a:xfrm>
          </p:grpSpPr>
          <p:sp>
            <p:nvSpPr>
              <p:cNvPr id="31" name="燕尾形 30"/>
              <p:cNvSpPr/>
              <p:nvPr/>
            </p:nvSpPr>
            <p:spPr>
              <a:xfrm>
                <a:off x="1868930" y="4098093"/>
                <a:ext cx="228018" cy="228018"/>
              </a:xfrm>
              <a:prstGeom prst="chevr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燕尾形 31"/>
              <p:cNvSpPr/>
              <p:nvPr/>
            </p:nvSpPr>
            <p:spPr>
              <a:xfrm>
                <a:off x="2058175" y="4098093"/>
                <a:ext cx="228018" cy="228018"/>
              </a:xfrm>
              <a:prstGeom prst="chevr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2323667" y="4043623"/>
              <a:ext cx="518891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defRPr/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作品价值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537845" y="78105"/>
            <a:ext cx="25533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作品简介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2" name="Group 20"/>
          <p:cNvGrpSpPr/>
          <p:nvPr/>
        </p:nvGrpSpPr>
        <p:grpSpPr bwMode="auto">
          <a:xfrm>
            <a:off x="472440" y="1607820"/>
            <a:ext cx="553085" cy="524510"/>
            <a:chOff x="3136" y="0"/>
            <a:chExt cx="747193" cy="740914"/>
          </a:xfrm>
          <a:effectLst/>
        </p:grpSpPr>
        <p:grpSp>
          <p:nvGrpSpPr>
            <p:cNvPr id="63" name="Group 21"/>
            <p:cNvGrpSpPr>
              <a:grpSpLocks noChangeAspect="1"/>
            </p:cNvGrpSpPr>
            <p:nvPr/>
          </p:nvGrpSpPr>
          <p:grpSpPr bwMode="auto">
            <a:xfrm>
              <a:off x="3136" y="0"/>
              <a:ext cx="740914" cy="740914"/>
              <a:chOff x="0" y="0"/>
              <a:chExt cx="823237" cy="823237"/>
            </a:xfrm>
          </p:grpSpPr>
          <p:sp>
            <p:nvSpPr>
              <p:cNvPr id="64" name="椭圆 38"/>
              <p:cNvSpPr>
                <a:spLocks noChangeAspect="1" noChangeArrowheads="1"/>
              </p:cNvSpPr>
              <p:nvPr/>
            </p:nvSpPr>
            <p:spPr bwMode="auto">
              <a:xfrm>
                <a:off x="0" y="0"/>
                <a:ext cx="823237" cy="823237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algn="ctr" eaLnBrk="0" fontAlgn="ctr" hangingPunct="0">
                  <a:buClr>
                    <a:srgbClr val="FF0000"/>
                  </a:buClr>
                  <a:buSzPct val="70000"/>
                </a:pPr>
                <a:endParaRPr lang="zh-CN" altLang="en-US" sz="2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5" name="椭圆 39"/>
              <p:cNvSpPr>
                <a:spLocks noChangeAspect="1"/>
              </p:cNvSpPr>
              <p:nvPr/>
            </p:nvSpPr>
            <p:spPr bwMode="auto">
              <a:xfrm>
                <a:off x="51620" y="51621"/>
                <a:ext cx="720000" cy="7200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79999"/>
                </a:schemeClr>
              </a:solidFill>
              <a:ln w="12700">
                <a:noFill/>
                <a:rou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buClr>
                    <a:srgbClr val="FF0000"/>
                  </a:buClr>
                  <a:buSzPct val="70000"/>
                </a:pPr>
                <a:endParaRPr lang="zh-CN" altLang="en-US" sz="2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6" name="Rectangle 13"/>
            <p:cNvSpPr>
              <a:spLocks noChangeArrowheads="1"/>
            </p:cNvSpPr>
            <p:nvPr/>
          </p:nvSpPr>
          <p:spPr bwMode="auto">
            <a:xfrm>
              <a:off x="3143" y="118055"/>
              <a:ext cx="747186" cy="563310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7" name="Group 25"/>
          <p:cNvGrpSpPr/>
          <p:nvPr/>
        </p:nvGrpSpPr>
        <p:grpSpPr bwMode="auto">
          <a:xfrm>
            <a:off x="472440" y="2378710"/>
            <a:ext cx="553085" cy="554355"/>
            <a:chOff x="0" y="0"/>
            <a:chExt cx="747186" cy="739990"/>
          </a:xfrm>
        </p:grpSpPr>
        <p:grpSp>
          <p:nvGrpSpPr>
            <p:cNvPr id="78" name="Group 26"/>
            <p:cNvGrpSpPr>
              <a:grpSpLocks noChangeAspect="1"/>
            </p:cNvGrpSpPr>
            <p:nvPr/>
          </p:nvGrpSpPr>
          <p:grpSpPr bwMode="auto">
            <a:xfrm>
              <a:off x="3598" y="0"/>
              <a:ext cx="739991" cy="739990"/>
              <a:chOff x="0" y="0"/>
              <a:chExt cx="822212" cy="822211"/>
            </a:xfrm>
          </p:grpSpPr>
          <p:sp>
            <p:nvSpPr>
              <p:cNvPr id="79" name="椭圆 35"/>
              <p:cNvSpPr>
                <a:spLocks noChangeAspect="1" noChangeArrowheads="1"/>
              </p:cNvSpPr>
              <p:nvPr/>
            </p:nvSpPr>
            <p:spPr bwMode="auto">
              <a:xfrm>
                <a:off x="0" y="0"/>
                <a:ext cx="822212" cy="82221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p>
                <a:pPr algn="ctr" eaLnBrk="0" fontAlgn="ctr" hangingPunct="0">
                  <a:buClr>
                    <a:srgbClr val="FF0000"/>
                  </a:buClr>
                  <a:buSzPct val="70000"/>
                </a:pPr>
                <a:endParaRPr lang="zh-CN" altLang="en-US" sz="2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0" name="椭圆 36"/>
              <p:cNvSpPr>
                <a:spLocks noChangeAspect="1"/>
              </p:cNvSpPr>
              <p:nvPr/>
            </p:nvSpPr>
            <p:spPr bwMode="auto">
              <a:xfrm>
                <a:off x="50644" y="51168"/>
                <a:ext cx="720922" cy="719876"/>
              </a:xfrm>
              <a:prstGeom prst="ellipse">
                <a:avLst/>
              </a:prstGeom>
              <a:solidFill>
                <a:schemeClr val="accent6">
                  <a:lumMod val="75000"/>
                  <a:alpha val="7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p>
                <a:pPr algn="ctr" eaLnBrk="0" fontAlgn="ctr" hangingPunct="0">
                  <a:buClr>
                    <a:srgbClr val="FF0000"/>
                  </a:buClr>
                  <a:buSzPct val="70000"/>
                </a:pPr>
                <a:endParaRPr lang="zh-CN" altLang="en-US" sz="2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1" name="Rectangle 13"/>
            <p:cNvSpPr>
              <a:spLocks noChangeArrowheads="1"/>
            </p:cNvSpPr>
            <p:nvPr/>
          </p:nvSpPr>
          <p:spPr bwMode="auto">
            <a:xfrm>
              <a:off x="0" y="104672"/>
              <a:ext cx="747186" cy="532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068070" y="1649730"/>
            <a:ext cx="70084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通过虚拟的美甲找到合适颜色和图案，避免真实美甲无法预览效果而带来的时间和金钱的浪费。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68070" y="2456815"/>
            <a:ext cx="67849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通过修改也可以实现其他功能，比如医疗中提取指甲进行分析（如：月牙痕形状，指甲形状和颜色等）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549910" y="1031875"/>
            <a:ext cx="7007227" cy="368300"/>
            <a:chOff x="1868930" y="4043623"/>
            <a:chExt cx="5643647" cy="368300"/>
          </a:xfrm>
        </p:grpSpPr>
        <p:grpSp>
          <p:nvGrpSpPr>
            <p:cNvPr id="29" name="组合 28"/>
            <p:cNvGrpSpPr/>
            <p:nvPr/>
          </p:nvGrpSpPr>
          <p:grpSpPr>
            <a:xfrm>
              <a:off x="1868930" y="4098093"/>
              <a:ext cx="417263" cy="228018"/>
              <a:chOff x="1868930" y="4098093"/>
              <a:chExt cx="417263" cy="228018"/>
            </a:xfrm>
          </p:grpSpPr>
          <p:sp>
            <p:nvSpPr>
              <p:cNvPr id="31" name="燕尾形 30"/>
              <p:cNvSpPr/>
              <p:nvPr/>
            </p:nvSpPr>
            <p:spPr>
              <a:xfrm>
                <a:off x="1868930" y="4098093"/>
                <a:ext cx="228018" cy="228018"/>
              </a:xfrm>
              <a:prstGeom prst="chevr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燕尾形 31"/>
              <p:cNvSpPr/>
              <p:nvPr/>
            </p:nvSpPr>
            <p:spPr>
              <a:xfrm>
                <a:off x="2058175" y="4098093"/>
                <a:ext cx="228018" cy="228018"/>
              </a:xfrm>
              <a:prstGeom prst="chevr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2323667" y="4043623"/>
              <a:ext cx="518891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defRPr/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作品功能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537845" y="78105"/>
            <a:ext cx="25533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作品简介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2" name="Group 20"/>
          <p:cNvGrpSpPr/>
          <p:nvPr/>
        </p:nvGrpSpPr>
        <p:grpSpPr bwMode="auto">
          <a:xfrm>
            <a:off x="472440" y="1607820"/>
            <a:ext cx="553085" cy="524510"/>
            <a:chOff x="3136" y="0"/>
            <a:chExt cx="747193" cy="740914"/>
          </a:xfrm>
          <a:effectLst/>
        </p:grpSpPr>
        <p:grpSp>
          <p:nvGrpSpPr>
            <p:cNvPr id="63" name="Group 21"/>
            <p:cNvGrpSpPr>
              <a:grpSpLocks noChangeAspect="1"/>
            </p:cNvGrpSpPr>
            <p:nvPr/>
          </p:nvGrpSpPr>
          <p:grpSpPr bwMode="auto">
            <a:xfrm>
              <a:off x="3136" y="0"/>
              <a:ext cx="740914" cy="740914"/>
              <a:chOff x="0" y="0"/>
              <a:chExt cx="823237" cy="823237"/>
            </a:xfrm>
          </p:grpSpPr>
          <p:sp>
            <p:nvSpPr>
              <p:cNvPr id="64" name="椭圆 38"/>
              <p:cNvSpPr>
                <a:spLocks noChangeAspect="1" noChangeArrowheads="1"/>
              </p:cNvSpPr>
              <p:nvPr/>
            </p:nvSpPr>
            <p:spPr bwMode="auto">
              <a:xfrm>
                <a:off x="0" y="0"/>
                <a:ext cx="823237" cy="823237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algn="ctr" eaLnBrk="0" fontAlgn="ctr" hangingPunct="0">
                  <a:buClr>
                    <a:srgbClr val="FF0000"/>
                  </a:buClr>
                  <a:buSzPct val="70000"/>
                </a:pPr>
                <a:endParaRPr lang="zh-CN" altLang="en-US" sz="2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5" name="椭圆 39"/>
              <p:cNvSpPr>
                <a:spLocks noChangeAspect="1"/>
              </p:cNvSpPr>
              <p:nvPr/>
            </p:nvSpPr>
            <p:spPr bwMode="auto">
              <a:xfrm>
                <a:off x="51620" y="51621"/>
                <a:ext cx="720000" cy="7200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  <a:alpha val="79999"/>
                </a:schemeClr>
              </a:solidFill>
              <a:ln w="12700">
                <a:noFill/>
                <a:rou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buClr>
                    <a:srgbClr val="FF0000"/>
                  </a:buClr>
                  <a:buSzPct val="70000"/>
                </a:pPr>
                <a:endParaRPr lang="zh-CN" altLang="en-US" sz="2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6" name="Rectangle 13"/>
            <p:cNvSpPr>
              <a:spLocks noChangeArrowheads="1"/>
            </p:cNvSpPr>
            <p:nvPr/>
          </p:nvSpPr>
          <p:spPr bwMode="auto">
            <a:xfrm>
              <a:off x="3143" y="118055"/>
              <a:ext cx="747186" cy="563310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7" name="Group 25"/>
          <p:cNvGrpSpPr/>
          <p:nvPr/>
        </p:nvGrpSpPr>
        <p:grpSpPr bwMode="auto">
          <a:xfrm>
            <a:off x="472440" y="2378710"/>
            <a:ext cx="553085" cy="554355"/>
            <a:chOff x="0" y="0"/>
            <a:chExt cx="747186" cy="739990"/>
          </a:xfrm>
        </p:grpSpPr>
        <p:grpSp>
          <p:nvGrpSpPr>
            <p:cNvPr id="78" name="Group 26"/>
            <p:cNvGrpSpPr>
              <a:grpSpLocks noChangeAspect="1"/>
            </p:cNvGrpSpPr>
            <p:nvPr/>
          </p:nvGrpSpPr>
          <p:grpSpPr bwMode="auto">
            <a:xfrm>
              <a:off x="3598" y="0"/>
              <a:ext cx="739991" cy="739990"/>
              <a:chOff x="0" y="0"/>
              <a:chExt cx="822212" cy="822211"/>
            </a:xfrm>
          </p:grpSpPr>
          <p:sp>
            <p:nvSpPr>
              <p:cNvPr id="79" name="椭圆 35"/>
              <p:cNvSpPr>
                <a:spLocks noChangeAspect="1" noChangeArrowheads="1"/>
              </p:cNvSpPr>
              <p:nvPr/>
            </p:nvSpPr>
            <p:spPr bwMode="auto">
              <a:xfrm>
                <a:off x="0" y="0"/>
                <a:ext cx="822212" cy="82221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p>
                <a:pPr algn="ctr" eaLnBrk="0" fontAlgn="ctr" hangingPunct="0">
                  <a:buClr>
                    <a:srgbClr val="FF0000"/>
                  </a:buClr>
                  <a:buSzPct val="70000"/>
                </a:pPr>
                <a:endParaRPr lang="zh-CN" altLang="en-US" sz="2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0" name="椭圆 36"/>
              <p:cNvSpPr>
                <a:spLocks noChangeAspect="1"/>
              </p:cNvSpPr>
              <p:nvPr/>
            </p:nvSpPr>
            <p:spPr bwMode="auto">
              <a:xfrm>
                <a:off x="50644" y="51168"/>
                <a:ext cx="720922" cy="719876"/>
              </a:xfrm>
              <a:prstGeom prst="ellipse">
                <a:avLst/>
              </a:prstGeom>
              <a:solidFill>
                <a:schemeClr val="accent6">
                  <a:lumMod val="75000"/>
                  <a:alpha val="7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p>
                <a:pPr algn="ctr" eaLnBrk="0" fontAlgn="ctr" hangingPunct="0">
                  <a:buClr>
                    <a:srgbClr val="FF0000"/>
                  </a:buClr>
                  <a:buSzPct val="70000"/>
                </a:pPr>
                <a:endParaRPr lang="zh-CN" altLang="en-US" sz="2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1" name="Rectangle 13"/>
            <p:cNvSpPr>
              <a:spLocks noChangeArrowheads="1"/>
            </p:cNvSpPr>
            <p:nvPr/>
          </p:nvSpPr>
          <p:spPr bwMode="auto">
            <a:xfrm>
              <a:off x="0" y="104672"/>
              <a:ext cx="747186" cy="532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14425" y="1691640"/>
            <a:ext cx="1111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提取手部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14425" y="2456815"/>
            <a:ext cx="1111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分割指甲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4" name="Group 30"/>
          <p:cNvGrpSpPr/>
          <p:nvPr/>
        </p:nvGrpSpPr>
        <p:grpSpPr bwMode="auto">
          <a:xfrm>
            <a:off x="474980" y="3210560"/>
            <a:ext cx="552450" cy="557530"/>
            <a:chOff x="-3475" y="0"/>
            <a:chExt cx="747186" cy="740120"/>
          </a:xfrm>
        </p:grpSpPr>
        <p:grpSp>
          <p:nvGrpSpPr>
            <p:cNvPr id="5" name="Group 31"/>
            <p:cNvGrpSpPr>
              <a:grpSpLocks noChangeAspect="1"/>
            </p:cNvGrpSpPr>
            <p:nvPr/>
          </p:nvGrpSpPr>
          <p:grpSpPr bwMode="auto">
            <a:xfrm>
              <a:off x="3533" y="0"/>
              <a:ext cx="740120" cy="740120"/>
              <a:chOff x="0" y="0"/>
              <a:chExt cx="822355" cy="822355"/>
            </a:xfrm>
          </p:grpSpPr>
          <p:sp>
            <p:nvSpPr>
              <p:cNvPr id="6" name="椭圆 41"/>
              <p:cNvSpPr>
                <a:spLocks noChangeAspect="1" noChangeArrowheads="1"/>
              </p:cNvSpPr>
              <p:nvPr/>
            </p:nvSpPr>
            <p:spPr bwMode="auto">
              <a:xfrm>
                <a:off x="0" y="0"/>
                <a:ext cx="822355" cy="82235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p>
                <a:pPr algn="ctr" eaLnBrk="0" fontAlgn="ctr" hangingPunct="0">
                  <a:buClr>
                    <a:srgbClr val="FF0000"/>
                  </a:buClr>
                  <a:buSzPct val="70000"/>
                </a:pPr>
                <a:endParaRPr lang="zh-CN" altLang="en-US" sz="2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椭圆 42"/>
              <p:cNvSpPr>
                <a:spLocks noChangeAspect="1"/>
              </p:cNvSpPr>
              <p:nvPr/>
            </p:nvSpPr>
            <p:spPr bwMode="auto">
              <a:xfrm>
                <a:off x="50718" y="51177"/>
                <a:ext cx="720921" cy="720002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  <a:alpha val="7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p>
                <a:pPr algn="ctr" eaLnBrk="0" fontAlgn="ctr" hangingPunct="0">
                  <a:buClr>
                    <a:srgbClr val="FF0000"/>
                  </a:buClr>
                  <a:buSzPct val="70000"/>
                </a:pPr>
                <a:endParaRPr lang="zh-CN" altLang="en-US" sz="20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" name="Rectangle 13"/>
            <p:cNvSpPr>
              <a:spLocks noChangeArrowheads="1"/>
            </p:cNvSpPr>
            <p:nvPr/>
          </p:nvSpPr>
          <p:spPr bwMode="auto">
            <a:xfrm>
              <a:off x="-3475" y="109298"/>
              <a:ext cx="747186" cy="529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114425" y="3293110"/>
            <a:ext cx="1111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指甲贴图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nodeType="click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3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1"/>
          <p:cNvSpPr>
            <a:spLocks noChangeArrowheads="1"/>
          </p:cNvSpPr>
          <p:nvPr/>
        </p:nvSpPr>
        <p:spPr bwMode="gray">
          <a:xfrm>
            <a:off x="3661077" y="1978187"/>
            <a:ext cx="2423096" cy="3987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作品演示</a:t>
            </a:r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863408" y="1789656"/>
            <a:ext cx="710599" cy="773822"/>
            <a:chOff x="550069" y="1100038"/>
            <a:chExt cx="710599" cy="773822"/>
          </a:xfrm>
        </p:grpSpPr>
        <p:sp>
          <p:nvSpPr>
            <p:cNvPr id="94" name="矩形 2"/>
            <p:cNvSpPr/>
            <p:nvPr/>
          </p:nvSpPr>
          <p:spPr>
            <a:xfrm rot="5400000">
              <a:off x="554462" y="1167653"/>
              <a:ext cx="773822" cy="638591"/>
            </a:xfrm>
            <a:custGeom>
              <a:avLst/>
              <a:gdLst/>
              <a:ahLst/>
              <a:cxnLst/>
              <a:rect l="l" t="t" r="r" b="b"/>
              <a:pathLst>
                <a:path w="811496" h="669681">
                  <a:moveTo>
                    <a:pt x="1" y="405747"/>
                  </a:moveTo>
                  <a:lnTo>
                    <a:pt x="405749" y="0"/>
                  </a:lnTo>
                  <a:lnTo>
                    <a:pt x="811495" y="405747"/>
                  </a:lnTo>
                  <a:close/>
                  <a:moveTo>
                    <a:pt x="0" y="669681"/>
                  </a:moveTo>
                  <a:lnTo>
                    <a:pt x="0" y="405748"/>
                  </a:lnTo>
                  <a:lnTo>
                    <a:pt x="811496" y="405748"/>
                  </a:lnTo>
                  <a:lnTo>
                    <a:pt x="811496" y="669681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0069" y="1175365"/>
              <a:ext cx="66556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8" name="文本框 137"/>
          <p:cNvSpPr txBox="1"/>
          <p:nvPr/>
        </p:nvSpPr>
        <p:spPr>
          <a:xfrm>
            <a:off x="3574008" y="2606661"/>
            <a:ext cx="28702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/>
              <a:buChar char="u"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效果图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443390" y="2563478"/>
            <a:ext cx="288167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组合 96"/>
          <p:cNvGrpSpPr/>
          <p:nvPr/>
        </p:nvGrpSpPr>
        <p:grpSpPr>
          <a:xfrm>
            <a:off x="-56139" y="-601220"/>
            <a:ext cx="2368153" cy="5789614"/>
            <a:chOff x="-56639" y="-632373"/>
            <a:chExt cx="2368153" cy="5789614"/>
          </a:xfrm>
        </p:grpSpPr>
        <p:sp>
          <p:nvSpPr>
            <p:cNvPr id="98" name="矩形 2"/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" name="矩形 2"/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矩形 2"/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" name="矩形 2"/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矩形 2"/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" name="矩形 2"/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" name="矩形 2"/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" name="矩形 2"/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9" name="矩形 2"/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0" name="矩形 2"/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1" name="矩形 2"/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2" name="矩形 2"/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" name="矩形 2"/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4" name="矩形 2"/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5" name="矩形 2"/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6" name="矩形 2"/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7" name="矩形 2"/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8" name="矩形 2"/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9" name="矩形 2"/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0" name="矩形 2"/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1" name="矩形 2"/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2" name="矩形 2"/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" name="矩形 2"/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4" name="矩形 2"/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5" name="矩形 2"/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6" name="矩形 2"/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7" name="矩形 2"/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8" name="矩形 2"/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9" name="矩形 2"/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0" name="矩形 2"/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1" name="矩形 2"/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2" name="矩形 2"/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3" name="矩形 2"/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4" name="矩形 2"/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5" name="组合 164"/>
          <p:cNvGrpSpPr/>
          <p:nvPr/>
        </p:nvGrpSpPr>
        <p:grpSpPr>
          <a:xfrm flipH="1">
            <a:off x="6833040" y="-636958"/>
            <a:ext cx="2368153" cy="5789614"/>
            <a:chOff x="-56639" y="-632373"/>
            <a:chExt cx="2368153" cy="5789614"/>
          </a:xfrm>
        </p:grpSpPr>
        <p:sp>
          <p:nvSpPr>
            <p:cNvPr id="166" name="矩形 2"/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7" name="矩形 2"/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8" name="矩形 2"/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9" name="矩形 2"/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0" name="矩形 2"/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1" name="矩形 2"/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2" name="矩形 2"/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3" name="矩形 2"/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" name="矩形 2"/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5" name="矩形 2"/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6" name="矩形 2"/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7" name="矩形 2"/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8" name="矩形 2"/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9" name="矩形 2"/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0" name="矩形 2"/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1" name="矩形 2"/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2" name="矩形 2"/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3" name="矩形 2"/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" name="矩形 2"/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5" name="矩形 2"/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6" name="矩形 2"/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7" name="矩形 2"/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8" name="矩形 2"/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9" name="矩形 2"/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0" name="矩形 2"/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1" name="矩形 2"/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2" name="矩形 2"/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3" name="矩形 2"/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" name="矩形 2"/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5" name="矩形 2"/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6" name="矩形 2"/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7" name="矩形 2"/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8" name="矩形 2"/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9" name="矩形 2"/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" tmFilter="0,0; .5, 1; 1, 1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13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598805" y="1031875"/>
            <a:ext cx="7141846" cy="337185"/>
            <a:chOff x="1868930" y="4043623"/>
            <a:chExt cx="5752070" cy="337185"/>
          </a:xfrm>
        </p:grpSpPr>
        <p:grpSp>
          <p:nvGrpSpPr>
            <p:cNvPr id="29" name="组合 28"/>
            <p:cNvGrpSpPr/>
            <p:nvPr/>
          </p:nvGrpSpPr>
          <p:grpSpPr>
            <a:xfrm>
              <a:off x="1868930" y="4098093"/>
              <a:ext cx="417263" cy="228018"/>
              <a:chOff x="1868930" y="4098093"/>
              <a:chExt cx="417263" cy="228018"/>
            </a:xfrm>
          </p:grpSpPr>
          <p:sp>
            <p:nvSpPr>
              <p:cNvPr id="31" name="燕尾形 30"/>
              <p:cNvSpPr/>
              <p:nvPr/>
            </p:nvSpPr>
            <p:spPr>
              <a:xfrm>
                <a:off x="1868930" y="4098093"/>
                <a:ext cx="228018" cy="228018"/>
              </a:xfrm>
              <a:prstGeom prst="chevr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燕尾形 31"/>
              <p:cNvSpPr/>
              <p:nvPr/>
            </p:nvSpPr>
            <p:spPr>
              <a:xfrm>
                <a:off x="2058175" y="4098093"/>
                <a:ext cx="228018" cy="228018"/>
              </a:xfrm>
              <a:prstGeom prst="chevr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2432090" y="4043623"/>
              <a:ext cx="518891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defRPr/>
              </a:pP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效果图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537845" y="78105"/>
            <a:ext cx="25533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作品展示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4158414" y="2796142"/>
            <a:ext cx="417263" cy="228018"/>
            <a:chOff x="2673784" y="2255757"/>
            <a:chExt cx="417263" cy="228018"/>
          </a:xfrm>
        </p:grpSpPr>
        <p:sp>
          <p:nvSpPr>
            <p:cNvPr id="13" name="燕尾形 12"/>
            <p:cNvSpPr/>
            <p:nvPr/>
          </p:nvSpPr>
          <p:spPr>
            <a:xfrm>
              <a:off x="2673784" y="2255757"/>
              <a:ext cx="228018" cy="228018"/>
            </a:xfrm>
            <a:prstGeom prst="chevron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2863029" y="2255757"/>
              <a:ext cx="228018" cy="228018"/>
            </a:xfrm>
            <a:prstGeom prst="chevron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252855" y="1437640"/>
            <a:ext cx="1974850" cy="3208020"/>
            <a:chOff x="1973" y="2264"/>
            <a:chExt cx="3110" cy="5052"/>
          </a:xfrm>
        </p:grpSpPr>
        <p:pic>
          <p:nvPicPr>
            <p:cNvPr id="2" name="图片 1" descr="原始图像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1973" y="2264"/>
              <a:ext cx="3111" cy="4388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2827" y="6882"/>
              <a:ext cx="1402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原始照片</a:t>
              </a:r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316855" y="1428115"/>
            <a:ext cx="2014220" cy="3217545"/>
            <a:chOff x="8373" y="2249"/>
            <a:chExt cx="3172" cy="5067"/>
          </a:xfrm>
        </p:grpSpPr>
        <p:pic>
          <p:nvPicPr>
            <p:cNvPr id="3" name="图片 2" descr="结果图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73" y="2249"/>
              <a:ext cx="3173" cy="4459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9259" y="6882"/>
              <a:ext cx="1402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最终效果</a:t>
              </a:r>
              <a:endParaRPr lang="zh-CN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11"/>
          <p:cNvSpPr>
            <a:spLocks noChangeArrowheads="1"/>
          </p:cNvSpPr>
          <p:nvPr/>
        </p:nvSpPr>
        <p:spPr bwMode="gray">
          <a:xfrm>
            <a:off x="3661077" y="1978187"/>
            <a:ext cx="2423096" cy="3987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技术解析</a:t>
            </a:r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863408" y="1789656"/>
            <a:ext cx="710599" cy="773822"/>
            <a:chOff x="550069" y="1100038"/>
            <a:chExt cx="710599" cy="773822"/>
          </a:xfrm>
        </p:grpSpPr>
        <p:sp>
          <p:nvSpPr>
            <p:cNvPr id="94" name="矩形 2"/>
            <p:cNvSpPr/>
            <p:nvPr/>
          </p:nvSpPr>
          <p:spPr>
            <a:xfrm rot="5400000">
              <a:off x="554462" y="1167653"/>
              <a:ext cx="773822" cy="638591"/>
            </a:xfrm>
            <a:custGeom>
              <a:avLst/>
              <a:gdLst/>
              <a:ahLst/>
              <a:cxnLst/>
              <a:rect l="l" t="t" r="r" b="b"/>
              <a:pathLst>
                <a:path w="811496" h="669681">
                  <a:moveTo>
                    <a:pt x="1" y="405747"/>
                  </a:moveTo>
                  <a:lnTo>
                    <a:pt x="405749" y="0"/>
                  </a:lnTo>
                  <a:lnTo>
                    <a:pt x="811495" y="405747"/>
                  </a:lnTo>
                  <a:close/>
                  <a:moveTo>
                    <a:pt x="0" y="669681"/>
                  </a:moveTo>
                  <a:lnTo>
                    <a:pt x="0" y="405748"/>
                  </a:lnTo>
                  <a:lnTo>
                    <a:pt x="811496" y="405748"/>
                  </a:lnTo>
                  <a:lnTo>
                    <a:pt x="811496" y="669681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0069" y="1175365"/>
              <a:ext cx="66556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8" name="文本框 137"/>
          <p:cNvSpPr txBox="1"/>
          <p:nvPr/>
        </p:nvSpPr>
        <p:spPr>
          <a:xfrm>
            <a:off x="3574008" y="2606661"/>
            <a:ext cx="287020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/>
              <a:buChar char="u"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提取手部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/>
              <a:buChar char="u"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分割指甲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/>
              <a:buChar char="u"/>
            </a:pP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指甲贴图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443390" y="2563478"/>
            <a:ext cx="2881676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组合 96"/>
          <p:cNvGrpSpPr/>
          <p:nvPr/>
        </p:nvGrpSpPr>
        <p:grpSpPr>
          <a:xfrm>
            <a:off x="-56139" y="-601220"/>
            <a:ext cx="2368153" cy="5789614"/>
            <a:chOff x="-56639" y="-632373"/>
            <a:chExt cx="2368153" cy="5789614"/>
          </a:xfrm>
        </p:grpSpPr>
        <p:sp>
          <p:nvSpPr>
            <p:cNvPr id="98" name="矩形 2"/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9" name="矩形 2"/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矩形 2"/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" name="矩形 2"/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2" name="矩形 2"/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3" name="矩形 2"/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4" name="矩形 2"/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" name="矩形 2"/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9" name="矩形 2"/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0" name="矩形 2"/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1" name="矩形 2"/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2" name="矩形 2"/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" name="矩形 2"/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4" name="矩形 2"/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5" name="矩形 2"/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6" name="矩形 2"/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7" name="矩形 2"/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8" name="矩形 2"/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9" name="矩形 2"/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0" name="矩形 2"/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1" name="矩形 2"/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2" name="矩形 2"/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3" name="矩形 2"/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4" name="矩形 2"/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5" name="矩形 2"/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6" name="矩形 2"/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7" name="矩形 2"/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8" name="矩形 2"/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9" name="矩形 2"/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0" name="矩形 2"/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1" name="矩形 2"/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2" name="矩形 2"/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3" name="矩形 2"/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4" name="矩形 2"/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5" name="组合 164"/>
          <p:cNvGrpSpPr/>
          <p:nvPr/>
        </p:nvGrpSpPr>
        <p:grpSpPr>
          <a:xfrm flipH="1">
            <a:off x="6833040" y="-636958"/>
            <a:ext cx="2368153" cy="5789614"/>
            <a:chOff x="-56639" y="-632373"/>
            <a:chExt cx="2368153" cy="5789614"/>
          </a:xfrm>
        </p:grpSpPr>
        <p:sp>
          <p:nvSpPr>
            <p:cNvPr id="166" name="矩形 2"/>
            <p:cNvSpPr/>
            <p:nvPr/>
          </p:nvSpPr>
          <p:spPr>
            <a:xfrm rot="5400000">
              <a:off x="-585140" y="2039529"/>
              <a:ext cx="2340562" cy="117028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7" name="矩形 2"/>
            <p:cNvSpPr/>
            <p:nvPr/>
          </p:nvSpPr>
          <p:spPr>
            <a:xfrm rot="5400000">
              <a:off x="-335752" y="830698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8" name="矩形 2"/>
            <p:cNvSpPr/>
            <p:nvPr/>
          </p:nvSpPr>
          <p:spPr>
            <a:xfrm rot="5400000">
              <a:off x="440446" y="1295374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9" name="矩形 2"/>
            <p:cNvSpPr/>
            <p:nvPr/>
          </p:nvSpPr>
          <p:spPr>
            <a:xfrm rot="5400000">
              <a:off x="315136" y="117698"/>
              <a:ext cx="1302985" cy="65026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0" name="矩形 2"/>
            <p:cNvSpPr/>
            <p:nvPr/>
          </p:nvSpPr>
          <p:spPr>
            <a:xfrm rot="5400000">
              <a:off x="906560" y="1633477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1" name="矩形 2"/>
            <p:cNvSpPr/>
            <p:nvPr/>
          </p:nvSpPr>
          <p:spPr>
            <a:xfrm rot="5400000">
              <a:off x="906560" y="2161641"/>
              <a:ext cx="547159" cy="2730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2" name="矩形 2"/>
            <p:cNvSpPr/>
            <p:nvPr/>
          </p:nvSpPr>
          <p:spPr>
            <a:xfrm rot="5400000">
              <a:off x="440446" y="2097118"/>
              <a:ext cx="804216" cy="40210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3" name="矩形 2"/>
            <p:cNvSpPr/>
            <p:nvPr/>
          </p:nvSpPr>
          <p:spPr>
            <a:xfrm rot="5400000">
              <a:off x="367402" y="2970980"/>
              <a:ext cx="1094318" cy="54612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" name="矩形 2"/>
            <p:cNvSpPr/>
            <p:nvPr/>
          </p:nvSpPr>
          <p:spPr>
            <a:xfrm rot="5400000">
              <a:off x="486335" y="3963123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5" name="矩形 2"/>
            <p:cNvSpPr/>
            <p:nvPr/>
          </p:nvSpPr>
          <p:spPr>
            <a:xfrm rot="5400000">
              <a:off x="-335752" y="4149984"/>
              <a:ext cx="1343009" cy="671506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6" name="矩形 2"/>
            <p:cNvSpPr/>
            <p:nvPr/>
          </p:nvSpPr>
          <p:spPr>
            <a:xfrm rot="5400000">
              <a:off x="486335" y="4623674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7" name="矩形 2"/>
            <p:cNvSpPr/>
            <p:nvPr/>
          </p:nvSpPr>
          <p:spPr>
            <a:xfrm rot="5400000">
              <a:off x="795492" y="4313931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8" name="矩形 2"/>
            <p:cNvSpPr/>
            <p:nvPr/>
          </p:nvSpPr>
          <p:spPr>
            <a:xfrm rot="5400000">
              <a:off x="1106720" y="4010387"/>
              <a:ext cx="611216" cy="30503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9" name="矩形 2"/>
            <p:cNvSpPr/>
            <p:nvPr/>
          </p:nvSpPr>
          <p:spPr>
            <a:xfrm rot="5400000">
              <a:off x="1104649" y="3392972"/>
              <a:ext cx="619485" cy="30915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0" name="矩形 2"/>
            <p:cNvSpPr/>
            <p:nvPr/>
          </p:nvSpPr>
          <p:spPr>
            <a:xfrm rot="5400000">
              <a:off x="-233773" y="2840433"/>
              <a:ext cx="935087" cy="46754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1" name="矩形 2"/>
            <p:cNvSpPr/>
            <p:nvPr/>
          </p:nvSpPr>
          <p:spPr>
            <a:xfrm rot="5400000">
              <a:off x="-457281" y="-175093"/>
              <a:ext cx="1829122" cy="91456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2" name="矩形 2"/>
            <p:cNvSpPr/>
            <p:nvPr/>
          </p:nvSpPr>
          <p:spPr>
            <a:xfrm rot="5400000">
              <a:off x="151528" y="1207865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3" name="矩形 2"/>
            <p:cNvSpPr/>
            <p:nvPr/>
          </p:nvSpPr>
          <p:spPr>
            <a:xfrm rot="5400000">
              <a:off x="151528" y="2228650"/>
              <a:ext cx="578516" cy="28871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" name="矩形 2"/>
            <p:cNvSpPr/>
            <p:nvPr/>
          </p:nvSpPr>
          <p:spPr>
            <a:xfrm rot="5400000">
              <a:off x="-75391" y="3569140"/>
              <a:ext cx="957086" cy="4776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5" name="矩形 2"/>
            <p:cNvSpPr/>
            <p:nvPr/>
          </p:nvSpPr>
          <p:spPr>
            <a:xfrm rot="5400000">
              <a:off x="1306481" y="1184509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6" name="矩形 2"/>
            <p:cNvSpPr/>
            <p:nvPr/>
          </p:nvSpPr>
          <p:spPr>
            <a:xfrm rot="5400000">
              <a:off x="-700570" y="776139"/>
              <a:ext cx="2571422" cy="1283279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7" name="矩形 2"/>
            <p:cNvSpPr/>
            <p:nvPr/>
          </p:nvSpPr>
          <p:spPr>
            <a:xfrm rot="5400000">
              <a:off x="-407031" y="2619045"/>
              <a:ext cx="1398922" cy="69813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8" name="矩形 2"/>
            <p:cNvSpPr/>
            <p:nvPr/>
          </p:nvSpPr>
          <p:spPr>
            <a:xfrm rot="5400000">
              <a:off x="361002" y="3725314"/>
              <a:ext cx="1092871" cy="545402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9" name="矩形 2"/>
            <p:cNvSpPr/>
            <p:nvPr/>
          </p:nvSpPr>
          <p:spPr>
            <a:xfrm rot="5400000">
              <a:off x="1277524" y="2767053"/>
              <a:ext cx="546433" cy="27270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0" name="矩形 2"/>
            <p:cNvSpPr/>
            <p:nvPr/>
          </p:nvSpPr>
          <p:spPr>
            <a:xfrm rot="5400000">
              <a:off x="1881487" y="2071264"/>
              <a:ext cx="302735" cy="151081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rgbClr val="F2F2F2">
                <a:alpha val="50196"/>
              </a:srgb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1" name="矩形 2"/>
            <p:cNvSpPr/>
            <p:nvPr/>
          </p:nvSpPr>
          <p:spPr>
            <a:xfrm rot="5400000">
              <a:off x="1687430" y="2534823"/>
              <a:ext cx="360071" cy="179695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2" name="矩形 2"/>
            <p:cNvSpPr/>
            <p:nvPr/>
          </p:nvSpPr>
          <p:spPr>
            <a:xfrm rot="5400000">
              <a:off x="1501312" y="4232261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3" name="矩形 2"/>
            <p:cNvSpPr/>
            <p:nvPr/>
          </p:nvSpPr>
          <p:spPr>
            <a:xfrm rot="5400000">
              <a:off x="1164999" y="4749137"/>
              <a:ext cx="428960" cy="214074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" name="矩形 2"/>
            <p:cNvSpPr/>
            <p:nvPr/>
          </p:nvSpPr>
          <p:spPr>
            <a:xfrm rot="5400000">
              <a:off x="-470723" y="2255402"/>
              <a:ext cx="1882895" cy="941450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5" name="矩形 2"/>
            <p:cNvSpPr/>
            <p:nvPr/>
          </p:nvSpPr>
          <p:spPr>
            <a:xfrm rot="5400000">
              <a:off x="197724" y="4221698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6" name="矩形 2"/>
            <p:cNvSpPr/>
            <p:nvPr/>
          </p:nvSpPr>
          <p:spPr>
            <a:xfrm rot="5400000">
              <a:off x="176184" y="940564"/>
              <a:ext cx="888492" cy="444247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7" name="矩形 2"/>
            <p:cNvSpPr/>
            <p:nvPr/>
          </p:nvSpPr>
          <p:spPr>
            <a:xfrm rot="5400000">
              <a:off x="1184628" y="1902050"/>
              <a:ext cx="528165" cy="26408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8" name="矩形 2"/>
            <p:cNvSpPr/>
            <p:nvPr/>
          </p:nvSpPr>
          <p:spPr>
            <a:xfrm rot="5400000">
              <a:off x="1226534" y="247645"/>
              <a:ext cx="260409" cy="129958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9" name="矩形 2"/>
            <p:cNvSpPr/>
            <p:nvPr/>
          </p:nvSpPr>
          <p:spPr>
            <a:xfrm rot="5400000">
              <a:off x="2143823" y="3999344"/>
              <a:ext cx="223729" cy="111653"/>
            </a:xfrm>
            <a:custGeom>
              <a:avLst/>
              <a:gdLst/>
              <a:ahLst/>
              <a:cxnLst/>
              <a:rect l="l" t="t" r="r" b="b"/>
              <a:pathLst>
                <a:path w="421675" h="210838">
                  <a:moveTo>
                    <a:pt x="210838" y="0"/>
                  </a:moveTo>
                  <a:lnTo>
                    <a:pt x="421675" y="210838"/>
                  </a:lnTo>
                  <a:lnTo>
                    <a:pt x="0" y="210838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50" tmFilter="0,0; .5, 1; 1, 1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25"/>
                            </p:stCondLst>
                            <p:childTnLst>
                              <p:par>
                                <p:cTn id="4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250" tmFilter="0,0; .5, 1; 1, 1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150"/>
                            </p:stCondLst>
                            <p:childTnLst>
                              <p:par>
                                <p:cTn id="4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250" tmFilter="0,0; .5, 1; 1, 1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138" grpId="0" uiExpand="1" build="p"/>
    </p:bldLst>
  </p:timing>
</p:sld>
</file>

<file path=ppt/tags/tag1.xml><?xml version="1.0" encoding="utf-8"?>
<p:tagLst xmlns:p="http://schemas.openxmlformats.org/presentationml/2006/main">
  <p:tag name="REFSHAPE" val="820734220"/>
  <p:tag name="KSO_WM_UNIT_PLACING_PICTURE_USER_VIEWPORT" val="{&quot;height&quot;:8508,&quot;width&quot;:6036}"/>
</p:tagLst>
</file>

<file path=ppt/tags/tag2.xml><?xml version="1.0" encoding="utf-8"?>
<p:tagLst xmlns:p="http://schemas.openxmlformats.org/presentationml/2006/main">
  <p:tag name="REFSHAPE" val="820734220"/>
  <p:tag name="KSO_WM_UNIT_PLACING_PICTURE_USER_VIEWPORT" val="{&quot;height&quot;:8508,&quot;width&quot;:6036}"/>
</p:tagLst>
</file>

<file path=ppt/tags/tag3.xml><?xml version="1.0" encoding="utf-8"?>
<p:tagLst xmlns:p="http://schemas.openxmlformats.org/presentationml/2006/main">
  <p:tag name="REFSHAPE" val="820734220"/>
  <p:tag name="KSO_WM_UNIT_PLACING_PICTURE_USER_VIEWPORT" val="{&quot;height&quot;:8508,&quot;width&quot;:6036}"/>
</p:tagLst>
</file>

<file path=ppt/tags/tag4.xml><?xml version="1.0" encoding="utf-8"?>
<p:tagLst xmlns:p="http://schemas.openxmlformats.org/presentationml/2006/main">
  <p:tag name="REFSHAPE" val="820734220"/>
  <p:tag name="KSO_WM_UNIT_PLACING_PICTURE_USER_VIEWPORT" val="{&quot;height&quot;:8508,&quot;width&quot;:6036}"/>
</p:tagLst>
</file>

<file path=ppt/tags/tag5.xml><?xml version="1.0" encoding="utf-8"?>
<p:tagLst xmlns:p="http://schemas.openxmlformats.org/presentationml/2006/main">
  <p:tag name="REFSHAPE" val="820734220"/>
  <p:tag name="KSO_WM_UNIT_PLACING_PICTURE_USER_VIEWPORT" val="{&quot;height&quot;:8508,&quot;width&quot;:6036}"/>
</p:tagLst>
</file>

<file path=ppt/tags/tag6.xml><?xml version="1.0" encoding="utf-8"?>
<p:tagLst xmlns:p="http://schemas.openxmlformats.org/presentationml/2006/main">
  <p:tag name="REFSHAPE" val="820734220"/>
  <p:tag name="KSO_WM_UNIT_PLACING_PICTURE_USER_VIEWPORT" val="{&quot;height&quot;:8508,&quot;width&quot;:6036}"/>
</p:tagLst>
</file>

<file path=ppt/tags/tag7.xml><?xml version="1.0" encoding="utf-8"?>
<p:tagLst xmlns:p="http://schemas.openxmlformats.org/presentationml/2006/main">
  <p:tag name="ISPRING_PRESENTATION_TITLE" val="蓝绿格子风"/>
</p:tagLst>
</file>

<file path=ppt/theme/theme1.xml><?xml version="1.0" encoding="utf-8"?>
<a:theme xmlns:a="http://schemas.openxmlformats.org/drawingml/2006/main" name="Office 主题​​">
  <a:themeElements>
    <a:clrScheme name="自定义 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867D98"/>
      </a:accent1>
      <a:accent2>
        <a:srgbClr val="C4CFD9"/>
      </a:accent2>
      <a:accent3>
        <a:srgbClr val="5ABE9E"/>
      </a:accent3>
      <a:accent4>
        <a:srgbClr val="ED6568"/>
      </a:accent4>
      <a:accent5>
        <a:srgbClr val="F9B46A"/>
      </a:accent5>
      <a:accent6>
        <a:srgbClr val="C5E7EB"/>
      </a:accent6>
      <a:hlink>
        <a:srgbClr val="867D98"/>
      </a:hlink>
      <a:folHlink>
        <a:srgbClr val="BFBFBF"/>
      </a:folHlink>
    </a:clrScheme>
    <a:fontScheme name="自定义 6">
      <a:majorFont>
        <a:latin typeface="Arial"/>
        <a:ea typeface="微软雅黑"/>
        <a:cs typeface=""/>
      </a:majorFont>
      <a:minorFont>
        <a:latin typeface="Arial Unicode MS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13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14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15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16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17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18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19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20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21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22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23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24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25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26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27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28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29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30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31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32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33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34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35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36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37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38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39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40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41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42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43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867D98"/>
    </a:accent1>
    <a:accent2>
      <a:srgbClr val="C4CFD9"/>
    </a:accent2>
    <a:accent3>
      <a:srgbClr val="5ABE9E"/>
    </a:accent3>
    <a:accent4>
      <a:srgbClr val="ED6568"/>
    </a:accent4>
    <a:accent5>
      <a:srgbClr val="F9B46A"/>
    </a:accent5>
    <a:accent6>
      <a:srgbClr val="C5E7EB"/>
    </a:accent6>
    <a:hlink>
      <a:srgbClr val="867D98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5540</Words>
  <Application>WPS 演示</Application>
  <PresentationFormat>全屏显示(16:9)</PresentationFormat>
  <Paragraphs>519</Paragraphs>
  <Slides>43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3" baseType="lpstr">
      <vt:lpstr>Arial</vt:lpstr>
      <vt:lpstr>宋体</vt:lpstr>
      <vt:lpstr>Wingdings</vt:lpstr>
      <vt:lpstr>微软雅黑</vt:lpstr>
      <vt:lpstr>Wingdings</vt:lpstr>
      <vt:lpstr>方正兰亭黑_GBK</vt:lpstr>
      <vt:lpstr>黑体</vt:lpstr>
      <vt:lpstr>Calibri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lenovo</cp:lastModifiedBy>
  <cp:revision>315</cp:revision>
  <dcterms:created xsi:type="dcterms:W3CDTF">2014-09-21T03:23:00Z</dcterms:created>
  <dcterms:modified xsi:type="dcterms:W3CDTF">2021-01-07T06:56:21Z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