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audio2.wav" ContentType="audio/x-wav"/>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audio3.wav" ContentType="audio/x-wav"/>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2.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media/audio4.wav" ContentType="audio/x-wav"/>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439" r:id="rId2"/>
    <p:sldId id="441" r:id="rId3"/>
    <p:sldId id="442" r:id="rId4"/>
    <p:sldId id="440" r:id="rId5"/>
    <p:sldId id="446" r:id="rId6"/>
    <p:sldId id="257" r:id="rId7"/>
    <p:sldId id="355" r:id="rId8"/>
    <p:sldId id="258" r:id="rId9"/>
    <p:sldId id="356" r:id="rId10"/>
    <p:sldId id="357" r:id="rId11"/>
    <p:sldId id="346" r:id="rId12"/>
    <p:sldId id="259" r:id="rId13"/>
    <p:sldId id="260" r:id="rId14"/>
    <p:sldId id="261" r:id="rId15"/>
    <p:sldId id="262" r:id="rId16"/>
    <p:sldId id="263" r:id="rId17"/>
    <p:sldId id="265" r:id="rId18"/>
    <p:sldId id="358" r:id="rId19"/>
    <p:sldId id="359" r:id="rId20"/>
    <p:sldId id="266" r:id="rId21"/>
    <p:sldId id="360" r:id="rId22"/>
    <p:sldId id="380" r:id="rId23"/>
    <p:sldId id="361" r:id="rId24"/>
    <p:sldId id="362" r:id="rId25"/>
    <p:sldId id="365" r:id="rId26"/>
    <p:sldId id="277" r:id="rId27"/>
    <p:sldId id="375" r:id="rId28"/>
    <p:sldId id="445" r:id="rId29"/>
    <p:sldId id="450" r:id="rId30"/>
    <p:sldId id="278" r:id="rId31"/>
    <p:sldId id="379" r:id="rId32"/>
    <p:sldId id="279" r:id="rId33"/>
    <p:sldId id="349" r:id="rId34"/>
    <p:sldId id="280" r:id="rId35"/>
    <p:sldId id="281" r:id="rId36"/>
    <p:sldId id="282" r:id="rId37"/>
    <p:sldId id="449" r:id="rId38"/>
    <p:sldId id="283" r:id="rId39"/>
    <p:sldId id="284" r:id="rId40"/>
    <p:sldId id="285" r:id="rId41"/>
    <p:sldId id="353" r:id="rId42"/>
    <p:sldId id="324" r:id="rId43"/>
    <p:sldId id="410" r:id="rId44"/>
    <p:sldId id="411" r:id="rId45"/>
    <p:sldId id="413" r:id="rId46"/>
    <p:sldId id="414" r:id="rId47"/>
    <p:sldId id="415" r:id="rId48"/>
    <p:sldId id="416" r:id="rId49"/>
    <p:sldId id="417" r:id="rId50"/>
    <p:sldId id="418" r:id="rId51"/>
    <p:sldId id="419" r:id="rId52"/>
    <p:sldId id="420" r:id="rId53"/>
    <p:sldId id="447" r:id="rId54"/>
    <p:sldId id="322" r:id="rId55"/>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楷体_GB2312"/>
        <a:cs typeface="楷体_GB2312"/>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楷体_GB2312"/>
        <a:cs typeface="楷体_GB2312"/>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楷体_GB2312"/>
        <a:cs typeface="楷体_GB2312"/>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楷体_GB2312"/>
        <a:cs typeface="楷体_GB2312"/>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楷体_GB2312"/>
        <a:cs typeface="楷体_GB2312"/>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a:cs typeface="楷体_GB2312"/>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a:cs typeface="楷体_GB2312"/>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a:cs typeface="楷体_GB2312"/>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a:cs typeface="楷体_GB2312"/>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0000"/>
    <a:srgbClr val="FF00FF"/>
    <a:srgbClr val="66FFFF"/>
    <a:srgbClr val="003399"/>
    <a:srgbClr val="BFBFFF"/>
    <a:srgbClr val="AFAFFF"/>
    <a:srgbClr val="32B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7" autoAdjust="0"/>
    <p:restoredTop sz="66463" autoAdjust="0"/>
  </p:normalViewPr>
  <p:slideViewPr>
    <p:cSldViewPr snapToGrid="0">
      <p:cViewPr varScale="1">
        <p:scale>
          <a:sx n="72" d="100"/>
          <a:sy n="72" d="100"/>
        </p:scale>
        <p:origin x="-211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08" y="15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4" Type="http://schemas.openxmlformats.org/officeDocument/2006/relationships/image" Target="../media/image7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9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5.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image" Target="../media/image98.wmf"/><Relationship Id="rId7" Type="http://schemas.openxmlformats.org/officeDocument/2006/relationships/image" Target="../media/image102.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5" Type="http://schemas.openxmlformats.org/officeDocument/2006/relationships/image" Target="../media/image100.wmf"/><Relationship Id="rId10" Type="http://schemas.openxmlformats.org/officeDocument/2006/relationships/image" Target="../media/image105.wmf"/><Relationship Id="rId4" Type="http://schemas.openxmlformats.org/officeDocument/2006/relationships/image" Target="../media/image99.wmf"/><Relationship Id="rId9" Type="http://schemas.openxmlformats.org/officeDocument/2006/relationships/image" Target="../media/image104.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image" Target="../media/image108.wmf"/><Relationship Id="rId7" Type="http://schemas.openxmlformats.org/officeDocument/2006/relationships/image" Target="../media/image112.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10" Type="http://schemas.openxmlformats.org/officeDocument/2006/relationships/image" Target="../media/image115.wmf"/><Relationship Id="rId4" Type="http://schemas.openxmlformats.org/officeDocument/2006/relationships/image" Target="../media/image109.wmf"/><Relationship Id="rId9" Type="http://schemas.openxmlformats.org/officeDocument/2006/relationships/image" Target="../media/image11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image" Target="../media/image12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4" Type="http://schemas.openxmlformats.org/officeDocument/2006/relationships/image" Target="../media/image13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cs typeface="+mn-cs"/>
              </a:defRPr>
            </a:lvl1pPr>
          </a:lstStyle>
          <a:p>
            <a:pPr>
              <a:defRPr/>
            </a:pPr>
            <a:endParaRPr lang="en-US" altLang="zh-CN"/>
          </a:p>
        </p:txBody>
      </p:sp>
      <p:sp>
        <p:nvSpPr>
          <p:cNvPr id="15363"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cs typeface="+mn-cs"/>
              </a:defRPr>
            </a:lvl1pPr>
          </a:lstStyle>
          <a:p>
            <a:pPr>
              <a:defRPr/>
            </a:pPr>
            <a:endParaRPr lang="en-US" altLang="zh-CN"/>
          </a:p>
        </p:txBody>
      </p:sp>
      <p:sp>
        <p:nvSpPr>
          <p:cNvPr id="205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366"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cs typeface="+mn-cs"/>
              </a:defRPr>
            </a:lvl1pPr>
          </a:lstStyle>
          <a:p>
            <a:pPr>
              <a:defRPr/>
            </a:pPr>
            <a:endParaRPr lang="en-US" altLang="zh-CN"/>
          </a:p>
        </p:txBody>
      </p:sp>
      <p:sp>
        <p:nvSpPr>
          <p:cNvPr id="15367"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pPr>
              <a:defRPr/>
            </a:pPr>
            <a:fld id="{5B09B85E-F99B-4010-A7AA-57670CBE8A67}" type="slidenum">
              <a:rPr lang="en-US" altLang="zh-CN"/>
              <a:pPr>
                <a:defRPr/>
              </a:pPr>
              <a:t>‹#›</a:t>
            </a:fld>
            <a:endParaRPr lang="en-US" altLang="zh-CN"/>
          </a:p>
        </p:txBody>
      </p:sp>
    </p:spTree>
    <p:extLst>
      <p:ext uri="{BB962C8B-B14F-4D97-AF65-F5344CB8AC3E}">
        <p14:creationId xmlns:p14="http://schemas.microsoft.com/office/powerpoint/2010/main" val="40241067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36650" y="679450"/>
            <a:ext cx="4572000" cy="3429000"/>
          </a:xfrm>
          <a:ln/>
          <a:extLst>
            <a:ext uri="{91240B29-F687-4F45-9708-019B960494DF}">
              <a14:hiddenLine xmlns:a14="http://schemas.microsoft.com/office/drawing/2010/main" w="1" cmpd="sng">
                <a:solidFill>
                  <a:schemeClr val="tx1"/>
                </a:solidFill>
                <a:miter lim="800000"/>
                <a:headEnd/>
                <a:tailEnd/>
              </a14:hiddenLine>
            </a:ext>
          </a:extLst>
        </p:spPr>
      </p:sp>
      <p:sp>
        <p:nvSpPr>
          <p:cNvPr id="61443" name="Rectangle 3"/>
          <p:cNvSpPr>
            <a:spLocks noGrp="1" noChangeArrowheads="1" noTextEdit="1"/>
          </p:cNvSpPr>
          <p:nvPr>
            <p:ph type="body" idx="1"/>
          </p:nvPr>
        </p:nvSpPr>
        <p:spPr>
          <a:xfrm>
            <a:off x="908050" y="4337050"/>
            <a:ext cx="5029200" cy="4114800"/>
          </a:xfrm>
          <a:noFill/>
          <a:extLst>
            <a:ext uri="{91240B29-F687-4F45-9708-019B960494DF}">
              <a14:hiddenLine xmlns:a14="http://schemas.microsoft.com/office/drawing/2010/main" w="1" cmpd="sng">
                <a:solidFill>
                  <a:schemeClr val="tx1"/>
                </a:solidFill>
                <a:miter lim="800000"/>
                <a:headEnd/>
                <a:tailEnd/>
              </a14:hiddenLine>
            </a:ext>
          </a:extLst>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EBB8FEF-80F8-4A63-9F22-268088FE3A3C}" type="slidenum">
              <a:rPr lang="en-US" altLang="zh-CN" smtClean="0">
                <a:ea typeface="楷体_GB2312"/>
              </a:rPr>
              <a:pPr>
                <a:spcBef>
                  <a:spcPct val="0"/>
                </a:spcBef>
              </a:pPr>
              <a:t>15</a:t>
            </a:fld>
            <a:endParaRPr lang="en-US" altLang="zh-CN" smtClean="0">
              <a:ea typeface="楷体_GB2312"/>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r>
              <a:rPr lang="en-US" altLang="zh-CN" smtClean="0"/>
              <a:t>1</a:t>
            </a:r>
            <a:r>
              <a:rPr lang="zh-CN" altLang="en-US" smtClean="0"/>
              <a:t>、二阶有源低通滤波电路</a:t>
            </a:r>
            <a:r>
              <a:rPr lang="zh-CN" altLang="en-US" b="1" smtClean="0"/>
              <a:t>由两组</a:t>
            </a:r>
            <a:r>
              <a:rPr lang="en-US" altLang="zh-CN" b="1" smtClean="0"/>
              <a:t>RC</a:t>
            </a:r>
            <a:r>
              <a:rPr lang="zh-CN" altLang="en-US" b="1" smtClean="0"/>
              <a:t>环节</a:t>
            </a:r>
            <a:r>
              <a:rPr lang="en-US" altLang="zh-CN" b="1" smtClean="0"/>
              <a:t>+</a:t>
            </a:r>
            <a:r>
              <a:rPr lang="zh-CN" altLang="en-US" b="1" smtClean="0"/>
              <a:t>同相比例放大电路组成 </a:t>
            </a:r>
            <a:endParaRPr lang="en-US" altLang="zh-CN" b="1" smtClean="0"/>
          </a:p>
          <a:p>
            <a:pPr eaLnBrk="1" hangingPunct="1"/>
            <a:r>
              <a:rPr lang="en-US" altLang="zh-CN" b="1" smtClean="0"/>
              <a:t>2</a:t>
            </a:r>
            <a:r>
              <a:rPr lang="zh-CN" altLang="en-US" b="1" smtClean="0"/>
              <a:t>、特点：</a:t>
            </a:r>
            <a:r>
              <a:rPr lang="en-US" altLang="zh-CN" b="1" smtClean="0"/>
              <a:t>R</a:t>
            </a:r>
            <a:r>
              <a:rPr lang="zh-CN" altLang="en-US" b="1" smtClean="0"/>
              <a:t>相等，</a:t>
            </a:r>
            <a:r>
              <a:rPr lang="en-US" altLang="zh-CN" b="1" smtClean="0"/>
              <a:t>C</a:t>
            </a:r>
            <a:r>
              <a:rPr lang="zh-CN" altLang="en-US" b="1" smtClean="0"/>
              <a:t>相等</a:t>
            </a:r>
          </a:p>
          <a:p>
            <a:pPr eaLnBrk="1" hangingPunct="1"/>
            <a:r>
              <a:rPr lang="en-US" altLang="zh-CN" b="1" smtClean="0">
                <a:solidFill>
                  <a:srgbClr val="FF0000"/>
                </a:solidFill>
              </a:rPr>
              <a:t>3</a:t>
            </a:r>
            <a:r>
              <a:rPr lang="zh-CN" altLang="en-US" b="1" smtClean="0">
                <a:solidFill>
                  <a:srgbClr val="FF0000"/>
                </a:solidFill>
              </a:rPr>
              <a:t>、一般有几个和选频有关的</a:t>
            </a:r>
            <a:r>
              <a:rPr lang="en-US" altLang="zh-CN" b="1" smtClean="0">
                <a:solidFill>
                  <a:srgbClr val="FF0000"/>
                </a:solidFill>
              </a:rPr>
              <a:t>RC</a:t>
            </a:r>
            <a:r>
              <a:rPr lang="zh-CN" altLang="en-US" b="1" smtClean="0">
                <a:solidFill>
                  <a:srgbClr val="FF0000"/>
                </a:solidFill>
              </a:rPr>
              <a:t>环节，就是几阶的滤波电路，</a:t>
            </a:r>
            <a:endParaRPr lang="en-US" altLang="zh-CN" b="1" smtClean="0">
              <a:solidFill>
                <a:srgbClr val="FF0000"/>
              </a:solidFill>
            </a:endParaRPr>
          </a:p>
          <a:p>
            <a:pPr eaLnBrk="1" hangingPunct="1"/>
            <a:r>
              <a:rPr lang="en-US" altLang="zh-CN" smtClean="0"/>
              <a:t>4</a:t>
            </a:r>
            <a:r>
              <a:rPr lang="zh-CN" altLang="en-US" smtClean="0"/>
              <a:t>、也可以通过求解传递函数来判断，</a:t>
            </a:r>
            <a:r>
              <a:rPr lang="zh-CN" altLang="en-US" b="1" smtClean="0"/>
              <a:t>传递函数中含有复频率的平方项</a:t>
            </a:r>
          </a:p>
        </p:txBody>
      </p:sp>
    </p:spTree>
    <p:extLst>
      <p:ext uri="{BB962C8B-B14F-4D97-AF65-F5344CB8AC3E}">
        <p14:creationId xmlns:p14="http://schemas.microsoft.com/office/powerpoint/2010/main" val="3685593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E72DA1E-AB57-4038-905F-C2F979F20604}" type="slidenum">
              <a:rPr lang="en-US" altLang="zh-CN" smtClean="0">
                <a:ea typeface="楷体_GB2312"/>
              </a:rPr>
              <a:pPr>
                <a:spcBef>
                  <a:spcPct val="0"/>
                </a:spcBef>
              </a:pPr>
              <a:t>16</a:t>
            </a:fld>
            <a:endParaRPr lang="en-US" altLang="zh-CN" smtClean="0">
              <a:ea typeface="楷体_GB2312"/>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r>
              <a:rPr lang="zh-CN" altLang="en-US" dirty="0" smtClean="0"/>
              <a:t>参数的定义</a:t>
            </a:r>
            <a:endParaRPr lang="en-US" altLang="zh-CN" dirty="0" smtClean="0"/>
          </a:p>
          <a:p>
            <a:r>
              <a:rPr lang="zh-CN" altLang="en-US" dirty="0" smtClean="0"/>
              <a:t>低通与高通滤波器等效品质因数的定义：w=wc时，截止频点的增益（3dB增益）与通带增益的比</a:t>
            </a:r>
          </a:p>
          <a:p>
            <a:endParaRPr lang="zh-CN" altLang="en-US" dirty="0" smtClean="0"/>
          </a:p>
          <a:p>
            <a:r>
              <a:rPr lang="zh-CN" altLang="en-US" dirty="0" smtClean="0"/>
              <a:t>Wc=1/RC</a:t>
            </a:r>
          </a:p>
          <a:p>
            <a:pPr eaLnBrk="1" hangingPunct="1"/>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2683800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B97A742-9D2C-4455-874B-1AD085B15195}" type="slidenum">
              <a:rPr lang="en-US" altLang="zh-CN" smtClean="0">
                <a:ea typeface="楷体_GB2312"/>
              </a:rPr>
              <a:pPr>
                <a:spcBef>
                  <a:spcPct val="0"/>
                </a:spcBef>
              </a:pPr>
              <a:t>17</a:t>
            </a:fld>
            <a:endParaRPr lang="en-US" altLang="zh-CN" smtClean="0">
              <a:ea typeface="楷体_GB2312"/>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zh-CN" altLang="en-US" dirty="0" smtClean="0"/>
              <a:t>每十倍频程增益下降</a:t>
            </a:r>
            <a:r>
              <a:rPr lang="en-US" altLang="zh-CN" dirty="0" smtClean="0"/>
              <a:t>40db</a:t>
            </a:r>
            <a:r>
              <a:rPr lang="zh-CN" altLang="en-US" dirty="0" smtClean="0"/>
              <a:t>，比一阶的滤波效果好</a:t>
            </a:r>
          </a:p>
          <a:p>
            <a:pPr eaLnBrk="1" hangingPunct="1"/>
            <a:r>
              <a:rPr lang="zh-CN" altLang="en-US" dirty="0" smtClean="0"/>
              <a:t>当进一步增加滤波电路的阶数，幅频响应更接近理想特性</a:t>
            </a:r>
            <a:endParaRPr lang="en-US" altLang="zh-CN" dirty="0" smtClean="0"/>
          </a:p>
          <a:p>
            <a:pPr eaLnBrk="1" hangingPunct="1"/>
            <a:endParaRPr lang="en-US" altLang="zh-CN" dirty="0" smtClean="0"/>
          </a:p>
          <a:p>
            <a:pPr eaLnBrk="1" hangingPunct="1"/>
            <a:r>
              <a:rPr lang="zh-CN" altLang="en-US" dirty="0" smtClean="0"/>
              <a:t>品质因素，体现了截止频率处幅值的大小，幅值越大品质因数越高</a:t>
            </a:r>
            <a:endParaRPr lang="en-US" altLang="zh-CN" dirty="0" smtClean="0"/>
          </a:p>
          <a:p>
            <a:pPr eaLnBrk="1" hangingPunct="1"/>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kumimoji="0" lang="en-US" altLang="zh-CN" dirty="0" smtClean="0"/>
              <a:t>10</a:t>
            </a:r>
            <a:r>
              <a:rPr kumimoji="0" lang="zh-CN" altLang="en-US" dirty="0" smtClean="0"/>
              <a:t>倍频程，幅值下降</a:t>
            </a:r>
            <a:r>
              <a:rPr kumimoji="0" lang="en-US" altLang="zh-CN" dirty="0" smtClean="0"/>
              <a:t>1/100</a:t>
            </a:r>
            <a:r>
              <a:rPr kumimoji="0" lang="zh-CN" altLang="en-US" dirty="0" smtClean="0"/>
              <a:t>，</a:t>
            </a:r>
            <a:r>
              <a:rPr kumimoji="0" lang="en-US" altLang="zh-CN" dirty="0" smtClean="0"/>
              <a:t>-40dB</a:t>
            </a:r>
            <a:endParaRPr kumimoji="0" lang="zh-CN" altLang="en-US" dirty="0" smtClean="0"/>
          </a:p>
          <a:p>
            <a:pPr eaLnBrk="1" hangingPunct="1"/>
            <a:endParaRPr lang="en-US" altLang="zh-CN" dirty="0" smtClean="0"/>
          </a:p>
          <a:p>
            <a:pPr eaLnBrk="1" hangingPunct="1"/>
            <a:endParaRPr lang="zh-CN" altLang="en-US" dirty="0" smtClean="0"/>
          </a:p>
        </p:txBody>
      </p:sp>
    </p:spTree>
    <p:extLst>
      <p:ext uri="{BB962C8B-B14F-4D97-AF65-F5344CB8AC3E}">
        <p14:creationId xmlns:p14="http://schemas.microsoft.com/office/powerpoint/2010/main" val="160602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6E5465C-B74E-468C-BED3-BC407278140D}" type="slidenum">
              <a:rPr lang="en-US" altLang="zh-CN" smtClean="0">
                <a:ea typeface="楷体_GB2312"/>
              </a:rPr>
              <a:pPr>
                <a:spcBef>
                  <a:spcPct val="0"/>
                </a:spcBef>
              </a:pPr>
              <a:t>20</a:t>
            </a:fld>
            <a:endParaRPr lang="en-US" altLang="zh-CN" smtClean="0">
              <a:ea typeface="楷体_GB231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en-US" altLang="zh-CN" b="1" dirty="0" smtClean="0"/>
              <a:t>1</a:t>
            </a:r>
            <a:r>
              <a:rPr lang="zh-CN" altLang="en-US" b="1" dirty="0" smtClean="0"/>
              <a:t>、从图中可以看到，阶数越高，过渡带下降速度越快，越接近理想滤波器</a:t>
            </a:r>
            <a:endParaRPr lang="en-US" altLang="zh-CN" b="1" dirty="0" smtClean="0"/>
          </a:p>
          <a:p>
            <a:pPr eaLnBrk="1" hangingPunct="1"/>
            <a:r>
              <a:rPr lang="en-US" altLang="zh-CN" b="1" dirty="0" smtClean="0"/>
              <a:t>2</a:t>
            </a:r>
            <a:r>
              <a:rPr lang="zh-CN" altLang="en-US" b="1" dirty="0" smtClean="0"/>
              <a:t>、不同阶数</a:t>
            </a:r>
            <a:r>
              <a:rPr lang="en-US" altLang="zh-CN" b="1" dirty="0" smtClean="0"/>
              <a:t>n</a:t>
            </a:r>
            <a:r>
              <a:rPr lang="zh-CN" altLang="en-US" b="1" dirty="0" smtClean="0"/>
              <a:t>，可以分成几个二阶级联得到；</a:t>
            </a:r>
            <a:endParaRPr lang="en-US" altLang="zh-CN" b="1" dirty="0" smtClean="0"/>
          </a:p>
          <a:p>
            <a:pPr eaLnBrk="1" hangingPunct="1"/>
            <a:r>
              <a:rPr lang="zh-CN" altLang="en-US" b="1" dirty="0" smtClean="0"/>
              <a:t>每一级增益不同，为得到巴特沃斯响应，各级增益</a:t>
            </a:r>
            <a:r>
              <a:rPr lang="en-US" altLang="zh-CN" b="1" dirty="0" smtClean="0"/>
              <a:t>AVF</a:t>
            </a:r>
            <a:r>
              <a:rPr lang="zh-CN" altLang="en-US" b="1" dirty="0" smtClean="0"/>
              <a:t>分配如表所示。</a:t>
            </a:r>
            <a:endParaRPr lang="en-US" altLang="zh-CN" b="1" dirty="0" smtClean="0"/>
          </a:p>
          <a:p>
            <a:pPr eaLnBrk="1" hangingPunct="1"/>
            <a:r>
              <a:rPr lang="en-US" altLang="zh-CN" b="1" dirty="0" smtClean="0"/>
              <a:t>3</a:t>
            </a:r>
            <a:r>
              <a:rPr lang="zh-CN" altLang="en-US" b="1" dirty="0" smtClean="0"/>
              <a:t>、如</a:t>
            </a:r>
            <a:r>
              <a:rPr lang="en-US" altLang="zh-CN" b="1" dirty="0" smtClean="0"/>
              <a:t>n=4</a:t>
            </a:r>
            <a:r>
              <a:rPr lang="zh-CN" altLang="en-US" b="1" dirty="0" smtClean="0"/>
              <a:t>，可以采用两个</a:t>
            </a:r>
            <a:r>
              <a:rPr lang="en-US" altLang="zh-CN" b="1" dirty="0" smtClean="0"/>
              <a:t>2</a:t>
            </a:r>
            <a:r>
              <a:rPr lang="zh-CN" altLang="en-US" b="1" dirty="0" smtClean="0"/>
              <a:t>阶低通，</a:t>
            </a:r>
            <a:endParaRPr lang="en-US" altLang="zh-CN" b="1" dirty="0" smtClean="0"/>
          </a:p>
          <a:p>
            <a:pPr eaLnBrk="1" hangingPunct="1"/>
            <a:r>
              <a:rPr lang="en-US" altLang="zh-CN" b="1" dirty="0" smtClean="0"/>
              <a:t>Avf1=1.152</a:t>
            </a:r>
            <a:r>
              <a:rPr lang="zh-CN" altLang="en-US" b="1" dirty="0" smtClean="0"/>
              <a:t>，</a:t>
            </a:r>
            <a:r>
              <a:rPr lang="en-US" altLang="zh-CN" b="1" dirty="0" smtClean="0"/>
              <a:t>Avf2=2.235; </a:t>
            </a:r>
            <a:r>
              <a:rPr lang="en-US" altLang="zh-CN" b="1" dirty="0" err="1" smtClean="0"/>
              <a:t>AvfT</a:t>
            </a:r>
            <a:r>
              <a:rPr lang="en-US" altLang="zh-CN" b="1" dirty="0" smtClean="0"/>
              <a:t>=Avf1*Avf2=2.575;</a:t>
            </a:r>
          </a:p>
          <a:p>
            <a:pPr eaLnBrk="1" hangingPunct="1"/>
            <a:r>
              <a:rPr lang="en-US" altLang="zh-CN" b="1" dirty="0" smtClean="0"/>
              <a:t>Q1=1/(3-Avf1)=0.541; Q2=1/(3-Avf2)=1.31;Qt=Q1*Q2=0.707.</a:t>
            </a:r>
          </a:p>
          <a:p>
            <a:pPr eaLnBrk="1" hangingPunct="1"/>
            <a:r>
              <a:rPr lang="en-US" altLang="zh-CN" b="1" dirty="0" smtClean="0"/>
              <a:t>4</a:t>
            </a:r>
            <a:r>
              <a:rPr lang="zh-CN" altLang="en-US" b="1" dirty="0" smtClean="0"/>
              <a:t>、如</a:t>
            </a:r>
            <a:r>
              <a:rPr lang="en-US" altLang="zh-CN" b="1" dirty="0" smtClean="0"/>
              <a:t>n=6</a:t>
            </a:r>
            <a:r>
              <a:rPr lang="zh-CN" altLang="en-US" b="1" dirty="0" smtClean="0"/>
              <a:t>，可以采用三个</a:t>
            </a:r>
            <a:r>
              <a:rPr lang="en-US" altLang="zh-CN" b="1" dirty="0" smtClean="0"/>
              <a:t>2</a:t>
            </a:r>
            <a:r>
              <a:rPr lang="zh-CN" altLang="en-US" b="1" dirty="0" smtClean="0"/>
              <a:t>阶低通，</a:t>
            </a:r>
            <a:endParaRPr lang="en-US" altLang="zh-CN" b="1" dirty="0" smtClean="0"/>
          </a:p>
          <a:p>
            <a:pPr eaLnBrk="1" hangingPunct="1"/>
            <a:r>
              <a:rPr lang="en-US" altLang="zh-CN" b="1" dirty="0" smtClean="0"/>
              <a:t>Avf1=1.068</a:t>
            </a:r>
            <a:r>
              <a:rPr lang="zh-CN" altLang="en-US" b="1" dirty="0" smtClean="0"/>
              <a:t>，</a:t>
            </a:r>
            <a:r>
              <a:rPr lang="en-US" altLang="zh-CN" b="1" dirty="0" smtClean="0"/>
              <a:t>Avf2=1.586</a:t>
            </a:r>
            <a:r>
              <a:rPr lang="zh-CN" altLang="en-US" b="1" dirty="0" smtClean="0"/>
              <a:t>，</a:t>
            </a:r>
            <a:r>
              <a:rPr lang="en-US" altLang="zh-CN" b="1" dirty="0" smtClean="0"/>
              <a:t>Avf3=2</a:t>
            </a:r>
            <a:r>
              <a:rPr lang="zh-CN" altLang="en-US" b="1" dirty="0" smtClean="0"/>
              <a:t>，</a:t>
            </a:r>
            <a:r>
              <a:rPr lang="en-US" altLang="zh-CN" b="1" dirty="0" smtClean="0"/>
              <a:t>483; </a:t>
            </a:r>
            <a:r>
              <a:rPr lang="en-US" altLang="zh-CN" b="1" dirty="0" err="1" smtClean="0"/>
              <a:t>AvfT</a:t>
            </a:r>
            <a:r>
              <a:rPr lang="en-US" altLang="zh-CN" b="1" dirty="0" smtClean="0"/>
              <a:t>=Avf1*Avf2*Avf3=4.026;</a:t>
            </a:r>
          </a:p>
          <a:p>
            <a:pPr eaLnBrk="1" hangingPunct="1"/>
            <a:r>
              <a:rPr lang="en-US" altLang="zh-CN" b="1" dirty="0" smtClean="0"/>
              <a:t>Q1=1/(3-Avf1)=0.517; Q2=1/(3-Avf2)=0.707</a:t>
            </a:r>
            <a:r>
              <a:rPr lang="zh-CN" altLang="en-US" b="1" dirty="0" smtClean="0"/>
              <a:t>；</a:t>
            </a:r>
            <a:r>
              <a:rPr lang="en-US" altLang="zh-CN" b="1" dirty="0" smtClean="0"/>
              <a:t>Q3=1/(3-Avf3)=1.934;Qt=Q1*Q2*Q3=0.707.</a:t>
            </a:r>
          </a:p>
          <a:p>
            <a:pPr eaLnBrk="1" hangingPunct="1"/>
            <a:endParaRPr lang="en-US" altLang="zh-CN" b="1" dirty="0" smtClean="0"/>
          </a:p>
        </p:txBody>
      </p:sp>
    </p:spTree>
    <p:extLst>
      <p:ext uri="{BB962C8B-B14F-4D97-AF65-F5344CB8AC3E}">
        <p14:creationId xmlns:p14="http://schemas.microsoft.com/office/powerpoint/2010/main" val="500512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p:spPr>
        <p:txBody>
          <a:bodyPr/>
          <a:lstStyle/>
          <a:p>
            <a:pPr eaLnBrk="1" hangingPunct="1"/>
            <a:r>
              <a:rPr lang="en-US" altLang="zh-CN" dirty="0" smtClean="0"/>
              <a:t>1</a:t>
            </a:r>
            <a:r>
              <a:rPr lang="zh-CN" altLang="en-US" dirty="0" smtClean="0"/>
              <a:t>、二阶有源高通滤波电路</a:t>
            </a:r>
            <a:r>
              <a:rPr lang="zh-CN" altLang="en-US" b="1" dirty="0" smtClean="0"/>
              <a:t>由两组</a:t>
            </a:r>
            <a:r>
              <a:rPr lang="en-US" altLang="zh-CN" b="1" dirty="0" smtClean="0"/>
              <a:t>RC</a:t>
            </a:r>
            <a:r>
              <a:rPr lang="zh-CN" altLang="en-US" b="1" dirty="0" smtClean="0"/>
              <a:t>环节</a:t>
            </a:r>
            <a:r>
              <a:rPr lang="en-US" altLang="zh-CN" b="1" dirty="0" smtClean="0"/>
              <a:t>+</a:t>
            </a:r>
            <a:r>
              <a:rPr lang="zh-CN" altLang="en-US" b="1" dirty="0" smtClean="0"/>
              <a:t>同相比例放大电路组成 </a:t>
            </a:r>
            <a:endParaRPr lang="en-US" altLang="zh-CN" b="1" dirty="0" smtClean="0"/>
          </a:p>
          <a:p>
            <a:pPr eaLnBrk="1" hangingPunct="1"/>
            <a:r>
              <a:rPr lang="en-US" altLang="zh-CN" b="1" dirty="0" smtClean="0"/>
              <a:t>2</a:t>
            </a:r>
            <a:r>
              <a:rPr lang="zh-CN" altLang="en-US" b="1" dirty="0" smtClean="0"/>
              <a:t>、特点：</a:t>
            </a:r>
            <a:r>
              <a:rPr lang="en-US" altLang="zh-CN" b="1" dirty="0" smtClean="0"/>
              <a:t>R</a:t>
            </a:r>
            <a:r>
              <a:rPr lang="zh-CN" altLang="en-US" b="1" dirty="0" smtClean="0"/>
              <a:t>相等，</a:t>
            </a:r>
            <a:r>
              <a:rPr lang="en-US" altLang="zh-CN" b="1" dirty="0" smtClean="0"/>
              <a:t>C</a:t>
            </a:r>
            <a:r>
              <a:rPr lang="zh-CN" altLang="en-US" b="1" dirty="0" smtClean="0"/>
              <a:t>相等</a:t>
            </a:r>
          </a:p>
          <a:p>
            <a:pPr eaLnBrk="1" hangingPunct="1"/>
            <a:r>
              <a:rPr lang="en-US" altLang="zh-CN" b="1" dirty="0" smtClean="0">
                <a:solidFill>
                  <a:srgbClr val="FF0000"/>
                </a:solidFill>
              </a:rPr>
              <a:t>3</a:t>
            </a:r>
            <a:r>
              <a:rPr lang="zh-CN" altLang="en-US" b="1" dirty="0" smtClean="0">
                <a:solidFill>
                  <a:srgbClr val="FF0000"/>
                </a:solidFill>
              </a:rPr>
              <a:t>、一般有几个和选频有关的</a:t>
            </a:r>
            <a:r>
              <a:rPr lang="en-US" altLang="zh-CN" b="1" dirty="0" smtClean="0">
                <a:solidFill>
                  <a:srgbClr val="FF0000"/>
                </a:solidFill>
              </a:rPr>
              <a:t>RC</a:t>
            </a:r>
            <a:r>
              <a:rPr lang="zh-CN" altLang="en-US" b="1" dirty="0" smtClean="0">
                <a:solidFill>
                  <a:srgbClr val="FF0000"/>
                </a:solidFill>
              </a:rPr>
              <a:t>环节，就是几阶的滤波电路，</a:t>
            </a:r>
            <a:endParaRPr lang="en-US" altLang="zh-CN" b="1" dirty="0" smtClean="0">
              <a:solidFill>
                <a:srgbClr val="FF0000"/>
              </a:solidFill>
            </a:endParaRPr>
          </a:p>
          <a:p>
            <a:pPr eaLnBrk="1" hangingPunct="1"/>
            <a:r>
              <a:rPr lang="en-US" altLang="zh-CN" dirty="0" smtClean="0"/>
              <a:t>4</a:t>
            </a:r>
            <a:r>
              <a:rPr lang="zh-CN" altLang="en-US" dirty="0" smtClean="0"/>
              <a:t>、同样可以通过求解传递函数来判断，</a:t>
            </a:r>
            <a:r>
              <a:rPr lang="zh-CN" altLang="en-US" b="1" dirty="0" smtClean="0"/>
              <a:t>传递函数中含有复频率的平方项</a:t>
            </a:r>
          </a:p>
          <a:p>
            <a:endParaRPr lang="zh-CN" altLang="en-US" dirty="0" smtClean="0"/>
          </a:p>
        </p:txBody>
      </p:sp>
      <p:sp>
        <p:nvSpPr>
          <p:cNvPr id="32772" name="灯片编号占位符 3"/>
          <p:cNvSpPr>
            <a:spLocks noGrp="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FE943E7-4DD4-4513-A77B-321BDFC8FBCC}" type="slidenum">
              <a:rPr lang="en-US" altLang="zh-CN" smtClean="0">
                <a:ea typeface="楷体_GB2312"/>
              </a:rPr>
              <a:pPr>
                <a:spcBef>
                  <a:spcPct val="0"/>
                </a:spcBef>
              </a:pPr>
              <a:t>21</a:t>
            </a:fld>
            <a:endParaRPr lang="en-US" altLang="zh-CN" smtClean="0">
              <a:ea typeface="楷体_GB2312"/>
            </a:endParaRPr>
          </a:p>
        </p:txBody>
      </p:sp>
    </p:spTree>
    <p:extLst>
      <p:ext uri="{BB962C8B-B14F-4D97-AF65-F5344CB8AC3E}">
        <p14:creationId xmlns:p14="http://schemas.microsoft.com/office/powerpoint/2010/main" val="846266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defRPr/>
            </a:pPr>
            <a:r>
              <a:rPr lang="zh-CN" altLang="en-US" b="1" dirty="0" smtClean="0"/>
              <a:t>和低通一样：</a:t>
            </a:r>
            <a:endParaRPr lang="en-US" altLang="zh-CN" b="1" dirty="0" smtClean="0"/>
          </a:p>
          <a:p>
            <a:pPr>
              <a:defRPr/>
            </a:pPr>
            <a:r>
              <a:rPr lang="en-US" altLang="zh-CN" b="1" dirty="0" smtClean="0"/>
              <a:t>1</a:t>
            </a:r>
            <a:r>
              <a:rPr lang="zh-CN" altLang="en-US" b="1" dirty="0" smtClean="0"/>
              <a:t>、当</a:t>
            </a:r>
            <a:r>
              <a:rPr lang="en-US" altLang="zh-CN" b="1" dirty="0" smtClean="0"/>
              <a:t>Q&gt;0.707</a:t>
            </a:r>
            <a:r>
              <a:rPr lang="zh-CN" altLang="en-US" b="1" dirty="0" smtClean="0"/>
              <a:t>时：</a:t>
            </a:r>
          </a:p>
          <a:p>
            <a:pPr marL="228600" indent="-228600">
              <a:buFontTx/>
              <a:buAutoNum type="alphaLcPeriod"/>
              <a:defRPr/>
            </a:pPr>
            <a:r>
              <a:rPr lang="zh-CN" altLang="en-US" b="1" dirty="0" smtClean="0">
                <a:latin typeface="楷体_GB2312" pitchFamily="49" charset="-122"/>
                <a:ea typeface="楷体_GB2312" pitchFamily="49" charset="-122"/>
              </a:rPr>
              <a:t>特性有峰值。 </a:t>
            </a:r>
            <a:endParaRPr lang="en-US" altLang="zh-CN" b="1" dirty="0" smtClean="0">
              <a:latin typeface="楷体_GB2312" pitchFamily="49" charset="-122"/>
              <a:ea typeface="楷体_GB2312" pitchFamily="49" charset="-122"/>
            </a:endParaRPr>
          </a:p>
          <a:p>
            <a:pPr marL="228600" indent="-228600">
              <a:buFontTx/>
              <a:buAutoNum type="alphaLcPeriod"/>
              <a:defRPr/>
            </a:pPr>
            <a:r>
              <a:rPr lang="en-US" altLang="zh-CN" b="1" i="1" dirty="0" smtClean="0">
                <a:ea typeface="楷体_GB2312" pitchFamily="49" charset="-122"/>
              </a:rPr>
              <a:t>Q</a:t>
            </a:r>
            <a:r>
              <a:rPr lang="zh-CN" altLang="en-US" b="1" dirty="0" smtClean="0">
                <a:latin typeface="楷体_GB2312" pitchFamily="49" charset="-122"/>
                <a:ea typeface="楷体_GB2312" pitchFamily="49" charset="-122"/>
              </a:rPr>
              <a:t>值越大，尖峰越高</a:t>
            </a:r>
            <a:endParaRPr lang="en-US" altLang="zh-CN" b="1" dirty="0" smtClean="0">
              <a:latin typeface="楷体_GB2312" pitchFamily="49" charset="-122"/>
              <a:ea typeface="楷体_GB2312" pitchFamily="49" charset="-122"/>
            </a:endParaRPr>
          </a:p>
          <a:p>
            <a:pPr marL="228600" indent="-228600">
              <a:buFontTx/>
              <a:buAutoNum type="alphaLcPeriod"/>
              <a:defRPr/>
            </a:pPr>
            <a:r>
              <a:rPr lang="zh-CN" altLang="en-US" b="1" dirty="0" smtClean="0">
                <a:latin typeface="+mn-ea"/>
              </a:rPr>
              <a:t>当</a:t>
            </a:r>
            <a:r>
              <a:rPr lang="en-US" altLang="zh-CN" b="1" dirty="0" smtClean="0">
                <a:latin typeface="+mn-ea"/>
              </a:rPr>
              <a:t>Q</a:t>
            </a:r>
            <a:r>
              <a:rPr lang="en-US" altLang="zh-CN" b="1" dirty="0" smtClean="0">
                <a:latin typeface="+mn-ea"/>
                <a:sym typeface="Symbol"/>
              </a:rPr>
              <a:t></a:t>
            </a:r>
            <a:r>
              <a:rPr lang="en-US" altLang="zh-CN" b="1" dirty="0" smtClean="0">
                <a:latin typeface="Times New Roman"/>
                <a:cs typeface="Times New Roman"/>
                <a:sym typeface="Symbol"/>
              </a:rPr>
              <a:t>∞</a:t>
            </a:r>
            <a:r>
              <a:rPr lang="zh-CN" altLang="en-US" b="1" dirty="0" smtClean="0">
                <a:latin typeface="+mn-ea"/>
              </a:rPr>
              <a:t>时，电路将产生自激振荡。</a:t>
            </a:r>
          </a:p>
          <a:p>
            <a:pPr marL="228600" indent="-228600">
              <a:buFontTx/>
              <a:buAutoNum type="alphaLcPeriod"/>
              <a:defRPr/>
            </a:pPr>
            <a:r>
              <a:rPr lang="zh-CN" altLang="en-US" b="1" dirty="0" smtClean="0">
                <a:latin typeface="楷体_GB2312" pitchFamily="49" charset="-122"/>
                <a:ea typeface="楷体_GB2312" pitchFamily="49" charset="-122"/>
              </a:rPr>
              <a:t>过渡带衰减</a:t>
            </a:r>
            <a:r>
              <a:rPr lang="zh-CN" altLang="en-US" b="1" dirty="0" smtClean="0">
                <a:ea typeface="楷体_GB2312" pitchFamily="49" charset="-122"/>
              </a:rPr>
              <a:t>速度较快。</a:t>
            </a:r>
            <a:endParaRPr lang="en-US" altLang="zh-CN" b="1" dirty="0" smtClean="0">
              <a:ea typeface="楷体_GB2312" pitchFamily="49" charset="-122"/>
            </a:endParaRPr>
          </a:p>
          <a:p>
            <a:pPr marL="228600" indent="-228600">
              <a:buFontTx/>
              <a:buAutoNum type="alphaLcPeriod"/>
              <a:defRPr/>
            </a:pPr>
            <a:endParaRPr lang="en-US" altLang="zh-CN" b="1" dirty="0" smtClean="0">
              <a:ea typeface="楷体_GB2312" pitchFamily="49" charset="-122"/>
            </a:endParaRPr>
          </a:p>
          <a:p>
            <a:pPr>
              <a:defRPr/>
            </a:pPr>
            <a:r>
              <a:rPr lang="en-US" altLang="zh-CN" b="1" dirty="0" smtClean="0">
                <a:ea typeface="楷体_GB2312" pitchFamily="49" charset="-122"/>
              </a:rPr>
              <a:t>2</a:t>
            </a:r>
            <a:r>
              <a:rPr lang="zh-CN" altLang="en-US" b="1" dirty="0" smtClean="0">
                <a:ea typeface="楷体_GB2312" pitchFamily="49" charset="-122"/>
              </a:rPr>
              <a:t>、</a:t>
            </a:r>
            <a:r>
              <a:rPr lang="zh-CN" altLang="en-US" b="1" dirty="0" smtClean="0">
                <a:latin typeface="楷体_GB2312" pitchFamily="49" charset="-122"/>
                <a:ea typeface="楷体_GB2312" pitchFamily="49" charset="-122"/>
              </a:rPr>
              <a:t>当</a:t>
            </a:r>
            <a:r>
              <a:rPr lang="en-US" altLang="zh-CN" b="1" dirty="0" smtClean="0">
                <a:ea typeface="楷体_GB2312" pitchFamily="49" charset="-122"/>
              </a:rPr>
              <a:t>Q&lt;0.707</a:t>
            </a:r>
            <a:r>
              <a:rPr lang="zh-CN" altLang="en-US" b="1" dirty="0" smtClean="0">
                <a:ea typeface="楷体_GB2312" pitchFamily="49" charset="-122"/>
              </a:rPr>
              <a:t>时</a:t>
            </a:r>
            <a:endParaRPr lang="zh-CN" altLang="en-US" b="1" dirty="0" smtClean="0">
              <a:latin typeface="楷体_GB2312" pitchFamily="49" charset="-122"/>
              <a:ea typeface="楷体_GB2312" pitchFamily="49" charset="-122"/>
            </a:endParaRPr>
          </a:p>
          <a:p>
            <a:pPr>
              <a:defRPr/>
            </a:pPr>
            <a:r>
              <a:rPr lang="en-US" altLang="zh-CN" b="1" dirty="0" smtClean="0">
                <a:latin typeface="楷体_GB2312" pitchFamily="49" charset="-122"/>
                <a:ea typeface="楷体_GB2312" pitchFamily="49" charset="-122"/>
              </a:rPr>
              <a:t>a</a:t>
            </a:r>
            <a:r>
              <a:rPr lang="zh-CN" altLang="en-US" b="1" dirty="0" smtClean="0">
                <a:latin typeface="楷体_GB2312" pitchFamily="49" charset="-122"/>
                <a:ea typeface="楷体_GB2312" pitchFamily="49" charset="-122"/>
              </a:rPr>
              <a:t>、特性有峰值。 </a:t>
            </a:r>
            <a:endParaRPr lang="en-US" altLang="zh-CN" b="1" dirty="0" smtClean="0">
              <a:latin typeface="楷体_GB2312" pitchFamily="49" charset="-122"/>
              <a:ea typeface="楷体_GB2312" pitchFamily="49" charset="-122"/>
            </a:endParaRPr>
          </a:p>
          <a:p>
            <a:pPr>
              <a:defRPr/>
            </a:pPr>
            <a:r>
              <a:rPr lang="en-US" altLang="zh-CN" b="1" dirty="0" smtClean="0">
                <a:latin typeface="楷体_GB2312" pitchFamily="49" charset="-122"/>
                <a:ea typeface="楷体_GB2312" pitchFamily="49" charset="-122"/>
              </a:rPr>
              <a:t>b</a:t>
            </a:r>
            <a:r>
              <a:rPr lang="zh-CN" altLang="en-US" b="1" dirty="0" smtClean="0">
                <a:latin typeface="楷体_GB2312" pitchFamily="49" charset="-122"/>
                <a:ea typeface="楷体_GB2312" pitchFamily="49" charset="-122"/>
              </a:rPr>
              <a:t>、通带有衰减。</a:t>
            </a:r>
            <a:endParaRPr lang="en-US" altLang="zh-CN" b="1" dirty="0" smtClean="0">
              <a:latin typeface="楷体_GB2312" pitchFamily="49" charset="-122"/>
              <a:ea typeface="楷体_GB2312" pitchFamily="49" charset="-122"/>
            </a:endParaRPr>
          </a:p>
          <a:p>
            <a:pPr>
              <a:defRPr/>
            </a:pPr>
            <a:r>
              <a:rPr lang="en-US" altLang="zh-CN" b="1" i="1" dirty="0" smtClean="0">
                <a:ea typeface="楷体_GB2312" pitchFamily="49" charset="-122"/>
              </a:rPr>
              <a:t>C</a:t>
            </a:r>
            <a:r>
              <a:rPr lang="zh-CN" altLang="en-US" b="1" i="1" dirty="0" smtClean="0">
                <a:ea typeface="楷体_GB2312" pitchFamily="49" charset="-122"/>
              </a:rPr>
              <a:t>、</a:t>
            </a:r>
            <a:r>
              <a:rPr lang="en-US" altLang="zh-CN" b="1" i="1" dirty="0" smtClean="0">
                <a:ea typeface="楷体_GB2312" pitchFamily="49" charset="-122"/>
              </a:rPr>
              <a:t>Q</a:t>
            </a:r>
            <a:r>
              <a:rPr lang="zh-CN" altLang="en-US" b="1" dirty="0" smtClean="0">
                <a:latin typeface="楷体_GB2312" pitchFamily="49" charset="-122"/>
                <a:ea typeface="楷体_GB2312" pitchFamily="49" charset="-122"/>
              </a:rPr>
              <a:t>值越小，幅频</a:t>
            </a:r>
            <a:r>
              <a:rPr lang="en-US" altLang="zh-CN" b="1" dirty="0" smtClean="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特性上升的越慢。</a:t>
            </a:r>
          </a:p>
          <a:p>
            <a:pPr>
              <a:defRPr/>
            </a:pPr>
            <a:endParaRPr lang="en-US" altLang="zh-CN" b="1" dirty="0" smtClean="0">
              <a:latin typeface="楷体_GB2312" pitchFamily="49" charset="-122"/>
              <a:ea typeface="楷体_GB2312" pitchFamily="49" charset="-122"/>
            </a:endParaRPr>
          </a:p>
          <a:p>
            <a:pPr>
              <a:defRPr/>
            </a:pPr>
            <a:r>
              <a:rPr lang="en-US" altLang="zh-CN" b="1" dirty="0" smtClean="0">
                <a:latin typeface="楷体_GB2312" pitchFamily="49" charset="-122"/>
                <a:ea typeface="楷体_GB2312" pitchFamily="49" charset="-122"/>
              </a:rPr>
              <a:t>3</a:t>
            </a:r>
            <a:r>
              <a:rPr lang="zh-CN" altLang="en-US" b="1" dirty="0" smtClean="0">
                <a:latin typeface="楷体_GB2312" pitchFamily="49" charset="-122"/>
                <a:ea typeface="楷体_GB2312" pitchFamily="49" charset="-122"/>
              </a:rPr>
              <a:t>、当</a:t>
            </a:r>
            <a:r>
              <a:rPr lang="en-US" altLang="zh-CN" b="1" dirty="0" smtClean="0">
                <a:ea typeface="楷体_GB2312" pitchFamily="49" charset="-122"/>
              </a:rPr>
              <a:t>Q=0.707</a:t>
            </a:r>
            <a:r>
              <a:rPr lang="zh-CN" altLang="en-US" b="1" dirty="0" smtClean="0">
                <a:ea typeface="楷体_GB2312" pitchFamily="49" charset="-122"/>
              </a:rPr>
              <a:t>时</a:t>
            </a:r>
            <a:endParaRPr lang="en-US" altLang="zh-CN" b="1" dirty="0" smtClean="0">
              <a:ea typeface="楷体_GB2312" pitchFamily="49" charset="-122"/>
            </a:endParaRPr>
          </a:p>
          <a:p>
            <a:pPr>
              <a:defRPr/>
            </a:pPr>
            <a:r>
              <a:rPr lang="en-US" altLang="zh-CN" b="1" dirty="0" smtClean="0">
                <a:latin typeface="楷体_GB2312" pitchFamily="49" charset="-122"/>
                <a:ea typeface="楷体_GB2312" pitchFamily="49" charset="-122"/>
              </a:rPr>
              <a:t>A</a:t>
            </a:r>
            <a:r>
              <a:rPr lang="zh-CN" altLang="en-US" b="1" dirty="0" smtClean="0">
                <a:latin typeface="楷体_GB2312" pitchFamily="49" charset="-122"/>
                <a:ea typeface="楷体_GB2312" pitchFamily="49" charset="-122"/>
              </a:rPr>
              <a:t>、无峰值</a:t>
            </a:r>
            <a:endParaRPr lang="en-US" altLang="zh-CN" b="1" dirty="0" smtClean="0">
              <a:latin typeface="楷体_GB2312" pitchFamily="49" charset="-122"/>
              <a:ea typeface="楷体_GB2312" pitchFamily="49" charset="-122"/>
            </a:endParaRPr>
          </a:p>
          <a:p>
            <a:pPr eaLnBrk="1" hangingPunct="1">
              <a:spcBef>
                <a:spcPct val="0"/>
              </a:spcBef>
              <a:defRPr/>
            </a:pPr>
            <a:r>
              <a:rPr lang="en-US" altLang="zh-CN" b="1" dirty="0" smtClean="0">
                <a:ea typeface="楷体_GB2312" pitchFamily="49" charset="-122"/>
              </a:rPr>
              <a:t>B</a:t>
            </a:r>
            <a:r>
              <a:rPr lang="zh-CN" altLang="en-US" b="1" dirty="0" smtClean="0">
                <a:ea typeface="楷体_GB2312" pitchFamily="49" charset="-122"/>
              </a:rPr>
              <a:t>、</a:t>
            </a:r>
            <a:r>
              <a:rPr lang="zh-CN" altLang="en-US" b="1" dirty="0" smtClean="0">
                <a:latin typeface="楷体_GB2312" pitchFamily="49" charset="-122"/>
                <a:ea typeface="楷体_GB2312" pitchFamily="49" charset="-122"/>
              </a:rPr>
              <a:t>幅频特性最平坦</a:t>
            </a:r>
            <a:endParaRPr lang="zh-CN" altLang="en-US" b="1" dirty="0" smtClean="0"/>
          </a:p>
          <a:p>
            <a:pPr>
              <a:defRPr/>
            </a:pPr>
            <a:endParaRPr lang="zh-CN" altLang="en-US" b="1" dirty="0" smtClean="0"/>
          </a:p>
          <a:p>
            <a:pPr>
              <a:defRPr/>
            </a:pPr>
            <a:endParaRPr lang="zh-CN" altLang="en-US" b="1" dirty="0" smtClean="0">
              <a:latin typeface="楷体_GB2312" pitchFamily="49" charset="-122"/>
              <a:ea typeface="楷体_GB2312" pitchFamily="49" charset="-122"/>
            </a:endParaRPr>
          </a:p>
          <a:p>
            <a:pPr>
              <a:defRPr/>
            </a:pPr>
            <a:endParaRPr lang="en-US" altLang="zh-CN" b="1" dirty="0" smtClean="0">
              <a:latin typeface="楷体_GB2312" pitchFamily="49" charset="-122"/>
              <a:ea typeface="楷体_GB2312" pitchFamily="49" charset="-122"/>
            </a:endParaRPr>
          </a:p>
          <a:p>
            <a:pPr>
              <a:defRPr/>
            </a:pPr>
            <a:endParaRPr lang="zh-CN" altLang="en-US" b="1" dirty="0" smtClean="0">
              <a:latin typeface="楷体_GB2312" pitchFamily="49" charset="-122"/>
              <a:ea typeface="楷体_GB2312" pitchFamily="49" charset="-122"/>
            </a:endParaRPr>
          </a:p>
          <a:p>
            <a:pPr>
              <a:defRPr/>
            </a:pPr>
            <a:endParaRPr lang="en-US" altLang="zh-CN" b="1" dirty="0" smtClean="0">
              <a:latin typeface="楷体_GB2312" pitchFamily="49" charset="-122"/>
              <a:ea typeface="楷体_GB2312" pitchFamily="49" charset="-122"/>
            </a:endParaRPr>
          </a:p>
          <a:p>
            <a:pPr>
              <a:defRPr/>
            </a:pPr>
            <a:endParaRPr lang="zh-CN" altLang="en-US" b="1" dirty="0" smtClean="0"/>
          </a:p>
          <a:p>
            <a:pPr marL="228600" indent="-228600">
              <a:buFontTx/>
              <a:buAutoNum type="alphaLcPeriod"/>
              <a:defRPr/>
            </a:pPr>
            <a:endParaRPr lang="zh-CN" altLang="en-US" b="1" dirty="0" smtClean="0">
              <a:latin typeface="楷体_GB2312" pitchFamily="49" charset="-122"/>
              <a:ea typeface="楷体_GB2312" pitchFamily="49" charset="-122"/>
            </a:endParaRPr>
          </a:p>
          <a:p>
            <a:pPr>
              <a:defRPr/>
            </a:pPr>
            <a:endParaRPr lang="zh-CN" altLang="en-US" dirty="0"/>
          </a:p>
        </p:txBody>
      </p:sp>
      <p:sp>
        <p:nvSpPr>
          <p:cNvPr id="34820" name="灯片编号占位符 3"/>
          <p:cNvSpPr>
            <a:spLocks noGrp="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ACB42D7-1528-4C43-8013-F1642062379D}" type="slidenum">
              <a:rPr lang="en-US" altLang="zh-CN" smtClean="0">
                <a:ea typeface="楷体_GB2312"/>
              </a:rPr>
              <a:pPr>
                <a:spcBef>
                  <a:spcPct val="0"/>
                </a:spcBef>
              </a:pPr>
              <a:t>22</a:t>
            </a:fld>
            <a:endParaRPr lang="en-US" altLang="zh-CN" smtClean="0">
              <a:ea typeface="楷体_GB2312"/>
            </a:endParaRPr>
          </a:p>
        </p:txBody>
      </p:sp>
    </p:spTree>
    <p:extLst>
      <p:ext uri="{BB962C8B-B14F-4D97-AF65-F5344CB8AC3E}">
        <p14:creationId xmlns:p14="http://schemas.microsoft.com/office/powerpoint/2010/main" val="3430553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p:spPr>
        <p:txBody>
          <a:bodyPr/>
          <a:lstStyle/>
          <a:p>
            <a:r>
              <a:rPr lang="en-US" altLang="zh-CN" b="1" smtClean="0"/>
              <a:t>1</a:t>
            </a:r>
            <a:r>
              <a:rPr lang="zh-CN" altLang="en-US" b="1" smtClean="0"/>
              <a:t>、</a:t>
            </a:r>
            <a:r>
              <a:rPr lang="en-US" altLang="zh-CN" b="1" smtClean="0"/>
              <a:t>W</a:t>
            </a:r>
            <a:r>
              <a:rPr lang="zh-CN" altLang="en-US" b="1" smtClean="0"/>
              <a:t>无限大</a:t>
            </a:r>
            <a:r>
              <a:rPr lang="en-US" altLang="zh-CN" b="1" smtClean="0"/>
              <a:t>,|A(jw)|-&gt;A0;</a:t>
            </a:r>
          </a:p>
          <a:p>
            <a:r>
              <a:rPr lang="en-US" altLang="zh-CN" b="1" smtClean="0"/>
              <a:t>2</a:t>
            </a:r>
            <a:r>
              <a:rPr lang="zh-CN" altLang="en-US" b="1" smtClean="0"/>
              <a:t>、</a:t>
            </a:r>
            <a:r>
              <a:rPr lang="en-US" altLang="zh-CN" b="1" smtClean="0"/>
              <a:t>W-&gt;0,|A(jw)|-&gt;0;</a:t>
            </a:r>
          </a:p>
          <a:p>
            <a:r>
              <a:rPr lang="en-US" altLang="zh-CN" b="1" smtClean="0"/>
              <a:t>3</a:t>
            </a:r>
            <a:r>
              <a:rPr lang="zh-CN" altLang="en-US" b="1" smtClean="0"/>
              <a:t>、</a:t>
            </a:r>
            <a:r>
              <a:rPr lang="en-US" altLang="zh-CN" b="1" smtClean="0"/>
              <a:t>W=wc,|A(jw)|=A0/sqrt(2);</a:t>
            </a:r>
          </a:p>
          <a:p>
            <a:r>
              <a:rPr lang="en-US" altLang="zh-CN" b="1" smtClean="0"/>
              <a:t>4</a:t>
            </a:r>
            <a:r>
              <a:rPr lang="zh-CN" altLang="en-US" b="1" smtClean="0"/>
              <a:t>、</a:t>
            </a:r>
            <a:r>
              <a:rPr lang="en-US" altLang="zh-CN" b="1" smtClean="0"/>
              <a:t>w&lt;wc;n*20</a:t>
            </a:r>
            <a:r>
              <a:rPr lang="zh-CN" altLang="en-US" b="1" smtClean="0"/>
              <a:t>（</a:t>
            </a:r>
            <a:r>
              <a:rPr lang="en-US" altLang="zh-CN" b="1" smtClean="0"/>
              <a:t>dB/</a:t>
            </a:r>
            <a:r>
              <a:rPr lang="zh-CN" altLang="en-US" b="1" smtClean="0"/>
              <a:t>十倍频）增加，</a:t>
            </a:r>
            <a:r>
              <a:rPr lang="en-US" altLang="zh-CN" b="1" smtClean="0"/>
              <a:t>n</a:t>
            </a:r>
            <a:r>
              <a:rPr lang="zh-CN" altLang="en-US" b="1" smtClean="0"/>
              <a:t>越大，过渡带越陡峭</a:t>
            </a:r>
            <a:endParaRPr lang="en-US" altLang="zh-CN" b="1" smtClean="0"/>
          </a:p>
          <a:p>
            <a:endParaRPr lang="en-US" altLang="zh-CN" smtClean="0"/>
          </a:p>
          <a:p>
            <a:endParaRPr lang="zh-CN" altLang="en-US" smtClean="0"/>
          </a:p>
        </p:txBody>
      </p:sp>
      <p:sp>
        <p:nvSpPr>
          <p:cNvPr id="36868" name="灯片编号占位符 3"/>
          <p:cNvSpPr>
            <a:spLocks noGrp="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F9BB668-8F58-4575-B09E-D4151DAC4C1B}" type="slidenum">
              <a:rPr lang="en-US" altLang="zh-CN" smtClean="0">
                <a:ea typeface="楷体_GB2312"/>
              </a:rPr>
              <a:pPr>
                <a:spcBef>
                  <a:spcPct val="0"/>
                </a:spcBef>
              </a:pPr>
              <a:t>23</a:t>
            </a:fld>
            <a:endParaRPr lang="en-US" altLang="zh-CN" smtClean="0">
              <a:ea typeface="楷体_GB2312"/>
            </a:endParaRPr>
          </a:p>
        </p:txBody>
      </p:sp>
    </p:spTree>
    <p:extLst>
      <p:ext uri="{BB962C8B-B14F-4D97-AF65-F5344CB8AC3E}">
        <p14:creationId xmlns:p14="http://schemas.microsoft.com/office/powerpoint/2010/main" val="654086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p:spPr>
        <p:txBody>
          <a:bodyPr/>
          <a:lstStyle/>
          <a:p>
            <a:r>
              <a:rPr lang="zh-CN" altLang="en-US" dirty="0" smtClean="0"/>
              <a:t>由图</a:t>
            </a:r>
            <a:r>
              <a:rPr lang="en-US" altLang="zh-CN" dirty="0" smtClean="0"/>
              <a:t>10.3.10b </a:t>
            </a:r>
            <a:r>
              <a:rPr lang="zh-CN" altLang="en-US" dirty="0" smtClean="0"/>
              <a:t>所示带通滤波电路的幅频响应与高通、低通滤波电路的幅频响应进行比较，不难发现低通与高通滤波电路相串联如图</a:t>
            </a:r>
            <a:r>
              <a:rPr lang="en-US" altLang="zh-CN" dirty="0" smtClean="0"/>
              <a:t>10.3.10a </a:t>
            </a:r>
            <a:r>
              <a:rPr lang="zh-CN" altLang="en-US" dirty="0" smtClean="0"/>
              <a:t>所示，可以构成带通滤波电路，条件是低通滤波电路的截止角频率的大于高通滤波电路的截止角频率，两者覆盖的通带就提供了一个带通响应。</a:t>
            </a:r>
          </a:p>
        </p:txBody>
      </p:sp>
      <p:sp>
        <p:nvSpPr>
          <p:cNvPr id="38916" name="灯片编号占位符 3"/>
          <p:cNvSpPr>
            <a:spLocks noGrp="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7D6E387-9884-49B5-8504-06756DADF185}" type="slidenum">
              <a:rPr lang="en-US" altLang="zh-CN" smtClean="0">
                <a:ea typeface="楷体_GB2312"/>
              </a:rPr>
              <a:pPr>
                <a:spcBef>
                  <a:spcPct val="0"/>
                </a:spcBef>
              </a:pPr>
              <a:t>24</a:t>
            </a:fld>
            <a:endParaRPr lang="en-US" altLang="zh-CN" smtClean="0">
              <a:ea typeface="楷体_GB2312"/>
            </a:endParaRPr>
          </a:p>
        </p:txBody>
      </p:sp>
    </p:spTree>
    <p:extLst>
      <p:ext uri="{BB962C8B-B14F-4D97-AF65-F5344CB8AC3E}">
        <p14:creationId xmlns:p14="http://schemas.microsoft.com/office/powerpoint/2010/main" val="2837578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p:spPr>
        <p:txBody>
          <a:bodyPr/>
          <a:lstStyle/>
          <a:p>
            <a:r>
              <a:rPr lang="zh-CN" altLang="en-US" smtClean="0"/>
              <a:t>带阻滤波电路也叫陷波电路。</a:t>
            </a:r>
          </a:p>
        </p:txBody>
      </p:sp>
      <p:sp>
        <p:nvSpPr>
          <p:cNvPr id="47108" name="灯片编号占位符 3"/>
          <p:cNvSpPr>
            <a:spLocks noGrp="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E9666BC-D81E-4FF2-B515-1223FAE57CCD}" type="slidenum">
              <a:rPr lang="en-US" altLang="zh-CN" smtClean="0">
                <a:ea typeface="楷体_GB2312"/>
              </a:rPr>
              <a:pPr>
                <a:spcBef>
                  <a:spcPct val="0"/>
                </a:spcBef>
              </a:pPr>
              <a:t>25</a:t>
            </a:fld>
            <a:endParaRPr lang="en-US" altLang="zh-CN" smtClean="0">
              <a:ea typeface="楷体_GB2312"/>
            </a:endParaRPr>
          </a:p>
        </p:txBody>
      </p:sp>
    </p:spTree>
    <p:extLst>
      <p:ext uri="{BB962C8B-B14F-4D97-AF65-F5344CB8AC3E}">
        <p14:creationId xmlns:p14="http://schemas.microsoft.com/office/powerpoint/2010/main" val="3389590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1AF4A60-1EFB-4254-9F4C-C70DED55BE19}" type="slidenum">
              <a:rPr lang="en-US" altLang="zh-CN" smtClean="0">
                <a:ea typeface="楷体_GB2312"/>
              </a:rPr>
              <a:pPr>
                <a:spcBef>
                  <a:spcPct val="0"/>
                </a:spcBef>
              </a:pPr>
              <a:t>26</a:t>
            </a:fld>
            <a:endParaRPr lang="en-US" altLang="zh-CN" smtClean="0">
              <a:ea typeface="楷体_GB2312"/>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r>
              <a:rPr lang="zh-CN" altLang="en-US" smtClean="0"/>
              <a:t>正弦波振荡电路</a:t>
            </a:r>
            <a:r>
              <a:rPr lang="en-US" altLang="zh-CN" smtClean="0"/>
              <a:t>-</a:t>
            </a:r>
            <a:r>
              <a:rPr lang="zh-CN" altLang="en-US" smtClean="0"/>
              <a:t>无输入 输出单频率的信号</a:t>
            </a:r>
          </a:p>
          <a:p>
            <a:pPr eaLnBrk="1" hangingPunct="1"/>
            <a:endParaRPr lang="zh-CN" altLang="en-US" smtClean="0"/>
          </a:p>
          <a:p>
            <a:pPr eaLnBrk="1" hangingPunct="1"/>
            <a:r>
              <a:rPr lang="zh-CN" altLang="en-US" smtClean="0"/>
              <a:t>利用正反馈放大电路构成</a:t>
            </a:r>
            <a:r>
              <a:rPr lang="en-US" altLang="zh-CN" smtClean="0"/>
              <a:t>,</a:t>
            </a:r>
            <a:r>
              <a:rPr lang="zh-CN" altLang="en-US" smtClean="0"/>
              <a:t>输入信号</a:t>
            </a:r>
            <a:r>
              <a:rPr lang="en-US" altLang="zh-CN" smtClean="0"/>
              <a:t>Xi</a:t>
            </a:r>
            <a:r>
              <a:rPr lang="zh-CN" altLang="en-US" smtClean="0"/>
              <a:t>为零</a:t>
            </a:r>
          </a:p>
          <a:p>
            <a:pPr eaLnBrk="1" hangingPunct="1"/>
            <a:endParaRPr lang="zh-CN" altLang="en-US" smtClean="0"/>
          </a:p>
          <a:p>
            <a:pPr eaLnBrk="1" hangingPunct="1"/>
            <a:r>
              <a:rPr lang="zh-CN" altLang="en-US" smtClean="0"/>
              <a:t>由正反馈放大电路可知</a:t>
            </a:r>
            <a:r>
              <a:rPr lang="en-US" altLang="zh-CN" smtClean="0"/>
              <a:t>,Xa=Xi+Xf   </a:t>
            </a:r>
            <a:r>
              <a:rPr lang="zh-CN" altLang="en-US" smtClean="0"/>
              <a:t>若环路增益为</a:t>
            </a:r>
            <a:r>
              <a:rPr lang="en-US" altLang="zh-CN" smtClean="0"/>
              <a:t>1,xa=xf,</a:t>
            </a:r>
            <a:r>
              <a:rPr lang="zh-CN" altLang="en-US" smtClean="0"/>
              <a:t>即便没有</a:t>
            </a:r>
            <a:r>
              <a:rPr lang="en-US" altLang="zh-CN" smtClean="0"/>
              <a:t>Xi,Xo</a:t>
            </a:r>
            <a:r>
              <a:rPr lang="zh-CN" altLang="en-US" smtClean="0"/>
              <a:t>仍有稳定输出</a:t>
            </a:r>
            <a:r>
              <a:rPr lang="en-US" altLang="zh-CN" smtClean="0"/>
              <a:t>,</a:t>
            </a:r>
            <a:r>
              <a:rPr lang="zh-CN" altLang="en-US" smtClean="0"/>
              <a:t>所以环路增益为</a:t>
            </a:r>
            <a:r>
              <a:rPr lang="en-US" altLang="zh-CN" smtClean="0"/>
              <a:t>1</a:t>
            </a:r>
            <a:r>
              <a:rPr lang="zh-CN" altLang="en-US" smtClean="0"/>
              <a:t>是振荡条件</a:t>
            </a:r>
          </a:p>
          <a:p>
            <a:pPr eaLnBrk="1" hangingPunct="1"/>
            <a:endParaRPr lang="zh-CN" altLang="en-US" smtClean="0"/>
          </a:p>
          <a:p>
            <a:pPr eaLnBrk="1" hangingPunct="1"/>
            <a:r>
              <a:rPr lang="zh-CN" altLang="en-US" smtClean="0"/>
              <a:t>又由于</a:t>
            </a:r>
            <a:r>
              <a:rPr lang="en-US" altLang="zh-CN" smtClean="0"/>
              <a:t>AF</a:t>
            </a:r>
            <a:r>
              <a:rPr lang="zh-CN" altLang="en-US" smtClean="0"/>
              <a:t>可以用幅值和相位表示</a:t>
            </a:r>
            <a:r>
              <a:rPr lang="en-US" altLang="zh-CN" smtClean="0"/>
              <a:t>,</a:t>
            </a:r>
            <a:r>
              <a:rPr lang="zh-CN" altLang="en-US" smtClean="0"/>
              <a:t>于是根据环路增益为</a:t>
            </a:r>
            <a:r>
              <a:rPr lang="en-US" altLang="zh-CN" smtClean="0"/>
              <a:t>1,</a:t>
            </a:r>
            <a:r>
              <a:rPr lang="zh-CN" altLang="en-US" smtClean="0"/>
              <a:t>可得到两个条件</a:t>
            </a:r>
            <a:r>
              <a:rPr lang="en-US" altLang="zh-CN" smtClean="0"/>
              <a:t>:</a:t>
            </a:r>
            <a:r>
              <a:rPr lang="zh-CN" altLang="en-US" smtClean="0"/>
              <a:t>振幅平衡条件和相位平衡条件</a:t>
            </a:r>
          </a:p>
        </p:txBody>
      </p:sp>
    </p:spTree>
    <p:extLst>
      <p:ext uri="{BB962C8B-B14F-4D97-AF65-F5344CB8AC3E}">
        <p14:creationId xmlns:p14="http://schemas.microsoft.com/office/powerpoint/2010/main" val="219718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58E8DCC-8E6F-4E6D-BE1C-D5E414D5A430}" type="slidenum">
              <a:rPr lang="en-US" altLang="zh-CN" smtClean="0">
                <a:ea typeface="楷体_GB2312"/>
              </a:rPr>
              <a:pPr>
                <a:spcBef>
                  <a:spcPct val="0"/>
                </a:spcBef>
              </a:pPr>
              <a:t>4</a:t>
            </a:fld>
            <a:endParaRPr lang="en-US" altLang="zh-CN" smtClean="0">
              <a:ea typeface="楷体_GB2312"/>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zh-CN" altLang="en-US" dirty="0" smtClean="0"/>
              <a:t>第二章：运算放大</a:t>
            </a:r>
            <a:endParaRPr lang="en-US" altLang="zh-CN" dirty="0" smtClean="0"/>
          </a:p>
          <a:p>
            <a:r>
              <a:rPr lang="zh-CN" altLang="en-US" dirty="0" smtClean="0"/>
              <a:t>第三章：半导体基础和二极管</a:t>
            </a:r>
            <a:endParaRPr lang="en-US" altLang="zh-CN" dirty="0" smtClean="0"/>
          </a:p>
          <a:p>
            <a:r>
              <a:rPr lang="zh-CN" altLang="en-US" dirty="0" smtClean="0"/>
              <a:t>第四章：三极管放大</a:t>
            </a:r>
            <a:endParaRPr lang="en-US" altLang="zh-CN" dirty="0" smtClean="0"/>
          </a:p>
          <a:p>
            <a:r>
              <a:rPr lang="zh-CN" altLang="en-US" dirty="0" smtClean="0"/>
              <a:t>第五章：场效应管放大</a:t>
            </a:r>
            <a:endParaRPr lang="en-US" altLang="zh-CN" dirty="0" smtClean="0"/>
          </a:p>
          <a:p>
            <a:r>
              <a:rPr lang="zh-CN" altLang="en-US" dirty="0" smtClean="0"/>
              <a:t>第六章：集成运放、差分放大</a:t>
            </a:r>
            <a:endParaRPr lang="en-US" altLang="zh-CN" dirty="0" smtClean="0"/>
          </a:p>
          <a:p>
            <a:r>
              <a:rPr lang="zh-CN" altLang="en-US" dirty="0" smtClean="0"/>
              <a:t>第七章：反馈</a:t>
            </a:r>
            <a:endParaRPr lang="en-US" altLang="zh-CN" dirty="0" smtClean="0"/>
          </a:p>
          <a:p>
            <a:r>
              <a:rPr lang="zh-CN" altLang="en-US" dirty="0" smtClean="0"/>
              <a:t>第八章：功率放大</a:t>
            </a:r>
            <a:endParaRPr lang="en-US" altLang="zh-CN" dirty="0" smtClean="0"/>
          </a:p>
          <a:p>
            <a:endParaRPr lang="en-US" altLang="zh-CN" dirty="0" smtClean="0"/>
          </a:p>
          <a:p>
            <a:r>
              <a:rPr lang="zh-CN" altLang="en-US" dirty="0" smtClean="0"/>
              <a:t>本章主要讨论信号的处理</a:t>
            </a:r>
            <a:r>
              <a:rPr lang="en-US" altLang="zh-CN" dirty="0" smtClean="0"/>
              <a:t>(</a:t>
            </a:r>
            <a:r>
              <a:rPr lang="zh-CN" altLang="en-US" dirty="0" smtClean="0"/>
              <a:t>滤波</a:t>
            </a:r>
            <a:r>
              <a:rPr lang="en-US" altLang="zh-CN" dirty="0" smtClean="0"/>
              <a:t>)</a:t>
            </a:r>
            <a:r>
              <a:rPr lang="zh-CN" altLang="en-US" dirty="0" smtClean="0"/>
              <a:t>和信号的产生</a:t>
            </a:r>
            <a:r>
              <a:rPr lang="en-US" altLang="zh-CN" dirty="0" smtClean="0"/>
              <a:t>(</a:t>
            </a:r>
            <a:r>
              <a:rPr lang="zh-CN" altLang="en-US" dirty="0" smtClean="0"/>
              <a:t>振荡</a:t>
            </a:r>
            <a:r>
              <a:rPr lang="en-US" altLang="zh-CN" dirty="0" smtClean="0"/>
              <a:t>) </a:t>
            </a:r>
            <a:r>
              <a:rPr lang="zh-CN" altLang="en-US" dirty="0" smtClean="0"/>
              <a:t>，它主要涉及四种电路。</a:t>
            </a:r>
            <a:endParaRPr lang="en-US" altLang="zh-CN" dirty="0" smtClean="0"/>
          </a:p>
          <a:p>
            <a:r>
              <a:rPr lang="zh-CN" altLang="en-US" dirty="0" smtClean="0"/>
              <a:t>这些电路和它们的用途如下</a:t>
            </a:r>
            <a:r>
              <a:rPr lang="en-US" altLang="zh-CN" dirty="0" smtClean="0"/>
              <a:t>:</a:t>
            </a:r>
          </a:p>
          <a:p>
            <a:r>
              <a:rPr lang="en-US" altLang="zh-CN" b="1" dirty="0" smtClean="0"/>
              <a:t>1.</a:t>
            </a:r>
            <a:r>
              <a:rPr lang="zh-CN" altLang="en-US" b="1" dirty="0" smtClean="0"/>
              <a:t>有源滤波器。</a:t>
            </a:r>
            <a:r>
              <a:rPr lang="zh-CN" altLang="en-US" dirty="0" smtClean="0"/>
              <a:t>滤波器的主要功能是传送输入信号中有用的频率成分，衰减或抑制无用的频率成分。本章主要讨论由</a:t>
            </a:r>
            <a:r>
              <a:rPr lang="en-US" altLang="zh-CN" dirty="0" smtClean="0"/>
              <a:t>R </a:t>
            </a:r>
            <a:r>
              <a:rPr lang="zh-CN" altLang="en-US" dirty="0" smtClean="0"/>
              <a:t>、</a:t>
            </a:r>
            <a:r>
              <a:rPr lang="en-US" altLang="zh-CN" dirty="0" smtClean="0"/>
              <a:t>C </a:t>
            </a:r>
            <a:r>
              <a:rPr lang="zh-CN" altLang="en-US" dirty="0" smtClean="0"/>
              <a:t>和</a:t>
            </a:r>
          </a:p>
          <a:p>
            <a:r>
              <a:rPr lang="zh-CN" altLang="en-US" dirty="0" smtClean="0"/>
              <a:t>运放组成的有源滤波电路。</a:t>
            </a:r>
          </a:p>
          <a:p>
            <a:r>
              <a:rPr lang="en-US" altLang="zh-CN" b="1" dirty="0" smtClean="0"/>
              <a:t>2. </a:t>
            </a:r>
            <a:r>
              <a:rPr lang="zh-CN" altLang="en-US" b="1" dirty="0" smtClean="0"/>
              <a:t>正弦波振荡电路。</a:t>
            </a:r>
            <a:r>
              <a:rPr lang="zh-CN" altLang="en-US" dirty="0" smtClean="0"/>
              <a:t>例如，在通信、广播、电视系统中，都需要射频</a:t>
            </a:r>
            <a:r>
              <a:rPr lang="en-US" altLang="zh-CN" dirty="0" smtClean="0"/>
              <a:t>(</a:t>
            </a:r>
            <a:r>
              <a:rPr lang="zh-CN" altLang="en-US" dirty="0" smtClean="0"/>
              <a:t>高频</a:t>
            </a:r>
            <a:r>
              <a:rPr lang="en-US" altLang="zh-CN" dirty="0" smtClean="0"/>
              <a:t>)</a:t>
            </a:r>
            <a:r>
              <a:rPr lang="zh-CN" altLang="en-US" dirty="0" smtClean="0"/>
              <a:t>发射，这里的射频波就是载波，把音频</a:t>
            </a:r>
            <a:r>
              <a:rPr lang="en-US" altLang="zh-CN" dirty="0" smtClean="0"/>
              <a:t>(</a:t>
            </a:r>
            <a:r>
              <a:rPr lang="zh-CN" altLang="en-US" dirty="0" smtClean="0"/>
              <a:t>低频</a:t>
            </a:r>
            <a:r>
              <a:rPr lang="en-US" altLang="zh-CN" dirty="0" smtClean="0"/>
              <a:t>)</a:t>
            </a:r>
            <a:r>
              <a:rPr lang="zh-CN" altLang="en-US" dirty="0" smtClean="0"/>
              <a:t>、视频</a:t>
            </a:r>
          </a:p>
          <a:p>
            <a:r>
              <a:rPr lang="zh-CN" altLang="en-US" dirty="0" smtClean="0"/>
              <a:t>信号或脉冲信号运载出去，这就需要能产生高频信号的振荡器。</a:t>
            </a:r>
            <a:endParaRPr lang="en-US" altLang="zh-CN" dirty="0" smtClean="0"/>
          </a:p>
          <a:p>
            <a:r>
              <a:rPr lang="en-US" altLang="zh-CN" b="1" dirty="0" smtClean="0"/>
              <a:t>3. </a:t>
            </a:r>
            <a:r>
              <a:rPr lang="zh-CN" altLang="en-US" b="1" dirty="0" smtClean="0"/>
              <a:t>非正弦波产生电路。</a:t>
            </a:r>
            <a:r>
              <a:rPr lang="zh-CN" altLang="en-US" dirty="0" smtClean="0"/>
              <a:t>一些电子系统，例如数字系统需要的特殊信号，如方波、三角波、锯齿波等，就可通过非正弦波产生电路来产</a:t>
            </a:r>
          </a:p>
          <a:p>
            <a:r>
              <a:rPr lang="zh-CN" altLang="en-US" dirty="0" smtClean="0"/>
              <a:t>生，并且获得了日益广泛的应用。</a:t>
            </a:r>
          </a:p>
          <a:p>
            <a:r>
              <a:rPr lang="en-US" altLang="zh-CN" dirty="0" smtClean="0"/>
              <a:t>4. </a:t>
            </a:r>
            <a:r>
              <a:rPr lang="zh-CN" altLang="en-US" b="1" dirty="0" smtClean="0"/>
              <a:t>电压比较器，</a:t>
            </a:r>
            <a:r>
              <a:rPr lang="zh-CN" altLang="en-US" dirty="0" smtClean="0"/>
              <a:t>它不仅是波形产生电路中常用的基本单元，也广泛用于测控系统和电子仪器中。</a:t>
            </a:r>
            <a:endParaRPr lang="en-US" altLang="zh-CN" dirty="0" smtClean="0"/>
          </a:p>
          <a:p>
            <a:r>
              <a:rPr lang="zh-CN" altLang="en-US" b="1" dirty="0" smtClean="0"/>
              <a:t>以上这些电路都可以用集成运放构成。</a:t>
            </a:r>
          </a:p>
        </p:txBody>
      </p:sp>
    </p:spTree>
    <p:extLst>
      <p:ext uri="{BB962C8B-B14F-4D97-AF65-F5344CB8AC3E}">
        <p14:creationId xmlns:p14="http://schemas.microsoft.com/office/powerpoint/2010/main" val="2222886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C0CD68B-E9A6-481B-AB2A-A0ECA4186A61}" type="slidenum">
              <a:rPr lang="en-US" altLang="zh-CN" smtClean="0">
                <a:ea typeface="楷体_GB2312"/>
              </a:rPr>
              <a:pPr>
                <a:spcBef>
                  <a:spcPct val="0"/>
                </a:spcBef>
              </a:pPr>
              <a:t>27</a:t>
            </a:fld>
            <a:endParaRPr lang="en-US" altLang="zh-CN" smtClean="0">
              <a:ea typeface="楷体_GB2312"/>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r>
              <a:rPr lang="zh-CN" altLang="en-US" dirty="0" smtClean="0"/>
              <a:t>正弦波振荡电路</a:t>
            </a:r>
            <a:r>
              <a:rPr lang="en-US" altLang="zh-CN" dirty="0" smtClean="0"/>
              <a:t>-</a:t>
            </a:r>
            <a:r>
              <a:rPr lang="zh-CN" altLang="en-US" dirty="0" smtClean="0"/>
              <a:t>无输入 输出单频率的信号</a:t>
            </a:r>
          </a:p>
          <a:p>
            <a:pPr eaLnBrk="1" hangingPunct="1"/>
            <a:endParaRPr lang="zh-CN" altLang="en-US" dirty="0" smtClean="0"/>
          </a:p>
          <a:p>
            <a:pPr eaLnBrk="1" hangingPunct="1"/>
            <a:r>
              <a:rPr lang="zh-CN" altLang="en-US" dirty="0" smtClean="0"/>
              <a:t>利用正反馈放大电路构成</a:t>
            </a:r>
            <a:r>
              <a:rPr lang="en-US" altLang="zh-CN" dirty="0" smtClean="0"/>
              <a:t>,</a:t>
            </a:r>
            <a:r>
              <a:rPr lang="zh-CN" altLang="en-US" dirty="0" smtClean="0"/>
              <a:t>输入信号</a:t>
            </a:r>
            <a:r>
              <a:rPr lang="en-US" altLang="zh-CN" dirty="0" smtClean="0"/>
              <a:t>Xi</a:t>
            </a:r>
            <a:r>
              <a:rPr lang="zh-CN" altLang="en-US" dirty="0" smtClean="0"/>
              <a:t>为零</a:t>
            </a:r>
          </a:p>
          <a:p>
            <a:pPr eaLnBrk="1" hangingPunct="1"/>
            <a:endParaRPr lang="zh-CN" altLang="en-US" dirty="0" smtClean="0"/>
          </a:p>
          <a:p>
            <a:pPr eaLnBrk="1" hangingPunct="1"/>
            <a:r>
              <a:rPr lang="zh-CN" altLang="en-US" dirty="0" smtClean="0"/>
              <a:t>由正反馈放大电路可知</a:t>
            </a:r>
            <a:r>
              <a:rPr lang="en-US" altLang="zh-CN" dirty="0" smtClean="0"/>
              <a:t>,</a:t>
            </a:r>
            <a:r>
              <a:rPr lang="en-US" altLang="zh-CN" dirty="0" err="1" smtClean="0"/>
              <a:t>Xa</a:t>
            </a:r>
            <a:r>
              <a:rPr lang="en-US" altLang="zh-CN" dirty="0" smtClean="0"/>
              <a:t>=</a:t>
            </a:r>
            <a:r>
              <a:rPr lang="en-US" altLang="zh-CN" dirty="0" err="1" smtClean="0"/>
              <a:t>Xi+Xf</a:t>
            </a:r>
            <a:r>
              <a:rPr lang="en-US" altLang="zh-CN" dirty="0" smtClean="0"/>
              <a:t>   </a:t>
            </a:r>
            <a:r>
              <a:rPr lang="zh-CN" altLang="en-US" dirty="0" smtClean="0"/>
              <a:t>若环路增益为</a:t>
            </a:r>
            <a:r>
              <a:rPr lang="en-US" altLang="zh-CN" dirty="0" smtClean="0"/>
              <a:t>1,xa=</a:t>
            </a:r>
            <a:r>
              <a:rPr lang="en-US" altLang="zh-CN" dirty="0" err="1" smtClean="0"/>
              <a:t>xf</a:t>
            </a:r>
            <a:r>
              <a:rPr lang="en-US" altLang="zh-CN" dirty="0" smtClean="0"/>
              <a:t>,</a:t>
            </a:r>
            <a:r>
              <a:rPr lang="zh-CN" altLang="en-US" dirty="0" smtClean="0"/>
              <a:t>即便没有</a:t>
            </a:r>
            <a:r>
              <a:rPr lang="en-US" altLang="zh-CN" dirty="0" err="1" smtClean="0"/>
              <a:t>Xi,Xo</a:t>
            </a:r>
            <a:r>
              <a:rPr lang="zh-CN" altLang="en-US" dirty="0" smtClean="0"/>
              <a:t>仍有稳定输出</a:t>
            </a:r>
            <a:r>
              <a:rPr lang="en-US" altLang="zh-CN" dirty="0" smtClean="0"/>
              <a:t>,</a:t>
            </a:r>
            <a:r>
              <a:rPr lang="zh-CN" altLang="en-US" dirty="0" smtClean="0"/>
              <a:t>所以环路增益为</a:t>
            </a:r>
            <a:r>
              <a:rPr lang="en-US" altLang="zh-CN" dirty="0" smtClean="0"/>
              <a:t>1</a:t>
            </a:r>
            <a:r>
              <a:rPr lang="zh-CN" altLang="en-US" dirty="0" smtClean="0"/>
              <a:t>是振荡条件</a:t>
            </a:r>
          </a:p>
          <a:p>
            <a:pPr eaLnBrk="1" hangingPunct="1"/>
            <a:endParaRPr lang="zh-CN" altLang="en-US" dirty="0" smtClean="0"/>
          </a:p>
          <a:p>
            <a:pPr eaLnBrk="1" hangingPunct="1"/>
            <a:r>
              <a:rPr lang="zh-CN" altLang="en-US" dirty="0" smtClean="0"/>
              <a:t>又由于</a:t>
            </a:r>
            <a:r>
              <a:rPr lang="en-US" altLang="zh-CN" dirty="0" smtClean="0"/>
              <a:t>AF</a:t>
            </a:r>
            <a:r>
              <a:rPr lang="zh-CN" altLang="en-US" dirty="0" smtClean="0"/>
              <a:t>可以用幅值和相位表示</a:t>
            </a:r>
            <a:r>
              <a:rPr lang="en-US" altLang="zh-CN" dirty="0" smtClean="0"/>
              <a:t>,</a:t>
            </a:r>
            <a:r>
              <a:rPr lang="zh-CN" altLang="en-US" dirty="0" smtClean="0"/>
              <a:t>于是根据环路增益为</a:t>
            </a:r>
            <a:r>
              <a:rPr lang="en-US" altLang="zh-CN" dirty="0" smtClean="0"/>
              <a:t>1,</a:t>
            </a:r>
            <a:r>
              <a:rPr lang="zh-CN" altLang="en-US" dirty="0" smtClean="0"/>
              <a:t>可得到两个条件</a:t>
            </a:r>
            <a:r>
              <a:rPr lang="en-US" altLang="zh-CN" dirty="0" smtClean="0"/>
              <a:t>:</a:t>
            </a:r>
            <a:r>
              <a:rPr lang="zh-CN" altLang="en-US" dirty="0" smtClean="0"/>
              <a:t>振幅平衡条件和相位平衡条件</a:t>
            </a:r>
          </a:p>
        </p:txBody>
      </p:sp>
    </p:spTree>
    <p:extLst>
      <p:ext uri="{BB962C8B-B14F-4D97-AF65-F5344CB8AC3E}">
        <p14:creationId xmlns:p14="http://schemas.microsoft.com/office/powerpoint/2010/main" val="29072714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F31A203-E739-4B1F-976D-088C88834E53}" type="slidenum">
              <a:rPr lang="en-US" altLang="zh-CN" smtClean="0">
                <a:ea typeface="楷体_GB2312"/>
              </a:rPr>
              <a:pPr>
                <a:spcBef>
                  <a:spcPct val="0"/>
                </a:spcBef>
              </a:pPr>
              <a:t>28</a:t>
            </a:fld>
            <a:endParaRPr lang="en-US" altLang="zh-CN" smtClean="0">
              <a:ea typeface="楷体_GB2312"/>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r>
              <a:rPr lang="zh-CN" altLang="en-US" dirty="0" smtClean="0"/>
              <a:t>起振条件</a:t>
            </a:r>
            <a:r>
              <a:rPr lang="en-US" altLang="zh-CN" dirty="0" smtClean="0"/>
              <a:t>:</a:t>
            </a:r>
          </a:p>
          <a:p>
            <a:pPr eaLnBrk="1" hangingPunct="1"/>
            <a:r>
              <a:rPr lang="zh-CN" altLang="en-US" dirty="0" smtClean="0"/>
              <a:t>因为无外加信号</a:t>
            </a:r>
            <a:r>
              <a:rPr lang="en-US" altLang="zh-CN" dirty="0" smtClean="0"/>
              <a:t>,</a:t>
            </a:r>
            <a:r>
              <a:rPr lang="zh-CN" altLang="en-US" dirty="0" smtClean="0"/>
              <a:t>所以初始状态的净输入信号理想状态为零</a:t>
            </a:r>
            <a:r>
              <a:rPr lang="en-US" altLang="zh-CN" dirty="0" smtClean="0"/>
              <a:t>,</a:t>
            </a:r>
            <a:r>
              <a:rPr lang="zh-CN" altLang="en-US" dirty="0" smtClean="0"/>
              <a:t>即便</a:t>
            </a:r>
            <a:r>
              <a:rPr lang="zh-CN" altLang="en-US" dirty="0" smtClean="0"/>
              <a:t>电路满足了</a:t>
            </a:r>
            <a:r>
              <a:rPr lang="zh-CN" altLang="en-US" dirty="0" smtClean="0"/>
              <a:t>振荡条件</a:t>
            </a:r>
            <a:r>
              <a:rPr lang="en-US" altLang="zh-CN" dirty="0" smtClean="0"/>
              <a:t>,</a:t>
            </a:r>
            <a:r>
              <a:rPr lang="zh-CN" altLang="en-US" dirty="0" smtClean="0"/>
              <a:t>输出也为零</a:t>
            </a:r>
            <a:r>
              <a:rPr lang="en-US" altLang="zh-CN" dirty="0" smtClean="0"/>
              <a:t>,</a:t>
            </a:r>
            <a:r>
              <a:rPr lang="zh-CN" altLang="en-US" dirty="0" smtClean="0"/>
              <a:t>所以必须产生一个适当的</a:t>
            </a:r>
            <a:r>
              <a:rPr lang="en-US" altLang="zh-CN" dirty="0" err="1" smtClean="0"/>
              <a:t>Xa</a:t>
            </a:r>
            <a:r>
              <a:rPr lang="zh-CN" altLang="en-US" dirty="0" smtClean="0"/>
              <a:t>信号</a:t>
            </a:r>
            <a:r>
              <a:rPr lang="en-US" altLang="zh-CN" dirty="0" smtClean="0"/>
              <a:t>,</a:t>
            </a:r>
            <a:r>
              <a:rPr lang="zh-CN" altLang="en-US" dirty="0" smtClean="0"/>
              <a:t>这就需要满足起振条件</a:t>
            </a:r>
          </a:p>
          <a:p>
            <a:pPr eaLnBrk="1" hangingPunct="1"/>
            <a:r>
              <a:rPr lang="zh-CN" altLang="en-US" dirty="0" smtClean="0"/>
              <a:t>相位仍满足相位平衡条件</a:t>
            </a:r>
            <a:r>
              <a:rPr lang="en-US" altLang="zh-CN" dirty="0" smtClean="0"/>
              <a:t>,</a:t>
            </a:r>
            <a:r>
              <a:rPr lang="zh-CN" altLang="en-US" dirty="0" smtClean="0"/>
              <a:t>但振幅应大于</a:t>
            </a:r>
            <a:r>
              <a:rPr lang="en-US" altLang="zh-CN" dirty="0" smtClean="0"/>
              <a:t>1</a:t>
            </a:r>
          </a:p>
          <a:p>
            <a:pPr eaLnBrk="1" hangingPunct="1"/>
            <a:r>
              <a:rPr lang="zh-CN" altLang="en-US" dirty="0" smtClean="0"/>
              <a:t>为什么呢</a:t>
            </a:r>
            <a:r>
              <a:rPr lang="en-US" altLang="zh-CN" dirty="0" smtClean="0"/>
              <a:t>?</a:t>
            </a:r>
            <a:r>
              <a:rPr lang="zh-CN" altLang="en-US" dirty="0" smtClean="0"/>
              <a:t>需要考虑起振的信号来自何处</a:t>
            </a:r>
            <a:r>
              <a:rPr lang="en-US" altLang="zh-CN" dirty="0" smtClean="0"/>
              <a:t>,</a:t>
            </a:r>
            <a:r>
              <a:rPr lang="zh-CN" altLang="en-US" dirty="0" smtClean="0"/>
              <a:t>即适当的</a:t>
            </a:r>
            <a:r>
              <a:rPr lang="en-US" altLang="zh-CN" dirty="0" err="1" smtClean="0"/>
              <a:t>Xa</a:t>
            </a:r>
            <a:r>
              <a:rPr lang="zh-CN" altLang="en-US" dirty="0" smtClean="0"/>
              <a:t>来自何处</a:t>
            </a:r>
            <a:r>
              <a:rPr lang="en-US" altLang="zh-CN" dirty="0" smtClean="0"/>
              <a:t>?</a:t>
            </a:r>
          </a:p>
          <a:p>
            <a:pPr eaLnBrk="1" hangingPunct="1"/>
            <a:r>
              <a:rPr lang="zh-CN" altLang="en-US" dirty="0" smtClean="0"/>
              <a:t>电路器件内部的噪声以及电源接通扰动</a:t>
            </a:r>
            <a:r>
              <a:rPr lang="en-US" altLang="zh-CN" dirty="0" smtClean="0"/>
              <a:t>—</a:t>
            </a:r>
            <a:r>
              <a:rPr lang="zh-CN" altLang="en-US" dirty="0" smtClean="0"/>
              <a:t>非常微弱的不规则信号</a:t>
            </a:r>
          </a:p>
          <a:p>
            <a:pPr eaLnBrk="1" hangingPunct="1"/>
            <a:endParaRPr lang="zh-CN" altLang="en-US" dirty="0" smtClean="0"/>
          </a:p>
          <a:p>
            <a:pPr eaLnBrk="1" hangingPunct="1"/>
            <a:r>
              <a:rPr lang="zh-CN" altLang="en-US" dirty="0" smtClean="0"/>
              <a:t>只有满足相位平衡条件的那个频率的信号被放大</a:t>
            </a:r>
            <a:r>
              <a:rPr lang="en-US" altLang="zh-CN" dirty="0" smtClean="0"/>
              <a:t>,</a:t>
            </a:r>
            <a:r>
              <a:rPr lang="zh-CN" altLang="en-US" dirty="0" smtClean="0"/>
              <a:t>并成为振荡电路的输出信号</a:t>
            </a:r>
          </a:p>
          <a:p>
            <a:pPr eaLnBrk="1" hangingPunct="1"/>
            <a:r>
              <a:rPr kumimoji="0" lang="zh-CN" altLang="en-US" dirty="0" smtClean="0"/>
              <a:t>信号幅值增加到一定程度需要限幅</a:t>
            </a:r>
            <a:r>
              <a:rPr kumimoji="0" lang="en-US" altLang="zh-CN" dirty="0" smtClean="0"/>
              <a:t>,</a:t>
            </a:r>
            <a:r>
              <a:rPr kumimoji="0" lang="zh-CN" altLang="en-US" dirty="0" smtClean="0"/>
              <a:t>否则将出现失真</a:t>
            </a:r>
            <a:r>
              <a:rPr kumimoji="0" lang="en-US" altLang="zh-CN" dirty="0" smtClean="0"/>
              <a:t>,</a:t>
            </a:r>
            <a:r>
              <a:rPr kumimoji="0" lang="zh-CN" altLang="en-US" dirty="0" smtClean="0"/>
              <a:t>此时把起</a:t>
            </a:r>
            <a:r>
              <a:rPr kumimoji="0" lang="zh-CN" altLang="en-US" dirty="0" smtClean="0"/>
              <a:t>振条件还原为振荡条件</a:t>
            </a:r>
            <a:r>
              <a:rPr kumimoji="0" lang="en-US" altLang="zh-CN" dirty="0" smtClean="0"/>
              <a:t>,</a:t>
            </a:r>
            <a:r>
              <a:rPr kumimoji="0" lang="zh-CN" altLang="en-US" dirty="0" smtClean="0"/>
              <a:t>即可限幅</a:t>
            </a:r>
            <a:r>
              <a:rPr kumimoji="0" lang="en-US" altLang="zh-CN" dirty="0" smtClean="0"/>
              <a:t>.</a:t>
            </a:r>
          </a:p>
          <a:p>
            <a:pPr eaLnBrk="1" hangingPunct="1"/>
            <a:endParaRPr lang="en-US" altLang="zh-CN" dirty="0" smtClean="0"/>
          </a:p>
        </p:txBody>
      </p:sp>
    </p:spTree>
    <p:extLst>
      <p:ext uri="{BB962C8B-B14F-4D97-AF65-F5344CB8AC3E}">
        <p14:creationId xmlns:p14="http://schemas.microsoft.com/office/powerpoint/2010/main" val="4181823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136650" y="679450"/>
            <a:ext cx="4572000" cy="3429000"/>
          </a:xfrm>
          <a:ln/>
          <a:extLst>
            <a:ext uri="{91240B29-F687-4F45-9708-019B960494DF}">
              <a14:hiddenLine xmlns:a14="http://schemas.microsoft.com/office/drawing/2010/main" w="1" cmpd="sng">
                <a:solidFill>
                  <a:schemeClr val="tx1"/>
                </a:solidFill>
                <a:miter lim="800000"/>
                <a:headEnd/>
                <a:tailEnd/>
              </a14:hiddenLine>
            </a:ext>
          </a:extLst>
        </p:spPr>
      </p:sp>
      <p:sp>
        <p:nvSpPr>
          <p:cNvPr id="23555" name="Rectangle 3"/>
          <p:cNvSpPr>
            <a:spLocks noGrp="1" noChangeArrowheads="1" noTextEdit="1"/>
          </p:cNvSpPr>
          <p:nvPr>
            <p:ph type="body" idx="1"/>
          </p:nvPr>
        </p:nvSpPr>
        <p:spPr>
          <a:xfrm>
            <a:off x="908050" y="4337050"/>
            <a:ext cx="5029200" cy="4114800"/>
          </a:xfrm>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en-US" altLang="zh-CN" dirty="0" err="1" smtClean="0"/>
              <a:t>Xa</a:t>
            </a:r>
            <a:r>
              <a:rPr lang="en-US" altLang="zh-CN" dirty="0" smtClean="0"/>
              <a:t>=</a:t>
            </a:r>
            <a:r>
              <a:rPr lang="en-US" altLang="zh-CN" dirty="0" err="1" smtClean="0"/>
              <a:t>xi+xf</a:t>
            </a:r>
            <a:r>
              <a:rPr lang="en-US" altLang="zh-CN" baseline="0" dirty="0" smtClean="0"/>
              <a:t>   xi=0  </a:t>
            </a:r>
            <a:r>
              <a:rPr lang="zh-CN" altLang="en-US" baseline="0" dirty="0" smtClean="0"/>
              <a:t>所以</a:t>
            </a:r>
            <a:r>
              <a:rPr lang="en-US" altLang="zh-CN" baseline="0" dirty="0" err="1" smtClean="0"/>
              <a:t>xa</a:t>
            </a:r>
            <a:r>
              <a:rPr lang="en-US" altLang="zh-CN" baseline="0" dirty="0" smtClean="0"/>
              <a:t>=</a:t>
            </a:r>
            <a:r>
              <a:rPr lang="en-US" altLang="zh-CN" baseline="0" dirty="0" err="1" smtClean="0"/>
              <a:t>xf</a:t>
            </a:r>
            <a:r>
              <a:rPr lang="en-US" altLang="zh-CN" baseline="0" dirty="0" smtClean="0"/>
              <a:t>    </a:t>
            </a:r>
            <a:r>
              <a:rPr lang="zh-CN" altLang="en-US" baseline="0" dirty="0" smtClean="0"/>
              <a:t>又因为</a:t>
            </a:r>
            <a:r>
              <a:rPr lang="en-US" altLang="zh-CN" baseline="0" dirty="0" err="1" smtClean="0"/>
              <a:t>xf</a:t>
            </a:r>
            <a:r>
              <a:rPr lang="en-US" altLang="zh-CN" baseline="0" dirty="0" smtClean="0"/>
              <a:t>=</a:t>
            </a:r>
            <a:r>
              <a:rPr lang="en-US" altLang="zh-CN" baseline="0" dirty="0" err="1" smtClean="0"/>
              <a:t>xa</a:t>
            </a:r>
            <a:r>
              <a:rPr lang="zh-CN" altLang="en-US" baseline="0" dirty="0" smtClean="0"/>
              <a:t>*</a:t>
            </a:r>
            <a:r>
              <a:rPr lang="en-US" altLang="zh-CN" baseline="0" dirty="0" smtClean="0"/>
              <a:t>AF  </a:t>
            </a:r>
            <a:r>
              <a:rPr lang="zh-CN" altLang="en-US" baseline="0" dirty="0" smtClean="0"/>
              <a:t>所以</a:t>
            </a:r>
            <a:r>
              <a:rPr lang="en-US" altLang="zh-CN" baseline="0" dirty="0" smtClean="0"/>
              <a:t>AF=1</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4290574-8520-4B19-BDF6-85A9F2B8EE97}" type="slidenum">
              <a:rPr lang="en-US" altLang="zh-CN" smtClean="0">
                <a:ea typeface="楷体_GB2312"/>
              </a:rPr>
              <a:pPr>
                <a:spcBef>
                  <a:spcPct val="0"/>
                </a:spcBef>
              </a:pPr>
              <a:t>30</a:t>
            </a:fld>
            <a:endParaRPr lang="en-US" altLang="zh-CN" smtClean="0">
              <a:ea typeface="楷体_GB2312"/>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r>
              <a:rPr lang="zh-CN" altLang="en-US" dirty="0" smtClean="0"/>
              <a:t>起振条件</a:t>
            </a:r>
            <a:r>
              <a:rPr lang="en-US" altLang="zh-CN" dirty="0" smtClean="0"/>
              <a:t>:</a:t>
            </a:r>
          </a:p>
          <a:p>
            <a:pPr eaLnBrk="1" hangingPunct="1"/>
            <a:r>
              <a:rPr lang="zh-CN" altLang="en-US" dirty="0" smtClean="0"/>
              <a:t>因为无外加信号</a:t>
            </a:r>
            <a:r>
              <a:rPr lang="en-US" altLang="zh-CN" dirty="0" smtClean="0"/>
              <a:t>,</a:t>
            </a:r>
            <a:r>
              <a:rPr lang="zh-CN" altLang="en-US" dirty="0" smtClean="0"/>
              <a:t>所以初始状态的净输入信号理想状态为零</a:t>
            </a:r>
            <a:r>
              <a:rPr lang="en-US" altLang="zh-CN" dirty="0" smtClean="0"/>
              <a:t>,</a:t>
            </a:r>
            <a:r>
              <a:rPr lang="zh-CN" altLang="en-US" dirty="0" smtClean="0"/>
              <a:t>即便电路满足了振荡条件</a:t>
            </a:r>
            <a:r>
              <a:rPr lang="en-US" altLang="zh-CN" dirty="0" smtClean="0"/>
              <a:t>,</a:t>
            </a:r>
            <a:r>
              <a:rPr lang="zh-CN" altLang="en-US" dirty="0" smtClean="0"/>
              <a:t>输出也为零</a:t>
            </a:r>
            <a:r>
              <a:rPr lang="en-US" altLang="zh-CN" dirty="0" smtClean="0"/>
              <a:t>,</a:t>
            </a:r>
            <a:r>
              <a:rPr lang="zh-CN" altLang="en-US" dirty="0" smtClean="0"/>
              <a:t>所以必须产生一个适当的</a:t>
            </a:r>
            <a:r>
              <a:rPr lang="en-US" altLang="zh-CN" dirty="0" err="1" smtClean="0"/>
              <a:t>Xa</a:t>
            </a:r>
            <a:r>
              <a:rPr lang="zh-CN" altLang="en-US" dirty="0" smtClean="0"/>
              <a:t>信号</a:t>
            </a:r>
            <a:r>
              <a:rPr lang="en-US" altLang="zh-CN" dirty="0" smtClean="0"/>
              <a:t>,</a:t>
            </a:r>
            <a:r>
              <a:rPr lang="zh-CN" altLang="en-US" dirty="0" smtClean="0"/>
              <a:t>这就需要满足起振条件</a:t>
            </a:r>
          </a:p>
          <a:p>
            <a:pPr eaLnBrk="1" hangingPunct="1"/>
            <a:r>
              <a:rPr lang="zh-CN" altLang="en-US" dirty="0" smtClean="0"/>
              <a:t>相位仍满足相位平衡条件</a:t>
            </a:r>
            <a:r>
              <a:rPr lang="en-US" altLang="zh-CN" dirty="0" smtClean="0"/>
              <a:t>,</a:t>
            </a:r>
            <a:r>
              <a:rPr lang="zh-CN" altLang="en-US" dirty="0" smtClean="0"/>
              <a:t>但振幅应大于</a:t>
            </a:r>
            <a:r>
              <a:rPr lang="en-US" altLang="zh-CN" dirty="0" smtClean="0"/>
              <a:t>1</a:t>
            </a:r>
          </a:p>
          <a:p>
            <a:pPr eaLnBrk="1" hangingPunct="1"/>
            <a:r>
              <a:rPr lang="zh-CN" altLang="en-US" dirty="0" smtClean="0"/>
              <a:t>为什么呢</a:t>
            </a:r>
            <a:r>
              <a:rPr lang="en-US" altLang="zh-CN" dirty="0" smtClean="0"/>
              <a:t>?</a:t>
            </a:r>
            <a:r>
              <a:rPr lang="zh-CN" altLang="en-US" dirty="0" smtClean="0"/>
              <a:t>需要考虑起振的信号来自何处</a:t>
            </a:r>
            <a:r>
              <a:rPr lang="en-US" altLang="zh-CN" dirty="0" smtClean="0"/>
              <a:t>,</a:t>
            </a:r>
            <a:r>
              <a:rPr lang="zh-CN" altLang="en-US" dirty="0" smtClean="0"/>
              <a:t>即适当的</a:t>
            </a:r>
            <a:r>
              <a:rPr lang="en-US" altLang="zh-CN" dirty="0" err="1" smtClean="0"/>
              <a:t>Xa</a:t>
            </a:r>
            <a:r>
              <a:rPr lang="zh-CN" altLang="en-US" dirty="0" smtClean="0"/>
              <a:t>来自何处</a:t>
            </a:r>
            <a:r>
              <a:rPr lang="en-US" altLang="zh-CN" dirty="0" smtClean="0"/>
              <a:t>?</a:t>
            </a:r>
          </a:p>
          <a:p>
            <a:pPr eaLnBrk="1" hangingPunct="1"/>
            <a:r>
              <a:rPr lang="zh-CN" altLang="en-US" dirty="0" smtClean="0"/>
              <a:t>电路器件内部的噪声以及电源接通扰动</a:t>
            </a:r>
            <a:r>
              <a:rPr lang="en-US" altLang="zh-CN" dirty="0" smtClean="0"/>
              <a:t>—</a:t>
            </a:r>
            <a:r>
              <a:rPr lang="zh-CN" altLang="en-US" dirty="0" smtClean="0"/>
              <a:t>非常微弱的不规则信号</a:t>
            </a:r>
          </a:p>
          <a:p>
            <a:pPr eaLnBrk="1" hangingPunct="1"/>
            <a:endParaRPr lang="zh-CN" altLang="en-US" dirty="0" smtClean="0"/>
          </a:p>
          <a:p>
            <a:pPr eaLnBrk="1" hangingPunct="1"/>
            <a:r>
              <a:rPr lang="zh-CN" altLang="en-US" dirty="0" smtClean="0"/>
              <a:t>只有满足相位平衡条件的那个频率的信号被放大</a:t>
            </a:r>
            <a:r>
              <a:rPr lang="en-US" altLang="zh-CN" dirty="0" smtClean="0"/>
              <a:t>,</a:t>
            </a:r>
            <a:r>
              <a:rPr lang="zh-CN" altLang="en-US" dirty="0" smtClean="0"/>
              <a:t>并成为振荡电路的输出信号</a:t>
            </a:r>
          </a:p>
          <a:p>
            <a:pPr eaLnBrk="1" hangingPunct="1"/>
            <a:r>
              <a:rPr kumimoji="0" lang="zh-CN" altLang="en-US" dirty="0" smtClean="0"/>
              <a:t>信号幅值增加到一定程度需要限幅</a:t>
            </a:r>
            <a:r>
              <a:rPr kumimoji="0" lang="en-US" altLang="zh-CN" dirty="0" smtClean="0"/>
              <a:t>,</a:t>
            </a:r>
            <a:r>
              <a:rPr kumimoji="0" lang="zh-CN" altLang="en-US" dirty="0" smtClean="0"/>
              <a:t>否则将出现失真</a:t>
            </a:r>
            <a:r>
              <a:rPr kumimoji="0" lang="en-US" altLang="zh-CN" dirty="0" smtClean="0"/>
              <a:t>,</a:t>
            </a:r>
            <a:r>
              <a:rPr kumimoji="0" lang="zh-CN" altLang="en-US" dirty="0" smtClean="0"/>
              <a:t>此时不起振条件还原为振荡条件</a:t>
            </a:r>
            <a:r>
              <a:rPr kumimoji="0" lang="en-US" altLang="zh-CN" dirty="0" smtClean="0"/>
              <a:t>,</a:t>
            </a:r>
            <a:r>
              <a:rPr kumimoji="0" lang="zh-CN" altLang="en-US" dirty="0" smtClean="0"/>
              <a:t>即可限幅</a:t>
            </a:r>
            <a:r>
              <a:rPr kumimoji="0" lang="en-US" altLang="zh-CN" dirty="0" smtClean="0"/>
              <a:t>.</a:t>
            </a:r>
          </a:p>
          <a:p>
            <a:pPr eaLnBrk="1" hangingPunct="1"/>
            <a:endParaRPr lang="en-US" altLang="zh-CN" dirty="0" smtClean="0"/>
          </a:p>
        </p:txBody>
      </p:sp>
    </p:spTree>
    <p:extLst>
      <p:ext uri="{BB962C8B-B14F-4D97-AF65-F5344CB8AC3E}">
        <p14:creationId xmlns:p14="http://schemas.microsoft.com/office/powerpoint/2010/main" val="741759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BE6BAE9-1C1D-49A9-90A9-E1622D77AB33}" type="slidenum">
              <a:rPr lang="en-US" altLang="zh-CN" smtClean="0">
                <a:ea typeface="楷体_GB2312"/>
              </a:rPr>
              <a:pPr>
                <a:spcBef>
                  <a:spcPct val="0"/>
                </a:spcBef>
              </a:pPr>
              <a:t>34</a:t>
            </a:fld>
            <a:endParaRPr lang="en-US" altLang="zh-CN" smtClean="0">
              <a:ea typeface="楷体_GB2312"/>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r>
              <a:rPr lang="zh-CN" altLang="en-US" dirty="0" smtClean="0"/>
              <a:t>复习</a:t>
            </a:r>
            <a:r>
              <a:rPr lang="en-US" altLang="zh-CN" dirty="0" smtClean="0"/>
              <a:t>:</a:t>
            </a:r>
            <a:r>
              <a:rPr lang="zh-CN" altLang="en-US" dirty="0" smtClean="0"/>
              <a:t>判断电路是否能够产生正弦波振荡的步骤</a:t>
            </a:r>
            <a:r>
              <a:rPr lang="en-US" altLang="zh-CN" dirty="0" smtClean="0"/>
              <a:t>:1</a:t>
            </a:r>
            <a:r>
              <a:rPr lang="zh-CN" altLang="en-US" dirty="0" smtClean="0"/>
              <a:t>、电路组成</a:t>
            </a:r>
            <a:r>
              <a:rPr lang="en-US" altLang="zh-CN" dirty="0" smtClean="0"/>
              <a:t>(</a:t>
            </a:r>
            <a:r>
              <a:rPr lang="zh-CN" altLang="en-US" dirty="0" smtClean="0"/>
              <a:t>放大电路</a:t>
            </a:r>
            <a:r>
              <a:rPr lang="en-US" altLang="zh-CN" dirty="0" smtClean="0"/>
              <a:t>,</a:t>
            </a:r>
            <a:r>
              <a:rPr lang="zh-CN" altLang="en-US" dirty="0" smtClean="0"/>
              <a:t>反馈网络</a:t>
            </a:r>
            <a:r>
              <a:rPr lang="en-US" altLang="zh-CN" dirty="0" smtClean="0"/>
              <a:t>,</a:t>
            </a:r>
            <a:r>
              <a:rPr lang="zh-CN" altLang="en-US" dirty="0" smtClean="0"/>
              <a:t>选频网络</a:t>
            </a:r>
            <a:r>
              <a:rPr lang="en-US" altLang="zh-CN" dirty="0" smtClean="0"/>
              <a:t>,</a:t>
            </a:r>
            <a:r>
              <a:rPr lang="zh-CN" altLang="en-US" dirty="0" smtClean="0"/>
              <a:t>限幅环节</a:t>
            </a:r>
            <a:r>
              <a:rPr lang="en-US" altLang="zh-CN" dirty="0" smtClean="0"/>
              <a:t>)2</a:t>
            </a:r>
            <a:r>
              <a:rPr lang="zh-CN" altLang="en-US" dirty="0" smtClean="0"/>
              <a:t>、相位平衡条件</a:t>
            </a:r>
            <a:r>
              <a:rPr lang="en-US" altLang="zh-CN" dirty="0" smtClean="0"/>
              <a:t>(</a:t>
            </a:r>
            <a:r>
              <a:rPr lang="en-US" altLang="zh-CN" dirty="0" err="1" smtClean="0"/>
              <a:t>phia+phif</a:t>
            </a:r>
            <a:r>
              <a:rPr lang="en-US" altLang="zh-CN" dirty="0" smtClean="0"/>
              <a:t>=0),3</a:t>
            </a:r>
            <a:r>
              <a:rPr lang="zh-CN" altLang="en-US" dirty="0" smtClean="0"/>
              <a:t>、振幅平衡条件，</a:t>
            </a:r>
            <a:r>
              <a:rPr lang="en-US" altLang="zh-CN" dirty="0" smtClean="0"/>
              <a:t>AF=1</a:t>
            </a:r>
          </a:p>
          <a:p>
            <a:pPr eaLnBrk="1" hangingPunct="1"/>
            <a:endParaRPr lang="en-US" altLang="zh-CN" dirty="0" smtClean="0"/>
          </a:p>
          <a:p>
            <a:pPr eaLnBrk="1" hangingPunct="1"/>
            <a:r>
              <a:rPr lang="zh-CN" altLang="en-US" dirty="0" smtClean="0"/>
              <a:t>以</a:t>
            </a:r>
            <a:r>
              <a:rPr lang="en-US" altLang="zh-CN" dirty="0" smtClean="0"/>
              <a:t>RC</a:t>
            </a:r>
            <a:r>
              <a:rPr lang="zh-CN" altLang="en-US" dirty="0" smtClean="0"/>
              <a:t>正弦振荡电路为例</a:t>
            </a:r>
            <a:r>
              <a:rPr lang="en-US" altLang="zh-CN" dirty="0" smtClean="0"/>
              <a:t>,</a:t>
            </a:r>
            <a:r>
              <a:rPr lang="zh-CN" altLang="en-US" dirty="0" smtClean="0"/>
              <a:t>来判断一下 </a:t>
            </a:r>
            <a:r>
              <a:rPr lang="en-US" altLang="zh-CN" dirty="0" smtClean="0"/>
              <a:t>( </a:t>
            </a:r>
            <a:r>
              <a:rPr lang="zh-CN" altLang="en-US" dirty="0" smtClean="0"/>
              <a:t>每次必考</a:t>
            </a:r>
            <a:r>
              <a:rPr lang="en-US" altLang="zh-CN" dirty="0" smtClean="0"/>
              <a:t>)</a:t>
            </a:r>
          </a:p>
        </p:txBody>
      </p:sp>
    </p:spTree>
    <p:extLst>
      <p:ext uri="{BB962C8B-B14F-4D97-AF65-F5344CB8AC3E}">
        <p14:creationId xmlns:p14="http://schemas.microsoft.com/office/powerpoint/2010/main" val="2004789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D9B856D-269D-4E9C-8571-38B485CCE190}" type="slidenum">
              <a:rPr lang="en-US" altLang="zh-CN" smtClean="0">
                <a:ea typeface="楷体_GB2312"/>
              </a:rPr>
              <a:pPr>
                <a:spcBef>
                  <a:spcPct val="0"/>
                </a:spcBef>
              </a:pPr>
              <a:t>35</a:t>
            </a:fld>
            <a:endParaRPr lang="en-US" altLang="zh-CN" smtClean="0">
              <a:ea typeface="楷体_GB2312"/>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r>
              <a:rPr kumimoji="0" lang="en-US" altLang="zh-CN" dirty="0" smtClean="0"/>
              <a:t>RC</a:t>
            </a:r>
            <a:r>
              <a:rPr kumimoji="0" lang="zh-CN" altLang="en-US" dirty="0" smtClean="0"/>
              <a:t>正弦波振荡电路有桥式</a:t>
            </a:r>
            <a:r>
              <a:rPr kumimoji="0" lang="en-US" altLang="zh-CN" dirty="0" smtClean="0"/>
              <a:t>,</a:t>
            </a:r>
            <a:r>
              <a:rPr kumimoji="0" lang="zh-CN" altLang="en-US" dirty="0" smtClean="0"/>
              <a:t>双</a:t>
            </a:r>
            <a:r>
              <a:rPr kumimoji="0" lang="en-US" altLang="zh-CN" dirty="0" smtClean="0"/>
              <a:t>T</a:t>
            </a:r>
            <a:r>
              <a:rPr kumimoji="0" lang="zh-CN" altLang="en-US" dirty="0" smtClean="0"/>
              <a:t>网络式和移相式振荡电路等类型</a:t>
            </a:r>
            <a:r>
              <a:rPr kumimoji="0" lang="en-US" altLang="zh-CN" dirty="0" smtClean="0"/>
              <a:t>,</a:t>
            </a:r>
            <a:r>
              <a:rPr kumimoji="0" lang="zh-CN" altLang="en-US" dirty="0" smtClean="0"/>
              <a:t>下面主要学习桥式振荡电路的原理</a:t>
            </a:r>
            <a:r>
              <a:rPr kumimoji="0" lang="en-US" altLang="zh-CN" dirty="0" smtClean="0"/>
              <a:t>:</a:t>
            </a:r>
            <a:endParaRPr kumimoji="0" lang="zh-CN" altLang="en-US" dirty="0" smtClean="0"/>
          </a:p>
          <a:p>
            <a:pPr eaLnBrk="1" hangingPunct="1"/>
            <a:r>
              <a:rPr kumimoji="0" lang="zh-CN" altLang="en-US" b="1" dirty="0" smtClean="0"/>
              <a:t>桥式</a:t>
            </a:r>
            <a:r>
              <a:rPr kumimoji="0" lang="en-US" altLang="zh-CN" b="1" dirty="0" smtClean="0"/>
              <a:t>:</a:t>
            </a:r>
          </a:p>
          <a:p>
            <a:pPr eaLnBrk="1" hangingPunct="1"/>
            <a:r>
              <a:rPr kumimoji="0" lang="en-US" altLang="zh-CN" dirty="0" smtClean="0"/>
              <a:t>Z1,Z2</a:t>
            </a:r>
            <a:r>
              <a:rPr kumimoji="0" lang="zh-CN" altLang="en-US" dirty="0" smtClean="0"/>
              <a:t>和</a:t>
            </a:r>
            <a:r>
              <a:rPr kumimoji="0" lang="en-US" altLang="zh-CN" dirty="0" smtClean="0"/>
              <a:t>Rf,R1</a:t>
            </a:r>
            <a:r>
              <a:rPr kumimoji="0" lang="zh-CN" altLang="en-US" dirty="0" smtClean="0"/>
              <a:t>组成一个四臂电桥</a:t>
            </a:r>
            <a:r>
              <a:rPr kumimoji="0" lang="en-US" altLang="zh-CN" dirty="0" smtClean="0"/>
              <a:t>,</a:t>
            </a:r>
          </a:p>
          <a:p>
            <a:pPr eaLnBrk="1" hangingPunct="1"/>
            <a:r>
              <a:rPr kumimoji="0" lang="zh-CN" altLang="en-US" dirty="0" smtClean="0"/>
              <a:t>电桥一条对角线定点接到运放的两个输入端</a:t>
            </a:r>
            <a:r>
              <a:rPr kumimoji="0" lang="en-US" altLang="zh-CN" dirty="0" smtClean="0"/>
              <a:t>, </a:t>
            </a:r>
          </a:p>
          <a:p>
            <a:pPr eaLnBrk="1" hangingPunct="1"/>
            <a:r>
              <a:rPr kumimoji="0" lang="zh-CN" altLang="en-US" dirty="0" smtClean="0"/>
              <a:t>另外一条对角线的顶点的电压为输出电压</a:t>
            </a:r>
            <a:r>
              <a:rPr kumimoji="0" lang="en-US" altLang="zh-CN" dirty="0" smtClean="0"/>
              <a:t>.</a:t>
            </a:r>
            <a:r>
              <a:rPr kumimoji="0" lang="zh-CN" altLang="en-US" dirty="0" smtClean="0"/>
              <a:t>桥式振荡电路由此得来</a:t>
            </a:r>
            <a:r>
              <a:rPr kumimoji="0" lang="en-US" altLang="zh-CN" dirty="0" smtClean="0"/>
              <a:t>.</a:t>
            </a:r>
          </a:p>
          <a:p>
            <a:pPr eaLnBrk="1" hangingPunct="1"/>
            <a:r>
              <a:rPr lang="zh-CN" altLang="en-US" b="1" dirty="0" smtClean="0"/>
              <a:t>电路组成</a:t>
            </a:r>
            <a:r>
              <a:rPr lang="en-US" altLang="zh-CN" b="1" dirty="0" smtClean="0"/>
              <a:t>:</a:t>
            </a:r>
          </a:p>
          <a:p>
            <a:pPr eaLnBrk="1" hangingPunct="1"/>
            <a:r>
              <a:rPr lang="en-US" altLang="zh-CN" dirty="0" smtClean="0"/>
              <a:t>1</a:t>
            </a:r>
            <a:r>
              <a:rPr lang="zh-CN" altLang="en-US" dirty="0" smtClean="0"/>
              <a:t>、放大电路</a:t>
            </a:r>
            <a:r>
              <a:rPr lang="en-US" altLang="zh-CN" dirty="0" smtClean="0"/>
              <a:t>(</a:t>
            </a:r>
            <a:r>
              <a:rPr lang="zh-CN" altLang="en-US" dirty="0" smtClean="0"/>
              <a:t>含负反馈</a:t>
            </a:r>
            <a:r>
              <a:rPr lang="en-US" altLang="zh-CN" dirty="0" smtClean="0"/>
              <a:t>)</a:t>
            </a:r>
          </a:p>
          <a:p>
            <a:pPr eaLnBrk="1" hangingPunct="1"/>
            <a:r>
              <a:rPr kumimoji="0" lang="en-US" altLang="zh-CN" dirty="0" smtClean="0"/>
              <a:t>2</a:t>
            </a:r>
            <a:r>
              <a:rPr kumimoji="0" lang="zh-CN" altLang="en-US" dirty="0" smtClean="0"/>
              <a:t>、反馈网络</a:t>
            </a:r>
            <a:r>
              <a:rPr kumimoji="0" lang="en-US" altLang="zh-CN" dirty="0" smtClean="0"/>
              <a:t>(</a:t>
            </a:r>
            <a:r>
              <a:rPr kumimoji="0" lang="zh-CN" altLang="en-US" dirty="0" smtClean="0"/>
              <a:t>正反馈</a:t>
            </a:r>
            <a:r>
              <a:rPr kumimoji="0" lang="en-US" altLang="zh-CN" dirty="0" smtClean="0"/>
              <a:t>)</a:t>
            </a:r>
          </a:p>
          <a:p>
            <a:pPr eaLnBrk="1" hangingPunct="1"/>
            <a:r>
              <a:rPr kumimoji="0" lang="en-US" altLang="zh-CN" dirty="0" smtClean="0"/>
              <a:t>3</a:t>
            </a:r>
            <a:r>
              <a:rPr kumimoji="0" lang="zh-CN" altLang="en-US" dirty="0" smtClean="0"/>
              <a:t>、选频网络</a:t>
            </a:r>
            <a:r>
              <a:rPr kumimoji="0" lang="en-US" altLang="zh-CN" dirty="0" smtClean="0"/>
              <a:t>(</a:t>
            </a:r>
            <a:r>
              <a:rPr kumimoji="0" lang="zh-CN" altLang="en-US" dirty="0" smtClean="0"/>
              <a:t>选择能够</a:t>
            </a:r>
            <a:r>
              <a:rPr lang="zh-CN" altLang="en-US" sz="900" b="1" dirty="0" smtClean="0">
                <a:solidFill>
                  <a:srgbClr val="000000"/>
                </a:solidFill>
                <a:latin typeface="楷体_GB2312"/>
                <a:ea typeface="楷体_GB2312"/>
                <a:cs typeface="楷体_GB2312"/>
              </a:rPr>
              <a:t>满足相位平衡条件的某一个频率</a:t>
            </a:r>
            <a:r>
              <a:rPr lang="en-US" altLang="zh-CN" sz="900" b="1" dirty="0" smtClean="0">
                <a:solidFill>
                  <a:srgbClr val="000000"/>
                </a:solidFill>
                <a:latin typeface="楷体_GB2312"/>
                <a:ea typeface="楷体_GB2312"/>
                <a:cs typeface="楷体_GB2312"/>
              </a:rPr>
              <a:t>)  </a:t>
            </a:r>
            <a:r>
              <a:rPr lang="zh-CN" altLang="en-US" sz="900" b="1" dirty="0" smtClean="0">
                <a:solidFill>
                  <a:srgbClr val="000000"/>
                </a:solidFill>
                <a:latin typeface="楷体_GB2312"/>
                <a:ea typeface="楷体_GB2312"/>
                <a:cs typeface="楷体_GB2312"/>
              </a:rPr>
              <a:t>含有电抗原件</a:t>
            </a:r>
            <a:r>
              <a:rPr lang="en-US" altLang="zh-CN" sz="900" b="1" dirty="0" smtClean="0">
                <a:solidFill>
                  <a:srgbClr val="000000"/>
                </a:solidFill>
                <a:latin typeface="楷体_GB2312"/>
                <a:ea typeface="楷体_GB2312"/>
                <a:cs typeface="楷体_GB2312"/>
              </a:rPr>
              <a:t>,</a:t>
            </a:r>
            <a:r>
              <a:rPr lang="zh-CN" altLang="en-US" sz="900" b="1" dirty="0" smtClean="0">
                <a:solidFill>
                  <a:srgbClr val="000000"/>
                </a:solidFill>
                <a:latin typeface="楷体_GB2312"/>
                <a:ea typeface="楷体_GB2312"/>
                <a:cs typeface="楷体_GB2312"/>
              </a:rPr>
              <a:t>所以与频率有关</a:t>
            </a:r>
            <a:r>
              <a:rPr lang="en-US" altLang="zh-CN" sz="900" b="1" dirty="0" smtClean="0">
                <a:solidFill>
                  <a:srgbClr val="000000"/>
                </a:solidFill>
                <a:latin typeface="楷体_GB2312"/>
                <a:ea typeface="楷体_GB2312"/>
                <a:cs typeface="楷体_GB2312"/>
              </a:rPr>
              <a:t>,</a:t>
            </a:r>
            <a:r>
              <a:rPr lang="zh-CN" altLang="en-US" sz="900" b="1" dirty="0" smtClean="0">
                <a:solidFill>
                  <a:srgbClr val="000000"/>
                </a:solidFill>
                <a:latin typeface="楷体_GB2312"/>
                <a:ea typeface="楷体_GB2312"/>
                <a:cs typeface="楷体_GB2312"/>
              </a:rPr>
              <a:t>不是所有的频率都能满足相位平衡条件</a:t>
            </a:r>
            <a:r>
              <a:rPr lang="en-US" altLang="zh-CN" sz="900" b="1" dirty="0" err="1" smtClean="0">
                <a:solidFill>
                  <a:srgbClr val="000000"/>
                </a:solidFill>
                <a:latin typeface="楷体_GB2312"/>
                <a:ea typeface="楷体_GB2312"/>
                <a:cs typeface="楷体_GB2312"/>
              </a:rPr>
              <a:t>phia+phif</a:t>
            </a:r>
            <a:r>
              <a:rPr lang="en-US" altLang="zh-CN" sz="900" b="1" dirty="0" smtClean="0">
                <a:solidFill>
                  <a:srgbClr val="000000"/>
                </a:solidFill>
                <a:latin typeface="楷体_GB2312"/>
                <a:ea typeface="楷体_GB2312"/>
                <a:cs typeface="楷体_GB2312"/>
              </a:rPr>
              <a:t>=2npi,</a:t>
            </a:r>
            <a:r>
              <a:rPr lang="zh-CN" altLang="en-US" sz="900" b="1" dirty="0" smtClean="0">
                <a:solidFill>
                  <a:srgbClr val="000000"/>
                </a:solidFill>
                <a:latin typeface="楷体_GB2312"/>
                <a:ea typeface="楷体_GB2312"/>
                <a:cs typeface="楷体_GB2312"/>
              </a:rPr>
              <a:t>由电路连接方式可知</a:t>
            </a:r>
            <a:r>
              <a:rPr lang="en-US" altLang="zh-CN" sz="900" b="1" dirty="0" err="1" smtClean="0">
                <a:solidFill>
                  <a:srgbClr val="000000"/>
                </a:solidFill>
                <a:latin typeface="楷体_GB2312"/>
                <a:ea typeface="楷体_GB2312"/>
                <a:cs typeface="楷体_GB2312"/>
              </a:rPr>
              <a:t>phia</a:t>
            </a:r>
            <a:r>
              <a:rPr lang="en-US" altLang="zh-CN" sz="900" b="1" dirty="0" smtClean="0">
                <a:solidFill>
                  <a:srgbClr val="000000"/>
                </a:solidFill>
                <a:latin typeface="楷体_GB2312"/>
                <a:ea typeface="楷体_GB2312"/>
                <a:cs typeface="楷体_GB2312"/>
              </a:rPr>
              <a:t>=0,</a:t>
            </a:r>
            <a:r>
              <a:rPr lang="zh-CN" altLang="en-US" sz="900" b="1" dirty="0" smtClean="0">
                <a:solidFill>
                  <a:srgbClr val="000000"/>
                </a:solidFill>
                <a:latin typeface="楷体_GB2312"/>
                <a:ea typeface="楷体_GB2312"/>
                <a:cs typeface="楷体_GB2312"/>
              </a:rPr>
              <a:t>所以</a:t>
            </a:r>
            <a:r>
              <a:rPr lang="en-US" altLang="zh-CN" sz="900" b="1" dirty="0" err="1" smtClean="0">
                <a:solidFill>
                  <a:srgbClr val="000000"/>
                </a:solidFill>
                <a:latin typeface="楷体_GB2312"/>
                <a:ea typeface="楷体_GB2312"/>
                <a:cs typeface="楷体_GB2312"/>
              </a:rPr>
              <a:t>phif</a:t>
            </a:r>
            <a:r>
              <a:rPr lang="en-US" altLang="zh-CN" sz="900" b="1" dirty="0" smtClean="0">
                <a:solidFill>
                  <a:srgbClr val="000000"/>
                </a:solidFill>
                <a:latin typeface="楷体_GB2312"/>
                <a:ea typeface="楷体_GB2312"/>
                <a:cs typeface="楷体_GB2312"/>
              </a:rPr>
              <a:t>=2npi</a:t>
            </a:r>
          </a:p>
          <a:p>
            <a:pPr eaLnBrk="1" hangingPunct="1"/>
            <a:r>
              <a:rPr lang="en-US" altLang="zh-CN" sz="900" b="1" dirty="0" smtClean="0">
                <a:solidFill>
                  <a:srgbClr val="000000"/>
                </a:solidFill>
                <a:latin typeface="楷体_GB2312"/>
                <a:ea typeface="楷体_GB2312"/>
                <a:cs typeface="楷体_GB2312"/>
              </a:rPr>
              <a:t>4</a:t>
            </a:r>
            <a:r>
              <a:rPr lang="zh-CN" altLang="en-US" sz="900" b="1" dirty="0" smtClean="0">
                <a:solidFill>
                  <a:srgbClr val="000000"/>
                </a:solidFill>
                <a:latin typeface="楷体_GB2312"/>
                <a:ea typeface="楷体_GB2312"/>
                <a:cs typeface="楷体_GB2312"/>
              </a:rPr>
              <a:t>、</a:t>
            </a:r>
            <a:r>
              <a:rPr lang="zh-CN" altLang="en-US" sz="900" dirty="0" smtClean="0">
                <a:solidFill>
                  <a:srgbClr val="000000"/>
                </a:solidFill>
                <a:latin typeface="楷体_GB2312"/>
                <a:ea typeface="楷体_GB2312"/>
                <a:cs typeface="楷体_GB2312"/>
              </a:rPr>
              <a:t>限幅环节</a:t>
            </a:r>
            <a:r>
              <a:rPr lang="en-US" altLang="zh-CN" sz="900" dirty="0" smtClean="0">
                <a:solidFill>
                  <a:srgbClr val="000000"/>
                </a:solidFill>
                <a:latin typeface="楷体_GB2312"/>
                <a:ea typeface="楷体_GB2312"/>
                <a:cs typeface="楷体_GB2312"/>
              </a:rPr>
              <a:t>(</a:t>
            </a:r>
            <a:r>
              <a:rPr lang="zh-CN" altLang="en-US" sz="900" dirty="0" smtClean="0">
                <a:solidFill>
                  <a:srgbClr val="000000"/>
                </a:solidFill>
                <a:latin typeface="楷体_GB2312"/>
                <a:ea typeface="楷体_GB2312"/>
                <a:cs typeface="楷体_GB2312"/>
              </a:rPr>
              <a:t>后面介绍</a:t>
            </a:r>
            <a:r>
              <a:rPr lang="en-US" altLang="zh-CN" sz="900" dirty="0" smtClean="0">
                <a:solidFill>
                  <a:srgbClr val="000000"/>
                </a:solidFill>
                <a:latin typeface="楷体_GB2312"/>
                <a:ea typeface="楷体_GB2312"/>
                <a:cs typeface="楷体_GB2312"/>
              </a:rPr>
              <a:t>)</a:t>
            </a:r>
          </a:p>
          <a:p>
            <a:pPr eaLnBrk="1" hangingPunct="1"/>
            <a:endParaRPr lang="en-US" altLang="zh-CN" sz="900" b="1" dirty="0" smtClean="0">
              <a:solidFill>
                <a:srgbClr val="000000"/>
              </a:solidFill>
              <a:latin typeface="楷体_GB2312"/>
              <a:ea typeface="楷体_GB2312"/>
              <a:cs typeface="楷体_GB2312"/>
            </a:endParaRPr>
          </a:p>
          <a:p>
            <a:pPr eaLnBrk="1" hangingPunct="1"/>
            <a:r>
              <a:rPr lang="zh-CN" altLang="en-US" sz="900" b="1" dirty="0" smtClean="0">
                <a:solidFill>
                  <a:srgbClr val="000000"/>
                </a:solidFill>
                <a:latin typeface="楷体_GB2312"/>
                <a:ea typeface="楷体_GB2312"/>
                <a:cs typeface="楷体_GB2312"/>
              </a:rPr>
              <a:t>下面来计算满足相位平衡条件的频率</a:t>
            </a:r>
            <a:r>
              <a:rPr lang="en-US" altLang="zh-CN" sz="900" b="1" dirty="0" smtClean="0">
                <a:solidFill>
                  <a:srgbClr val="000000"/>
                </a:solidFill>
                <a:latin typeface="楷体_GB2312"/>
                <a:ea typeface="楷体_GB2312"/>
                <a:cs typeface="楷体_GB2312"/>
              </a:rPr>
              <a:t>,  </a:t>
            </a:r>
            <a:r>
              <a:rPr lang="zh-CN" altLang="en-US" sz="900" b="1" dirty="0" smtClean="0">
                <a:solidFill>
                  <a:srgbClr val="000000"/>
                </a:solidFill>
                <a:latin typeface="楷体_GB2312"/>
                <a:ea typeface="楷体_GB2312"/>
                <a:cs typeface="楷体_GB2312"/>
              </a:rPr>
              <a:t>使反馈网络反馈系数的相位等于</a:t>
            </a:r>
            <a:r>
              <a:rPr lang="en-US" altLang="zh-CN" sz="900" b="1" dirty="0" smtClean="0">
                <a:solidFill>
                  <a:srgbClr val="000000"/>
                </a:solidFill>
                <a:latin typeface="楷体_GB2312"/>
                <a:ea typeface="楷体_GB2312"/>
                <a:cs typeface="楷体_GB2312"/>
              </a:rPr>
              <a:t>2npi</a:t>
            </a:r>
            <a:r>
              <a:rPr lang="zh-CN" altLang="en-US" sz="900" b="1" dirty="0" smtClean="0">
                <a:solidFill>
                  <a:srgbClr val="000000"/>
                </a:solidFill>
                <a:latin typeface="楷体_GB2312"/>
                <a:ea typeface="楷体_GB2312"/>
                <a:cs typeface="楷体_GB2312"/>
              </a:rPr>
              <a:t>时对应的频率</a:t>
            </a:r>
          </a:p>
        </p:txBody>
      </p:sp>
    </p:spTree>
    <p:extLst>
      <p:ext uri="{BB962C8B-B14F-4D97-AF65-F5344CB8AC3E}">
        <p14:creationId xmlns:p14="http://schemas.microsoft.com/office/powerpoint/2010/main" val="126666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B63785A-0D82-4DC8-8A3F-F05647C02552}" type="slidenum">
              <a:rPr lang="en-US" altLang="zh-CN" smtClean="0">
                <a:ea typeface="楷体_GB2312"/>
              </a:rPr>
              <a:pPr>
                <a:spcBef>
                  <a:spcPct val="0"/>
                </a:spcBef>
              </a:pPr>
              <a:t>36</a:t>
            </a:fld>
            <a:endParaRPr lang="en-US" altLang="zh-CN" smtClean="0">
              <a:ea typeface="楷体_GB2312"/>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r>
              <a:rPr lang="zh-CN" altLang="en-US" dirty="0" smtClean="0"/>
              <a:t>选频</a:t>
            </a:r>
            <a:r>
              <a:rPr lang="en-US" altLang="zh-CN" dirty="0" smtClean="0"/>
              <a:t>(</a:t>
            </a:r>
            <a:r>
              <a:rPr lang="zh-CN" altLang="en-US" dirty="0" smtClean="0"/>
              <a:t>反馈</a:t>
            </a:r>
            <a:r>
              <a:rPr lang="en-US" altLang="zh-CN" dirty="0" smtClean="0"/>
              <a:t>)</a:t>
            </a:r>
            <a:r>
              <a:rPr lang="zh-CN" altLang="en-US" dirty="0" smtClean="0"/>
              <a:t>网络由</a:t>
            </a:r>
            <a:r>
              <a:rPr lang="en-US" altLang="zh-CN" dirty="0" smtClean="0"/>
              <a:t>Z1(RC</a:t>
            </a:r>
            <a:r>
              <a:rPr lang="zh-CN" altLang="en-US" dirty="0" smtClean="0"/>
              <a:t>串联</a:t>
            </a:r>
            <a:r>
              <a:rPr lang="en-US" altLang="zh-CN" dirty="0" smtClean="0"/>
              <a:t>)</a:t>
            </a:r>
            <a:r>
              <a:rPr lang="zh-CN" altLang="en-US" dirty="0" smtClean="0"/>
              <a:t>和</a:t>
            </a:r>
            <a:r>
              <a:rPr lang="en-US" altLang="zh-CN" dirty="0" smtClean="0"/>
              <a:t>Z2(RC</a:t>
            </a:r>
            <a:r>
              <a:rPr lang="zh-CN" altLang="en-US" dirty="0" smtClean="0"/>
              <a:t>并联</a:t>
            </a:r>
            <a:r>
              <a:rPr lang="en-US" altLang="zh-CN" dirty="0" smtClean="0"/>
              <a:t>)</a:t>
            </a:r>
            <a:r>
              <a:rPr lang="zh-CN" altLang="en-US" dirty="0" smtClean="0"/>
              <a:t>组成</a:t>
            </a:r>
            <a:r>
              <a:rPr lang="en-US" altLang="zh-CN" dirty="0" smtClean="0"/>
              <a:t>,</a:t>
            </a:r>
            <a:r>
              <a:rPr lang="zh-CN" altLang="en-US" dirty="0" smtClean="0"/>
              <a:t>下面对选频网络的分析方法和结论可以用到其它形式</a:t>
            </a:r>
            <a:r>
              <a:rPr lang="en-US" altLang="zh-CN" dirty="0" smtClean="0"/>
              <a:t>(</a:t>
            </a:r>
            <a:r>
              <a:rPr lang="zh-CN" altLang="en-US" dirty="0" smtClean="0"/>
              <a:t>但出现该结构</a:t>
            </a:r>
            <a:r>
              <a:rPr lang="en-US" altLang="zh-CN" dirty="0" smtClean="0"/>
              <a:t>)</a:t>
            </a:r>
            <a:r>
              <a:rPr lang="zh-CN" altLang="en-US" dirty="0" smtClean="0"/>
              <a:t>的振荡电路中</a:t>
            </a:r>
            <a:r>
              <a:rPr lang="en-US" altLang="zh-CN" dirty="0" smtClean="0"/>
              <a:t>.(</a:t>
            </a:r>
            <a:r>
              <a:rPr lang="zh-CN" altLang="en-US" dirty="0" smtClean="0"/>
              <a:t>作业题</a:t>
            </a:r>
            <a:r>
              <a:rPr lang="en-US" altLang="zh-CN" dirty="0" smtClean="0"/>
              <a:t>10.6.1)</a:t>
            </a:r>
          </a:p>
          <a:p>
            <a:pPr eaLnBrk="1" hangingPunct="1"/>
            <a:r>
              <a:rPr lang="zh-CN" altLang="en-US" dirty="0" smtClean="0"/>
              <a:t>特点</a:t>
            </a:r>
            <a:r>
              <a:rPr lang="en-US" altLang="zh-CN" dirty="0" smtClean="0"/>
              <a:t>:Z1</a:t>
            </a:r>
            <a:r>
              <a:rPr lang="zh-CN" altLang="en-US" dirty="0" smtClean="0"/>
              <a:t>和</a:t>
            </a:r>
            <a:r>
              <a:rPr lang="en-US" altLang="zh-CN" dirty="0" smtClean="0"/>
              <a:t>Z2</a:t>
            </a:r>
            <a:r>
              <a:rPr lang="zh-CN" altLang="en-US" dirty="0" smtClean="0"/>
              <a:t>种的电阻相等</a:t>
            </a:r>
            <a:r>
              <a:rPr lang="en-US" altLang="zh-CN" dirty="0" smtClean="0"/>
              <a:t>,</a:t>
            </a:r>
            <a:r>
              <a:rPr lang="zh-CN" altLang="en-US" dirty="0" smtClean="0"/>
              <a:t>电容相等</a:t>
            </a:r>
          </a:p>
          <a:p>
            <a:pPr eaLnBrk="1" hangingPunct="1"/>
            <a:endParaRPr lang="zh-CN" altLang="en-US" dirty="0" smtClean="0"/>
          </a:p>
          <a:p>
            <a:pPr eaLnBrk="1" hangingPunct="1"/>
            <a:r>
              <a:rPr lang="zh-CN" altLang="en-US" dirty="0" smtClean="0"/>
              <a:t>求反馈系数的复频域表示</a:t>
            </a:r>
          </a:p>
          <a:p>
            <a:pPr eaLnBrk="1" hangingPunct="1"/>
            <a:endParaRPr lang="zh-CN" altLang="en-US" dirty="0" smtClean="0"/>
          </a:p>
          <a:p>
            <a:pPr eaLnBrk="1" hangingPunct="1"/>
            <a:r>
              <a:rPr kumimoji="0" lang="zh-CN" altLang="en-US" dirty="0" smtClean="0"/>
              <a:t>取幅值得到幅频响应</a:t>
            </a:r>
            <a:r>
              <a:rPr kumimoji="0" lang="en-US" altLang="zh-CN" dirty="0" smtClean="0"/>
              <a:t>,</a:t>
            </a:r>
            <a:r>
              <a:rPr kumimoji="0" lang="zh-CN" altLang="en-US" dirty="0" smtClean="0"/>
              <a:t>取相位可以得到相频响应</a:t>
            </a:r>
          </a:p>
        </p:txBody>
      </p:sp>
    </p:spTree>
    <p:extLst>
      <p:ext uri="{BB962C8B-B14F-4D97-AF65-F5344CB8AC3E}">
        <p14:creationId xmlns:p14="http://schemas.microsoft.com/office/powerpoint/2010/main" val="1475617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0F8211C-CEC6-499B-9C9C-F08C08B7E606}" type="slidenum">
              <a:rPr lang="en-US" altLang="zh-CN" smtClean="0">
                <a:ea typeface="楷体_GB2312"/>
              </a:rPr>
              <a:pPr>
                <a:spcBef>
                  <a:spcPct val="0"/>
                </a:spcBef>
              </a:pPr>
              <a:t>37</a:t>
            </a:fld>
            <a:endParaRPr lang="en-US" altLang="zh-CN" smtClean="0">
              <a:ea typeface="楷体_GB2312"/>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r>
              <a:rPr lang="zh-CN" altLang="en-US" dirty="0" smtClean="0"/>
              <a:t>根据幅频响应表达式和相频响应表达式可以画出出响应的曲线</a:t>
            </a:r>
          </a:p>
          <a:p>
            <a:pPr eaLnBrk="1" hangingPunct="1"/>
            <a:endParaRPr lang="zh-CN" altLang="en-US" dirty="0" smtClean="0"/>
          </a:p>
          <a:p>
            <a:pPr eaLnBrk="1" hangingPunct="1"/>
            <a:r>
              <a:rPr lang="zh-CN" altLang="en-US" dirty="0" smtClean="0"/>
              <a:t>幅频响应</a:t>
            </a:r>
            <a:r>
              <a:rPr lang="en-US" altLang="zh-CN" dirty="0" smtClean="0"/>
              <a:t>:</a:t>
            </a:r>
            <a:r>
              <a:rPr lang="zh-CN" altLang="en-US" dirty="0" smtClean="0"/>
              <a:t>当</a:t>
            </a:r>
            <a:r>
              <a:rPr lang="en-US" altLang="zh-CN" dirty="0" smtClean="0"/>
              <a:t>w</a:t>
            </a:r>
            <a:r>
              <a:rPr lang="zh-CN" altLang="en-US" dirty="0" smtClean="0"/>
              <a:t>趋于</a:t>
            </a:r>
            <a:r>
              <a:rPr lang="en-US" altLang="zh-CN" dirty="0" smtClean="0"/>
              <a:t>0, </a:t>
            </a:r>
            <a:r>
              <a:rPr lang="zh-CN" altLang="en-US" dirty="0" smtClean="0"/>
              <a:t>反馈系数趋于</a:t>
            </a:r>
            <a:r>
              <a:rPr lang="en-US" altLang="zh-CN" dirty="0" smtClean="0"/>
              <a:t>0; </a:t>
            </a:r>
            <a:r>
              <a:rPr lang="zh-CN" altLang="en-US" dirty="0" smtClean="0"/>
              <a:t>当</a:t>
            </a:r>
            <a:r>
              <a:rPr lang="en-US" altLang="zh-CN" dirty="0" smtClean="0"/>
              <a:t>w</a:t>
            </a:r>
            <a:r>
              <a:rPr lang="zh-CN" altLang="en-US" dirty="0" smtClean="0"/>
              <a:t>趋于无穷</a:t>
            </a:r>
            <a:r>
              <a:rPr lang="en-US" altLang="zh-CN" dirty="0" smtClean="0"/>
              <a:t>, </a:t>
            </a:r>
            <a:r>
              <a:rPr lang="zh-CN" altLang="en-US" dirty="0" smtClean="0"/>
              <a:t>反馈系数趋于</a:t>
            </a:r>
            <a:r>
              <a:rPr lang="en-US" altLang="zh-CN" dirty="0" smtClean="0"/>
              <a:t>0;</a:t>
            </a:r>
            <a:r>
              <a:rPr lang="zh-CN" altLang="en-US" dirty="0" smtClean="0"/>
              <a:t>当</a:t>
            </a:r>
            <a:r>
              <a:rPr lang="en-US" altLang="zh-CN" dirty="0" smtClean="0"/>
              <a:t>w=w0,</a:t>
            </a:r>
            <a:r>
              <a:rPr lang="zh-CN" altLang="en-US" dirty="0" smtClean="0"/>
              <a:t>反馈系数</a:t>
            </a:r>
            <a:r>
              <a:rPr lang="en-US" altLang="zh-CN" dirty="0" smtClean="0"/>
              <a:t>=1/3  </a:t>
            </a:r>
          </a:p>
          <a:p>
            <a:pPr eaLnBrk="1" hangingPunct="1"/>
            <a:endParaRPr lang="en-US" altLang="zh-CN" dirty="0" smtClean="0"/>
          </a:p>
          <a:p>
            <a:pPr eaLnBrk="1" hangingPunct="1"/>
            <a:r>
              <a:rPr lang="zh-CN" altLang="en-US" dirty="0" smtClean="0"/>
              <a:t>相频响应</a:t>
            </a:r>
            <a:r>
              <a:rPr lang="en-US" altLang="zh-CN" dirty="0" smtClean="0"/>
              <a:t>:</a:t>
            </a:r>
            <a:r>
              <a:rPr lang="zh-CN" altLang="en-US" dirty="0" smtClean="0"/>
              <a:t>当</a:t>
            </a:r>
            <a:r>
              <a:rPr lang="en-US" altLang="zh-CN" dirty="0" smtClean="0"/>
              <a:t>w</a:t>
            </a:r>
            <a:r>
              <a:rPr lang="zh-CN" altLang="en-US" dirty="0" smtClean="0"/>
              <a:t>趋于</a:t>
            </a:r>
            <a:r>
              <a:rPr lang="en-US" altLang="zh-CN" dirty="0" smtClean="0"/>
              <a:t>0, </a:t>
            </a:r>
            <a:r>
              <a:rPr lang="zh-CN" altLang="en-US" dirty="0" smtClean="0"/>
              <a:t>相位趋于</a:t>
            </a:r>
            <a:r>
              <a:rPr lang="en-US" altLang="zh-CN" dirty="0" smtClean="0"/>
              <a:t>90; </a:t>
            </a:r>
            <a:r>
              <a:rPr lang="zh-CN" altLang="en-US" dirty="0" smtClean="0"/>
              <a:t>当</a:t>
            </a:r>
            <a:r>
              <a:rPr lang="en-US" altLang="zh-CN" dirty="0" smtClean="0"/>
              <a:t>w</a:t>
            </a:r>
            <a:r>
              <a:rPr lang="zh-CN" altLang="en-US" dirty="0" smtClean="0"/>
              <a:t>趋于无穷</a:t>
            </a:r>
            <a:r>
              <a:rPr lang="en-US" altLang="zh-CN" dirty="0" smtClean="0"/>
              <a:t>, </a:t>
            </a:r>
            <a:r>
              <a:rPr lang="zh-CN" altLang="en-US" dirty="0" smtClean="0"/>
              <a:t>相位趋于</a:t>
            </a:r>
            <a:r>
              <a:rPr lang="en-US" altLang="zh-CN" dirty="0" smtClean="0"/>
              <a:t>-90;</a:t>
            </a:r>
            <a:r>
              <a:rPr lang="zh-CN" altLang="en-US" dirty="0" smtClean="0"/>
              <a:t>当</a:t>
            </a:r>
            <a:r>
              <a:rPr lang="en-US" altLang="zh-CN" dirty="0" smtClean="0"/>
              <a:t>w=w0,</a:t>
            </a:r>
            <a:r>
              <a:rPr lang="zh-CN" altLang="en-US" dirty="0" smtClean="0"/>
              <a:t>相位系数为</a:t>
            </a:r>
            <a:r>
              <a:rPr lang="en-US" altLang="zh-CN" dirty="0" smtClean="0"/>
              <a:t>0</a:t>
            </a:r>
          </a:p>
          <a:p>
            <a:pPr eaLnBrk="1" hangingPunct="1"/>
            <a:endParaRPr lang="en-US" altLang="zh-CN" dirty="0" smtClean="0"/>
          </a:p>
          <a:p>
            <a:pPr eaLnBrk="1" hangingPunct="1"/>
            <a:r>
              <a:rPr lang="zh-CN" altLang="en-US" dirty="0" smtClean="0"/>
              <a:t>相位在</a:t>
            </a:r>
            <a:r>
              <a:rPr lang="en-US" altLang="zh-CN" dirty="0" smtClean="0"/>
              <a:t>90</a:t>
            </a:r>
            <a:r>
              <a:rPr lang="zh-CN" altLang="en-US" dirty="0" smtClean="0"/>
              <a:t>到</a:t>
            </a:r>
            <a:r>
              <a:rPr lang="en-US" altLang="zh-CN" dirty="0" smtClean="0"/>
              <a:t>-90</a:t>
            </a:r>
            <a:r>
              <a:rPr lang="zh-CN" altLang="en-US" dirty="0" smtClean="0"/>
              <a:t>之间变化</a:t>
            </a:r>
            <a:r>
              <a:rPr lang="en-US" altLang="zh-CN" dirty="0" smtClean="0"/>
              <a:t>,</a:t>
            </a:r>
            <a:r>
              <a:rPr lang="zh-CN" altLang="en-US" dirty="0" smtClean="0"/>
              <a:t>只有</a:t>
            </a:r>
            <a:r>
              <a:rPr lang="en-US" altLang="zh-CN" dirty="0" smtClean="0"/>
              <a:t>w0</a:t>
            </a:r>
            <a:r>
              <a:rPr lang="zh-CN" altLang="en-US" dirty="0" smtClean="0"/>
              <a:t>即</a:t>
            </a:r>
            <a:r>
              <a:rPr lang="en-US" altLang="zh-CN" dirty="0" smtClean="0"/>
              <a:t>1/RC</a:t>
            </a:r>
            <a:r>
              <a:rPr lang="zh-CN" altLang="en-US" dirty="0" smtClean="0"/>
              <a:t>时</a:t>
            </a:r>
            <a:r>
              <a:rPr lang="en-US" altLang="zh-CN" dirty="0" smtClean="0"/>
              <a:t>,</a:t>
            </a:r>
            <a:r>
              <a:rPr lang="zh-CN" altLang="en-US" dirty="0" smtClean="0"/>
              <a:t>相位为零</a:t>
            </a:r>
            <a:r>
              <a:rPr lang="en-US" altLang="zh-CN" dirty="0" smtClean="0"/>
              <a:t>,</a:t>
            </a:r>
            <a:r>
              <a:rPr lang="zh-CN" altLang="en-US" dirty="0" smtClean="0"/>
              <a:t>对应反馈系数为</a:t>
            </a:r>
            <a:r>
              <a:rPr lang="en-US" altLang="zh-CN" dirty="0" smtClean="0"/>
              <a:t>1/3 </a:t>
            </a:r>
          </a:p>
        </p:txBody>
      </p:sp>
    </p:spTree>
    <p:extLst>
      <p:ext uri="{BB962C8B-B14F-4D97-AF65-F5344CB8AC3E}">
        <p14:creationId xmlns:p14="http://schemas.microsoft.com/office/powerpoint/2010/main" val="3440268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3BA95D7-1B13-41F4-8ACC-78B94E5080B6}" type="slidenum">
              <a:rPr lang="en-US" altLang="zh-CN" smtClean="0">
                <a:ea typeface="楷体_GB2312"/>
              </a:rPr>
              <a:pPr>
                <a:spcBef>
                  <a:spcPct val="0"/>
                </a:spcBef>
              </a:pPr>
              <a:t>38</a:t>
            </a:fld>
            <a:endParaRPr lang="en-US" altLang="zh-CN" smtClean="0">
              <a:ea typeface="楷体_GB2312"/>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r>
              <a:rPr lang="zh-CN" altLang="en-US" dirty="0" smtClean="0"/>
              <a:t>根据幅频响应表达式和相频响应表达式可以画出出响应的曲线</a:t>
            </a:r>
          </a:p>
          <a:p>
            <a:pPr eaLnBrk="1" hangingPunct="1"/>
            <a:endParaRPr lang="zh-CN" altLang="en-US" dirty="0" smtClean="0"/>
          </a:p>
          <a:p>
            <a:pPr eaLnBrk="1" hangingPunct="1"/>
            <a:r>
              <a:rPr lang="zh-CN" altLang="en-US" dirty="0" smtClean="0"/>
              <a:t>幅频响应</a:t>
            </a:r>
            <a:r>
              <a:rPr lang="en-US" altLang="zh-CN" dirty="0" smtClean="0"/>
              <a:t>:</a:t>
            </a:r>
            <a:r>
              <a:rPr lang="zh-CN" altLang="en-US" dirty="0" smtClean="0"/>
              <a:t>当</a:t>
            </a:r>
            <a:r>
              <a:rPr lang="en-US" altLang="zh-CN" dirty="0" smtClean="0"/>
              <a:t>w</a:t>
            </a:r>
            <a:r>
              <a:rPr lang="zh-CN" altLang="en-US" dirty="0" smtClean="0"/>
              <a:t>趋于</a:t>
            </a:r>
            <a:r>
              <a:rPr lang="en-US" altLang="zh-CN" dirty="0" smtClean="0"/>
              <a:t>0, </a:t>
            </a:r>
            <a:r>
              <a:rPr lang="zh-CN" altLang="en-US" dirty="0" smtClean="0"/>
              <a:t>反馈系数趋于</a:t>
            </a:r>
            <a:r>
              <a:rPr lang="en-US" altLang="zh-CN" dirty="0" smtClean="0"/>
              <a:t>0; </a:t>
            </a:r>
            <a:r>
              <a:rPr lang="zh-CN" altLang="en-US" dirty="0" smtClean="0"/>
              <a:t>当</a:t>
            </a:r>
            <a:r>
              <a:rPr lang="en-US" altLang="zh-CN" dirty="0" smtClean="0"/>
              <a:t>w</a:t>
            </a:r>
            <a:r>
              <a:rPr lang="zh-CN" altLang="en-US" dirty="0" smtClean="0"/>
              <a:t>趋于无穷</a:t>
            </a:r>
            <a:r>
              <a:rPr lang="en-US" altLang="zh-CN" dirty="0" smtClean="0"/>
              <a:t>, </a:t>
            </a:r>
            <a:r>
              <a:rPr lang="zh-CN" altLang="en-US" dirty="0" smtClean="0"/>
              <a:t>反馈系数趋于</a:t>
            </a:r>
            <a:r>
              <a:rPr lang="en-US" altLang="zh-CN" dirty="0" smtClean="0"/>
              <a:t>0;</a:t>
            </a:r>
            <a:r>
              <a:rPr lang="zh-CN" altLang="en-US" dirty="0" smtClean="0"/>
              <a:t>当</a:t>
            </a:r>
            <a:r>
              <a:rPr lang="en-US" altLang="zh-CN" dirty="0" smtClean="0"/>
              <a:t>w=w0,</a:t>
            </a:r>
            <a:r>
              <a:rPr lang="zh-CN" altLang="en-US" dirty="0" smtClean="0"/>
              <a:t>反馈系数</a:t>
            </a:r>
            <a:r>
              <a:rPr lang="en-US" altLang="zh-CN" dirty="0" smtClean="0"/>
              <a:t>=1/3  </a:t>
            </a:r>
          </a:p>
          <a:p>
            <a:pPr eaLnBrk="1" hangingPunct="1"/>
            <a:endParaRPr lang="en-US" altLang="zh-CN" dirty="0" smtClean="0"/>
          </a:p>
          <a:p>
            <a:pPr eaLnBrk="1" hangingPunct="1"/>
            <a:r>
              <a:rPr lang="zh-CN" altLang="en-US" dirty="0" smtClean="0"/>
              <a:t>相频响应</a:t>
            </a:r>
            <a:r>
              <a:rPr lang="en-US" altLang="zh-CN" dirty="0" smtClean="0"/>
              <a:t>:</a:t>
            </a:r>
            <a:r>
              <a:rPr lang="zh-CN" altLang="en-US" dirty="0" smtClean="0"/>
              <a:t>当</a:t>
            </a:r>
            <a:r>
              <a:rPr lang="en-US" altLang="zh-CN" dirty="0" smtClean="0"/>
              <a:t>w</a:t>
            </a:r>
            <a:r>
              <a:rPr lang="zh-CN" altLang="en-US" dirty="0" smtClean="0"/>
              <a:t>趋于</a:t>
            </a:r>
            <a:r>
              <a:rPr lang="en-US" altLang="zh-CN" dirty="0" smtClean="0"/>
              <a:t>0, </a:t>
            </a:r>
            <a:r>
              <a:rPr lang="zh-CN" altLang="en-US" dirty="0" smtClean="0"/>
              <a:t>相位趋于</a:t>
            </a:r>
            <a:r>
              <a:rPr lang="en-US" altLang="zh-CN" dirty="0" smtClean="0"/>
              <a:t>90; </a:t>
            </a:r>
            <a:r>
              <a:rPr lang="zh-CN" altLang="en-US" dirty="0" smtClean="0"/>
              <a:t>当</a:t>
            </a:r>
            <a:r>
              <a:rPr lang="en-US" altLang="zh-CN" dirty="0" smtClean="0"/>
              <a:t>w</a:t>
            </a:r>
            <a:r>
              <a:rPr lang="zh-CN" altLang="en-US" dirty="0" smtClean="0"/>
              <a:t>趋于无穷</a:t>
            </a:r>
            <a:r>
              <a:rPr lang="en-US" altLang="zh-CN" dirty="0" smtClean="0"/>
              <a:t>, </a:t>
            </a:r>
            <a:r>
              <a:rPr lang="zh-CN" altLang="en-US" dirty="0" smtClean="0"/>
              <a:t>相位趋于</a:t>
            </a:r>
            <a:r>
              <a:rPr lang="en-US" altLang="zh-CN" dirty="0" smtClean="0"/>
              <a:t>-90;</a:t>
            </a:r>
            <a:r>
              <a:rPr lang="zh-CN" altLang="en-US" dirty="0" smtClean="0"/>
              <a:t>当</a:t>
            </a:r>
            <a:r>
              <a:rPr lang="en-US" altLang="zh-CN" dirty="0" smtClean="0"/>
              <a:t>w=w0,</a:t>
            </a:r>
            <a:r>
              <a:rPr lang="zh-CN" altLang="en-US" dirty="0" smtClean="0"/>
              <a:t>相位系数为</a:t>
            </a:r>
            <a:r>
              <a:rPr lang="en-US" altLang="zh-CN" dirty="0" smtClean="0"/>
              <a:t>0</a:t>
            </a:r>
          </a:p>
          <a:p>
            <a:pPr eaLnBrk="1" hangingPunct="1"/>
            <a:endParaRPr lang="en-US" altLang="zh-CN" dirty="0" smtClean="0"/>
          </a:p>
          <a:p>
            <a:pPr eaLnBrk="1" hangingPunct="1"/>
            <a:r>
              <a:rPr lang="zh-CN" altLang="en-US" dirty="0" smtClean="0"/>
              <a:t>相位在</a:t>
            </a:r>
            <a:r>
              <a:rPr lang="en-US" altLang="zh-CN" dirty="0" smtClean="0"/>
              <a:t>90</a:t>
            </a:r>
            <a:r>
              <a:rPr lang="zh-CN" altLang="en-US" dirty="0" smtClean="0"/>
              <a:t>到</a:t>
            </a:r>
            <a:r>
              <a:rPr lang="en-US" altLang="zh-CN" dirty="0" smtClean="0"/>
              <a:t>-90</a:t>
            </a:r>
            <a:r>
              <a:rPr lang="zh-CN" altLang="en-US" dirty="0" smtClean="0"/>
              <a:t>之间变化</a:t>
            </a:r>
            <a:r>
              <a:rPr lang="en-US" altLang="zh-CN" dirty="0" smtClean="0"/>
              <a:t>,</a:t>
            </a:r>
            <a:r>
              <a:rPr lang="zh-CN" altLang="en-US" dirty="0" smtClean="0"/>
              <a:t>只有</a:t>
            </a:r>
            <a:r>
              <a:rPr lang="en-US" altLang="zh-CN" dirty="0" smtClean="0"/>
              <a:t>w0</a:t>
            </a:r>
            <a:r>
              <a:rPr lang="zh-CN" altLang="en-US" dirty="0" smtClean="0"/>
              <a:t>即</a:t>
            </a:r>
            <a:r>
              <a:rPr lang="en-US" altLang="zh-CN" dirty="0" smtClean="0"/>
              <a:t>1/RC</a:t>
            </a:r>
            <a:r>
              <a:rPr lang="zh-CN" altLang="en-US" dirty="0" smtClean="0"/>
              <a:t>时</a:t>
            </a:r>
            <a:r>
              <a:rPr lang="en-US" altLang="zh-CN" dirty="0" smtClean="0"/>
              <a:t>,</a:t>
            </a:r>
            <a:r>
              <a:rPr lang="zh-CN" altLang="en-US" dirty="0" smtClean="0"/>
              <a:t>相位为零</a:t>
            </a:r>
            <a:r>
              <a:rPr lang="en-US" altLang="zh-CN" dirty="0" smtClean="0"/>
              <a:t>,</a:t>
            </a:r>
            <a:r>
              <a:rPr lang="zh-CN" altLang="en-US" dirty="0" smtClean="0"/>
              <a:t>对应反馈系数为</a:t>
            </a:r>
            <a:r>
              <a:rPr lang="en-US" altLang="zh-CN" dirty="0" smtClean="0"/>
              <a:t>1/3 </a:t>
            </a:r>
          </a:p>
        </p:txBody>
      </p:sp>
    </p:spTree>
    <p:extLst>
      <p:ext uri="{BB962C8B-B14F-4D97-AF65-F5344CB8AC3E}">
        <p14:creationId xmlns:p14="http://schemas.microsoft.com/office/powerpoint/2010/main" val="1206595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401DD58-5706-43F9-A2BF-A8E8E83A6481}" type="slidenum">
              <a:rPr lang="en-US" altLang="zh-CN" smtClean="0">
                <a:ea typeface="楷体_GB2312"/>
              </a:rPr>
              <a:pPr>
                <a:spcBef>
                  <a:spcPct val="0"/>
                </a:spcBef>
              </a:pPr>
              <a:t>39</a:t>
            </a:fld>
            <a:endParaRPr lang="en-US" altLang="zh-CN" smtClean="0">
              <a:ea typeface="楷体_GB2312"/>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r>
              <a:rPr lang="zh-CN" altLang="en-US" smtClean="0"/>
              <a:t>由前面分析可知</a:t>
            </a:r>
            <a:r>
              <a:rPr lang="en-US" altLang="zh-CN" smtClean="0"/>
              <a:t>:phia=2npi,</a:t>
            </a:r>
            <a:r>
              <a:rPr lang="zh-CN" altLang="en-US" smtClean="0"/>
              <a:t>若要满足相位平衡条件</a:t>
            </a:r>
            <a:r>
              <a:rPr lang="en-US" altLang="zh-CN" smtClean="0"/>
              <a:t>,phif=2npi,</a:t>
            </a:r>
          </a:p>
          <a:p>
            <a:pPr eaLnBrk="1" hangingPunct="1"/>
            <a:r>
              <a:rPr kumimoji="0" lang="zh-CN" altLang="en-US" smtClean="0"/>
              <a:t>根据相频响应应曲线可知</a:t>
            </a:r>
            <a:r>
              <a:rPr kumimoji="0" lang="en-US" altLang="zh-CN" smtClean="0"/>
              <a:t>,</a:t>
            </a:r>
            <a:r>
              <a:rPr kumimoji="0" lang="zh-CN" altLang="en-US" smtClean="0"/>
              <a:t>当</a:t>
            </a:r>
            <a:r>
              <a:rPr lang="zh-CN" altLang="en-US" smtClean="0"/>
              <a:t>角频率等于</a:t>
            </a:r>
            <a:r>
              <a:rPr lang="en-US" altLang="zh-CN" smtClean="0"/>
              <a:t>w0</a:t>
            </a:r>
            <a:r>
              <a:rPr lang="zh-CN" altLang="en-US" smtClean="0"/>
              <a:t>时</a:t>
            </a:r>
            <a:r>
              <a:rPr lang="en-US" altLang="zh-CN" smtClean="0"/>
              <a:t>,phi=0,</a:t>
            </a:r>
          </a:p>
          <a:p>
            <a:pPr eaLnBrk="1" hangingPunct="1"/>
            <a:r>
              <a:rPr lang="zh-CN" altLang="en-US" smtClean="0"/>
              <a:t>满足相位平衡条件的频率即为正弦波振荡频率</a:t>
            </a:r>
            <a:r>
              <a:rPr lang="en-US" altLang="zh-CN" smtClean="0"/>
              <a:t>,</a:t>
            </a:r>
            <a:r>
              <a:rPr lang="zh-CN" altLang="en-US" smtClean="0"/>
              <a:t>也就是说通过选频网络后</a:t>
            </a:r>
            <a:r>
              <a:rPr lang="en-US" altLang="zh-CN" smtClean="0"/>
              <a:t>,</a:t>
            </a:r>
            <a:r>
              <a:rPr lang="zh-CN" altLang="en-US" smtClean="0"/>
              <a:t>只有角频率等于</a:t>
            </a:r>
            <a:r>
              <a:rPr lang="en-US" altLang="zh-CN" smtClean="0"/>
              <a:t>w0</a:t>
            </a:r>
            <a:r>
              <a:rPr lang="zh-CN" altLang="en-US" smtClean="0"/>
              <a:t>的信号可以满足振荡条件</a:t>
            </a:r>
            <a:r>
              <a:rPr lang="en-US" altLang="zh-CN" smtClean="0"/>
              <a:t>,</a:t>
            </a:r>
            <a:r>
              <a:rPr lang="zh-CN" altLang="en-US" smtClean="0"/>
              <a:t>从而输出对应频率的正弦波</a:t>
            </a:r>
            <a:r>
              <a:rPr lang="en-US" altLang="zh-CN" smtClean="0"/>
              <a:t>,</a:t>
            </a:r>
            <a:r>
              <a:rPr lang="zh-CN" altLang="en-US" smtClean="0"/>
              <a:t>频率</a:t>
            </a:r>
            <a:r>
              <a:rPr lang="en-US" altLang="zh-CN" smtClean="0"/>
              <a:t>f=w/2pi</a:t>
            </a:r>
          </a:p>
          <a:p>
            <a:pPr eaLnBrk="1" hangingPunct="1"/>
            <a:endParaRPr lang="en-US" altLang="zh-CN" smtClean="0"/>
          </a:p>
          <a:p>
            <a:pPr eaLnBrk="1" hangingPunct="1"/>
            <a:r>
              <a:rPr lang="zh-CN" altLang="en-US" smtClean="0"/>
              <a:t>相位平衡条件满足了</a:t>
            </a:r>
            <a:r>
              <a:rPr lang="en-US" altLang="zh-CN" smtClean="0"/>
              <a:t>,</a:t>
            </a:r>
            <a:r>
              <a:rPr lang="zh-CN" altLang="en-US" smtClean="0"/>
              <a:t>再来看振幅平衡条件</a:t>
            </a:r>
            <a:r>
              <a:rPr lang="en-US" altLang="zh-CN" smtClean="0"/>
              <a:t>:</a:t>
            </a:r>
            <a:r>
              <a:rPr lang="zh-CN" altLang="en-US" smtClean="0"/>
              <a:t>起振时</a:t>
            </a:r>
            <a:r>
              <a:rPr lang="en-US" altLang="zh-CN" smtClean="0"/>
              <a:t>,|AF|</a:t>
            </a:r>
            <a:r>
              <a:rPr lang="zh-CN" altLang="en-US" smtClean="0"/>
              <a:t>略大于</a:t>
            </a:r>
            <a:r>
              <a:rPr lang="en-US" altLang="zh-CN" smtClean="0"/>
              <a:t>1,</a:t>
            </a:r>
            <a:r>
              <a:rPr lang="zh-CN" altLang="en-US" smtClean="0"/>
              <a:t>通过限幅条件在回到</a:t>
            </a:r>
            <a:r>
              <a:rPr lang="en-US" altLang="zh-CN" smtClean="0"/>
              <a:t>|AF|=1</a:t>
            </a:r>
          </a:p>
          <a:p>
            <a:pPr eaLnBrk="1" hangingPunct="1"/>
            <a:endParaRPr lang="en-US" altLang="zh-CN" smtClean="0"/>
          </a:p>
          <a:p>
            <a:pPr eaLnBrk="1" hangingPunct="1"/>
            <a:r>
              <a:rPr lang="zh-CN" altLang="en-US" smtClean="0"/>
              <a:t>此时</a:t>
            </a:r>
            <a:r>
              <a:rPr lang="en-US" altLang="zh-CN" smtClean="0"/>
              <a:t>:Fv=1/3,</a:t>
            </a:r>
            <a:r>
              <a:rPr lang="zh-CN" altLang="en-US" smtClean="0"/>
              <a:t>若</a:t>
            </a:r>
            <a:r>
              <a:rPr lang="en-US" altLang="zh-CN" smtClean="0"/>
              <a:t>Av=3,</a:t>
            </a:r>
            <a:r>
              <a:rPr lang="zh-CN" altLang="en-US" smtClean="0"/>
              <a:t>即可满足振幅平衡条件</a:t>
            </a:r>
            <a:r>
              <a:rPr lang="en-US" altLang="zh-CN" smtClean="0"/>
              <a:t>,</a:t>
            </a:r>
            <a:r>
              <a:rPr lang="zh-CN" altLang="en-US" smtClean="0"/>
              <a:t>若让</a:t>
            </a:r>
            <a:r>
              <a:rPr lang="en-US" altLang="zh-CN" smtClean="0"/>
              <a:t>Av</a:t>
            </a:r>
            <a:r>
              <a:rPr lang="zh-CN" altLang="en-US" smtClean="0"/>
              <a:t>稍大于</a:t>
            </a:r>
            <a:r>
              <a:rPr lang="en-US" altLang="zh-CN" smtClean="0"/>
              <a:t>3,</a:t>
            </a:r>
            <a:r>
              <a:rPr lang="zh-CN" altLang="en-US" smtClean="0"/>
              <a:t>即可满足起振条件</a:t>
            </a:r>
            <a:r>
              <a:rPr lang="en-US" altLang="zh-CN" smtClean="0"/>
              <a:t>,</a:t>
            </a:r>
            <a:r>
              <a:rPr lang="zh-CN" altLang="en-US" smtClean="0"/>
              <a:t>那么如何限幅</a:t>
            </a:r>
            <a:r>
              <a:rPr lang="en-US" altLang="zh-CN" smtClean="0"/>
              <a:t>,</a:t>
            </a:r>
            <a:r>
              <a:rPr lang="zh-CN" altLang="en-US" smtClean="0"/>
              <a:t>使得</a:t>
            </a:r>
            <a:r>
              <a:rPr lang="en-US" altLang="zh-CN" smtClean="0"/>
              <a:t>Av</a:t>
            </a:r>
            <a:r>
              <a:rPr lang="zh-CN" altLang="en-US" smtClean="0"/>
              <a:t>回到</a:t>
            </a:r>
            <a:r>
              <a:rPr lang="en-US" altLang="zh-CN" smtClean="0"/>
              <a:t>3?</a:t>
            </a:r>
          </a:p>
          <a:p>
            <a:pPr eaLnBrk="1" hangingPunct="1"/>
            <a:endParaRPr lang="en-US" altLang="zh-CN" smtClean="0"/>
          </a:p>
        </p:txBody>
      </p:sp>
    </p:spTree>
    <p:extLst>
      <p:ext uri="{BB962C8B-B14F-4D97-AF65-F5344CB8AC3E}">
        <p14:creationId xmlns:p14="http://schemas.microsoft.com/office/powerpoint/2010/main" val="3062745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55CE8A1-1FA1-443A-861D-A408B5CEBF8D}" type="slidenum">
              <a:rPr lang="en-US" altLang="zh-CN" smtClean="0">
                <a:ea typeface="楷体_GB2312"/>
              </a:rPr>
              <a:pPr>
                <a:spcBef>
                  <a:spcPct val="0"/>
                </a:spcBef>
              </a:pPr>
              <a:t>6</a:t>
            </a:fld>
            <a:endParaRPr lang="en-US" altLang="zh-CN" smtClean="0">
              <a:ea typeface="楷体_GB2312"/>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r>
              <a:rPr lang="zh-CN" altLang="en-US" smtClean="0"/>
              <a:t>前面的学习中接触过无源滤波器</a:t>
            </a:r>
            <a:r>
              <a:rPr lang="en-US" altLang="zh-CN" smtClean="0"/>
              <a:t>:RC</a:t>
            </a:r>
            <a:r>
              <a:rPr lang="zh-CN" altLang="en-US" smtClean="0"/>
              <a:t>高通和</a:t>
            </a:r>
            <a:r>
              <a:rPr lang="en-US" altLang="zh-CN" smtClean="0"/>
              <a:t>RC</a:t>
            </a:r>
            <a:r>
              <a:rPr lang="zh-CN" altLang="en-US" smtClean="0"/>
              <a:t>低通</a:t>
            </a:r>
          </a:p>
          <a:p>
            <a:pPr eaLnBrk="1" hangingPunct="1"/>
            <a:r>
              <a:rPr kumimoji="0" lang="zh-CN" altLang="en-US" smtClean="0"/>
              <a:t>以</a:t>
            </a:r>
            <a:r>
              <a:rPr kumimoji="0" lang="en-US" altLang="zh-CN" smtClean="0"/>
              <a:t>RC</a:t>
            </a:r>
            <a:r>
              <a:rPr kumimoji="0" lang="zh-CN" altLang="en-US" smtClean="0"/>
              <a:t>低通为例：</a:t>
            </a:r>
          </a:p>
          <a:p>
            <a:pPr eaLnBrk="1" hangingPunct="1"/>
            <a:r>
              <a:rPr kumimoji="0" lang="zh-CN" altLang="en-US" smtClean="0"/>
              <a:t>无源滤波器：</a:t>
            </a:r>
            <a:r>
              <a:rPr kumimoji="0" lang="en-US" altLang="zh-CN" smtClean="0"/>
              <a:t>Av(jw)=(1/jwc//RL)/R+(1/jwc//RL);</a:t>
            </a:r>
            <a:r>
              <a:rPr kumimoji="0" lang="zh-CN" altLang="en-US" smtClean="0"/>
              <a:t>放大倍数和截止频率与负载有关</a:t>
            </a:r>
          </a:p>
          <a:p>
            <a:pPr eaLnBrk="1" hangingPunct="1"/>
            <a:r>
              <a:rPr kumimoji="0" lang="zh-CN" altLang="en-US" smtClean="0"/>
              <a:t>有源滤波器：在</a:t>
            </a:r>
            <a:r>
              <a:rPr kumimoji="0" lang="en-US" altLang="zh-CN" smtClean="0"/>
              <a:t>RC</a:t>
            </a:r>
            <a:r>
              <a:rPr kumimoji="0" lang="zh-CN" altLang="en-US" smtClean="0"/>
              <a:t>低通的后面加一级电压跟随器，</a:t>
            </a:r>
            <a:r>
              <a:rPr kumimoji="0" lang="en-US" altLang="zh-CN" smtClean="0"/>
              <a:t>vo=vp</a:t>
            </a:r>
            <a:r>
              <a:rPr kumimoji="0" lang="zh-CN" altLang="en-US" smtClean="0"/>
              <a:t>， </a:t>
            </a:r>
            <a:r>
              <a:rPr kumimoji="0" lang="en-US" altLang="zh-CN" smtClean="0"/>
              <a:t>Av</a:t>
            </a:r>
            <a:r>
              <a:rPr kumimoji="0" lang="zh-CN" altLang="en-US" smtClean="0"/>
              <a:t>（</a:t>
            </a:r>
            <a:r>
              <a:rPr kumimoji="0" lang="en-US" altLang="zh-CN" smtClean="0"/>
              <a:t>jw</a:t>
            </a:r>
            <a:r>
              <a:rPr kumimoji="0" lang="zh-CN" altLang="en-US" smtClean="0"/>
              <a:t>）</a:t>
            </a:r>
            <a:r>
              <a:rPr kumimoji="0" lang="en-US" altLang="zh-CN" smtClean="0"/>
              <a:t>=vo/vi=vp/vi= 1/jwc/R+1/jwc</a:t>
            </a:r>
            <a:r>
              <a:rPr kumimoji="0" lang="zh-CN" altLang="en-US" smtClean="0"/>
              <a:t>，滤波参数不随负载变化</a:t>
            </a:r>
          </a:p>
          <a:p>
            <a:pPr eaLnBrk="1" hangingPunct="1"/>
            <a:endParaRPr kumimoji="0" lang="en-US" altLang="zh-CN" smtClean="0"/>
          </a:p>
        </p:txBody>
      </p:sp>
    </p:spTree>
    <p:extLst>
      <p:ext uri="{BB962C8B-B14F-4D97-AF65-F5344CB8AC3E}">
        <p14:creationId xmlns:p14="http://schemas.microsoft.com/office/powerpoint/2010/main" val="2753659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0474ECF-B6D0-447B-B9D1-355A5694430A}" type="slidenum">
              <a:rPr lang="en-US" altLang="zh-CN" smtClean="0">
                <a:ea typeface="楷体_GB2312"/>
              </a:rPr>
              <a:pPr>
                <a:spcBef>
                  <a:spcPct val="0"/>
                </a:spcBef>
              </a:pPr>
              <a:t>40</a:t>
            </a:fld>
            <a:endParaRPr lang="en-US" altLang="zh-CN" smtClean="0">
              <a:ea typeface="楷体_GB2312"/>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r>
              <a:rPr lang="zh-CN" altLang="en-US" dirty="0" smtClean="0"/>
              <a:t>限幅措施</a:t>
            </a:r>
            <a:r>
              <a:rPr lang="en-US" altLang="zh-CN" dirty="0" smtClean="0"/>
              <a:t>: </a:t>
            </a:r>
            <a:r>
              <a:rPr lang="zh-CN" altLang="en-US" dirty="0" smtClean="0"/>
              <a:t>采用非线性原件</a:t>
            </a:r>
            <a:r>
              <a:rPr lang="en-US" altLang="zh-CN" dirty="0" smtClean="0"/>
              <a:t>,</a:t>
            </a:r>
            <a:r>
              <a:rPr lang="zh-CN" altLang="en-US" dirty="0" smtClean="0"/>
              <a:t>比如用热敏电阻</a:t>
            </a:r>
          </a:p>
          <a:p>
            <a:pPr eaLnBrk="1" hangingPunct="1"/>
            <a:r>
              <a:rPr kumimoji="0" lang="zh-CN" altLang="en-US" dirty="0" smtClean="0"/>
              <a:t>正温度系数</a:t>
            </a:r>
            <a:r>
              <a:rPr kumimoji="0" lang="en-US" altLang="zh-CN" dirty="0" smtClean="0"/>
              <a:t>:T</a:t>
            </a:r>
            <a:r>
              <a:rPr kumimoji="0" lang="zh-CN" altLang="en-US" dirty="0" smtClean="0"/>
              <a:t>升高  阻值增大</a:t>
            </a:r>
          </a:p>
          <a:p>
            <a:pPr eaLnBrk="1" hangingPunct="1"/>
            <a:r>
              <a:rPr kumimoji="0" lang="zh-CN" altLang="en-US" dirty="0" smtClean="0"/>
              <a:t>负温度系数</a:t>
            </a:r>
            <a:r>
              <a:rPr kumimoji="0" lang="en-US" altLang="zh-CN" dirty="0" smtClean="0"/>
              <a:t>:T</a:t>
            </a:r>
            <a:r>
              <a:rPr kumimoji="0" lang="zh-CN" altLang="en-US" dirty="0" smtClean="0"/>
              <a:t>减小</a:t>
            </a:r>
            <a:r>
              <a:rPr kumimoji="0" lang="en-US" altLang="zh-CN" dirty="0" smtClean="0"/>
              <a:t>,</a:t>
            </a:r>
            <a:r>
              <a:rPr kumimoji="0" lang="zh-CN" altLang="en-US" dirty="0" smtClean="0"/>
              <a:t>阻值减小</a:t>
            </a:r>
          </a:p>
          <a:p>
            <a:pPr eaLnBrk="1" hangingPunct="1"/>
            <a:r>
              <a:rPr kumimoji="0" lang="zh-CN" altLang="en-US" dirty="0" smtClean="0"/>
              <a:t>起振时</a:t>
            </a:r>
            <a:r>
              <a:rPr kumimoji="0" lang="en-US" altLang="zh-CN" dirty="0" smtClean="0"/>
              <a:t>,Av</a:t>
            </a:r>
            <a:r>
              <a:rPr kumimoji="0" lang="zh-CN" altLang="en-US" dirty="0" smtClean="0"/>
              <a:t>大于</a:t>
            </a:r>
            <a:r>
              <a:rPr kumimoji="0" lang="en-US" altLang="zh-CN" dirty="0" smtClean="0"/>
              <a:t>3,</a:t>
            </a:r>
            <a:r>
              <a:rPr kumimoji="0" lang="zh-CN" altLang="en-US" dirty="0" smtClean="0"/>
              <a:t>若想降低</a:t>
            </a:r>
            <a:r>
              <a:rPr kumimoji="0" lang="en-US" altLang="zh-CN" dirty="0" smtClean="0"/>
              <a:t>Av,</a:t>
            </a:r>
            <a:r>
              <a:rPr kumimoji="0" lang="zh-CN" altLang="en-US" dirty="0" smtClean="0"/>
              <a:t>减小</a:t>
            </a:r>
            <a:r>
              <a:rPr kumimoji="0" lang="en-US" altLang="zh-CN" dirty="0" err="1" smtClean="0"/>
              <a:t>Rf</a:t>
            </a:r>
            <a:r>
              <a:rPr kumimoji="0" lang="zh-CN" altLang="en-US" dirty="0" smtClean="0"/>
              <a:t>或增大</a:t>
            </a:r>
            <a:r>
              <a:rPr kumimoji="0" lang="en-US" altLang="zh-CN" dirty="0" smtClean="0"/>
              <a:t>R1</a:t>
            </a:r>
          </a:p>
          <a:p>
            <a:pPr eaLnBrk="1" hangingPunct="1"/>
            <a:r>
              <a:rPr kumimoji="0" lang="zh-CN" altLang="en-US" dirty="0" smtClean="0"/>
              <a:t>采用负温度系数的热敏电阻代替</a:t>
            </a:r>
            <a:r>
              <a:rPr kumimoji="0" lang="en-US" altLang="zh-CN" dirty="0" err="1" smtClean="0"/>
              <a:t>Rf</a:t>
            </a:r>
            <a:endParaRPr kumimoji="0" lang="en-US" altLang="zh-CN" dirty="0" smtClean="0"/>
          </a:p>
          <a:p>
            <a:pPr eaLnBrk="1" hangingPunct="1"/>
            <a:r>
              <a:rPr kumimoji="0" lang="zh-CN" altLang="en-US" dirty="0" smtClean="0"/>
              <a:t>作用</a:t>
            </a:r>
            <a:r>
              <a:rPr kumimoji="0" lang="en-US" altLang="zh-CN" dirty="0" smtClean="0"/>
              <a:t>:</a:t>
            </a:r>
            <a:r>
              <a:rPr kumimoji="0" lang="zh-CN" altLang="en-US" dirty="0" smtClean="0"/>
              <a:t>在正反馈的作用下</a:t>
            </a:r>
            <a:r>
              <a:rPr kumimoji="0" lang="en-US" altLang="zh-CN" dirty="0" smtClean="0"/>
              <a:t>,AF&gt;1,</a:t>
            </a:r>
            <a:r>
              <a:rPr kumimoji="0" lang="zh-CN" altLang="en-US" dirty="0" smtClean="0"/>
              <a:t>所以</a:t>
            </a:r>
            <a:r>
              <a:rPr kumimoji="0" lang="en-US" altLang="zh-CN" dirty="0" smtClean="0"/>
              <a:t>Vo</a:t>
            </a:r>
            <a:r>
              <a:rPr kumimoji="0" lang="zh-CN" altLang="en-US" dirty="0" smtClean="0"/>
              <a:t>不断增大，</a:t>
            </a:r>
            <a:r>
              <a:rPr kumimoji="0" lang="en-US" altLang="zh-CN" dirty="0" smtClean="0"/>
              <a:t>Io</a:t>
            </a:r>
            <a:r>
              <a:rPr kumimoji="0" lang="zh-CN" altLang="en-US" dirty="0" smtClean="0"/>
              <a:t>不断增大，</a:t>
            </a:r>
            <a:r>
              <a:rPr kumimoji="0" lang="en-US" altLang="zh-CN" dirty="0" err="1" smtClean="0"/>
              <a:t>Rf</a:t>
            </a:r>
            <a:r>
              <a:rPr kumimoji="0" lang="zh-CN" altLang="en-US" dirty="0" smtClean="0"/>
              <a:t>上的功耗增大，</a:t>
            </a:r>
            <a:r>
              <a:rPr kumimoji="0" lang="en-US" altLang="zh-CN" dirty="0" err="1" smtClean="0"/>
              <a:t>Rf</a:t>
            </a:r>
            <a:r>
              <a:rPr kumimoji="0" lang="zh-CN" altLang="en-US" dirty="0" smtClean="0"/>
              <a:t>的温度升高，</a:t>
            </a:r>
            <a:r>
              <a:rPr kumimoji="0" lang="en-US" altLang="zh-CN" dirty="0" err="1" smtClean="0"/>
              <a:t>Rf</a:t>
            </a:r>
            <a:r>
              <a:rPr kumimoji="0" lang="zh-CN" altLang="en-US" dirty="0" smtClean="0"/>
              <a:t>阻值减小，</a:t>
            </a:r>
            <a:r>
              <a:rPr kumimoji="0" lang="en-US" altLang="zh-CN" dirty="0" smtClean="0"/>
              <a:t>Av</a:t>
            </a:r>
            <a:r>
              <a:rPr kumimoji="0" lang="zh-CN" altLang="en-US" dirty="0" smtClean="0"/>
              <a:t>即减小，使得</a:t>
            </a:r>
            <a:r>
              <a:rPr kumimoji="0" lang="en-US" altLang="zh-CN" dirty="0" smtClean="0"/>
              <a:t>Av=3</a:t>
            </a:r>
            <a:r>
              <a:rPr kumimoji="0" lang="zh-CN" altLang="en-US" dirty="0" smtClean="0"/>
              <a:t>，</a:t>
            </a:r>
            <a:r>
              <a:rPr kumimoji="0" lang="en-US" altLang="zh-CN" dirty="0" smtClean="0"/>
              <a:t>AF=1</a:t>
            </a:r>
            <a:r>
              <a:rPr kumimoji="0" lang="zh-CN" altLang="en-US" dirty="0" smtClean="0"/>
              <a:t>达到稳幅的目的</a:t>
            </a:r>
          </a:p>
          <a:p>
            <a:pPr eaLnBrk="1" hangingPunct="1"/>
            <a:endParaRPr kumimoji="0" lang="zh-CN" altLang="en-US" dirty="0" smtClean="0"/>
          </a:p>
          <a:p>
            <a:pPr eaLnBrk="1" hangingPunct="1"/>
            <a:r>
              <a:rPr kumimoji="0" lang="zh-CN" altLang="en-US" dirty="0" smtClean="0"/>
              <a:t>也可采用正温度系数的电阻代替</a:t>
            </a:r>
            <a:r>
              <a:rPr kumimoji="0" lang="en-US" altLang="zh-CN" dirty="0" smtClean="0"/>
              <a:t>R1</a:t>
            </a:r>
            <a:r>
              <a:rPr kumimoji="0" lang="zh-CN" altLang="en-US" dirty="0" smtClean="0"/>
              <a:t>，稳压变化过程相反</a:t>
            </a:r>
          </a:p>
        </p:txBody>
      </p:sp>
    </p:spTree>
    <p:extLst>
      <p:ext uri="{BB962C8B-B14F-4D97-AF65-F5344CB8AC3E}">
        <p14:creationId xmlns:p14="http://schemas.microsoft.com/office/powerpoint/2010/main" val="471600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73D51DF-6EE0-4682-8F89-657AD351159B}" type="slidenum">
              <a:rPr lang="en-US" altLang="zh-CN" smtClean="0">
                <a:ea typeface="楷体_GB2312"/>
              </a:rPr>
              <a:pPr>
                <a:spcBef>
                  <a:spcPct val="0"/>
                </a:spcBef>
              </a:pPr>
              <a:t>41</a:t>
            </a:fld>
            <a:endParaRPr lang="en-US" altLang="zh-CN" smtClean="0">
              <a:ea typeface="楷体_GB2312"/>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r>
              <a:rPr lang="zh-CN" altLang="en-US" dirty="0" smtClean="0"/>
              <a:t>相位平衡条件</a:t>
            </a:r>
          </a:p>
          <a:p>
            <a:pPr eaLnBrk="1" hangingPunct="1"/>
            <a:r>
              <a:rPr lang="en-US" altLang="zh-CN" dirty="0" err="1" smtClean="0"/>
              <a:t>Phia+phif</a:t>
            </a:r>
            <a:r>
              <a:rPr lang="en-US" altLang="zh-CN" dirty="0" smtClean="0"/>
              <a:t>=2npi</a:t>
            </a:r>
          </a:p>
          <a:p>
            <a:pPr eaLnBrk="1" hangingPunct="1"/>
            <a:r>
              <a:rPr lang="en-US" altLang="zh-CN" dirty="0" err="1" smtClean="0"/>
              <a:t>Phia</a:t>
            </a:r>
            <a:r>
              <a:rPr lang="en-US" altLang="zh-CN" dirty="0" smtClean="0"/>
              <a:t>=180</a:t>
            </a:r>
          </a:p>
          <a:p>
            <a:pPr eaLnBrk="1" hangingPunct="1"/>
            <a:endParaRPr lang="en-US" altLang="zh-CN" dirty="0" smtClean="0"/>
          </a:p>
          <a:p>
            <a:pPr eaLnBrk="1" hangingPunct="1"/>
            <a:r>
              <a:rPr lang="zh-CN" altLang="en-US" dirty="0" smtClean="0"/>
              <a:t>当且仅当</a:t>
            </a:r>
            <a:r>
              <a:rPr lang="en-US" altLang="zh-CN" dirty="0" err="1" smtClean="0"/>
              <a:t>phif</a:t>
            </a:r>
            <a:r>
              <a:rPr lang="en-US" altLang="zh-CN" dirty="0" smtClean="0"/>
              <a:t>=180</a:t>
            </a:r>
            <a:r>
              <a:rPr lang="zh-CN" altLang="en-US" dirty="0" smtClean="0"/>
              <a:t>时，满足相位平衡条件</a:t>
            </a:r>
          </a:p>
          <a:p>
            <a:pPr eaLnBrk="1" hangingPunct="1"/>
            <a:r>
              <a:rPr lang="zh-CN" altLang="en-US" dirty="0" smtClean="0"/>
              <a:t>经过一个串联电容，相当于经过一个高通电路，</a:t>
            </a:r>
            <a:endParaRPr lang="en-US" altLang="zh-CN" dirty="0" smtClean="0"/>
          </a:p>
          <a:p>
            <a:pPr eaLnBrk="1" hangingPunct="1"/>
            <a:r>
              <a:rPr lang="zh-CN" altLang="en-US" dirty="0" smtClean="0"/>
              <a:t>根据高通电路的相频响应曲线，可知：</a:t>
            </a:r>
            <a:endParaRPr lang="en-US" altLang="zh-CN" dirty="0" smtClean="0"/>
          </a:p>
          <a:p>
            <a:pPr eaLnBrk="1" hangingPunct="1"/>
            <a:r>
              <a:rPr lang="zh-CN" altLang="en-US" dirty="0" smtClean="0"/>
              <a:t>经过一个高通电路最大可发生不超过</a:t>
            </a:r>
            <a:r>
              <a:rPr lang="en-US" altLang="zh-CN" dirty="0" smtClean="0"/>
              <a:t>90</a:t>
            </a:r>
            <a:r>
              <a:rPr lang="zh-CN" altLang="en-US" dirty="0" smtClean="0"/>
              <a:t>的相移，两个不超过</a:t>
            </a:r>
            <a:r>
              <a:rPr lang="en-US" altLang="zh-CN" dirty="0" smtClean="0"/>
              <a:t>180</a:t>
            </a:r>
            <a:r>
              <a:rPr lang="zh-CN" altLang="en-US" dirty="0" smtClean="0"/>
              <a:t>，</a:t>
            </a:r>
            <a:endParaRPr lang="en-US" altLang="zh-CN" dirty="0" smtClean="0"/>
          </a:p>
          <a:p>
            <a:pPr eaLnBrk="1" hangingPunct="1"/>
            <a:r>
              <a:rPr lang="zh-CN" altLang="en-US" dirty="0" smtClean="0"/>
              <a:t>经过三个高通电路时，频率选择适当，可以产生</a:t>
            </a:r>
            <a:r>
              <a:rPr lang="en-US" altLang="zh-CN" dirty="0" smtClean="0"/>
              <a:t>180</a:t>
            </a:r>
            <a:r>
              <a:rPr lang="zh-CN" altLang="en-US" dirty="0" smtClean="0"/>
              <a:t>的相移，既可满足相位平衡条件</a:t>
            </a:r>
          </a:p>
        </p:txBody>
      </p:sp>
    </p:spTree>
    <p:extLst>
      <p:ext uri="{BB962C8B-B14F-4D97-AF65-F5344CB8AC3E}">
        <p14:creationId xmlns:p14="http://schemas.microsoft.com/office/powerpoint/2010/main" val="3978194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0A6C991-3192-4C5E-BF82-346F2861AD0F}" type="slidenum">
              <a:rPr lang="en-US" altLang="zh-CN" smtClean="0">
                <a:ea typeface="楷体_GB2312"/>
              </a:rPr>
              <a:pPr>
                <a:spcBef>
                  <a:spcPct val="0"/>
                </a:spcBef>
              </a:pPr>
              <a:t>42</a:t>
            </a:fld>
            <a:endParaRPr lang="en-US" altLang="zh-CN" smtClean="0">
              <a:ea typeface="楷体_GB2312"/>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r>
              <a:rPr lang="zh-CN" altLang="en-US" smtClean="0"/>
              <a:t>非正弦信号产生电路</a:t>
            </a:r>
          </a:p>
          <a:p>
            <a:pPr eaLnBrk="1" hangingPunct="1"/>
            <a:r>
              <a:rPr lang="zh-CN" altLang="en-US" smtClean="0"/>
              <a:t>非正弦信号产生电路的基本构成单元</a:t>
            </a:r>
            <a:r>
              <a:rPr lang="en-US" altLang="zh-CN" smtClean="0"/>
              <a:t>—</a:t>
            </a:r>
            <a:r>
              <a:rPr lang="zh-CN" altLang="en-US" smtClean="0"/>
              <a:t>电压比较器</a:t>
            </a:r>
          </a:p>
          <a:p>
            <a:pPr eaLnBrk="1" hangingPunct="1"/>
            <a:endParaRPr lang="en-US" altLang="zh-CN" smtClean="0"/>
          </a:p>
        </p:txBody>
      </p:sp>
    </p:spTree>
    <p:extLst>
      <p:ext uri="{BB962C8B-B14F-4D97-AF65-F5344CB8AC3E}">
        <p14:creationId xmlns:p14="http://schemas.microsoft.com/office/powerpoint/2010/main" val="10805650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50775E2-664B-4A2A-A525-80B05FB3C2A7}" type="slidenum">
              <a:rPr lang="en-US" altLang="zh-CN" smtClean="0">
                <a:ea typeface="楷体_GB2312"/>
              </a:rPr>
              <a:pPr>
                <a:spcBef>
                  <a:spcPct val="0"/>
                </a:spcBef>
              </a:pPr>
              <a:t>43</a:t>
            </a:fld>
            <a:endParaRPr lang="en-US" altLang="zh-CN" smtClean="0">
              <a:ea typeface="楷体_GB2312"/>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pPr eaLnBrk="1" hangingPunct="1"/>
            <a:r>
              <a:rPr lang="zh-CN" altLang="en-US" smtClean="0"/>
              <a:t>非正弦信号产生电路</a:t>
            </a:r>
          </a:p>
          <a:p>
            <a:pPr eaLnBrk="1" hangingPunct="1"/>
            <a:r>
              <a:rPr lang="zh-CN" altLang="en-US" smtClean="0"/>
              <a:t>非正弦信号产生电路的基本构成单元</a:t>
            </a:r>
            <a:r>
              <a:rPr lang="en-US" altLang="zh-CN" smtClean="0"/>
              <a:t>—</a:t>
            </a:r>
            <a:r>
              <a:rPr lang="zh-CN" altLang="en-US" smtClean="0"/>
              <a:t>电压比较器</a:t>
            </a:r>
          </a:p>
          <a:p>
            <a:pPr eaLnBrk="1" hangingPunct="1"/>
            <a:endParaRPr lang="en-US" altLang="zh-CN" smtClean="0"/>
          </a:p>
        </p:txBody>
      </p:sp>
    </p:spTree>
    <p:extLst>
      <p:ext uri="{BB962C8B-B14F-4D97-AF65-F5344CB8AC3E}">
        <p14:creationId xmlns:p14="http://schemas.microsoft.com/office/powerpoint/2010/main" val="17821708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5FF9EBF-EACF-481D-995F-BD856D0021D5}" type="slidenum">
              <a:rPr lang="en-US" altLang="zh-CN" smtClean="0">
                <a:ea typeface="楷体_GB2312"/>
              </a:rPr>
              <a:pPr>
                <a:spcBef>
                  <a:spcPct val="0"/>
                </a:spcBef>
              </a:pPr>
              <a:t>44</a:t>
            </a:fld>
            <a:endParaRPr lang="en-US" altLang="zh-CN" smtClean="0">
              <a:ea typeface="楷体_GB2312"/>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pPr eaLnBrk="1" hangingPunct="1"/>
            <a:r>
              <a:rPr lang="zh-CN" altLang="en-US" smtClean="0"/>
              <a:t>单门限电压比较器：</a:t>
            </a:r>
          </a:p>
          <a:p>
            <a:pPr eaLnBrk="1" hangingPunct="1"/>
            <a:r>
              <a:rPr kumimoji="0" lang="zh-CN" altLang="en-US" smtClean="0"/>
              <a:t>用于电压比较器的集成运放工作在非线性区（开环或正反馈）</a:t>
            </a:r>
          </a:p>
          <a:p>
            <a:pPr eaLnBrk="1" hangingPunct="1"/>
            <a:r>
              <a:rPr kumimoji="0" lang="zh-CN" altLang="en-US" smtClean="0"/>
              <a:t>有两个输出电平，高电平和低电平</a:t>
            </a:r>
          </a:p>
          <a:p>
            <a:pPr eaLnBrk="1" hangingPunct="1"/>
            <a:r>
              <a:rPr kumimoji="0" lang="zh-CN" altLang="en-US" smtClean="0"/>
              <a:t>板书：</a:t>
            </a:r>
          </a:p>
          <a:p>
            <a:pPr eaLnBrk="1" hangingPunct="1"/>
            <a:r>
              <a:rPr kumimoji="0" lang="zh-CN" altLang="en-US" smtClean="0"/>
              <a:t>当 </a:t>
            </a:r>
            <a:r>
              <a:rPr kumimoji="0" lang="en-US" altLang="zh-CN" smtClean="0"/>
              <a:t>vp〉vn</a:t>
            </a:r>
            <a:r>
              <a:rPr kumimoji="0" lang="zh-CN" altLang="en-US" smtClean="0"/>
              <a:t>，输出高电并</a:t>
            </a:r>
          </a:p>
          <a:p>
            <a:pPr eaLnBrk="1" hangingPunct="1"/>
            <a:r>
              <a:rPr kumimoji="0" lang="zh-CN" altLang="en-US" smtClean="0"/>
              <a:t>当</a:t>
            </a:r>
            <a:r>
              <a:rPr kumimoji="0" lang="en-US" altLang="zh-CN" smtClean="0"/>
              <a:t>vn〉vp</a:t>
            </a:r>
            <a:r>
              <a:rPr kumimoji="0" lang="zh-CN" altLang="en-US" smtClean="0"/>
              <a:t>，输出低电平</a:t>
            </a:r>
          </a:p>
          <a:p>
            <a:pPr eaLnBrk="1" hangingPunct="1"/>
            <a:r>
              <a:rPr kumimoji="0" lang="zh-CN" altLang="en-US" smtClean="0"/>
              <a:t>（</a:t>
            </a:r>
            <a:r>
              <a:rPr kumimoji="0" lang="en-US" altLang="zh-CN" smtClean="0"/>
              <a:t>1</a:t>
            </a:r>
            <a:r>
              <a:rPr kumimoji="0" lang="zh-CN" altLang="en-US" smtClean="0"/>
              <a:t>）过零比较器</a:t>
            </a:r>
          </a:p>
          <a:p>
            <a:pPr eaLnBrk="1" hangingPunct="1"/>
            <a:r>
              <a:rPr kumimoji="0" lang="en-US" altLang="zh-CN" smtClean="0"/>
              <a:t>Vn=0 vp=vi</a:t>
            </a:r>
          </a:p>
        </p:txBody>
      </p:sp>
    </p:spTree>
    <p:extLst>
      <p:ext uri="{BB962C8B-B14F-4D97-AF65-F5344CB8AC3E}">
        <p14:creationId xmlns:p14="http://schemas.microsoft.com/office/powerpoint/2010/main" val="3726861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5CC2D80-C88C-4934-8E59-33B24918B4B7}" type="slidenum">
              <a:rPr lang="en-US" altLang="zh-CN" smtClean="0">
                <a:ea typeface="楷体_GB2312"/>
              </a:rPr>
              <a:pPr>
                <a:spcBef>
                  <a:spcPct val="0"/>
                </a:spcBef>
              </a:pPr>
              <a:t>45</a:t>
            </a:fld>
            <a:endParaRPr lang="en-US" altLang="zh-CN" smtClean="0">
              <a:ea typeface="楷体_GB2312"/>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r>
              <a:rPr lang="zh-CN" altLang="en-US" smtClean="0"/>
              <a:t>（</a:t>
            </a:r>
            <a:r>
              <a:rPr lang="en-US" altLang="zh-CN" smtClean="0"/>
              <a:t>2</a:t>
            </a:r>
            <a:r>
              <a:rPr lang="zh-CN" altLang="en-US" smtClean="0"/>
              <a:t>）门限电压不为零比较器</a:t>
            </a:r>
          </a:p>
          <a:p>
            <a:pPr eaLnBrk="1" hangingPunct="1"/>
            <a:r>
              <a:rPr lang="en-US" altLang="zh-CN" smtClean="0"/>
              <a:t>Vp=vi vn=VREF</a:t>
            </a:r>
          </a:p>
          <a:p>
            <a:pPr eaLnBrk="1" hangingPunct="1"/>
            <a:endParaRPr lang="en-US" altLang="zh-CN" smtClean="0"/>
          </a:p>
          <a:p>
            <a:pPr eaLnBrk="1" hangingPunct="1"/>
            <a:r>
              <a:rPr lang="zh-CN" altLang="en-US" smtClean="0"/>
              <a:t>当同相输入端和方向输入端交换，可得到虚线的电压传输特性曲线</a:t>
            </a:r>
          </a:p>
        </p:txBody>
      </p:sp>
    </p:spTree>
    <p:extLst>
      <p:ext uri="{BB962C8B-B14F-4D97-AF65-F5344CB8AC3E}">
        <p14:creationId xmlns:p14="http://schemas.microsoft.com/office/powerpoint/2010/main" val="30654430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62587AC-F82E-4C06-AE04-3B71E44E71FE}" type="slidenum">
              <a:rPr lang="en-US" altLang="zh-CN" smtClean="0">
                <a:ea typeface="楷体_GB2312"/>
              </a:rPr>
              <a:pPr>
                <a:spcBef>
                  <a:spcPct val="0"/>
                </a:spcBef>
              </a:pPr>
              <a:t>46</a:t>
            </a:fld>
            <a:endParaRPr lang="en-US" altLang="zh-CN" smtClean="0">
              <a:ea typeface="楷体_GB2312"/>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pPr eaLnBrk="1" hangingPunct="1"/>
            <a:r>
              <a:rPr lang="zh-CN" altLang="en-US" smtClean="0"/>
              <a:t>例：</a:t>
            </a:r>
          </a:p>
          <a:p>
            <a:pPr eaLnBrk="1" hangingPunct="1"/>
            <a:r>
              <a:rPr lang="zh-CN" altLang="en-US" smtClean="0"/>
              <a:t>非零比较器，输入为三角波，门限电压的取值为三种情况时对应的输出</a:t>
            </a:r>
          </a:p>
          <a:p>
            <a:pPr eaLnBrk="1" hangingPunct="1"/>
            <a:r>
              <a:rPr lang="zh-CN" altLang="en-US" smtClean="0"/>
              <a:t>（</a:t>
            </a:r>
            <a:r>
              <a:rPr lang="en-US" altLang="zh-CN" smtClean="0"/>
              <a:t>a</a:t>
            </a:r>
            <a:r>
              <a:rPr lang="zh-CN" altLang="en-US" smtClean="0"/>
              <a:t>）</a:t>
            </a:r>
            <a:r>
              <a:rPr lang="en-US" altLang="zh-CN" smtClean="0"/>
              <a:t>Vref=0</a:t>
            </a:r>
            <a:r>
              <a:rPr lang="zh-CN" altLang="en-US" smtClean="0"/>
              <a:t>，</a:t>
            </a:r>
          </a:p>
          <a:p>
            <a:pPr eaLnBrk="1" hangingPunct="1"/>
            <a:r>
              <a:rPr lang="zh-CN" altLang="en-US" smtClean="0"/>
              <a:t>（</a:t>
            </a:r>
            <a:r>
              <a:rPr lang="en-US" altLang="zh-CN" smtClean="0"/>
              <a:t>b</a:t>
            </a:r>
            <a:r>
              <a:rPr lang="zh-CN" altLang="en-US" smtClean="0"/>
              <a:t>）</a:t>
            </a:r>
            <a:r>
              <a:rPr lang="en-US" altLang="zh-CN" smtClean="0"/>
              <a:t>Vref=2</a:t>
            </a:r>
          </a:p>
          <a:p>
            <a:pPr eaLnBrk="1" hangingPunct="1"/>
            <a:r>
              <a:rPr lang="zh-CN" altLang="en-US" smtClean="0"/>
              <a:t>（</a:t>
            </a:r>
            <a:r>
              <a:rPr lang="en-US" altLang="zh-CN" smtClean="0"/>
              <a:t>c</a:t>
            </a:r>
            <a:r>
              <a:rPr lang="zh-CN" altLang="en-US" smtClean="0"/>
              <a:t>）</a:t>
            </a:r>
            <a:r>
              <a:rPr lang="en-US" altLang="zh-CN" smtClean="0"/>
              <a:t>Vref=-4</a:t>
            </a:r>
          </a:p>
          <a:p>
            <a:pPr eaLnBrk="1" hangingPunct="1"/>
            <a:r>
              <a:rPr lang="zh-CN" altLang="en-US" smtClean="0"/>
              <a:t>结论：选择不同的门限值可得到不同占空比的矩形波。</a:t>
            </a:r>
            <a:endParaRPr lang="en-US" altLang="zh-CN" smtClean="0"/>
          </a:p>
          <a:p>
            <a:pPr eaLnBrk="1" hangingPunct="1"/>
            <a:endParaRPr lang="en-US" altLang="zh-CN" smtClean="0"/>
          </a:p>
          <a:p>
            <a:pPr eaLnBrk="1" hangingPunct="1"/>
            <a:r>
              <a:rPr lang="zh-CN" altLang="en-US" smtClean="0"/>
              <a:t>占空比</a:t>
            </a:r>
            <a:r>
              <a:rPr lang="en-US" altLang="zh-CN" smtClean="0"/>
              <a:t>(Duty Ratio</a:t>
            </a:r>
            <a:r>
              <a:rPr lang="zh-CN" altLang="en-US" smtClean="0"/>
              <a:t>，</a:t>
            </a:r>
            <a:r>
              <a:rPr lang="en-US" altLang="zh-CN" smtClean="0"/>
              <a:t>Duty Cycle)</a:t>
            </a:r>
            <a:r>
              <a:rPr lang="zh-CN" altLang="en-US" smtClean="0"/>
              <a:t>是指脉冲信号的通电时间与通电周期之比。在一串理想的脉冲周期序列中（如方波），正脉冲的持续时间与脉冲总周期的比值。</a:t>
            </a:r>
            <a:endParaRPr lang="en-US" altLang="zh-CN" smtClean="0"/>
          </a:p>
          <a:p>
            <a:pPr eaLnBrk="1" hangingPunct="1"/>
            <a:endParaRPr lang="en-US" altLang="zh-CN" smtClean="0"/>
          </a:p>
        </p:txBody>
      </p:sp>
    </p:spTree>
    <p:extLst>
      <p:ext uri="{BB962C8B-B14F-4D97-AF65-F5344CB8AC3E}">
        <p14:creationId xmlns:p14="http://schemas.microsoft.com/office/powerpoint/2010/main" val="21199402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0426BEC-F53C-4C44-B30C-31E9713B33EA}" type="slidenum">
              <a:rPr lang="en-US" altLang="zh-CN" smtClean="0">
                <a:ea typeface="楷体_GB2312"/>
              </a:rPr>
              <a:pPr>
                <a:spcBef>
                  <a:spcPct val="0"/>
                </a:spcBef>
              </a:pPr>
              <a:t>47</a:t>
            </a:fld>
            <a:endParaRPr lang="en-US" altLang="zh-CN" smtClean="0">
              <a:ea typeface="楷体_GB2312"/>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pPr eaLnBrk="1" hangingPunct="1"/>
            <a:r>
              <a:rPr lang="zh-CN" altLang="en-US" smtClean="0"/>
              <a:t>例如输入信号正好在门限电压附近出现噪声和干扰电压时，输出电压降时而为高电平，时而为低电平，导致输出出现错误电平，故抗干扰能力差</a:t>
            </a:r>
          </a:p>
        </p:txBody>
      </p:sp>
    </p:spTree>
    <p:extLst>
      <p:ext uri="{BB962C8B-B14F-4D97-AF65-F5344CB8AC3E}">
        <p14:creationId xmlns:p14="http://schemas.microsoft.com/office/powerpoint/2010/main" val="40363342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99B3475-305C-45D5-88B8-BFCF5E3FCCA0}" type="slidenum">
              <a:rPr lang="en-US" altLang="zh-CN" smtClean="0">
                <a:ea typeface="楷体_GB2312"/>
              </a:rPr>
              <a:pPr>
                <a:spcBef>
                  <a:spcPct val="0"/>
                </a:spcBef>
              </a:pPr>
              <a:t>48</a:t>
            </a:fld>
            <a:endParaRPr lang="en-US" altLang="zh-CN" smtClean="0">
              <a:ea typeface="楷体_GB2312"/>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pPr eaLnBrk="1" hangingPunct="1"/>
            <a:r>
              <a:rPr lang="zh-CN" altLang="en-US" smtClean="0"/>
              <a:t>提高抗干扰能力的一种方案：迟滞比较器（每次必考）</a:t>
            </a:r>
          </a:p>
          <a:p>
            <a:pPr eaLnBrk="1" hangingPunct="1"/>
            <a:r>
              <a:rPr lang="zh-CN" altLang="en-US" smtClean="0"/>
              <a:t>（</a:t>
            </a:r>
            <a:r>
              <a:rPr lang="en-US" altLang="zh-CN" smtClean="0"/>
              <a:t>1</a:t>
            </a:r>
            <a:r>
              <a:rPr lang="zh-CN" altLang="en-US" smtClean="0"/>
              <a:t>）电路组成：不再是开环运放，而是加入正反馈，也可使其工作在非线性区</a:t>
            </a:r>
          </a:p>
          <a:p>
            <a:pPr eaLnBrk="1" hangingPunct="1"/>
            <a:r>
              <a:rPr lang="zh-CN" altLang="en-US" smtClean="0"/>
              <a:t>（</a:t>
            </a:r>
            <a:r>
              <a:rPr lang="en-US" altLang="zh-CN" smtClean="0"/>
              <a:t>2</a:t>
            </a:r>
            <a:r>
              <a:rPr lang="zh-CN" altLang="en-US" smtClean="0"/>
              <a:t>）门限电压</a:t>
            </a:r>
          </a:p>
          <a:p>
            <a:pPr eaLnBrk="1" hangingPunct="1"/>
            <a:r>
              <a:rPr lang="en-US" altLang="zh-CN" smtClean="0"/>
              <a:t>Vp</a:t>
            </a:r>
            <a:r>
              <a:rPr lang="zh-CN" altLang="en-US" smtClean="0"/>
              <a:t>的大小为门限电压，而</a:t>
            </a:r>
            <a:r>
              <a:rPr lang="en-US" altLang="zh-CN" smtClean="0"/>
              <a:t>vp</a:t>
            </a:r>
            <a:r>
              <a:rPr lang="zh-CN" altLang="en-US" smtClean="0"/>
              <a:t>又与</a:t>
            </a:r>
            <a:r>
              <a:rPr lang="en-US" altLang="zh-CN" smtClean="0"/>
              <a:t>vo</a:t>
            </a:r>
            <a:r>
              <a:rPr lang="zh-CN" altLang="en-US" smtClean="0"/>
              <a:t>有关，而</a:t>
            </a:r>
            <a:r>
              <a:rPr lang="en-US" altLang="zh-CN" smtClean="0"/>
              <a:t>vo</a:t>
            </a:r>
            <a:r>
              <a:rPr lang="zh-CN" altLang="en-US" smtClean="0"/>
              <a:t>有两个电压值（高电平和低电平），所以对应两个</a:t>
            </a:r>
            <a:r>
              <a:rPr lang="en-US" altLang="zh-CN" smtClean="0"/>
              <a:t>vp</a:t>
            </a:r>
            <a:r>
              <a:rPr lang="zh-CN" altLang="en-US" smtClean="0"/>
              <a:t>，即两个门限电压</a:t>
            </a:r>
          </a:p>
          <a:p>
            <a:pPr eaLnBrk="1" hangingPunct="1"/>
            <a:r>
              <a:rPr kumimoji="0" lang="zh-CN" altLang="en-US" smtClean="0"/>
              <a:t>求</a:t>
            </a:r>
            <a:r>
              <a:rPr kumimoji="0" lang="en-US" altLang="zh-CN" smtClean="0"/>
              <a:t>vp</a:t>
            </a:r>
            <a:r>
              <a:rPr kumimoji="0" lang="zh-CN" altLang="en-US" smtClean="0"/>
              <a:t>，用叠加原理，可以把</a:t>
            </a:r>
            <a:r>
              <a:rPr kumimoji="0" lang="en-US" altLang="zh-CN" smtClean="0"/>
              <a:t>VREF</a:t>
            </a:r>
            <a:r>
              <a:rPr kumimoji="0" lang="zh-CN" altLang="en-US" smtClean="0"/>
              <a:t>和</a:t>
            </a:r>
            <a:r>
              <a:rPr kumimoji="0" lang="en-US" altLang="zh-CN" smtClean="0"/>
              <a:t>Vo</a:t>
            </a:r>
            <a:r>
              <a:rPr kumimoji="0" lang="zh-CN" altLang="en-US" smtClean="0"/>
              <a:t>看作是两个输入信号分别作用，</a:t>
            </a:r>
          </a:p>
          <a:p>
            <a:pPr eaLnBrk="1" hangingPunct="1"/>
            <a:r>
              <a:rPr kumimoji="0" lang="zh-CN" altLang="en-US" smtClean="0"/>
              <a:t>仅有</a:t>
            </a:r>
            <a:r>
              <a:rPr kumimoji="0" lang="en-US" altLang="zh-CN" smtClean="0"/>
              <a:t>Vref</a:t>
            </a:r>
            <a:r>
              <a:rPr kumimoji="0" lang="zh-CN" altLang="en-US" smtClean="0"/>
              <a:t>作用时，</a:t>
            </a:r>
            <a:r>
              <a:rPr kumimoji="0" lang="en-US" altLang="zh-CN" smtClean="0"/>
              <a:t>vp1=R1/</a:t>
            </a:r>
            <a:r>
              <a:rPr kumimoji="0" lang="zh-CN" altLang="en-US" smtClean="0"/>
              <a:t>（</a:t>
            </a:r>
            <a:r>
              <a:rPr kumimoji="0" lang="en-US" altLang="zh-CN" smtClean="0"/>
              <a:t>R1+R2</a:t>
            </a:r>
            <a:r>
              <a:rPr kumimoji="0" lang="zh-CN" altLang="en-US" smtClean="0"/>
              <a:t>）</a:t>
            </a:r>
            <a:r>
              <a:rPr kumimoji="0" lang="en-US" altLang="zh-CN" smtClean="0"/>
              <a:t>VREF </a:t>
            </a:r>
            <a:r>
              <a:rPr kumimoji="0" lang="zh-CN" altLang="en-US" smtClean="0"/>
              <a:t>；仅有</a:t>
            </a:r>
            <a:r>
              <a:rPr kumimoji="0" lang="en-US" altLang="zh-CN" smtClean="0"/>
              <a:t>Vo</a:t>
            </a:r>
            <a:r>
              <a:rPr kumimoji="0" lang="zh-CN" altLang="en-US" smtClean="0"/>
              <a:t>作用时，</a:t>
            </a:r>
            <a:r>
              <a:rPr kumimoji="0" lang="en-US" altLang="zh-CN" smtClean="0"/>
              <a:t>vp2=R2/</a:t>
            </a:r>
            <a:r>
              <a:rPr kumimoji="0" lang="zh-CN" altLang="en-US" smtClean="0"/>
              <a:t>（</a:t>
            </a:r>
            <a:r>
              <a:rPr kumimoji="0" lang="en-US" altLang="zh-CN" smtClean="0"/>
              <a:t>R1+R2</a:t>
            </a:r>
            <a:r>
              <a:rPr kumimoji="0" lang="zh-CN" altLang="en-US" smtClean="0"/>
              <a:t>）</a:t>
            </a:r>
            <a:r>
              <a:rPr kumimoji="0" lang="en-US" altLang="zh-CN" smtClean="0"/>
              <a:t>vo</a:t>
            </a:r>
            <a:r>
              <a:rPr kumimoji="0" lang="zh-CN" altLang="en-US" smtClean="0"/>
              <a:t>，叠加</a:t>
            </a:r>
          </a:p>
          <a:p>
            <a:pPr eaLnBrk="1" hangingPunct="1"/>
            <a:r>
              <a:rPr kumimoji="0" lang="zh-CN" altLang="en-US" smtClean="0"/>
              <a:t>把两个输出电平带入，可以得到一个上门限电压，和一个下门限电压</a:t>
            </a:r>
          </a:p>
          <a:p>
            <a:pPr eaLnBrk="1" hangingPunct="1"/>
            <a:r>
              <a:rPr kumimoji="0" lang="zh-CN" altLang="en-US" smtClean="0"/>
              <a:t>回差电压（门限宽度）：上门限电压</a:t>
            </a:r>
            <a:r>
              <a:rPr kumimoji="0" lang="en-US" altLang="zh-CN" smtClean="0"/>
              <a:t>-</a:t>
            </a:r>
            <a:r>
              <a:rPr kumimoji="0" lang="zh-CN" altLang="en-US" smtClean="0"/>
              <a:t>下门限电压</a:t>
            </a:r>
          </a:p>
        </p:txBody>
      </p:sp>
    </p:spTree>
    <p:extLst>
      <p:ext uri="{BB962C8B-B14F-4D97-AF65-F5344CB8AC3E}">
        <p14:creationId xmlns:p14="http://schemas.microsoft.com/office/powerpoint/2010/main" val="11854841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85FE548-D109-411B-A8FE-6FD230E3E5DA}" type="slidenum">
              <a:rPr lang="en-US" altLang="zh-CN" smtClean="0">
                <a:ea typeface="楷体_GB2312"/>
              </a:rPr>
              <a:pPr>
                <a:spcBef>
                  <a:spcPct val="0"/>
                </a:spcBef>
              </a:pPr>
              <a:t>49</a:t>
            </a:fld>
            <a:endParaRPr lang="en-US" altLang="zh-CN" smtClean="0">
              <a:ea typeface="楷体_GB2312"/>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pPr eaLnBrk="1" hangingPunct="1"/>
            <a:r>
              <a:rPr lang="zh-CN" altLang="en-US" smtClean="0"/>
              <a:t>提高抗干扰能力的一种方案：迟滞比较器（每次必考）</a:t>
            </a:r>
          </a:p>
          <a:p>
            <a:pPr eaLnBrk="1" hangingPunct="1"/>
            <a:r>
              <a:rPr lang="zh-CN" altLang="en-US" smtClean="0"/>
              <a:t>（</a:t>
            </a:r>
            <a:r>
              <a:rPr lang="en-US" altLang="zh-CN" smtClean="0"/>
              <a:t>1</a:t>
            </a:r>
            <a:r>
              <a:rPr lang="zh-CN" altLang="en-US" smtClean="0"/>
              <a:t>）电路组成：不再是开环运放，而是加入正反馈，也可使其工作在非线性区</a:t>
            </a:r>
          </a:p>
          <a:p>
            <a:pPr eaLnBrk="1" hangingPunct="1"/>
            <a:r>
              <a:rPr lang="zh-CN" altLang="en-US" smtClean="0"/>
              <a:t>（</a:t>
            </a:r>
            <a:r>
              <a:rPr lang="en-US" altLang="zh-CN" smtClean="0"/>
              <a:t>2</a:t>
            </a:r>
            <a:r>
              <a:rPr lang="zh-CN" altLang="en-US" smtClean="0"/>
              <a:t>）门限电压</a:t>
            </a:r>
          </a:p>
          <a:p>
            <a:pPr eaLnBrk="1" hangingPunct="1"/>
            <a:r>
              <a:rPr lang="en-US" altLang="zh-CN" smtClean="0"/>
              <a:t>Vp</a:t>
            </a:r>
            <a:r>
              <a:rPr lang="zh-CN" altLang="en-US" smtClean="0"/>
              <a:t>的大小为门限电压，而</a:t>
            </a:r>
            <a:r>
              <a:rPr lang="en-US" altLang="zh-CN" smtClean="0"/>
              <a:t>vp</a:t>
            </a:r>
            <a:r>
              <a:rPr lang="zh-CN" altLang="en-US" smtClean="0"/>
              <a:t>又与</a:t>
            </a:r>
            <a:r>
              <a:rPr lang="en-US" altLang="zh-CN" smtClean="0"/>
              <a:t>vo</a:t>
            </a:r>
            <a:r>
              <a:rPr lang="zh-CN" altLang="en-US" smtClean="0"/>
              <a:t>有关，而</a:t>
            </a:r>
            <a:r>
              <a:rPr lang="en-US" altLang="zh-CN" smtClean="0"/>
              <a:t>vo</a:t>
            </a:r>
            <a:r>
              <a:rPr lang="zh-CN" altLang="en-US" smtClean="0"/>
              <a:t>有两个电压值（高电平和低电平），所以对应两个</a:t>
            </a:r>
            <a:r>
              <a:rPr lang="en-US" altLang="zh-CN" smtClean="0"/>
              <a:t>vp</a:t>
            </a:r>
            <a:r>
              <a:rPr lang="zh-CN" altLang="en-US" smtClean="0"/>
              <a:t>，即两个门限电压</a:t>
            </a:r>
          </a:p>
          <a:p>
            <a:pPr eaLnBrk="1" hangingPunct="1"/>
            <a:r>
              <a:rPr kumimoji="0" lang="zh-CN" altLang="en-US" smtClean="0"/>
              <a:t>求</a:t>
            </a:r>
            <a:r>
              <a:rPr kumimoji="0" lang="en-US" altLang="zh-CN" smtClean="0"/>
              <a:t>vp</a:t>
            </a:r>
            <a:r>
              <a:rPr kumimoji="0" lang="zh-CN" altLang="en-US" smtClean="0"/>
              <a:t>，用叠加原理，可以把</a:t>
            </a:r>
            <a:r>
              <a:rPr kumimoji="0" lang="en-US" altLang="zh-CN" smtClean="0"/>
              <a:t>VREF</a:t>
            </a:r>
            <a:r>
              <a:rPr kumimoji="0" lang="zh-CN" altLang="en-US" smtClean="0"/>
              <a:t>和</a:t>
            </a:r>
            <a:r>
              <a:rPr kumimoji="0" lang="en-US" altLang="zh-CN" smtClean="0"/>
              <a:t>Vo</a:t>
            </a:r>
            <a:r>
              <a:rPr kumimoji="0" lang="zh-CN" altLang="en-US" smtClean="0"/>
              <a:t>看作是两个输入信号分别作用，</a:t>
            </a:r>
          </a:p>
          <a:p>
            <a:pPr eaLnBrk="1" hangingPunct="1"/>
            <a:r>
              <a:rPr kumimoji="0" lang="zh-CN" altLang="en-US" smtClean="0"/>
              <a:t>仅有</a:t>
            </a:r>
            <a:r>
              <a:rPr kumimoji="0" lang="en-US" altLang="zh-CN" smtClean="0"/>
              <a:t>Vref</a:t>
            </a:r>
            <a:r>
              <a:rPr kumimoji="0" lang="zh-CN" altLang="en-US" smtClean="0"/>
              <a:t>作用时，</a:t>
            </a:r>
            <a:r>
              <a:rPr kumimoji="0" lang="en-US" altLang="zh-CN" smtClean="0"/>
              <a:t>vp1=R1/</a:t>
            </a:r>
            <a:r>
              <a:rPr kumimoji="0" lang="zh-CN" altLang="en-US" smtClean="0"/>
              <a:t>（</a:t>
            </a:r>
            <a:r>
              <a:rPr kumimoji="0" lang="en-US" altLang="zh-CN" smtClean="0"/>
              <a:t>R1+R2</a:t>
            </a:r>
            <a:r>
              <a:rPr kumimoji="0" lang="zh-CN" altLang="en-US" smtClean="0"/>
              <a:t>）</a:t>
            </a:r>
            <a:r>
              <a:rPr kumimoji="0" lang="en-US" altLang="zh-CN" smtClean="0"/>
              <a:t>VREF </a:t>
            </a:r>
            <a:r>
              <a:rPr kumimoji="0" lang="zh-CN" altLang="en-US" smtClean="0"/>
              <a:t>；仅有</a:t>
            </a:r>
            <a:r>
              <a:rPr kumimoji="0" lang="en-US" altLang="zh-CN" smtClean="0"/>
              <a:t>Vo</a:t>
            </a:r>
            <a:r>
              <a:rPr kumimoji="0" lang="zh-CN" altLang="en-US" smtClean="0"/>
              <a:t>作用时，</a:t>
            </a:r>
            <a:r>
              <a:rPr kumimoji="0" lang="en-US" altLang="zh-CN" smtClean="0"/>
              <a:t>vp2=R2/</a:t>
            </a:r>
            <a:r>
              <a:rPr kumimoji="0" lang="zh-CN" altLang="en-US" smtClean="0"/>
              <a:t>（</a:t>
            </a:r>
            <a:r>
              <a:rPr kumimoji="0" lang="en-US" altLang="zh-CN" smtClean="0"/>
              <a:t>R1+R2</a:t>
            </a:r>
            <a:r>
              <a:rPr kumimoji="0" lang="zh-CN" altLang="en-US" smtClean="0"/>
              <a:t>）</a:t>
            </a:r>
            <a:r>
              <a:rPr kumimoji="0" lang="en-US" altLang="zh-CN" smtClean="0"/>
              <a:t>vo</a:t>
            </a:r>
            <a:r>
              <a:rPr kumimoji="0" lang="zh-CN" altLang="en-US" smtClean="0"/>
              <a:t>，叠加</a:t>
            </a:r>
          </a:p>
          <a:p>
            <a:pPr eaLnBrk="1" hangingPunct="1"/>
            <a:r>
              <a:rPr kumimoji="0" lang="zh-CN" altLang="en-US" smtClean="0"/>
              <a:t>把两个输出电平带入，可以得到一个上门限电压，和一个下门限电压</a:t>
            </a:r>
          </a:p>
          <a:p>
            <a:pPr eaLnBrk="1" hangingPunct="1"/>
            <a:r>
              <a:rPr kumimoji="0" lang="zh-CN" altLang="en-US" smtClean="0"/>
              <a:t>回差电压（门限宽度）：上门限电压</a:t>
            </a:r>
            <a:r>
              <a:rPr kumimoji="0" lang="en-US" altLang="zh-CN" smtClean="0"/>
              <a:t>-</a:t>
            </a:r>
            <a:r>
              <a:rPr kumimoji="0" lang="zh-CN" altLang="en-US" smtClean="0"/>
              <a:t>下门限电压</a:t>
            </a:r>
          </a:p>
        </p:txBody>
      </p:sp>
    </p:spTree>
    <p:extLst>
      <p:ext uri="{BB962C8B-B14F-4D97-AF65-F5344CB8AC3E}">
        <p14:creationId xmlns:p14="http://schemas.microsoft.com/office/powerpoint/2010/main" val="2368837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2746BB7-4C2C-4705-884E-C929D7A5B048}" type="slidenum">
              <a:rPr lang="en-US" altLang="zh-CN" smtClean="0">
                <a:ea typeface="楷体_GB2312"/>
              </a:rPr>
              <a:pPr>
                <a:spcBef>
                  <a:spcPct val="0"/>
                </a:spcBef>
              </a:pPr>
              <a:t>8</a:t>
            </a:fld>
            <a:endParaRPr lang="en-US" altLang="zh-CN" smtClean="0">
              <a:ea typeface="楷体_GB2312"/>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zh-CN" altLang="en-US" smtClean="0"/>
              <a:t>分类：低通，高通，带通（收音机</a:t>
            </a:r>
            <a:r>
              <a:rPr lang="en-US" altLang="zh-CN" smtClean="0"/>
              <a:t>20-20kHz</a:t>
            </a:r>
            <a:r>
              <a:rPr lang="zh-CN" altLang="en-US" smtClean="0"/>
              <a:t>），带阻（抑制干扰），全通</a:t>
            </a:r>
          </a:p>
        </p:txBody>
      </p:sp>
    </p:spTree>
    <p:extLst>
      <p:ext uri="{BB962C8B-B14F-4D97-AF65-F5344CB8AC3E}">
        <p14:creationId xmlns:p14="http://schemas.microsoft.com/office/powerpoint/2010/main" val="3201137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775E07F-00F9-44DF-82A4-FCC2AA54FC20}" type="slidenum">
              <a:rPr lang="en-US" altLang="zh-CN" smtClean="0">
                <a:ea typeface="楷体_GB2312"/>
              </a:rPr>
              <a:pPr>
                <a:spcBef>
                  <a:spcPct val="0"/>
                </a:spcBef>
              </a:pPr>
              <a:t>50</a:t>
            </a:fld>
            <a:endParaRPr lang="en-US" altLang="zh-CN" smtClean="0">
              <a:ea typeface="楷体_GB2312"/>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pPr eaLnBrk="1" hangingPunct="1"/>
            <a:r>
              <a:rPr lang="zh-CN" altLang="en-US" smtClean="0"/>
              <a:t>迟滞比较器的传输特性，假设下门限电压大于零</a:t>
            </a:r>
          </a:p>
          <a:p>
            <a:pPr eaLnBrk="1" hangingPunct="1"/>
            <a:endParaRPr lang="zh-CN" altLang="en-US" smtClean="0"/>
          </a:p>
          <a:p>
            <a:pPr eaLnBrk="1" hangingPunct="1"/>
            <a:r>
              <a:rPr lang="zh-CN" altLang="en-US" smtClean="0"/>
              <a:t>当</a:t>
            </a:r>
            <a:r>
              <a:rPr lang="en-US" altLang="zh-CN" smtClean="0"/>
              <a:t>vi</a:t>
            </a:r>
            <a:r>
              <a:rPr lang="zh-CN" altLang="en-US" smtClean="0"/>
              <a:t>由零增大，</a:t>
            </a:r>
            <a:r>
              <a:rPr lang="en-US" altLang="zh-CN" smtClean="0"/>
              <a:t>vi&lt;</a:t>
            </a:r>
            <a:r>
              <a:rPr lang="zh-CN" altLang="en-US" smtClean="0"/>
              <a:t>门限电压，输出高电平，</a:t>
            </a:r>
            <a:r>
              <a:rPr lang="en-US" altLang="zh-CN" smtClean="0"/>
              <a:t>vp=VT+</a:t>
            </a:r>
          </a:p>
          <a:p>
            <a:pPr eaLnBrk="1" hangingPunct="1"/>
            <a:r>
              <a:rPr lang="en-US" altLang="zh-CN" smtClean="0"/>
              <a:t>Vi</a:t>
            </a:r>
            <a:r>
              <a:rPr lang="zh-CN" altLang="en-US" smtClean="0"/>
              <a:t>在大于</a:t>
            </a:r>
            <a:r>
              <a:rPr lang="en-US" altLang="zh-CN" smtClean="0"/>
              <a:t>VT+</a:t>
            </a:r>
            <a:r>
              <a:rPr lang="zh-CN" altLang="en-US" smtClean="0"/>
              <a:t>之前，输出为高电平无变化，一旦</a:t>
            </a:r>
            <a:r>
              <a:rPr lang="en-US" altLang="zh-CN" smtClean="0"/>
              <a:t>Vi</a:t>
            </a:r>
            <a:r>
              <a:rPr lang="zh-CN" altLang="en-US" smtClean="0"/>
              <a:t>大于</a:t>
            </a:r>
            <a:r>
              <a:rPr lang="en-US" altLang="zh-CN" smtClean="0"/>
              <a:t>vT+</a:t>
            </a:r>
            <a:r>
              <a:rPr lang="zh-CN" altLang="en-US" smtClean="0"/>
              <a:t>时，输出变为低电平，</a:t>
            </a:r>
            <a:r>
              <a:rPr lang="en-US" altLang="zh-CN" smtClean="0"/>
              <a:t>vp=VT-</a:t>
            </a:r>
            <a:r>
              <a:rPr lang="zh-CN" altLang="en-US" smtClean="0"/>
              <a:t>，此时</a:t>
            </a:r>
            <a:r>
              <a:rPr lang="en-US" altLang="zh-CN" smtClean="0"/>
              <a:t>vi</a:t>
            </a:r>
            <a:r>
              <a:rPr lang="zh-CN" altLang="en-US" smtClean="0"/>
              <a:t>继续增加，</a:t>
            </a:r>
            <a:r>
              <a:rPr lang="en-US" altLang="zh-CN" smtClean="0"/>
              <a:t>vi</a:t>
            </a:r>
            <a:r>
              <a:rPr lang="zh-CN" altLang="en-US" smtClean="0"/>
              <a:t>始终大于</a:t>
            </a:r>
            <a:r>
              <a:rPr lang="en-US" altLang="zh-CN" smtClean="0"/>
              <a:t>VT-</a:t>
            </a:r>
            <a:r>
              <a:rPr lang="zh-CN" altLang="en-US" smtClean="0"/>
              <a:t>，输出保持低电平无变化</a:t>
            </a:r>
          </a:p>
          <a:p>
            <a:pPr eaLnBrk="1" hangingPunct="1"/>
            <a:endParaRPr lang="zh-CN" altLang="en-US" smtClean="0"/>
          </a:p>
          <a:p>
            <a:pPr eaLnBrk="1" hangingPunct="1"/>
            <a:r>
              <a:rPr kumimoji="0" lang="zh-CN" altLang="en-US" smtClean="0"/>
              <a:t>担当</a:t>
            </a:r>
            <a:r>
              <a:rPr kumimoji="0" lang="en-US" altLang="zh-CN" smtClean="0"/>
              <a:t>vi</a:t>
            </a:r>
            <a:r>
              <a:rPr kumimoji="0" lang="zh-CN" altLang="en-US" smtClean="0"/>
              <a:t>开始减小，向负方向移动时，在小于</a:t>
            </a:r>
            <a:r>
              <a:rPr kumimoji="0" lang="en-US" altLang="zh-CN" smtClean="0"/>
              <a:t>VT-</a:t>
            </a:r>
            <a:r>
              <a:rPr kumimoji="0" lang="zh-CN" altLang="en-US" smtClean="0"/>
              <a:t>之前，输出为低电平无变化，直到</a:t>
            </a:r>
            <a:r>
              <a:rPr kumimoji="0" lang="en-US" altLang="zh-CN" smtClean="0"/>
              <a:t>Vi&lt;VT-</a:t>
            </a:r>
            <a:r>
              <a:rPr kumimoji="0" lang="zh-CN" altLang="en-US" smtClean="0"/>
              <a:t>时</a:t>
            </a:r>
            <a:r>
              <a:rPr kumimoji="0" lang="en-US" altLang="zh-CN" smtClean="0"/>
              <a:t>,</a:t>
            </a:r>
            <a:r>
              <a:rPr kumimoji="0" lang="zh-CN" altLang="en-US" smtClean="0"/>
              <a:t>输出变为高电平</a:t>
            </a:r>
          </a:p>
          <a:p>
            <a:pPr eaLnBrk="1" hangingPunct="1"/>
            <a:endParaRPr kumimoji="0" lang="zh-CN" altLang="en-US" smtClean="0"/>
          </a:p>
          <a:p>
            <a:pPr eaLnBrk="1" hangingPunct="1"/>
            <a:r>
              <a:rPr kumimoji="0" lang="zh-CN" altLang="en-US" smtClean="0"/>
              <a:t>把正向和负向传输特性曲线合并得到迟滞比较器的完整特性曲线</a:t>
            </a:r>
            <a:r>
              <a:rPr kumimoji="0" lang="en-US" altLang="zh-CN" smtClean="0"/>
              <a:t>, </a:t>
            </a:r>
            <a:r>
              <a:rPr kumimoji="0" lang="zh-CN" altLang="en-US" smtClean="0"/>
              <a:t>如何确定 </a:t>
            </a:r>
            <a:r>
              <a:rPr kumimoji="0" lang="en-US" altLang="zh-CN" smtClean="0"/>
              <a:t>(VT-, VT+,VOH,VOL)</a:t>
            </a:r>
          </a:p>
        </p:txBody>
      </p:sp>
    </p:spTree>
    <p:extLst>
      <p:ext uri="{BB962C8B-B14F-4D97-AF65-F5344CB8AC3E}">
        <p14:creationId xmlns:p14="http://schemas.microsoft.com/office/powerpoint/2010/main" val="37414420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0B92F82-2FD6-4B0C-9287-2AE41681B63B}" type="slidenum">
              <a:rPr lang="en-US" altLang="zh-CN" smtClean="0">
                <a:ea typeface="楷体_GB2312"/>
              </a:rPr>
              <a:pPr>
                <a:spcBef>
                  <a:spcPct val="0"/>
                </a:spcBef>
              </a:pPr>
              <a:t>51</a:t>
            </a:fld>
            <a:endParaRPr lang="en-US" altLang="zh-CN" smtClean="0">
              <a:ea typeface="楷体_GB2312"/>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pPr eaLnBrk="1" hangingPunct="1"/>
            <a:r>
              <a:rPr lang="zh-CN" altLang="en-US" smtClean="0"/>
              <a:t>例 双向稳压管的作用是稳定输出电压，避免管子进入深度饱和去，提高响应速率 </a:t>
            </a:r>
          </a:p>
          <a:p>
            <a:pPr eaLnBrk="1" hangingPunct="1"/>
            <a:r>
              <a:rPr lang="en-US" altLang="zh-CN" smtClean="0"/>
              <a:t>(1)</a:t>
            </a:r>
            <a:r>
              <a:rPr lang="zh-CN" altLang="en-US" smtClean="0"/>
              <a:t>求门限电压</a:t>
            </a:r>
            <a:r>
              <a:rPr lang="en-US" altLang="zh-CN" smtClean="0"/>
              <a:t>,  </a:t>
            </a:r>
            <a:r>
              <a:rPr lang="zh-CN" altLang="en-US" smtClean="0"/>
              <a:t>在上下门限电压表达式的基础上</a:t>
            </a:r>
            <a:r>
              <a:rPr lang="en-US" altLang="zh-CN" smtClean="0"/>
              <a:t>,</a:t>
            </a:r>
            <a:r>
              <a:rPr lang="zh-CN" altLang="en-US" smtClean="0"/>
              <a:t>把</a:t>
            </a:r>
            <a:r>
              <a:rPr lang="en-US" altLang="zh-CN" smtClean="0"/>
              <a:t>VREF</a:t>
            </a:r>
            <a:r>
              <a:rPr lang="zh-CN" altLang="en-US" smtClean="0"/>
              <a:t>用</a:t>
            </a:r>
            <a:r>
              <a:rPr lang="en-US" altLang="zh-CN" smtClean="0"/>
              <a:t>0</a:t>
            </a:r>
            <a:r>
              <a:rPr lang="zh-CN" altLang="en-US" smtClean="0"/>
              <a:t>代入</a:t>
            </a:r>
            <a:r>
              <a:rPr lang="en-US" altLang="zh-CN" smtClean="0"/>
              <a:t>,vo</a:t>
            </a:r>
            <a:r>
              <a:rPr lang="zh-CN" altLang="en-US" smtClean="0"/>
              <a:t>用正负</a:t>
            </a:r>
            <a:r>
              <a:rPr lang="en-US" altLang="zh-CN" smtClean="0"/>
              <a:t>10</a:t>
            </a:r>
            <a:r>
              <a:rPr lang="zh-CN" altLang="en-US" smtClean="0"/>
              <a:t>代入</a:t>
            </a:r>
            <a:r>
              <a:rPr lang="en-US" altLang="zh-CN" smtClean="0"/>
              <a:t>,</a:t>
            </a:r>
            <a:r>
              <a:rPr lang="zh-CN" altLang="en-US" smtClean="0"/>
              <a:t>的上下门限电压为</a:t>
            </a:r>
            <a:r>
              <a:rPr lang="en-US" altLang="zh-CN" smtClean="0"/>
              <a:t>-5</a:t>
            </a:r>
            <a:r>
              <a:rPr lang="zh-CN" altLang="en-US" smtClean="0"/>
              <a:t>和</a:t>
            </a:r>
            <a:r>
              <a:rPr lang="en-US" altLang="zh-CN" smtClean="0"/>
              <a:t>+5</a:t>
            </a:r>
          </a:p>
          <a:p>
            <a:pPr eaLnBrk="1" hangingPunct="1"/>
            <a:r>
              <a:rPr lang="en-US" altLang="zh-CN" smtClean="0"/>
              <a:t>(2)</a:t>
            </a:r>
            <a:r>
              <a:rPr lang="zh-CN" altLang="en-US" smtClean="0"/>
              <a:t>传输特性曲线</a:t>
            </a:r>
            <a:r>
              <a:rPr lang="en-US" altLang="zh-CN" smtClean="0"/>
              <a:t>, </a:t>
            </a:r>
            <a:r>
              <a:rPr lang="zh-CN" altLang="en-US" smtClean="0"/>
              <a:t>与刚才的传输特性曲线类似</a:t>
            </a:r>
            <a:r>
              <a:rPr lang="en-US" altLang="zh-CN" smtClean="0"/>
              <a:t>,</a:t>
            </a:r>
            <a:r>
              <a:rPr lang="zh-CN" altLang="en-US" smtClean="0"/>
              <a:t>只要确定</a:t>
            </a:r>
            <a:r>
              <a:rPr lang="en-US" altLang="zh-CN" smtClean="0"/>
              <a:t>VT+,VT-,VOH,VOL</a:t>
            </a:r>
          </a:p>
          <a:p>
            <a:pPr eaLnBrk="1" hangingPunct="1"/>
            <a:r>
              <a:rPr lang="en-US" altLang="zh-CN" smtClean="0"/>
              <a:t>(3)</a:t>
            </a:r>
            <a:r>
              <a:rPr lang="zh-CN" altLang="en-US" smtClean="0"/>
              <a:t>输出电压波形</a:t>
            </a:r>
          </a:p>
          <a:p>
            <a:pPr eaLnBrk="1" hangingPunct="1"/>
            <a:r>
              <a:rPr kumimoji="0" lang="zh-CN" altLang="en-US" smtClean="0"/>
              <a:t>输入信号向正方向移动时</a:t>
            </a:r>
          </a:p>
          <a:p>
            <a:pPr eaLnBrk="1" hangingPunct="1"/>
            <a:r>
              <a:rPr kumimoji="0" lang="zh-CN" altLang="en-US" smtClean="0"/>
              <a:t>输入信号向负方向移动时</a:t>
            </a:r>
          </a:p>
          <a:p>
            <a:pPr eaLnBrk="1" hangingPunct="1"/>
            <a:r>
              <a:rPr kumimoji="0" lang="zh-CN" altLang="en-US" smtClean="0"/>
              <a:t>结论，同样在门限电压附近有干扰，但是不会出现误判，所以抗干扰能力强</a:t>
            </a:r>
          </a:p>
        </p:txBody>
      </p:sp>
    </p:spTree>
    <p:extLst>
      <p:ext uri="{BB962C8B-B14F-4D97-AF65-F5344CB8AC3E}">
        <p14:creationId xmlns:p14="http://schemas.microsoft.com/office/powerpoint/2010/main" val="1850620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DC17BB4-80BF-4321-8609-DA1D5DB50E90}" type="slidenum">
              <a:rPr lang="en-US" altLang="zh-CN" smtClean="0">
                <a:ea typeface="楷体_GB2312"/>
              </a:rPr>
              <a:pPr>
                <a:spcBef>
                  <a:spcPct val="0"/>
                </a:spcBef>
              </a:pPr>
              <a:t>9</a:t>
            </a:fld>
            <a:endParaRPr lang="en-US" altLang="zh-CN" smtClean="0">
              <a:ea typeface="楷体_GB2312"/>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r>
              <a:rPr lang="zh-CN" altLang="en-US" smtClean="0"/>
              <a:t>分类：低通，高通，带通（收音机</a:t>
            </a:r>
            <a:r>
              <a:rPr lang="en-US" altLang="zh-CN" smtClean="0"/>
              <a:t>20-20kHz</a:t>
            </a:r>
            <a:r>
              <a:rPr lang="zh-CN" altLang="en-US" smtClean="0"/>
              <a:t>），带阻（抑制干扰），全通</a:t>
            </a:r>
          </a:p>
        </p:txBody>
      </p:sp>
    </p:spTree>
    <p:extLst>
      <p:ext uri="{BB962C8B-B14F-4D97-AF65-F5344CB8AC3E}">
        <p14:creationId xmlns:p14="http://schemas.microsoft.com/office/powerpoint/2010/main" val="3223425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F144107-2ECA-4C27-868F-BF5B5A113F0C}" type="slidenum">
              <a:rPr lang="en-US" altLang="zh-CN" smtClean="0">
                <a:ea typeface="楷体_GB2312"/>
              </a:rPr>
              <a:pPr>
                <a:spcBef>
                  <a:spcPct val="0"/>
                </a:spcBef>
              </a:pPr>
              <a:t>10</a:t>
            </a:fld>
            <a:endParaRPr lang="en-US" altLang="zh-CN" smtClean="0">
              <a:ea typeface="楷体_GB2312"/>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r>
              <a:rPr lang="zh-CN" altLang="en-US" smtClean="0"/>
              <a:t>分类：低通，高通，带通（收音机</a:t>
            </a:r>
            <a:r>
              <a:rPr lang="en-US" altLang="zh-CN" smtClean="0"/>
              <a:t>20-20kHz</a:t>
            </a:r>
            <a:r>
              <a:rPr lang="zh-CN" altLang="en-US" smtClean="0"/>
              <a:t>），带阻（抑制干扰），全通</a:t>
            </a:r>
          </a:p>
        </p:txBody>
      </p:sp>
    </p:spTree>
    <p:extLst>
      <p:ext uri="{BB962C8B-B14F-4D97-AF65-F5344CB8AC3E}">
        <p14:creationId xmlns:p14="http://schemas.microsoft.com/office/powerpoint/2010/main" val="1178473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BFC363E-351F-4123-87DB-3FFF7EB961F8}" type="slidenum">
              <a:rPr lang="en-US" altLang="zh-CN" smtClean="0">
                <a:ea typeface="楷体_GB2312"/>
              </a:rPr>
              <a:pPr>
                <a:spcBef>
                  <a:spcPct val="0"/>
                </a:spcBef>
              </a:pPr>
              <a:t>11</a:t>
            </a:fld>
            <a:endParaRPr lang="en-US" altLang="zh-CN" smtClean="0">
              <a:ea typeface="楷体_GB2312"/>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r>
              <a:rPr lang="zh-CN" altLang="en-US" dirty="0" smtClean="0"/>
              <a:t>描述滤波电路的方式：</a:t>
            </a:r>
          </a:p>
          <a:p>
            <a:pPr eaLnBrk="1" hangingPunct="1"/>
            <a:r>
              <a:rPr lang="zh-CN" altLang="en-US" dirty="0" smtClean="0"/>
              <a:t>传递函数：滤波电路的输出信号比输入信号的复频域表达式，为复数形式，所以可以表示为幅频响应和相频响应</a:t>
            </a:r>
          </a:p>
          <a:p>
            <a:pPr eaLnBrk="1" hangingPunct="1"/>
            <a:r>
              <a:rPr kumimoji="0" lang="zh-CN" altLang="en-US" dirty="0" smtClean="0"/>
              <a:t>群时延响应：相频响应随频率的变化率   表示不同频率信号之间的时延关系</a:t>
            </a:r>
          </a:p>
        </p:txBody>
      </p:sp>
    </p:spTree>
    <p:extLst>
      <p:ext uri="{BB962C8B-B14F-4D97-AF65-F5344CB8AC3E}">
        <p14:creationId xmlns:p14="http://schemas.microsoft.com/office/powerpoint/2010/main" val="1099151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6D93BBF-FBCB-41C7-AF93-9E5AB04481EC}" type="slidenum">
              <a:rPr lang="en-US" altLang="zh-CN" smtClean="0">
                <a:ea typeface="楷体_GB2312"/>
              </a:rPr>
              <a:pPr>
                <a:spcBef>
                  <a:spcPct val="0"/>
                </a:spcBef>
              </a:pPr>
              <a:t>12</a:t>
            </a:fld>
            <a:endParaRPr lang="en-US" altLang="zh-CN" smtClean="0">
              <a:ea typeface="楷体_GB2312"/>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r>
              <a:rPr lang="en-US" altLang="zh-CN" dirty="0" smtClean="0"/>
              <a:t>A=vo/vi=vo/vp*vp/vi=Ao*1/sc/</a:t>
            </a:r>
            <a:r>
              <a:rPr lang="zh-CN" altLang="en-US" dirty="0" smtClean="0"/>
              <a:t>（</a:t>
            </a:r>
            <a:r>
              <a:rPr lang="en-US" altLang="zh-CN" dirty="0" smtClean="0"/>
              <a:t>R+1/sc</a:t>
            </a:r>
            <a:r>
              <a:rPr lang="zh-CN" altLang="en-US" dirty="0" smtClean="0"/>
              <a:t>）</a:t>
            </a:r>
            <a:r>
              <a:rPr lang="en-US" altLang="zh-CN" dirty="0" smtClean="0"/>
              <a:t>=Ao/</a:t>
            </a:r>
            <a:r>
              <a:rPr lang="zh-CN" altLang="en-US" dirty="0" smtClean="0"/>
              <a:t>（</a:t>
            </a:r>
            <a:r>
              <a:rPr lang="en-US" altLang="zh-CN" dirty="0" smtClean="0"/>
              <a:t>1+SCR</a:t>
            </a:r>
            <a:r>
              <a:rPr lang="zh-CN" altLang="en-US" dirty="0" smtClean="0"/>
              <a:t>）</a:t>
            </a:r>
            <a:r>
              <a:rPr lang="en-US" altLang="zh-CN" dirty="0" smtClean="0"/>
              <a:t>;</a:t>
            </a:r>
            <a:endParaRPr lang="zh-CN" altLang="en-US" dirty="0" smtClean="0"/>
          </a:p>
          <a:p>
            <a:pPr eaLnBrk="1" hangingPunct="1"/>
            <a:r>
              <a:rPr lang="zh-CN" altLang="en-US" dirty="0" smtClean="0"/>
              <a:t>令</a:t>
            </a:r>
            <a:r>
              <a:rPr lang="en-US" altLang="zh-CN" dirty="0" smtClean="0"/>
              <a:t>wc=1/RC</a:t>
            </a:r>
          </a:p>
          <a:p>
            <a:pPr eaLnBrk="1" hangingPunct="1"/>
            <a:r>
              <a:rPr lang="en-US" altLang="zh-CN" dirty="0" smtClean="0"/>
              <a:t>A=A0/</a:t>
            </a:r>
            <a:r>
              <a:rPr lang="zh-CN" altLang="en-US" dirty="0" smtClean="0"/>
              <a:t>（</a:t>
            </a:r>
            <a:r>
              <a:rPr lang="en-US" altLang="zh-CN" dirty="0" smtClean="0"/>
              <a:t>1+s/wc</a:t>
            </a:r>
            <a:r>
              <a:rPr lang="zh-CN" altLang="en-US" dirty="0" smtClean="0"/>
              <a:t>），其中</a:t>
            </a:r>
            <a:r>
              <a:rPr lang="en-US" altLang="zh-CN" dirty="0" smtClean="0"/>
              <a:t>A0</a:t>
            </a:r>
            <a:r>
              <a:rPr lang="zh-CN" altLang="en-US" dirty="0" smtClean="0"/>
              <a:t>同相输入电路的放大倍数</a:t>
            </a:r>
          </a:p>
          <a:p>
            <a:pPr eaLnBrk="1" hangingPunct="1"/>
            <a:r>
              <a:rPr lang="zh-CN" altLang="en-US" dirty="0" smtClean="0"/>
              <a:t>当</a:t>
            </a:r>
            <a:r>
              <a:rPr lang="en-US" altLang="zh-CN" dirty="0" smtClean="0"/>
              <a:t>w</a:t>
            </a:r>
            <a:r>
              <a:rPr lang="zh-CN" altLang="en-US" dirty="0" smtClean="0"/>
              <a:t>趋于零时，趋于</a:t>
            </a:r>
            <a:r>
              <a:rPr lang="en-US" altLang="zh-CN" dirty="0" smtClean="0"/>
              <a:t>A0</a:t>
            </a:r>
          </a:p>
          <a:p>
            <a:pPr eaLnBrk="1" hangingPunct="1"/>
            <a:r>
              <a:rPr lang="zh-CN" altLang="en-US" dirty="0" smtClean="0"/>
              <a:t>当</a:t>
            </a:r>
            <a:r>
              <a:rPr lang="en-US" altLang="zh-CN" dirty="0" smtClean="0"/>
              <a:t>w</a:t>
            </a:r>
            <a:r>
              <a:rPr lang="zh-CN" altLang="en-US" dirty="0" smtClean="0"/>
              <a:t>等于</a:t>
            </a:r>
            <a:r>
              <a:rPr lang="en-US" altLang="zh-CN" dirty="0" smtClean="0"/>
              <a:t>wc</a:t>
            </a:r>
            <a:r>
              <a:rPr lang="zh-CN" altLang="en-US" dirty="0" smtClean="0"/>
              <a:t>时，</a:t>
            </a:r>
            <a:r>
              <a:rPr lang="en-US" altLang="zh-CN" dirty="0" smtClean="0"/>
              <a:t>A0/</a:t>
            </a:r>
            <a:r>
              <a:rPr lang="zh-CN" altLang="en-US" dirty="0" smtClean="0"/>
              <a:t>根号</a:t>
            </a:r>
            <a:r>
              <a:rPr lang="en-US" altLang="zh-CN" dirty="0" smtClean="0"/>
              <a:t>2</a:t>
            </a:r>
            <a:r>
              <a:rPr lang="zh-CN" altLang="en-US" dirty="0" smtClean="0"/>
              <a:t>，对应下降</a:t>
            </a:r>
            <a:r>
              <a:rPr lang="en-US" altLang="zh-CN" dirty="0" smtClean="0"/>
              <a:t>3dB  20log0.707=-3</a:t>
            </a:r>
          </a:p>
          <a:p>
            <a:pPr eaLnBrk="1" hangingPunct="1"/>
            <a:endParaRPr lang="en-US" altLang="zh-CN" dirty="0" smtClean="0"/>
          </a:p>
          <a:p>
            <a:pPr eaLnBrk="1" hangingPunct="1"/>
            <a:r>
              <a:rPr kumimoji="0" lang="zh-CN" altLang="en-US" dirty="0" smtClean="0"/>
              <a:t>阶数：由传递函数中复频率的几次方来判断，复频率的</a:t>
            </a:r>
            <a:r>
              <a:rPr kumimoji="0" lang="en-US" altLang="zh-CN" dirty="0" smtClean="0"/>
              <a:t>1</a:t>
            </a:r>
            <a:r>
              <a:rPr kumimoji="0" lang="zh-CN" altLang="en-US" dirty="0" smtClean="0"/>
              <a:t>次方</a:t>
            </a:r>
            <a:endParaRPr kumimoji="0" lang="en-US" altLang="zh-CN" dirty="0" smtClean="0"/>
          </a:p>
          <a:p>
            <a:pPr eaLnBrk="1" hangingPunct="1"/>
            <a:endParaRPr kumimoji="0" lang="en-US" altLang="zh-CN" dirty="0" smtClean="0"/>
          </a:p>
          <a:p>
            <a:pPr eaLnBrk="1" hangingPunct="1"/>
            <a:r>
              <a:rPr kumimoji="0" lang="en-US" altLang="zh-CN" dirty="0" smtClean="0"/>
              <a:t>10</a:t>
            </a:r>
            <a:r>
              <a:rPr kumimoji="0" lang="zh-CN" altLang="en-US" dirty="0" smtClean="0"/>
              <a:t>倍频程，幅值下降</a:t>
            </a:r>
            <a:r>
              <a:rPr kumimoji="0" lang="en-US" altLang="zh-CN" dirty="0" smtClean="0"/>
              <a:t>1/10</a:t>
            </a:r>
            <a:r>
              <a:rPr kumimoji="0" lang="zh-CN" altLang="en-US" dirty="0" smtClean="0"/>
              <a:t>，</a:t>
            </a:r>
            <a:r>
              <a:rPr kumimoji="0" lang="en-US" altLang="zh-CN" dirty="0" smtClean="0"/>
              <a:t>-20dB</a:t>
            </a:r>
            <a:endParaRPr kumimoji="0" lang="zh-CN" altLang="en-US" dirty="0" smtClean="0"/>
          </a:p>
        </p:txBody>
      </p:sp>
    </p:spTree>
    <p:extLst>
      <p:ext uri="{BB962C8B-B14F-4D97-AF65-F5344CB8AC3E}">
        <p14:creationId xmlns:p14="http://schemas.microsoft.com/office/powerpoint/2010/main" val="2413092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4E1AE09-F4B4-430B-B2B5-4876D0FC56BD}" type="slidenum">
              <a:rPr lang="en-US" altLang="zh-CN" smtClean="0">
                <a:ea typeface="楷体_GB2312"/>
              </a:rPr>
              <a:pPr>
                <a:spcBef>
                  <a:spcPct val="0"/>
                </a:spcBef>
              </a:pPr>
              <a:t>13</a:t>
            </a:fld>
            <a:endParaRPr lang="en-US" altLang="zh-CN" smtClean="0">
              <a:ea typeface="楷体_GB231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r>
              <a:rPr lang="zh-CN" altLang="en-US" smtClean="0"/>
              <a:t>高通有源滤波器</a:t>
            </a:r>
            <a:r>
              <a:rPr lang="en-US" altLang="zh-CN" smtClean="0"/>
              <a:t>=RC</a:t>
            </a:r>
            <a:r>
              <a:rPr lang="zh-CN" altLang="en-US" smtClean="0"/>
              <a:t>高通</a:t>
            </a:r>
            <a:r>
              <a:rPr lang="en-US" altLang="zh-CN" smtClean="0"/>
              <a:t>+</a:t>
            </a:r>
            <a:r>
              <a:rPr lang="zh-CN" altLang="en-US" smtClean="0"/>
              <a:t>同相比例放大电路</a:t>
            </a:r>
          </a:p>
          <a:p>
            <a:pPr eaLnBrk="1" hangingPunct="1"/>
            <a:r>
              <a:rPr lang="zh-CN" altLang="en-US" smtClean="0"/>
              <a:t>即</a:t>
            </a:r>
            <a:r>
              <a:rPr lang="en-US" altLang="zh-CN" smtClean="0"/>
              <a:t>R</a:t>
            </a:r>
            <a:r>
              <a:rPr lang="zh-CN" altLang="en-US" smtClean="0"/>
              <a:t>与</a:t>
            </a:r>
            <a:r>
              <a:rPr lang="en-US" altLang="zh-CN" smtClean="0"/>
              <a:t>C</a:t>
            </a:r>
            <a:r>
              <a:rPr lang="zh-CN" altLang="en-US" smtClean="0"/>
              <a:t>的位置调换</a:t>
            </a:r>
          </a:p>
        </p:txBody>
      </p:sp>
    </p:spTree>
    <p:extLst>
      <p:ext uri="{BB962C8B-B14F-4D97-AF65-F5344CB8AC3E}">
        <p14:creationId xmlns:p14="http://schemas.microsoft.com/office/powerpoint/2010/main" val="430479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FFB5D37-2FC5-4B17-BBF2-4438D7375324}" type="slidenum">
              <a:rPr lang="en-US" altLang="zh-CN"/>
              <a:pPr>
                <a:defRPr/>
              </a:pPr>
              <a:t>‹#›</a:t>
            </a:fld>
            <a:endParaRPr lang="en-US" altLang="zh-CN"/>
          </a:p>
        </p:txBody>
      </p:sp>
    </p:spTree>
    <p:extLst>
      <p:ext uri="{BB962C8B-B14F-4D97-AF65-F5344CB8AC3E}">
        <p14:creationId xmlns:p14="http://schemas.microsoft.com/office/powerpoint/2010/main" val="3316142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CEB2CDA-08DA-427F-B18D-B95A405A2066}" type="slidenum">
              <a:rPr lang="en-US" altLang="zh-CN"/>
              <a:pPr>
                <a:defRPr/>
              </a:pPr>
              <a:t>‹#›</a:t>
            </a:fld>
            <a:endParaRPr lang="en-US" altLang="zh-CN"/>
          </a:p>
        </p:txBody>
      </p:sp>
    </p:spTree>
    <p:extLst>
      <p:ext uri="{BB962C8B-B14F-4D97-AF65-F5344CB8AC3E}">
        <p14:creationId xmlns:p14="http://schemas.microsoft.com/office/powerpoint/2010/main" val="1404678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CEA22CB-AE2F-47B8-AF7A-EBA4D1F89AF6}" type="slidenum">
              <a:rPr lang="en-US" altLang="zh-CN"/>
              <a:pPr>
                <a:defRPr/>
              </a:pPr>
              <a:t>‹#›</a:t>
            </a:fld>
            <a:endParaRPr lang="en-US" altLang="zh-CN"/>
          </a:p>
        </p:txBody>
      </p:sp>
    </p:spTree>
    <p:extLst>
      <p:ext uri="{BB962C8B-B14F-4D97-AF65-F5344CB8AC3E}">
        <p14:creationId xmlns:p14="http://schemas.microsoft.com/office/powerpoint/2010/main" val="3107527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pic>
        <p:nvPicPr>
          <p:cNvPr id="2" name="图片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4"/>
          <p:cNvSpPr>
            <a:spLocks noGrp="1"/>
          </p:cNvSpPr>
          <p:nvPr>
            <p:ph type="dt" sz="half" idx="10"/>
          </p:nvPr>
        </p:nvSpPr>
        <p:spPr/>
        <p:txBody>
          <a:bodyPr/>
          <a:lstStyle>
            <a:lvl1pPr>
              <a:defRPr/>
            </a:lvl1pPr>
          </a:lstStyle>
          <a:p>
            <a:pPr>
              <a:defRPr/>
            </a:pPr>
            <a:fld id="{C6B70ED0-8C1B-4C3C-A631-31EFD3EE54EC}" type="datetimeFigureOut">
              <a:rPr lang="zh-CN" altLang="en-US"/>
              <a:pPr>
                <a:defRPr/>
              </a:pPr>
              <a:t>2017/6/2</a:t>
            </a:fld>
            <a:endParaRPr lang="zh-CN" altLang="en-US"/>
          </a:p>
        </p:txBody>
      </p:sp>
      <p:sp>
        <p:nvSpPr>
          <p:cNvPr id="4" name="页脚占位符 5"/>
          <p:cNvSpPr>
            <a:spLocks noGrp="1"/>
          </p:cNvSpPr>
          <p:nvPr>
            <p:ph type="ftr" sz="quarter" idx="11"/>
          </p:nvPr>
        </p:nvSpPr>
        <p:spPr/>
        <p:txBody>
          <a:bodyPr/>
          <a:lstStyle>
            <a:lvl1pPr>
              <a:defRPr/>
            </a:lvl1pPr>
          </a:lstStyle>
          <a:p>
            <a:pPr>
              <a:defRPr/>
            </a:pPr>
            <a:endParaRPr lang="zh-CN" altLang="en-US"/>
          </a:p>
        </p:txBody>
      </p:sp>
      <p:sp>
        <p:nvSpPr>
          <p:cNvPr id="5" name="灯片编号占位符 6"/>
          <p:cNvSpPr>
            <a:spLocks noGrp="1"/>
          </p:cNvSpPr>
          <p:nvPr>
            <p:ph type="sldNum" sz="quarter" idx="12"/>
          </p:nvPr>
        </p:nvSpPr>
        <p:spPr/>
        <p:txBody>
          <a:bodyPr/>
          <a:lstStyle>
            <a:lvl1pPr>
              <a:defRPr/>
            </a:lvl1pPr>
          </a:lstStyle>
          <a:p>
            <a:pPr>
              <a:defRPr/>
            </a:pPr>
            <a:fld id="{8FA182FF-22A7-4669-A0C6-EF8F4DBB42D3}" type="slidenum">
              <a:rPr lang="zh-CN" altLang="en-US"/>
              <a:pPr>
                <a:defRPr/>
              </a:pPr>
              <a:t>‹#›</a:t>
            </a:fld>
            <a:endParaRPr lang="zh-CN" altLang="en-US"/>
          </a:p>
        </p:txBody>
      </p:sp>
    </p:spTree>
    <p:extLst>
      <p:ext uri="{BB962C8B-B14F-4D97-AF65-F5344CB8AC3E}">
        <p14:creationId xmlns:p14="http://schemas.microsoft.com/office/powerpoint/2010/main" val="1487484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3" name="AutoShape 4"/>
          <p:cNvSpPr>
            <a:spLocks noChangeArrowheads="1"/>
          </p:cNvSpPr>
          <p:nvPr userDrawn="1"/>
        </p:nvSpPr>
        <p:spPr bwMode="auto">
          <a:xfrm>
            <a:off x="609600" y="665163"/>
            <a:ext cx="7958138" cy="53975"/>
          </a:xfrm>
          <a:custGeom>
            <a:avLst/>
            <a:gdLst>
              <a:gd name="T0" fmla="*/ 0 w 1000"/>
              <a:gd name="T1" fmla="*/ 0 h 1000"/>
              <a:gd name="T2" fmla="*/ 4528181 w 1000"/>
              <a:gd name="T3" fmla="*/ 0 h 1000"/>
              <a:gd name="T4" fmla="*/ 4528181 w 1000"/>
              <a:gd name="T5" fmla="*/ 53975 h 1000"/>
              <a:gd name="T6" fmla="*/ 0 w 1000"/>
              <a:gd name="T7" fmla="*/ 53975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69" y="0"/>
                </a:lnTo>
                <a:lnTo>
                  <a:pt x="569" y="1000"/>
                </a:lnTo>
                <a:lnTo>
                  <a:pt x="0" y="1000"/>
                </a:lnTo>
                <a:lnTo>
                  <a:pt x="0" y="0"/>
                </a:lnTo>
                <a:close/>
              </a:path>
              <a:path w="1000" h="1000">
                <a:moveTo>
                  <a:pt x="0" y="0"/>
                </a:moveTo>
                <a:lnTo>
                  <a:pt x="1000" y="0"/>
                </a:lnTo>
              </a:path>
            </a:pathLst>
          </a:custGeom>
          <a:solidFill>
            <a:srgbClr val="0099CC"/>
          </a:solidFill>
          <a:ln w="12700">
            <a:solidFill>
              <a:srgbClr val="0099CC"/>
            </a:solidFill>
            <a:round/>
            <a:headEnd/>
            <a:tailEnd/>
          </a:ln>
        </p:spPr>
        <p:txBody>
          <a:bodyPr/>
          <a:lstStyle/>
          <a:p>
            <a:endParaRPr lang="zh-CN" altLang="en-US"/>
          </a:p>
        </p:txBody>
      </p:sp>
      <p:sp>
        <p:nvSpPr>
          <p:cNvPr id="2" name="标题 1"/>
          <p:cNvSpPr>
            <a:spLocks noGrp="1"/>
          </p:cNvSpPr>
          <p:nvPr>
            <p:ph type="title"/>
          </p:nvPr>
        </p:nvSpPr>
        <p:spPr>
          <a:xfrm>
            <a:off x="701974" y="71258"/>
            <a:ext cx="7887463" cy="646783"/>
          </a:xfrm>
        </p:spPr>
        <p:txBody>
          <a:bodyPr>
            <a:normAutofit/>
          </a:bodyPr>
          <a:lstStyle>
            <a:lvl1pPr algn="l">
              <a:defRPr sz="3200" b="1">
                <a:solidFill>
                  <a:schemeClr val="accent6">
                    <a:lumMod val="75000"/>
                  </a:schemeClr>
                </a:solidFill>
                <a:latin typeface="Arial Narrow" panose="020B0606020202030204" pitchFamily="34" charset="0"/>
                <a:ea typeface="黑体" panose="02010609060101010101" pitchFamily="49" charset="-122"/>
                <a:cs typeface="Arial" panose="020B0604020202020204" pitchFamily="34" charset="0"/>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112020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B10ACA5-7AE5-4178-A154-0687ABDE5791}" type="slidenum">
              <a:rPr lang="en-US" altLang="zh-CN"/>
              <a:pPr>
                <a:defRPr/>
              </a:pPr>
              <a:t>‹#›</a:t>
            </a:fld>
            <a:endParaRPr lang="en-US" altLang="zh-CN"/>
          </a:p>
        </p:txBody>
      </p:sp>
    </p:spTree>
    <p:extLst>
      <p:ext uri="{BB962C8B-B14F-4D97-AF65-F5344CB8AC3E}">
        <p14:creationId xmlns:p14="http://schemas.microsoft.com/office/powerpoint/2010/main" val="297718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0142A94-6856-4035-8156-3C6A05D631E4}" type="slidenum">
              <a:rPr lang="en-US" altLang="zh-CN"/>
              <a:pPr>
                <a:defRPr/>
              </a:pPr>
              <a:t>‹#›</a:t>
            </a:fld>
            <a:endParaRPr lang="en-US" altLang="zh-CN"/>
          </a:p>
        </p:txBody>
      </p:sp>
    </p:spTree>
    <p:extLst>
      <p:ext uri="{BB962C8B-B14F-4D97-AF65-F5344CB8AC3E}">
        <p14:creationId xmlns:p14="http://schemas.microsoft.com/office/powerpoint/2010/main" val="4263333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F43ECB6-E026-4DD2-B227-4BE664717488}" type="slidenum">
              <a:rPr lang="en-US" altLang="zh-CN"/>
              <a:pPr>
                <a:defRPr/>
              </a:pPr>
              <a:t>‹#›</a:t>
            </a:fld>
            <a:endParaRPr lang="en-US" altLang="zh-CN"/>
          </a:p>
        </p:txBody>
      </p:sp>
    </p:spTree>
    <p:extLst>
      <p:ext uri="{BB962C8B-B14F-4D97-AF65-F5344CB8AC3E}">
        <p14:creationId xmlns:p14="http://schemas.microsoft.com/office/powerpoint/2010/main" val="3945034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083C9BE-8E70-4F12-8D26-D04DD83CFD48}" type="slidenum">
              <a:rPr lang="en-US" altLang="zh-CN"/>
              <a:pPr>
                <a:defRPr/>
              </a:pPr>
              <a:t>‹#›</a:t>
            </a:fld>
            <a:endParaRPr lang="en-US" altLang="zh-CN"/>
          </a:p>
        </p:txBody>
      </p:sp>
    </p:spTree>
    <p:extLst>
      <p:ext uri="{BB962C8B-B14F-4D97-AF65-F5344CB8AC3E}">
        <p14:creationId xmlns:p14="http://schemas.microsoft.com/office/powerpoint/2010/main" val="210871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8B4607F-F793-4771-8F92-D93223FCFAA1}" type="slidenum">
              <a:rPr lang="en-US" altLang="zh-CN"/>
              <a:pPr>
                <a:defRPr/>
              </a:pPr>
              <a:t>‹#›</a:t>
            </a:fld>
            <a:endParaRPr lang="en-US" altLang="zh-CN"/>
          </a:p>
        </p:txBody>
      </p:sp>
    </p:spTree>
    <p:extLst>
      <p:ext uri="{BB962C8B-B14F-4D97-AF65-F5344CB8AC3E}">
        <p14:creationId xmlns:p14="http://schemas.microsoft.com/office/powerpoint/2010/main" val="2378254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0BABC03-9252-477D-BD7B-89DCEC01D951}" type="slidenum">
              <a:rPr lang="en-US" altLang="zh-CN"/>
              <a:pPr>
                <a:defRPr/>
              </a:pPr>
              <a:t>‹#›</a:t>
            </a:fld>
            <a:endParaRPr lang="en-US" altLang="zh-CN"/>
          </a:p>
        </p:txBody>
      </p:sp>
    </p:spTree>
    <p:extLst>
      <p:ext uri="{BB962C8B-B14F-4D97-AF65-F5344CB8AC3E}">
        <p14:creationId xmlns:p14="http://schemas.microsoft.com/office/powerpoint/2010/main" val="216036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5C8B2D7-8E2A-4DAF-8B22-E4ED3217AC55}" type="slidenum">
              <a:rPr lang="en-US" altLang="zh-CN"/>
              <a:pPr>
                <a:defRPr/>
              </a:pPr>
              <a:t>‹#›</a:t>
            </a:fld>
            <a:endParaRPr lang="en-US" altLang="zh-CN"/>
          </a:p>
        </p:txBody>
      </p:sp>
    </p:spTree>
    <p:extLst>
      <p:ext uri="{BB962C8B-B14F-4D97-AF65-F5344CB8AC3E}">
        <p14:creationId xmlns:p14="http://schemas.microsoft.com/office/powerpoint/2010/main" val="164677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027A6D6-872A-4B71-9628-3D9D9F6A114B}" type="slidenum">
              <a:rPr lang="en-US" altLang="zh-CN"/>
              <a:pPr>
                <a:defRPr/>
              </a:pPr>
              <a:t>‹#›</a:t>
            </a:fld>
            <a:endParaRPr lang="en-US" altLang="zh-CN"/>
          </a:p>
        </p:txBody>
      </p:sp>
    </p:spTree>
    <p:extLst>
      <p:ext uri="{BB962C8B-B14F-4D97-AF65-F5344CB8AC3E}">
        <p14:creationId xmlns:p14="http://schemas.microsoft.com/office/powerpoint/2010/main" val="2613883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cs typeface="+mn-cs"/>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ea typeface="+mn-ea"/>
                <a:cs typeface="+mn-cs"/>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宋体" panose="02010600030101010101" pitchFamily="2" charset="-122"/>
              </a:defRPr>
            </a:lvl1pPr>
          </a:lstStyle>
          <a:p>
            <a:pPr>
              <a:defRPr/>
            </a:pPr>
            <a:fld id="{2ED53367-D772-4D6E-92D9-8B8975406A92}" type="slidenum">
              <a:rPr lang="en-US" altLang="zh-CN"/>
              <a:pPr>
                <a:defRPr/>
              </a:pPr>
              <a:t>‹#›</a:t>
            </a:fld>
            <a:endParaRPr lang="en-US" altLang="zh-CN"/>
          </a:p>
        </p:txBody>
      </p:sp>
      <p:sp>
        <p:nvSpPr>
          <p:cNvPr id="1031" name="AutoShape 16"/>
          <p:cNvSpPr>
            <a:spLocks noChangeArrowheads="1"/>
          </p:cNvSpPr>
          <p:nvPr userDrawn="1"/>
        </p:nvSpPr>
        <p:spPr bwMode="auto">
          <a:xfrm>
            <a:off x="50800" y="31750"/>
            <a:ext cx="331788" cy="388938"/>
          </a:xfrm>
          <a:prstGeom prst="star4">
            <a:avLst>
              <a:gd name="adj" fmla="val 12500"/>
            </a:avLst>
          </a:prstGeom>
          <a:gradFill rotWithShape="0">
            <a:gsLst>
              <a:gs pos="0">
                <a:srgbClr val="FFFFCC"/>
              </a:gs>
              <a:gs pos="100000">
                <a:srgbClr val="CCFFFF"/>
              </a:gs>
            </a:gsLst>
            <a:path path="shape">
              <a:fillToRect l="50000" t="50000" r="50000" b="50000"/>
            </a:path>
          </a:gradFill>
          <a:ln w="0" cap="sq">
            <a:solidFill>
              <a:srgbClr val="CCEC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algn="ctr" eaLnBrk="1" hangingPunct="1">
              <a:defRPr/>
            </a:pPr>
            <a:endParaRPr lang="zh-CN" altLang="en-US" smtClean="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5.bin"/><Relationship Id="rId18" Type="http://schemas.openxmlformats.org/officeDocument/2006/relationships/image" Target="../media/image9.wmf"/><Relationship Id="rId3" Type="http://schemas.openxmlformats.org/officeDocument/2006/relationships/notesSlide" Target="../notesSlides/notesSlide1.xml"/><Relationship Id="rId7" Type="http://schemas.openxmlformats.org/officeDocument/2006/relationships/oleObject" Target="../embeddings/oleObject2.bin"/><Relationship Id="rId12" Type="http://schemas.openxmlformats.org/officeDocument/2006/relationships/image" Target="../media/image6.wmf"/><Relationship Id="rId17" Type="http://schemas.openxmlformats.org/officeDocument/2006/relationships/oleObject" Target="../embeddings/oleObject7.bin"/><Relationship Id="rId2" Type="http://schemas.openxmlformats.org/officeDocument/2006/relationships/slideLayout" Target="../slideLayouts/slideLayout2.xml"/><Relationship Id="rId16" Type="http://schemas.openxmlformats.org/officeDocument/2006/relationships/image" Target="../media/image8.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5.wmf"/><Relationship Id="rId4" Type="http://schemas.openxmlformats.org/officeDocument/2006/relationships/image" Target="../media/image10.jpeg"/><Relationship Id="rId9" Type="http://schemas.openxmlformats.org/officeDocument/2006/relationships/oleObject" Target="../embeddings/oleObject3.bin"/><Relationship Id="rId14" Type="http://schemas.openxmlformats.org/officeDocument/2006/relationships/image" Target="../media/image7.w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6.png"/><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20.wmf"/><Relationship Id="rId18" Type="http://schemas.openxmlformats.org/officeDocument/2006/relationships/image" Target="../media/image24.png"/><Relationship Id="rId3" Type="http://schemas.openxmlformats.org/officeDocument/2006/relationships/notesSlide" Target="../notesSlides/notesSlide7.xml"/><Relationship Id="rId7" Type="http://schemas.openxmlformats.org/officeDocument/2006/relationships/image" Target="../media/image17.wmf"/><Relationship Id="rId12" Type="http://schemas.openxmlformats.org/officeDocument/2006/relationships/oleObject" Target="../embeddings/oleObject12.bin"/><Relationship Id="rId17" Type="http://schemas.openxmlformats.org/officeDocument/2006/relationships/image" Target="../media/image22.wmf"/><Relationship Id="rId2" Type="http://schemas.openxmlformats.org/officeDocument/2006/relationships/slideLayout" Target="../slideLayouts/slideLayout7.xml"/><Relationship Id="rId16" Type="http://schemas.openxmlformats.org/officeDocument/2006/relationships/oleObject" Target="../embeddings/oleObject14.bin"/><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image" Target="../media/image19.wmf"/><Relationship Id="rId5" Type="http://schemas.openxmlformats.org/officeDocument/2006/relationships/image" Target="../media/image23.png"/><Relationship Id="rId15" Type="http://schemas.openxmlformats.org/officeDocument/2006/relationships/image" Target="../media/image21.wmf"/><Relationship Id="rId10" Type="http://schemas.openxmlformats.org/officeDocument/2006/relationships/oleObject" Target="../embeddings/oleObject11.bin"/><Relationship Id="rId4" Type="http://schemas.openxmlformats.org/officeDocument/2006/relationships/audio" Target="../media/audio2.wav"/><Relationship Id="rId9" Type="http://schemas.openxmlformats.org/officeDocument/2006/relationships/image" Target="../media/image18.wmf"/><Relationship Id="rId14"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28.wmf"/><Relationship Id="rId3" Type="http://schemas.openxmlformats.org/officeDocument/2006/relationships/notesSlide" Target="../notesSlides/notesSlide8.xml"/><Relationship Id="rId7" Type="http://schemas.openxmlformats.org/officeDocument/2006/relationships/image" Target="../media/image25.wmf"/><Relationship Id="rId12"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5.bin"/><Relationship Id="rId11" Type="http://schemas.openxmlformats.org/officeDocument/2006/relationships/image" Target="../media/image27.wmf"/><Relationship Id="rId5" Type="http://schemas.openxmlformats.org/officeDocument/2006/relationships/image" Target="../media/image29.png"/><Relationship Id="rId10" Type="http://schemas.openxmlformats.org/officeDocument/2006/relationships/oleObject" Target="../embeddings/oleObject17.bin"/><Relationship Id="rId4" Type="http://schemas.openxmlformats.org/officeDocument/2006/relationships/audio" Target="../media/audio2.wav"/><Relationship Id="rId9" Type="http://schemas.openxmlformats.org/officeDocument/2006/relationships/image" Target="../media/image26.wmf"/><Relationship Id="rId14"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9.xml"/><Relationship Id="rId7" Type="http://schemas.openxmlformats.org/officeDocument/2006/relationships/image" Target="../media/image31.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9.bin"/><Relationship Id="rId5" Type="http://schemas.openxmlformats.org/officeDocument/2006/relationships/image" Target="../media/image29.png"/><Relationship Id="rId4" Type="http://schemas.openxmlformats.org/officeDocument/2006/relationships/audio" Target="../media/audio2.wav"/><Relationship Id="rId9" Type="http://schemas.openxmlformats.org/officeDocument/2006/relationships/image" Target="../media/image32.wmf"/></Relationships>
</file>

<file path=ppt/slides/_rels/slide14.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6.xml"/><Relationship Id="rId1" Type="http://schemas.openxmlformats.org/officeDocument/2006/relationships/slideLayout" Target="../slideLayouts/slideLayout7.xml"/><Relationship Id="rId5" Type="http://schemas.openxmlformats.org/officeDocument/2006/relationships/slide" Target="slide6.xml"/><Relationship Id="rId4" Type="http://schemas.openxmlformats.org/officeDocument/2006/relationships/slide" Target="slide21.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6.wmf"/><Relationship Id="rId18" Type="http://schemas.openxmlformats.org/officeDocument/2006/relationships/oleObject" Target="../embeddings/oleObject27.bin"/><Relationship Id="rId3" Type="http://schemas.openxmlformats.org/officeDocument/2006/relationships/notesSlide" Target="../notesSlides/notesSlide10.xml"/><Relationship Id="rId21" Type="http://schemas.openxmlformats.org/officeDocument/2006/relationships/image" Target="../media/image40.wmf"/><Relationship Id="rId7" Type="http://schemas.openxmlformats.org/officeDocument/2006/relationships/image" Target="../media/image33.wmf"/><Relationship Id="rId12" Type="http://schemas.openxmlformats.org/officeDocument/2006/relationships/oleObject" Target="../embeddings/oleObject24.bin"/><Relationship Id="rId17" Type="http://schemas.openxmlformats.org/officeDocument/2006/relationships/image" Target="../media/image38.wmf"/><Relationship Id="rId2" Type="http://schemas.openxmlformats.org/officeDocument/2006/relationships/slideLayout" Target="../slideLayouts/slideLayout7.xml"/><Relationship Id="rId16" Type="http://schemas.openxmlformats.org/officeDocument/2006/relationships/oleObject" Target="../embeddings/oleObject26.bin"/><Relationship Id="rId20" Type="http://schemas.openxmlformats.org/officeDocument/2006/relationships/oleObject" Target="../embeddings/oleObject28.bin"/><Relationship Id="rId1" Type="http://schemas.openxmlformats.org/officeDocument/2006/relationships/vmlDrawing" Target="../drawings/vmlDrawing6.vml"/><Relationship Id="rId6" Type="http://schemas.openxmlformats.org/officeDocument/2006/relationships/oleObject" Target="../embeddings/oleObject21.bin"/><Relationship Id="rId11" Type="http://schemas.openxmlformats.org/officeDocument/2006/relationships/image" Target="../media/image35.wmf"/><Relationship Id="rId5" Type="http://schemas.openxmlformats.org/officeDocument/2006/relationships/slide" Target="slide6.xml"/><Relationship Id="rId15" Type="http://schemas.openxmlformats.org/officeDocument/2006/relationships/image" Target="../media/image37.wmf"/><Relationship Id="rId10" Type="http://schemas.openxmlformats.org/officeDocument/2006/relationships/oleObject" Target="../embeddings/oleObject23.bin"/><Relationship Id="rId19" Type="http://schemas.openxmlformats.org/officeDocument/2006/relationships/image" Target="../media/image39.wmf"/><Relationship Id="rId4" Type="http://schemas.openxmlformats.org/officeDocument/2006/relationships/audio" Target="../media/audio2.wav"/><Relationship Id="rId9" Type="http://schemas.openxmlformats.org/officeDocument/2006/relationships/image" Target="../media/image34.wmf"/><Relationship Id="rId14" Type="http://schemas.openxmlformats.org/officeDocument/2006/relationships/oleObject" Target="../embeddings/oleObject25.bin"/><Relationship Id="rId22" Type="http://schemas.openxmlformats.org/officeDocument/2006/relationships/image" Target="../media/image41.png"/></Relationships>
</file>

<file path=ppt/slides/_rels/slide16.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33.bin"/><Relationship Id="rId18" Type="http://schemas.openxmlformats.org/officeDocument/2006/relationships/image" Target="../media/image48.wmf"/><Relationship Id="rId3" Type="http://schemas.openxmlformats.org/officeDocument/2006/relationships/notesSlide" Target="../notesSlides/notesSlide11.xml"/><Relationship Id="rId7" Type="http://schemas.openxmlformats.org/officeDocument/2006/relationships/oleObject" Target="../embeddings/oleObject30.bin"/><Relationship Id="rId12" Type="http://schemas.openxmlformats.org/officeDocument/2006/relationships/image" Target="../media/image45.wmf"/><Relationship Id="rId17" Type="http://schemas.openxmlformats.org/officeDocument/2006/relationships/oleObject" Target="../embeddings/oleObject35.bin"/><Relationship Id="rId2" Type="http://schemas.openxmlformats.org/officeDocument/2006/relationships/slideLayout" Target="../slideLayouts/slideLayout7.xml"/><Relationship Id="rId16" Type="http://schemas.openxmlformats.org/officeDocument/2006/relationships/image" Target="../media/image47.wmf"/><Relationship Id="rId1" Type="http://schemas.openxmlformats.org/officeDocument/2006/relationships/vmlDrawing" Target="../drawings/vmlDrawing7.vml"/><Relationship Id="rId6" Type="http://schemas.openxmlformats.org/officeDocument/2006/relationships/image" Target="../media/image42.wmf"/><Relationship Id="rId11" Type="http://schemas.openxmlformats.org/officeDocument/2006/relationships/oleObject" Target="../embeddings/oleObject32.bin"/><Relationship Id="rId5" Type="http://schemas.openxmlformats.org/officeDocument/2006/relationships/oleObject" Target="../embeddings/oleObject29.bin"/><Relationship Id="rId15" Type="http://schemas.openxmlformats.org/officeDocument/2006/relationships/oleObject" Target="../embeddings/oleObject34.bin"/><Relationship Id="rId10" Type="http://schemas.openxmlformats.org/officeDocument/2006/relationships/image" Target="../media/image44.wmf"/><Relationship Id="rId4" Type="http://schemas.openxmlformats.org/officeDocument/2006/relationships/audio" Target="../media/audio2.wav"/><Relationship Id="rId9" Type="http://schemas.openxmlformats.org/officeDocument/2006/relationships/oleObject" Target="../embeddings/oleObject31.bin"/><Relationship Id="rId14" Type="http://schemas.openxmlformats.org/officeDocument/2006/relationships/image" Target="../media/image46.wmf"/></Relationships>
</file>

<file path=ppt/slides/_rels/slide1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notesSlide" Target="../notesSlides/notesSlide12.xml"/><Relationship Id="rId7" Type="http://schemas.openxmlformats.org/officeDocument/2006/relationships/image" Target="../media/image51.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50.png"/><Relationship Id="rId5" Type="http://schemas.openxmlformats.org/officeDocument/2006/relationships/image" Target="../media/image49.wmf"/><Relationship Id="rId4" Type="http://schemas.openxmlformats.org/officeDocument/2006/relationships/oleObject" Target="../embeddings/oleObject36.bin"/><Relationship Id="rId9" Type="http://schemas.openxmlformats.org/officeDocument/2006/relationships/image" Target="../media/image53.png"/></Relationships>
</file>

<file path=ppt/slides/_rels/slide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54.wmf"/><Relationship Id="rId4" Type="http://schemas.openxmlformats.org/officeDocument/2006/relationships/oleObject" Target="../embeddings/oleObject37.bin"/></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54.wmf"/><Relationship Id="rId4" Type="http://schemas.openxmlformats.org/officeDocument/2006/relationships/oleObject" Target="../embeddings/oleObject38.bin"/></Relationships>
</file>

<file path=ppt/slides/_rels/slide2.xml.rels><?xml version="1.0" encoding="UTF-8" standalone="yes"?>
<Relationships xmlns="http://schemas.openxmlformats.org/package/2006/relationships"><Relationship Id="rId2" Type="http://schemas.openxmlformats.org/officeDocument/2006/relationships/hyperlink" Target="file:///D:\zhanglin\Ele_A\main.pps"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notesSlide" Target="../notesSlides/notesSlide13.xml"/><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8.jpeg"/><Relationship Id="rId5" Type="http://schemas.openxmlformats.org/officeDocument/2006/relationships/audio" Target="../media/audio2.wav"/><Relationship Id="rId4" Type="http://schemas.openxmlformats.org/officeDocument/2006/relationships/audio" Target="../media/audio3.wav"/></Relationships>
</file>

<file path=ppt/slides/_rels/slide21.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notesSlide" Target="../notesSlides/notesSlide14.xml"/><Relationship Id="rId7"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slide" Target="slide6.xml"/><Relationship Id="rId5" Type="http://schemas.openxmlformats.org/officeDocument/2006/relationships/image" Target="../media/image61.png"/><Relationship Id="rId10" Type="http://schemas.openxmlformats.org/officeDocument/2006/relationships/image" Target="../media/image60.wmf"/><Relationship Id="rId4" Type="http://schemas.openxmlformats.org/officeDocument/2006/relationships/audio" Target="../media/audio2.wav"/><Relationship Id="rId9" Type="http://schemas.openxmlformats.org/officeDocument/2006/relationships/oleObject" Target="../embeddings/oleObject41.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62.png"/><Relationship Id="rId5" Type="http://schemas.openxmlformats.org/officeDocument/2006/relationships/image" Target="../media/image54.wmf"/><Relationship Id="rId4" Type="http://schemas.openxmlformats.org/officeDocument/2006/relationships/oleObject" Target="../embeddings/oleObject42.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3.wmf"/><Relationship Id="rId5" Type="http://schemas.openxmlformats.org/officeDocument/2006/relationships/oleObject" Target="../embeddings/oleObject43.bin"/><Relationship Id="rId4" Type="http://schemas.openxmlformats.org/officeDocument/2006/relationships/image" Target="../media/image64.jpeg"/></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67.wmf"/><Relationship Id="rId3" Type="http://schemas.openxmlformats.org/officeDocument/2006/relationships/notesSlide" Target="../notesSlides/notesSlide17.xml"/><Relationship Id="rId7" Type="http://schemas.openxmlformats.org/officeDocument/2006/relationships/slide" Target="slide6.xml"/><Relationship Id="rId12"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8.jpeg"/><Relationship Id="rId11" Type="http://schemas.openxmlformats.org/officeDocument/2006/relationships/image" Target="../media/image66.wmf"/><Relationship Id="rId5" Type="http://schemas.openxmlformats.org/officeDocument/2006/relationships/audio" Target="../media/audio2.wav"/><Relationship Id="rId10" Type="http://schemas.openxmlformats.org/officeDocument/2006/relationships/oleObject" Target="../embeddings/oleObject45.bin"/><Relationship Id="rId4" Type="http://schemas.openxmlformats.org/officeDocument/2006/relationships/audio" Target="../media/audio3.wav"/><Relationship Id="rId9" Type="http://schemas.openxmlformats.org/officeDocument/2006/relationships/image" Target="../media/image65.wmf"/><Relationship Id="rId14" Type="http://schemas.openxmlformats.org/officeDocument/2006/relationships/image" Target="../media/image69.jpeg"/></Relationships>
</file>

<file path=ppt/slides/_rels/slide25.xml.rels><?xml version="1.0" encoding="UTF-8" standalone="yes"?>
<Relationships xmlns="http://schemas.openxmlformats.org/package/2006/relationships"><Relationship Id="rId8" Type="http://schemas.openxmlformats.org/officeDocument/2006/relationships/image" Target="../media/image71.jpeg"/><Relationship Id="rId3" Type="http://schemas.openxmlformats.org/officeDocument/2006/relationships/notesSlide" Target="../notesSlides/notesSlide18.xml"/><Relationship Id="rId7" Type="http://schemas.openxmlformats.org/officeDocument/2006/relationships/image" Target="../media/image70.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47.bin"/><Relationship Id="rId5" Type="http://schemas.openxmlformats.org/officeDocument/2006/relationships/slide" Target="slide6.xml"/><Relationship Id="rId4" Type="http://schemas.openxmlformats.org/officeDocument/2006/relationships/audio" Target="../media/audio2.wav"/><Relationship Id="rId9" Type="http://schemas.openxmlformats.org/officeDocument/2006/relationships/image" Target="../media/image72.jpeg"/></Relationships>
</file>

<file path=ppt/slides/_rels/slide26.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51.bin"/><Relationship Id="rId3" Type="http://schemas.openxmlformats.org/officeDocument/2006/relationships/notesSlide" Target="../notesSlides/notesSlide19.xml"/><Relationship Id="rId7" Type="http://schemas.openxmlformats.org/officeDocument/2006/relationships/oleObject" Target="../embeddings/oleObject48.bin"/><Relationship Id="rId12" Type="http://schemas.openxmlformats.org/officeDocument/2006/relationships/image" Target="../media/image75.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slide" Target="slide6.xml"/><Relationship Id="rId11" Type="http://schemas.openxmlformats.org/officeDocument/2006/relationships/oleObject" Target="../embeddings/oleObject50.bin"/><Relationship Id="rId5" Type="http://schemas.openxmlformats.org/officeDocument/2006/relationships/image" Target="../media/image78.jpeg"/><Relationship Id="rId10" Type="http://schemas.openxmlformats.org/officeDocument/2006/relationships/image" Target="../media/image74.wmf"/><Relationship Id="rId4" Type="http://schemas.openxmlformats.org/officeDocument/2006/relationships/image" Target="../media/image77.jpeg"/><Relationship Id="rId9" Type="http://schemas.openxmlformats.org/officeDocument/2006/relationships/oleObject" Target="../embeddings/oleObject49.bin"/><Relationship Id="rId14" Type="http://schemas.openxmlformats.org/officeDocument/2006/relationships/image" Target="../media/image76.wmf"/></Relationships>
</file>

<file path=ppt/slides/_rels/slide27.xml.rels><?xml version="1.0" encoding="UTF-8" standalone="yes"?>
<Relationships xmlns="http://schemas.openxmlformats.org/package/2006/relationships"><Relationship Id="rId8" Type="http://schemas.openxmlformats.org/officeDocument/2006/relationships/image" Target="../media/image78.jpeg"/><Relationship Id="rId3" Type="http://schemas.openxmlformats.org/officeDocument/2006/relationships/notesSlide" Target="../notesSlides/notesSlide20.xml"/><Relationship Id="rId7" Type="http://schemas.openxmlformats.org/officeDocument/2006/relationships/image" Target="../media/image80.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53.bin"/><Relationship Id="rId5" Type="http://schemas.openxmlformats.org/officeDocument/2006/relationships/image" Target="../media/image79.wmf"/><Relationship Id="rId4" Type="http://schemas.openxmlformats.org/officeDocument/2006/relationships/oleObject" Target="../embeddings/oleObject52.bin"/><Relationship Id="rId9" Type="http://schemas.openxmlformats.org/officeDocument/2006/relationships/image" Target="../media/image81.wmf"/></Relationships>
</file>

<file path=ppt/slides/_rels/slide2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82.jpeg"/></Relationships>
</file>

<file path=ppt/slides/_rels/slide29.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notesSlide" Target="../notesSlides/notesSlide22.xml"/><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9.wmf"/><Relationship Id="rId5" Type="http://schemas.openxmlformats.org/officeDocument/2006/relationships/oleObject" Target="../embeddings/oleObject54.bin"/><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oleObject" Target="../embeddings/oleObject59.bin"/><Relationship Id="rId3" Type="http://schemas.openxmlformats.org/officeDocument/2006/relationships/notesSlide" Target="../notesSlides/notesSlide23.xml"/><Relationship Id="rId7" Type="http://schemas.openxmlformats.org/officeDocument/2006/relationships/image" Target="../media/image83.wmf"/><Relationship Id="rId12" Type="http://schemas.openxmlformats.org/officeDocument/2006/relationships/image" Target="../media/image85.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56.bin"/><Relationship Id="rId11" Type="http://schemas.openxmlformats.org/officeDocument/2006/relationships/oleObject" Target="../embeddings/oleObject58.bin"/><Relationship Id="rId5" Type="http://schemas.openxmlformats.org/officeDocument/2006/relationships/slide" Target="slide6.xml"/><Relationship Id="rId10" Type="http://schemas.openxmlformats.org/officeDocument/2006/relationships/image" Target="../media/image82.jpeg"/><Relationship Id="rId4" Type="http://schemas.openxmlformats.org/officeDocument/2006/relationships/audio" Target="../media/audio2.wav"/><Relationship Id="rId9" Type="http://schemas.openxmlformats.org/officeDocument/2006/relationships/image" Target="../media/image84.wmf"/><Relationship Id="rId14" Type="http://schemas.openxmlformats.org/officeDocument/2006/relationships/image" Target="../media/image86.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image" Target="../media/image82.jpeg"/></Relationships>
</file>

<file path=ppt/slides/_rels/slide33.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slide" Target="slide36.xml"/><Relationship Id="rId5" Type="http://schemas.openxmlformats.org/officeDocument/2006/relationships/slide" Target="slide40.xml"/><Relationship Id="rId4" Type="http://schemas.openxmlformats.org/officeDocument/2006/relationships/slide" Target="slide38.xml"/></Relationships>
</file>

<file path=ppt/slides/_rels/slide35.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92.jpeg"/><Relationship Id="rId13" Type="http://schemas.openxmlformats.org/officeDocument/2006/relationships/oleObject" Target="../embeddings/oleObject63.bin"/><Relationship Id="rId3" Type="http://schemas.openxmlformats.org/officeDocument/2006/relationships/notesSlide" Target="../notesSlides/notesSlide26.xml"/><Relationship Id="rId7" Type="http://schemas.openxmlformats.org/officeDocument/2006/relationships/image" Target="../media/image88.wmf"/><Relationship Id="rId12" Type="http://schemas.openxmlformats.org/officeDocument/2006/relationships/image" Target="../media/image90.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60.bin"/><Relationship Id="rId11" Type="http://schemas.openxmlformats.org/officeDocument/2006/relationships/oleObject" Target="../embeddings/oleObject62.bin"/><Relationship Id="rId5" Type="http://schemas.openxmlformats.org/officeDocument/2006/relationships/slide" Target="slide6.xml"/><Relationship Id="rId10" Type="http://schemas.openxmlformats.org/officeDocument/2006/relationships/image" Target="../media/image89.wmf"/><Relationship Id="rId4" Type="http://schemas.openxmlformats.org/officeDocument/2006/relationships/audio" Target="../media/audio2.wav"/><Relationship Id="rId9" Type="http://schemas.openxmlformats.org/officeDocument/2006/relationships/oleObject" Target="../embeddings/oleObject61.bin"/><Relationship Id="rId14" Type="http://schemas.openxmlformats.org/officeDocument/2006/relationships/image" Target="../media/image91.w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93.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64.bin"/><Relationship Id="rId5" Type="http://schemas.openxmlformats.org/officeDocument/2006/relationships/image" Target="../media/image94.jpeg"/><Relationship Id="rId4" Type="http://schemas.openxmlformats.org/officeDocument/2006/relationships/slide" Target="slide6.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notesSlide" Target="../notesSlides/notesSlide28.xml"/><Relationship Id="rId7" Type="http://schemas.openxmlformats.org/officeDocument/2006/relationships/image" Target="../media/image94.jpeg"/><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95.wmf"/><Relationship Id="rId5" Type="http://schemas.openxmlformats.org/officeDocument/2006/relationships/oleObject" Target="../embeddings/oleObject65.bin"/><Relationship Id="rId4" Type="http://schemas.openxmlformats.org/officeDocument/2006/relationships/slide" Target="slide6.xml"/><Relationship Id="rId9" Type="http://schemas.openxmlformats.org/officeDocument/2006/relationships/image" Target="../media/image91.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68.bin"/><Relationship Id="rId13" Type="http://schemas.openxmlformats.org/officeDocument/2006/relationships/image" Target="../media/image99.wmf"/><Relationship Id="rId18" Type="http://schemas.openxmlformats.org/officeDocument/2006/relationships/image" Target="../media/image87.jpeg"/><Relationship Id="rId26" Type="http://schemas.openxmlformats.org/officeDocument/2006/relationships/image" Target="../media/image105.wmf"/><Relationship Id="rId3" Type="http://schemas.openxmlformats.org/officeDocument/2006/relationships/notesSlide" Target="../notesSlides/notesSlide29.xml"/><Relationship Id="rId21" Type="http://schemas.openxmlformats.org/officeDocument/2006/relationships/oleObject" Target="../embeddings/oleObject74.bin"/><Relationship Id="rId7" Type="http://schemas.openxmlformats.org/officeDocument/2006/relationships/image" Target="../media/image96.wmf"/><Relationship Id="rId12" Type="http://schemas.openxmlformats.org/officeDocument/2006/relationships/oleObject" Target="../embeddings/oleObject70.bin"/><Relationship Id="rId17" Type="http://schemas.openxmlformats.org/officeDocument/2006/relationships/image" Target="../media/image101.wmf"/><Relationship Id="rId25" Type="http://schemas.openxmlformats.org/officeDocument/2006/relationships/oleObject" Target="../embeddings/oleObject76.bin"/><Relationship Id="rId2" Type="http://schemas.openxmlformats.org/officeDocument/2006/relationships/slideLayout" Target="../slideLayouts/slideLayout7.xml"/><Relationship Id="rId16" Type="http://schemas.openxmlformats.org/officeDocument/2006/relationships/oleObject" Target="../embeddings/oleObject72.bin"/><Relationship Id="rId20" Type="http://schemas.openxmlformats.org/officeDocument/2006/relationships/image" Target="../media/image102.wmf"/><Relationship Id="rId1" Type="http://schemas.openxmlformats.org/officeDocument/2006/relationships/vmlDrawing" Target="../drawings/vmlDrawing24.vml"/><Relationship Id="rId6" Type="http://schemas.openxmlformats.org/officeDocument/2006/relationships/oleObject" Target="../embeddings/oleObject67.bin"/><Relationship Id="rId11" Type="http://schemas.openxmlformats.org/officeDocument/2006/relationships/image" Target="../media/image98.wmf"/><Relationship Id="rId24" Type="http://schemas.openxmlformats.org/officeDocument/2006/relationships/image" Target="../media/image104.wmf"/><Relationship Id="rId5" Type="http://schemas.openxmlformats.org/officeDocument/2006/relationships/slide" Target="slide6.xml"/><Relationship Id="rId15" Type="http://schemas.openxmlformats.org/officeDocument/2006/relationships/image" Target="../media/image100.wmf"/><Relationship Id="rId23" Type="http://schemas.openxmlformats.org/officeDocument/2006/relationships/oleObject" Target="../embeddings/oleObject75.bin"/><Relationship Id="rId10" Type="http://schemas.openxmlformats.org/officeDocument/2006/relationships/oleObject" Target="../embeddings/oleObject69.bin"/><Relationship Id="rId19" Type="http://schemas.openxmlformats.org/officeDocument/2006/relationships/oleObject" Target="../embeddings/oleObject73.bin"/><Relationship Id="rId4" Type="http://schemas.openxmlformats.org/officeDocument/2006/relationships/audio" Target="../media/audio2.wav"/><Relationship Id="rId9" Type="http://schemas.openxmlformats.org/officeDocument/2006/relationships/image" Target="../media/image97.wmf"/><Relationship Id="rId14" Type="http://schemas.openxmlformats.org/officeDocument/2006/relationships/oleObject" Target="../embeddings/oleObject71.bin"/><Relationship Id="rId22" Type="http://schemas.openxmlformats.org/officeDocument/2006/relationships/image" Target="../media/image103.wmf"/></Relationships>
</file>

<file path=ppt/slides/_rels/slide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80.bin"/><Relationship Id="rId18" Type="http://schemas.openxmlformats.org/officeDocument/2006/relationships/image" Target="../media/image111.wmf"/><Relationship Id="rId26" Type="http://schemas.openxmlformats.org/officeDocument/2006/relationships/image" Target="../media/image115.wmf"/><Relationship Id="rId3" Type="http://schemas.openxmlformats.org/officeDocument/2006/relationships/notesSlide" Target="../notesSlides/notesSlide30.xml"/><Relationship Id="rId21" Type="http://schemas.openxmlformats.org/officeDocument/2006/relationships/oleObject" Target="../embeddings/oleObject84.bin"/><Relationship Id="rId7" Type="http://schemas.openxmlformats.org/officeDocument/2006/relationships/oleObject" Target="../embeddings/oleObject77.bin"/><Relationship Id="rId12" Type="http://schemas.openxmlformats.org/officeDocument/2006/relationships/image" Target="../media/image108.wmf"/><Relationship Id="rId17" Type="http://schemas.openxmlformats.org/officeDocument/2006/relationships/oleObject" Target="../embeddings/oleObject82.bin"/><Relationship Id="rId25" Type="http://schemas.openxmlformats.org/officeDocument/2006/relationships/oleObject" Target="../embeddings/oleObject86.bin"/><Relationship Id="rId2" Type="http://schemas.openxmlformats.org/officeDocument/2006/relationships/slideLayout" Target="../slideLayouts/slideLayout7.xml"/><Relationship Id="rId16" Type="http://schemas.openxmlformats.org/officeDocument/2006/relationships/image" Target="../media/image110.wmf"/><Relationship Id="rId20" Type="http://schemas.openxmlformats.org/officeDocument/2006/relationships/image" Target="../media/image112.wmf"/><Relationship Id="rId1" Type="http://schemas.openxmlformats.org/officeDocument/2006/relationships/vmlDrawing" Target="../drawings/vmlDrawing25.vml"/><Relationship Id="rId6" Type="http://schemas.openxmlformats.org/officeDocument/2006/relationships/slide" Target="slide6.xml"/><Relationship Id="rId11" Type="http://schemas.openxmlformats.org/officeDocument/2006/relationships/oleObject" Target="../embeddings/oleObject79.bin"/><Relationship Id="rId24" Type="http://schemas.openxmlformats.org/officeDocument/2006/relationships/image" Target="../media/image114.wmf"/><Relationship Id="rId5" Type="http://schemas.openxmlformats.org/officeDocument/2006/relationships/image" Target="../media/image87.jpeg"/><Relationship Id="rId15" Type="http://schemas.openxmlformats.org/officeDocument/2006/relationships/oleObject" Target="../embeddings/oleObject81.bin"/><Relationship Id="rId23" Type="http://schemas.openxmlformats.org/officeDocument/2006/relationships/oleObject" Target="../embeddings/oleObject85.bin"/><Relationship Id="rId10" Type="http://schemas.openxmlformats.org/officeDocument/2006/relationships/image" Target="../media/image107.wmf"/><Relationship Id="rId19" Type="http://schemas.openxmlformats.org/officeDocument/2006/relationships/oleObject" Target="../embeddings/oleObject83.bin"/><Relationship Id="rId4" Type="http://schemas.openxmlformats.org/officeDocument/2006/relationships/audio" Target="../media/audio2.wav"/><Relationship Id="rId9" Type="http://schemas.openxmlformats.org/officeDocument/2006/relationships/oleObject" Target="../embeddings/oleObject78.bin"/><Relationship Id="rId14" Type="http://schemas.openxmlformats.org/officeDocument/2006/relationships/image" Target="../media/image109.wmf"/><Relationship Id="rId22" Type="http://schemas.openxmlformats.org/officeDocument/2006/relationships/image" Target="../media/image113.wmf"/></Relationships>
</file>

<file path=ppt/slides/_rels/slide41.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notesSlide" Target="../notesSlides/notesSlide31.xml"/><Relationship Id="rId7"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18.png"/><Relationship Id="rId5" Type="http://schemas.openxmlformats.org/officeDocument/2006/relationships/image" Target="../media/image117.wmf"/><Relationship Id="rId4" Type="http://schemas.openxmlformats.org/officeDocument/2006/relationships/audio" Target="../media/audio2.wav"/></Relationships>
</file>

<file path=ppt/slides/_rels/slide42.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slide" Target="slide40.xml"/><Relationship Id="rId5" Type="http://schemas.openxmlformats.org/officeDocument/2006/relationships/slide" Target="slide6.xml"/><Relationship Id="rId4" Type="http://schemas.openxmlformats.org/officeDocument/2006/relationships/slide" Target="slide54.xml"/></Relationships>
</file>

<file path=ppt/slides/_rels/slide44.xml.rels><?xml version="1.0" encoding="UTF-8" standalone="yes"?>
<Relationships xmlns="http://schemas.openxmlformats.org/package/2006/relationships"><Relationship Id="rId3" Type="http://schemas.openxmlformats.org/officeDocument/2006/relationships/audio" Target="../media/audio4.wav"/><Relationship Id="rId7" Type="http://schemas.openxmlformats.org/officeDocument/2006/relationships/image" Target="../media/image121.jpe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120.png"/><Relationship Id="rId5" Type="http://schemas.openxmlformats.org/officeDocument/2006/relationships/slide" Target="slide6.xml"/><Relationship Id="rId4" Type="http://schemas.openxmlformats.org/officeDocument/2006/relationships/audio" Target="../media/audio2.wav"/></Relationships>
</file>

<file path=ppt/slides/_rels/slide4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123.jpeg"/><Relationship Id="rId5" Type="http://schemas.openxmlformats.org/officeDocument/2006/relationships/image" Target="../media/image122.jpeg"/><Relationship Id="rId4" Type="http://schemas.openxmlformats.org/officeDocument/2006/relationships/slide" Target="slide6.xml"/></Relationships>
</file>

<file path=ppt/slides/_rels/slide46.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image" Target="../media/image126.jpe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25.jpeg"/><Relationship Id="rId5" Type="http://schemas.openxmlformats.org/officeDocument/2006/relationships/image" Target="../media/image124.jpeg"/><Relationship Id="rId4" Type="http://schemas.openxmlformats.org/officeDocument/2006/relationships/image" Target="../media/image122.jpeg"/></Relationships>
</file>

<file path=ppt/slides/_rels/slide4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127.jpeg"/></Relationships>
</file>

<file path=ppt/slides/_rels/slide48.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notesSlide" Target="../notesSlides/notesSlide38.xml"/><Relationship Id="rId7"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slide" Target="slide6.xml"/><Relationship Id="rId11" Type="http://schemas.openxmlformats.org/officeDocument/2006/relationships/image" Target="../media/image130.jpeg"/><Relationship Id="rId5" Type="http://schemas.openxmlformats.org/officeDocument/2006/relationships/audio" Target="../media/audio2.wav"/><Relationship Id="rId10" Type="http://schemas.openxmlformats.org/officeDocument/2006/relationships/image" Target="../media/image129.wmf"/><Relationship Id="rId4" Type="http://schemas.openxmlformats.org/officeDocument/2006/relationships/audio" Target="../media/audio3.wav"/><Relationship Id="rId9" Type="http://schemas.openxmlformats.org/officeDocument/2006/relationships/oleObject" Target="../embeddings/oleObject89.bin"/></Relationships>
</file>

<file path=ppt/slides/_rels/slide49.xml.rels><?xml version="1.0" encoding="UTF-8" standalone="yes"?>
<Relationships xmlns="http://schemas.openxmlformats.org/package/2006/relationships"><Relationship Id="rId8" Type="http://schemas.openxmlformats.org/officeDocument/2006/relationships/image" Target="../media/image131.wmf"/><Relationship Id="rId13" Type="http://schemas.openxmlformats.org/officeDocument/2006/relationships/image" Target="../media/image130.jpeg"/><Relationship Id="rId3" Type="http://schemas.openxmlformats.org/officeDocument/2006/relationships/notesSlide" Target="../notesSlides/notesSlide39.xml"/><Relationship Id="rId7" Type="http://schemas.openxmlformats.org/officeDocument/2006/relationships/oleObject" Target="../embeddings/oleObject90.bin"/><Relationship Id="rId12" Type="http://schemas.openxmlformats.org/officeDocument/2006/relationships/image" Target="../media/image133.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slide" Target="slide6.xml"/><Relationship Id="rId11" Type="http://schemas.openxmlformats.org/officeDocument/2006/relationships/oleObject" Target="../embeddings/oleObject92.bin"/><Relationship Id="rId5" Type="http://schemas.openxmlformats.org/officeDocument/2006/relationships/audio" Target="../media/audio2.wav"/><Relationship Id="rId10" Type="http://schemas.openxmlformats.org/officeDocument/2006/relationships/image" Target="../media/image132.wmf"/><Relationship Id="rId4" Type="http://schemas.openxmlformats.org/officeDocument/2006/relationships/audio" Target="../media/audio3.wav"/><Relationship Id="rId9" Type="http://schemas.openxmlformats.org/officeDocument/2006/relationships/oleObject" Target="../embeddings/oleObject91.bin"/></Relationships>
</file>

<file path=ppt/slides/_rels/slide5.xml.rels><?xml version="1.0" encoding="UTF-8" standalone="yes"?>
<Relationships xmlns="http://schemas.openxmlformats.org/package/2006/relationships"><Relationship Id="rId8" Type="http://schemas.openxmlformats.org/officeDocument/2006/relationships/hyperlink" Target="../&#36164;&#28304;/9%20&#20449;&#21495;&#22788;&#29702;&#19982;&#20449;&#21495;&#20135;&#29983;&#30005;&#36335;/ch09-6.ppt" TargetMode="External"/><Relationship Id="rId3" Type="http://schemas.openxmlformats.org/officeDocument/2006/relationships/hyperlink" Target="../&#36164;&#28304;/9%20&#20449;&#21495;&#22788;&#29702;&#19982;&#20449;&#21495;&#20135;&#29983;&#30005;&#36335;/ch09-1.ppt" TargetMode="External"/><Relationship Id="rId7" Type="http://schemas.openxmlformats.org/officeDocument/2006/relationships/hyperlink" Target="../&#36164;&#28304;/9%20&#20449;&#21495;&#22788;&#29702;&#19982;&#20449;&#21495;&#20135;&#29983;&#30005;&#36335;/ch09-2.ppt" TargetMode="External"/><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hyperlink" Target="../&#36164;&#28304;/9%20&#20449;&#21495;&#22788;&#29702;&#19982;&#20449;&#21495;&#20135;&#29983;&#30005;&#36335;/ch09-5.ppt" TargetMode="External"/><Relationship Id="rId11" Type="http://schemas.openxmlformats.org/officeDocument/2006/relationships/image" Target="../media/image11.gif"/><Relationship Id="rId5" Type="http://schemas.openxmlformats.org/officeDocument/2006/relationships/hyperlink" Target="../&#36164;&#28304;/9%20&#20449;&#21495;&#22788;&#29702;&#19982;&#20449;&#21495;&#20135;&#29983;&#30005;&#36335;/ch09-4.ppt" TargetMode="External"/><Relationship Id="rId10" Type="http://schemas.openxmlformats.org/officeDocument/2006/relationships/hyperlink" Target="../&#36164;&#28304;/9%20&#20449;&#21495;&#22788;&#29702;&#19982;&#20449;&#21495;&#20135;&#29983;&#30005;&#36335;/ch09-8.ppt" TargetMode="External"/><Relationship Id="rId4" Type="http://schemas.openxmlformats.org/officeDocument/2006/relationships/hyperlink" Target="../&#36164;&#28304;/9%20&#20449;&#21495;&#22788;&#29702;&#19982;&#20449;&#21495;&#20135;&#29983;&#30005;&#36335;/ch09-3.ppt" TargetMode="External"/><Relationship Id="rId9" Type="http://schemas.openxmlformats.org/officeDocument/2006/relationships/hyperlink" Target="../&#36164;&#28304;/9%20&#20449;&#21495;&#22788;&#29702;&#19982;&#20449;&#21495;&#20135;&#29983;&#30005;&#36335;/ch09-7.ppt" TargetMode="External"/></Relationships>
</file>

<file path=ppt/slides/_rels/slide5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134.jpeg"/><Relationship Id="rId4" Type="http://schemas.openxmlformats.org/officeDocument/2006/relationships/image" Target="../media/image130.jpeg"/></Relationships>
</file>

<file path=ppt/slides/_rels/slide51.xml.rels><?xml version="1.0" encoding="UTF-8" standalone="yes"?>
<Relationships xmlns="http://schemas.openxmlformats.org/package/2006/relationships"><Relationship Id="rId8" Type="http://schemas.openxmlformats.org/officeDocument/2006/relationships/image" Target="../media/image136.wmf"/><Relationship Id="rId13" Type="http://schemas.openxmlformats.org/officeDocument/2006/relationships/image" Target="../media/image139.jpeg"/><Relationship Id="rId3" Type="http://schemas.openxmlformats.org/officeDocument/2006/relationships/notesSlide" Target="../notesSlides/notesSlide41.xml"/><Relationship Id="rId7" Type="http://schemas.openxmlformats.org/officeDocument/2006/relationships/oleObject" Target="../embeddings/oleObject94.bin"/><Relationship Id="rId12" Type="http://schemas.openxmlformats.org/officeDocument/2006/relationships/image" Target="../media/image138.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35.wmf"/><Relationship Id="rId11" Type="http://schemas.openxmlformats.org/officeDocument/2006/relationships/oleObject" Target="../embeddings/oleObject96.bin"/><Relationship Id="rId5" Type="http://schemas.openxmlformats.org/officeDocument/2006/relationships/oleObject" Target="../embeddings/oleObject93.bin"/><Relationship Id="rId15" Type="http://schemas.openxmlformats.org/officeDocument/2006/relationships/image" Target="../media/image141.jpeg"/><Relationship Id="rId10" Type="http://schemas.openxmlformats.org/officeDocument/2006/relationships/image" Target="../media/image137.wmf"/><Relationship Id="rId4" Type="http://schemas.openxmlformats.org/officeDocument/2006/relationships/audio" Target="../media/audio2.wav"/><Relationship Id="rId9" Type="http://schemas.openxmlformats.org/officeDocument/2006/relationships/oleObject" Target="../embeddings/oleObject95.bin"/><Relationship Id="rId14" Type="http://schemas.openxmlformats.org/officeDocument/2006/relationships/image" Target="../media/image140.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396875" y="911225"/>
            <a:ext cx="8496300" cy="5762625"/>
          </a:xfrm>
          <a:noFill/>
        </p:spPr>
        <p:txBody>
          <a:bodyPr/>
          <a:lstStyle/>
          <a:p>
            <a:pPr eaLnBrk="1" hangingPunct="1">
              <a:buFontTx/>
              <a:buNone/>
            </a:pPr>
            <a:r>
              <a:rPr lang="zh-CN" altLang="en-US" sz="2400" b="1" dirty="0" smtClean="0">
                <a:solidFill>
                  <a:srgbClr val="FF0000"/>
                </a:solidFill>
              </a:rPr>
              <a:t>知识点</a:t>
            </a:r>
          </a:p>
          <a:p>
            <a:pPr eaLnBrk="1" hangingPunct="1">
              <a:buFontTx/>
              <a:buNone/>
            </a:pPr>
            <a:r>
              <a:rPr lang="zh-CN" altLang="en-US" sz="2800" b="1" dirty="0" smtClean="0">
                <a:latin typeface="楷体_GB2312" pitchFamily="1" charset="-122"/>
                <a:ea typeface="楷体_GB2312" pitchFamily="1" charset="-122"/>
              </a:rPr>
              <a:t> </a:t>
            </a:r>
            <a:r>
              <a:rPr lang="en-US" altLang="zh-CN" sz="2800" b="1" dirty="0" smtClean="0">
                <a:latin typeface="楷体_GB2312" pitchFamily="1" charset="-122"/>
                <a:ea typeface="楷体_GB2312" pitchFamily="1" charset="-122"/>
              </a:rPr>
              <a:t>1</a:t>
            </a:r>
            <a:r>
              <a:rPr lang="zh-CN" altLang="en-US" sz="2800" b="1" dirty="0" smtClean="0">
                <a:latin typeface="楷体_GB2312" pitchFamily="1" charset="-122"/>
                <a:ea typeface="楷体_GB2312" pitchFamily="1" charset="-122"/>
              </a:rPr>
              <a:t>.乙类</a:t>
            </a:r>
            <a:r>
              <a:rPr lang="zh-CN" altLang="en-US" sz="2800" b="1" dirty="0">
                <a:latin typeface="楷体_GB2312" pitchFamily="1" charset="-122"/>
                <a:ea typeface="楷体_GB2312" pitchFamily="1" charset="-122"/>
              </a:rPr>
              <a:t>及甲乙类</a:t>
            </a:r>
            <a:r>
              <a:rPr lang="zh-CN" altLang="en-US" sz="2800" b="1" dirty="0" smtClean="0">
                <a:latin typeface="楷体_GB2312" pitchFamily="1" charset="-122"/>
                <a:ea typeface="楷体_GB2312" pitchFamily="1" charset="-122"/>
              </a:rPr>
              <a:t>放大电路的构成及分析方法，什么是交越是真？如何克服？</a:t>
            </a:r>
          </a:p>
          <a:p>
            <a:pPr eaLnBrk="1" hangingPunct="1">
              <a:buFontTx/>
              <a:buNone/>
            </a:pPr>
            <a:r>
              <a:rPr lang="zh-CN" altLang="en-US" sz="2800" b="1" dirty="0" smtClean="0">
                <a:latin typeface="楷体_GB2312" pitchFamily="1" charset="-122"/>
                <a:ea typeface="楷体_GB2312" pitchFamily="1" charset="-122"/>
              </a:rPr>
              <a:t> </a:t>
            </a:r>
            <a:r>
              <a:rPr lang="en-US" altLang="zh-CN" sz="2800" b="1" dirty="0" smtClean="0">
                <a:latin typeface="楷体_GB2312" pitchFamily="1" charset="-122"/>
                <a:ea typeface="楷体_GB2312" pitchFamily="1" charset="-122"/>
              </a:rPr>
              <a:t>2</a:t>
            </a:r>
            <a:r>
              <a:rPr lang="zh-CN" altLang="en-US" sz="2800" b="1" dirty="0" smtClean="0">
                <a:latin typeface="楷体_GB2312" pitchFamily="1" charset="-122"/>
                <a:ea typeface="楷体_GB2312" pitchFamily="1" charset="-122"/>
              </a:rPr>
              <a:t>.功放的输出功率，管耗，直流电源供给功率，效率如何计算，单电源和双电源的区别</a:t>
            </a:r>
          </a:p>
          <a:p>
            <a:pPr eaLnBrk="1" hangingPunct="1">
              <a:buFontTx/>
              <a:buNone/>
            </a:pPr>
            <a:r>
              <a:rPr lang="zh-CN" altLang="en-US" sz="2800" b="1" dirty="0" smtClean="0">
                <a:latin typeface="楷体_GB2312" pitchFamily="1" charset="-122"/>
                <a:ea typeface="楷体_GB2312" pitchFamily="1" charset="-122"/>
              </a:rPr>
              <a:t>  </a:t>
            </a:r>
          </a:p>
          <a:p>
            <a:pPr eaLnBrk="1" hangingPunct="1">
              <a:buFontTx/>
              <a:buNone/>
            </a:pPr>
            <a:r>
              <a:rPr lang="zh-CN" altLang="en-US" sz="2800" b="1" dirty="0" smtClean="0">
                <a:latin typeface="楷体_GB2312" pitchFamily="1" charset="-122"/>
                <a:ea typeface="楷体_GB2312" pitchFamily="1" charset="-122"/>
              </a:rPr>
              <a:t> </a:t>
            </a:r>
          </a:p>
          <a:p>
            <a:pPr eaLnBrk="1" hangingPunct="1">
              <a:buFontTx/>
              <a:buNone/>
            </a:pPr>
            <a:r>
              <a:rPr lang="zh-CN" altLang="en-US" sz="2800" b="1" dirty="0" smtClean="0">
                <a:latin typeface="楷体_GB2312" pitchFamily="1" charset="-122"/>
                <a:ea typeface="楷体_GB2312" pitchFamily="1" charset="-122"/>
              </a:rPr>
              <a:t> </a:t>
            </a:r>
            <a:r>
              <a:rPr lang="en-US" altLang="zh-CN" sz="2800" b="1" dirty="0" smtClean="0">
                <a:latin typeface="楷体_GB2312" pitchFamily="1" charset="-122"/>
                <a:ea typeface="楷体_GB2312" pitchFamily="1" charset="-122"/>
              </a:rPr>
              <a:t>3</a:t>
            </a:r>
            <a:r>
              <a:rPr lang="zh-CN" altLang="en-US" sz="2800" b="1" dirty="0" smtClean="0">
                <a:latin typeface="楷体_GB2312" pitchFamily="1" charset="-122"/>
                <a:ea typeface="楷体_GB2312" pitchFamily="1" charset="-122"/>
              </a:rPr>
              <a:t>.设计功放时的选管标准</a:t>
            </a:r>
          </a:p>
          <a:p>
            <a:pPr eaLnBrk="1" hangingPunct="1">
              <a:buFontTx/>
              <a:buNone/>
            </a:pPr>
            <a:r>
              <a:rPr lang="zh-CN" altLang="en-US" sz="2800" b="1" i="1" baseline="-25000" dirty="0" smtClean="0">
                <a:ea typeface="楷体_GB2312" pitchFamily="1" charset="-122"/>
                <a:sym typeface="Arial" pitchFamily="34" charset="0"/>
              </a:rPr>
              <a:t>         </a:t>
            </a:r>
          </a:p>
        </p:txBody>
      </p:sp>
      <p:sp>
        <p:nvSpPr>
          <p:cNvPr id="36867" name="Rectangle 3"/>
          <p:cNvSpPr>
            <a:spLocks noGrp="1" noChangeArrowheads="1"/>
          </p:cNvSpPr>
          <p:nvPr>
            <p:ph type="title"/>
          </p:nvPr>
        </p:nvSpPr>
        <p:spPr>
          <a:xfrm>
            <a:off x="684213" y="44450"/>
            <a:ext cx="7772400" cy="633413"/>
          </a:xfrm>
          <a:noFill/>
        </p:spPr>
        <p:txBody>
          <a:bodyPr/>
          <a:lstStyle/>
          <a:p>
            <a:pPr eaLnBrk="1" hangingPunct="1"/>
            <a:r>
              <a:rPr lang="zh-CN" altLang="en-US" sz="3200" b="1" smtClean="0">
                <a:solidFill>
                  <a:srgbClr val="000099"/>
                </a:solidFill>
              </a:rPr>
              <a:t>第十二周内容回顾</a:t>
            </a:r>
          </a:p>
        </p:txBody>
      </p:sp>
      <p:sp>
        <p:nvSpPr>
          <p:cNvPr id="36868" name="Rectangle 4"/>
          <p:cNvSpPr>
            <a:spLocks noChangeArrowheads="1"/>
          </p:cNvSpPr>
          <p:nvPr/>
        </p:nvSpPr>
        <p:spPr bwMode="auto">
          <a:xfrm>
            <a:off x="0" y="692150"/>
            <a:ext cx="9144000" cy="71438"/>
          </a:xfrm>
          <a:prstGeom prst="rect">
            <a:avLst/>
          </a:prstGeom>
          <a:blipFill dpi="0" rotWithShape="1">
            <a:blip r:embed="rId4"/>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6869" name="Object 5"/>
          <p:cNvGraphicFramePr>
            <a:graphicFrameLocks noChangeAspect="1"/>
          </p:cNvGraphicFramePr>
          <p:nvPr>
            <p:extLst>
              <p:ext uri="{D42A27DB-BD31-4B8C-83A1-F6EECF244321}">
                <p14:modId xmlns:p14="http://schemas.microsoft.com/office/powerpoint/2010/main" val="1209314127"/>
              </p:ext>
            </p:extLst>
          </p:nvPr>
        </p:nvGraphicFramePr>
        <p:xfrm>
          <a:off x="6084888" y="4886325"/>
          <a:ext cx="2376487" cy="695325"/>
        </p:xfrm>
        <a:graphic>
          <a:graphicData uri="http://schemas.openxmlformats.org/presentationml/2006/ole">
            <mc:AlternateContent xmlns:mc="http://schemas.openxmlformats.org/markup-compatibility/2006">
              <mc:Choice xmlns:v="urn:schemas-microsoft-com:vml" Requires="v">
                <p:oleObj spid="_x0000_s152802" r:id="rId5" imgW="1563887" imgH="457741" progId="Equation.3">
                  <p:embed/>
                </p:oleObj>
              </mc:Choice>
              <mc:Fallback>
                <p:oleObj r:id="rId5" imgW="1563887" imgH="45774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888" y="4886325"/>
                        <a:ext cx="2376487" cy="695325"/>
                      </a:xfrm>
                      <a:prstGeom prst="rect">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0" name="Object 6"/>
          <p:cNvGraphicFramePr>
            <a:graphicFrameLocks noChangeAspect="1"/>
          </p:cNvGraphicFramePr>
          <p:nvPr>
            <p:extLst>
              <p:ext uri="{D42A27DB-BD31-4B8C-83A1-F6EECF244321}">
                <p14:modId xmlns:p14="http://schemas.microsoft.com/office/powerpoint/2010/main" val="1591759159"/>
              </p:ext>
            </p:extLst>
          </p:nvPr>
        </p:nvGraphicFramePr>
        <p:xfrm>
          <a:off x="1189038" y="3452813"/>
          <a:ext cx="792162" cy="673100"/>
        </p:xfrm>
        <a:graphic>
          <a:graphicData uri="http://schemas.openxmlformats.org/presentationml/2006/ole">
            <mc:AlternateContent xmlns:mc="http://schemas.openxmlformats.org/markup-compatibility/2006">
              <mc:Choice xmlns:v="urn:schemas-microsoft-com:vml" Requires="v">
                <p:oleObj spid="_x0000_s152803" r:id="rId7" imgW="648826" imgH="470717" progId="Equation.3">
                  <p:embed/>
                </p:oleObj>
              </mc:Choice>
              <mc:Fallback>
                <p:oleObj r:id="rId7" imgW="648826" imgH="4707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9038" y="3452813"/>
                        <a:ext cx="792162" cy="673100"/>
                      </a:xfrm>
                      <a:prstGeom prst="rect">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1" name="Object 7"/>
          <p:cNvGraphicFramePr>
            <a:graphicFrameLocks noChangeAspect="1"/>
          </p:cNvGraphicFramePr>
          <p:nvPr>
            <p:extLst>
              <p:ext uri="{D42A27DB-BD31-4B8C-83A1-F6EECF244321}">
                <p14:modId xmlns:p14="http://schemas.microsoft.com/office/powerpoint/2010/main" val="2304592414"/>
              </p:ext>
            </p:extLst>
          </p:nvPr>
        </p:nvGraphicFramePr>
        <p:xfrm>
          <a:off x="2559050" y="3381375"/>
          <a:ext cx="2446338" cy="815975"/>
        </p:xfrm>
        <a:graphic>
          <a:graphicData uri="http://schemas.openxmlformats.org/presentationml/2006/ole">
            <mc:AlternateContent xmlns:mc="http://schemas.openxmlformats.org/markup-compatibility/2006">
              <mc:Choice xmlns:v="urn:schemas-microsoft-com:vml" Requires="v">
                <p:oleObj spid="_x0000_s152804" r:id="rId9" imgW="1525682" imgH="470356" progId="Equation.3">
                  <p:embed/>
                </p:oleObj>
              </mc:Choice>
              <mc:Fallback>
                <p:oleObj r:id="rId9" imgW="1525682" imgH="47035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9050" y="3381375"/>
                        <a:ext cx="2446338" cy="815975"/>
                      </a:xfrm>
                      <a:prstGeom prst="rect">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2" name="Object 8"/>
          <p:cNvGraphicFramePr>
            <a:graphicFrameLocks noChangeAspect="1"/>
          </p:cNvGraphicFramePr>
          <p:nvPr>
            <p:extLst>
              <p:ext uri="{D42A27DB-BD31-4B8C-83A1-F6EECF244321}">
                <p14:modId xmlns:p14="http://schemas.microsoft.com/office/powerpoint/2010/main" val="2299726266"/>
              </p:ext>
            </p:extLst>
          </p:nvPr>
        </p:nvGraphicFramePr>
        <p:xfrm>
          <a:off x="5292725" y="3452813"/>
          <a:ext cx="1512888" cy="696912"/>
        </p:xfrm>
        <a:graphic>
          <a:graphicData uri="http://schemas.openxmlformats.org/presentationml/2006/ole">
            <mc:AlternateContent xmlns:mc="http://schemas.openxmlformats.org/markup-compatibility/2006">
              <mc:Choice xmlns:v="urn:schemas-microsoft-com:vml" Requires="v">
                <p:oleObj spid="_x0000_s152805" r:id="rId11" imgW="915592" imgH="445080" progId="Equation.3">
                  <p:embed/>
                </p:oleObj>
              </mc:Choice>
              <mc:Fallback>
                <p:oleObj r:id="rId11" imgW="915592" imgH="4450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2725" y="3452813"/>
                        <a:ext cx="1512888" cy="696912"/>
                      </a:xfrm>
                      <a:prstGeom prst="rect">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3" name="Object 9"/>
          <p:cNvGraphicFramePr>
            <a:graphicFrameLocks noChangeAspect="1"/>
          </p:cNvGraphicFramePr>
          <p:nvPr>
            <p:extLst>
              <p:ext uri="{D42A27DB-BD31-4B8C-83A1-F6EECF244321}">
                <p14:modId xmlns:p14="http://schemas.microsoft.com/office/powerpoint/2010/main" val="1331212380"/>
              </p:ext>
            </p:extLst>
          </p:nvPr>
        </p:nvGraphicFramePr>
        <p:xfrm>
          <a:off x="3203575" y="5030788"/>
          <a:ext cx="2120900" cy="581025"/>
        </p:xfrm>
        <a:graphic>
          <a:graphicData uri="http://schemas.openxmlformats.org/presentationml/2006/ole">
            <mc:AlternateContent xmlns:mc="http://schemas.openxmlformats.org/markup-compatibility/2006">
              <mc:Choice xmlns:v="urn:schemas-microsoft-com:vml" Requires="v">
                <p:oleObj spid="_x0000_s152806" r:id="rId13" imgW="928096" imgH="254100" progId="Equation.3">
                  <p:embed/>
                </p:oleObj>
              </mc:Choice>
              <mc:Fallback>
                <p:oleObj r:id="rId13" imgW="928096" imgH="2541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3575" y="5030788"/>
                        <a:ext cx="2120900" cy="581025"/>
                      </a:xfrm>
                      <a:prstGeom prst="rect">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4" name="Object 10"/>
          <p:cNvGraphicFramePr>
            <a:graphicFrameLocks noChangeAspect="1"/>
          </p:cNvGraphicFramePr>
          <p:nvPr>
            <p:extLst>
              <p:ext uri="{D42A27DB-BD31-4B8C-83A1-F6EECF244321}">
                <p14:modId xmlns:p14="http://schemas.microsoft.com/office/powerpoint/2010/main" val="637480140"/>
              </p:ext>
            </p:extLst>
          </p:nvPr>
        </p:nvGraphicFramePr>
        <p:xfrm>
          <a:off x="1260475" y="4886325"/>
          <a:ext cx="1211263" cy="793750"/>
        </p:xfrm>
        <a:graphic>
          <a:graphicData uri="http://schemas.openxmlformats.org/presentationml/2006/ole">
            <mc:AlternateContent xmlns:mc="http://schemas.openxmlformats.org/markup-compatibility/2006">
              <mc:Choice xmlns:v="urn:schemas-microsoft-com:vml" Requires="v">
                <p:oleObj spid="_x0000_s152807" r:id="rId15" imgW="661021" imgH="432150" progId="Equation.3">
                  <p:embed/>
                </p:oleObj>
              </mc:Choice>
              <mc:Fallback>
                <p:oleObj r:id="rId15" imgW="661021" imgH="43215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60475" y="4886325"/>
                        <a:ext cx="1211263" cy="793750"/>
                      </a:xfrm>
                      <a:prstGeom prst="rect">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5" name="Object 11"/>
          <p:cNvGraphicFramePr>
            <a:graphicFrameLocks noChangeAspect="1"/>
          </p:cNvGraphicFramePr>
          <p:nvPr>
            <p:extLst>
              <p:ext uri="{D42A27DB-BD31-4B8C-83A1-F6EECF244321}">
                <p14:modId xmlns:p14="http://schemas.microsoft.com/office/powerpoint/2010/main" val="4102621266"/>
              </p:ext>
            </p:extLst>
          </p:nvPr>
        </p:nvGraphicFramePr>
        <p:xfrm>
          <a:off x="7092950" y="3308350"/>
          <a:ext cx="1520825" cy="904875"/>
        </p:xfrm>
        <a:graphic>
          <a:graphicData uri="http://schemas.openxmlformats.org/presentationml/2006/ole">
            <mc:AlternateContent xmlns:mc="http://schemas.openxmlformats.org/markup-compatibility/2006">
              <mc:Choice xmlns:v="urn:schemas-microsoft-com:vml" Requires="v">
                <p:oleObj spid="_x0000_s152808" r:id="rId17" imgW="711841" imgH="432150" progId="Equation.3">
                  <p:embed/>
                </p:oleObj>
              </mc:Choice>
              <mc:Fallback>
                <p:oleObj r:id="rId17" imgW="711841" imgH="43215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92950" y="3308350"/>
                        <a:ext cx="1520825" cy="904875"/>
                      </a:xfrm>
                      <a:prstGeom prst="rect">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836738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对象 1"/>
          <p:cNvGraphicFramePr>
            <a:graphicFrameLocks noChangeAspect="1"/>
          </p:cNvGraphicFramePr>
          <p:nvPr>
            <p:extLst>
              <p:ext uri="{D42A27DB-BD31-4B8C-83A1-F6EECF244321}">
                <p14:modId xmlns:p14="http://schemas.microsoft.com/office/powerpoint/2010/main" val="444950841"/>
              </p:ext>
            </p:extLst>
          </p:nvPr>
        </p:nvGraphicFramePr>
        <p:xfrm>
          <a:off x="5807075" y="1992312"/>
          <a:ext cx="3155950" cy="1731963"/>
        </p:xfrm>
        <a:graphic>
          <a:graphicData uri="http://schemas.openxmlformats.org/presentationml/2006/ole">
            <mc:AlternateContent xmlns:mc="http://schemas.openxmlformats.org/markup-compatibility/2006">
              <mc:Choice xmlns:v="urn:schemas-microsoft-com:vml" Requires="v">
                <p:oleObj spid="_x0000_s12362" name="Photo Editor 照片" r:id="rId4" imgW="11057143" imgH="5952381" progId="MSPhotoEd.3">
                  <p:embed/>
                </p:oleObj>
              </mc:Choice>
              <mc:Fallback>
                <p:oleObj name="Photo Editor 照片" r:id="rId4" imgW="11057143" imgH="5952381" progId="MSPhotoEd.3">
                  <p:embed/>
                  <p:pic>
                    <p:nvPicPr>
                      <p:cNvPr id="0" name="对象 1"/>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b="-1872"/>
                      <a:stretch>
                        <a:fillRect/>
                      </a:stretch>
                    </p:blipFill>
                    <p:spPr bwMode="auto">
                      <a:xfrm>
                        <a:off x="5807075" y="1992312"/>
                        <a:ext cx="3155950" cy="1731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1" name="Line 3"/>
          <p:cNvSpPr>
            <a:spLocks noChangeShapeType="1"/>
          </p:cNvSpPr>
          <p:nvPr/>
        </p:nvSpPr>
        <p:spPr bwMode="auto">
          <a:xfrm>
            <a:off x="457200" y="762000"/>
            <a:ext cx="8153400"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 name="Rectangle 4"/>
          <p:cNvSpPr>
            <a:spLocks noChangeArrowheads="1"/>
          </p:cNvSpPr>
          <p:nvPr/>
        </p:nvSpPr>
        <p:spPr bwMode="auto">
          <a:xfrm>
            <a:off x="533400" y="127283"/>
            <a:ext cx="8001000" cy="591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0"/>
              </a:spcBef>
              <a:buFontTx/>
              <a:buNone/>
            </a:pPr>
            <a:r>
              <a:rPr lang="en-US" altLang="zh-CN" sz="3600" b="1" dirty="0" smtClean="0">
                <a:solidFill>
                  <a:srgbClr val="FF0000"/>
                </a:solidFill>
                <a:ea typeface="黑体" panose="02010609060101010101" pitchFamily="49" charset="-122"/>
              </a:rPr>
              <a:t>10.1  </a:t>
            </a:r>
            <a:r>
              <a:rPr lang="zh-CN" altLang="en-US" sz="3600" b="1" dirty="0">
                <a:solidFill>
                  <a:srgbClr val="FF0000"/>
                </a:solidFill>
                <a:ea typeface="黑体" panose="02010609060101010101" pitchFamily="49" charset="-122"/>
              </a:rPr>
              <a:t>滤波电路的基本概念与分类</a:t>
            </a:r>
          </a:p>
        </p:txBody>
      </p:sp>
      <p:sp>
        <p:nvSpPr>
          <p:cNvPr id="12293" name="Rectangle 6"/>
          <p:cNvSpPr>
            <a:spLocks noChangeArrowheads="1"/>
          </p:cNvSpPr>
          <p:nvPr/>
        </p:nvSpPr>
        <p:spPr bwMode="auto">
          <a:xfrm>
            <a:off x="457200" y="920750"/>
            <a:ext cx="3275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800" b="1">
                <a:ea typeface="楷体_GB2312"/>
              </a:rPr>
              <a:t>(b) </a:t>
            </a:r>
            <a:r>
              <a:rPr lang="zh-CN" altLang="en-US" sz="2800" b="1">
                <a:latin typeface="楷体_GB2312"/>
                <a:ea typeface="楷体_GB2312"/>
              </a:rPr>
              <a:t>有源滤波器</a:t>
            </a:r>
          </a:p>
        </p:txBody>
      </p:sp>
      <p:sp>
        <p:nvSpPr>
          <p:cNvPr id="12294" name="Rectangle 7"/>
          <p:cNvSpPr>
            <a:spLocks noChangeArrowheads="1"/>
          </p:cNvSpPr>
          <p:nvPr/>
        </p:nvSpPr>
        <p:spPr bwMode="auto">
          <a:xfrm>
            <a:off x="1689100" y="2060575"/>
            <a:ext cx="3767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dirty="0">
                <a:latin typeface="楷体_GB2312"/>
                <a:ea typeface="楷体_GB2312"/>
              </a:rPr>
              <a:t>电路体积小、重量轻。</a:t>
            </a:r>
          </a:p>
        </p:txBody>
      </p:sp>
      <p:sp>
        <p:nvSpPr>
          <p:cNvPr id="12295" name="Rectangle 9"/>
          <p:cNvSpPr>
            <a:spLocks noChangeArrowheads="1"/>
          </p:cNvSpPr>
          <p:nvPr/>
        </p:nvSpPr>
        <p:spPr bwMode="auto">
          <a:xfrm>
            <a:off x="1693863" y="2622550"/>
            <a:ext cx="411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dirty="0">
                <a:latin typeface="楷体_GB2312"/>
                <a:ea typeface="楷体_GB2312"/>
              </a:rPr>
              <a:t>通带内的信号可以放大。</a:t>
            </a:r>
          </a:p>
        </p:txBody>
      </p:sp>
      <p:sp>
        <p:nvSpPr>
          <p:cNvPr id="12296" name="Rectangle 10"/>
          <p:cNvSpPr>
            <a:spLocks noChangeArrowheads="1"/>
          </p:cNvSpPr>
          <p:nvPr/>
        </p:nvSpPr>
        <p:spPr bwMode="auto">
          <a:xfrm>
            <a:off x="1689100" y="3141663"/>
            <a:ext cx="5184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latin typeface="楷体_GB2312"/>
                <a:ea typeface="楷体_GB2312"/>
              </a:rPr>
              <a:t>精度高、性能稳定、易于调试。</a:t>
            </a:r>
          </a:p>
        </p:txBody>
      </p:sp>
      <p:sp>
        <p:nvSpPr>
          <p:cNvPr id="12297" name="Rectangle 11"/>
          <p:cNvSpPr>
            <a:spLocks noChangeArrowheads="1"/>
          </p:cNvSpPr>
          <p:nvPr/>
        </p:nvSpPr>
        <p:spPr bwMode="auto">
          <a:xfrm>
            <a:off x="1674813" y="3644900"/>
            <a:ext cx="2606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dirty="0">
                <a:solidFill>
                  <a:srgbClr val="FF0000"/>
                </a:solidFill>
                <a:latin typeface="楷体_GB2312"/>
                <a:ea typeface="楷体_GB2312"/>
              </a:rPr>
              <a:t>负载效应小。</a:t>
            </a:r>
          </a:p>
        </p:txBody>
      </p:sp>
      <p:sp>
        <p:nvSpPr>
          <p:cNvPr id="12298" name="Rectangle 13"/>
          <p:cNvSpPr>
            <a:spLocks noChangeArrowheads="1"/>
          </p:cNvSpPr>
          <p:nvPr/>
        </p:nvSpPr>
        <p:spPr bwMode="auto">
          <a:xfrm>
            <a:off x="347663" y="1458913"/>
            <a:ext cx="8756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800" b="1">
                <a:latin typeface="楷体_GB2312"/>
                <a:ea typeface="楷体_GB2312"/>
              </a:rPr>
              <a:t>组成：由电阻、电容和有源器件（如集成运放）组成。</a:t>
            </a:r>
          </a:p>
        </p:txBody>
      </p:sp>
      <p:grpSp>
        <p:nvGrpSpPr>
          <p:cNvPr id="12299" name="Group 17"/>
          <p:cNvGrpSpPr>
            <a:grpSpLocks/>
          </p:cNvGrpSpPr>
          <p:nvPr/>
        </p:nvGrpSpPr>
        <p:grpSpPr bwMode="auto">
          <a:xfrm>
            <a:off x="357188" y="2347913"/>
            <a:ext cx="1331912" cy="2044700"/>
            <a:chOff x="119" y="2044"/>
            <a:chExt cx="839" cy="1288"/>
          </a:xfrm>
        </p:grpSpPr>
        <p:sp>
          <p:nvSpPr>
            <p:cNvPr id="12307" name="Rectangle 14"/>
            <p:cNvSpPr>
              <a:spLocks noChangeArrowheads="1"/>
            </p:cNvSpPr>
            <p:nvPr/>
          </p:nvSpPr>
          <p:spPr bwMode="auto">
            <a:xfrm>
              <a:off x="119" y="2498"/>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latin typeface="楷体_GB2312"/>
                  <a:ea typeface="楷体_GB2312"/>
                </a:rPr>
                <a:t>优点</a:t>
              </a:r>
            </a:p>
          </p:txBody>
        </p:sp>
        <p:sp>
          <p:nvSpPr>
            <p:cNvPr id="12308" name="AutoShape 15"/>
            <p:cNvSpPr>
              <a:spLocks/>
            </p:cNvSpPr>
            <p:nvPr/>
          </p:nvSpPr>
          <p:spPr bwMode="auto">
            <a:xfrm>
              <a:off x="685" y="2044"/>
              <a:ext cx="273" cy="1288"/>
            </a:xfrm>
            <a:prstGeom prst="leftBrace">
              <a:avLst>
                <a:gd name="adj1" fmla="val 56266"/>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b="1">
                <a:ea typeface="楷体_GB2312"/>
              </a:endParaRPr>
            </a:p>
          </p:txBody>
        </p:sp>
      </p:grpSp>
      <p:sp>
        <p:nvSpPr>
          <p:cNvPr id="12300" name="Rectangle 16"/>
          <p:cNvSpPr>
            <a:spLocks noChangeArrowheads="1"/>
          </p:cNvSpPr>
          <p:nvPr/>
        </p:nvSpPr>
        <p:spPr bwMode="auto">
          <a:xfrm>
            <a:off x="1735138" y="4133850"/>
            <a:ext cx="6970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800" b="1">
                <a:latin typeface="楷体_GB2312"/>
                <a:ea typeface="楷体_GB2312"/>
              </a:rPr>
              <a:t>可以多级相连，用低阶来构成高阶滤波器。</a:t>
            </a:r>
          </a:p>
        </p:txBody>
      </p:sp>
      <p:sp>
        <p:nvSpPr>
          <p:cNvPr id="12301" name="Rectangle 4"/>
          <p:cNvSpPr>
            <a:spLocks noChangeArrowheads="1"/>
          </p:cNvSpPr>
          <p:nvPr/>
        </p:nvSpPr>
        <p:spPr bwMode="auto">
          <a:xfrm>
            <a:off x="1770063" y="4781550"/>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latin typeface="楷体_GB2312"/>
                <a:ea typeface="楷体_GB2312"/>
              </a:rPr>
              <a:t>通带范围小。</a:t>
            </a:r>
          </a:p>
        </p:txBody>
      </p:sp>
      <p:sp>
        <p:nvSpPr>
          <p:cNvPr id="12302" name="Rectangle 5"/>
          <p:cNvSpPr>
            <a:spLocks noChangeArrowheads="1"/>
          </p:cNvSpPr>
          <p:nvPr/>
        </p:nvSpPr>
        <p:spPr bwMode="auto">
          <a:xfrm>
            <a:off x="1790700" y="5286375"/>
            <a:ext cx="2684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latin typeface="楷体_GB2312"/>
                <a:ea typeface="楷体_GB2312"/>
              </a:rPr>
              <a:t>需要直流电源。</a:t>
            </a:r>
          </a:p>
        </p:txBody>
      </p:sp>
      <p:sp>
        <p:nvSpPr>
          <p:cNvPr id="12303" name="Rectangle 6"/>
          <p:cNvSpPr>
            <a:spLocks noChangeArrowheads="1"/>
          </p:cNvSpPr>
          <p:nvPr/>
        </p:nvSpPr>
        <p:spPr bwMode="auto">
          <a:xfrm>
            <a:off x="1773238" y="5819775"/>
            <a:ext cx="5899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latin typeface="楷体_GB2312"/>
                <a:ea typeface="楷体_GB2312"/>
              </a:rPr>
              <a:t>适用于低频、低压、小功率等场合。</a:t>
            </a:r>
          </a:p>
        </p:txBody>
      </p:sp>
      <p:grpSp>
        <p:nvGrpSpPr>
          <p:cNvPr id="12304" name="Group 8"/>
          <p:cNvGrpSpPr>
            <a:grpSpLocks/>
          </p:cNvGrpSpPr>
          <p:nvPr/>
        </p:nvGrpSpPr>
        <p:grpSpPr bwMode="auto">
          <a:xfrm>
            <a:off x="323850" y="5018088"/>
            <a:ext cx="1363663" cy="1147762"/>
            <a:chOff x="188" y="846"/>
            <a:chExt cx="859" cy="723"/>
          </a:xfrm>
        </p:grpSpPr>
        <p:sp>
          <p:nvSpPr>
            <p:cNvPr id="12305" name="Rectangle 3"/>
            <p:cNvSpPr>
              <a:spLocks noChangeArrowheads="1"/>
            </p:cNvSpPr>
            <p:nvPr/>
          </p:nvSpPr>
          <p:spPr bwMode="auto">
            <a:xfrm>
              <a:off x="188" y="1015"/>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latin typeface="楷体_GB2312"/>
                  <a:ea typeface="楷体_GB2312"/>
                </a:rPr>
                <a:t>缺点</a:t>
              </a:r>
            </a:p>
          </p:txBody>
        </p:sp>
        <p:sp>
          <p:nvSpPr>
            <p:cNvPr id="12306" name="AutoShape 7"/>
            <p:cNvSpPr>
              <a:spLocks/>
            </p:cNvSpPr>
            <p:nvPr/>
          </p:nvSpPr>
          <p:spPr bwMode="auto">
            <a:xfrm>
              <a:off x="783" y="846"/>
              <a:ext cx="264" cy="723"/>
            </a:xfrm>
            <a:prstGeom prst="leftBrace">
              <a:avLst>
                <a:gd name="adj1" fmla="val 32902"/>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b="1">
                <a:ea typeface="楷体_GB2312"/>
              </a:endParaRPr>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33900" y="4114800"/>
            <a:ext cx="4076700"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Line 2"/>
          <p:cNvSpPr>
            <a:spLocks noChangeShapeType="1"/>
          </p:cNvSpPr>
          <p:nvPr/>
        </p:nvSpPr>
        <p:spPr bwMode="auto">
          <a:xfrm>
            <a:off x="457200" y="762000"/>
            <a:ext cx="8153400"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0" name="Rectangle 3"/>
          <p:cNvSpPr>
            <a:spLocks noChangeArrowheads="1"/>
          </p:cNvSpPr>
          <p:nvPr/>
        </p:nvSpPr>
        <p:spPr bwMode="auto">
          <a:xfrm>
            <a:off x="533400" y="127283"/>
            <a:ext cx="8001000" cy="591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0"/>
              </a:spcBef>
              <a:buFontTx/>
              <a:buNone/>
            </a:pPr>
            <a:r>
              <a:rPr lang="en-US" altLang="zh-CN" sz="3600" b="1" dirty="0" smtClean="0">
                <a:solidFill>
                  <a:srgbClr val="FF0000"/>
                </a:solidFill>
                <a:ea typeface="黑体" panose="02010609060101010101" pitchFamily="49" charset="-122"/>
              </a:rPr>
              <a:t>10.1  </a:t>
            </a:r>
            <a:r>
              <a:rPr lang="zh-CN" altLang="en-US" sz="3600" b="1" dirty="0">
                <a:solidFill>
                  <a:srgbClr val="FF0000"/>
                </a:solidFill>
                <a:ea typeface="黑体" panose="02010609060101010101" pitchFamily="49" charset="-122"/>
              </a:rPr>
              <a:t>滤波电路的基本概念与分类</a:t>
            </a:r>
          </a:p>
        </p:txBody>
      </p:sp>
      <p:sp>
        <p:nvSpPr>
          <p:cNvPr id="14341" name="Rectangle 4"/>
          <p:cNvSpPr>
            <a:spLocks noChangeArrowheads="1"/>
          </p:cNvSpPr>
          <p:nvPr/>
        </p:nvSpPr>
        <p:spPr bwMode="auto">
          <a:xfrm>
            <a:off x="257175" y="762000"/>
            <a:ext cx="2351088"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en-US" altLang="zh-CN" sz="2800" b="1" dirty="0" smtClean="0">
                <a:solidFill>
                  <a:schemeClr val="accent2"/>
                </a:solidFill>
                <a:ea typeface="黑体" panose="02010609060101010101" pitchFamily="49" charset="-122"/>
              </a:rPr>
              <a:t>3. </a:t>
            </a:r>
            <a:r>
              <a:rPr lang="zh-CN" altLang="en-US" sz="2800" b="1" dirty="0">
                <a:solidFill>
                  <a:schemeClr val="accent2"/>
                </a:solidFill>
                <a:latin typeface="黑体" panose="02010609060101010101" pitchFamily="49" charset="-122"/>
                <a:ea typeface="黑体" panose="02010609060101010101" pitchFamily="49" charset="-122"/>
              </a:rPr>
              <a:t>描述方式</a:t>
            </a:r>
          </a:p>
        </p:txBody>
      </p:sp>
      <p:graphicFrame>
        <p:nvGraphicFramePr>
          <p:cNvPr id="186373" name="Object 5"/>
          <p:cNvGraphicFramePr>
            <a:graphicFrameLocks noChangeAspect="1"/>
          </p:cNvGraphicFramePr>
          <p:nvPr>
            <p:extLst>
              <p:ext uri="{D42A27DB-BD31-4B8C-83A1-F6EECF244321}">
                <p14:modId xmlns:p14="http://schemas.microsoft.com/office/powerpoint/2010/main" val="764005780"/>
              </p:ext>
            </p:extLst>
          </p:nvPr>
        </p:nvGraphicFramePr>
        <p:xfrm>
          <a:off x="633413" y="1858681"/>
          <a:ext cx="2786062" cy="1071563"/>
        </p:xfrm>
        <a:graphic>
          <a:graphicData uri="http://schemas.openxmlformats.org/presentationml/2006/ole">
            <mc:AlternateContent xmlns:mc="http://schemas.openxmlformats.org/markup-compatibility/2006">
              <mc:Choice xmlns:v="urn:schemas-microsoft-com:vml" Requires="v">
                <p:oleObj spid="_x0000_s14679" name="Equation" r:id="rId6" imgW="1117440" imgH="431640" progId="Equation.DSMT4">
                  <p:embed/>
                </p:oleObj>
              </mc:Choice>
              <mc:Fallback>
                <p:oleObj name="Equation" r:id="rId6" imgW="1117440" imgH="431640" progId="Equation.DSMT4">
                  <p:embed/>
                  <p:pic>
                    <p:nvPicPr>
                      <p:cNvPr id="0" name="Object 5"/>
                      <p:cNvPicPr>
                        <a:picLocks noChangeAspect="1" noChangeArrowheads="1"/>
                      </p:cNvPicPr>
                      <p:nvPr/>
                    </p:nvPicPr>
                    <p:blipFill>
                      <a:blip r:embed="rId7"/>
                      <a:srcRect/>
                      <a:stretch>
                        <a:fillRect/>
                      </a:stretch>
                    </p:blipFill>
                    <p:spPr bwMode="auto">
                      <a:xfrm>
                        <a:off x="633413" y="1858681"/>
                        <a:ext cx="2786062"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6376" name="Rectangle 8"/>
          <p:cNvSpPr>
            <a:spLocks noChangeArrowheads="1"/>
          </p:cNvSpPr>
          <p:nvPr/>
        </p:nvSpPr>
        <p:spPr bwMode="auto">
          <a:xfrm>
            <a:off x="415925" y="1383507"/>
            <a:ext cx="343535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400" b="1" dirty="0">
                <a:solidFill>
                  <a:srgbClr val="000000"/>
                </a:solidFill>
                <a:ea typeface="楷体_GB2312"/>
              </a:rPr>
              <a:t>滤波电路传递函数定义</a:t>
            </a:r>
          </a:p>
        </p:txBody>
      </p:sp>
      <p:graphicFrame>
        <p:nvGraphicFramePr>
          <p:cNvPr id="186380" name="Object 12"/>
          <p:cNvGraphicFramePr>
            <a:graphicFrameLocks noChangeAspect="1"/>
          </p:cNvGraphicFramePr>
          <p:nvPr>
            <p:extLst>
              <p:ext uri="{D42A27DB-BD31-4B8C-83A1-F6EECF244321}">
                <p14:modId xmlns:p14="http://schemas.microsoft.com/office/powerpoint/2010/main" val="1444464574"/>
              </p:ext>
            </p:extLst>
          </p:nvPr>
        </p:nvGraphicFramePr>
        <p:xfrm>
          <a:off x="557932" y="3039782"/>
          <a:ext cx="3319462" cy="576262"/>
        </p:xfrm>
        <a:graphic>
          <a:graphicData uri="http://schemas.openxmlformats.org/presentationml/2006/ole">
            <mc:AlternateContent xmlns:mc="http://schemas.openxmlformats.org/markup-compatibility/2006">
              <mc:Choice xmlns:v="urn:schemas-microsoft-com:vml" Requires="v">
                <p:oleObj spid="_x0000_s14680" name="公式" r:id="rId8" imgW="1320800" imgH="228600" progId="Equation.3">
                  <p:embed/>
                </p:oleObj>
              </mc:Choice>
              <mc:Fallback>
                <p:oleObj name="公式" r:id="rId8" imgW="1320800" imgH="2286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7932" y="3039782"/>
                        <a:ext cx="33194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6381" name="Object 13"/>
          <p:cNvGraphicFramePr>
            <a:graphicFrameLocks noChangeAspect="1"/>
          </p:cNvGraphicFramePr>
          <p:nvPr>
            <p:extLst>
              <p:ext uri="{D42A27DB-BD31-4B8C-83A1-F6EECF244321}">
                <p14:modId xmlns:p14="http://schemas.microsoft.com/office/powerpoint/2010/main" val="3825233609"/>
              </p:ext>
            </p:extLst>
          </p:nvPr>
        </p:nvGraphicFramePr>
        <p:xfrm>
          <a:off x="3877394" y="3023113"/>
          <a:ext cx="2281238" cy="534988"/>
        </p:xfrm>
        <a:graphic>
          <a:graphicData uri="http://schemas.openxmlformats.org/presentationml/2006/ole">
            <mc:AlternateContent xmlns:mc="http://schemas.openxmlformats.org/markup-compatibility/2006">
              <mc:Choice xmlns:v="urn:schemas-microsoft-com:vml" Requires="v">
                <p:oleObj spid="_x0000_s14681" name="公式" r:id="rId10" imgW="977900" imgH="228600" progId="Equation.3">
                  <p:embed/>
                </p:oleObj>
              </mc:Choice>
              <mc:Fallback>
                <p:oleObj name="公式" r:id="rId10" imgW="977900" imgH="2286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77394" y="3023113"/>
                        <a:ext cx="228123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6383" name="Object 15"/>
          <p:cNvGraphicFramePr>
            <a:graphicFrameLocks noChangeAspect="1"/>
          </p:cNvGraphicFramePr>
          <p:nvPr/>
        </p:nvGraphicFramePr>
        <p:xfrm>
          <a:off x="1906588" y="4022725"/>
          <a:ext cx="995362" cy="498475"/>
        </p:xfrm>
        <a:graphic>
          <a:graphicData uri="http://schemas.openxmlformats.org/presentationml/2006/ole">
            <mc:AlternateContent xmlns:mc="http://schemas.openxmlformats.org/markup-compatibility/2006">
              <mc:Choice xmlns:v="urn:schemas-microsoft-com:vml" Requires="v">
                <p:oleObj spid="_x0000_s14682" name="公式" r:id="rId12" imgW="457200" imgH="228600" progId="Equation.3">
                  <p:embed/>
                </p:oleObj>
              </mc:Choice>
              <mc:Fallback>
                <p:oleObj name="公式" r:id="rId12" imgW="457200" imgH="228600"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6588" y="4022725"/>
                        <a:ext cx="9953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6384" name="Object 16"/>
          <p:cNvGraphicFramePr>
            <a:graphicFrameLocks noChangeAspect="1"/>
          </p:cNvGraphicFramePr>
          <p:nvPr/>
        </p:nvGraphicFramePr>
        <p:xfrm>
          <a:off x="1962150" y="4629150"/>
          <a:ext cx="879475" cy="492125"/>
        </p:xfrm>
        <a:graphic>
          <a:graphicData uri="http://schemas.openxmlformats.org/presentationml/2006/ole">
            <mc:AlternateContent xmlns:mc="http://schemas.openxmlformats.org/markup-compatibility/2006">
              <mc:Choice xmlns:v="urn:schemas-microsoft-com:vml" Requires="v">
                <p:oleObj spid="_x0000_s14683" name="公式" r:id="rId14" imgW="342751" imgH="190417" progId="Equation.3">
                  <p:embed/>
                </p:oleObj>
              </mc:Choice>
              <mc:Fallback>
                <p:oleObj name="公式" r:id="rId14" imgW="342751" imgH="190417" progId="Equation.3">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62150" y="4629150"/>
                        <a:ext cx="8794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6385" name="Rectangle 17"/>
          <p:cNvSpPr>
            <a:spLocks noChangeArrowheads="1"/>
          </p:cNvSpPr>
          <p:nvPr/>
        </p:nvSpPr>
        <p:spPr bwMode="auto">
          <a:xfrm>
            <a:off x="458788" y="4022725"/>
            <a:ext cx="2960687"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400" b="1">
                <a:solidFill>
                  <a:srgbClr val="000000"/>
                </a:solidFill>
                <a:ea typeface="楷体_GB2312"/>
              </a:rPr>
              <a:t>幅频响应：</a:t>
            </a:r>
          </a:p>
        </p:txBody>
      </p:sp>
      <p:sp>
        <p:nvSpPr>
          <p:cNvPr id="186386" name="Rectangle 18"/>
          <p:cNvSpPr>
            <a:spLocks noChangeArrowheads="1"/>
          </p:cNvSpPr>
          <p:nvPr/>
        </p:nvSpPr>
        <p:spPr bwMode="auto">
          <a:xfrm>
            <a:off x="417513" y="4625975"/>
            <a:ext cx="2859087"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400" b="1">
                <a:solidFill>
                  <a:srgbClr val="000000"/>
                </a:solidFill>
                <a:ea typeface="楷体_GB2312"/>
              </a:rPr>
              <a:t>相频响应：</a:t>
            </a:r>
          </a:p>
        </p:txBody>
      </p:sp>
      <p:sp>
        <p:nvSpPr>
          <p:cNvPr id="186387" name="Rectangle 19"/>
          <p:cNvSpPr>
            <a:spLocks noChangeArrowheads="1"/>
          </p:cNvSpPr>
          <p:nvPr/>
        </p:nvSpPr>
        <p:spPr bwMode="auto">
          <a:xfrm>
            <a:off x="457200" y="5195888"/>
            <a:ext cx="233045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400" b="1">
                <a:solidFill>
                  <a:srgbClr val="000000"/>
                </a:solidFill>
                <a:ea typeface="楷体_GB2312"/>
              </a:rPr>
              <a:t>群时延响应：</a:t>
            </a:r>
          </a:p>
        </p:txBody>
      </p:sp>
      <p:graphicFrame>
        <p:nvGraphicFramePr>
          <p:cNvPr id="186388" name="Object 20"/>
          <p:cNvGraphicFramePr>
            <a:graphicFrameLocks noChangeAspect="1"/>
          </p:cNvGraphicFramePr>
          <p:nvPr/>
        </p:nvGraphicFramePr>
        <p:xfrm>
          <a:off x="738188" y="5661025"/>
          <a:ext cx="2924175" cy="857250"/>
        </p:xfrm>
        <a:graphic>
          <a:graphicData uri="http://schemas.openxmlformats.org/presentationml/2006/ole">
            <mc:AlternateContent xmlns:mc="http://schemas.openxmlformats.org/markup-compatibility/2006">
              <mc:Choice xmlns:v="urn:schemas-microsoft-com:vml" Requires="v">
                <p:oleObj spid="_x0000_s14684" name="公式" r:id="rId16" imgW="1257300" imgH="368300" progId="Equation.3">
                  <p:embed/>
                </p:oleObj>
              </mc:Choice>
              <mc:Fallback>
                <p:oleObj name="公式" r:id="rId16" imgW="1257300" imgH="368300" progId="Equation.3">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38188" y="5661025"/>
                        <a:ext cx="29241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10" name="AutoShape 23"/>
          <p:cNvSpPr>
            <a:spLocks/>
          </p:cNvSpPr>
          <p:nvPr/>
        </p:nvSpPr>
        <p:spPr bwMode="auto">
          <a:xfrm>
            <a:off x="6800850" y="3551238"/>
            <a:ext cx="2133600" cy="476250"/>
          </a:xfrm>
          <a:prstGeom prst="borderCallout1">
            <a:avLst>
              <a:gd name="adj1" fmla="val 24000"/>
              <a:gd name="adj2" fmla="val -3569"/>
              <a:gd name="adj3" fmla="val 223153"/>
              <a:gd name="adj4" fmla="val -58282"/>
            </a:avLst>
          </a:prstGeom>
          <a:solidFill>
            <a:srgbClr val="66FFFF"/>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ea typeface="楷体_GB2312"/>
              </a:rPr>
              <a:t>通带放大倍数</a:t>
            </a:r>
          </a:p>
        </p:txBody>
      </p:sp>
      <p:sp>
        <p:nvSpPr>
          <p:cNvPr id="8211" name="AutoShape 24"/>
          <p:cNvSpPr>
            <a:spLocks/>
          </p:cNvSpPr>
          <p:nvPr/>
        </p:nvSpPr>
        <p:spPr bwMode="auto">
          <a:xfrm>
            <a:off x="5219700" y="6280150"/>
            <a:ext cx="1517650" cy="476250"/>
          </a:xfrm>
          <a:prstGeom prst="borderCallout1">
            <a:avLst>
              <a:gd name="adj1" fmla="val 1519"/>
              <a:gd name="adj2" fmla="val 102019"/>
              <a:gd name="adj3" fmla="val -41505"/>
              <a:gd name="adj4" fmla="val 117935"/>
            </a:avLst>
          </a:prstGeom>
          <a:solidFill>
            <a:srgbClr val="66FFFF"/>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ea typeface="楷体_GB2312"/>
              </a:rPr>
              <a:t>截止频率</a:t>
            </a:r>
          </a:p>
        </p:txBody>
      </p:sp>
      <p:pic>
        <p:nvPicPr>
          <p:cNvPr id="14355" name="图片 1"/>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4473575" y="1209675"/>
            <a:ext cx="4460875" cy="134778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6376"/>
                                        </p:tgtEl>
                                        <p:attrNameLst>
                                          <p:attrName>style.visibility</p:attrName>
                                        </p:attrNameLst>
                                      </p:cBhvr>
                                      <p:to>
                                        <p:strVal val="visible"/>
                                      </p:to>
                                    </p:set>
                                    <p:animEffect transition="in" filter="wipe(left)">
                                      <p:cBhvr>
                                        <p:cTn id="7" dur="500"/>
                                        <p:tgtEl>
                                          <p:spTgt spid="186376"/>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par>
                                <p:cTn id="8" presetID="18" presetClass="entr" presetSubtype="6" fill="hold" nodeType="withEffect">
                                  <p:stCondLst>
                                    <p:cond delay="0"/>
                                  </p:stCondLst>
                                  <p:childTnLst>
                                    <p:set>
                                      <p:cBhvr>
                                        <p:cTn id="9" dur="1" fill="hold">
                                          <p:stCondLst>
                                            <p:cond delay="0"/>
                                          </p:stCondLst>
                                        </p:cTn>
                                        <p:tgtEl>
                                          <p:spTgt spid="186373"/>
                                        </p:tgtEl>
                                        <p:attrNameLst>
                                          <p:attrName>style.visibility</p:attrName>
                                        </p:attrNameLst>
                                      </p:cBhvr>
                                      <p:to>
                                        <p:strVal val="visible"/>
                                      </p:to>
                                    </p:set>
                                    <p:animEffect transition="in" filter="strips(downRight)">
                                      <p:cBhvr>
                                        <p:cTn id="10" dur="500"/>
                                        <p:tgtEl>
                                          <p:spTgt spid="186373"/>
                                        </p:tgtEl>
                                      </p:cBhvr>
                                    </p:animEffect>
                                  </p:childTnLst>
                                  <p:subTnLst>
                                    <p:audio>
                                      <p:cMediaNode>
                                        <p:cTn display="0" masterRel="sameClick">
                                          <p:stCondLst>
                                            <p:cond evt="begin" delay="0">
                                              <p:tn val="8"/>
                                            </p:cond>
                                          </p:stCondLst>
                                          <p:endCondLst>
                                            <p:cond evt="onStopAudio" delay="0">
                                              <p:tgtEl>
                                                <p:sldTgt/>
                                              </p:tgtEl>
                                            </p:cond>
                                          </p:endCondLst>
                                        </p:cTn>
                                        <p:tgtEl>
                                          <p:sndTgt r:embed="rId4" name="CHIMES.WAV"/>
                                        </p:tgtEl>
                                      </p:cMediaNode>
                                    </p:audio>
                                  </p:subTnLst>
                                </p:cTn>
                              </p:par>
                              <p:par>
                                <p:cTn id="11" presetID="18" presetClass="entr" presetSubtype="6" fill="hold" nodeType="withEffect">
                                  <p:stCondLst>
                                    <p:cond delay="0"/>
                                  </p:stCondLst>
                                  <p:childTnLst>
                                    <p:set>
                                      <p:cBhvr>
                                        <p:cTn id="12" dur="1" fill="hold">
                                          <p:stCondLst>
                                            <p:cond delay="0"/>
                                          </p:stCondLst>
                                        </p:cTn>
                                        <p:tgtEl>
                                          <p:spTgt spid="186380"/>
                                        </p:tgtEl>
                                        <p:attrNameLst>
                                          <p:attrName>style.visibility</p:attrName>
                                        </p:attrNameLst>
                                      </p:cBhvr>
                                      <p:to>
                                        <p:strVal val="visible"/>
                                      </p:to>
                                    </p:set>
                                    <p:animEffect transition="in" filter="strips(downRight)">
                                      <p:cBhvr>
                                        <p:cTn id="13" dur="500"/>
                                        <p:tgtEl>
                                          <p:spTgt spid="186380"/>
                                        </p:tgtEl>
                                      </p:cBhvr>
                                    </p:animEffect>
                                  </p:childTnLst>
                                  <p:subTnLs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186381"/>
                                        </p:tgtEl>
                                        <p:attrNameLst>
                                          <p:attrName>style.visibility</p:attrName>
                                        </p:attrNameLst>
                                      </p:cBhvr>
                                      <p:to>
                                        <p:strVal val="visible"/>
                                      </p:to>
                                    </p:set>
                                    <p:animEffect transition="in" filter="strips(downRight)">
                                      <p:cBhvr>
                                        <p:cTn id="18" dur="500"/>
                                        <p:tgtEl>
                                          <p:spTgt spid="186381"/>
                                        </p:tgtEl>
                                      </p:cBhvr>
                                    </p:animEffect>
                                  </p:childTnLst>
                                  <p:subTnLs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86385"/>
                                        </p:tgtEl>
                                        <p:attrNameLst>
                                          <p:attrName>style.visibility</p:attrName>
                                        </p:attrNameLst>
                                      </p:cBhvr>
                                      <p:to>
                                        <p:strVal val="visible"/>
                                      </p:to>
                                    </p:set>
                                    <p:animEffect transition="in" filter="strips(downRight)">
                                      <p:cBhvr>
                                        <p:cTn id="23" dur="500"/>
                                        <p:tgtEl>
                                          <p:spTgt spid="186385"/>
                                        </p:tgtEl>
                                      </p:cBhvr>
                                    </p:animEffect>
                                  </p:childTnLst>
                                  <p:subTnLst>
                                    <p:audio>
                                      <p:cMediaNode>
                                        <p:cTn display="0" masterRel="sameClick">
                                          <p:stCondLst>
                                            <p:cond evt="begin" delay="0">
                                              <p:tn val="21"/>
                                            </p:cond>
                                          </p:stCondLst>
                                          <p:endCondLst>
                                            <p:cond evt="onStopAudio" delay="0">
                                              <p:tgtEl>
                                                <p:sldTgt/>
                                              </p:tgtEl>
                                            </p:cond>
                                          </p:endCondLst>
                                        </p:cTn>
                                        <p:tgtEl>
                                          <p:sndTgt r:embed="rId4" name="CHIMES.WAV"/>
                                        </p:tgtEl>
                                      </p:cMediaNode>
                                    </p:audio>
                                  </p:subTnLst>
                                </p:cTn>
                              </p:par>
                              <p:par>
                                <p:cTn id="24" presetID="18" presetClass="entr" presetSubtype="6" fill="hold" nodeType="withEffect">
                                  <p:stCondLst>
                                    <p:cond delay="0"/>
                                  </p:stCondLst>
                                  <p:childTnLst>
                                    <p:set>
                                      <p:cBhvr>
                                        <p:cTn id="25" dur="1" fill="hold">
                                          <p:stCondLst>
                                            <p:cond delay="0"/>
                                          </p:stCondLst>
                                        </p:cTn>
                                        <p:tgtEl>
                                          <p:spTgt spid="186383"/>
                                        </p:tgtEl>
                                        <p:attrNameLst>
                                          <p:attrName>style.visibility</p:attrName>
                                        </p:attrNameLst>
                                      </p:cBhvr>
                                      <p:to>
                                        <p:strVal val="visible"/>
                                      </p:to>
                                    </p:set>
                                    <p:animEffect transition="in" filter="strips(downRight)">
                                      <p:cBhvr>
                                        <p:cTn id="26" dur="500"/>
                                        <p:tgtEl>
                                          <p:spTgt spid="186383"/>
                                        </p:tgtEl>
                                      </p:cBhvr>
                                    </p:animEffect>
                                  </p:childTnLst>
                                  <p:subTnLst>
                                    <p:audio>
                                      <p:cMediaNode>
                                        <p:cTn display="0" masterRel="sameClick">
                                          <p:stCondLst>
                                            <p:cond evt="begin" delay="0">
                                              <p:tn val="24"/>
                                            </p:cond>
                                          </p:stCondLst>
                                          <p:endCondLst>
                                            <p:cond evt="onStopAudio" delay="0">
                                              <p:tgtEl>
                                                <p:sldTgt/>
                                              </p:tgtEl>
                                            </p:cond>
                                          </p:endCondLst>
                                        </p:cTn>
                                        <p:tgtEl>
                                          <p:sndTgt r:embed="rId4" name="CHIMES.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86386"/>
                                        </p:tgtEl>
                                        <p:attrNameLst>
                                          <p:attrName>style.visibility</p:attrName>
                                        </p:attrNameLst>
                                      </p:cBhvr>
                                      <p:to>
                                        <p:strVal val="visible"/>
                                      </p:to>
                                    </p:set>
                                    <p:animEffect transition="in" filter="strips(downRight)">
                                      <p:cBhvr>
                                        <p:cTn id="31" dur="500"/>
                                        <p:tgtEl>
                                          <p:spTgt spid="186386"/>
                                        </p:tgtEl>
                                      </p:cBhvr>
                                    </p:animEffect>
                                  </p:childTnLst>
                                  <p:subTnLst>
                                    <p:audio>
                                      <p:cMediaNode>
                                        <p:cTn display="0" masterRel="sameClick">
                                          <p:stCondLst>
                                            <p:cond evt="begin" delay="0">
                                              <p:tn val="29"/>
                                            </p:cond>
                                          </p:stCondLst>
                                          <p:endCondLst>
                                            <p:cond evt="onStopAudio" delay="0">
                                              <p:tgtEl>
                                                <p:sldTgt/>
                                              </p:tgtEl>
                                            </p:cond>
                                          </p:endCondLst>
                                        </p:cTn>
                                        <p:tgtEl>
                                          <p:sndTgt r:embed="rId4" name="CHIMES.WAV"/>
                                        </p:tgtEl>
                                      </p:cMediaNode>
                                    </p:audio>
                                  </p:subTnLst>
                                </p:cTn>
                              </p:par>
                              <p:par>
                                <p:cTn id="32" presetID="18" presetClass="entr" presetSubtype="6" fill="hold" nodeType="withEffect">
                                  <p:stCondLst>
                                    <p:cond delay="0"/>
                                  </p:stCondLst>
                                  <p:childTnLst>
                                    <p:set>
                                      <p:cBhvr>
                                        <p:cTn id="33" dur="1" fill="hold">
                                          <p:stCondLst>
                                            <p:cond delay="0"/>
                                          </p:stCondLst>
                                        </p:cTn>
                                        <p:tgtEl>
                                          <p:spTgt spid="186384"/>
                                        </p:tgtEl>
                                        <p:attrNameLst>
                                          <p:attrName>style.visibility</p:attrName>
                                        </p:attrNameLst>
                                      </p:cBhvr>
                                      <p:to>
                                        <p:strVal val="visible"/>
                                      </p:to>
                                    </p:set>
                                    <p:animEffect transition="in" filter="strips(downRight)">
                                      <p:cBhvr>
                                        <p:cTn id="34" dur="500"/>
                                        <p:tgtEl>
                                          <p:spTgt spid="186384"/>
                                        </p:tgtEl>
                                      </p:cBhvr>
                                    </p:animEffect>
                                  </p:childTnLst>
                                  <p:subTnLst>
                                    <p:audio>
                                      <p:cMediaNode>
                                        <p:cTn display="0" masterRel="sameClick">
                                          <p:stCondLst>
                                            <p:cond evt="begin" delay="0">
                                              <p:tn val="32"/>
                                            </p:cond>
                                          </p:stCondLst>
                                          <p:endCondLst>
                                            <p:cond evt="onStopAudio" delay="0">
                                              <p:tgtEl>
                                                <p:sldTgt/>
                                              </p:tgtEl>
                                            </p:cond>
                                          </p:endCondLst>
                                        </p:cTn>
                                        <p:tgtEl>
                                          <p:sndTgt r:embed="rId4" name="CHIMES.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186387"/>
                                        </p:tgtEl>
                                        <p:attrNameLst>
                                          <p:attrName>style.visibility</p:attrName>
                                        </p:attrNameLst>
                                      </p:cBhvr>
                                      <p:to>
                                        <p:strVal val="visible"/>
                                      </p:to>
                                    </p:set>
                                    <p:animEffect transition="in" filter="strips(downRight)">
                                      <p:cBhvr>
                                        <p:cTn id="39" dur="500"/>
                                        <p:tgtEl>
                                          <p:spTgt spid="186387"/>
                                        </p:tgtEl>
                                      </p:cBhvr>
                                    </p:animEffect>
                                  </p:childTnLst>
                                  <p:subTnLst>
                                    <p:audio>
                                      <p:cMediaNode>
                                        <p:cTn display="0" masterRel="sameClick">
                                          <p:stCondLst>
                                            <p:cond evt="begin" delay="0">
                                              <p:tn val="37"/>
                                            </p:cond>
                                          </p:stCondLst>
                                          <p:endCondLst>
                                            <p:cond evt="onStopAudio" delay="0">
                                              <p:tgtEl>
                                                <p:sldTgt/>
                                              </p:tgtEl>
                                            </p:cond>
                                          </p:endCondLst>
                                        </p:cTn>
                                        <p:tgtEl>
                                          <p:sndTgt r:embed="rId4" name="CHIMES.WAV"/>
                                        </p:tgtEl>
                                      </p:cMediaNode>
                                    </p:audio>
                                  </p:subTnLst>
                                </p:cTn>
                              </p:par>
                              <p:par>
                                <p:cTn id="40" presetID="18" presetClass="entr" presetSubtype="6" fill="hold" nodeType="withEffect">
                                  <p:stCondLst>
                                    <p:cond delay="0"/>
                                  </p:stCondLst>
                                  <p:childTnLst>
                                    <p:set>
                                      <p:cBhvr>
                                        <p:cTn id="41" dur="1" fill="hold">
                                          <p:stCondLst>
                                            <p:cond delay="0"/>
                                          </p:stCondLst>
                                        </p:cTn>
                                        <p:tgtEl>
                                          <p:spTgt spid="186388"/>
                                        </p:tgtEl>
                                        <p:attrNameLst>
                                          <p:attrName>style.visibility</p:attrName>
                                        </p:attrNameLst>
                                      </p:cBhvr>
                                      <p:to>
                                        <p:strVal val="visible"/>
                                      </p:to>
                                    </p:set>
                                    <p:animEffect transition="in" filter="strips(downRight)">
                                      <p:cBhvr>
                                        <p:cTn id="42" dur="500"/>
                                        <p:tgtEl>
                                          <p:spTgt spid="186388"/>
                                        </p:tgtEl>
                                      </p:cBhvr>
                                    </p:animEffect>
                                  </p:childTnLst>
                                  <p:subTnLst>
                                    <p:audio>
                                      <p:cMediaNode>
                                        <p:cTn display="0" masterRel="sameClick">
                                          <p:stCondLst>
                                            <p:cond evt="begin" delay="0">
                                              <p:tn val="40"/>
                                            </p:cond>
                                          </p:stCondLst>
                                          <p:endCondLst>
                                            <p:cond evt="onStopAudio" delay="0">
                                              <p:tgtEl>
                                                <p:sldTgt/>
                                              </p:tgtEl>
                                            </p:cond>
                                          </p:endCondLst>
                                        </p:cTn>
                                        <p:tgtEl>
                                          <p:sndTgt r:embed="rId4" name="CHIMES.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2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6" grpId="0" autoUpdateAnimBg="0"/>
      <p:bldP spid="186385" grpId="0" autoUpdateAnimBg="0"/>
      <p:bldP spid="186386" grpId="0" autoUpdateAnimBg="0"/>
      <p:bldP spid="186387" grpId="0" autoUpdateAnimBg="0"/>
      <p:bldP spid="8210" grpId="0" animBg="1"/>
      <p:bldP spid="82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5"/>
          <a:stretch>
            <a:fillRect/>
          </a:stretch>
        </p:blipFill>
        <p:spPr>
          <a:xfrm>
            <a:off x="4520703" y="836712"/>
            <a:ext cx="4429125" cy="2686050"/>
          </a:xfrm>
          <a:prstGeom prst="rect">
            <a:avLst/>
          </a:prstGeom>
          <a:ln>
            <a:solidFill>
              <a:srgbClr val="FF0000"/>
            </a:solidFill>
          </a:ln>
        </p:spPr>
      </p:pic>
      <p:sp>
        <p:nvSpPr>
          <p:cNvPr id="16386" name="Line 2"/>
          <p:cNvSpPr>
            <a:spLocks noChangeShapeType="1"/>
          </p:cNvSpPr>
          <p:nvPr/>
        </p:nvSpPr>
        <p:spPr bwMode="auto">
          <a:xfrm>
            <a:off x="457200" y="762000"/>
            <a:ext cx="8153400"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7" name="Rectangle 3"/>
          <p:cNvSpPr>
            <a:spLocks noChangeArrowheads="1"/>
          </p:cNvSpPr>
          <p:nvPr/>
        </p:nvSpPr>
        <p:spPr bwMode="auto">
          <a:xfrm>
            <a:off x="533400" y="127283"/>
            <a:ext cx="8001000" cy="591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0"/>
              </a:spcBef>
              <a:buFontTx/>
              <a:buNone/>
            </a:pPr>
            <a:r>
              <a:rPr lang="en-US" altLang="zh-CN" sz="3600" b="1" dirty="0" smtClean="0">
                <a:solidFill>
                  <a:srgbClr val="FF0000"/>
                </a:solidFill>
                <a:ea typeface="黑体" panose="02010609060101010101" pitchFamily="49" charset="-122"/>
              </a:rPr>
              <a:t>10.2  </a:t>
            </a:r>
            <a:r>
              <a:rPr lang="zh-CN" altLang="en-US" sz="3600" b="1" dirty="0">
                <a:solidFill>
                  <a:srgbClr val="FF0000"/>
                </a:solidFill>
                <a:ea typeface="黑体" panose="02010609060101010101" pitchFamily="49" charset="-122"/>
              </a:rPr>
              <a:t>一阶有源滤波电路</a:t>
            </a:r>
          </a:p>
        </p:txBody>
      </p:sp>
      <p:sp>
        <p:nvSpPr>
          <p:cNvPr id="16388" name="Rectangle 5"/>
          <p:cNvSpPr>
            <a:spLocks noChangeArrowheads="1"/>
          </p:cNvSpPr>
          <p:nvPr/>
        </p:nvSpPr>
        <p:spPr bwMode="auto">
          <a:xfrm>
            <a:off x="257175" y="838200"/>
            <a:ext cx="2862263"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en-US" altLang="zh-CN" sz="2800" b="1">
                <a:solidFill>
                  <a:schemeClr val="accent2"/>
                </a:solidFill>
                <a:ea typeface="黑体" panose="02010609060101010101" pitchFamily="49" charset="-122"/>
              </a:rPr>
              <a:t>1. </a:t>
            </a:r>
            <a:r>
              <a:rPr lang="zh-CN" altLang="en-US" sz="2800" b="1">
                <a:solidFill>
                  <a:schemeClr val="accent2"/>
                </a:solidFill>
                <a:latin typeface="黑体" panose="02010609060101010101" pitchFamily="49" charset="-122"/>
                <a:ea typeface="黑体" panose="02010609060101010101" pitchFamily="49" charset="-122"/>
              </a:rPr>
              <a:t>低通滤波电路</a:t>
            </a:r>
          </a:p>
        </p:txBody>
      </p:sp>
      <p:graphicFrame>
        <p:nvGraphicFramePr>
          <p:cNvPr id="94214" name="Object 6"/>
          <p:cNvGraphicFramePr>
            <a:graphicFrameLocks noChangeAspect="1"/>
          </p:cNvGraphicFramePr>
          <p:nvPr>
            <p:extLst>
              <p:ext uri="{D42A27DB-BD31-4B8C-83A1-F6EECF244321}">
                <p14:modId xmlns:p14="http://schemas.microsoft.com/office/powerpoint/2010/main" val="2095311509"/>
              </p:ext>
            </p:extLst>
          </p:nvPr>
        </p:nvGraphicFramePr>
        <p:xfrm>
          <a:off x="1855788" y="1189038"/>
          <a:ext cx="2417762" cy="1535112"/>
        </p:xfrm>
        <a:graphic>
          <a:graphicData uri="http://schemas.openxmlformats.org/presentationml/2006/ole">
            <mc:AlternateContent xmlns:mc="http://schemas.openxmlformats.org/markup-compatibility/2006">
              <mc:Choice xmlns:v="urn:schemas-microsoft-com:vml" Requires="v">
                <p:oleObj spid="_x0000_s16616" name="Equation" r:id="rId6" imgW="977760" imgH="622080" progId="Equation.DSMT4">
                  <p:embed/>
                </p:oleObj>
              </mc:Choice>
              <mc:Fallback>
                <p:oleObj name="Equation" r:id="rId6" imgW="977760" imgH="622080" progId="Equation.DSMT4">
                  <p:embed/>
                  <p:pic>
                    <p:nvPicPr>
                      <p:cNvPr id="0" name="Object 6"/>
                      <p:cNvPicPr>
                        <a:picLocks noChangeAspect="1" noChangeArrowheads="1"/>
                      </p:cNvPicPr>
                      <p:nvPr/>
                    </p:nvPicPr>
                    <p:blipFill>
                      <a:blip r:embed="rId7"/>
                      <a:srcRect/>
                      <a:stretch>
                        <a:fillRect/>
                      </a:stretch>
                    </p:blipFill>
                    <p:spPr bwMode="auto">
                      <a:xfrm>
                        <a:off x="1855788" y="1189038"/>
                        <a:ext cx="2417762" cy="153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5" name="Rectangle 7"/>
          <p:cNvSpPr>
            <a:spLocks noChangeArrowheads="1"/>
          </p:cNvSpPr>
          <p:nvPr/>
        </p:nvSpPr>
        <p:spPr bwMode="auto">
          <a:xfrm>
            <a:off x="344488" y="1371600"/>
            <a:ext cx="1712912"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solidFill>
                  <a:srgbClr val="000000"/>
                </a:solidFill>
                <a:ea typeface="楷体_GB2312"/>
              </a:rPr>
              <a:t>传递函数</a:t>
            </a:r>
          </a:p>
        </p:txBody>
      </p:sp>
      <p:graphicFrame>
        <p:nvGraphicFramePr>
          <p:cNvPr id="94216" name="Object 8"/>
          <p:cNvGraphicFramePr>
            <a:graphicFrameLocks noChangeAspect="1"/>
          </p:cNvGraphicFramePr>
          <p:nvPr/>
        </p:nvGraphicFramePr>
        <p:xfrm>
          <a:off x="671513" y="5084763"/>
          <a:ext cx="3230562" cy="1597025"/>
        </p:xfrm>
        <a:graphic>
          <a:graphicData uri="http://schemas.openxmlformats.org/presentationml/2006/ole">
            <mc:AlternateContent xmlns:mc="http://schemas.openxmlformats.org/markup-compatibility/2006">
              <mc:Choice xmlns:v="urn:schemas-microsoft-com:vml" Requires="v">
                <p:oleObj spid="_x0000_s16617" name="Equation" r:id="rId8" imgW="1257300" imgH="622300" progId="Equation.3">
                  <p:embed/>
                </p:oleObj>
              </mc:Choice>
              <mc:Fallback>
                <p:oleObj name="Equation" r:id="rId8" imgW="1257300" imgH="6223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1513" y="5084763"/>
                        <a:ext cx="3230562"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7" name="Rectangle 9"/>
          <p:cNvSpPr>
            <a:spLocks noChangeArrowheads="1"/>
          </p:cNvSpPr>
          <p:nvPr/>
        </p:nvSpPr>
        <p:spPr bwMode="auto">
          <a:xfrm>
            <a:off x="354013" y="2209800"/>
            <a:ext cx="10350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solidFill>
                  <a:srgbClr val="000000"/>
                </a:solidFill>
                <a:ea typeface="楷体_GB2312"/>
              </a:rPr>
              <a:t>其中</a:t>
            </a:r>
          </a:p>
        </p:txBody>
      </p:sp>
      <p:sp>
        <p:nvSpPr>
          <p:cNvPr id="94218" name="Rectangle 10"/>
          <p:cNvSpPr>
            <a:spLocks noChangeArrowheads="1"/>
          </p:cNvSpPr>
          <p:nvPr/>
        </p:nvSpPr>
        <p:spPr bwMode="auto">
          <a:xfrm>
            <a:off x="1687513" y="4011613"/>
            <a:ext cx="2265362"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solidFill>
                  <a:srgbClr val="000000"/>
                </a:solidFill>
                <a:ea typeface="楷体_GB2312"/>
              </a:rPr>
              <a:t>特征角频率</a:t>
            </a:r>
          </a:p>
        </p:txBody>
      </p:sp>
      <p:graphicFrame>
        <p:nvGraphicFramePr>
          <p:cNvPr id="94219" name="Object 11"/>
          <p:cNvGraphicFramePr>
            <a:graphicFrameLocks noChangeAspect="1"/>
          </p:cNvGraphicFramePr>
          <p:nvPr/>
        </p:nvGraphicFramePr>
        <p:xfrm>
          <a:off x="357188" y="2776538"/>
          <a:ext cx="1700212" cy="966787"/>
        </p:xfrm>
        <a:graphic>
          <a:graphicData uri="http://schemas.openxmlformats.org/presentationml/2006/ole">
            <mc:AlternateContent xmlns:mc="http://schemas.openxmlformats.org/markup-compatibility/2006">
              <mc:Choice xmlns:v="urn:schemas-microsoft-com:vml" Requires="v">
                <p:oleObj spid="_x0000_s16618" name="公式" r:id="rId10" imgW="710891" imgH="406224" progId="Equation.3">
                  <p:embed/>
                </p:oleObj>
              </mc:Choice>
              <mc:Fallback>
                <p:oleObj name="公式" r:id="rId10" imgW="710891" imgH="406224"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7188" y="2776538"/>
                        <a:ext cx="1700212"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20" name="Object 12"/>
          <p:cNvGraphicFramePr>
            <a:graphicFrameLocks noChangeAspect="1"/>
          </p:cNvGraphicFramePr>
          <p:nvPr/>
        </p:nvGraphicFramePr>
        <p:xfrm>
          <a:off x="428625" y="3746500"/>
          <a:ext cx="1149350" cy="801688"/>
        </p:xfrm>
        <a:graphic>
          <a:graphicData uri="http://schemas.openxmlformats.org/presentationml/2006/ole">
            <mc:AlternateContent xmlns:mc="http://schemas.openxmlformats.org/markup-compatibility/2006">
              <mc:Choice xmlns:v="urn:schemas-microsoft-com:vml" Requires="v">
                <p:oleObj spid="_x0000_s16619" name="Equation" r:id="rId12" imgW="571500" imgH="368300" progId="Equation.3">
                  <p:embed/>
                </p:oleObj>
              </mc:Choice>
              <mc:Fallback>
                <p:oleObj name="Equation" r:id="rId12" imgW="571500" imgH="3683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625" y="3746500"/>
                        <a:ext cx="114935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21" name="Rectangle 13"/>
          <p:cNvSpPr>
            <a:spLocks noChangeArrowheads="1"/>
          </p:cNvSpPr>
          <p:nvPr/>
        </p:nvSpPr>
        <p:spPr bwMode="auto">
          <a:xfrm>
            <a:off x="457200" y="4630738"/>
            <a:ext cx="3444875"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solidFill>
                  <a:srgbClr val="000000"/>
                </a:solidFill>
                <a:ea typeface="楷体_GB2312"/>
              </a:rPr>
              <a:t>故，幅频响应为</a:t>
            </a:r>
          </a:p>
        </p:txBody>
      </p:sp>
      <p:sp>
        <p:nvSpPr>
          <p:cNvPr id="94222" name="Rectangle 14"/>
          <p:cNvSpPr>
            <a:spLocks noChangeArrowheads="1"/>
          </p:cNvSpPr>
          <p:nvPr/>
        </p:nvSpPr>
        <p:spPr bwMode="auto">
          <a:xfrm>
            <a:off x="2300288" y="2784475"/>
            <a:ext cx="2233612" cy="103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FontTx/>
              <a:buNone/>
            </a:pPr>
            <a:r>
              <a:rPr lang="zh-CN" altLang="en-US" sz="2800" b="1">
                <a:solidFill>
                  <a:srgbClr val="000000"/>
                </a:solidFill>
                <a:ea typeface="楷体_GB2312"/>
              </a:rPr>
              <a:t>同相比例放大系数</a:t>
            </a:r>
          </a:p>
        </p:txBody>
      </p:sp>
      <p:pic>
        <p:nvPicPr>
          <p:cNvPr id="16399" name="图片 2"/>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533900" y="3714056"/>
            <a:ext cx="4415928" cy="268287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bwMode="auto">
          <a:xfrm>
            <a:off x="4967287" y="1742654"/>
            <a:ext cx="1188889" cy="1368152"/>
          </a:xfrm>
          <a:prstGeom prst="rect">
            <a:avLst/>
          </a:prstGeom>
          <a:noFill/>
          <a:ln w="444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15"/>
                                        </p:tgtEl>
                                        <p:attrNameLst>
                                          <p:attrName>style.visibility</p:attrName>
                                        </p:attrNameLst>
                                      </p:cBhvr>
                                      <p:to>
                                        <p:strVal val="visible"/>
                                      </p:to>
                                    </p:set>
                                    <p:animEffect transition="in" filter="wipe(left)">
                                      <p:cBhvr>
                                        <p:cTn id="7" dur="500"/>
                                        <p:tgtEl>
                                          <p:spTgt spid="94215"/>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par>
                                <p:cTn id="8" presetID="18" presetClass="entr" presetSubtype="6" fill="hold" nodeType="withEffect">
                                  <p:stCondLst>
                                    <p:cond delay="0"/>
                                  </p:stCondLst>
                                  <p:childTnLst>
                                    <p:set>
                                      <p:cBhvr>
                                        <p:cTn id="9" dur="1" fill="hold">
                                          <p:stCondLst>
                                            <p:cond delay="0"/>
                                          </p:stCondLst>
                                        </p:cTn>
                                        <p:tgtEl>
                                          <p:spTgt spid="94214"/>
                                        </p:tgtEl>
                                        <p:attrNameLst>
                                          <p:attrName>style.visibility</p:attrName>
                                        </p:attrNameLst>
                                      </p:cBhvr>
                                      <p:to>
                                        <p:strVal val="visible"/>
                                      </p:to>
                                    </p:set>
                                    <p:animEffect transition="in" filter="strips(downRight)">
                                      <p:cBhvr>
                                        <p:cTn id="10" dur="500"/>
                                        <p:tgtEl>
                                          <p:spTgt spid="94214"/>
                                        </p:tgtEl>
                                      </p:cBhvr>
                                    </p:animEffect>
                                  </p:childTnLst>
                                  <p:subTnLst>
                                    <p:audio>
                                      <p:cMediaNode>
                                        <p:cTn display="0" masterRel="sameClick">
                                          <p:stCondLst>
                                            <p:cond evt="begin" delay="0">
                                              <p:tn val="8"/>
                                            </p:cond>
                                          </p:stCondLst>
                                          <p:endCondLst>
                                            <p:cond evt="onStopAudio" delay="0">
                                              <p:tgtEl>
                                                <p:sldTgt/>
                                              </p:tgtEl>
                                            </p:cond>
                                          </p:endCondLst>
                                        </p:cTn>
                                        <p:tgtEl>
                                          <p:sndTgt r:embed="rId4" name="CHIMES.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94217"/>
                                        </p:tgtEl>
                                        <p:attrNameLst>
                                          <p:attrName>style.visibility</p:attrName>
                                        </p:attrNameLst>
                                      </p:cBhvr>
                                      <p:to>
                                        <p:strVal val="visible"/>
                                      </p:to>
                                    </p:set>
                                    <p:animEffect transition="in" filter="strips(downRight)">
                                      <p:cBhvr>
                                        <p:cTn id="15" dur="500"/>
                                        <p:tgtEl>
                                          <p:spTgt spid="94217"/>
                                        </p:tgtEl>
                                      </p:cBhvr>
                                    </p:animEffect>
                                  </p:childTnLst>
                                  <p:subTnLst>
                                    <p:audio>
                                      <p:cMediaNode>
                                        <p:cTn display="0" masterRel="sameClick">
                                          <p:stCondLst>
                                            <p:cond evt="begin" delay="0">
                                              <p:tn val="13"/>
                                            </p:cond>
                                          </p:stCondLst>
                                          <p:endCondLst>
                                            <p:cond evt="onStopAudio" delay="0">
                                              <p:tgtEl>
                                                <p:sldTgt/>
                                              </p:tgtEl>
                                            </p:cond>
                                          </p:endCondLst>
                                        </p:cTn>
                                        <p:tgtEl>
                                          <p:sndTgt r:embed="rId4" name="CHIMES.WAV"/>
                                        </p:tgtEl>
                                      </p:cMediaNode>
                                    </p:audio>
                                  </p:subTnLst>
                                </p:cTn>
                              </p:par>
                              <p:par>
                                <p:cTn id="16" presetID="18" presetClass="entr" presetSubtype="6" fill="hold" nodeType="withEffect">
                                  <p:stCondLst>
                                    <p:cond delay="0"/>
                                  </p:stCondLst>
                                  <p:childTnLst>
                                    <p:set>
                                      <p:cBhvr>
                                        <p:cTn id="17" dur="1" fill="hold">
                                          <p:stCondLst>
                                            <p:cond delay="0"/>
                                          </p:stCondLst>
                                        </p:cTn>
                                        <p:tgtEl>
                                          <p:spTgt spid="94219"/>
                                        </p:tgtEl>
                                        <p:attrNameLst>
                                          <p:attrName>style.visibility</p:attrName>
                                        </p:attrNameLst>
                                      </p:cBhvr>
                                      <p:to>
                                        <p:strVal val="visible"/>
                                      </p:to>
                                    </p:set>
                                    <p:animEffect transition="in" filter="strips(downRight)">
                                      <p:cBhvr>
                                        <p:cTn id="18" dur="500"/>
                                        <p:tgtEl>
                                          <p:spTgt spid="94219"/>
                                        </p:tgtEl>
                                      </p:cBhvr>
                                    </p:animEffect>
                                  </p:childTnLst>
                                  <p:subTnLs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94222"/>
                                        </p:tgtEl>
                                        <p:attrNameLst>
                                          <p:attrName>style.visibility</p:attrName>
                                        </p:attrNameLst>
                                      </p:cBhvr>
                                      <p:to>
                                        <p:strVal val="visible"/>
                                      </p:to>
                                    </p:set>
                                    <p:animEffect transition="in" filter="strips(downRight)">
                                      <p:cBhvr>
                                        <p:cTn id="23" dur="500"/>
                                        <p:tgtEl>
                                          <p:spTgt spid="94222"/>
                                        </p:tgtEl>
                                      </p:cBhvr>
                                    </p:animEffect>
                                  </p:childTnLst>
                                  <p:subTnLst>
                                    <p:audio>
                                      <p:cMediaNode>
                                        <p:cTn display="0" masterRel="sameClick">
                                          <p:stCondLst>
                                            <p:cond evt="begin" delay="0">
                                              <p:tn val="21"/>
                                            </p:cond>
                                          </p:stCondLst>
                                          <p:endCondLst>
                                            <p:cond evt="onStopAudio" delay="0">
                                              <p:tgtEl>
                                                <p:sldTgt/>
                                              </p:tgtEl>
                                            </p:cond>
                                          </p:endCondLst>
                                        </p:cTn>
                                        <p:tgtEl>
                                          <p:sndTgt r:embed="rId4" name="CHIMES.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94220"/>
                                        </p:tgtEl>
                                        <p:attrNameLst>
                                          <p:attrName>style.visibility</p:attrName>
                                        </p:attrNameLst>
                                      </p:cBhvr>
                                      <p:to>
                                        <p:strVal val="visible"/>
                                      </p:to>
                                    </p:set>
                                    <p:animEffect transition="in" filter="strips(downRight)">
                                      <p:cBhvr>
                                        <p:cTn id="28" dur="500"/>
                                        <p:tgtEl>
                                          <p:spTgt spid="94220"/>
                                        </p:tgtEl>
                                      </p:cBhvr>
                                    </p:animEffect>
                                  </p:childTnLst>
                                  <p:subTnLst>
                                    <p:audio>
                                      <p:cMediaNode>
                                        <p:cTn display="0" masterRel="sameClick">
                                          <p:stCondLst>
                                            <p:cond evt="begin" delay="0">
                                              <p:tn val="26"/>
                                            </p:cond>
                                          </p:stCondLst>
                                          <p:endCondLst>
                                            <p:cond evt="onStopAudio" delay="0">
                                              <p:tgtEl>
                                                <p:sldTgt/>
                                              </p:tgtEl>
                                            </p:cond>
                                          </p:endCondLst>
                                        </p:cTn>
                                        <p:tgtEl>
                                          <p:sndTgt r:embed="rId4" name="CHIMES.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94218"/>
                                        </p:tgtEl>
                                        <p:attrNameLst>
                                          <p:attrName>style.visibility</p:attrName>
                                        </p:attrNameLst>
                                      </p:cBhvr>
                                      <p:to>
                                        <p:strVal val="visible"/>
                                      </p:to>
                                    </p:set>
                                    <p:animEffect transition="in" filter="strips(downRight)">
                                      <p:cBhvr>
                                        <p:cTn id="33" dur="500"/>
                                        <p:tgtEl>
                                          <p:spTgt spid="94218"/>
                                        </p:tgtEl>
                                      </p:cBhvr>
                                    </p:animEffect>
                                  </p:childTnLst>
                                  <p:subTnLst>
                                    <p:audio>
                                      <p:cMediaNode>
                                        <p:cTn display="0" masterRel="sameClick">
                                          <p:stCondLst>
                                            <p:cond evt="begin" delay="0">
                                              <p:tn val="31"/>
                                            </p:cond>
                                          </p:stCondLst>
                                          <p:endCondLst>
                                            <p:cond evt="onStopAudio" delay="0">
                                              <p:tgtEl>
                                                <p:sldTgt/>
                                              </p:tgtEl>
                                            </p:cond>
                                          </p:endCondLst>
                                        </p:cTn>
                                        <p:tgtEl>
                                          <p:sndTgt r:embed="rId4" name="CHIMES.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94221"/>
                                        </p:tgtEl>
                                        <p:attrNameLst>
                                          <p:attrName>style.visibility</p:attrName>
                                        </p:attrNameLst>
                                      </p:cBhvr>
                                      <p:to>
                                        <p:strVal val="visible"/>
                                      </p:to>
                                    </p:set>
                                    <p:animEffect transition="in" filter="strips(downRight)">
                                      <p:cBhvr>
                                        <p:cTn id="38" dur="500"/>
                                        <p:tgtEl>
                                          <p:spTgt spid="94221"/>
                                        </p:tgtEl>
                                      </p:cBhvr>
                                    </p:animEffect>
                                  </p:childTnLst>
                                  <p:subTnLst>
                                    <p:audio>
                                      <p:cMediaNode>
                                        <p:cTn display="0" masterRel="sameClick">
                                          <p:stCondLst>
                                            <p:cond evt="begin" delay="0">
                                              <p:tn val="36"/>
                                            </p:cond>
                                          </p:stCondLst>
                                          <p:endCondLst>
                                            <p:cond evt="onStopAudio" delay="0">
                                              <p:tgtEl>
                                                <p:sldTgt/>
                                              </p:tgtEl>
                                            </p:cond>
                                          </p:endCondLst>
                                        </p:cTn>
                                        <p:tgtEl>
                                          <p:sndTgt r:embed="rId4" name="CHIMES.WAV"/>
                                        </p:tgtEl>
                                      </p:cMediaNode>
                                    </p:audio>
                                  </p:subTnLst>
                                </p:cTn>
                              </p:par>
                              <p:par>
                                <p:cTn id="39" presetID="18" presetClass="entr" presetSubtype="6" fill="hold" nodeType="withEffect">
                                  <p:stCondLst>
                                    <p:cond delay="0"/>
                                  </p:stCondLst>
                                  <p:childTnLst>
                                    <p:set>
                                      <p:cBhvr>
                                        <p:cTn id="40" dur="1" fill="hold">
                                          <p:stCondLst>
                                            <p:cond delay="0"/>
                                          </p:stCondLst>
                                        </p:cTn>
                                        <p:tgtEl>
                                          <p:spTgt spid="94216"/>
                                        </p:tgtEl>
                                        <p:attrNameLst>
                                          <p:attrName>style.visibility</p:attrName>
                                        </p:attrNameLst>
                                      </p:cBhvr>
                                      <p:to>
                                        <p:strVal val="visible"/>
                                      </p:to>
                                    </p:set>
                                    <p:animEffect transition="in" filter="strips(downRight)">
                                      <p:cBhvr>
                                        <p:cTn id="41" dur="500"/>
                                        <p:tgtEl>
                                          <p:spTgt spid="94216"/>
                                        </p:tgtEl>
                                      </p:cBhvr>
                                    </p:animEffect>
                                  </p:childTnLst>
                                  <p:subTnLst>
                                    <p:audio>
                                      <p:cMediaNode>
                                        <p:cTn display="0" masterRel="sameClick">
                                          <p:stCondLst>
                                            <p:cond evt="begin" delay="0">
                                              <p:tn val="39"/>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5" grpId="0" autoUpdateAnimBg="0"/>
      <p:bldP spid="94217" grpId="0" autoUpdateAnimBg="0"/>
      <p:bldP spid="94218" grpId="0" autoUpdateAnimBg="0"/>
      <p:bldP spid="94221" grpId="0" autoUpdateAnimBg="0"/>
      <p:bldP spid="9422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5"/>
          <a:stretch>
            <a:fillRect/>
          </a:stretch>
        </p:blipFill>
        <p:spPr>
          <a:xfrm>
            <a:off x="683568" y="2615158"/>
            <a:ext cx="4429125" cy="2686050"/>
          </a:xfrm>
          <a:prstGeom prst="rect">
            <a:avLst/>
          </a:prstGeom>
          <a:ln>
            <a:solidFill>
              <a:srgbClr val="FF0000"/>
            </a:solidFill>
          </a:ln>
        </p:spPr>
      </p:pic>
      <p:sp>
        <p:nvSpPr>
          <p:cNvPr id="18435" name="Line 3"/>
          <p:cNvSpPr>
            <a:spLocks noChangeShapeType="1"/>
          </p:cNvSpPr>
          <p:nvPr/>
        </p:nvSpPr>
        <p:spPr bwMode="auto">
          <a:xfrm>
            <a:off x="457200" y="762000"/>
            <a:ext cx="8153400"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6" name="Rectangle 4"/>
          <p:cNvSpPr>
            <a:spLocks noChangeArrowheads="1"/>
          </p:cNvSpPr>
          <p:nvPr/>
        </p:nvSpPr>
        <p:spPr bwMode="auto">
          <a:xfrm>
            <a:off x="533400" y="127283"/>
            <a:ext cx="8001000" cy="591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0"/>
              </a:spcBef>
              <a:buFontTx/>
              <a:buNone/>
            </a:pPr>
            <a:r>
              <a:rPr lang="en-US" altLang="zh-CN" sz="3600" b="1" dirty="0" smtClean="0">
                <a:solidFill>
                  <a:srgbClr val="FF0000"/>
                </a:solidFill>
                <a:ea typeface="黑体" panose="02010609060101010101" pitchFamily="49" charset="-122"/>
              </a:rPr>
              <a:t>10.2  </a:t>
            </a:r>
            <a:r>
              <a:rPr lang="zh-CN" altLang="en-US" sz="3600" b="1" dirty="0">
                <a:solidFill>
                  <a:srgbClr val="FF0000"/>
                </a:solidFill>
                <a:ea typeface="黑体" panose="02010609060101010101" pitchFamily="49" charset="-122"/>
              </a:rPr>
              <a:t>一阶有源滤波电路</a:t>
            </a:r>
          </a:p>
        </p:txBody>
      </p:sp>
      <p:sp>
        <p:nvSpPr>
          <p:cNvPr id="18437" name="Rectangle 5"/>
          <p:cNvSpPr>
            <a:spLocks noChangeArrowheads="1"/>
          </p:cNvSpPr>
          <p:nvPr/>
        </p:nvSpPr>
        <p:spPr bwMode="auto">
          <a:xfrm>
            <a:off x="414338" y="990600"/>
            <a:ext cx="2862262"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en-US" altLang="zh-CN" sz="2800" b="1">
                <a:solidFill>
                  <a:schemeClr val="accent2"/>
                </a:solidFill>
                <a:ea typeface="黑体" panose="02010609060101010101" pitchFamily="49" charset="-122"/>
              </a:rPr>
              <a:t>2. </a:t>
            </a:r>
            <a:r>
              <a:rPr lang="zh-CN" altLang="en-US" sz="2800" b="1">
                <a:solidFill>
                  <a:schemeClr val="accent2"/>
                </a:solidFill>
                <a:latin typeface="黑体" panose="02010609060101010101" pitchFamily="49" charset="-122"/>
                <a:ea typeface="黑体" panose="02010609060101010101" pitchFamily="49" charset="-122"/>
              </a:rPr>
              <a:t>高通滤波电路</a:t>
            </a:r>
          </a:p>
        </p:txBody>
      </p:sp>
      <p:sp>
        <p:nvSpPr>
          <p:cNvPr id="10245" name="Rectangle 6" descr="新闻纸"/>
          <p:cNvSpPr>
            <a:spLocks noChangeArrowheads="1"/>
          </p:cNvSpPr>
          <p:nvPr/>
        </p:nvSpPr>
        <p:spPr bwMode="auto">
          <a:xfrm>
            <a:off x="301377" y="5333720"/>
            <a:ext cx="83343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80000" tIns="108000" rIns="180000" bIns="1080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en-US" altLang="zh-CN" sz="2400" b="1" dirty="0">
                <a:solidFill>
                  <a:srgbClr val="FF0000"/>
                </a:solidFill>
                <a:ea typeface="楷体_GB2312"/>
              </a:rPr>
              <a:t>      </a:t>
            </a:r>
            <a:r>
              <a:rPr lang="zh-CN" altLang="en-US" sz="2400" b="1" dirty="0">
                <a:solidFill>
                  <a:srgbClr val="FF0000"/>
                </a:solidFill>
                <a:ea typeface="楷体_GB2312"/>
              </a:rPr>
              <a:t>一阶有源滤波电路通带外衰减速率慢（</a:t>
            </a:r>
            <a:r>
              <a:rPr lang="en-US" altLang="zh-CN" sz="2400" b="1" dirty="0">
                <a:solidFill>
                  <a:srgbClr val="FF0000"/>
                </a:solidFill>
                <a:ea typeface="楷体_GB2312"/>
              </a:rPr>
              <a:t>-20dB/</a:t>
            </a:r>
            <a:r>
              <a:rPr lang="zh-CN" altLang="en-US" sz="2400" b="1" dirty="0">
                <a:solidFill>
                  <a:srgbClr val="FF0000"/>
                </a:solidFill>
                <a:ea typeface="楷体_GB2312"/>
              </a:rPr>
              <a:t>十倍频，一般用在对滤波要求不高的场合。</a:t>
            </a:r>
          </a:p>
        </p:txBody>
      </p:sp>
      <p:sp>
        <p:nvSpPr>
          <p:cNvPr id="18439" name="Rectangle 9"/>
          <p:cNvSpPr>
            <a:spLocks noChangeArrowheads="1"/>
          </p:cNvSpPr>
          <p:nvPr/>
        </p:nvSpPr>
        <p:spPr bwMode="auto">
          <a:xfrm>
            <a:off x="457200" y="1552575"/>
            <a:ext cx="8351838"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FontTx/>
              <a:buNone/>
            </a:pPr>
            <a:r>
              <a:rPr lang="zh-CN" altLang="en-US" sz="2800" b="1">
                <a:ea typeface="楷体_GB2312"/>
              </a:rPr>
              <a:t>低通电路中的</a:t>
            </a:r>
            <a:r>
              <a:rPr lang="en-US" altLang="zh-CN" sz="2800" b="1" i="1">
                <a:ea typeface="楷体_GB2312"/>
              </a:rPr>
              <a:t>R</a:t>
            </a:r>
            <a:r>
              <a:rPr lang="zh-CN" altLang="en-US" sz="2800" b="1">
                <a:ea typeface="楷体_GB2312"/>
              </a:rPr>
              <a:t>和</a:t>
            </a:r>
            <a:r>
              <a:rPr lang="en-US" altLang="zh-CN" sz="2800" b="1" i="1">
                <a:ea typeface="楷体_GB2312"/>
              </a:rPr>
              <a:t>C</a:t>
            </a:r>
            <a:r>
              <a:rPr lang="zh-CN" altLang="en-US" sz="2800" b="1">
                <a:ea typeface="楷体_GB2312"/>
              </a:rPr>
              <a:t>交换位置便构成高通滤波电路</a:t>
            </a:r>
          </a:p>
        </p:txBody>
      </p:sp>
      <p:grpSp>
        <p:nvGrpSpPr>
          <p:cNvPr id="15" name="组合 14"/>
          <p:cNvGrpSpPr>
            <a:grpSpLocks/>
          </p:cNvGrpSpPr>
          <p:nvPr/>
        </p:nvGrpSpPr>
        <p:grpSpPr bwMode="auto">
          <a:xfrm>
            <a:off x="1067112" y="3559817"/>
            <a:ext cx="1288739" cy="948684"/>
            <a:chOff x="1067035" y="3559891"/>
            <a:chExt cx="1289103" cy="949229"/>
          </a:xfrm>
        </p:grpSpPr>
        <p:sp>
          <p:nvSpPr>
            <p:cNvPr id="18443" name="矩形 9"/>
            <p:cNvSpPr>
              <a:spLocks noChangeArrowheads="1"/>
            </p:cNvSpPr>
            <p:nvPr/>
          </p:nvSpPr>
          <p:spPr bwMode="auto">
            <a:xfrm>
              <a:off x="1248821" y="3559891"/>
              <a:ext cx="578768" cy="484898"/>
            </a:xfrm>
            <a:prstGeom prst="rect">
              <a:avLst/>
            </a:prstGeom>
            <a:solidFill>
              <a:schemeClr val="bg1"/>
            </a:solidFill>
            <a:ln w="19050">
              <a:solidFill>
                <a:srgbClr val="FFFFFF"/>
              </a:solidFill>
              <a:prstDash val="dash"/>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ea typeface="楷体_GB2312"/>
              </a:endParaRPr>
            </a:p>
          </p:txBody>
        </p:sp>
        <p:grpSp>
          <p:nvGrpSpPr>
            <p:cNvPr id="18444" name="组合 8"/>
            <p:cNvGrpSpPr>
              <a:grpSpLocks/>
            </p:cNvGrpSpPr>
            <p:nvPr/>
          </p:nvGrpSpPr>
          <p:grpSpPr bwMode="auto">
            <a:xfrm>
              <a:off x="1067035" y="3674674"/>
              <a:ext cx="1289103" cy="834446"/>
              <a:chOff x="861822" y="3717032"/>
              <a:chExt cx="1289103" cy="834446"/>
            </a:xfrm>
          </p:grpSpPr>
          <p:grpSp>
            <p:nvGrpSpPr>
              <p:cNvPr id="18445" name="组合 7"/>
              <p:cNvGrpSpPr>
                <a:grpSpLocks/>
              </p:cNvGrpSpPr>
              <p:nvPr/>
            </p:nvGrpSpPr>
            <p:grpSpPr bwMode="auto">
              <a:xfrm>
                <a:off x="972667" y="3717032"/>
                <a:ext cx="863029" cy="359833"/>
                <a:chOff x="829110" y="3565853"/>
                <a:chExt cx="863029" cy="359833"/>
              </a:xfrm>
            </p:grpSpPr>
            <p:cxnSp>
              <p:nvCxnSpPr>
                <p:cNvPr id="18449" name="直接连接符 4"/>
                <p:cNvCxnSpPr>
                  <a:cxnSpLocks noChangeShapeType="1"/>
                </p:cNvCxnSpPr>
                <p:nvPr/>
              </p:nvCxnSpPr>
              <p:spPr bwMode="auto">
                <a:xfrm>
                  <a:off x="829110" y="3745769"/>
                  <a:ext cx="400508" cy="793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0" name="直接连接符 6"/>
                <p:cNvCxnSpPr>
                  <a:cxnSpLocks noChangeShapeType="1"/>
                </p:cNvCxnSpPr>
                <p:nvPr/>
              </p:nvCxnSpPr>
              <p:spPr bwMode="auto">
                <a:xfrm>
                  <a:off x="1229618" y="3565853"/>
                  <a:ext cx="0" cy="359833"/>
                </a:xfrm>
                <a:prstGeom prst="line">
                  <a:avLst/>
                </a:prstGeom>
                <a:noFill/>
                <a:ln w="2540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1" name="直接连接符 17"/>
                <p:cNvCxnSpPr>
                  <a:cxnSpLocks noChangeShapeType="1"/>
                </p:cNvCxnSpPr>
                <p:nvPr/>
              </p:nvCxnSpPr>
              <p:spPr bwMode="auto">
                <a:xfrm>
                  <a:off x="1388576" y="3565853"/>
                  <a:ext cx="0" cy="359833"/>
                </a:xfrm>
                <a:prstGeom prst="line">
                  <a:avLst/>
                </a:prstGeom>
                <a:noFill/>
                <a:ln w="2540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2" name="直接连接符 15"/>
                <p:cNvCxnSpPr>
                  <a:cxnSpLocks noChangeShapeType="1"/>
                </p:cNvCxnSpPr>
                <p:nvPr/>
              </p:nvCxnSpPr>
              <p:spPr bwMode="auto">
                <a:xfrm>
                  <a:off x="1393560" y="3748563"/>
                  <a:ext cx="298579" cy="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8446" name="矩形 18"/>
              <p:cNvSpPr>
                <a:spLocks noChangeArrowheads="1"/>
              </p:cNvSpPr>
              <p:nvPr/>
            </p:nvSpPr>
            <p:spPr bwMode="auto">
              <a:xfrm>
                <a:off x="1428520" y="4119678"/>
                <a:ext cx="722405" cy="431800"/>
              </a:xfrm>
              <a:prstGeom prst="rect">
                <a:avLst/>
              </a:prstGeom>
              <a:solidFill>
                <a:schemeClr val="bg1"/>
              </a:solidFill>
              <a:ln w="19050">
                <a:solidFill>
                  <a:srgbClr val="FFFFFF"/>
                </a:solidFill>
                <a:prstDash val="dash"/>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a:ea typeface="楷体_GB2312"/>
                  </a:rPr>
                  <a:t>R</a:t>
                </a:r>
                <a:endParaRPr lang="zh-CN" altLang="en-US" sz="1800">
                  <a:ea typeface="楷体_GB2312"/>
                </a:endParaRPr>
              </a:p>
            </p:txBody>
          </p:sp>
          <p:sp>
            <p:nvSpPr>
              <p:cNvPr id="18447" name="矩形 19"/>
              <p:cNvSpPr>
                <a:spLocks noChangeArrowheads="1"/>
              </p:cNvSpPr>
              <p:nvPr/>
            </p:nvSpPr>
            <p:spPr bwMode="auto">
              <a:xfrm>
                <a:off x="1754338" y="4065473"/>
                <a:ext cx="234143" cy="486005"/>
              </a:xfrm>
              <a:prstGeom prst="rect">
                <a:avLst/>
              </a:prstGeom>
              <a:solidFill>
                <a:schemeClr val="bg1"/>
              </a:solidFill>
              <a:ln w="25400">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ea typeface="楷体_GB2312"/>
                </a:endParaRPr>
              </a:p>
            </p:txBody>
          </p:sp>
          <p:sp>
            <p:nvSpPr>
              <p:cNvPr id="18448" name="TextBox 21"/>
              <p:cNvSpPr txBox="1">
                <a:spLocks noChangeArrowheads="1"/>
              </p:cNvSpPr>
              <p:nvPr/>
            </p:nvSpPr>
            <p:spPr bwMode="auto">
              <a:xfrm>
                <a:off x="861822" y="3892198"/>
                <a:ext cx="7503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dirty="0">
                    <a:ea typeface="楷体_GB2312"/>
                  </a:rPr>
                  <a:t>C</a:t>
                </a:r>
                <a:endParaRPr lang="zh-CN" altLang="en-US" sz="1800" dirty="0">
                  <a:ea typeface="楷体_GB2312"/>
                </a:endParaRPr>
              </a:p>
            </p:txBody>
          </p:sp>
        </p:grpSp>
      </p:grpSp>
      <p:graphicFrame>
        <p:nvGraphicFramePr>
          <p:cNvPr id="2" name="对象 1"/>
          <p:cNvGraphicFramePr>
            <a:graphicFrameLocks noChangeAspect="1"/>
          </p:cNvGraphicFramePr>
          <p:nvPr>
            <p:extLst>
              <p:ext uri="{D42A27DB-BD31-4B8C-83A1-F6EECF244321}">
                <p14:modId xmlns:p14="http://schemas.microsoft.com/office/powerpoint/2010/main" val="2624852477"/>
              </p:ext>
            </p:extLst>
          </p:nvPr>
        </p:nvGraphicFramePr>
        <p:xfrm>
          <a:off x="5767388" y="2162175"/>
          <a:ext cx="2544762" cy="1535113"/>
        </p:xfrm>
        <a:graphic>
          <a:graphicData uri="http://schemas.openxmlformats.org/presentationml/2006/ole">
            <mc:AlternateContent xmlns:mc="http://schemas.openxmlformats.org/markup-compatibility/2006">
              <mc:Choice xmlns:v="urn:schemas-microsoft-com:vml" Requires="v">
                <p:oleObj spid="_x0000_s18561" name="Equation" r:id="rId6" imgW="1028520" imgH="622080" progId="Equation.DSMT4">
                  <p:embed/>
                </p:oleObj>
              </mc:Choice>
              <mc:Fallback>
                <p:oleObj name="Equation" r:id="rId6" imgW="1028520" imgH="622080" progId="Equation.DSMT4">
                  <p:embed/>
                  <p:pic>
                    <p:nvPicPr>
                      <p:cNvPr id="0" name="对象 1"/>
                      <p:cNvPicPr>
                        <a:picLocks noChangeAspect="1" noChangeArrowheads="1"/>
                      </p:cNvPicPr>
                      <p:nvPr/>
                    </p:nvPicPr>
                    <p:blipFill>
                      <a:blip r:embed="rId7"/>
                      <a:srcRect/>
                      <a:stretch>
                        <a:fillRect/>
                      </a:stretch>
                    </p:blipFill>
                    <p:spPr bwMode="auto">
                      <a:xfrm>
                        <a:off x="5767388" y="2162175"/>
                        <a:ext cx="2544762" cy="153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5818188" y="3768725"/>
          <a:ext cx="2967037" cy="1423988"/>
        </p:xfrm>
        <a:graphic>
          <a:graphicData uri="http://schemas.openxmlformats.org/presentationml/2006/ole">
            <mc:AlternateContent xmlns:mc="http://schemas.openxmlformats.org/markup-compatibility/2006">
              <mc:Choice xmlns:v="urn:schemas-microsoft-com:vml" Requires="v">
                <p:oleObj spid="_x0000_s18562" name="Equation" r:id="rId8" imgW="1320227" imgH="634725" progId="Equation.DSMT4">
                  <p:embed/>
                </p:oleObj>
              </mc:Choice>
              <mc:Fallback>
                <p:oleObj name="Equation" r:id="rId8" imgW="1320227" imgH="634725" progId="Equation.DSMT4">
                  <p:embed/>
                  <p:pic>
                    <p:nvPicPr>
                      <p:cNvPr id="0" name="对象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18188" y="3768725"/>
                        <a:ext cx="2967037"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矩形 21"/>
          <p:cNvSpPr/>
          <p:nvPr/>
        </p:nvSpPr>
        <p:spPr bwMode="auto">
          <a:xfrm>
            <a:off x="1105011" y="3501008"/>
            <a:ext cx="1188889" cy="1368152"/>
          </a:xfrm>
          <a:prstGeom prst="rect">
            <a:avLst/>
          </a:prstGeom>
          <a:noFill/>
          <a:ln w="444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trips(downRight)">
                                      <p:cBhvr>
                                        <p:cTn id="15" dur="500"/>
                                        <p:tgtEl>
                                          <p:spTgt spid="2"/>
                                        </p:tgtEl>
                                      </p:cBhvr>
                                    </p:animEffect>
                                  </p:childTnLst>
                                  <p:subTnLst>
                                    <p:audio>
                                      <p:cMediaNode>
                                        <p:cTn display="0" masterRel="sameClick">
                                          <p:stCondLst>
                                            <p:cond evt="begin" delay="0">
                                              <p:tn val="13"/>
                                            </p:cond>
                                          </p:stCondLst>
                                          <p:endCondLst>
                                            <p:cond evt="onStopAudio" delay="0">
                                              <p:tgtEl>
                                                <p:sldTgt/>
                                              </p:tgtEl>
                                            </p:cond>
                                          </p:endCondLst>
                                        </p:cTn>
                                        <p:tgtEl>
                                          <p:sndTgt r:embed="rId4" name="CHIMES.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strips(downRight)">
                                      <p:cBhvr>
                                        <p:cTn id="20" dur="500"/>
                                        <p:tgtEl>
                                          <p:spTgt spid="3"/>
                                        </p:tgtEl>
                                      </p:cBhvr>
                                    </p:animEffect>
                                  </p:childTnLst>
                                  <p:subTnLst>
                                    <p:audio>
                                      <p:cMediaNode>
                                        <p:cTn display="0" masterRel="sameClick">
                                          <p:stCondLst>
                                            <p:cond evt="begin" delay="0">
                                              <p:tn val="18"/>
                                            </p:cond>
                                          </p:stCondLst>
                                          <p:endCondLst>
                                            <p:cond evt="onStopAudio" delay="0">
                                              <p:tgtEl>
                                                <p:sldTgt/>
                                              </p:tgtEl>
                                            </p:cond>
                                          </p:endCondLst>
                                        </p:cTn>
                                        <p:tgtEl>
                                          <p:sndTgt r:embed="rId4" name="CHIMES.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2"/>
          <p:cNvSpPr>
            <a:spLocks noChangeShapeType="1"/>
          </p:cNvSpPr>
          <p:nvPr/>
        </p:nvSpPr>
        <p:spPr bwMode="auto">
          <a:xfrm>
            <a:off x="1143000" y="1752600"/>
            <a:ext cx="6858000"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 name="Rectangle 3"/>
          <p:cNvSpPr>
            <a:spLocks noChangeArrowheads="1"/>
          </p:cNvSpPr>
          <p:nvPr/>
        </p:nvSpPr>
        <p:spPr bwMode="auto">
          <a:xfrm>
            <a:off x="838200" y="901351"/>
            <a:ext cx="7391400" cy="702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0"/>
              </a:spcBef>
              <a:buFontTx/>
              <a:buNone/>
            </a:pPr>
            <a:r>
              <a:rPr lang="en-US" altLang="zh-CN" sz="4400" b="1" dirty="0" smtClean="0">
                <a:solidFill>
                  <a:srgbClr val="FF0000"/>
                </a:solidFill>
                <a:ea typeface="黑体" panose="02010609060101010101" pitchFamily="49" charset="-122"/>
              </a:rPr>
              <a:t>10.3  </a:t>
            </a:r>
            <a:r>
              <a:rPr lang="zh-CN" altLang="en-US" sz="4400" b="1" dirty="0">
                <a:solidFill>
                  <a:srgbClr val="FF0000"/>
                </a:solidFill>
                <a:ea typeface="黑体" panose="02010609060101010101" pitchFamily="49" charset="-122"/>
              </a:rPr>
              <a:t>高阶有源滤波电路</a:t>
            </a:r>
          </a:p>
        </p:txBody>
      </p:sp>
      <p:sp>
        <p:nvSpPr>
          <p:cNvPr id="20484" name="Rectangle 4">
            <a:hlinkClick r:id="rId2" action="ppaction://hlinksldjump"/>
          </p:cNvPr>
          <p:cNvSpPr>
            <a:spLocks noChangeArrowheads="1"/>
          </p:cNvSpPr>
          <p:nvPr/>
        </p:nvSpPr>
        <p:spPr bwMode="auto">
          <a:xfrm>
            <a:off x="1600200" y="2767382"/>
            <a:ext cx="6415088"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dirty="0" smtClean="0">
                <a:solidFill>
                  <a:srgbClr val="000066"/>
                </a:solidFill>
                <a:ea typeface="黑体" panose="02010609060101010101" pitchFamily="49" charset="-122"/>
              </a:rPr>
              <a:t>10.3.2  </a:t>
            </a:r>
            <a:r>
              <a:rPr lang="zh-CN" altLang="en-US" b="1" dirty="0">
                <a:solidFill>
                  <a:srgbClr val="000066"/>
                </a:solidFill>
                <a:ea typeface="黑体" panose="02010609060101010101" pitchFamily="49" charset="-122"/>
              </a:rPr>
              <a:t>有源高通滤波电路</a:t>
            </a:r>
          </a:p>
        </p:txBody>
      </p:sp>
      <p:sp>
        <p:nvSpPr>
          <p:cNvPr id="20485" name="Rectangle 5">
            <a:hlinkClick r:id="rId3" action="ppaction://hlinksldjump"/>
          </p:cNvPr>
          <p:cNvSpPr>
            <a:spLocks noChangeArrowheads="1"/>
          </p:cNvSpPr>
          <p:nvPr/>
        </p:nvSpPr>
        <p:spPr bwMode="auto">
          <a:xfrm>
            <a:off x="1600200" y="3529382"/>
            <a:ext cx="6629400"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dirty="0" smtClean="0">
                <a:solidFill>
                  <a:srgbClr val="000066"/>
                </a:solidFill>
                <a:ea typeface="黑体" panose="02010609060101010101" pitchFamily="49" charset="-122"/>
              </a:rPr>
              <a:t>10.3.3  </a:t>
            </a:r>
            <a:r>
              <a:rPr lang="zh-CN" altLang="en-US" b="1" dirty="0">
                <a:solidFill>
                  <a:srgbClr val="000066"/>
                </a:solidFill>
                <a:ea typeface="黑体" panose="02010609060101010101" pitchFamily="49" charset="-122"/>
              </a:rPr>
              <a:t>有源带通滤波电路</a:t>
            </a:r>
          </a:p>
        </p:txBody>
      </p:sp>
      <p:sp>
        <p:nvSpPr>
          <p:cNvPr id="20486" name="Rectangle 7">
            <a:hlinkClick r:id="rId4" action="ppaction://hlinksldjump"/>
          </p:cNvPr>
          <p:cNvSpPr>
            <a:spLocks noChangeArrowheads="1"/>
          </p:cNvSpPr>
          <p:nvPr/>
        </p:nvSpPr>
        <p:spPr bwMode="auto">
          <a:xfrm>
            <a:off x="1600200" y="4291382"/>
            <a:ext cx="6629400"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dirty="0" smtClean="0">
                <a:solidFill>
                  <a:srgbClr val="000066"/>
                </a:solidFill>
                <a:ea typeface="黑体" panose="02010609060101010101" pitchFamily="49" charset="-122"/>
              </a:rPr>
              <a:t>10.3.4  </a:t>
            </a:r>
            <a:r>
              <a:rPr lang="zh-CN" altLang="en-US" b="1" dirty="0">
                <a:solidFill>
                  <a:srgbClr val="000066"/>
                </a:solidFill>
                <a:ea typeface="黑体" panose="02010609060101010101" pitchFamily="49" charset="-122"/>
              </a:rPr>
              <a:t>二阶有源带阻滤波电路</a:t>
            </a:r>
          </a:p>
        </p:txBody>
      </p:sp>
      <p:sp>
        <p:nvSpPr>
          <p:cNvPr id="20487" name="Rectangle 8">
            <a:hlinkClick r:id="rId5" action="ppaction://hlinksldjump"/>
          </p:cNvPr>
          <p:cNvSpPr>
            <a:spLocks noChangeArrowheads="1"/>
          </p:cNvSpPr>
          <p:nvPr/>
        </p:nvSpPr>
        <p:spPr bwMode="auto">
          <a:xfrm>
            <a:off x="1600200" y="2005382"/>
            <a:ext cx="5702300"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dirty="0" smtClean="0">
                <a:solidFill>
                  <a:srgbClr val="000066"/>
                </a:solidFill>
                <a:ea typeface="黑体" panose="02010609060101010101" pitchFamily="49" charset="-122"/>
              </a:rPr>
              <a:t>10.3.1  </a:t>
            </a:r>
            <a:r>
              <a:rPr lang="zh-CN" altLang="en-US" b="1" dirty="0">
                <a:solidFill>
                  <a:srgbClr val="000066"/>
                </a:solidFill>
                <a:ea typeface="黑体" panose="02010609060101010101" pitchFamily="49" charset="-122"/>
              </a:rPr>
              <a:t>有源低通滤波电路</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hlinkClick r:id="rId5" action="ppaction://hlinksldjump"/>
          </p:cNvPr>
          <p:cNvSpPr>
            <a:spLocks noChangeArrowheads="1"/>
          </p:cNvSpPr>
          <p:nvPr/>
        </p:nvSpPr>
        <p:spPr bwMode="auto">
          <a:xfrm>
            <a:off x="533400" y="106363"/>
            <a:ext cx="5105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dirty="0" smtClean="0">
                <a:solidFill>
                  <a:srgbClr val="000066"/>
                </a:solidFill>
                <a:ea typeface="黑体" panose="02010609060101010101" pitchFamily="49" charset="-122"/>
              </a:rPr>
              <a:t>10.3.1  </a:t>
            </a:r>
            <a:r>
              <a:rPr lang="zh-CN" altLang="en-US" b="1" dirty="0">
                <a:solidFill>
                  <a:srgbClr val="000066"/>
                </a:solidFill>
                <a:ea typeface="黑体" panose="02010609060101010101" pitchFamily="49" charset="-122"/>
              </a:rPr>
              <a:t>有源低通滤波电路</a:t>
            </a:r>
          </a:p>
        </p:txBody>
      </p:sp>
      <p:sp>
        <p:nvSpPr>
          <p:cNvPr id="21507" name="Line 4"/>
          <p:cNvSpPr>
            <a:spLocks noChangeShapeType="1"/>
          </p:cNvSpPr>
          <p:nvPr/>
        </p:nvSpPr>
        <p:spPr bwMode="auto">
          <a:xfrm>
            <a:off x="533400" y="762000"/>
            <a:ext cx="4648200" cy="0"/>
          </a:xfrm>
          <a:prstGeom prst="line">
            <a:avLst/>
          </a:prstGeom>
          <a:noFill/>
          <a:ln w="889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8" name="Rectangle 5"/>
          <p:cNvSpPr>
            <a:spLocks noChangeArrowheads="1"/>
          </p:cNvSpPr>
          <p:nvPr/>
        </p:nvSpPr>
        <p:spPr bwMode="auto">
          <a:xfrm>
            <a:off x="457200" y="801688"/>
            <a:ext cx="50292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en-US" altLang="zh-CN" sz="2400" b="1">
                <a:solidFill>
                  <a:srgbClr val="000000"/>
                </a:solidFill>
                <a:ea typeface="楷体_GB2312"/>
              </a:rPr>
              <a:t>1. </a:t>
            </a:r>
            <a:r>
              <a:rPr lang="zh-CN" altLang="en-US" sz="2400" b="1">
                <a:solidFill>
                  <a:srgbClr val="000000"/>
                </a:solidFill>
                <a:ea typeface="楷体_GB2312"/>
              </a:rPr>
              <a:t>二阶有源低通滤波电路</a:t>
            </a:r>
          </a:p>
        </p:txBody>
      </p:sp>
      <p:sp>
        <p:nvSpPr>
          <p:cNvPr id="97286" name="Rectangle 6"/>
          <p:cNvSpPr>
            <a:spLocks noChangeArrowheads="1"/>
          </p:cNvSpPr>
          <p:nvPr/>
        </p:nvSpPr>
        <p:spPr bwMode="auto">
          <a:xfrm>
            <a:off x="457200" y="1266825"/>
            <a:ext cx="2438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en-US" altLang="zh-CN" sz="2400" b="1">
                <a:solidFill>
                  <a:srgbClr val="000000"/>
                </a:solidFill>
                <a:ea typeface="楷体_GB2312"/>
              </a:rPr>
              <a:t>2. </a:t>
            </a:r>
            <a:r>
              <a:rPr lang="zh-CN" altLang="en-US" sz="2400" b="1">
                <a:solidFill>
                  <a:srgbClr val="000000"/>
                </a:solidFill>
                <a:ea typeface="楷体_GB2312"/>
              </a:rPr>
              <a:t>传递函数</a:t>
            </a:r>
          </a:p>
        </p:txBody>
      </p:sp>
      <p:graphicFrame>
        <p:nvGraphicFramePr>
          <p:cNvPr id="97287" name="Object 7"/>
          <p:cNvGraphicFramePr>
            <a:graphicFrameLocks noChangeAspect="1"/>
          </p:cNvGraphicFramePr>
          <p:nvPr/>
        </p:nvGraphicFramePr>
        <p:xfrm>
          <a:off x="990600" y="1701800"/>
          <a:ext cx="1555750" cy="812800"/>
        </p:xfrm>
        <a:graphic>
          <a:graphicData uri="http://schemas.openxmlformats.org/presentationml/2006/ole">
            <mc:AlternateContent xmlns:mc="http://schemas.openxmlformats.org/markup-compatibility/2006">
              <mc:Choice xmlns:v="urn:schemas-microsoft-com:vml" Requires="v">
                <p:oleObj spid="_x0000_s21957" name="Equation" r:id="rId6" imgW="774364" imgH="406224" progId="Equation.3">
                  <p:embed/>
                </p:oleObj>
              </mc:Choice>
              <mc:Fallback>
                <p:oleObj name="Equation" r:id="rId6" imgW="774364" imgH="406224"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1701800"/>
                        <a:ext cx="155575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8" name="Object 8"/>
          <p:cNvGraphicFramePr>
            <a:graphicFrameLocks noChangeAspect="1"/>
          </p:cNvGraphicFramePr>
          <p:nvPr>
            <p:extLst>
              <p:ext uri="{D42A27DB-BD31-4B8C-83A1-F6EECF244321}">
                <p14:modId xmlns:p14="http://schemas.microsoft.com/office/powerpoint/2010/main" val="516284999"/>
              </p:ext>
            </p:extLst>
          </p:nvPr>
        </p:nvGraphicFramePr>
        <p:xfrm>
          <a:off x="544198" y="2763231"/>
          <a:ext cx="1637518" cy="750701"/>
        </p:xfrm>
        <a:graphic>
          <a:graphicData uri="http://schemas.openxmlformats.org/presentationml/2006/ole">
            <mc:AlternateContent xmlns:mc="http://schemas.openxmlformats.org/markup-compatibility/2006">
              <mc:Choice xmlns:v="urn:schemas-microsoft-com:vml" Requires="v">
                <p:oleObj spid="_x0000_s21958" name="Equation" r:id="rId8" imgW="939600" imgH="431640" progId="Equation.DSMT4">
                  <p:embed/>
                </p:oleObj>
              </mc:Choice>
              <mc:Fallback>
                <p:oleObj name="Equation" r:id="rId8" imgW="939600" imgH="431640" progId="Equation.DSMT4">
                  <p:embed/>
                  <p:pic>
                    <p:nvPicPr>
                      <p:cNvPr id="0" name="Object 8"/>
                      <p:cNvPicPr>
                        <a:picLocks noChangeAspect="1" noChangeArrowheads="1"/>
                      </p:cNvPicPr>
                      <p:nvPr/>
                    </p:nvPicPr>
                    <p:blipFill>
                      <a:blip r:embed="rId9"/>
                      <a:srcRect/>
                      <a:stretch>
                        <a:fillRect/>
                      </a:stretch>
                    </p:blipFill>
                    <p:spPr bwMode="auto">
                      <a:xfrm>
                        <a:off x="544198" y="2763231"/>
                        <a:ext cx="1637518" cy="750701"/>
                      </a:xfrm>
                      <a:prstGeom prst="rect">
                        <a:avLst/>
                      </a:prstGeom>
                      <a:noFill/>
                      <a:ln>
                        <a:noFill/>
                      </a:ln>
                      <a:effectLst/>
                      <a:extLst/>
                    </p:spPr>
                  </p:pic>
                </p:oleObj>
              </mc:Fallback>
            </mc:AlternateContent>
          </a:graphicData>
        </a:graphic>
      </p:graphicFrame>
      <p:graphicFrame>
        <p:nvGraphicFramePr>
          <p:cNvPr id="97289" name="Object 9"/>
          <p:cNvGraphicFramePr>
            <a:graphicFrameLocks noChangeAspect="1"/>
          </p:cNvGraphicFramePr>
          <p:nvPr>
            <p:extLst>
              <p:ext uri="{D42A27DB-BD31-4B8C-83A1-F6EECF244321}">
                <p14:modId xmlns:p14="http://schemas.microsoft.com/office/powerpoint/2010/main" val="3775649503"/>
              </p:ext>
            </p:extLst>
          </p:nvPr>
        </p:nvGraphicFramePr>
        <p:xfrm>
          <a:off x="497804" y="3515139"/>
          <a:ext cx="3382046" cy="726281"/>
        </p:xfrm>
        <a:graphic>
          <a:graphicData uri="http://schemas.openxmlformats.org/presentationml/2006/ole">
            <mc:AlternateContent xmlns:mc="http://schemas.openxmlformats.org/markup-compatibility/2006">
              <mc:Choice xmlns:v="urn:schemas-microsoft-com:vml" Requires="v">
                <p:oleObj spid="_x0000_s21959" name="Equation" r:id="rId10" imgW="1955520" imgH="419040" progId="Equation.DSMT4">
                  <p:embed/>
                </p:oleObj>
              </mc:Choice>
              <mc:Fallback>
                <p:oleObj name="Equation" r:id="rId10" imgW="1955520" imgH="419040" progId="Equation.DSMT4">
                  <p:embed/>
                  <p:pic>
                    <p:nvPicPr>
                      <p:cNvPr id="0" name="Object 9"/>
                      <p:cNvPicPr>
                        <a:picLocks noChangeAspect="1" noChangeArrowheads="1"/>
                      </p:cNvPicPr>
                      <p:nvPr/>
                    </p:nvPicPr>
                    <p:blipFill>
                      <a:blip r:embed="rId11"/>
                      <a:srcRect/>
                      <a:stretch>
                        <a:fillRect/>
                      </a:stretch>
                    </p:blipFill>
                    <p:spPr bwMode="auto">
                      <a:xfrm>
                        <a:off x="497804" y="3515139"/>
                        <a:ext cx="3382046" cy="726281"/>
                      </a:xfrm>
                      <a:prstGeom prst="rect">
                        <a:avLst/>
                      </a:prstGeom>
                      <a:noFill/>
                      <a:ln>
                        <a:noFill/>
                      </a:ln>
                      <a:effectLst/>
                      <a:extLst/>
                    </p:spPr>
                  </p:pic>
                </p:oleObj>
              </mc:Fallback>
            </mc:AlternateContent>
          </a:graphicData>
        </a:graphic>
      </p:graphicFrame>
      <p:grpSp>
        <p:nvGrpSpPr>
          <p:cNvPr id="97290" name="Group 10"/>
          <p:cNvGrpSpPr>
            <a:grpSpLocks/>
          </p:cNvGrpSpPr>
          <p:nvPr/>
        </p:nvGrpSpPr>
        <p:grpSpPr bwMode="auto">
          <a:xfrm>
            <a:off x="190500" y="2372106"/>
            <a:ext cx="3346450" cy="2701925"/>
            <a:chOff x="240" y="1424"/>
            <a:chExt cx="2108" cy="1702"/>
          </a:xfrm>
        </p:grpSpPr>
        <p:sp>
          <p:nvSpPr>
            <p:cNvPr id="21523" name="AutoShape 11"/>
            <p:cNvSpPr>
              <a:spLocks/>
            </p:cNvSpPr>
            <p:nvPr/>
          </p:nvSpPr>
          <p:spPr bwMode="auto">
            <a:xfrm>
              <a:off x="240" y="1878"/>
              <a:ext cx="192" cy="1248"/>
            </a:xfrm>
            <a:prstGeom prst="leftBrace">
              <a:avLst>
                <a:gd name="adj1" fmla="val 54167"/>
                <a:gd name="adj2" fmla="val 50000"/>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ea typeface="楷体_GB2312"/>
              </a:endParaRPr>
            </a:p>
          </p:txBody>
        </p:sp>
        <p:sp>
          <p:nvSpPr>
            <p:cNvPr id="21524" name="Rectangle 12"/>
            <p:cNvSpPr>
              <a:spLocks noChangeArrowheads="1"/>
            </p:cNvSpPr>
            <p:nvPr/>
          </p:nvSpPr>
          <p:spPr bwMode="auto">
            <a:xfrm>
              <a:off x="380" y="1424"/>
              <a:ext cx="196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400" b="1" dirty="0">
                  <a:solidFill>
                    <a:srgbClr val="000000"/>
                  </a:solidFill>
                  <a:ea typeface="楷体_GB2312"/>
                </a:rPr>
                <a:t>对于滤波电路，有</a:t>
              </a:r>
            </a:p>
          </p:txBody>
        </p:sp>
      </p:grpSp>
      <p:graphicFrame>
        <p:nvGraphicFramePr>
          <p:cNvPr id="97293" name="Object 13"/>
          <p:cNvGraphicFramePr>
            <a:graphicFrameLocks noChangeAspect="1"/>
          </p:cNvGraphicFramePr>
          <p:nvPr>
            <p:extLst>
              <p:ext uri="{D42A27DB-BD31-4B8C-83A1-F6EECF244321}">
                <p14:modId xmlns:p14="http://schemas.microsoft.com/office/powerpoint/2010/main" val="3320432255"/>
              </p:ext>
            </p:extLst>
          </p:nvPr>
        </p:nvGraphicFramePr>
        <p:xfrm>
          <a:off x="482928" y="4345848"/>
          <a:ext cx="2091682" cy="730336"/>
        </p:xfrm>
        <a:graphic>
          <a:graphicData uri="http://schemas.openxmlformats.org/presentationml/2006/ole">
            <mc:AlternateContent xmlns:mc="http://schemas.openxmlformats.org/markup-compatibility/2006">
              <mc:Choice xmlns:v="urn:schemas-microsoft-com:vml" Requires="v">
                <p:oleObj spid="_x0000_s21960" name="Equation" r:id="rId12" imgW="1130040" imgH="393480" progId="Equation.DSMT4">
                  <p:embed/>
                </p:oleObj>
              </mc:Choice>
              <mc:Fallback>
                <p:oleObj name="Equation" r:id="rId12" imgW="1130040" imgH="393480" progId="Equation.DSMT4">
                  <p:embed/>
                  <p:pic>
                    <p:nvPicPr>
                      <p:cNvPr id="0" name="Object 13"/>
                      <p:cNvPicPr>
                        <a:picLocks noChangeAspect="1" noChangeArrowheads="1"/>
                      </p:cNvPicPr>
                      <p:nvPr/>
                    </p:nvPicPr>
                    <p:blipFill>
                      <a:blip r:embed="rId13"/>
                      <a:srcRect/>
                      <a:stretch>
                        <a:fillRect/>
                      </a:stretch>
                    </p:blipFill>
                    <p:spPr bwMode="auto">
                      <a:xfrm>
                        <a:off x="482928" y="4345848"/>
                        <a:ext cx="2091682" cy="730336"/>
                      </a:xfrm>
                      <a:prstGeom prst="rect">
                        <a:avLst/>
                      </a:prstGeom>
                      <a:noFill/>
                      <a:ln>
                        <a:noFill/>
                      </a:ln>
                      <a:effectLst/>
                      <a:extLst/>
                    </p:spPr>
                  </p:pic>
                </p:oleObj>
              </mc:Fallback>
            </mc:AlternateContent>
          </a:graphicData>
        </a:graphic>
      </p:graphicFrame>
      <p:graphicFrame>
        <p:nvGraphicFramePr>
          <p:cNvPr id="97294" name="Object 14"/>
          <p:cNvGraphicFramePr>
            <a:graphicFrameLocks noChangeAspect="1"/>
          </p:cNvGraphicFramePr>
          <p:nvPr>
            <p:extLst>
              <p:ext uri="{D42A27DB-BD31-4B8C-83A1-F6EECF244321}">
                <p14:modId xmlns:p14="http://schemas.microsoft.com/office/powerpoint/2010/main" val="148608020"/>
              </p:ext>
            </p:extLst>
          </p:nvPr>
        </p:nvGraphicFramePr>
        <p:xfrm>
          <a:off x="2546350" y="4345848"/>
          <a:ext cx="2385690" cy="797225"/>
        </p:xfrm>
        <a:graphic>
          <a:graphicData uri="http://schemas.openxmlformats.org/presentationml/2006/ole">
            <mc:AlternateContent xmlns:mc="http://schemas.openxmlformats.org/markup-compatibility/2006">
              <mc:Choice xmlns:v="urn:schemas-microsoft-com:vml" Requires="v">
                <p:oleObj spid="_x0000_s21961" name="Equation" r:id="rId14" imgW="1257120" imgH="419040" progId="Equation.DSMT4">
                  <p:embed/>
                </p:oleObj>
              </mc:Choice>
              <mc:Fallback>
                <p:oleObj name="Equation" r:id="rId14" imgW="1257120" imgH="419040" progId="Equation.DSMT4">
                  <p:embed/>
                  <p:pic>
                    <p:nvPicPr>
                      <p:cNvPr id="0" name="Object 14"/>
                      <p:cNvPicPr>
                        <a:picLocks noChangeAspect="1" noChangeArrowheads="1"/>
                      </p:cNvPicPr>
                      <p:nvPr/>
                    </p:nvPicPr>
                    <p:blipFill>
                      <a:blip r:embed="rId15"/>
                      <a:srcRect/>
                      <a:stretch>
                        <a:fillRect/>
                      </a:stretch>
                    </p:blipFill>
                    <p:spPr bwMode="auto">
                      <a:xfrm>
                        <a:off x="2546350" y="4345848"/>
                        <a:ext cx="2385690" cy="797225"/>
                      </a:xfrm>
                      <a:prstGeom prst="rect">
                        <a:avLst/>
                      </a:prstGeom>
                      <a:noFill/>
                      <a:ln>
                        <a:noFill/>
                      </a:ln>
                      <a:effectLst/>
                      <a:extLst/>
                    </p:spPr>
                  </p:pic>
                </p:oleObj>
              </mc:Fallback>
            </mc:AlternateContent>
          </a:graphicData>
        </a:graphic>
      </p:graphicFrame>
      <p:graphicFrame>
        <p:nvGraphicFramePr>
          <p:cNvPr id="97295" name="Object 15"/>
          <p:cNvGraphicFramePr>
            <a:graphicFrameLocks noChangeAspect="1"/>
          </p:cNvGraphicFramePr>
          <p:nvPr>
            <p:extLst>
              <p:ext uri="{D42A27DB-BD31-4B8C-83A1-F6EECF244321}">
                <p14:modId xmlns:p14="http://schemas.microsoft.com/office/powerpoint/2010/main" val="375250707"/>
              </p:ext>
            </p:extLst>
          </p:nvPr>
        </p:nvGraphicFramePr>
        <p:xfrm>
          <a:off x="4932040" y="4330700"/>
          <a:ext cx="2990850" cy="795337"/>
        </p:xfrm>
        <a:graphic>
          <a:graphicData uri="http://schemas.openxmlformats.org/presentationml/2006/ole">
            <mc:AlternateContent xmlns:mc="http://schemas.openxmlformats.org/markup-compatibility/2006">
              <mc:Choice xmlns:v="urn:schemas-microsoft-com:vml" Requires="v">
                <p:oleObj spid="_x0000_s21962" name="Equation" r:id="rId16" imgW="1485720" imgH="393480" progId="Equation.DSMT4">
                  <p:embed/>
                </p:oleObj>
              </mc:Choice>
              <mc:Fallback>
                <p:oleObj name="Equation" r:id="rId16" imgW="1485720" imgH="393480" progId="Equation.DSMT4">
                  <p:embed/>
                  <p:pic>
                    <p:nvPicPr>
                      <p:cNvPr id="0" name="Object 15"/>
                      <p:cNvPicPr>
                        <a:picLocks noChangeAspect="1" noChangeArrowheads="1"/>
                      </p:cNvPicPr>
                      <p:nvPr/>
                    </p:nvPicPr>
                    <p:blipFill>
                      <a:blip r:embed="rId17"/>
                      <a:srcRect/>
                      <a:stretch>
                        <a:fillRect/>
                      </a:stretch>
                    </p:blipFill>
                    <p:spPr bwMode="auto">
                      <a:xfrm>
                        <a:off x="4932040" y="4330700"/>
                        <a:ext cx="2990850" cy="795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296" name="Rectangle 16"/>
          <p:cNvSpPr>
            <a:spLocks noChangeArrowheads="1"/>
          </p:cNvSpPr>
          <p:nvPr/>
        </p:nvSpPr>
        <p:spPr bwMode="auto">
          <a:xfrm>
            <a:off x="260350" y="5121275"/>
            <a:ext cx="32766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400" b="1" dirty="0">
                <a:solidFill>
                  <a:srgbClr val="000000"/>
                </a:solidFill>
                <a:ea typeface="楷体_GB2312"/>
              </a:rPr>
              <a:t>得滤波电路传递函数</a:t>
            </a:r>
          </a:p>
        </p:txBody>
      </p:sp>
      <p:graphicFrame>
        <p:nvGraphicFramePr>
          <p:cNvPr id="97297" name="Object 17"/>
          <p:cNvGraphicFramePr>
            <a:graphicFrameLocks noChangeAspect="1"/>
          </p:cNvGraphicFramePr>
          <p:nvPr>
            <p:extLst>
              <p:ext uri="{D42A27DB-BD31-4B8C-83A1-F6EECF244321}">
                <p14:modId xmlns:p14="http://schemas.microsoft.com/office/powerpoint/2010/main" val="812200034"/>
              </p:ext>
            </p:extLst>
          </p:nvPr>
        </p:nvGraphicFramePr>
        <p:xfrm>
          <a:off x="990600" y="5583671"/>
          <a:ext cx="2246313" cy="866775"/>
        </p:xfrm>
        <a:graphic>
          <a:graphicData uri="http://schemas.openxmlformats.org/presentationml/2006/ole">
            <mc:AlternateContent xmlns:mc="http://schemas.openxmlformats.org/markup-compatibility/2006">
              <mc:Choice xmlns:v="urn:schemas-microsoft-com:vml" Requires="v">
                <p:oleObj spid="_x0000_s21963" name="Equation" r:id="rId18" imgW="1117440" imgH="431640" progId="Equation.DSMT4">
                  <p:embed/>
                </p:oleObj>
              </mc:Choice>
              <mc:Fallback>
                <p:oleObj name="Equation" r:id="rId18" imgW="1117440" imgH="431640" progId="Equation.DSMT4">
                  <p:embed/>
                  <p:pic>
                    <p:nvPicPr>
                      <p:cNvPr id="0" name="Object 17"/>
                      <p:cNvPicPr>
                        <a:picLocks noChangeAspect="1" noChangeArrowheads="1"/>
                      </p:cNvPicPr>
                      <p:nvPr/>
                    </p:nvPicPr>
                    <p:blipFill>
                      <a:blip r:embed="rId19"/>
                      <a:srcRect/>
                      <a:stretch>
                        <a:fillRect/>
                      </a:stretch>
                    </p:blipFill>
                    <p:spPr bwMode="auto">
                      <a:xfrm>
                        <a:off x="990600" y="5583671"/>
                        <a:ext cx="2246313"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98" name="Object 18"/>
          <p:cNvGraphicFramePr>
            <a:graphicFrameLocks noChangeAspect="1"/>
          </p:cNvGraphicFramePr>
          <p:nvPr>
            <p:extLst>
              <p:ext uri="{D42A27DB-BD31-4B8C-83A1-F6EECF244321}">
                <p14:modId xmlns:p14="http://schemas.microsoft.com/office/powerpoint/2010/main" val="3262157506"/>
              </p:ext>
            </p:extLst>
          </p:nvPr>
        </p:nvGraphicFramePr>
        <p:xfrm>
          <a:off x="3216573" y="5583671"/>
          <a:ext cx="3602831" cy="842259"/>
        </p:xfrm>
        <a:graphic>
          <a:graphicData uri="http://schemas.openxmlformats.org/presentationml/2006/ole">
            <mc:AlternateContent xmlns:mc="http://schemas.openxmlformats.org/markup-compatibility/2006">
              <mc:Choice xmlns:v="urn:schemas-microsoft-com:vml" Requires="v">
                <p:oleObj spid="_x0000_s21964" name="Equation" r:id="rId20" imgW="1892160" imgH="444240" progId="Equation.DSMT4">
                  <p:embed/>
                </p:oleObj>
              </mc:Choice>
              <mc:Fallback>
                <p:oleObj name="Equation" r:id="rId20" imgW="1892160" imgH="444240" progId="Equation.DSMT4">
                  <p:embed/>
                  <p:pic>
                    <p:nvPicPr>
                      <p:cNvPr id="0" name="Object 18"/>
                      <p:cNvPicPr>
                        <a:picLocks noChangeAspect="1" noChangeArrowheads="1"/>
                      </p:cNvPicPr>
                      <p:nvPr/>
                    </p:nvPicPr>
                    <p:blipFill>
                      <a:blip r:embed="rId21"/>
                      <a:srcRect/>
                      <a:stretch>
                        <a:fillRect/>
                      </a:stretch>
                    </p:blipFill>
                    <p:spPr bwMode="auto">
                      <a:xfrm>
                        <a:off x="3216573" y="5583671"/>
                        <a:ext cx="3602831" cy="842259"/>
                      </a:xfrm>
                      <a:prstGeom prst="rect">
                        <a:avLst/>
                      </a:prstGeom>
                      <a:noFill/>
                      <a:ln>
                        <a:noFill/>
                      </a:ln>
                      <a:effectLst/>
                      <a:extLst/>
                    </p:spPr>
                  </p:pic>
                </p:oleObj>
              </mc:Fallback>
            </mc:AlternateContent>
          </a:graphicData>
        </a:graphic>
      </p:graphicFrame>
      <p:sp>
        <p:nvSpPr>
          <p:cNvPr id="97300" name="Rectangle 20"/>
          <p:cNvSpPr>
            <a:spLocks noChangeArrowheads="1"/>
          </p:cNvSpPr>
          <p:nvPr/>
        </p:nvSpPr>
        <p:spPr bwMode="auto">
          <a:xfrm>
            <a:off x="2514600" y="1854200"/>
            <a:ext cx="22860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400" b="1">
                <a:solidFill>
                  <a:srgbClr val="000000"/>
                </a:solidFill>
                <a:ea typeface="楷体_GB2312"/>
              </a:rPr>
              <a:t>（同相）</a:t>
            </a:r>
          </a:p>
        </p:txBody>
      </p:sp>
      <p:pic>
        <p:nvPicPr>
          <p:cNvPr id="21522" name="图片 3"/>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3879850" y="1227138"/>
            <a:ext cx="5194300" cy="267811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286"/>
                                        </p:tgtEl>
                                        <p:attrNameLst>
                                          <p:attrName>style.visibility</p:attrName>
                                        </p:attrNameLst>
                                      </p:cBhvr>
                                      <p:to>
                                        <p:strVal val="visible"/>
                                      </p:to>
                                    </p:set>
                                    <p:animEffect transition="in" filter="wipe(left)">
                                      <p:cBhvr>
                                        <p:cTn id="7" dur="500"/>
                                        <p:tgtEl>
                                          <p:spTgt spid="97286"/>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97287"/>
                                        </p:tgtEl>
                                        <p:attrNameLst>
                                          <p:attrName>style.visibility</p:attrName>
                                        </p:attrNameLst>
                                      </p:cBhvr>
                                      <p:to>
                                        <p:strVal val="visible"/>
                                      </p:to>
                                    </p:set>
                                    <p:animEffect transition="in" filter="strips(downRight)">
                                      <p:cBhvr>
                                        <p:cTn id="12" dur="500"/>
                                        <p:tgtEl>
                                          <p:spTgt spid="97287"/>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7300"/>
                                        </p:tgtEl>
                                        <p:attrNameLst>
                                          <p:attrName>style.visibility</p:attrName>
                                        </p:attrNameLst>
                                      </p:cBhvr>
                                      <p:to>
                                        <p:strVal val="visible"/>
                                      </p:to>
                                    </p:set>
                                    <p:animEffect transition="in" filter="strips(downRight)">
                                      <p:cBhvr>
                                        <p:cTn id="17" dur="500"/>
                                        <p:tgtEl>
                                          <p:spTgt spid="97300"/>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97290"/>
                                        </p:tgtEl>
                                        <p:attrNameLst>
                                          <p:attrName>style.visibility</p:attrName>
                                        </p:attrNameLst>
                                      </p:cBhvr>
                                      <p:to>
                                        <p:strVal val="visible"/>
                                      </p:to>
                                    </p:set>
                                    <p:animEffect transition="in" filter="strips(downRight)">
                                      <p:cBhvr>
                                        <p:cTn id="22" dur="500"/>
                                        <p:tgtEl>
                                          <p:spTgt spid="97290"/>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97288"/>
                                        </p:tgtEl>
                                        <p:attrNameLst>
                                          <p:attrName>style.visibility</p:attrName>
                                        </p:attrNameLst>
                                      </p:cBhvr>
                                      <p:to>
                                        <p:strVal val="visible"/>
                                      </p:to>
                                    </p:set>
                                    <p:animEffect transition="in" filter="strips(downRight)">
                                      <p:cBhvr>
                                        <p:cTn id="27" dur="500"/>
                                        <p:tgtEl>
                                          <p:spTgt spid="97288"/>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97289"/>
                                        </p:tgtEl>
                                        <p:attrNameLst>
                                          <p:attrName>style.visibility</p:attrName>
                                        </p:attrNameLst>
                                      </p:cBhvr>
                                      <p:to>
                                        <p:strVal val="visible"/>
                                      </p:to>
                                    </p:set>
                                    <p:animEffect transition="in" filter="strips(downRight)">
                                      <p:cBhvr>
                                        <p:cTn id="32" dur="500"/>
                                        <p:tgtEl>
                                          <p:spTgt spid="97289"/>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97293"/>
                                        </p:tgtEl>
                                        <p:attrNameLst>
                                          <p:attrName>style.visibility</p:attrName>
                                        </p:attrNameLst>
                                      </p:cBhvr>
                                      <p:to>
                                        <p:strVal val="visible"/>
                                      </p:to>
                                    </p:set>
                                    <p:animEffect transition="in" filter="strips(downRight)">
                                      <p:cBhvr>
                                        <p:cTn id="37" dur="500"/>
                                        <p:tgtEl>
                                          <p:spTgt spid="97293"/>
                                        </p:tgtEl>
                                      </p:cBhvr>
                                    </p:animEffect>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97294"/>
                                        </p:tgtEl>
                                        <p:attrNameLst>
                                          <p:attrName>style.visibility</p:attrName>
                                        </p:attrNameLst>
                                      </p:cBhvr>
                                      <p:to>
                                        <p:strVal val="visible"/>
                                      </p:to>
                                    </p:set>
                                    <p:animEffect transition="in" filter="strips(downRight)">
                                      <p:cBhvr>
                                        <p:cTn id="42" dur="500"/>
                                        <p:tgtEl>
                                          <p:spTgt spid="97294"/>
                                        </p:tgtEl>
                                      </p:cBhvr>
                                    </p:animEffect>
                                  </p:childTnLst>
                                  <p:subTnLst>
                                    <p:audio>
                                      <p:cMediaNode>
                                        <p:cTn display="0" masterRel="sameClick">
                                          <p:stCondLst>
                                            <p:cond evt="begin" delay="0">
                                              <p:tn val="40"/>
                                            </p:cond>
                                          </p:stCondLst>
                                          <p:endCondLst>
                                            <p:cond evt="onStopAudio" delay="0">
                                              <p:tgtEl>
                                                <p:sldTgt/>
                                              </p:tgtEl>
                                            </p:cond>
                                          </p:endCondLst>
                                        </p:cTn>
                                        <p:tgtEl>
                                          <p:sndTgt r:embed="rId4" name="CHIMES.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97295"/>
                                        </p:tgtEl>
                                        <p:attrNameLst>
                                          <p:attrName>style.visibility</p:attrName>
                                        </p:attrNameLst>
                                      </p:cBhvr>
                                      <p:to>
                                        <p:strVal val="visible"/>
                                      </p:to>
                                    </p:set>
                                    <p:animEffect transition="in" filter="strips(downRight)">
                                      <p:cBhvr>
                                        <p:cTn id="47" dur="500"/>
                                        <p:tgtEl>
                                          <p:spTgt spid="97295"/>
                                        </p:tgtEl>
                                      </p:cBhvr>
                                    </p:animEffect>
                                  </p:childTnLst>
                                  <p:subTnLst>
                                    <p:audio>
                                      <p:cMediaNode>
                                        <p:cTn display="0" masterRel="sameClick">
                                          <p:stCondLst>
                                            <p:cond evt="begin" delay="0">
                                              <p:tn val="45"/>
                                            </p:cond>
                                          </p:stCondLst>
                                          <p:endCondLst>
                                            <p:cond evt="onStopAudio" delay="0">
                                              <p:tgtEl>
                                                <p:sldTgt/>
                                              </p:tgtEl>
                                            </p:cond>
                                          </p:endCondLst>
                                        </p:cTn>
                                        <p:tgtEl>
                                          <p:sndTgt r:embed="rId4" name="CHIMES.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97296"/>
                                        </p:tgtEl>
                                        <p:attrNameLst>
                                          <p:attrName>style.visibility</p:attrName>
                                        </p:attrNameLst>
                                      </p:cBhvr>
                                      <p:to>
                                        <p:strVal val="visible"/>
                                      </p:to>
                                    </p:set>
                                    <p:animEffect transition="in" filter="strips(downRight)">
                                      <p:cBhvr>
                                        <p:cTn id="52" dur="500"/>
                                        <p:tgtEl>
                                          <p:spTgt spid="97296"/>
                                        </p:tgtEl>
                                      </p:cBhvr>
                                    </p:animEffect>
                                  </p:childTnLst>
                                  <p:subTnLst>
                                    <p:audio>
                                      <p:cMediaNode>
                                        <p:cTn display="0" masterRel="sameClick">
                                          <p:stCondLst>
                                            <p:cond evt="begin" delay="0">
                                              <p:tn val="50"/>
                                            </p:cond>
                                          </p:stCondLst>
                                          <p:endCondLst>
                                            <p:cond evt="onStopAudio" delay="0">
                                              <p:tgtEl>
                                                <p:sldTgt/>
                                              </p:tgtEl>
                                            </p:cond>
                                          </p:endCondLst>
                                        </p:cTn>
                                        <p:tgtEl>
                                          <p:sndTgt r:embed="rId4" name="CHIMES.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nodeType="clickEffect">
                                  <p:stCondLst>
                                    <p:cond delay="0"/>
                                  </p:stCondLst>
                                  <p:childTnLst>
                                    <p:set>
                                      <p:cBhvr>
                                        <p:cTn id="56" dur="1" fill="hold">
                                          <p:stCondLst>
                                            <p:cond delay="0"/>
                                          </p:stCondLst>
                                        </p:cTn>
                                        <p:tgtEl>
                                          <p:spTgt spid="97297"/>
                                        </p:tgtEl>
                                        <p:attrNameLst>
                                          <p:attrName>style.visibility</p:attrName>
                                        </p:attrNameLst>
                                      </p:cBhvr>
                                      <p:to>
                                        <p:strVal val="visible"/>
                                      </p:to>
                                    </p:set>
                                    <p:animEffect transition="in" filter="strips(downRight)">
                                      <p:cBhvr>
                                        <p:cTn id="57" dur="500"/>
                                        <p:tgtEl>
                                          <p:spTgt spid="97297"/>
                                        </p:tgtEl>
                                      </p:cBhvr>
                                    </p:animEffect>
                                  </p:childTnLst>
                                  <p:subTnLst>
                                    <p:audio>
                                      <p:cMediaNode>
                                        <p:cTn display="0" masterRel="sameClick">
                                          <p:stCondLst>
                                            <p:cond evt="begin" delay="0">
                                              <p:tn val="55"/>
                                            </p:cond>
                                          </p:stCondLst>
                                          <p:endCondLst>
                                            <p:cond evt="onStopAudio" delay="0">
                                              <p:tgtEl>
                                                <p:sldTgt/>
                                              </p:tgtEl>
                                            </p:cond>
                                          </p:endCondLst>
                                        </p:cTn>
                                        <p:tgtEl>
                                          <p:sndTgt r:embed="rId4" name="CHIMES.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nodeType="clickEffect">
                                  <p:stCondLst>
                                    <p:cond delay="0"/>
                                  </p:stCondLst>
                                  <p:childTnLst>
                                    <p:set>
                                      <p:cBhvr>
                                        <p:cTn id="61" dur="1" fill="hold">
                                          <p:stCondLst>
                                            <p:cond delay="0"/>
                                          </p:stCondLst>
                                        </p:cTn>
                                        <p:tgtEl>
                                          <p:spTgt spid="97298"/>
                                        </p:tgtEl>
                                        <p:attrNameLst>
                                          <p:attrName>style.visibility</p:attrName>
                                        </p:attrNameLst>
                                      </p:cBhvr>
                                      <p:to>
                                        <p:strVal val="visible"/>
                                      </p:to>
                                    </p:set>
                                    <p:animEffect transition="in" filter="strips(downRight)">
                                      <p:cBhvr>
                                        <p:cTn id="62" dur="500"/>
                                        <p:tgtEl>
                                          <p:spTgt spid="97298"/>
                                        </p:tgtEl>
                                      </p:cBhvr>
                                    </p:animEffect>
                                  </p:childTnLst>
                                  <p:subTnLst>
                                    <p:audio>
                                      <p:cMediaNode>
                                        <p:cTn display="0" masterRel="sameClick">
                                          <p:stCondLst>
                                            <p:cond evt="begin" delay="0">
                                              <p:tn val="6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6" grpId="0" autoUpdateAnimBg="0"/>
      <p:bldP spid="97296" grpId="0" autoUpdateAnimBg="0"/>
      <p:bldP spid="9730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414338" y="473075"/>
            <a:ext cx="24384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en-US" altLang="zh-CN" sz="2800" b="1">
                <a:solidFill>
                  <a:srgbClr val="000000"/>
                </a:solidFill>
                <a:ea typeface="楷体_GB2312"/>
              </a:rPr>
              <a:t>2. </a:t>
            </a:r>
            <a:r>
              <a:rPr lang="zh-CN" altLang="en-US" sz="2800" b="1">
                <a:solidFill>
                  <a:srgbClr val="000000"/>
                </a:solidFill>
                <a:ea typeface="楷体_GB2312"/>
              </a:rPr>
              <a:t>传递函数</a:t>
            </a:r>
          </a:p>
        </p:txBody>
      </p:sp>
      <p:graphicFrame>
        <p:nvGraphicFramePr>
          <p:cNvPr id="98308" name="Object 4"/>
          <p:cNvGraphicFramePr>
            <a:graphicFrameLocks noChangeAspect="1"/>
          </p:cNvGraphicFramePr>
          <p:nvPr>
            <p:extLst>
              <p:ext uri="{D42A27DB-BD31-4B8C-83A1-F6EECF244321}">
                <p14:modId xmlns:p14="http://schemas.microsoft.com/office/powerpoint/2010/main" val="1693303345"/>
              </p:ext>
            </p:extLst>
          </p:nvPr>
        </p:nvGraphicFramePr>
        <p:xfrm>
          <a:off x="1047750" y="1452563"/>
          <a:ext cx="1364390" cy="517477"/>
        </p:xfrm>
        <a:graphic>
          <a:graphicData uri="http://schemas.openxmlformats.org/presentationml/2006/ole">
            <mc:AlternateContent xmlns:mc="http://schemas.openxmlformats.org/markup-compatibility/2006">
              <mc:Choice xmlns:v="urn:schemas-microsoft-com:vml" Requires="v">
                <p:oleObj spid="_x0000_s23955" name="公式" r:id="rId5" imgW="533169" imgH="203112" progId="Equation.3">
                  <p:embed/>
                </p:oleObj>
              </mc:Choice>
              <mc:Fallback>
                <p:oleObj name="公式" r:id="rId5" imgW="533169" imgH="203112"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7750" y="1452563"/>
                        <a:ext cx="1364390" cy="517477"/>
                      </a:xfrm>
                      <a:prstGeom prst="rect">
                        <a:avLst/>
                      </a:prstGeom>
                      <a:noFill/>
                      <a:ln>
                        <a:noFill/>
                      </a:ln>
                      <a:extLst/>
                    </p:spPr>
                  </p:pic>
                </p:oleObj>
              </mc:Fallback>
            </mc:AlternateContent>
          </a:graphicData>
        </a:graphic>
      </p:graphicFrame>
      <p:graphicFrame>
        <p:nvGraphicFramePr>
          <p:cNvPr id="98309" name="Object 5"/>
          <p:cNvGraphicFramePr>
            <a:graphicFrameLocks noChangeAspect="1"/>
          </p:cNvGraphicFramePr>
          <p:nvPr>
            <p:extLst>
              <p:ext uri="{D42A27DB-BD31-4B8C-83A1-F6EECF244321}">
                <p14:modId xmlns:p14="http://schemas.microsoft.com/office/powerpoint/2010/main" val="4152868680"/>
              </p:ext>
            </p:extLst>
          </p:nvPr>
        </p:nvGraphicFramePr>
        <p:xfrm>
          <a:off x="1018382" y="2907139"/>
          <a:ext cx="1275490" cy="823073"/>
        </p:xfrm>
        <a:graphic>
          <a:graphicData uri="http://schemas.openxmlformats.org/presentationml/2006/ole">
            <mc:AlternateContent xmlns:mc="http://schemas.openxmlformats.org/markup-compatibility/2006">
              <mc:Choice xmlns:v="urn:schemas-microsoft-com:vml" Requires="v">
                <p:oleObj spid="_x0000_s23956" name="Equation" r:id="rId7" imgW="571500" imgH="368300" progId="Equation.3">
                  <p:embed/>
                </p:oleObj>
              </mc:Choice>
              <mc:Fallback>
                <p:oleObj name="Equation" r:id="rId7" imgW="571500" imgH="3683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8382" y="2907139"/>
                        <a:ext cx="1275490" cy="823073"/>
                      </a:xfrm>
                      <a:prstGeom prst="rect">
                        <a:avLst/>
                      </a:prstGeom>
                      <a:noFill/>
                      <a:ln>
                        <a:noFill/>
                      </a:ln>
                      <a:extLst/>
                    </p:spPr>
                  </p:pic>
                </p:oleObj>
              </mc:Fallback>
            </mc:AlternateContent>
          </a:graphicData>
        </a:graphic>
      </p:graphicFrame>
      <p:sp>
        <p:nvSpPr>
          <p:cNvPr id="98310" name="Rectangle 6"/>
          <p:cNvSpPr>
            <a:spLocks noChangeArrowheads="1"/>
          </p:cNvSpPr>
          <p:nvPr/>
        </p:nvSpPr>
        <p:spPr bwMode="auto">
          <a:xfrm>
            <a:off x="468313" y="1412875"/>
            <a:ext cx="7620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solidFill>
                  <a:srgbClr val="000000"/>
                </a:solidFill>
                <a:latin typeface="楷体_GB2312"/>
                <a:ea typeface="楷体_GB2312"/>
              </a:rPr>
              <a:t>令</a:t>
            </a:r>
          </a:p>
        </p:txBody>
      </p:sp>
      <p:sp>
        <p:nvSpPr>
          <p:cNvPr id="98311" name="Rectangle 7"/>
          <p:cNvSpPr>
            <a:spLocks noChangeArrowheads="1"/>
          </p:cNvSpPr>
          <p:nvPr/>
        </p:nvSpPr>
        <p:spPr bwMode="auto">
          <a:xfrm>
            <a:off x="2701925" y="1519238"/>
            <a:ext cx="3629025"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solidFill>
                  <a:srgbClr val="000000"/>
                </a:solidFill>
                <a:latin typeface="楷体_GB2312"/>
                <a:ea typeface="楷体_GB2312"/>
              </a:rPr>
              <a:t>称为</a:t>
            </a:r>
            <a:r>
              <a:rPr lang="zh-CN" altLang="en-US" sz="2800" b="1">
                <a:solidFill>
                  <a:srgbClr val="FF0000"/>
                </a:solidFill>
                <a:latin typeface="楷体_GB2312"/>
                <a:ea typeface="楷体_GB2312"/>
              </a:rPr>
              <a:t>通带增益</a:t>
            </a:r>
            <a:endParaRPr lang="zh-CN" altLang="en-US" sz="2800" b="1">
              <a:solidFill>
                <a:srgbClr val="000000"/>
              </a:solidFill>
              <a:latin typeface="楷体_GB2312"/>
              <a:ea typeface="楷体_GB2312"/>
            </a:endParaRPr>
          </a:p>
        </p:txBody>
      </p:sp>
      <p:grpSp>
        <p:nvGrpSpPr>
          <p:cNvPr id="98312" name="Group 8"/>
          <p:cNvGrpSpPr>
            <a:grpSpLocks/>
          </p:cNvGrpSpPr>
          <p:nvPr/>
        </p:nvGrpSpPr>
        <p:grpSpPr bwMode="auto">
          <a:xfrm>
            <a:off x="2412140" y="457909"/>
            <a:ext cx="6336324" cy="1032712"/>
            <a:chOff x="846" y="890"/>
            <a:chExt cx="3234" cy="491"/>
          </a:xfrm>
        </p:grpSpPr>
        <p:graphicFrame>
          <p:nvGraphicFramePr>
            <p:cNvPr id="23568" name="Object 9"/>
            <p:cNvGraphicFramePr>
              <a:graphicFrameLocks noChangeAspect="1"/>
            </p:cNvGraphicFramePr>
            <p:nvPr>
              <p:extLst>
                <p:ext uri="{D42A27DB-BD31-4B8C-83A1-F6EECF244321}">
                  <p14:modId xmlns:p14="http://schemas.microsoft.com/office/powerpoint/2010/main" val="4239218697"/>
                </p:ext>
              </p:extLst>
            </p:nvPr>
          </p:nvGraphicFramePr>
          <p:xfrm>
            <a:off x="846" y="899"/>
            <a:ext cx="1061" cy="455"/>
          </p:xfrm>
          <a:graphic>
            <a:graphicData uri="http://schemas.openxmlformats.org/presentationml/2006/ole">
              <mc:AlternateContent xmlns:mc="http://schemas.openxmlformats.org/markup-compatibility/2006">
                <mc:Choice xmlns:v="urn:schemas-microsoft-com:vml" Requires="v">
                  <p:oleObj spid="_x0000_s23957" name="Equation" r:id="rId9" imgW="1002960" imgH="431640" progId="Equation.DSMT4">
                    <p:embed/>
                  </p:oleObj>
                </mc:Choice>
                <mc:Fallback>
                  <p:oleObj name="Equation" r:id="rId9" imgW="1002960" imgH="431640" progId="Equation.DSMT4">
                    <p:embed/>
                    <p:pic>
                      <p:nvPicPr>
                        <p:cNvPr id="0" name="Object 9"/>
                        <p:cNvPicPr>
                          <a:picLocks noChangeAspect="1" noChangeArrowheads="1"/>
                        </p:cNvPicPr>
                        <p:nvPr/>
                      </p:nvPicPr>
                      <p:blipFill>
                        <a:blip r:embed="rId10"/>
                        <a:srcRect/>
                        <a:stretch>
                          <a:fillRect/>
                        </a:stretch>
                      </p:blipFill>
                      <p:spPr bwMode="auto">
                        <a:xfrm>
                          <a:off x="846" y="899"/>
                          <a:ext cx="1061" cy="455"/>
                        </a:xfrm>
                        <a:prstGeom prst="rect">
                          <a:avLst/>
                        </a:prstGeom>
                        <a:noFill/>
                        <a:ln>
                          <a:noFill/>
                        </a:ln>
                        <a:effectLst/>
                        <a:extLst/>
                      </p:spPr>
                    </p:pic>
                  </p:oleObj>
                </mc:Fallback>
              </mc:AlternateContent>
            </a:graphicData>
          </a:graphic>
        </p:graphicFrame>
        <p:graphicFrame>
          <p:nvGraphicFramePr>
            <p:cNvPr id="23569" name="Object 10"/>
            <p:cNvGraphicFramePr>
              <a:graphicFrameLocks noChangeAspect="1"/>
            </p:cNvGraphicFramePr>
            <p:nvPr>
              <p:extLst>
                <p:ext uri="{D42A27DB-BD31-4B8C-83A1-F6EECF244321}">
                  <p14:modId xmlns:p14="http://schemas.microsoft.com/office/powerpoint/2010/main" val="1717949606"/>
                </p:ext>
              </p:extLst>
            </p:nvPr>
          </p:nvGraphicFramePr>
          <p:xfrm>
            <a:off x="1892" y="890"/>
            <a:ext cx="2188" cy="491"/>
          </p:xfrm>
          <a:graphic>
            <a:graphicData uri="http://schemas.openxmlformats.org/presentationml/2006/ole">
              <mc:AlternateContent xmlns:mc="http://schemas.openxmlformats.org/markup-compatibility/2006">
                <mc:Choice xmlns:v="urn:schemas-microsoft-com:vml" Requires="v">
                  <p:oleObj spid="_x0000_s23958" name="Equation" r:id="rId11" imgW="1917360" imgH="431640" progId="Equation.DSMT4">
                    <p:embed/>
                  </p:oleObj>
                </mc:Choice>
                <mc:Fallback>
                  <p:oleObj name="Equation" r:id="rId11" imgW="1917360" imgH="431640" progId="Equation.DSMT4">
                    <p:embed/>
                    <p:pic>
                      <p:nvPicPr>
                        <p:cNvPr id="0" name="Object 10"/>
                        <p:cNvPicPr>
                          <a:picLocks noChangeAspect="1" noChangeArrowheads="1"/>
                        </p:cNvPicPr>
                        <p:nvPr/>
                      </p:nvPicPr>
                      <p:blipFill>
                        <a:blip r:embed="rId12"/>
                        <a:srcRect/>
                        <a:stretch>
                          <a:fillRect/>
                        </a:stretch>
                      </p:blipFill>
                      <p:spPr bwMode="auto">
                        <a:xfrm>
                          <a:off x="1892" y="890"/>
                          <a:ext cx="2188" cy="491"/>
                        </a:xfrm>
                        <a:prstGeom prst="rect">
                          <a:avLst/>
                        </a:prstGeom>
                        <a:noFill/>
                        <a:ln>
                          <a:noFill/>
                        </a:ln>
                        <a:effectLst/>
                        <a:extLst/>
                      </p:spPr>
                    </p:pic>
                  </p:oleObj>
                </mc:Fallback>
              </mc:AlternateContent>
            </a:graphicData>
          </a:graphic>
        </p:graphicFrame>
      </p:grpSp>
      <p:graphicFrame>
        <p:nvGraphicFramePr>
          <p:cNvPr id="98315" name="Object 11"/>
          <p:cNvGraphicFramePr>
            <a:graphicFrameLocks noChangeAspect="1"/>
          </p:cNvGraphicFramePr>
          <p:nvPr>
            <p:extLst>
              <p:ext uri="{D42A27DB-BD31-4B8C-83A1-F6EECF244321}">
                <p14:modId xmlns:p14="http://schemas.microsoft.com/office/powerpoint/2010/main" val="1003917587"/>
              </p:ext>
            </p:extLst>
          </p:nvPr>
        </p:nvGraphicFramePr>
        <p:xfrm>
          <a:off x="1036638" y="2030413"/>
          <a:ext cx="1497012" cy="840749"/>
        </p:xfrm>
        <a:graphic>
          <a:graphicData uri="http://schemas.openxmlformats.org/presentationml/2006/ole">
            <mc:AlternateContent xmlns:mc="http://schemas.openxmlformats.org/markup-compatibility/2006">
              <mc:Choice xmlns:v="urn:schemas-microsoft-com:vml" Requires="v">
                <p:oleObj spid="_x0000_s23959" name="公式" r:id="rId13" imgW="723586" imgH="406224" progId="Equation.3">
                  <p:embed/>
                </p:oleObj>
              </mc:Choice>
              <mc:Fallback>
                <p:oleObj name="公式" r:id="rId13" imgW="723586" imgH="406224"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6638" y="2030413"/>
                        <a:ext cx="1497012" cy="840749"/>
                      </a:xfrm>
                      <a:prstGeom prst="rect">
                        <a:avLst/>
                      </a:prstGeom>
                      <a:noFill/>
                      <a:ln>
                        <a:noFill/>
                      </a:ln>
                      <a:extLst/>
                    </p:spPr>
                  </p:pic>
                </p:oleObj>
              </mc:Fallback>
            </mc:AlternateContent>
          </a:graphicData>
        </a:graphic>
      </p:graphicFrame>
      <p:sp>
        <p:nvSpPr>
          <p:cNvPr id="98316" name="Rectangle 12"/>
          <p:cNvSpPr>
            <a:spLocks noChangeArrowheads="1"/>
          </p:cNvSpPr>
          <p:nvPr/>
        </p:nvSpPr>
        <p:spPr bwMode="auto">
          <a:xfrm>
            <a:off x="2724150" y="3113088"/>
            <a:ext cx="413385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solidFill>
                  <a:srgbClr val="000000"/>
                </a:solidFill>
                <a:latin typeface="楷体_GB2312"/>
                <a:ea typeface="楷体_GB2312"/>
              </a:rPr>
              <a:t>称为</a:t>
            </a:r>
            <a:r>
              <a:rPr lang="zh-CN" altLang="en-US" sz="2800" b="1">
                <a:solidFill>
                  <a:srgbClr val="FF0000"/>
                </a:solidFill>
                <a:latin typeface="楷体_GB2312"/>
                <a:ea typeface="楷体_GB2312"/>
              </a:rPr>
              <a:t>特征角频率</a:t>
            </a:r>
            <a:endParaRPr lang="zh-CN" altLang="en-US" sz="2800" b="1">
              <a:solidFill>
                <a:srgbClr val="000000"/>
              </a:solidFill>
              <a:latin typeface="楷体_GB2312"/>
              <a:ea typeface="楷体_GB2312"/>
            </a:endParaRPr>
          </a:p>
        </p:txBody>
      </p:sp>
      <p:sp>
        <p:nvSpPr>
          <p:cNvPr id="98317" name="Rectangle 13"/>
          <p:cNvSpPr>
            <a:spLocks noChangeArrowheads="1"/>
          </p:cNvSpPr>
          <p:nvPr/>
        </p:nvSpPr>
        <p:spPr bwMode="auto">
          <a:xfrm>
            <a:off x="2708275" y="2185988"/>
            <a:ext cx="3259138"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solidFill>
                  <a:srgbClr val="000000"/>
                </a:solidFill>
                <a:latin typeface="楷体_GB2312"/>
                <a:ea typeface="楷体_GB2312"/>
              </a:rPr>
              <a:t>称为</a:t>
            </a:r>
            <a:r>
              <a:rPr lang="zh-CN" altLang="en-US" sz="2800" b="1">
                <a:solidFill>
                  <a:srgbClr val="FF0000"/>
                </a:solidFill>
                <a:latin typeface="楷体_GB2312"/>
                <a:ea typeface="楷体_GB2312"/>
              </a:rPr>
              <a:t>等效品质因数</a:t>
            </a:r>
            <a:endParaRPr lang="zh-CN" altLang="en-US" sz="2800" b="1">
              <a:solidFill>
                <a:srgbClr val="000000"/>
              </a:solidFill>
              <a:latin typeface="楷体_GB2312"/>
              <a:ea typeface="楷体_GB2312"/>
            </a:endParaRPr>
          </a:p>
        </p:txBody>
      </p:sp>
      <p:sp>
        <p:nvSpPr>
          <p:cNvPr id="98318" name="Rectangle 14"/>
          <p:cNvSpPr>
            <a:spLocks noChangeArrowheads="1"/>
          </p:cNvSpPr>
          <p:nvPr/>
        </p:nvSpPr>
        <p:spPr bwMode="auto">
          <a:xfrm>
            <a:off x="476250" y="4089400"/>
            <a:ext cx="76200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solidFill>
                  <a:srgbClr val="000000"/>
                </a:solidFill>
                <a:latin typeface="楷体_GB2312"/>
                <a:ea typeface="楷体_GB2312"/>
              </a:rPr>
              <a:t>则</a:t>
            </a:r>
          </a:p>
        </p:txBody>
      </p:sp>
      <p:graphicFrame>
        <p:nvGraphicFramePr>
          <p:cNvPr id="98319" name="Object 15"/>
          <p:cNvGraphicFramePr>
            <a:graphicFrameLocks noChangeAspect="1"/>
          </p:cNvGraphicFramePr>
          <p:nvPr>
            <p:extLst>
              <p:ext uri="{D42A27DB-BD31-4B8C-83A1-F6EECF244321}">
                <p14:modId xmlns:p14="http://schemas.microsoft.com/office/powerpoint/2010/main" val="3087941836"/>
              </p:ext>
            </p:extLst>
          </p:nvPr>
        </p:nvGraphicFramePr>
        <p:xfrm>
          <a:off x="2630488" y="3867150"/>
          <a:ext cx="3771900" cy="1352550"/>
        </p:xfrm>
        <a:graphic>
          <a:graphicData uri="http://schemas.openxmlformats.org/presentationml/2006/ole">
            <mc:AlternateContent xmlns:mc="http://schemas.openxmlformats.org/markup-compatibility/2006">
              <mc:Choice xmlns:v="urn:schemas-microsoft-com:vml" Requires="v">
                <p:oleObj spid="_x0000_s23960" name="Equation" r:id="rId15" imgW="1714320" imgH="672840" progId="Equation.DSMT4">
                  <p:embed/>
                </p:oleObj>
              </mc:Choice>
              <mc:Fallback>
                <p:oleObj name="Equation" r:id="rId15" imgW="1714320" imgH="672840" progId="Equation.DSMT4">
                  <p:embed/>
                  <p:pic>
                    <p:nvPicPr>
                      <p:cNvPr id="0" name="Object 15"/>
                      <p:cNvPicPr>
                        <a:picLocks noChangeAspect="1" noChangeArrowheads="1"/>
                      </p:cNvPicPr>
                      <p:nvPr/>
                    </p:nvPicPr>
                    <p:blipFill>
                      <a:blip r:embed="rId16"/>
                      <a:srcRect/>
                      <a:stretch>
                        <a:fillRect/>
                      </a:stretch>
                    </p:blipFill>
                    <p:spPr bwMode="auto">
                      <a:xfrm>
                        <a:off x="2630488" y="3867150"/>
                        <a:ext cx="3771900" cy="1352550"/>
                      </a:xfrm>
                      <a:prstGeom prst="rect">
                        <a:avLst/>
                      </a:prstGeom>
                      <a:noFill/>
                      <a:ln>
                        <a:noFill/>
                      </a:ln>
                      <a:extLst/>
                    </p:spPr>
                  </p:pic>
                </p:oleObj>
              </mc:Fallback>
            </mc:AlternateContent>
          </a:graphicData>
        </a:graphic>
      </p:graphicFrame>
      <p:sp>
        <p:nvSpPr>
          <p:cNvPr id="98324" name="Rectangle 20"/>
          <p:cNvSpPr>
            <a:spLocks noChangeArrowheads="1"/>
          </p:cNvSpPr>
          <p:nvPr/>
        </p:nvSpPr>
        <p:spPr bwMode="auto">
          <a:xfrm>
            <a:off x="6352006" y="2496860"/>
            <a:ext cx="2190221"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400" b="1" dirty="0">
                <a:solidFill>
                  <a:srgbClr val="0000FF"/>
                </a:solidFill>
                <a:latin typeface="楷体_GB2312"/>
                <a:ea typeface="楷体_GB2312"/>
              </a:rPr>
              <a:t>二阶低通滤波器传递函数的典型表达式</a:t>
            </a:r>
          </a:p>
        </p:txBody>
      </p:sp>
      <p:sp>
        <p:nvSpPr>
          <p:cNvPr id="16" name="Rectangle 9"/>
          <p:cNvSpPr>
            <a:spLocks noChangeArrowheads="1"/>
          </p:cNvSpPr>
          <p:nvPr/>
        </p:nvSpPr>
        <p:spPr bwMode="auto">
          <a:xfrm>
            <a:off x="790618" y="5584933"/>
            <a:ext cx="21590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0"/>
              </a:spcBef>
              <a:buFontTx/>
              <a:buNone/>
            </a:pPr>
            <a:r>
              <a:rPr lang="zh-CN" altLang="en-US" sz="2800" b="1" dirty="0" smtClean="0">
                <a:solidFill>
                  <a:srgbClr val="FF0000"/>
                </a:solidFill>
                <a:ea typeface="楷体_GB2312"/>
              </a:rPr>
              <a:t>相</a:t>
            </a:r>
            <a:r>
              <a:rPr lang="zh-CN" altLang="en-US" sz="2800" b="1" dirty="0">
                <a:solidFill>
                  <a:srgbClr val="FF0000"/>
                </a:solidFill>
                <a:ea typeface="楷体_GB2312"/>
              </a:rPr>
              <a:t>频响应</a:t>
            </a:r>
          </a:p>
        </p:txBody>
      </p:sp>
      <p:graphicFrame>
        <p:nvGraphicFramePr>
          <p:cNvPr id="2" name="对象 1"/>
          <p:cNvGraphicFramePr>
            <a:graphicFrameLocks noChangeAspect="1"/>
          </p:cNvGraphicFramePr>
          <p:nvPr>
            <p:extLst>
              <p:ext uri="{D42A27DB-BD31-4B8C-83A1-F6EECF244321}">
                <p14:modId xmlns:p14="http://schemas.microsoft.com/office/powerpoint/2010/main" val="700518859"/>
              </p:ext>
            </p:extLst>
          </p:nvPr>
        </p:nvGraphicFramePr>
        <p:xfrm>
          <a:off x="2504678" y="5057668"/>
          <a:ext cx="3384550" cy="1620838"/>
        </p:xfrm>
        <a:graphic>
          <a:graphicData uri="http://schemas.openxmlformats.org/presentationml/2006/ole">
            <mc:AlternateContent xmlns:mc="http://schemas.openxmlformats.org/markup-compatibility/2006">
              <mc:Choice xmlns:v="urn:schemas-microsoft-com:vml" Requires="v">
                <p:oleObj spid="_x0000_s23961" name="Equation" r:id="rId17" imgW="3151632" imgH="1510284" progId="Equation.DSMT4">
                  <p:embed/>
                </p:oleObj>
              </mc:Choice>
              <mc:Fallback>
                <p:oleObj name="Equation" r:id="rId17" imgW="3151632" imgH="1510284" progId="Equation.DSMT4">
                  <p:embed/>
                  <p:pic>
                    <p:nvPicPr>
                      <p:cNvPr id="0" name="对象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04678" y="5057668"/>
                        <a:ext cx="3384550" cy="162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98312"/>
                                        </p:tgtEl>
                                        <p:attrNameLst>
                                          <p:attrName>style.visibility</p:attrName>
                                        </p:attrNameLst>
                                      </p:cBhvr>
                                      <p:to>
                                        <p:strVal val="visible"/>
                                      </p:to>
                                    </p:set>
                                    <p:animEffect transition="in" filter="strips(downRight)">
                                      <p:cBhvr>
                                        <p:cTn id="7" dur="500"/>
                                        <p:tgtEl>
                                          <p:spTgt spid="983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8310"/>
                                        </p:tgtEl>
                                        <p:attrNameLst>
                                          <p:attrName>style.visibility</p:attrName>
                                        </p:attrNameLst>
                                      </p:cBhvr>
                                      <p:to>
                                        <p:strVal val="visible"/>
                                      </p:to>
                                    </p:set>
                                    <p:animEffect transition="in" filter="strips(downRight)">
                                      <p:cBhvr>
                                        <p:cTn id="12" dur="500"/>
                                        <p:tgtEl>
                                          <p:spTgt spid="98310"/>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98308"/>
                                        </p:tgtEl>
                                        <p:attrNameLst>
                                          <p:attrName>style.visibility</p:attrName>
                                        </p:attrNameLst>
                                      </p:cBhvr>
                                      <p:to>
                                        <p:strVal val="visible"/>
                                      </p:to>
                                    </p:set>
                                    <p:animEffect transition="in" filter="strips(downRight)">
                                      <p:cBhvr>
                                        <p:cTn id="17" dur="500"/>
                                        <p:tgtEl>
                                          <p:spTgt spid="98308"/>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8311"/>
                                        </p:tgtEl>
                                        <p:attrNameLst>
                                          <p:attrName>style.visibility</p:attrName>
                                        </p:attrNameLst>
                                      </p:cBhvr>
                                      <p:to>
                                        <p:strVal val="visible"/>
                                      </p:to>
                                    </p:set>
                                    <p:animEffect transition="in" filter="strips(downRight)">
                                      <p:cBhvr>
                                        <p:cTn id="22" dur="500"/>
                                        <p:tgtEl>
                                          <p:spTgt spid="98311"/>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98315"/>
                                        </p:tgtEl>
                                        <p:attrNameLst>
                                          <p:attrName>style.visibility</p:attrName>
                                        </p:attrNameLst>
                                      </p:cBhvr>
                                      <p:to>
                                        <p:strVal val="visible"/>
                                      </p:to>
                                    </p:set>
                                    <p:animEffect transition="in" filter="strips(downRight)">
                                      <p:cBhvr>
                                        <p:cTn id="27" dur="500"/>
                                        <p:tgtEl>
                                          <p:spTgt spid="98315"/>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98317"/>
                                        </p:tgtEl>
                                        <p:attrNameLst>
                                          <p:attrName>style.visibility</p:attrName>
                                        </p:attrNameLst>
                                      </p:cBhvr>
                                      <p:to>
                                        <p:strVal val="visible"/>
                                      </p:to>
                                    </p:set>
                                    <p:animEffect transition="in" filter="strips(downRight)">
                                      <p:cBhvr>
                                        <p:cTn id="32" dur="500"/>
                                        <p:tgtEl>
                                          <p:spTgt spid="98317"/>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98309"/>
                                        </p:tgtEl>
                                        <p:attrNameLst>
                                          <p:attrName>style.visibility</p:attrName>
                                        </p:attrNameLst>
                                      </p:cBhvr>
                                      <p:to>
                                        <p:strVal val="visible"/>
                                      </p:to>
                                    </p:set>
                                    <p:animEffect transition="in" filter="strips(downRight)">
                                      <p:cBhvr>
                                        <p:cTn id="37" dur="500"/>
                                        <p:tgtEl>
                                          <p:spTgt spid="98309"/>
                                        </p:tgtEl>
                                      </p:cBhvr>
                                    </p:animEffect>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98316"/>
                                        </p:tgtEl>
                                        <p:attrNameLst>
                                          <p:attrName>style.visibility</p:attrName>
                                        </p:attrNameLst>
                                      </p:cBhvr>
                                      <p:to>
                                        <p:strVal val="visible"/>
                                      </p:to>
                                    </p:set>
                                    <p:animEffect transition="in" filter="strips(downRight)">
                                      <p:cBhvr>
                                        <p:cTn id="42" dur="500"/>
                                        <p:tgtEl>
                                          <p:spTgt spid="98316"/>
                                        </p:tgtEl>
                                      </p:cBhvr>
                                    </p:animEffect>
                                  </p:childTnLst>
                                  <p:subTnLst>
                                    <p:audio>
                                      <p:cMediaNode>
                                        <p:cTn display="0" masterRel="sameClick">
                                          <p:stCondLst>
                                            <p:cond evt="begin" delay="0">
                                              <p:tn val="40"/>
                                            </p:cond>
                                          </p:stCondLst>
                                          <p:endCondLst>
                                            <p:cond evt="onStopAudio" delay="0">
                                              <p:tgtEl>
                                                <p:sldTgt/>
                                              </p:tgtEl>
                                            </p:cond>
                                          </p:endCondLst>
                                        </p:cTn>
                                        <p:tgtEl>
                                          <p:sndTgt r:embed="rId4" name="CHIMES.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98318"/>
                                        </p:tgtEl>
                                        <p:attrNameLst>
                                          <p:attrName>style.visibility</p:attrName>
                                        </p:attrNameLst>
                                      </p:cBhvr>
                                      <p:to>
                                        <p:strVal val="visible"/>
                                      </p:to>
                                    </p:set>
                                    <p:animEffect transition="in" filter="strips(downRight)">
                                      <p:cBhvr>
                                        <p:cTn id="47" dur="500"/>
                                        <p:tgtEl>
                                          <p:spTgt spid="98318"/>
                                        </p:tgtEl>
                                      </p:cBhvr>
                                    </p:animEffect>
                                  </p:childTnLst>
                                  <p:subTnLst>
                                    <p:audio>
                                      <p:cMediaNode>
                                        <p:cTn display="0" masterRel="sameClick">
                                          <p:stCondLst>
                                            <p:cond evt="begin" delay="0">
                                              <p:tn val="45"/>
                                            </p:cond>
                                          </p:stCondLst>
                                          <p:endCondLst>
                                            <p:cond evt="onStopAudio" delay="0">
                                              <p:tgtEl>
                                                <p:sldTgt/>
                                              </p:tgtEl>
                                            </p:cond>
                                          </p:endCondLst>
                                        </p:cTn>
                                        <p:tgtEl>
                                          <p:sndTgt r:embed="rId4" name="CHIMES.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98319"/>
                                        </p:tgtEl>
                                        <p:attrNameLst>
                                          <p:attrName>style.visibility</p:attrName>
                                        </p:attrNameLst>
                                      </p:cBhvr>
                                      <p:to>
                                        <p:strVal val="visible"/>
                                      </p:to>
                                    </p:set>
                                    <p:animEffect transition="in" filter="strips(downRight)">
                                      <p:cBhvr>
                                        <p:cTn id="52" dur="500"/>
                                        <p:tgtEl>
                                          <p:spTgt spid="98319"/>
                                        </p:tgtEl>
                                      </p:cBhvr>
                                    </p:animEffect>
                                  </p:childTnLst>
                                  <p:subTnLst>
                                    <p:audio>
                                      <p:cMediaNode>
                                        <p:cTn display="0" masterRel="sameClick">
                                          <p:stCondLst>
                                            <p:cond evt="begin" delay="0">
                                              <p:tn val="50"/>
                                            </p:cond>
                                          </p:stCondLst>
                                          <p:endCondLst>
                                            <p:cond evt="onStopAudio" delay="0">
                                              <p:tgtEl>
                                                <p:sldTgt/>
                                              </p:tgtEl>
                                            </p:cond>
                                          </p:endCondLst>
                                        </p:cTn>
                                        <p:tgtEl>
                                          <p:sndTgt r:embed="rId4" name="CHIMES.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98324"/>
                                        </p:tgtEl>
                                        <p:attrNameLst>
                                          <p:attrName>style.visibility</p:attrName>
                                        </p:attrNameLst>
                                      </p:cBhvr>
                                      <p:to>
                                        <p:strVal val="visible"/>
                                      </p:to>
                                    </p:set>
                                    <p:animEffect transition="in" filter="strips(downRight)">
                                      <p:cBhvr>
                                        <p:cTn id="57" dur="500"/>
                                        <p:tgtEl>
                                          <p:spTgt spid="98324"/>
                                        </p:tgtEl>
                                      </p:cBhvr>
                                    </p:animEffect>
                                  </p:childTnLst>
                                  <p:subTnLst>
                                    <p:audio>
                                      <p:cMediaNode>
                                        <p:cTn display="0" masterRel="sameClick">
                                          <p:stCondLst>
                                            <p:cond evt="begin" delay="0">
                                              <p:tn val="55"/>
                                            </p:cond>
                                          </p:stCondLst>
                                          <p:endCondLst>
                                            <p:cond evt="onStopAudio" delay="0">
                                              <p:tgtEl>
                                                <p:sldTgt/>
                                              </p:tgtEl>
                                            </p:cond>
                                          </p:endCondLst>
                                        </p:cTn>
                                        <p:tgtEl>
                                          <p:sndTgt r:embed="rId4" name="CHIMES.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0" grpId="0" autoUpdateAnimBg="0"/>
      <p:bldP spid="98311" grpId="0" autoUpdateAnimBg="0"/>
      <p:bldP spid="98316" grpId="0" autoUpdateAnimBg="0"/>
      <p:bldP spid="98317" grpId="0" autoUpdateAnimBg="0"/>
      <p:bldP spid="98318" grpId="0" autoUpdateAnimBg="0"/>
      <p:bldP spid="98324" grpId="0" autoUpdateAnimBg="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4"/>
          <p:cNvGraphicFramePr>
            <a:graphicFrameLocks noChangeAspect="1"/>
          </p:cNvGraphicFramePr>
          <p:nvPr>
            <p:extLst>
              <p:ext uri="{D42A27DB-BD31-4B8C-83A1-F6EECF244321}">
                <p14:modId xmlns:p14="http://schemas.microsoft.com/office/powerpoint/2010/main" val="2857665420"/>
              </p:ext>
            </p:extLst>
          </p:nvPr>
        </p:nvGraphicFramePr>
        <p:xfrm>
          <a:off x="1563688" y="1450975"/>
          <a:ext cx="5918200" cy="1646238"/>
        </p:xfrm>
        <a:graphic>
          <a:graphicData uri="http://schemas.openxmlformats.org/presentationml/2006/ole">
            <mc:AlternateContent xmlns:mc="http://schemas.openxmlformats.org/markup-compatibility/2006">
              <mc:Choice xmlns:v="urn:schemas-microsoft-com:vml" Requires="v">
                <p:oleObj spid="_x0000_s25664" name="Equation" r:id="rId4" imgW="2692080" imgH="749160" progId="Equation.DSMT4">
                  <p:embed/>
                </p:oleObj>
              </mc:Choice>
              <mc:Fallback>
                <p:oleObj name="Equation" r:id="rId4" imgW="2692080" imgH="749160" progId="Equation.DSMT4">
                  <p:embed/>
                  <p:pic>
                    <p:nvPicPr>
                      <p:cNvPr id="0" name="Object 4"/>
                      <p:cNvPicPr>
                        <a:picLocks noChangeAspect="1" noChangeArrowheads="1"/>
                      </p:cNvPicPr>
                      <p:nvPr/>
                    </p:nvPicPr>
                    <p:blipFill>
                      <a:blip r:embed="rId5"/>
                      <a:srcRect/>
                      <a:stretch>
                        <a:fillRect/>
                      </a:stretch>
                    </p:blipFill>
                    <p:spPr bwMode="auto">
                      <a:xfrm>
                        <a:off x="1563688" y="1450975"/>
                        <a:ext cx="5918200"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3" name="Rectangle 2"/>
          <p:cNvSpPr>
            <a:spLocks noChangeArrowheads="1"/>
          </p:cNvSpPr>
          <p:nvPr/>
        </p:nvSpPr>
        <p:spPr bwMode="auto">
          <a:xfrm>
            <a:off x="720725" y="620713"/>
            <a:ext cx="2914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b="1">
                <a:latin typeface="楷体_GB2312"/>
                <a:ea typeface="楷体_GB2312"/>
              </a:rPr>
              <a:t>3. </a:t>
            </a:r>
            <a:r>
              <a:rPr lang="zh-CN" altLang="en-US" sz="2800" b="1">
                <a:latin typeface="楷体_GB2312"/>
                <a:ea typeface="楷体_GB2312"/>
              </a:rPr>
              <a:t>幅频特性分析</a:t>
            </a:r>
          </a:p>
        </p:txBody>
      </p:sp>
      <p:sp>
        <p:nvSpPr>
          <p:cNvPr id="15364" name="Rectangle 5"/>
          <p:cNvSpPr>
            <a:spLocks noRot="1" noChangeAspect="1" noMove="1" noResize="1" noEditPoints="1" noAdjustHandles="1" noChangeArrowheads="1" noChangeShapeType="1" noTextEdit="1"/>
          </p:cNvSpPr>
          <p:nvPr/>
        </p:nvSpPr>
        <p:spPr bwMode="auto">
          <a:xfrm>
            <a:off x="1220292" y="3357563"/>
            <a:ext cx="4569969" cy="523220"/>
          </a:xfrm>
          <a:prstGeom prst="rect">
            <a:avLst/>
          </a:prstGeom>
          <a:blipFill rotWithShape="1">
            <a:blip r:embed="rId6"/>
            <a:stretch>
              <a:fillRect l="-2667" t="-13953" r="-2133" b="-32558"/>
            </a:stretch>
          </a:blipFill>
          <a:ln>
            <a:noFill/>
          </a:ln>
          <a:effectLst/>
          <a:extLs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r>
              <a:rPr lang="zh-CN" altLang="en-US">
                <a:noFill/>
                <a:ea typeface="楷体_GB2312" pitchFamily="49" charset="-122"/>
                <a:cs typeface="+mn-cs"/>
              </a:rPr>
              <a:t> </a:t>
            </a:r>
          </a:p>
        </p:txBody>
      </p:sp>
      <p:sp>
        <p:nvSpPr>
          <p:cNvPr id="25605" name="Rectangle 7"/>
          <p:cNvSpPr>
            <a:spLocks noChangeArrowheads="1"/>
          </p:cNvSpPr>
          <p:nvPr/>
        </p:nvSpPr>
        <p:spPr bwMode="auto">
          <a:xfrm>
            <a:off x="320675" y="1654175"/>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latin typeface="楷体_GB2312"/>
                <a:ea typeface="楷体_GB2312"/>
              </a:rPr>
              <a:t>由式</a:t>
            </a:r>
          </a:p>
        </p:txBody>
      </p:sp>
      <p:sp>
        <p:nvSpPr>
          <p:cNvPr id="25606" name="Rectangle 14"/>
          <p:cNvSpPr>
            <a:spLocks noChangeArrowheads="1"/>
          </p:cNvSpPr>
          <p:nvPr/>
        </p:nvSpPr>
        <p:spPr bwMode="auto">
          <a:xfrm>
            <a:off x="417513" y="2740025"/>
            <a:ext cx="541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latin typeface="楷体_GB2312"/>
                <a:ea typeface="楷体_GB2312"/>
              </a:rPr>
              <a:t>知</a:t>
            </a:r>
          </a:p>
        </p:txBody>
      </p:sp>
      <p:sp>
        <p:nvSpPr>
          <p:cNvPr id="15367" name="Rectangle 15"/>
          <p:cNvSpPr>
            <a:spLocks noRot="1" noChangeAspect="1" noMove="1" noResize="1" noEditPoints="1" noAdjustHandles="1" noChangeArrowheads="1" noChangeShapeType="1" noTextEdit="1"/>
          </p:cNvSpPr>
          <p:nvPr/>
        </p:nvSpPr>
        <p:spPr bwMode="auto">
          <a:xfrm>
            <a:off x="1194892" y="4022725"/>
            <a:ext cx="4147930" cy="523220"/>
          </a:xfrm>
          <a:prstGeom prst="rect">
            <a:avLst/>
          </a:prstGeom>
          <a:blipFill rotWithShape="1">
            <a:blip r:embed="rId7"/>
            <a:stretch>
              <a:fillRect l="-2941" t="-13953" r="-2500" b="-32558"/>
            </a:stretch>
          </a:blipFill>
          <a:ln>
            <a:noFill/>
          </a:ln>
          <a:effectLst/>
          <a:extLs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r>
              <a:rPr lang="zh-CN" altLang="en-US">
                <a:noFill/>
                <a:ea typeface="楷体_GB2312" pitchFamily="49" charset="-122"/>
                <a:cs typeface="+mn-cs"/>
              </a:rPr>
              <a:t> </a:t>
            </a:r>
          </a:p>
        </p:txBody>
      </p:sp>
      <p:sp>
        <p:nvSpPr>
          <p:cNvPr id="25608" name="AutoShape 16"/>
          <p:cNvSpPr>
            <a:spLocks noChangeArrowheads="1"/>
          </p:cNvSpPr>
          <p:nvPr/>
        </p:nvSpPr>
        <p:spPr bwMode="auto">
          <a:xfrm>
            <a:off x="1697038" y="5891213"/>
            <a:ext cx="4440237" cy="669925"/>
          </a:xfrm>
          <a:prstGeom prst="wedgeRoundRectCallout">
            <a:avLst>
              <a:gd name="adj1" fmla="val 20861"/>
              <a:gd name="adj2" fmla="val 48106"/>
              <a:gd name="adj3" fmla="val 16667"/>
            </a:avLst>
          </a:prstGeom>
          <a:solidFill>
            <a:schemeClr val="accent1"/>
          </a:solidFill>
          <a:ln>
            <a:noFill/>
          </a:ln>
          <a:effectLst/>
          <a:extLs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b="1">
                <a:latin typeface="楷体_GB2312"/>
                <a:ea typeface="楷体_GB2312"/>
              </a:rPr>
              <a:t>电路具有低通滤波器特性</a:t>
            </a:r>
          </a:p>
        </p:txBody>
      </p:sp>
      <p:sp>
        <p:nvSpPr>
          <p:cNvPr id="15371" name="Rectangle 28"/>
          <p:cNvSpPr>
            <a:spLocks noRot="1" noChangeAspect="1" noMove="1" noResize="1" noEditPoints="1" noAdjustHandles="1" noChangeArrowheads="1" noChangeShapeType="1" noTextEdit="1"/>
          </p:cNvSpPr>
          <p:nvPr/>
        </p:nvSpPr>
        <p:spPr bwMode="auto">
          <a:xfrm>
            <a:off x="1286967" y="4624388"/>
            <a:ext cx="4472186" cy="523220"/>
          </a:xfrm>
          <a:prstGeom prst="rect">
            <a:avLst/>
          </a:prstGeom>
          <a:blipFill rotWithShape="1">
            <a:blip r:embed="rId8"/>
            <a:stretch>
              <a:fillRect l="-2725" t="-14118" r="-2316" b="-34118"/>
            </a:stretch>
          </a:blipFill>
          <a:ln>
            <a:noFill/>
          </a:ln>
          <a:effectLst/>
          <a:extLs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r>
              <a:rPr lang="zh-CN" altLang="en-US">
                <a:noFill/>
                <a:ea typeface="楷体_GB2312" pitchFamily="49" charset="-122"/>
                <a:cs typeface="+mn-cs"/>
              </a:rPr>
              <a:t> </a:t>
            </a:r>
          </a:p>
        </p:txBody>
      </p:sp>
      <p:sp>
        <p:nvSpPr>
          <p:cNvPr id="6" name="矩形 5"/>
          <p:cNvSpPr>
            <a:spLocks noRot="1" noChangeAspect="1" noMove="1" noResize="1" noEditPoints="1" noAdjustHandles="1" noChangeArrowheads="1" noChangeShapeType="1" noTextEdit="1"/>
          </p:cNvSpPr>
          <p:nvPr/>
        </p:nvSpPr>
        <p:spPr>
          <a:xfrm>
            <a:off x="2491977" y="5237929"/>
            <a:ext cx="2850845" cy="523220"/>
          </a:xfrm>
          <a:prstGeom prst="rect">
            <a:avLst/>
          </a:prstGeom>
          <a:blipFill rotWithShape="1">
            <a:blip r:embed="rId9"/>
            <a:stretch>
              <a:fillRect l="-3854" t="-11628" b="-31395"/>
            </a:stretch>
          </a:blipFill>
        </p:spPr>
        <p:txBody>
          <a:bodyPr/>
          <a:lstStyle/>
          <a:p>
            <a:pPr algn="ctr" eaLnBrk="1" hangingPunct="1">
              <a:defRPr/>
            </a:pPr>
            <a:r>
              <a:rPr lang="zh-CN" altLang="en-US">
                <a:noFill/>
                <a:ea typeface="楷体_GB2312" pitchFamily="49" charset="-122"/>
                <a:cs typeface="+mn-cs"/>
              </a:rPr>
              <a:t>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4"/>
          <p:cNvSpPr>
            <a:spLocks noChangeArrowheads="1"/>
          </p:cNvSpPr>
          <p:nvPr/>
        </p:nvSpPr>
        <p:spPr bwMode="auto">
          <a:xfrm>
            <a:off x="3519488" y="188913"/>
            <a:ext cx="5516562" cy="4129087"/>
          </a:xfrm>
          <a:prstGeom prst="rect">
            <a:avLst/>
          </a:prstGeom>
          <a:solidFill>
            <a:schemeClr val="bg1">
              <a:lumMod val="95000"/>
            </a:schemeClr>
          </a:solidFill>
          <a:ln>
            <a:no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ea typeface="楷体_GB2312"/>
            </a:endParaRPr>
          </a:p>
        </p:txBody>
      </p:sp>
      <p:sp>
        <p:nvSpPr>
          <p:cNvPr id="16387" name="Rectangle 2"/>
          <p:cNvSpPr>
            <a:spLocks noChangeArrowheads="1"/>
          </p:cNvSpPr>
          <p:nvPr/>
        </p:nvSpPr>
        <p:spPr bwMode="auto">
          <a:xfrm>
            <a:off x="277813" y="5688087"/>
            <a:ext cx="87137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dirty="0" smtClean="0">
                <a:solidFill>
                  <a:srgbClr val="FF0000"/>
                </a:solidFill>
                <a:latin typeface="楷体_GB2312"/>
                <a:ea typeface="楷体_GB2312"/>
              </a:rPr>
              <a:t>这种有纹波</a:t>
            </a:r>
            <a:r>
              <a:rPr lang="zh-CN" altLang="en-US" sz="2800" b="1" dirty="0">
                <a:solidFill>
                  <a:srgbClr val="FF0000"/>
                </a:solidFill>
                <a:latin typeface="楷体_GB2312"/>
                <a:ea typeface="楷体_GB2312"/>
              </a:rPr>
              <a:t>的</a:t>
            </a:r>
            <a:r>
              <a:rPr lang="zh-CN" altLang="en-US" sz="2800" b="1" dirty="0" smtClean="0">
                <a:solidFill>
                  <a:srgbClr val="FF0000"/>
                </a:solidFill>
                <a:latin typeface="楷体_GB2312"/>
                <a:ea typeface="楷体_GB2312"/>
              </a:rPr>
              <a:t>滤波器</a:t>
            </a:r>
            <a:r>
              <a:rPr lang="zh-CN" altLang="en-US" sz="2800" b="1" dirty="0">
                <a:solidFill>
                  <a:srgbClr val="FF0000"/>
                </a:solidFill>
                <a:latin typeface="楷体_GB2312"/>
                <a:ea typeface="楷体_GB2312"/>
              </a:rPr>
              <a:t>称为切比雪夫（</a:t>
            </a:r>
            <a:r>
              <a:rPr lang="en-US" altLang="zh-CN" sz="2800" b="1" dirty="0">
                <a:solidFill>
                  <a:srgbClr val="FF0000"/>
                </a:solidFill>
                <a:ea typeface="楷体_GB2312"/>
              </a:rPr>
              <a:t>Chebyshev</a:t>
            </a:r>
            <a:r>
              <a:rPr lang="zh-CN" altLang="en-US" sz="2800" b="1" dirty="0">
                <a:solidFill>
                  <a:srgbClr val="FF0000"/>
                </a:solidFill>
                <a:latin typeface="楷体_GB2312"/>
                <a:ea typeface="楷体_GB2312"/>
              </a:rPr>
              <a:t>）型滤波器</a:t>
            </a:r>
          </a:p>
        </p:txBody>
      </p:sp>
      <p:sp>
        <p:nvSpPr>
          <p:cNvPr id="16388" name="Rectangle 3"/>
          <p:cNvSpPr>
            <a:spLocks noChangeArrowheads="1"/>
          </p:cNvSpPr>
          <p:nvPr/>
        </p:nvSpPr>
        <p:spPr bwMode="auto">
          <a:xfrm>
            <a:off x="395288" y="3344937"/>
            <a:ext cx="3198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ea typeface="楷体_GB2312"/>
              </a:rPr>
              <a:t>a.  </a:t>
            </a:r>
            <a:r>
              <a:rPr lang="zh-CN" altLang="en-US" sz="2800" b="1">
                <a:latin typeface="楷体_GB2312"/>
                <a:ea typeface="楷体_GB2312"/>
              </a:rPr>
              <a:t>特性有峰值。 </a:t>
            </a:r>
          </a:p>
        </p:txBody>
      </p:sp>
      <p:grpSp>
        <p:nvGrpSpPr>
          <p:cNvPr id="27653" name="Group 54"/>
          <p:cNvGrpSpPr>
            <a:grpSpLocks/>
          </p:cNvGrpSpPr>
          <p:nvPr/>
        </p:nvGrpSpPr>
        <p:grpSpPr bwMode="auto">
          <a:xfrm>
            <a:off x="3519488" y="223838"/>
            <a:ext cx="5437187" cy="4103687"/>
            <a:chOff x="2189" y="464"/>
            <a:chExt cx="3425" cy="2585"/>
          </a:xfrm>
        </p:grpSpPr>
        <p:sp>
          <p:nvSpPr>
            <p:cNvPr id="27662" name="Line 10"/>
            <p:cNvSpPr>
              <a:spLocks noChangeShapeType="1"/>
            </p:cNvSpPr>
            <p:nvPr/>
          </p:nvSpPr>
          <p:spPr bwMode="auto">
            <a:xfrm>
              <a:off x="2559" y="2766"/>
              <a:ext cx="3055"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3" name="Line 11"/>
            <p:cNvSpPr>
              <a:spLocks noChangeShapeType="1"/>
            </p:cNvSpPr>
            <p:nvPr/>
          </p:nvSpPr>
          <p:spPr bwMode="auto">
            <a:xfrm flipV="1">
              <a:off x="2564" y="464"/>
              <a:ext cx="0" cy="2312"/>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4" name="Line 12"/>
            <p:cNvSpPr>
              <a:spLocks noChangeShapeType="1"/>
            </p:cNvSpPr>
            <p:nvPr/>
          </p:nvSpPr>
          <p:spPr bwMode="auto">
            <a:xfrm flipV="1">
              <a:off x="3714" y="531"/>
              <a:ext cx="0" cy="223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5" name="Text Box 13"/>
            <p:cNvSpPr txBox="1">
              <a:spLocks noChangeArrowheads="1"/>
            </p:cNvSpPr>
            <p:nvPr/>
          </p:nvSpPr>
          <p:spPr bwMode="auto">
            <a:xfrm>
              <a:off x="3626" y="2793"/>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ea typeface="楷体_GB2312"/>
                </a:rPr>
                <a:t>1</a:t>
              </a:r>
            </a:p>
          </p:txBody>
        </p:sp>
        <p:sp>
          <p:nvSpPr>
            <p:cNvPr id="27666" name="Line 14"/>
            <p:cNvSpPr>
              <a:spLocks noChangeShapeType="1"/>
            </p:cNvSpPr>
            <p:nvPr/>
          </p:nvSpPr>
          <p:spPr bwMode="auto">
            <a:xfrm>
              <a:off x="2564" y="1418"/>
              <a:ext cx="1136"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7" name="Text Box 18"/>
            <p:cNvSpPr txBox="1">
              <a:spLocks noChangeArrowheads="1"/>
            </p:cNvSpPr>
            <p:nvPr/>
          </p:nvSpPr>
          <p:spPr bwMode="auto">
            <a:xfrm>
              <a:off x="2348" y="1150"/>
              <a:ext cx="3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ea typeface="楷体_GB2312"/>
                </a:rPr>
                <a:t>0</a:t>
              </a:r>
            </a:p>
          </p:txBody>
        </p:sp>
        <p:sp>
          <p:nvSpPr>
            <p:cNvPr id="27668" name="Text Box 19"/>
            <p:cNvSpPr txBox="1">
              <a:spLocks noChangeArrowheads="1"/>
            </p:cNvSpPr>
            <p:nvPr/>
          </p:nvSpPr>
          <p:spPr bwMode="auto">
            <a:xfrm>
              <a:off x="2300" y="1321"/>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cs typeface="Times New Roman" panose="02020603050405020304" pitchFamily="18" charset="0"/>
                </a:rPr>
                <a:t>– 3</a:t>
              </a:r>
            </a:p>
          </p:txBody>
        </p:sp>
        <p:sp>
          <p:nvSpPr>
            <p:cNvPr id="27669" name="Text Box 22"/>
            <p:cNvSpPr txBox="1">
              <a:spLocks noChangeArrowheads="1"/>
            </p:cNvSpPr>
            <p:nvPr/>
          </p:nvSpPr>
          <p:spPr bwMode="auto">
            <a:xfrm>
              <a:off x="5128" y="2799"/>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ea typeface="楷体_GB2312"/>
                </a:rPr>
                <a:t>10</a:t>
              </a:r>
            </a:p>
          </p:txBody>
        </p:sp>
        <p:sp>
          <p:nvSpPr>
            <p:cNvPr id="27670" name="Freeform 23"/>
            <p:cNvSpPr>
              <a:spLocks/>
            </p:cNvSpPr>
            <p:nvPr/>
          </p:nvSpPr>
          <p:spPr bwMode="auto">
            <a:xfrm>
              <a:off x="3029" y="647"/>
              <a:ext cx="2249" cy="2113"/>
            </a:xfrm>
            <a:custGeom>
              <a:avLst/>
              <a:gdLst>
                <a:gd name="T0" fmla="*/ 0 w 2736"/>
                <a:gd name="T1" fmla="*/ 5 h 2632"/>
                <a:gd name="T2" fmla="*/ 2 w 2736"/>
                <a:gd name="T3" fmla="*/ 4 h 2632"/>
                <a:gd name="T4" fmla="*/ 2 w 2736"/>
                <a:gd name="T5" fmla="*/ 4 h 2632"/>
                <a:gd name="T6" fmla="*/ 5 w 2736"/>
                <a:gd name="T7" fmla="*/ 2 h 2632"/>
                <a:gd name="T8" fmla="*/ 6 w 2736"/>
                <a:gd name="T9" fmla="*/ 2 h 2632"/>
                <a:gd name="T10" fmla="*/ 7 w 2736"/>
                <a:gd name="T11" fmla="*/ 2 h 2632"/>
                <a:gd name="T12" fmla="*/ 8 w 2736"/>
                <a:gd name="T13" fmla="*/ 2 h 2632"/>
                <a:gd name="T14" fmla="*/ 9 w 2736"/>
                <a:gd name="T15" fmla="*/ 2 h 2632"/>
                <a:gd name="T16" fmla="*/ 11 w 2736"/>
                <a:gd name="T17" fmla="*/ 2 h 2632"/>
                <a:gd name="T18" fmla="*/ 25 w 2736"/>
                <a:gd name="T19" fmla="*/ 14 h 26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36" h="2632">
                  <a:moveTo>
                    <a:pt x="0" y="856"/>
                  </a:moveTo>
                  <a:cubicBezTo>
                    <a:pt x="48" y="844"/>
                    <a:pt x="96" y="832"/>
                    <a:pt x="144" y="808"/>
                  </a:cubicBezTo>
                  <a:cubicBezTo>
                    <a:pt x="192" y="784"/>
                    <a:pt x="232" y="768"/>
                    <a:pt x="288" y="712"/>
                  </a:cubicBezTo>
                  <a:cubicBezTo>
                    <a:pt x="344" y="656"/>
                    <a:pt x="432" y="544"/>
                    <a:pt x="480" y="472"/>
                  </a:cubicBezTo>
                  <a:cubicBezTo>
                    <a:pt x="528" y="400"/>
                    <a:pt x="536" y="344"/>
                    <a:pt x="576" y="280"/>
                  </a:cubicBezTo>
                  <a:cubicBezTo>
                    <a:pt x="616" y="216"/>
                    <a:pt x="680" y="128"/>
                    <a:pt x="720" y="88"/>
                  </a:cubicBezTo>
                  <a:cubicBezTo>
                    <a:pt x="760" y="48"/>
                    <a:pt x="776" y="40"/>
                    <a:pt x="816" y="40"/>
                  </a:cubicBezTo>
                  <a:cubicBezTo>
                    <a:pt x="856" y="40"/>
                    <a:pt x="896" y="24"/>
                    <a:pt x="960" y="88"/>
                  </a:cubicBezTo>
                  <a:cubicBezTo>
                    <a:pt x="1024" y="152"/>
                    <a:pt x="904" y="0"/>
                    <a:pt x="1200" y="424"/>
                  </a:cubicBezTo>
                  <a:cubicBezTo>
                    <a:pt x="1496" y="848"/>
                    <a:pt x="2116" y="1740"/>
                    <a:pt x="2736" y="2632"/>
                  </a:cubicBezTo>
                </a:path>
              </a:pathLst>
            </a:custGeom>
            <a:noFill/>
            <a:ln w="3810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1" name="Freeform 24"/>
            <p:cNvSpPr>
              <a:spLocks/>
            </p:cNvSpPr>
            <p:nvPr/>
          </p:nvSpPr>
          <p:spPr bwMode="auto">
            <a:xfrm>
              <a:off x="2989" y="840"/>
              <a:ext cx="2289" cy="1926"/>
            </a:xfrm>
            <a:custGeom>
              <a:avLst/>
              <a:gdLst>
                <a:gd name="T0" fmla="*/ 0 w 2784"/>
                <a:gd name="T1" fmla="*/ 3 h 2400"/>
                <a:gd name="T2" fmla="*/ 2 w 2784"/>
                <a:gd name="T3" fmla="*/ 3 h 2400"/>
                <a:gd name="T4" fmla="*/ 3 w 2784"/>
                <a:gd name="T5" fmla="*/ 2 h 2400"/>
                <a:gd name="T6" fmla="*/ 5 w 2784"/>
                <a:gd name="T7" fmla="*/ 2 h 2400"/>
                <a:gd name="T8" fmla="*/ 7 w 2784"/>
                <a:gd name="T9" fmla="*/ 2 h 2400"/>
                <a:gd name="T10" fmla="*/ 8 w 2784"/>
                <a:gd name="T11" fmla="*/ 2 h 2400"/>
                <a:gd name="T12" fmla="*/ 10 w 2784"/>
                <a:gd name="T13" fmla="*/ 2 h 2400"/>
                <a:gd name="T14" fmla="*/ 12 w 2784"/>
                <a:gd name="T15" fmla="*/ 2 h 2400"/>
                <a:gd name="T16" fmla="*/ 25 w 2784"/>
                <a:gd name="T17" fmla="*/ 12 h 24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84" h="2400">
                  <a:moveTo>
                    <a:pt x="0" y="624"/>
                  </a:moveTo>
                  <a:cubicBezTo>
                    <a:pt x="68" y="608"/>
                    <a:pt x="136" y="592"/>
                    <a:pt x="192" y="576"/>
                  </a:cubicBezTo>
                  <a:cubicBezTo>
                    <a:pt x="248" y="560"/>
                    <a:pt x="280" y="560"/>
                    <a:pt x="336" y="528"/>
                  </a:cubicBezTo>
                  <a:cubicBezTo>
                    <a:pt x="392" y="496"/>
                    <a:pt x="464" y="448"/>
                    <a:pt x="528" y="384"/>
                  </a:cubicBezTo>
                  <a:cubicBezTo>
                    <a:pt x="592" y="320"/>
                    <a:pt x="664" y="200"/>
                    <a:pt x="720" y="144"/>
                  </a:cubicBezTo>
                  <a:cubicBezTo>
                    <a:pt x="776" y="88"/>
                    <a:pt x="816" y="56"/>
                    <a:pt x="864" y="48"/>
                  </a:cubicBezTo>
                  <a:cubicBezTo>
                    <a:pt x="912" y="40"/>
                    <a:pt x="944" y="40"/>
                    <a:pt x="1008" y="96"/>
                  </a:cubicBezTo>
                  <a:cubicBezTo>
                    <a:pt x="1072" y="152"/>
                    <a:pt x="952" y="0"/>
                    <a:pt x="1248" y="384"/>
                  </a:cubicBezTo>
                  <a:cubicBezTo>
                    <a:pt x="1544" y="768"/>
                    <a:pt x="2528" y="2064"/>
                    <a:pt x="2784" y="2400"/>
                  </a:cubicBezTo>
                </a:path>
              </a:pathLst>
            </a:cu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2" name="Freeform 25"/>
            <p:cNvSpPr>
              <a:spLocks/>
            </p:cNvSpPr>
            <p:nvPr/>
          </p:nvSpPr>
          <p:spPr bwMode="auto">
            <a:xfrm>
              <a:off x="2989" y="1071"/>
              <a:ext cx="2289" cy="1695"/>
            </a:xfrm>
            <a:custGeom>
              <a:avLst/>
              <a:gdLst>
                <a:gd name="T0" fmla="*/ 0 w 2784"/>
                <a:gd name="T1" fmla="*/ 2 h 2112"/>
                <a:gd name="T2" fmla="*/ 2 w 2784"/>
                <a:gd name="T3" fmla="*/ 2 h 2112"/>
                <a:gd name="T4" fmla="*/ 6 w 2784"/>
                <a:gd name="T5" fmla="*/ 2 h 2112"/>
                <a:gd name="T6" fmla="*/ 7 w 2784"/>
                <a:gd name="T7" fmla="*/ 2 h 2112"/>
                <a:gd name="T8" fmla="*/ 8 w 2784"/>
                <a:gd name="T9" fmla="*/ 0 h 2112"/>
                <a:gd name="T10" fmla="*/ 10 w 2784"/>
                <a:gd name="T11" fmla="*/ 2 h 2112"/>
                <a:gd name="T12" fmla="*/ 12 w 2784"/>
                <a:gd name="T13" fmla="*/ 2 h 2112"/>
                <a:gd name="T14" fmla="*/ 21 w 2784"/>
                <a:gd name="T15" fmla="*/ 7 h 2112"/>
                <a:gd name="T16" fmla="*/ 25 w 2784"/>
                <a:gd name="T17" fmla="*/ 11 h 21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84" h="2112">
                  <a:moveTo>
                    <a:pt x="0" y="336"/>
                  </a:moveTo>
                  <a:cubicBezTo>
                    <a:pt x="96" y="328"/>
                    <a:pt x="192" y="320"/>
                    <a:pt x="288" y="288"/>
                  </a:cubicBezTo>
                  <a:cubicBezTo>
                    <a:pt x="384" y="256"/>
                    <a:pt x="504" y="184"/>
                    <a:pt x="576" y="144"/>
                  </a:cubicBezTo>
                  <a:cubicBezTo>
                    <a:pt x="648" y="104"/>
                    <a:pt x="672" y="72"/>
                    <a:pt x="720" y="48"/>
                  </a:cubicBezTo>
                  <a:cubicBezTo>
                    <a:pt x="768" y="24"/>
                    <a:pt x="808" y="0"/>
                    <a:pt x="864" y="0"/>
                  </a:cubicBezTo>
                  <a:cubicBezTo>
                    <a:pt x="920" y="0"/>
                    <a:pt x="984" y="0"/>
                    <a:pt x="1056" y="48"/>
                  </a:cubicBezTo>
                  <a:cubicBezTo>
                    <a:pt x="1128" y="96"/>
                    <a:pt x="1096" y="56"/>
                    <a:pt x="1296" y="288"/>
                  </a:cubicBezTo>
                  <a:cubicBezTo>
                    <a:pt x="1496" y="520"/>
                    <a:pt x="2008" y="1136"/>
                    <a:pt x="2256" y="1440"/>
                  </a:cubicBezTo>
                  <a:cubicBezTo>
                    <a:pt x="2504" y="1744"/>
                    <a:pt x="2644" y="1928"/>
                    <a:pt x="2784" y="2112"/>
                  </a:cubicBezTo>
                </a:path>
              </a:pathLst>
            </a:custGeom>
            <a:noFill/>
            <a:ln w="38100">
              <a:solidFill>
                <a:srgbClr val="99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3" name="Freeform 26"/>
            <p:cNvSpPr>
              <a:spLocks/>
            </p:cNvSpPr>
            <p:nvPr/>
          </p:nvSpPr>
          <p:spPr bwMode="auto">
            <a:xfrm>
              <a:off x="2989" y="1206"/>
              <a:ext cx="2289" cy="1560"/>
            </a:xfrm>
            <a:custGeom>
              <a:avLst/>
              <a:gdLst>
                <a:gd name="T0" fmla="*/ 0 w 2784"/>
                <a:gd name="T1" fmla="*/ 2 h 1944"/>
                <a:gd name="T2" fmla="*/ 4 w 2784"/>
                <a:gd name="T3" fmla="*/ 2 h 1944"/>
                <a:gd name="T4" fmla="*/ 7 w 2784"/>
                <a:gd name="T5" fmla="*/ 2 h 1944"/>
                <a:gd name="T6" fmla="*/ 10 w 2784"/>
                <a:gd name="T7" fmla="*/ 2 h 1944"/>
                <a:gd name="T8" fmla="*/ 14 w 2784"/>
                <a:gd name="T9" fmla="*/ 2 h 1944"/>
                <a:gd name="T10" fmla="*/ 25 w 2784"/>
                <a:gd name="T11" fmla="*/ 10 h 19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84" h="1944">
                  <a:moveTo>
                    <a:pt x="0" y="168"/>
                  </a:moveTo>
                  <a:cubicBezTo>
                    <a:pt x="156" y="156"/>
                    <a:pt x="312" y="144"/>
                    <a:pt x="432" y="120"/>
                  </a:cubicBezTo>
                  <a:cubicBezTo>
                    <a:pt x="552" y="96"/>
                    <a:pt x="616" y="32"/>
                    <a:pt x="720" y="24"/>
                  </a:cubicBezTo>
                  <a:cubicBezTo>
                    <a:pt x="824" y="16"/>
                    <a:pt x="928" y="0"/>
                    <a:pt x="1056" y="72"/>
                  </a:cubicBezTo>
                  <a:cubicBezTo>
                    <a:pt x="1184" y="144"/>
                    <a:pt x="1200" y="144"/>
                    <a:pt x="1488" y="456"/>
                  </a:cubicBezTo>
                  <a:cubicBezTo>
                    <a:pt x="1776" y="768"/>
                    <a:pt x="2568" y="1696"/>
                    <a:pt x="2784" y="1944"/>
                  </a:cubicBezTo>
                </a:path>
              </a:pathLst>
            </a:custGeom>
            <a:noFill/>
            <a:ln w="38100">
              <a:solidFill>
                <a:srgbClr val="33CC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4" name="Freeform 27"/>
            <p:cNvSpPr>
              <a:spLocks/>
            </p:cNvSpPr>
            <p:nvPr/>
          </p:nvSpPr>
          <p:spPr bwMode="auto">
            <a:xfrm>
              <a:off x="3029" y="1334"/>
              <a:ext cx="2249" cy="1432"/>
            </a:xfrm>
            <a:custGeom>
              <a:avLst/>
              <a:gdLst>
                <a:gd name="T0" fmla="*/ 0 w 2736"/>
                <a:gd name="T1" fmla="*/ 2 h 1784"/>
                <a:gd name="T2" fmla="*/ 2 w 2736"/>
                <a:gd name="T3" fmla="*/ 2 h 1784"/>
                <a:gd name="T4" fmla="*/ 5 w 2736"/>
                <a:gd name="T5" fmla="*/ 2 h 1784"/>
                <a:gd name="T6" fmla="*/ 7 w 2736"/>
                <a:gd name="T7" fmla="*/ 2 h 1784"/>
                <a:gd name="T8" fmla="*/ 10 w 2736"/>
                <a:gd name="T9" fmla="*/ 2 h 1784"/>
                <a:gd name="T10" fmla="*/ 12 w 2736"/>
                <a:gd name="T11" fmla="*/ 2 h 1784"/>
                <a:gd name="T12" fmla="*/ 16 w 2736"/>
                <a:gd name="T13" fmla="*/ 3 h 1784"/>
                <a:gd name="T14" fmla="*/ 20 w 2736"/>
                <a:gd name="T15" fmla="*/ 5 h 1784"/>
                <a:gd name="T16" fmla="*/ 25 w 2736"/>
                <a:gd name="T17" fmla="*/ 9 h 17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36" h="1784">
                  <a:moveTo>
                    <a:pt x="0" y="8"/>
                  </a:moveTo>
                  <a:cubicBezTo>
                    <a:pt x="80" y="8"/>
                    <a:pt x="160" y="8"/>
                    <a:pt x="240" y="8"/>
                  </a:cubicBezTo>
                  <a:cubicBezTo>
                    <a:pt x="320" y="8"/>
                    <a:pt x="392" y="0"/>
                    <a:pt x="480" y="8"/>
                  </a:cubicBezTo>
                  <a:cubicBezTo>
                    <a:pt x="568" y="16"/>
                    <a:pt x="672" y="24"/>
                    <a:pt x="768" y="56"/>
                  </a:cubicBezTo>
                  <a:cubicBezTo>
                    <a:pt x="864" y="88"/>
                    <a:pt x="960" y="144"/>
                    <a:pt x="1056" y="200"/>
                  </a:cubicBezTo>
                  <a:cubicBezTo>
                    <a:pt x="1152" y="256"/>
                    <a:pt x="1240" y="312"/>
                    <a:pt x="1344" y="392"/>
                  </a:cubicBezTo>
                  <a:cubicBezTo>
                    <a:pt x="1448" y="472"/>
                    <a:pt x="1552" y="568"/>
                    <a:pt x="1680" y="680"/>
                  </a:cubicBezTo>
                  <a:cubicBezTo>
                    <a:pt x="1808" y="792"/>
                    <a:pt x="1936" y="880"/>
                    <a:pt x="2112" y="1064"/>
                  </a:cubicBezTo>
                  <a:cubicBezTo>
                    <a:pt x="2288" y="1248"/>
                    <a:pt x="2512" y="1516"/>
                    <a:pt x="2736" y="1784"/>
                  </a:cubicBezTo>
                </a:path>
              </a:pathLst>
            </a:custGeom>
            <a:noFill/>
            <a:ln w="381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5" name="Freeform 28"/>
            <p:cNvSpPr>
              <a:spLocks/>
            </p:cNvSpPr>
            <p:nvPr/>
          </p:nvSpPr>
          <p:spPr bwMode="auto">
            <a:xfrm>
              <a:off x="3029" y="1334"/>
              <a:ext cx="2249" cy="1432"/>
            </a:xfrm>
            <a:custGeom>
              <a:avLst/>
              <a:gdLst>
                <a:gd name="T0" fmla="*/ 0 w 2736"/>
                <a:gd name="T1" fmla="*/ 2 h 1784"/>
                <a:gd name="T2" fmla="*/ 2 w 2736"/>
                <a:gd name="T3" fmla="*/ 2 h 1784"/>
                <a:gd name="T4" fmla="*/ 6 w 2736"/>
                <a:gd name="T5" fmla="*/ 2 h 1784"/>
                <a:gd name="T6" fmla="*/ 8 w 2736"/>
                <a:gd name="T7" fmla="*/ 2 h 1784"/>
                <a:gd name="T8" fmla="*/ 10 w 2736"/>
                <a:gd name="T9" fmla="*/ 2 h 1784"/>
                <a:gd name="T10" fmla="*/ 14 w 2736"/>
                <a:gd name="T11" fmla="*/ 3 h 1784"/>
                <a:gd name="T12" fmla="*/ 19 w 2736"/>
                <a:gd name="T13" fmla="*/ 5 h 1784"/>
                <a:gd name="T14" fmla="*/ 25 w 2736"/>
                <a:gd name="T15" fmla="*/ 9 h 17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1784">
                  <a:moveTo>
                    <a:pt x="0" y="8"/>
                  </a:moveTo>
                  <a:cubicBezTo>
                    <a:pt x="72" y="4"/>
                    <a:pt x="144" y="0"/>
                    <a:pt x="240" y="8"/>
                  </a:cubicBezTo>
                  <a:cubicBezTo>
                    <a:pt x="336" y="16"/>
                    <a:pt x="480" y="32"/>
                    <a:pt x="576" y="56"/>
                  </a:cubicBezTo>
                  <a:cubicBezTo>
                    <a:pt x="672" y="80"/>
                    <a:pt x="728" y="112"/>
                    <a:pt x="816" y="152"/>
                  </a:cubicBezTo>
                  <a:cubicBezTo>
                    <a:pt x="904" y="192"/>
                    <a:pt x="984" y="224"/>
                    <a:pt x="1104" y="296"/>
                  </a:cubicBezTo>
                  <a:cubicBezTo>
                    <a:pt x="1224" y="368"/>
                    <a:pt x="1376" y="464"/>
                    <a:pt x="1536" y="584"/>
                  </a:cubicBezTo>
                  <a:cubicBezTo>
                    <a:pt x="1696" y="704"/>
                    <a:pt x="1864" y="816"/>
                    <a:pt x="2064" y="1016"/>
                  </a:cubicBezTo>
                  <a:cubicBezTo>
                    <a:pt x="2264" y="1216"/>
                    <a:pt x="2500" y="1500"/>
                    <a:pt x="2736" y="1784"/>
                  </a:cubicBezTo>
                </a:path>
              </a:pathLst>
            </a:custGeom>
            <a:noFill/>
            <a:ln w="38100">
              <a:solidFill>
                <a:srgbClr val="FF99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6" name="Text Box 30"/>
            <p:cNvSpPr txBox="1">
              <a:spLocks noChangeArrowheads="1"/>
            </p:cNvSpPr>
            <p:nvPr/>
          </p:nvSpPr>
          <p:spPr bwMode="auto">
            <a:xfrm>
              <a:off x="4173" y="493"/>
              <a:ext cx="6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i="1">
                  <a:solidFill>
                    <a:srgbClr val="00FF00"/>
                  </a:solidFill>
                  <a:ea typeface="楷体_GB2312"/>
                </a:rPr>
                <a:t>Q</a:t>
              </a:r>
              <a:r>
                <a:rPr lang="en-US" altLang="zh-CN" sz="2000" b="1">
                  <a:solidFill>
                    <a:srgbClr val="00FF00"/>
                  </a:solidFill>
                  <a:ea typeface="楷体_GB2312"/>
                </a:rPr>
                <a:t>=10</a:t>
              </a:r>
            </a:p>
          </p:txBody>
        </p:sp>
        <p:sp>
          <p:nvSpPr>
            <p:cNvPr id="27677" name="Line 31"/>
            <p:cNvSpPr>
              <a:spLocks noChangeShapeType="1"/>
            </p:cNvSpPr>
            <p:nvPr/>
          </p:nvSpPr>
          <p:spPr bwMode="auto">
            <a:xfrm flipV="1">
              <a:off x="3897" y="647"/>
              <a:ext cx="237" cy="154"/>
            </a:xfrm>
            <a:prstGeom prst="line">
              <a:avLst/>
            </a:prstGeom>
            <a:noFill/>
            <a:ln w="28575">
              <a:solidFill>
                <a:srgbClr val="00FF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8" name="Text Box 32"/>
            <p:cNvSpPr txBox="1">
              <a:spLocks noChangeArrowheads="1"/>
            </p:cNvSpPr>
            <p:nvPr/>
          </p:nvSpPr>
          <p:spPr bwMode="auto">
            <a:xfrm>
              <a:off x="4223" y="719"/>
              <a:ext cx="2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FF0000"/>
                  </a:solidFill>
                  <a:ea typeface="楷体_GB2312"/>
                </a:rPr>
                <a:t>5</a:t>
              </a:r>
            </a:p>
          </p:txBody>
        </p:sp>
        <p:sp>
          <p:nvSpPr>
            <p:cNvPr id="27679" name="Line 33"/>
            <p:cNvSpPr>
              <a:spLocks noChangeShapeType="1"/>
            </p:cNvSpPr>
            <p:nvPr/>
          </p:nvSpPr>
          <p:spPr bwMode="auto">
            <a:xfrm flipV="1">
              <a:off x="3956" y="878"/>
              <a:ext cx="257" cy="169"/>
            </a:xfrm>
            <a:prstGeom prst="line">
              <a:avLst/>
            </a:prstGeom>
            <a:noFill/>
            <a:ln w="28575">
              <a:solidFill>
                <a:srgbClr val="FF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0" name="Text Box 34"/>
            <p:cNvSpPr txBox="1">
              <a:spLocks noChangeArrowheads="1"/>
            </p:cNvSpPr>
            <p:nvPr/>
          </p:nvSpPr>
          <p:spPr bwMode="auto">
            <a:xfrm>
              <a:off x="4272" y="619"/>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400" b="1">
                <a:ea typeface="楷体_GB2312"/>
              </a:endParaRPr>
            </a:p>
          </p:txBody>
        </p:sp>
        <p:sp>
          <p:nvSpPr>
            <p:cNvPr id="27681" name="Text Box 35"/>
            <p:cNvSpPr txBox="1">
              <a:spLocks noChangeArrowheads="1"/>
            </p:cNvSpPr>
            <p:nvPr/>
          </p:nvSpPr>
          <p:spPr bwMode="auto">
            <a:xfrm>
              <a:off x="4252" y="878"/>
              <a:ext cx="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CCFF33"/>
                  </a:solidFill>
                  <a:ea typeface="楷体_GB2312"/>
                </a:rPr>
                <a:t>2</a:t>
              </a:r>
            </a:p>
          </p:txBody>
        </p:sp>
        <p:sp>
          <p:nvSpPr>
            <p:cNvPr id="27682" name="Line 36"/>
            <p:cNvSpPr>
              <a:spLocks noChangeShapeType="1"/>
            </p:cNvSpPr>
            <p:nvPr/>
          </p:nvSpPr>
          <p:spPr bwMode="auto">
            <a:xfrm flipV="1">
              <a:off x="3976" y="1032"/>
              <a:ext cx="276" cy="193"/>
            </a:xfrm>
            <a:prstGeom prst="line">
              <a:avLst/>
            </a:prstGeom>
            <a:noFill/>
            <a:ln w="28575">
              <a:solidFill>
                <a:srgbClr val="CCFF33"/>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3" name="Text Box 37"/>
            <p:cNvSpPr txBox="1">
              <a:spLocks noChangeArrowheads="1"/>
            </p:cNvSpPr>
            <p:nvPr/>
          </p:nvSpPr>
          <p:spPr bwMode="auto">
            <a:xfrm>
              <a:off x="4331" y="1101"/>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accent1"/>
                  </a:solidFill>
                  <a:ea typeface="楷体_GB2312"/>
                </a:rPr>
                <a:t>1</a:t>
              </a:r>
            </a:p>
          </p:txBody>
        </p:sp>
        <p:sp>
          <p:nvSpPr>
            <p:cNvPr id="27684" name="Line 38"/>
            <p:cNvSpPr>
              <a:spLocks noChangeShapeType="1"/>
            </p:cNvSpPr>
            <p:nvPr/>
          </p:nvSpPr>
          <p:spPr bwMode="auto">
            <a:xfrm flipV="1">
              <a:off x="4015" y="1225"/>
              <a:ext cx="316" cy="116"/>
            </a:xfrm>
            <a:prstGeom prst="line">
              <a:avLst/>
            </a:prstGeom>
            <a:noFill/>
            <a:ln w="28575">
              <a:solidFill>
                <a:schemeClr val="accent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5" name="Text Box 39"/>
            <p:cNvSpPr txBox="1">
              <a:spLocks noChangeArrowheads="1"/>
            </p:cNvSpPr>
            <p:nvPr/>
          </p:nvSpPr>
          <p:spPr bwMode="auto">
            <a:xfrm>
              <a:off x="4489" y="1294"/>
              <a:ext cx="5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FFFF00"/>
                  </a:solidFill>
                  <a:ea typeface="楷体_GB2312"/>
                </a:rPr>
                <a:t>0.707</a:t>
              </a:r>
            </a:p>
          </p:txBody>
        </p:sp>
        <p:sp>
          <p:nvSpPr>
            <p:cNvPr id="27686" name="Line 40"/>
            <p:cNvSpPr>
              <a:spLocks noChangeShapeType="1"/>
            </p:cNvSpPr>
            <p:nvPr/>
          </p:nvSpPr>
          <p:spPr bwMode="auto">
            <a:xfrm flipV="1">
              <a:off x="4134" y="1418"/>
              <a:ext cx="355" cy="231"/>
            </a:xfrm>
            <a:prstGeom prst="line">
              <a:avLst/>
            </a:prstGeom>
            <a:noFill/>
            <a:ln w="28575">
              <a:solidFill>
                <a:srgbClr val="FFFF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7" name="Text Box 41"/>
            <p:cNvSpPr txBox="1">
              <a:spLocks noChangeArrowheads="1"/>
            </p:cNvSpPr>
            <p:nvPr/>
          </p:nvSpPr>
          <p:spPr bwMode="auto">
            <a:xfrm>
              <a:off x="3594" y="1764"/>
              <a:ext cx="5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FF99FF"/>
                  </a:solidFill>
                  <a:ea typeface="楷体_GB2312"/>
                </a:rPr>
                <a:t>0.5</a:t>
              </a:r>
            </a:p>
          </p:txBody>
        </p:sp>
        <p:sp>
          <p:nvSpPr>
            <p:cNvPr id="27688" name="Line 42"/>
            <p:cNvSpPr>
              <a:spLocks noChangeShapeType="1"/>
            </p:cNvSpPr>
            <p:nvPr/>
          </p:nvSpPr>
          <p:spPr bwMode="auto">
            <a:xfrm flipH="1">
              <a:off x="3858" y="1634"/>
              <a:ext cx="133" cy="130"/>
            </a:xfrm>
            <a:prstGeom prst="line">
              <a:avLst/>
            </a:prstGeom>
            <a:noFill/>
            <a:ln w="38100">
              <a:solidFill>
                <a:srgbClr val="FF99FF"/>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9" name="Text Box 43"/>
            <p:cNvSpPr txBox="1">
              <a:spLocks noChangeArrowheads="1"/>
            </p:cNvSpPr>
            <p:nvPr/>
          </p:nvSpPr>
          <p:spPr bwMode="auto">
            <a:xfrm>
              <a:off x="2189" y="2635"/>
              <a:ext cx="3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cs typeface="Times New Roman" panose="02020603050405020304" pitchFamily="18" charset="0"/>
                </a:rPr>
                <a:t>–40</a:t>
              </a:r>
            </a:p>
          </p:txBody>
        </p:sp>
        <p:sp>
          <p:nvSpPr>
            <p:cNvPr id="27690" name="Line 45"/>
            <p:cNvSpPr>
              <a:spLocks noChangeShapeType="1"/>
            </p:cNvSpPr>
            <p:nvPr/>
          </p:nvSpPr>
          <p:spPr bwMode="auto">
            <a:xfrm flipH="1">
              <a:off x="2567" y="1334"/>
              <a:ext cx="430" cy="0"/>
            </a:xfrm>
            <a:prstGeom prst="line">
              <a:avLst/>
            </a:prstGeom>
            <a:noFill/>
            <a:ln w="3810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91" name="Line 46"/>
            <p:cNvSpPr>
              <a:spLocks noChangeShapeType="1"/>
            </p:cNvSpPr>
            <p:nvPr/>
          </p:nvSpPr>
          <p:spPr bwMode="auto">
            <a:xfrm>
              <a:off x="2567" y="1334"/>
              <a:ext cx="430" cy="0"/>
            </a:xfrm>
            <a:prstGeom prst="line">
              <a:avLst/>
            </a:prstGeom>
            <a:noFill/>
            <a:ln w="38100">
              <a:solidFill>
                <a:srgbClr val="99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92" name="Line 47"/>
            <p:cNvSpPr>
              <a:spLocks noChangeShapeType="1"/>
            </p:cNvSpPr>
            <p:nvPr/>
          </p:nvSpPr>
          <p:spPr bwMode="auto">
            <a:xfrm>
              <a:off x="2567" y="1334"/>
              <a:ext cx="473"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397" name="Rectangle 50"/>
          <p:cNvSpPr>
            <a:spLocks noChangeArrowheads="1"/>
          </p:cNvSpPr>
          <p:nvPr/>
        </p:nvSpPr>
        <p:spPr bwMode="auto">
          <a:xfrm>
            <a:off x="341313" y="2636912"/>
            <a:ext cx="21986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just" eaLnBrk="1" hangingPunct="1">
              <a:defRPr/>
            </a:pPr>
            <a:r>
              <a:rPr lang="zh-CN" altLang="en-US" sz="2800" b="1" dirty="0">
                <a:latin typeface="+mj-lt"/>
                <a:ea typeface="楷体_GB2312" pitchFamily="49" charset="-122"/>
                <a:cs typeface="+mn-cs"/>
              </a:rPr>
              <a:t>当</a:t>
            </a:r>
            <a:r>
              <a:rPr lang="en-US" altLang="zh-CN" sz="2800" b="1" dirty="0">
                <a:latin typeface="+mj-lt"/>
                <a:ea typeface="楷体_GB2312" pitchFamily="49" charset="-122"/>
                <a:cs typeface="+mn-cs"/>
              </a:rPr>
              <a:t>Q&gt;0.707</a:t>
            </a:r>
            <a:r>
              <a:rPr lang="zh-CN" altLang="en-US" sz="2800" b="1" dirty="0">
                <a:latin typeface="+mj-lt"/>
                <a:ea typeface="楷体_GB2312" pitchFamily="49" charset="-122"/>
                <a:cs typeface="+mn-cs"/>
              </a:rPr>
              <a:t>时</a:t>
            </a:r>
          </a:p>
        </p:txBody>
      </p:sp>
      <p:sp>
        <p:nvSpPr>
          <p:cNvPr id="16391" name="Rectangle 4"/>
          <p:cNvSpPr>
            <a:spLocks noChangeArrowheads="1"/>
          </p:cNvSpPr>
          <p:nvPr/>
        </p:nvSpPr>
        <p:spPr bwMode="auto">
          <a:xfrm>
            <a:off x="387350" y="3945012"/>
            <a:ext cx="4522788"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800" b="1" dirty="0">
                <a:ea typeface="楷体_GB2312"/>
              </a:rPr>
              <a:t>b.</a:t>
            </a:r>
            <a:r>
              <a:rPr lang="en-US" altLang="zh-CN" sz="2800" b="1" dirty="0">
                <a:latin typeface="楷体_GB2312"/>
                <a:ea typeface="楷体_GB2312"/>
              </a:rPr>
              <a:t> </a:t>
            </a:r>
            <a:r>
              <a:rPr lang="en-US" altLang="zh-CN" sz="2800" b="1" i="1" dirty="0" smtClean="0">
                <a:ea typeface="楷体_GB2312"/>
              </a:rPr>
              <a:t>Q</a:t>
            </a:r>
            <a:r>
              <a:rPr lang="zh-CN" altLang="en-US" sz="2800" b="1" dirty="0" smtClean="0">
                <a:latin typeface="楷体_GB2312"/>
                <a:ea typeface="楷体_GB2312"/>
              </a:rPr>
              <a:t>越</a:t>
            </a:r>
            <a:r>
              <a:rPr lang="zh-CN" altLang="en-US" sz="2800" b="1" dirty="0">
                <a:latin typeface="楷体_GB2312"/>
                <a:ea typeface="楷体_GB2312"/>
              </a:rPr>
              <a:t>大，尖峰越高</a:t>
            </a:r>
          </a:p>
        </p:txBody>
      </p:sp>
      <p:sp>
        <p:nvSpPr>
          <p:cNvPr id="48" name="Rectangle 6"/>
          <p:cNvSpPr>
            <a:spLocks noChangeArrowheads="1"/>
          </p:cNvSpPr>
          <p:nvPr/>
        </p:nvSpPr>
        <p:spPr bwMode="auto">
          <a:xfrm>
            <a:off x="387350" y="4572074"/>
            <a:ext cx="777081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lnSpc>
                <a:spcPct val="120000"/>
              </a:lnSpc>
              <a:defRPr/>
            </a:pPr>
            <a:r>
              <a:rPr lang="en-US" altLang="zh-CN" sz="2800" b="1" dirty="0">
                <a:latin typeface="+mn-ea"/>
                <a:ea typeface="+mn-ea"/>
                <a:cs typeface="+mn-cs"/>
              </a:rPr>
              <a:t>c.</a:t>
            </a:r>
            <a:r>
              <a:rPr lang="zh-CN" altLang="en-US" sz="2800" b="1" dirty="0">
                <a:latin typeface="+mn-ea"/>
                <a:ea typeface="+mn-ea"/>
                <a:cs typeface="+mn-cs"/>
              </a:rPr>
              <a:t>当</a:t>
            </a:r>
            <a:r>
              <a:rPr lang="en-US" altLang="zh-CN" sz="2800" b="1" dirty="0">
                <a:latin typeface="+mn-ea"/>
                <a:ea typeface="+mn-ea"/>
                <a:cs typeface="+mn-cs"/>
              </a:rPr>
              <a:t>Q</a:t>
            </a:r>
            <a:r>
              <a:rPr lang="en-US" altLang="zh-CN" sz="2800" b="1" dirty="0">
                <a:latin typeface="+mn-ea"/>
                <a:ea typeface="+mn-ea"/>
                <a:cs typeface="+mn-cs"/>
                <a:sym typeface="Symbol"/>
              </a:rPr>
              <a:t></a:t>
            </a:r>
            <a:r>
              <a:rPr lang="en-US" altLang="zh-CN" sz="2800" b="1" dirty="0">
                <a:latin typeface="Times New Roman"/>
                <a:ea typeface="+mn-ea"/>
                <a:cs typeface="Times New Roman"/>
                <a:sym typeface="Symbol"/>
              </a:rPr>
              <a:t>∞</a:t>
            </a:r>
            <a:r>
              <a:rPr lang="zh-CN" altLang="en-US" sz="2800" b="1" dirty="0">
                <a:latin typeface="+mn-ea"/>
                <a:ea typeface="+mn-ea"/>
                <a:cs typeface="+mn-cs"/>
              </a:rPr>
              <a:t>时，电路</a:t>
            </a:r>
            <a:r>
              <a:rPr lang="zh-CN" altLang="en-US" sz="2800" b="1" dirty="0">
                <a:latin typeface="+mn-ea"/>
                <a:ea typeface="楷体_GB2312" pitchFamily="49" charset="-122"/>
                <a:cs typeface="+mn-cs"/>
              </a:rPr>
              <a:t>将产生自激振荡。</a:t>
            </a:r>
            <a:endParaRPr lang="zh-CN" altLang="en-US" sz="2800" b="1" dirty="0">
              <a:latin typeface="+mn-ea"/>
              <a:ea typeface="+mn-ea"/>
              <a:cs typeface="+mn-cs"/>
            </a:endParaRPr>
          </a:p>
        </p:txBody>
      </p:sp>
      <p:sp>
        <p:nvSpPr>
          <p:cNvPr id="16393" name="Rectangle 8"/>
          <p:cNvSpPr>
            <a:spLocks noChangeArrowheads="1"/>
          </p:cNvSpPr>
          <p:nvPr/>
        </p:nvSpPr>
        <p:spPr bwMode="auto">
          <a:xfrm>
            <a:off x="415925" y="5111824"/>
            <a:ext cx="7062788"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800" b="1" dirty="0">
                <a:ea typeface="楷体_GB2312"/>
              </a:rPr>
              <a:t>d.  </a:t>
            </a:r>
            <a:r>
              <a:rPr lang="zh-CN" altLang="en-US" sz="2800" b="1" dirty="0">
                <a:latin typeface="楷体_GB2312"/>
                <a:ea typeface="楷体_GB2312"/>
              </a:rPr>
              <a:t>过渡带衰减</a:t>
            </a:r>
            <a:r>
              <a:rPr lang="zh-CN" altLang="en-US" sz="2800" b="1" dirty="0">
                <a:ea typeface="楷体_GB2312"/>
              </a:rPr>
              <a:t>速度较快</a:t>
            </a:r>
            <a:r>
              <a:rPr lang="zh-CN" altLang="en-US" sz="2800" b="1" dirty="0" smtClean="0">
                <a:ea typeface="楷体_GB2312"/>
              </a:rPr>
              <a:t>。</a:t>
            </a:r>
            <a:endParaRPr lang="zh-CN" altLang="en-US" sz="2800" b="1" dirty="0">
              <a:ea typeface="楷体_GB2312"/>
            </a:endParaRPr>
          </a:p>
        </p:txBody>
      </p:sp>
      <p:sp>
        <p:nvSpPr>
          <p:cNvPr id="27658" name="AutoShape 61"/>
          <p:cNvSpPr>
            <a:spLocks noChangeArrowheads="1"/>
          </p:cNvSpPr>
          <p:nvPr/>
        </p:nvSpPr>
        <p:spPr bwMode="auto">
          <a:xfrm>
            <a:off x="150813" y="427038"/>
            <a:ext cx="4021137" cy="738187"/>
          </a:xfrm>
          <a:prstGeom prst="wedgeRoundRectCallout">
            <a:avLst>
              <a:gd name="adj1" fmla="val -22727"/>
              <a:gd name="adj2" fmla="val 44407"/>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800" b="1">
                <a:solidFill>
                  <a:srgbClr val="FF0000"/>
                </a:solidFill>
                <a:ea typeface="楷体_GB2312"/>
              </a:rPr>
              <a:t>幅频特性曲线讨论</a:t>
            </a:r>
          </a:p>
        </p:txBody>
      </p:sp>
      <p:sp>
        <p:nvSpPr>
          <p:cNvPr id="16395" name="矩形 1"/>
          <p:cNvSpPr>
            <a:spLocks noChangeArrowheads="1"/>
          </p:cNvSpPr>
          <p:nvPr/>
        </p:nvSpPr>
        <p:spPr bwMode="auto">
          <a:xfrm>
            <a:off x="4656138" y="5127699"/>
            <a:ext cx="3867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b="1">
                <a:ea typeface="楷体_GB2312"/>
              </a:rPr>
              <a:t>每十倍频增益下降</a:t>
            </a:r>
            <a:r>
              <a:rPr lang="en-US" altLang="zh-CN" sz="2800" b="1">
                <a:ea typeface="楷体_GB2312"/>
              </a:rPr>
              <a:t>40dB</a:t>
            </a:r>
            <a:endParaRPr lang="zh-CN" altLang="en-US" sz="2800" b="1">
              <a:ea typeface="楷体_GB2312"/>
            </a:endParaRPr>
          </a:p>
        </p:txBody>
      </p:sp>
      <p:sp>
        <p:nvSpPr>
          <p:cNvPr id="4" name="矩形 3"/>
          <p:cNvSpPr>
            <a:spLocks noRot="1" noChangeAspect="1" noMove="1" noResize="1" noEditPoints="1" noAdjustHandles="1" noChangeArrowheads="1" noChangeShapeType="1" noTextEdit="1"/>
          </p:cNvSpPr>
          <p:nvPr/>
        </p:nvSpPr>
        <p:spPr>
          <a:xfrm>
            <a:off x="7907710" y="3391628"/>
            <a:ext cx="993029" cy="461665"/>
          </a:xfrm>
          <a:prstGeom prst="rect">
            <a:avLst/>
          </a:prstGeom>
          <a:blipFill rotWithShape="1">
            <a:blip r:embed="rId3"/>
            <a:stretch>
              <a:fillRect l="-23926" t="-123684" r="-46012" b="-192105"/>
            </a:stretch>
          </a:blipFill>
        </p:spPr>
        <p:txBody>
          <a:bodyPr/>
          <a:lstStyle/>
          <a:p>
            <a:pPr algn="ctr" eaLnBrk="1" hangingPunct="1">
              <a:defRPr/>
            </a:pPr>
            <a:r>
              <a:rPr lang="zh-CN" altLang="en-US">
                <a:noFill/>
                <a:ea typeface="楷体_GB2312" pitchFamily="49" charset="-122"/>
                <a:cs typeface="+mn-cs"/>
              </a:rPr>
              <a:t> </a:t>
            </a:r>
          </a:p>
        </p:txBody>
      </p:sp>
      <p:graphicFrame>
        <p:nvGraphicFramePr>
          <p:cNvPr id="27661" name="对象 1"/>
          <p:cNvGraphicFramePr>
            <a:graphicFrameLocks noChangeAspect="1"/>
          </p:cNvGraphicFramePr>
          <p:nvPr/>
        </p:nvGraphicFramePr>
        <p:xfrm>
          <a:off x="4140200" y="161925"/>
          <a:ext cx="1476375" cy="863600"/>
        </p:xfrm>
        <a:graphic>
          <a:graphicData uri="http://schemas.openxmlformats.org/presentationml/2006/ole">
            <mc:AlternateContent xmlns:mc="http://schemas.openxmlformats.org/markup-compatibility/2006">
              <mc:Choice xmlns:v="urn:schemas-microsoft-com:vml" Requires="v">
                <p:oleObj spid="_x0000_s27747" name="Equation" r:id="rId4" imgW="825500" imgH="482600" progId="Equation.DSMT4">
                  <p:embed/>
                </p:oleObj>
              </mc:Choice>
              <mc:Fallback>
                <p:oleObj name="Equation" r:id="rId4" imgW="825500" imgH="482600"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0200" y="161925"/>
                        <a:ext cx="14763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9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9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16388" grpId="0"/>
      <p:bldP spid="16397" grpId="0"/>
      <p:bldP spid="16391" grpId="0"/>
      <p:bldP spid="48" grpId="0"/>
      <p:bldP spid="16393" grpId="0"/>
      <p:bldP spid="1639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54"/>
          <p:cNvSpPr>
            <a:spLocks noChangeArrowheads="1"/>
          </p:cNvSpPr>
          <p:nvPr/>
        </p:nvSpPr>
        <p:spPr bwMode="auto">
          <a:xfrm>
            <a:off x="3519488" y="188913"/>
            <a:ext cx="5516562" cy="4129087"/>
          </a:xfrm>
          <a:prstGeom prst="rect">
            <a:avLst/>
          </a:prstGeom>
          <a:solidFill>
            <a:schemeClr val="bg1">
              <a:lumMod val="85000"/>
              <a:alpha val="44000"/>
            </a:schemeClr>
          </a:solidFill>
          <a:ln>
            <a:no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ea typeface="楷体_GB2312"/>
            </a:endParaRPr>
          </a:p>
        </p:txBody>
      </p:sp>
      <p:grpSp>
        <p:nvGrpSpPr>
          <p:cNvPr id="28675" name="Group 54"/>
          <p:cNvGrpSpPr>
            <a:grpSpLocks/>
          </p:cNvGrpSpPr>
          <p:nvPr/>
        </p:nvGrpSpPr>
        <p:grpSpPr bwMode="auto">
          <a:xfrm>
            <a:off x="3519488" y="223838"/>
            <a:ext cx="5437187" cy="4103687"/>
            <a:chOff x="2189" y="464"/>
            <a:chExt cx="3425" cy="2585"/>
          </a:xfrm>
        </p:grpSpPr>
        <p:sp>
          <p:nvSpPr>
            <p:cNvPr id="28688" name="Line 10"/>
            <p:cNvSpPr>
              <a:spLocks noChangeShapeType="1"/>
            </p:cNvSpPr>
            <p:nvPr/>
          </p:nvSpPr>
          <p:spPr bwMode="auto">
            <a:xfrm>
              <a:off x="2559" y="2766"/>
              <a:ext cx="3055"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9" name="Line 11"/>
            <p:cNvSpPr>
              <a:spLocks noChangeShapeType="1"/>
            </p:cNvSpPr>
            <p:nvPr/>
          </p:nvSpPr>
          <p:spPr bwMode="auto">
            <a:xfrm flipV="1">
              <a:off x="2564" y="464"/>
              <a:ext cx="0" cy="2312"/>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0" name="Line 12"/>
            <p:cNvSpPr>
              <a:spLocks noChangeShapeType="1"/>
            </p:cNvSpPr>
            <p:nvPr/>
          </p:nvSpPr>
          <p:spPr bwMode="auto">
            <a:xfrm flipV="1">
              <a:off x="3714" y="531"/>
              <a:ext cx="0" cy="223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1" name="Text Box 13"/>
            <p:cNvSpPr txBox="1">
              <a:spLocks noChangeArrowheads="1"/>
            </p:cNvSpPr>
            <p:nvPr/>
          </p:nvSpPr>
          <p:spPr bwMode="auto">
            <a:xfrm>
              <a:off x="3626" y="2793"/>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ea typeface="楷体_GB2312"/>
                </a:rPr>
                <a:t>1</a:t>
              </a:r>
            </a:p>
          </p:txBody>
        </p:sp>
        <p:sp>
          <p:nvSpPr>
            <p:cNvPr id="28692" name="Line 14"/>
            <p:cNvSpPr>
              <a:spLocks noChangeShapeType="1"/>
            </p:cNvSpPr>
            <p:nvPr/>
          </p:nvSpPr>
          <p:spPr bwMode="auto">
            <a:xfrm>
              <a:off x="2564" y="1418"/>
              <a:ext cx="1136"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3" name="Text Box 18"/>
            <p:cNvSpPr txBox="1">
              <a:spLocks noChangeArrowheads="1"/>
            </p:cNvSpPr>
            <p:nvPr/>
          </p:nvSpPr>
          <p:spPr bwMode="auto">
            <a:xfrm>
              <a:off x="2348" y="1150"/>
              <a:ext cx="3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ea typeface="楷体_GB2312"/>
                </a:rPr>
                <a:t>0</a:t>
              </a:r>
            </a:p>
          </p:txBody>
        </p:sp>
        <p:sp>
          <p:nvSpPr>
            <p:cNvPr id="28694" name="Text Box 19"/>
            <p:cNvSpPr txBox="1">
              <a:spLocks noChangeArrowheads="1"/>
            </p:cNvSpPr>
            <p:nvPr/>
          </p:nvSpPr>
          <p:spPr bwMode="auto">
            <a:xfrm>
              <a:off x="2300" y="1321"/>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cs typeface="Times New Roman" panose="02020603050405020304" pitchFamily="18" charset="0"/>
                </a:rPr>
                <a:t>– 3</a:t>
              </a:r>
            </a:p>
          </p:txBody>
        </p:sp>
        <p:sp>
          <p:nvSpPr>
            <p:cNvPr id="28695" name="Text Box 22"/>
            <p:cNvSpPr txBox="1">
              <a:spLocks noChangeArrowheads="1"/>
            </p:cNvSpPr>
            <p:nvPr/>
          </p:nvSpPr>
          <p:spPr bwMode="auto">
            <a:xfrm>
              <a:off x="5128" y="2799"/>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ea typeface="楷体_GB2312"/>
                </a:rPr>
                <a:t>10</a:t>
              </a:r>
            </a:p>
          </p:txBody>
        </p:sp>
        <p:sp>
          <p:nvSpPr>
            <p:cNvPr id="28696" name="Freeform 23"/>
            <p:cNvSpPr>
              <a:spLocks/>
            </p:cNvSpPr>
            <p:nvPr/>
          </p:nvSpPr>
          <p:spPr bwMode="auto">
            <a:xfrm>
              <a:off x="3029" y="647"/>
              <a:ext cx="2249" cy="2113"/>
            </a:xfrm>
            <a:custGeom>
              <a:avLst/>
              <a:gdLst>
                <a:gd name="T0" fmla="*/ 0 w 2736"/>
                <a:gd name="T1" fmla="*/ 5 h 2632"/>
                <a:gd name="T2" fmla="*/ 2 w 2736"/>
                <a:gd name="T3" fmla="*/ 4 h 2632"/>
                <a:gd name="T4" fmla="*/ 2 w 2736"/>
                <a:gd name="T5" fmla="*/ 4 h 2632"/>
                <a:gd name="T6" fmla="*/ 5 w 2736"/>
                <a:gd name="T7" fmla="*/ 2 h 2632"/>
                <a:gd name="T8" fmla="*/ 6 w 2736"/>
                <a:gd name="T9" fmla="*/ 2 h 2632"/>
                <a:gd name="T10" fmla="*/ 7 w 2736"/>
                <a:gd name="T11" fmla="*/ 2 h 2632"/>
                <a:gd name="T12" fmla="*/ 8 w 2736"/>
                <a:gd name="T13" fmla="*/ 2 h 2632"/>
                <a:gd name="T14" fmla="*/ 9 w 2736"/>
                <a:gd name="T15" fmla="*/ 2 h 2632"/>
                <a:gd name="T16" fmla="*/ 11 w 2736"/>
                <a:gd name="T17" fmla="*/ 2 h 2632"/>
                <a:gd name="T18" fmla="*/ 25 w 2736"/>
                <a:gd name="T19" fmla="*/ 14 h 26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36" h="2632">
                  <a:moveTo>
                    <a:pt x="0" y="856"/>
                  </a:moveTo>
                  <a:cubicBezTo>
                    <a:pt x="48" y="844"/>
                    <a:pt x="96" y="832"/>
                    <a:pt x="144" y="808"/>
                  </a:cubicBezTo>
                  <a:cubicBezTo>
                    <a:pt x="192" y="784"/>
                    <a:pt x="232" y="768"/>
                    <a:pt x="288" y="712"/>
                  </a:cubicBezTo>
                  <a:cubicBezTo>
                    <a:pt x="344" y="656"/>
                    <a:pt x="432" y="544"/>
                    <a:pt x="480" y="472"/>
                  </a:cubicBezTo>
                  <a:cubicBezTo>
                    <a:pt x="528" y="400"/>
                    <a:pt x="536" y="344"/>
                    <a:pt x="576" y="280"/>
                  </a:cubicBezTo>
                  <a:cubicBezTo>
                    <a:pt x="616" y="216"/>
                    <a:pt x="680" y="128"/>
                    <a:pt x="720" y="88"/>
                  </a:cubicBezTo>
                  <a:cubicBezTo>
                    <a:pt x="760" y="48"/>
                    <a:pt x="776" y="40"/>
                    <a:pt x="816" y="40"/>
                  </a:cubicBezTo>
                  <a:cubicBezTo>
                    <a:pt x="856" y="40"/>
                    <a:pt x="896" y="24"/>
                    <a:pt x="960" y="88"/>
                  </a:cubicBezTo>
                  <a:cubicBezTo>
                    <a:pt x="1024" y="152"/>
                    <a:pt x="904" y="0"/>
                    <a:pt x="1200" y="424"/>
                  </a:cubicBezTo>
                  <a:cubicBezTo>
                    <a:pt x="1496" y="848"/>
                    <a:pt x="2116" y="1740"/>
                    <a:pt x="2736" y="2632"/>
                  </a:cubicBezTo>
                </a:path>
              </a:pathLst>
            </a:custGeom>
            <a:noFill/>
            <a:ln w="3810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7" name="Freeform 24"/>
            <p:cNvSpPr>
              <a:spLocks/>
            </p:cNvSpPr>
            <p:nvPr/>
          </p:nvSpPr>
          <p:spPr bwMode="auto">
            <a:xfrm>
              <a:off x="2989" y="840"/>
              <a:ext cx="2289" cy="1926"/>
            </a:xfrm>
            <a:custGeom>
              <a:avLst/>
              <a:gdLst>
                <a:gd name="T0" fmla="*/ 0 w 2784"/>
                <a:gd name="T1" fmla="*/ 3 h 2400"/>
                <a:gd name="T2" fmla="*/ 2 w 2784"/>
                <a:gd name="T3" fmla="*/ 3 h 2400"/>
                <a:gd name="T4" fmla="*/ 3 w 2784"/>
                <a:gd name="T5" fmla="*/ 2 h 2400"/>
                <a:gd name="T6" fmla="*/ 5 w 2784"/>
                <a:gd name="T7" fmla="*/ 2 h 2400"/>
                <a:gd name="T8" fmla="*/ 7 w 2784"/>
                <a:gd name="T9" fmla="*/ 2 h 2400"/>
                <a:gd name="T10" fmla="*/ 8 w 2784"/>
                <a:gd name="T11" fmla="*/ 2 h 2400"/>
                <a:gd name="T12" fmla="*/ 10 w 2784"/>
                <a:gd name="T13" fmla="*/ 2 h 2400"/>
                <a:gd name="T14" fmla="*/ 12 w 2784"/>
                <a:gd name="T15" fmla="*/ 2 h 2400"/>
                <a:gd name="T16" fmla="*/ 25 w 2784"/>
                <a:gd name="T17" fmla="*/ 12 h 24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84" h="2400">
                  <a:moveTo>
                    <a:pt x="0" y="624"/>
                  </a:moveTo>
                  <a:cubicBezTo>
                    <a:pt x="68" y="608"/>
                    <a:pt x="136" y="592"/>
                    <a:pt x="192" y="576"/>
                  </a:cubicBezTo>
                  <a:cubicBezTo>
                    <a:pt x="248" y="560"/>
                    <a:pt x="280" y="560"/>
                    <a:pt x="336" y="528"/>
                  </a:cubicBezTo>
                  <a:cubicBezTo>
                    <a:pt x="392" y="496"/>
                    <a:pt x="464" y="448"/>
                    <a:pt x="528" y="384"/>
                  </a:cubicBezTo>
                  <a:cubicBezTo>
                    <a:pt x="592" y="320"/>
                    <a:pt x="664" y="200"/>
                    <a:pt x="720" y="144"/>
                  </a:cubicBezTo>
                  <a:cubicBezTo>
                    <a:pt x="776" y="88"/>
                    <a:pt x="816" y="56"/>
                    <a:pt x="864" y="48"/>
                  </a:cubicBezTo>
                  <a:cubicBezTo>
                    <a:pt x="912" y="40"/>
                    <a:pt x="944" y="40"/>
                    <a:pt x="1008" y="96"/>
                  </a:cubicBezTo>
                  <a:cubicBezTo>
                    <a:pt x="1072" y="152"/>
                    <a:pt x="952" y="0"/>
                    <a:pt x="1248" y="384"/>
                  </a:cubicBezTo>
                  <a:cubicBezTo>
                    <a:pt x="1544" y="768"/>
                    <a:pt x="2528" y="2064"/>
                    <a:pt x="2784" y="2400"/>
                  </a:cubicBezTo>
                </a:path>
              </a:pathLst>
            </a:cu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8" name="Freeform 25"/>
            <p:cNvSpPr>
              <a:spLocks/>
            </p:cNvSpPr>
            <p:nvPr/>
          </p:nvSpPr>
          <p:spPr bwMode="auto">
            <a:xfrm>
              <a:off x="2989" y="1071"/>
              <a:ext cx="2289" cy="1695"/>
            </a:xfrm>
            <a:custGeom>
              <a:avLst/>
              <a:gdLst>
                <a:gd name="T0" fmla="*/ 0 w 2784"/>
                <a:gd name="T1" fmla="*/ 2 h 2112"/>
                <a:gd name="T2" fmla="*/ 2 w 2784"/>
                <a:gd name="T3" fmla="*/ 2 h 2112"/>
                <a:gd name="T4" fmla="*/ 6 w 2784"/>
                <a:gd name="T5" fmla="*/ 2 h 2112"/>
                <a:gd name="T6" fmla="*/ 7 w 2784"/>
                <a:gd name="T7" fmla="*/ 2 h 2112"/>
                <a:gd name="T8" fmla="*/ 8 w 2784"/>
                <a:gd name="T9" fmla="*/ 0 h 2112"/>
                <a:gd name="T10" fmla="*/ 10 w 2784"/>
                <a:gd name="T11" fmla="*/ 2 h 2112"/>
                <a:gd name="T12" fmla="*/ 12 w 2784"/>
                <a:gd name="T13" fmla="*/ 2 h 2112"/>
                <a:gd name="T14" fmla="*/ 21 w 2784"/>
                <a:gd name="T15" fmla="*/ 7 h 2112"/>
                <a:gd name="T16" fmla="*/ 25 w 2784"/>
                <a:gd name="T17" fmla="*/ 11 h 21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84" h="2112">
                  <a:moveTo>
                    <a:pt x="0" y="336"/>
                  </a:moveTo>
                  <a:cubicBezTo>
                    <a:pt x="96" y="328"/>
                    <a:pt x="192" y="320"/>
                    <a:pt x="288" y="288"/>
                  </a:cubicBezTo>
                  <a:cubicBezTo>
                    <a:pt x="384" y="256"/>
                    <a:pt x="504" y="184"/>
                    <a:pt x="576" y="144"/>
                  </a:cubicBezTo>
                  <a:cubicBezTo>
                    <a:pt x="648" y="104"/>
                    <a:pt x="672" y="72"/>
                    <a:pt x="720" y="48"/>
                  </a:cubicBezTo>
                  <a:cubicBezTo>
                    <a:pt x="768" y="24"/>
                    <a:pt x="808" y="0"/>
                    <a:pt x="864" y="0"/>
                  </a:cubicBezTo>
                  <a:cubicBezTo>
                    <a:pt x="920" y="0"/>
                    <a:pt x="984" y="0"/>
                    <a:pt x="1056" y="48"/>
                  </a:cubicBezTo>
                  <a:cubicBezTo>
                    <a:pt x="1128" y="96"/>
                    <a:pt x="1096" y="56"/>
                    <a:pt x="1296" y="288"/>
                  </a:cubicBezTo>
                  <a:cubicBezTo>
                    <a:pt x="1496" y="520"/>
                    <a:pt x="2008" y="1136"/>
                    <a:pt x="2256" y="1440"/>
                  </a:cubicBezTo>
                  <a:cubicBezTo>
                    <a:pt x="2504" y="1744"/>
                    <a:pt x="2644" y="1928"/>
                    <a:pt x="2784" y="2112"/>
                  </a:cubicBezTo>
                </a:path>
              </a:pathLst>
            </a:custGeom>
            <a:noFill/>
            <a:ln w="38100">
              <a:solidFill>
                <a:srgbClr val="99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9" name="Freeform 26"/>
            <p:cNvSpPr>
              <a:spLocks/>
            </p:cNvSpPr>
            <p:nvPr/>
          </p:nvSpPr>
          <p:spPr bwMode="auto">
            <a:xfrm>
              <a:off x="2989" y="1206"/>
              <a:ext cx="2289" cy="1560"/>
            </a:xfrm>
            <a:custGeom>
              <a:avLst/>
              <a:gdLst>
                <a:gd name="T0" fmla="*/ 0 w 2784"/>
                <a:gd name="T1" fmla="*/ 2 h 1944"/>
                <a:gd name="T2" fmla="*/ 4 w 2784"/>
                <a:gd name="T3" fmla="*/ 2 h 1944"/>
                <a:gd name="T4" fmla="*/ 7 w 2784"/>
                <a:gd name="T5" fmla="*/ 2 h 1944"/>
                <a:gd name="T6" fmla="*/ 10 w 2784"/>
                <a:gd name="T7" fmla="*/ 2 h 1944"/>
                <a:gd name="T8" fmla="*/ 14 w 2784"/>
                <a:gd name="T9" fmla="*/ 2 h 1944"/>
                <a:gd name="T10" fmla="*/ 25 w 2784"/>
                <a:gd name="T11" fmla="*/ 10 h 19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84" h="1944">
                  <a:moveTo>
                    <a:pt x="0" y="168"/>
                  </a:moveTo>
                  <a:cubicBezTo>
                    <a:pt x="156" y="156"/>
                    <a:pt x="312" y="144"/>
                    <a:pt x="432" y="120"/>
                  </a:cubicBezTo>
                  <a:cubicBezTo>
                    <a:pt x="552" y="96"/>
                    <a:pt x="616" y="32"/>
                    <a:pt x="720" y="24"/>
                  </a:cubicBezTo>
                  <a:cubicBezTo>
                    <a:pt x="824" y="16"/>
                    <a:pt x="928" y="0"/>
                    <a:pt x="1056" y="72"/>
                  </a:cubicBezTo>
                  <a:cubicBezTo>
                    <a:pt x="1184" y="144"/>
                    <a:pt x="1200" y="144"/>
                    <a:pt x="1488" y="456"/>
                  </a:cubicBezTo>
                  <a:cubicBezTo>
                    <a:pt x="1776" y="768"/>
                    <a:pt x="2568" y="1696"/>
                    <a:pt x="2784" y="1944"/>
                  </a:cubicBezTo>
                </a:path>
              </a:pathLst>
            </a:custGeom>
            <a:noFill/>
            <a:ln w="38100">
              <a:solidFill>
                <a:srgbClr val="33CC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00" name="Freeform 27"/>
            <p:cNvSpPr>
              <a:spLocks/>
            </p:cNvSpPr>
            <p:nvPr/>
          </p:nvSpPr>
          <p:spPr bwMode="auto">
            <a:xfrm>
              <a:off x="3029" y="1334"/>
              <a:ext cx="2249" cy="1432"/>
            </a:xfrm>
            <a:custGeom>
              <a:avLst/>
              <a:gdLst>
                <a:gd name="T0" fmla="*/ 0 w 2736"/>
                <a:gd name="T1" fmla="*/ 2 h 1784"/>
                <a:gd name="T2" fmla="*/ 2 w 2736"/>
                <a:gd name="T3" fmla="*/ 2 h 1784"/>
                <a:gd name="T4" fmla="*/ 5 w 2736"/>
                <a:gd name="T5" fmla="*/ 2 h 1784"/>
                <a:gd name="T6" fmla="*/ 7 w 2736"/>
                <a:gd name="T7" fmla="*/ 2 h 1784"/>
                <a:gd name="T8" fmla="*/ 10 w 2736"/>
                <a:gd name="T9" fmla="*/ 2 h 1784"/>
                <a:gd name="T10" fmla="*/ 12 w 2736"/>
                <a:gd name="T11" fmla="*/ 2 h 1784"/>
                <a:gd name="T12" fmla="*/ 16 w 2736"/>
                <a:gd name="T13" fmla="*/ 3 h 1784"/>
                <a:gd name="T14" fmla="*/ 20 w 2736"/>
                <a:gd name="T15" fmla="*/ 5 h 1784"/>
                <a:gd name="T16" fmla="*/ 25 w 2736"/>
                <a:gd name="T17" fmla="*/ 9 h 17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36" h="1784">
                  <a:moveTo>
                    <a:pt x="0" y="8"/>
                  </a:moveTo>
                  <a:cubicBezTo>
                    <a:pt x="80" y="8"/>
                    <a:pt x="160" y="8"/>
                    <a:pt x="240" y="8"/>
                  </a:cubicBezTo>
                  <a:cubicBezTo>
                    <a:pt x="320" y="8"/>
                    <a:pt x="392" y="0"/>
                    <a:pt x="480" y="8"/>
                  </a:cubicBezTo>
                  <a:cubicBezTo>
                    <a:pt x="568" y="16"/>
                    <a:pt x="672" y="24"/>
                    <a:pt x="768" y="56"/>
                  </a:cubicBezTo>
                  <a:cubicBezTo>
                    <a:pt x="864" y="88"/>
                    <a:pt x="960" y="144"/>
                    <a:pt x="1056" y="200"/>
                  </a:cubicBezTo>
                  <a:cubicBezTo>
                    <a:pt x="1152" y="256"/>
                    <a:pt x="1240" y="312"/>
                    <a:pt x="1344" y="392"/>
                  </a:cubicBezTo>
                  <a:cubicBezTo>
                    <a:pt x="1448" y="472"/>
                    <a:pt x="1552" y="568"/>
                    <a:pt x="1680" y="680"/>
                  </a:cubicBezTo>
                  <a:cubicBezTo>
                    <a:pt x="1808" y="792"/>
                    <a:pt x="1936" y="880"/>
                    <a:pt x="2112" y="1064"/>
                  </a:cubicBezTo>
                  <a:cubicBezTo>
                    <a:pt x="2288" y="1248"/>
                    <a:pt x="2512" y="1516"/>
                    <a:pt x="2736" y="1784"/>
                  </a:cubicBezTo>
                </a:path>
              </a:pathLst>
            </a:custGeom>
            <a:noFill/>
            <a:ln w="381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01" name="Freeform 28"/>
            <p:cNvSpPr>
              <a:spLocks/>
            </p:cNvSpPr>
            <p:nvPr/>
          </p:nvSpPr>
          <p:spPr bwMode="auto">
            <a:xfrm>
              <a:off x="3029" y="1334"/>
              <a:ext cx="2249" cy="1432"/>
            </a:xfrm>
            <a:custGeom>
              <a:avLst/>
              <a:gdLst>
                <a:gd name="T0" fmla="*/ 0 w 2736"/>
                <a:gd name="T1" fmla="*/ 2 h 1784"/>
                <a:gd name="T2" fmla="*/ 2 w 2736"/>
                <a:gd name="T3" fmla="*/ 2 h 1784"/>
                <a:gd name="T4" fmla="*/ 6 w 2736"/>
                <a:gd name="T5" fmla="*/ 2 h 1784"/>
                <a:gd name="T6" fmla="*/ 8 w 2736"/>
                <a:gd name="T7" fmla="*/ 2 h 1784"/>
                <a:gd name="T8" fmla="*/ 10 w 2736"/>
                <a:gd name="T9" fmla="*/ 2 h 1784"/>
                <a:gd name="T10" fmla="*/ 14 w 2736"/>
                <a:gd name="T11" fmla="*/ 3 h 1784"/>
                <a:gd name="T12" fmla="*/ 19 w 2736"/>
                <a:gd name="T13" fmla="*/ 5 h 1784"/>
                <a:gd name="T14" fmla="*/ 25 w 2736"/>
                <a:gd name="T15" fmla="*/ 9 h 17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1784">
                  <a:moveTo>
                    <a:pt x="0" y="8"/>
                  </a:moveTo>
                  <a:cubicBezTo>
                    <a:pt x="72" y="4"/>
                    <a:pt x="144" y="0"/>
                    <a:pt x="240" y="8"/>
                  </a:cubicBezTo>
                  <a:cubicBezTo>
                    <a:pt x="336" y="16"/>
                    <a:pt x="480" y="32"/>
                    <a:pt x="576" y="56"/>
                  </a:cubicBezTo>
                  <a:cubicBezTo>
                    <a:pt x="672" y="80"/>
                    <a:pt x="728" y="112"/>
                    <a:pt x="816" y="152"/>
                  </a:cubicBezTo>
                  <a:cubicBezTo>
                    <a:pt x="904" y="192"/>
                    <a:pt x="984" y="224"/>
                    <a:pt x="1104" y="296"/>
                  </a:cubicBezTo>
                  <a:cubicBezTo>
                    <a:pt x="1224" y="368"/>
                    <a:pt x="1376" y="464"/>
                    <a:pt x="1536" y="584"/>
                  </a:cubicBezTo>
                  <a:cubicBezTo>
                    <a:pt x="1696" y="704"/>
                    <a:pt x="1864" y="816"/>
                    <a:pt x="2064" y="1016"/>
                  </a:cubicBezTo>
                  <a:cubicBezTo>
                    <a:pt x="2264" y="1216"/>
                    <a:pt x="2500" y="1500"/>
                    <a:pt x="2736" y="1784"/>
                  </a:cubicBezTo>
                </a:path>
              </a:pathLst>
            </a:custGeom>
            <a:noFill/>
            <a:ln w="38100">
              <a:solidFill>
                <a:srgbClr val="FF99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02" name="Text Box 30"/>
            <p:cNvSpPr txBox="1">
              <a:spLocks noChangeArrowheads="1"/>
            </p:cNvSpPr>
            <p:nvPr/>
          </p:nvSpPr>
          <p:spPr bwMode="auto">
            <a:xfrm>
              <a:off x="4173" y="493"/>
              <a:ext cx="6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i="1" dirty="0">
                  <a:ea typeface="楷体_GB2312"/>
                </a:rPr>
                <a:t>Q</a:t>
              </a:r>
              <a:r>
                <a:rPr lang="en-US" altLang="zh-CN" sz="2000" b="1" dirty="0">
                  <a:ea typeface="楷体_GB2312"/>
                </a:rPr>
                <a:t>=10</a:t>
              </a:r>
            </a:p>
          </p:txBody>
        </p:sp>
        <p:sp>
          <p:nvSpPr>
            <p:cNvPr id="28703" name="Line 31"/>
            <p:cNvSpPr>
              <a:spLocks noChangeShapeType="1"/>
            </p:cNvSpPr>
            <p:nvPr/>
          </p:nvSpPr>
          <p:spPr bwMode="auto">
            <a:xfrm flipV="1">
              <a:off x="3897" y="647"/>
              <a:ext cx="237" cy="154"/>
            </a:xfrm>
            <a:prstGeom prst="line">
              <a:avLst/>
            </a:prstGeom>
            <a:noFill/>
            <a:ln w="28575">
              <a:solidFill>
                <a:srgbClr val="00FF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04" name="Text Box 32"/>
            <p:cNvSpPr txBox="1">
              <a:spLocks noChangeArrowheads="1"/>
            </p:cNvSpPr>
            <p:nvPr/>
          </p:nvSpPr>
          <p:spPr bwMode="auto">
            <a:xfrm>
              <a:off x="4223" y="719"/>
              <a:ext cx="2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dirty="0">
                  <a:ea typeface="楷体_GB2312"/>
                </a:rPr>
                <a:t>5</a:t>
              </a:r>
            </a:p>
          </p:txBody>
        </p:sp>
        <p:sp>
          <p:nvSpPr>
            <p:cNvPr id="28705" name="Line 33"/>
            <p:cNvSpPr>
              <a:spLocks noChangeShapeType="1"/>
            </p:cNvSpPr>
            <p:nvPr/>
          </p:nvSpPr>
          <p:spPr bwMode="auto">
            <a:xfrm flipV="1">
              <a:off x="3956" y="878"/>
              <a:ext cx="257" cy="169"/>
            </a:xfrm>
            <a:prstGeom prst="line">
              <a:avLst/>
            </a:prstGeom>
            <a:noFill/>
            <a:ln w="28575">
              <a:solidFill>
                <a:srgbClr val="FF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07" name="Text Box 35"/>
            <p:cNvSpPr txBox="1">
              <a:spLocks noChangeArrowheads="1"/>
            </p:cNvSpPr>
            <p:nvPr/>
          </p:nvSpPr>
          <p:spPr bwMode="auto">
            <a:xfrm>
              <a:off x="4252" y="878"/>
              <a:ext cx="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dirty="0">
                  <a:ea typeface="楷体_GB2312"/>
                </a:rPr>
                <a:t>2</a:t>
              </a:r>
            </a:p>
          </p:txBody>
        </p:sp>
        <p:sp>
          <p:nvSpPr>
            <p:cNvPr id="28708" name="Line 36"/>
            <p:cNvSpPr>
              <a:spLocks noChangeShapeType="1"/>
            </p:cNvSpPr>
            <p:nvPr/>
          </p:nvSpPr>
          <p:spPr bwMode="auto">
            <a:xfrm flipV="1">
              <a:off x="3976" y="1032"/>
              <a:ext cx="276" cy="193"/>
            </a:xfrm>
            <a:prstGeom prst="line">
              <a:avLst/>
            </a:prstGeom>
            <a:noFill/>
            <a:ln w="2857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n w="0"/>
                <a:effectLst>
                  <a:outerShdw blurRad="38100" dist="19050" dir="2700000" algn="tl" rotWithShape="0">
                    <a:schemeClr val="dk1">
                      <a:alpha val="40000"/>
                    </a:schemeClr>
                  </a:outerShdw>
                </a:effectLst>
              </a:endParaRPr>
            </a:p>
          </p:txBody>
        </p:sp>
        <p:sp>
          <p:nvSpPr>
            <p:cNvPr id="28709" name="Text Box 37"/>
            <p:cNvSpPr txBox="1">
              <a:spLocks noChangeArrowheads="1"/>
            </p:cNvSpPr>
            <p:nvPr/>
          </p:nvSpPr>
          <p:spPr bwMode="auto">
            <a:xfrm>
              <a:off x="4331" y="1101"/>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dirty="0">
                  <a:ea typeface="楷体_GB2312"/>
                </a:rPr>
                <a:t>1</a:t>
              </a:r>
            </a:p>
          </p:txBody>
        </p:sp>
        <p:sp>
          <p:nvSpPr>
            <p:cNvPr id="28710" name="Line 38"/>
            <p:cNvSpPr>
              <a:spLocks noChangeShapeType="1"/>
            </p:cNvSpPr>
            <p:nvPr/>
          </p:nvSpPr>
          <p:spPr bwMode="auto">
            <a:xfrm flipV="1">
              <a:off x="4015" y="1225"/>
              <a:ext cx="316" cy="116"/>
            </a:xfrm>
            <a:prstGeom prst="line">
              <a:avLst/>
            </a:prstGeom>
            <a:noFill/>
            <a:ln w="28575">
              <a:solidFill>
                <a:schemeClr val="accent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11" name="Text Box 39"/>
            <p:cNvSpPr txBox="1">
              <a:spLocks noChangeArrowheads="1"/>
            </p:cNvSpPr>
            <p:nvPr/>
          </p:nvSpPr>
          <p:spPr bwMode="auto">
            <a:xfrm>
              <a:off x="4489" y="1294"/>
              <a:ext cx="5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dirty="0">
                  <a:ea typeface="楷体_GB2312"/>
                </a:rPr>
                <a:t>0.707</a:t>
              </a:r>
            </a:p>
          </p:txBody>
        </p:sp>
        <p:sp>
          <p:nvSpPr>
            <p:cNvPr id="28712" name="Line 40"/>
            <p:cNvSpPr>
              <a:spLocks noChangeShapeType="1"/>
            </p:cNvSpPr>
            <p:nvPr/>
          </p:nvSpPr>
          <p:spPr bwMode="auto">
            <a:xfrm flipV="1">
              <a:off x="4134" y="1418"/>
              <a:ext cx="355" cy="231"/>
            </a:xfrm>
            <a:prstGeom prst="line">
              <a:avLst/>
            </a:prstGeom>
            <a:noFill/>
            <a:ln w="28575">
              <a:solidFill>
                <a:srgbClr val="FFFF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13" name="Text Box 41"/>
            <p:cNvSpPr txBox="1">
              <a:spLocks noChangeArrowheads="1"/>
            </p:cNvSpPr>
            <p:nvPr/>
          </p:nvSpPr>
          <p:spPr bwMode="auto">
            <a:xfrm>
              <a:off x="3738" y="1764"/>
              <a:ext cx="5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dirty="0">
                  <a:ea typeface="楷体_GB2312"/>
                </a:rPr>
                <a:t>0.5</a:t>
              </a:r>
            </a:p>
          </p:txBody>
        </p:sp>
        <p:sp>
          <p:nvSpPr>
            <p:cNvPr id="28714" name="Line 42"/>
            <p:cNvSpPr>
              <a:spLocks noChangeShapeType="1"/>
            </p:cNvSpPr>
            <p:nvPr/>
          </p:nvSpPr>
          <p:spPr bwMode="auto">
            <a:xfrm flipH="1">
              <a:off x="3858" y="1634"/>
              <a:ext cx="133" cy="130"/>
            </a:xfrm>
            <a:prstGeom prst="line">
              <a:avLst/>
            </a:prstGeom>
            <a:noFill/>
            <a:ln w="38100">
              <a:solidFill>
                <a:srgbClr val="FF00FF"/>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15" name="Text Box 43"/>
            <p:cNvSpPr txBox="1">
              <a:spLocks noChangeArrowheads="1"/>
            </p:cNvSpPr>
            <p:nvPr/>
          </p:nvSpPr>
          <p:spPr bwMode="auto">
            <a:xfrm>
              <a:off x="2189" y="2635"/>
              <a:ext cx="3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cs typeface="Times New Roman" panose="02020603050405020304" pitchFamily="18" charset="0"/>
                </a:rPr>
                <a:t>–40</a:t>
              </a:r>
            </a:p>
          </p:txBody>
        </p:sp>
        <p:sp>
          <p:nvSpPr>
            <p:cNvPr id="28716" name="Line 45"/>
            <p:cNvSpPr>
              <a:spLocks noChangeShapeType="1"/>
            </p:cNvSpPr>
            <p:nvPr/>
          </p:nvSpPr>
          <p:spPr bwMode="auto">
            <a:xfrm flipH="1">
              <a:off x="2567" y="1334"/>
              <a:ext cx="430" cy="0"/>
            </a:xfrm>
            <a:prstGeom prst="line">
              <a:avLst/>
            </a:prstGeom>
            <a:noFill/>
            <a:ln w="3810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17" name="Line 46"/>
            <p:cNvSpPr>
              <a:spLocks noChangeShapeType="1"/>
            </p:cNvSpPr>
            <p:nvPr/>
          </p:nvSpPr>
          <p:spPr bwMode="auto">
            <a:xfrm>
              <a:off x="2567" y="1334"/>
              <a:ext cx="430" cy="0"/>
            </a:xfrm>
            <a:prstGeom prst="line">
              <a:avLst/>
            </a:prstGeom>
            <a:noFill/>
            <a:ln w="38100">
              <a:solidFill>
                <a:srgbClr val="99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18" name="Line 47"/>
            <p:cNvSpPr>
              <a:spLocks noChangeShapeType="1"/>
            </p:cNvSpPr>
            <p:nvPr/>
          </p:nvSpPr>
          <p:spPr bwMode="auto">
            <a:xfrm>
              <a:off x="2567" y="1334"/>
              <a:ext cx="473"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412" name="Rectangle 50"/>
          <p:cNvSpPr>
            <a:spLocks noChangeArrowheads="1"/>
          </p:cNvSpPr>
          <p:nvPr/>
        </p:nvSpPr>
        <p:spPr bwMode="auto">
          <a:xfrm>
            <a:off x="323850" y="836712"/>
            <a:ext cx="21986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latin typeface="楷体_GB2312"/>
                <a:ea typeface="楷体_GB2312"/>
              </a:rPr>
              <a:t>当</a:t>
            </a:r>
            <a:r>
              <a:rPr lang="en-US" altLang="zh-CN" sz="2800" b="1">
                <a:ea typeface="楷体_GB2312"/>
              </a:rPr>
              <a:t>Q&lt;0.707</a:t>
            </a:r>
            <a:r>
              <a:rPr lang="zh-CN" altLang="en-US" sz="2800" b="1">
                <a:ea typeface="楷体_GB2312"/>
              </a:rPr>
              <a:t>时</a:t>
            </a:r>
            <a:endParaRPr lang="zh-CN" altLang="en-US" sz="2800" b="1">
              <a:latin typeface="楷体_GB2312"/>
              <a:ea typeface="楷体_GB2312"/>
            </a:endParaRPr>
          </a:p>
        </p:txBody>
      </p:sp>
      <p:sp>
        <p:nvSpPr>
          <p:cNvPr id="28677" name="AutoShape 61"/>
          <p:cNvSpPr>
            <a:spLocks noChangeArrowheads="1"/>
          </p:cNvSpPr>
          <p:nvPr/>
        </p:nvSpPr>
        <p:spPr bwMode="auto">
          <a:xfrm>
            <a:off x="189708" y="187326"/>
            <a:ext cx="4021137" cy="738187"/>
          </a:xfrm>
          <a:prstGeom prst="wedgeRoundRectCallout">
            <a:avLst>
              <a:gd name="adj1" fmla="val -22727"/>
              <a:gd name="adj2" fmla="val 44407"/>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800" b="1">
                <a:solidFill>
                  <a:srgbClr val="FF0000"/>
                </a:solidFill>
                <a:ea typeface="楷体_GB2312"/>
              </a:rPr>
              <a:t>幅频特性曲线讨论</a:t>
            </a:r>
          </a:p>
        </p:txBody>
      </p:sp>
      <p:sp>
        <p:nvSpPr>
          <p:cNvPr id="46" name="Rectangle 2"/>
          <p:cNvSpPr>
            <a:spLocks noChangeArrowheads="1"/>
          </p:cNvSpPr>
          <p:nvPr/>
        </p:nvSpPr>
        <p:spPr bwMode="auto">
          <a:xfrm>
            <a:off x="323850" y="2422624"/>
            <a:ext cx="3516313"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60363" indent="-36036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FontTx/>
              <a:buNone/>
            </a:pPr>
            <a:r>
              <a:rPr lang="en-US" altLang="zh-CN" sz="2800" b="1">
                <a:ea typeface="楷体_GB2312"/>
              </a:rPr>
              <a:t>c.</a:t>
            </a:r>
            <a:r>
              <a:rPr lang="en-US" altLang="zh-CN" sz="2800" b="1">
                <a:latin typeface="楷体_GB2312"/>
                <a:ea typeface="楷体_GB2312"/>
              </a:rPr>
              <a:t> </a:t>
            </a:r>
            <a:r>
              <a:rPr lang="en-US" altLang="zh-CN" sz="2800" b="1" i="1">
                <a:ea typeface="楷体_GB2312"/>
              </a:rPr>
              <a:t>Q</a:t>
            </a:r>
            <a:r>
              <a:rPr lang="zh-CN" altLang="en-US" sz="2800" b="1">
                <a:latin typeface="楷体_GB2312"/>
                <a:ea typeface="楷体_GB2312"/>
              </a:rPr>
              <a:t>值越小，幅频</a:t>
            </a:r>
            <a:r>
              <a:rPr lang="en-US" altLang="zh-CN" sz="2800" b="1">
                <a:latin typeface="楷体_GB2312"/>
                <a:ea typeface="楷体_GB2312"/>
              </a:rPr>
              <a:t>  </a:t>
            </a:r>
            <a:r>
              <a:rPr lang="zh-CN" altLang="en-US" sz="2800" b="1">
                <a:latin typeface="楷体_GB2312"/>
                <a:ea typeface="楷体_GB2312"/>
              </a:rPr>
              <a:t>特性下降得越早。</a:t>
            </a:r>
          </a:p>
        </p:txBody>
      </p:sp>
      <p:sp>
        <p:nvSpPr>
          <p:cNvPr id="47" name="Rectangle 3"/>
          <p:cNvSpPr>
            <a:spLocks noChangeArrowheads="1"/>
          </p:cNvSpPr>
          <p:nvPr/>
        </p:nvSpPr>
        <p:spPr bwMode="auto">
          <a:xfrm>
            <a:off x="323850" y="1411387"/>
            <a:ext cx="3048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ea typeface="楷体_GB2312"/>
              </a:rPr>
              <a:t>a.</a:t>
            </a:r>
            <a:r>
              <a:rPr lang="en-US" altLang="zh-CN" sz="2800" b="1">
                <a:latin typeface="楷体_GB2312"/>
                <a:ea typeface="楷体_GB2312"/>
              </a:rPr>
              <a:t> </a:t>
            </a:r>
            <a:r>
              <a:rPr lang="zh-CN" altLang="en-US" sz="2800" b="1">
                <a:latin typeface="楷体_GB2312"/>
                <a:ea typeface="楷体_GB2312"/>
              </a:rPr>
              <a:t>特性无峰值。</a:t>
            </a:r>
          </a:p>
        </p:txBody>
      </p:sp>
      <p:sp>
        <p:nvSpPr>
          <p:cNvPr id="49" name="Rectangle 4"/>
          <p:cNvSpPr>
            <a:spLocks noChangeArrowheads="1"/>
          </p:cNvSpPr>
          <p:nvPr/>
        </p:nvSpPr>
        <p:spPr bwMode="auto">
          <a:xfrm>
            <a:off x="323850" y="1949549"/>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ea typeface="楷体_GB2312"/>
              </a:rPr>
              <a:t>b.</a:t>
            </a:r>
            <a:r>
              <a:rPr lang="en-US" altLang="zh-CN" sz="2800" b="1">
                <a:latin typeface="楷体_GB2312"/>
                <a:ea typeface="楷体_GB2312"/>
              </a:rPr>
              <a:t> </a:t>
            </a:r>
            <a:r>
              <a:rPr lang="zh-CN" altLang="en-US" sz="2800" b="1">
                <a:latin typeface="楷体_GB2312"/>
                <a:ea typeface="楷体_GB2312"/>
              </a:rPr>
              <a:t>通带有衰减。</a:t>
            </a:r>
          </a:p>
        </p:txBody>
      </p:sp>
      <p:sp>
        <p:nvSpPr>
          <p:cNvPr id="17417" name="Rectangle 50"/>
          <p:cNvSpPr>
            <a:spLocks noChangeArrowheads="1"/>
          </p:cNvSpPr>
          <p:nvPr/>
        </p:nvSpPr>
        <p:spPr bwMode="auto">
          <a:xfrm>
            <a:off x="427038" y="3767237"/>
            <a:ext cx="21971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latin typeface="楷体_GB2312"/>
                <a:ea typeface="楷体_GB2312"/>
              </a:rPr>
              <a:t>当</a:t>
            </a:r>
            <a:r>
              <a:rPr lang="en-US" altLang="zh-CN" sz="2800" b="1">
                <a:ea typeface="楷体_GB2312"/>
              </a:rPr>
              <a:t>Q=0.707</a:t>
            </a:r>
            <a:r>
              <a:rPr lang="zh-CN" altLang="en-US" sz="2800" b="1">
                <a:ea typeface="楷体_GB2312"/>
              </a:rPr>
              <a:t>时</a:t>
            </a:r>
            <a:endParaRPr lang="zh-CN" altLang="en-US" sz="2800" b="1">
              <a:latin typeface="楷体_GB2312"/>
              <a:ea typeface="楷体_GB2312"/>
            </a:endParaRPr>
          </a:p>
        </p:txBody>
      </p:sp>
      <p:sp>
        <p:nvSpPr>
          <p:cNvPr id="59" name="Rectangle 2"/>
          <p:cNvSpPr>
            <a:spLocks noChangeArrowheads="1"/>
          </p:cNvSpPr>
          <p:nvPr/>
        </p:nvSpPr>
        <p:spPr bwMode="auto">
          <a:xfrm>
            <a:off x="479425" y="4759425"/>
            <a:ext cx="3881437"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dirty="0">
                <a:ea typeface="楷体_GB2312"/>
              </a:rPr>
              <a:t>b</a:t>
            </a:r>
            <a:r>
              <a:rPr lang="en-US" altLang="zh-CN" sz="2800" b="1" dirty="0" smtClean="0">
                <a:ea typeface="楷体_GB2312"/>
              </a:rPr>
              <a:t>.  </a:t>
            </a:r>
            <a:r>
              <a:rPr lang="zh-CN" altLang="en-US" sz="2800" b="1" dirty="0">
                <a:latin typeface="楷体_GB2312"/>
                <a:ea typeface="楷体_GB2312"/>
              </a:rPr>
              <a:t>幅频特性最平坦</a:t>
            </a:r>
            <a:endParaRPr lang="zh-CN" altLang="en-US" sz="2800" b="1" dirty="0">
              <a:ea typeface="楷体_GB2312"/>
            </a:endParaRPr>
          </a:p>
        </p:txBody>
      </p:sp>
      <p:sp>
        <p:nvSpPr>
          <p:cNvPr id="60" name="Rectangle 3"/>
          <p:cNvSpPr>
            <a:spLocks noChangeArrowheads="1"/>
          </p:cNvSpPr>
          <p:nvPr/>
        </p:nvSpPr>
        <p:spPr bwMode="auto">
          <a:xfrm>
            <a:off x="479425" y="4292699"/>
            <a:ext cx="244316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ea typeface="楷体_GB2312"/>
              </a:rPr>
              <a:t>a.  </a:t>
            </a:r>
            <a:r>
              <a:rPr lang="zh-CN" altLang="en-US" sz="2800" b="1">
                <a:latin typeface="楷体_GB2312"/>
                <a:ea typeface="楷体_GB2312"/>
              </a:rPr>
              <a:t>无峰值</a:t>
            </a:r>
            <a:endParaRPr lang="zh-CN" altLang="en-US" sz="2800" b="1">
              <a:ea typeface="楷体_GB2312"/>
            </a:endParaRPr>
          </a:p>
        </p:txBody>
      </p:sp>
      <p:sp>
        <p:nvSpPr>
          <p:cNvPr id="64" name="Rectangle 7"/>
          <p:cNvSpPr>
            <a:spLocks noChangeArrowheads="1"/>
          </p:cNvSpPr>
          <p:nvPr/>
        </p:nvSpPr>
        <p:spPr bwMode="auto">
          <a:xfrm>
            <a:off x="149225" y="5737859"/>
            <a:ext cx="88074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0"/>
              </a:spcBef>
              <a:buFontTx/>
              <a:buNone/>
            </a:pPr>
            <a:r>
              <a:rPr lang="zh-CN" altLang="en-US" sz="2400" b="1" dirty="0" smtClean="0">
                <a:solidFill>
                  <a:srgbClr val="FF0000"/>
                </a:solidFill>
                <a:ea typeface="楷体_GB2312"/>
              </a:rPr>
              <a:t>这种无纹波的滤波器</a:t>
            </a:r>
            <a:r>
              <a:rPr lang="zh-CN" altLang="en-US" sz="2400" b="1" dirty="0">
                <a:solidFill>
                  <a:srgbClr val="FF0000"/>
                </a:solidFill>
                <a:ea typeface="楷体_GB2312"/>
              </a:rPr>
              <a:t>称为最大平坦或巴特沃斯（</a:t>
            </a:r>
            <a:r>
              <a:rPr lang="en-US" altLang="zh-CN" sz="2400" b="1" dirty="0">
                <a:solidFill>
                  <a:srgbClr val="FF0000"/>
                </a:solidFill>
                <a:ea typeface="楷体_GB2312"/>
              </a:rPr>
              <a:t>Butterworth</a:t>
            </a:r>
            <a:r>
              <a:rPr lang="zh-CN" altLang="en-US" sz="2400" b="1" dirty="0">
                <a:solidFill>
                  <a:srgbClr val="FF0000"/>
                </a:solidFill>
                <a:ea typeface="楷体_GB2312"/>
              </a:rPr>
              <a:t>）型滤波器。</a:t>
            </a:r>
          </a:p>
        </p:txBody>
      </p:sp>
      <p:sp>
        <p:nvSpPr>
          <p:cNvPr id="2" name="矩形 1"/>
          <p:cNvSpPr>
            <a:spLocks noRot="1" noChangeAspect="1" noMove="1" noResize="1" noEditPoints="1" noAdjustHandles="1" noChangeArrowheads="1" noChangeShapeType="1" noTextEdit="1"/>
          </p:cNvSpPr>
          <p:nvPr/>
        </p:nvSpPr>
        <p:spPr>
          <a:xfrm>
            <a:off x="8048625" y="3383260"/>
            <a:ext cx="993029" cy="461665"/>
          </a:xfrm>
          <a:prstGeom prst="rect">
            <a:avLst/>
          </a:prstGeom>
          <a:blipFill rotWithShape="1">
            <a:blip r:embed="rId3"/>
            <a:stretch>
              <a:fillRect l="-23313" t="-123684" r="-46626" b="-192105"/>
            </a:stretch>
          </a:blipFill>
        </p:spPr>
        <p:txBody>
          <a:bodyPr/>
          <a:lstStyle/>
          <a:p>
            <a:pPr algn="ctr" eaLnBrk="1" hangingPunct="1">
              <a:defRPr/>
            </a:pPr>
            <a:r>
              <a:rPr lang="zh-CN" altLang="en-US">
                <a:noFill/>
                <a:ea typeface="楷体_GB2312" pitchFamily="49" charset="-122"/>
                <a:cs typeface="+mn-cs"/>
              </a:rPr>
              <a:t> </a:t>
            </a:r>
          </a:p>
        </p:txBody>
      </p:sp>
      <p:graphicFrame>
        <p:nvGraphicFramePr>
          <p:cNvPr id="28687" name="对象 2"/>
          <p:cNvGraphicFramePr>
            <a:graphicFrameLocks noChangeAspect="1"/>
          </p:cNvGraphicFramePr>
          <p:nvPr/>
        </p:nvGraphicFramePr>
        <p:xfrm>
          <a:off x="4103688" y="161925"/>
          <a:ext cx="1476375" cy="863600"/>
        </p:xfrm>
        <a:graphic>
          <a:graphicData uri="http://schemas.openxmlformats.org/presentationml/2006/ole">
            <mc:AlternateContent xmlns:mc="http://schemas.openxmlformats.org/markup-compatibility/2006">
              <mc:Choice xmlns:v="urn:schemas-microsoft-com:vml" Requires="v">
                <p:oleObj spid="_x0000_s28773" name="Equation" r:id="rId4" imgW="825500" imgH="482600" progId="Equation.DSMT4">
                  <p:embed/>
                </p:oleObj>
              </mc:Choice>
              <mc:Fallback>
                <p:oleObj name="Equation" r:id="rId4" imgW="825500" imgH="482600"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3688" y="161925"/>
                        <a:ext cx="14763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46" grpId="0"/>
      <p:bldP spid="47" grpId="0"/>
      <p:bldP spid="49" grpId="0"/>
      <p:bldP spid="17417" grpId="0"/>
      <p:bldP spid="59" grpId="0"/>
      <p:bldP spid="60" grpId="0"/>
      <p:bldP spid="6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a:hlinkClick r:id="rId2" action="ppaction://hlinkpres?slideindex=1&amp;slidetitle=" tooltip="单击鼠标进入教案目录"/>
          </p:cNvPr>
          <p:cNvSpPr>
            <a:spLocks noChangeArrowheads="1"/>
          </p:cNvSpPr>
          <p:nvPr/>
        </p:nvSpPr>
        <p:spPr bwMode="auto">
          <a:xfrm>
            <a:off x="550863" y="1033463"/>
            <a:ext cx="8053387"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400">
                <a:solidFill>
                  <a:schemeClr val="tx2"/>
                </a:solidFill>
                <a:latin typeface="Times New Roman" pitchFamily="18" charset="0"/>
                <a:ea typeface="宋体" charset="-122"/>
              </a:defRPr>
            </a:lvl1pPr>
            <a:lvl2pPr>
              <a:defRPr kumimoji="1" sz="4400">
                <a:solidFill>
                  <a:schemeClr val="tx2"/>
                </a:solidFill>
                <a:latin typeface="Times New Roman" pitchFamily="18" charset="0"/>
                <a:ea typeface="宋体" charset="-122"/>
              </a:defRPr>
            </a:lvl2pPr>
            <a:lvl3pPr>
              <a:defRPr kumimoji="1" sz="4400">
                <a:solidFill>
                  <a:schemeClr val="tx2"/>
                </a:solidFill>
                <a:latin typeface="Times New Roman" pitchFamily="18" charset="0"/>
                <a:ea typeface="宋体" charset="-122"/>
              </a:defRPr>
            </a:lvl3pPr>
            <a:lvl4pPr>
              <a:defRPr kumimoji="1" sz="4400">
                <a:solidFill>
                  <a:schemeClr val="tx2"/>
                </a:solidFill>
                <a:latin typeface="Times New Roman" pitchFamily="18" charset="0"/>
                <a:ea typeface="宋体" charset="-122"/>
              </a:defRPr>
            </a:lvl4pPr>
            <a:lvl5pPr>
              <a:defRPr kumimoji="1" sz="4400">
                <a:solidFill>
                  <a:schemeClr val="tx2"/>
                </a:solidFill>
                <a:latin typeface="Times New Roman" pitchFamily="18" charset="0"/>
                <a:ea typeface="宋体" charset="-122"/>
              </a:defRPr>
            </a:lvl5pPr>
            <a:lvl6pPr marL="457200" algn="ctr" fontAlgn="base">
              <a:spcBef>
                <a:spcPct val="0"/>
              </a:spcBef>
              <a:spcAft>
                <a:spcPct val="0"/>
              </a:spcAft>
              <a:defRPr kumimoji="1" sz="4400">
                <a:solidFill>
                  <a:schemeClr val="tx2"/>
                </a:solidFill>
                <a:latin typeface="Times New Roman" pitchFamily="18" charset="0"/>
                <a:ea typeface="宋体" charset="-122"/>
              </a:defRPr>
            </a:lvl6pPr>
            <a:lvl7pPr marL="914400" algn="ctr" fontAlgn="base">
              <a:spcBef>
                <a:spcPct val="0"/>
              </a:spcBef>
              <a:spcAft>
                <a:spcPct val="0"/>
              </a:spcAft>
              <a:defRPr kumimoji="1" sz="4400">
                <a:solidFill>
                  <a:schemeClr val="tx2"/>
                </a:solidFill>
                <a:latin typeface="Times New Roman" pitchFamily="18" charset="0"/>
                <a:ea typeface="宋体" charset="-122"/>
              </a:defRPr>
            </a:lvl7pPr>
            <a:lvl8pPr marL="1371600" algn="ctr" fontAlgn="base">
              <a:spcBef>
                <a:spcPct val="0"/>
              </a:spcBef>
              <a:spcAft>
                <a:spcPct val="0"/>
              </a:spcAft>
              <a:defRPr kumimoji="1" sz="4400">
                <a:solidFill>
                  <a:schemeClr val="tx2"/>
                </a:solidFill>
                <a:latin typeface="Times New Roman" pitchFamily="18" charset="0"/>
                <a:ea typeface="宋体" charset="-122"/>
              </a:defRPr>
            </a:lvl8pPr>
            <a:lvl9pPr marL="1828800" algn="ctr" fontAlgn="base">
              <a:spcBef>
                <a:spcPct val="0"/>
              </a:spcBef>
              <a:spcAft>
                <a:spcPct val="0"/>
              </a:spcAft>
              <a:defRPr kumimoji="1" sz="4400">
                <a:solidFill>
                  <a:schemeClr val="tx2"/>
                </a:solidFill>
                <a:latin typeface="Times New Roman" pitchFamily="18" charset="0"/>
                <a:ea typeface="宋体" charset="-122"/>
              </a:defRPr>
            </a:lvl9pPr>
          </a:lstStyle>
          <a:p>
            <a:pPr algn="ctr" fontAlgn="auto">
              <a:spcBef>
                <a:spcPts val="0"/>
              </a:spcBef>
              <a:spcAft>
                <a:spcPts val="0"/>
              </a:spcAft>
              <a:defRPr/>
            </a:pPr>
            <a:r>
              <a:rPr lang="en-US" altLang="zh-CN" sz="7200" b="1" dirty="0">
                <a:solidFill>
                  <a:schemeClr val="accent6">
                    <a:lumMod val="75000"/>
                  </a:schemeClr>
                </a:solidFill>
                <a:effectLst>
                  <a:outerShdw blurRad="38100" dist="38100" dir="2700000" algn="tl">
                    <a:srgbClr val="000000"/>
                  </a:outerShdw>
                </a:effectLst>
                <a:ea typeface="黑体" pitchFamily="2" charset="-122"/>
              </a:rPr>
              <a:t>《</a:t>
            </a:r>
            <a:r>
              <a:rPr lang="zh-CN" altLang="en-US" sz="7200" b="1" dirty="0">
                <a:solidFill>
                  <a:schemeClr val="accent6">
                    <a:lumMod val="75000"/>
                  </a:schemeClr>
                </a:solidFill>
                <a:effectLst>
                  <a:outerShdw blurRad="38100" dist="38100" dir="2700000" algn="tl">
                    <a:srgbClr val="000000"/>
                  </a:outerShdw>
                </a:effectLst>
                <a:ea typeface="黑体" pitchFamily="2" charset="-122"/>
              </a:rPr>
              <a:t>电子技术基础</a:t>
            </a:r>
            <a:r>
              <a:rPr lang="en-US" altLang="zh-CN" sz="7200" b="1" dirty="0">
                <a:solidFill>
                  <a:schemeClr val="accent6">
                    <a:lumMod val="75000"/>
                  </a:schemeClr>
                </a:solidFill>
                <a:effectLst>
                  <a:outerShdw blurRad="38100" dist="38100" dir="2700000" algn="tl">
                    <a:srgbClr val="000000"/>
                  </a:outerShdw>
                </a:effectLst>
                <a:ea typeface="黑体" pitchFamily="2" charset="-122"/>
              </a:rPr>
              <a:t>》</a:t>
            </a:r>
          </a:p>
        </p:txBody>
      </p:sp>
      <p:sp>
        <p:nvSpPr>
          <p:cNvPr id="5" name="Rectangle 11">
            <a:hlinkClick r:id="rId2" action="ppaction://hlinkpres?slideindex=1&amp;slidetitle=" tooltip="单击鼠标进入教案目录"/>
          </p:cNvPr>
          <p:cNvSpPr>
            <a:spLocks noChangeArrowheads="1"/>
          </p:cNvSpPr>
          <p:nvPr/>
        </p:nvSpPr>
        <p:spPr bwMode="auto">
          <a:xfrm>
            <a:off x="1704975" y="2500313"/>
            <a:ext cx="5746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400">
                <a:solidFill>
                  <a:schemeClr val="tx2"/>
                </a:solidFill>
                <a:latin typeface="Times New Roman" pitchFamily="18" charset="0"/>
                <a:ea typeface="宋体" charset="-122"/>
              </a:defRPr>
            </a:lvl1pPr>
            <a:lvl2pPr>
              <a:defRPr kumimoji="1" sz="4400">
                <a:solidFill>
                  <a:schemeClr val="tx2"/>
                </a:solidFill>
                <a:latin typeface="Times New Roman" pitchFamily="18" charset="0"/>
                <a:ea typeface="宋体" charset="-122"/>
              </a:defRPr>
            </a:lvl2pPr>
            <a:lvl3pPr>
              <a:defRPr kumimoji="1" sz="4400">
                <a:solidFill>
                  <a:schemeClr val="tx2"/>
                </a:solidFill>
                <a:latin typeface="Times New Roman" pitchFamily="18" charset="0"/>
                <a:ea typeface="宋体" charset="-122"/>
              </a:defRPr>
            </a:lvl3pPr>
            <a:lvl4pPr>
              <a:defRPr kumimoji="1" sz="4400">
                <a:solidFill>
                  <a:schemeClr val="tx2"/>
                </a:solidFill>
                <a:latin typeface="Times New Roman" pitchFamily="18" charset="0"/>
                <a:ea typeface="宋体" charset="-122"/>
              </a:defRPr>
            </a:lvl4pPr>
            <a:lvl5pPr>
              <a:defRPr kumimoji="1" sz="4400">
                <a:solidFill>
                  <a:schemeClr val="tx2"/>
                </a:solidFill>
                <a:latin typeface="Times New Roman" pitchFamily="18" charset="0"/>
                <a:ea typeface="宋体" charset="-122"/>
              </a:defRPr>
            </a:lvl5pPr>
            <a:lvl6pPr marL="457200" algn="ctr" fontAlgn="base">
              <a:spcBef>
                <a:spcPct val="0"/>
              </a:spcBef>
              <a:spcAft>
                <a:spcPct val="0"/>
              </a:spcAft>
              <a:defRPr kumimoji="1" sz="4400">
                <a:solidFill>
                  <a:schemeClr val="tx2"/>
                </a:solidFill>
                <a:latin typeface="Times New Roman" pitchFamily="18" charset="0"/>
                <a:ea typeface="宋体" charset="-122"/>
              </a:defRPr>
            </a:lvl6pPr>
            <a:lvl7pPr marL="914400" algn="ctr" fontAlgn="base">
              <a:spcBef>
                <a:spcPct val="0"/>
              </a:spcBef>
              <a:spcAft>
                <a:spcPct val="0"/>
              </a:spcAft>
              <a:defRPr kumimoji="1" sz="4400">
                <a:solidFill>
                  <a:schemeClr val="tx2"/>
                </a:solidFill>
                <a:latin typeface="Times New Roman" pitchFamily="18" charset="0"/>
                <a:ea typeface="宋体" charset="-122"/>
              </a:defRPr>
            </a:lvl7pPr>
            <a:lvl8pPr marL="1371600" algn="ctr" fontAlgn="base">
              <a:spcBef>
                <a:spcPct val="0"/>
              </a:spcBef>
              <a:spcAft>
                <a:spcPct val="0"/>
              </a:spcAft>
              <a:defRPr kumimoji="1" sz="4400">
                <a:solidFill>
                  <a:schemeClr val="tx2"/>
                </a:solidFill>
                <a:latin typeface="Times New Roman" pitchFamily="18" charset="0"/>
                <a:ea typeface="宋体" charset="-122"/>
              </a:defRPr>
            </a:lvl8pPr>
            <a:lvl9pPr marL="1828800" algn="ctr" fontAlgn="base">
              <a:spcBef>
                <a:spcPct val="0"/>
              </a:spcBef>
              <a:spcAft>
                <a:spcPct val="0"/>
              </a:spcAft>
              <a:defRPr kumimoji="1" sz="4400">
                <a:solidFill>
                  <a:schemeClr val="tx2"/>
                </a:solidFill>
                <a:latin typeface="Times New Roman" pitchFamily="18" charset="0"/>
                <a:ea typeface="宋体" charset="-122"/>
              </a:defRPr>
            </a:lvl9pPr>
          </a:lstStyle>
          <a:p>
            <a:pPr algn="ctr" fontAlgn="auto">
              <a:spcBef>
                <a:spcPts val="0"/>
              </a:spcBef>
              <a:spcAft>
                <a:spcPts val="0"/>
              </a:spcAft>
              <a:defRPr/>
            </a:pPr>
            <a:r>
              <a:rPr lang="zh-CN" altLang="en-US" sz="3600" b="1" dirty="0">
                <a:solidFill>
                  <a:schemeClr val="accent6">
                    <a:lumMod val="75000"/>
                  </a:schemeClr>
                </a:solidFill>
                <a:effectLst>
                  <a:outerShdw blurRad="38100" dist="38100" dir="2700000" algn="tl">
                    <a:srgbClr val="000000"/>
                  </a:outerShdw>
                </a:effectLst>
                <a:ea typeface="黑体" pitchFamily="2" charset="-122"/>
              </a:rPr>
              <a:t>模拟部分   （</a:t>
            </a:r>
            <a:r>
              <a:rPr lang="zh-CN" altLang="en-US" sz="3600" b="1" dirty="0" smtClean="0">
                <a:solidFill>
                  <a:schemeClr val="accent6">
                    <a:lumMod val="75000"/>
                  </a:schemeClr>
                </a:solidFill>
                <a:effectLst>
                  <a:outerShdw blurRad="38100" dist="38100" dir="2700000" algn="tl">
                    <a:srgbClr val="000000"/>
                  </a:outerShdw>
                </a:effectLst>
                <a:ea typeface="黑体" pitchFamily="2" charset="-122"/>
              </a:rPr>
              <a:t>第六版</a:t>
            </a:r>
            <a:r>
              <a:rPr lang="zh-CN" altLang="en-US" sz="3600" b="1" dirty="0">
                <a:solidFill>
                  <a:schemeClr val="accent6">
                    <a:lumMod val="75000"/>
                  </a:schemeClr>
                </a:solidFill>
                <a:effectLst>
                  <a:outerShdw blurRad="38100" dist="38100" dir="2700000" algn="tl">
                    <a:srgbClr val="000000"/>
                  </a:outerShdw>
                </a:effectLst>
                <a:ea typeface="黑体" pitchFamily="2" charset="-122"/>
              </a:rPr>
              <a:t>）</a:t>
            </a:r>
          </a:p>
        </p:txBody>
      </p:sp>
    </p:spTree>
    <p:extLst>
      <p:ext uri="{BB962C8B-B14F-4D97-AF65-F5344CB8AC3E}">
        <p14:creationId xmlns:p14="http://schemas.microsoft.com/office/powerpoint/2010/main" val="10632306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84" name="Picture 8" descr="未标题-2 拷贝"/>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1748210"/>
            <a:ext cx="6840760" cy="471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4"/>
          <p:cNvSpPr>
            <a:spLocks noChangeArrowheads="1"/>
          </p:cNvSpPr>
          <p:nvPr/>
        </p:nvSpPr>
        <p:spPr bwMode="auto">
          <a:xfrm>
            <a:off x="381000" y="228600"/>
            <a:ext cx="39624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en-US" altLang="zh-CN" sz="2800" b="1">
                <a:solidFill>
                  <a:srgbClr val="000000"/>
                </a:solidFill>
                <a:ea typeface="楷体_GB2312"/>
              </a:rPr>
              <a:t>4. </a:t>
            </a:r>
            <a:r>
              <a:rPr lang="en-US" altLang="zh-CN" sz="2800" b="1" i="1">
                <a:solidFill>
                  <a:srgbClr val="000000"/>
                </a:solidFill>
                <a:ea typeface="楷体_GB2312"/>
              </a:rPr>
              <a:t>n</a:t>
            </a:r>
            <a:r>
              <a:rPr lang="zh-CN" altLang="en-US" sz="2800" b="1">
                <a:solidFill>
                  <a:srgbClr val="000000"/>
                </a:solidFill>
                <a:ea typeface="楷体_GB2312"/>
              </a:rPr>
              <a:t>阶巴特沃斯传递函数</a:t>
            </a:r>
          </a:p>
        </p:txBody>
      </p:sp>
      <p:sp>
        <p:nvSpPr>
          <p:cNvPr id="101381" name="Rectangle 5"/>
          <p:cNvSpPr>
            <a:spLocks noChangeArrowheads="1"/>
          </p:cNvSpPr>
          <p:nvPr/>
        </p:nvSpPr>
        <p:spPr bwMode="auto">
          <a:xfrm>
            <a:off x="533400" y="838200"/>
            <a:ext cx="25146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solidFill>
                  <a:srgbClr val="000000"/>
                </a:solidFill>
                <a:ea typeface="楷体_GB2312"/>
              </a:rPr>
              <a:t>传递函数为</a:t>
            </a:r>
          </a:p>
        </p:txBody>
      </p:sp>
      <p:graphicFrame>
        <p:nvGraphicFramePr>
          <p:cNvPr id="101382" name="Object 6"/>
          <p:cNvGraphicFramePr>
            <a:graphicFrameLocks noChangeAspect="1"/>
          </p:cNvGraphicFramePr>
          <p:nvPr>
            <p:extLst>
              <p:ext uri="{D42A27DB-BD31-4B8C-83A1-F6EECF244321}">
                <p14:modId xmlns:p14="http://schemas.microsoft.com/office/powerpoint/2010/main" val="3847710451"/>
              </p:ext>
            </p:extLst>
          </p:nvPr>
        </p:nvGraphicFramePr>
        <p:xfrm>
          <a:off x="2375272" y="667122"/>
          <a:ext cx="3497263" cy="1087438"/>
        </p:xfrm>
        <a:graphic>
          <a:graphicData uri="http://schemas.openxmlformats.org/presentationml/2006/ole">
            <mc:AlternateContent xmlns:mc="http://schemas.openxmlformats.org/markup-compatibility/2006">
              <mc:Choice xmlns:v="urn:schemas-microsoft-com:vml" Requires="v">
                <p:oleObj spid="_x0000_s29800" name="Equation" r:id="rId7" imgW="1473200" imgH="457200" progId="Equation.DSMT4">
                  <p:embed/>
                </p:oleObj>
              </mc:Choice>
              <mc:Fallback>
                <p:oleObj name="Equation" r:id="rId7" imgW="1473200" imgH="4572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75272" y="667122"/>
                        <a:ext cx="3497263"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3" name="Rectangle 7"/>
          <p:cNvSpPr>
            <a:spLocks noChangeArrowheads="1"/>
          </p:cNvSpPr>
          <p:nvPr/>
        </p:nvSpPr>
        <p:spPr bwMode="auto">
          <a:xfrm>
            <a:off x="5866011" y="522500"/>
            <a:ext cx="3083768" cy="1458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en-US" altLang="zh-CN" sz="2400" b="1" i="1" dirty="0" smtClean="0">
                <a:solidFill>
                  <a:srgbClr val="FF0000"/>
                </a:solidFill>
                <a:ea typeface="楷体_GB2312"/>
              </a:rPr>
              <a:t>n</a:t>
            </a:r>
            <a:r>
              <a:rPr lang="en-US" altLang="zh-CN" sz="2400" b="1" dirty="0" smtClean="0">
                <a:solidFill>
                  <a:srgbClr val="FF0000"/>
                </a:solidFill>
                <a:ea typeface="楷体_GB2312"/>
              </a:rPr>
              <a:t>:</a:t>
            </a:r>
            <a:r>
              <a:rPr lang="zh-CN" altLang="en-US" sz="2400" b="1" dirty="0" smtClean="0">
                <a:solidFill>
                  <a:srgbClr val="FF0000"/>
                </a:solidFill>
                <a:ea typeface="楷体_GB2312"/>
              </a:rPr>
              <a:t>阶数；</a:t>
            </a:r>
            <a:endParaRPr lang="en-US" altLang="zh-CN" sz="2400" b="1" dirty="0" smtClean="0">
              <a:solidFill>
                <a:srgbClr val="FF0000"/>
              </a:solidFill>
              <a:ea typeface="楷体_GB2312"/>
            </a:endParaRPr>
          </a:p>
          <a:p>
            <a:pPr algn="just" eaLnBrk="1" hangingPunct="1">
              <a:lnSpc>
                <a:spcPct val="110000"/>
              </a:lnSpc>
              <a:buFontTx/>
              <a:buNone/>
            </a:pPr>
            <a:r>
              <a:rPr lang="zh-CN" altLang="en-US" sz="2400" b="1" i="1" dirty="0" smtClean="0">
                <a:solidFill>
                  <a:srgbClr val="FF0000"/>
                </a:solidFill>
                <a:ea typeface="楷体_GB2312"/>
                <a:sym typeface="Symbol" panose="05050102010706020507" pitchFamily="18" charset="2"/>
              </a:rPr>
              <a:t></a:t>
            </a:r>
            <a:r>
              <a:rPr lang="en-US" altLang="zh-CN" sz="2400" b="1" baseline="-25000" dirty="0" smtClean="0">
                <a:solidFill>
                  <a:srgbClr val="FF0000"/>
                </a:solidFill>
                <a:ea typeface="楷体_GB2312"/>
                <a:sym typeface="Symbol" panose="05050102010706020507" pitchFamily="18" charset="2"/>
              </a:rPr>
              <a:t>c</a:t>
            </a:r>
            <a:r>
              <a:rPr lang="en-US" altLang="zh-CN" sz="2400" b="1" dirty="0" smtClean="0">
                <a:solidFill>
                  <a:srgbClr val="FF0000"/>
                </a:solidFill>
                <a:ea typeface="楷体_GB2312"/>
              </a:rPr>
              <a:t>:3dB</a:t>
            </a:r>
            <a:r>
              <a:rPr lang="zh-CN" altLang="en-US" sz="2400" b="1" dirty="0">
                <a:solidFill>
                  <a:srgbClr val="FF0000"/>
                </a:solidFill>
                <a:ea typeface="楷体_GB2312"/>
              </a:rPr>
              <a:t>载止</a:t>
            </a:r>
            <a:r>
              <a:rPr lang="zh-CN" altLang="en-US" sz="2400" b="1" dirty="0" smtClean="0">
                <a:solidFill>
                  <a:srgbClr val="FF0000"/>
                </a:solidFill>
                <a:ea typeface="楷体_GB2312"/>
              </a:rPr>
              <a:t>角频率；</a:t>
            </a:r>
            <a:endParaRPr lang="en-US" altLang="zh-CN" sz="2400" b="1" dirty="0" smtClean="0">
              <a:solidFill>
                <a:srgbClr val="FF0000"/>
              </a:solidFill>
              <a:ea typeface="楷体_GB2312"/>
            </a:endParaRPr>
          </a:p>
          <a:p>
            <a:pPr algn="just" eaLnBrk="1" hangingPunct="1">
              <a:lnSpc>
                <a:spcPct val="110000"/>
              </a:lnSpc>
              <a:buFontTx/>
              <a:buNone/>
            </a:pPr>
            <a:r>
              <a:rPr lang="en-US" altLang="zh-CN" sz="2400" b="1" i="1" dirty="0" smtClean="0">
                <a:solidFill>
                  <a:srgbClr val="FF0000"/>
                </a:solidFill>
                <a:ea typeface="楷体_GB2312"/>
              </a:rPr>
              <a:t>A</a:t>
            </a:r>
            <a:r>
              <a:rPr lang="en-US" altLang="zh-CN" sz="2400" b="1" baseline="-30000" dirty="0" smtClean="0">
                <a:solidFill>
                  <a:srgbClr val="FF0000"/>
                </a:solidFill>
                <a:ea typeface="楷体_GB2312"/>
              </a:rPr>
              <a:t>0</a:t>
            </a:r>
            <a:r>
              <a:rPr lang="en-US" altLang="zh-CN" sz="2400" b="1" dirty="0" smtClean="0">
                <a:solidFill>
                  <a:srgbClr val="FF0000"/>
                </a:solidFill>
                <a:ea typeface="楷体_GB2312"/>
              </a:rPr>
              <a:t>:</a:t>
            </a:r>
            <a:r>
              <a:rPr lang="zh-CN" altLang="en-US" sz="2400" b="1" dirty="0" smtClean="0">
                <a:solidFill>
                  <a:srgbClr val="FF0000"/>
                </a:solidFill>
                <a:ea typeface="楷体_GB2312"/>
              </a:rPr>
              <a:t>通带</a:t>
            </a:r>
            <a:r>
              <a:rPr lang="zh-CN" altLang="en-US" sz="2400" b="1" dirty="0">
                <a:solidFill>
                  <a:srgbClr val="FF0000"/>
                </a:solidFill>
                <a:ea typeface="楷体_GB2312"/>
              </a:rPr>
              <a:t>电压增益。</a:t>
            </a:r>
          </a:p>
        </p:txBody>
      </p:sp>
    </p:spTree>
  </p:cSld>
  <p:clrMapOvr>
    <a:masterClrMapping/>
  </p:clrMapOvr>
  <p:transition>
    <p:wipe dir="r"/>
    <p:sndAc>
      <p:stSnd>
        <p:snd r:embed="rId4"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1381"/>
                                        </p:tgtEl>
                                        <p:attrNameLst>
                                          <p:attrName>style.visibility</p:attrName>
                                        </p:attrNameLst>
                                      </p:cBhvr>
                                      <p:to>
                                        <p:strVal val="visible"/>
                                      </p:to>
                                    </p:set>
                                    <p:animEffect transition="in" filter="strips(downRight)">
                                      <p:cBhvr>
                                        <p:cTn id="7" dur="500"/>
                                        <p:tgtEl>
                                          <p:spTgt spid="101381"/>
                                        </p:tgtEl>
                                      </p:cBhvr>
                                    </p:animEffect>
                                  </p:childTnLst>
                                  <p:subTnLst>
                                    <p:audio>
                                      <p:cMediaNode>
                                        <p:cTn display="0" masterRel="sameClick">
                                          <p:stCondLst>
                                            <p:cond evt="begin" delay="0">
                                              <p:tn val="5"/>
                                            </p:cond>
                                          </p:stCondLst>
                                          <p:endCondLst>
                                            <p:cond evt="onStopAudio" delay="0">
                                              <p:tgtEl>
                                                <p:sldTgt/>
                                              </p:tgtEl>
                                            </p:cond>
                                          </p:endCondLst>
                                        </p:cTn>
                                        <p:tgtEl>
                                          <p:sndTgt r:embed="rId5"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01382"/>
                                        </p:tgtEl>
                                        <p:attrNameLst>
                                          <p:attrName>style.visibility</p:attrName>
                                        </p:attrNameLst>
                                      </p:cBhvr>
                                      <p:to>
                                        <p:strVal val="visible"/>
                                      </p:to>
                                    </p:set>
                                    <p:animEffect transition="in" filter="strips(downRight)">
                                      <p:cBhvr>
                                        <p:cTn id="12" dur="500"/>
                                        <p:tgtEl>
                                          <p:spTgt spid="1013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1383"/>
                                        </p:tgtEl>
                                        <p:attrNameLst>
                                          <p:attrName>style.visibility</p:attrName>
                                        </p:attrNameLst>
                                      </p:cBhvr>
                                      <p:to>
                                        <p:strVal val="visible"/>
                                      </p:to>
                                    </p:set>
                                    <p:animEffect transition="in" filter="strips(downRight)">
                                      <p:cBhvr>
                                        <p:cTn id="17" dur="500"/>
                                        <p:tgtEl>
                                          <p:spTgt spid="101383"/>
                                        </p:tgtEl>
                                      </p:cBhvr>
                                    </p:animEffect>
                                  </p:childTnLst>
                                  <p:subTnLst>
                                    <p:audio>
                                      <p:cMediaNode>
                                        <p:cTn display="0" masterRel="sameClick">
                                          <p:stCondLst>
                                            <p:cond evt="begin" delay="0">
                                              <p:tn val="15"/>
                                            </p:cond>
                                          </p:stCondLst>
                                          <p:endCondLst>
                                            <p:cond evt="onStopAudio" delay="0">
                                              <p:tgtEl>
                                                <p:sldTgt/>
                                              </p:tgtEl>
                                            </p:cond>
                                          </p:endCondLst>
                                        </p:cTn>
                                        <p:tgtEl>
                                          <p:sndTgt r:embed="rId5"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1384"/>
                                        </p:tgtEl>
                                        <p:attrNameLst>
                                          <p:attrName>style.visibility</p:attrName>
                                        </p:attrNameLst>
                                      </p:cBhvr>
                                      <p:to>
                                        <p:strVal val="visible"/>
                                      </p:to>
                                    </p:set>
                                    <p:animEffect transition="in" filter="box(in)">
                                      <p:cBhvr>
                                        <p:cTn id="22" dur="500"/>
                                        <p:tgtEl>
                                          <p:spTgt spid="101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1" grpId="0" autoUpdateAnimBg="0"/>
      <p:bldP spid="10138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54"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27538" y="830263"/>
            <a:ext cx="4578350" cy="298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6" name="Rectangle 126">
            <a:hlinkClick r:id="rId6" action="ppaction://hlinksldjump"/>
          </p:cNvPr>
          <p:cNvSpPr>
            <a:spLocks noChangeArrowheads="1"/>
          </p:cNvSpPr>
          <p:nvPr/>
        </p:nvSpPr>
        <p:spPr bwMode="auto">
          <a:xfrm>
            <a:off x="533400" y="106363"/>
            <a:ext cx="5410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dirty="0" smtClean="0">
                <a:solidFill>
                  <a:srgbClr val="000066"/>
                </a:solidFill>
                <a:ea typeface="黑体" panose="02010609060101010101" pitchFamily="49" charset="-122"/>
              </a:rPr>
              <a:t>10.3.2  </a:t>
            </a:r>
            <a:r>
              <a:rPr lang="zh-CN" altLang="en-US" b="1" dirty="0">
                <a:solidFill>
                  <a:srgbClr val="000066"/>
                </a:solidFill>
                <a:ea typeface="黑体" panose="02010609060101010101" pitchFamily="49" charset="-122"/>
              </a:rPr>
              <a:t>有源高通滤波电路</a:t>
            </a:r>
          </a:p>
        </p:txBody>
      </p:sp>
      <p:sp>
        <p:nvSpPr>
          <p:cNvPr id="31747" name="Line 127"/>
          <p:cNvSpPr>
            <a:spLocks noChangeShapeType="1"/>
          </p:cNvSpPr>
          <p:nvPr/>
        </p:nvSpPr>
        <p:spPr bwMode="auto">
          <a:xfrm>
            <a:off x="533400" y="762000"/>
            <a:ext cx="5029200" cy="0"/>
          </a:xfrm>
          <a:prstGeom prst="line">
            <a:avLst/>
          </a:prstGeom>
          <a:noFill/>
          <a:ln w="889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342" name="Rectangle 142"/>
          <p:cNvSpPr>
            <a:spLocks noChangeArrowheads="1"/>
          </p:cNvSpPr>
          <p:nvPr/>
        </p:nvSpPr>
        <p:spPr bwMode="auto">
          <a:xfrm>
            <a:off x="457200" y="877888"/>
            <a:ext cx="502920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en-US" altLang="zh-CN" sz="2800" b="1">
                <a:solidFill>
                  <a:srgbClr val="000000"/>
                </a:solidFill>
                <a:ea typeface="楷体_GB2312"/>
              </a:rPr>
              <a:t>1. </a:t>
            </a:r>
            <a:r>
              <a:rPr lang="zh-CN" altLang="en-US" sz="2800" b="1">
                <a:solidFill>
                  <a:srgbClr val="000000"/>
                </a:solidFill>
                <a:ea typeface="楷体_GB2312"/>
              </a:rPr>
              <a:t>二阶高通滤波电路</a:t>
            </a:r>
          </a:p>
        </p:txBody>
      </p:sp>
      <p:sp>
        <p:nvSpPr>
          <p:cNvPr id="179345" name="Rectangle 145"/>
          <p:cNvSpPr>
            <a:spLocks noChangeArrowheads="1"/>
          </p:cNvSpPr>
          <p:nvPr/>
        </p:nvSpPr>
        <p:spPr bwMode="auto">
          <a:xfrm>
            <a:off x="728366" y="1598191"/>
            <a:ext cx="3392487"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dirty="0">
                <a:solidFill>
                  <a:srgbClr val="000000"/>
                </a:solidFill>
                <a:latin typeface="楷体_GB2312"/>
                <a:ea typeface="楷体_GB2312"/>
              </a:rPr>
              <a:t>将低通电路中的电容和电阻对换，便成为高通电路。</a:t>
            </a:r>
          </a:p>
        </p:txBody>
      </p:sp>
      <p:sp>
        <p:nvSpPr>
          <p:cNvPr id="179346" name="Rectangle 146"/>
          <p:cNvSpPr>
            <a:spLocks noChangeArrowheads="1"/>
          </p:cNvSpPr>
          <p:nvPr/>
        </p:nvSpPr>
        <p:spPr bwMode="auto">
          <a:xfrm>
            <a:off x="466725" y="3487738"/>
            <a:ext cx="200660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solidFill>
                  <a:srgbClr val="000000"/>
                </a:solidFill>
                <a:latin typeface="楷体_GB2312"/>
                <a:ea typeface="楷体_GB2312"/>
              </a:rPr>
              <a:t>传递函数</a:t>
            </a:r>
          </a:p>
        </p:txBody>
      </p:sp>
      <p:graphicFrame>
        <p:nvGraphicFramePr>
          <p:cNvPr id="179347" name="Object 147"/>
          <p:cNvGraphicFramePr>
            <a:graphicFrameLocks noChangeAspect="1"/>
          </p:cNvGraphicFramePr>
          <p:nvPr>
            <p:extLst>
              <p:ext uri="{D42A27DB-BD31-4B8C-83A1-F6EECF244321}">
                <p14:modId xmlns:p14="http://schemas.microsoft.com/office/powerpoint/2010/main" val="2142015286"/>
              </p:ext>
            </p:extLst>
          </p:nvPr>
        </p:nvGraphicFramePr>
        <p:xfrm>
          <a:off x="2013173" y="3287713"/>
          <a:ext cx="3827462" cy="1377950"/>
        </p:xfrm>
        <a:graphic>
          <a:graphicData uri="http://schemas.openxmlformats.org/presentationml/2006/ole">
            <mc:AlternateContent xmlns:mc="http://schemas.openxmlformats.org/markup-compatibility/2006">
              <mc:Choice xmlns:v="urn:schemas-microsoft-com:vml" Requires="v">
                <p:oleObj spid="_x0000_s31863" name="Equation" r:id="rId7" imgW="1828800" imgH="660240" progId="Equation.DSMT4">
                  <p:embed/>
                </p:oleObj>
              </mc:Choice>
              <mc:Fallback>
                <p:oleObj name="Equation" r:id="rId7" imgW="1828800" imgH="660240" progId="Equation.DSMT4">
                  <p:embed/>
                  <p:pic>
                    <p:nvPicPr>
                      <p:cNvPr id="0" name="Object 147"/>
                      <p:cNvPicPr>
                        <a:picLocks noChangeAspect="1" noChangeArrowheads="1"/>
                      </p:cNvPicPr>
                      <p:nvPr/>
                    </p:nvPicPr>
                    <p:blipFill>
                      <a:blip r:embed="rId8"/>
                      <a:srcRect/>
                      <a:stretch>
                        <a:fillRect/>
                      </a:stretch>
                    </p:blipFill>
                    <p:spPr bwMode="auto">
                      <a:xfrm>
                        <a:off x="2013173" y="3287713"/>
                        <a:ext cx="3827462" cy="1377950"/>
                      </a:xfrm>
                      <a:prstGeom prst="rect">
                        <a:avLst/>
                      </a:prstGeom>
                      <a:noFill/>
                      <a:ln>
                        <a:noFill/>
                      </a:ln>
                      <a:extLst/>
                    </p:spPr>
                  </p:pic>
                </p:oleObj>
              </mc:Fallback>
            </mc:AlternateContent>
          </a:graphicData>
        </a:graphic>
      </p:graphicFrame>
      <p:graphicFrame>
        <p:nvGraphicFramePr>
          <p:cNvPr id="179348" name="Object 148"/>
          <p:cNvGraphicFramePr>
            <a:graphicFrameLocks noChangeAspect="1"/>
          </p:cNvGraphicFramePr>
          <p:nvPr/>
        </p:nvGraphicFramePr>
        <p:xfrm>
          <a:off x="2473325" y="5013325"/>
          <a:ext cx="5661025" cy="1558925"/>
        </p:xfrm>
        <a:graphic>
          <a:graphicData uri="http://schemas.openxmlformats.org/presentationml/2006/ole">
            <mc:AlternateContent xmlns:mc="http://schemas.openxmlformats.org/markup-compatibility/2006">
              <mc:Choice xmlns:v="urn:schemas-microsoft-com:vml" Requires="v">
                <p:oleObj spid="_x0000_s31864" name="Equation" r:id="rId9" imgW="2540000" imgH="698500" progId="Equation.3">
                  <p:embed/>
                </p:oleObj>
              </mc:Choice>
              <mc:Fallback>
                <p:oleObj name="Equation" r:id="rId9" imgW="2540000" imgH="698500" progId="Equation.3">
                  <p:embed/>
                  <p:pic>
                    <p:nvPicPr>
                      <p:cNvPr id="0" name="Object 1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3325" y="5013325"/>
                        <a:ext cx="566102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9349" name="Rectangle 149"/>
          <p:cNvSpPr>
            <a:spLocks noChangeArrowheads="1"/>
          </p:cNvSpPr>
          <p:nvPr/>
        </p:nvSpPr>
        <p:spPr bwMode="auto">
          <a:xfrm>
            <a:off x="350838" y="4562475"/>
            <a:ext cx="30480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solidFill>
                  <a:srgbClr val="000000"/>
                </a:solidFill>
                <a:latin typeface="楷体_GB2312"/>
                <a:ea typeface="楷体_GB2312"/>
              </a:rPr>
              <a:t>归一化的幅频响应</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9342"/>
                                        </p:tgtEl>
                                        <p:attrNameLst>
                                          <p:attrName>style.visibility</p:attrName>
                                        </p:attrNameLst>
                                      </p:cBhvr>
                                      <p:to>
                                        <p:strVal val="visible"/>
                                      </p:to>
                                    </p:set>
                                    <p:animEffect transition="in" filter="strips(downRight)">
                                      <p:cBhvr>
                                        <p:cTn id="7" dur="500"/>
                                        <p:tgtEl>
                                          <p:spTgt spid="179342"/>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9345"/>
                                        </p:tgtEl>
                                        <p:attrNameLst>
                                          <p:attrName>style.visibility</p:attrName>
                                        </p:attrNameLst>
                                      </p:cBhvr>
                                      <p:to>
                                        <p:strVal val="visible"/>
                                      </p:to>
                                    </p:set>
                                    <p:animEffect transition="in" filter="strips(downRight)">
                                      <p:cBhvr>
                                        <p:cTn id="12" dur="500"/>
                                        <p:tgtEl>
                                          <p:spTgt spid="179345"/>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9346"/>
                                        </p:tgtEl>
                                        <p:attrNameLst>
                                          <p:attrName>style.visibility</p:attrName>
                                        </p:attrNameLst>
                                      </p:cBhvr>
                                      <p:to>
                                        <p:strVal val="visible"/>
                                      </p:to>
                                    </p:set>
                                    <p:animEffect transition="in" filter="strips(downRight)">
                                      <p:cBhvr>
                                        <p:cTn id="17" dur="500"/>
                                        <p:tgtEl>
                                          <p:spTgt spid="179346"/>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79347"/>
                                        </p:tgtEl>
                                        <p:attrNameLst>
                                          <p:attrName>style.visibility</p:attrName>
                                        </p:attrNameLst>
                                      </p:cBhvr>
                                      <p:to>
                                        <p:strVal val="visible"/>
                                      </p:to>
                                    </p:set>
                                    <p:animEffect transition="in" filter="strips(downRight)">
                                      <p:cBhvr>
                                        <p:cTn id="22" dur="500"/>
                                        <p:tgtEl>
                                          <p:spTgt spid="179347"/>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79349"/>
                                        </p:tgtEl>
                                        <p:attrNameLst>
                                          <p:attrName>style.visibility</p:attrName>
                                        </p:attrNameLst>
                                      </p:cBhvr>
                                      <p:to>
                                        <p:strVal val="visible"/>
                                      </p:to>
                                    </p:set>
                                    <p:animEffect transition="in" filter="strips(downRight)">
                                      <p:cBhvr>
                                        <p:cTn id="27" dur="500"/>
                                        <p:tgtEl>
                                          <p:spTgt spid="179349"/>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79348"/>
                                        </p:tgtEl>
                                        <p:attrNameLst>
                                          <p:attrName>style.visibility</p:attrName>
                                        </p:attrNameLst>
                                      </p:cBhvr>
                                      <p:to>
                                        <p:strVal val="visible"/>
                                      </p:to>
                                    </p:set>
                                    <p:animEffect transition="in" filter="strips(downRight)">
                                      <p:cBhvr>
                                        <p:cTn id="32" dur="500"/>
                                        <p:tgtEl>
                                          <p:spTgt spid="179348"/>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342" grpId="0" autoUpdateAnimBg="0"/>
      <p:bldP spid="179345" grpId="0" autoUpdateAnimBg="0"/>
      <p:bldP spid="179346" grpId="0" autoUpdateAnimBg="0"/>
      <p:bldP spid="17934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58"/>
          <p:cNvSpPr>
            <a:spLocks noChangeArrowheads="1"/>
          </p:cNvSpPr>
          <p:nvPr/>
        </p:nvSpPr>
        <p:spPr bwMode="auto">
          <a:xfrm>
            <a:off x="5175250" y="231775"/>
            <a:ext cx="2570163" cy="647700"/>
          </a:xfrm>
          <a:prstGeom prst="wedgeRoundRectCallout">
            <a:avLst>
              <a:gd name="adj1" fmla="val -22727"/>
              <a:gd name="adj2" fmla="val 44407"/>
              <a:gd name="adj3" fmla="val 16667"/>
            </a:avLst>
          </a:prstGeom>
          <a:solidFill>
            <a:schemeClr val="accent1"/>
          </a:solidFill>
          <a:ln>
            <a:noFill/>
          </a:ln>
          <a:effectLst/>
          <a:extLs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2400">
                <a:ea typeface="楷体_GB2312"/>
              </a:rPr>
              <a:t>幅频特性曲线</a:t>
            </a:r>
          </a:p>
        </p:txBody>
      </p:sp>
      <p:grpSp>
        <p:nvGrpSpPr>
          <p:cNvPr id="33795" name="Group 61"/>
          <p:cNvGrpSpPr>
            <a:grpSpLocks/>
          </p:cNvGrpSpPr>
          <p:nvPr/>
        </p:nvGrpSpPr>
        <p:grpSpPr bwMode="auto">
          <a:xfrm>
            <a:off x="3790950" y="987425"/>
            <a:ext cx="5029200" cy="5178425"/>
            <a:chOff x="1446" y="570"/>
            <a:chExt cx="3168" cy="3262"/>
          </a:xfrm>
        </p:grpSpPr>
        <p:sp>
          <p:nvSpPr>
            <p:cNvPr id="33799" name="Line 3"/>
            <p:cNvSpPr>
              <a:spLocks noChangeShapeType="1"/>
            </p:cNvSpPr>
            <p:nvPr/>
          </p:nvSpPr>
          <p:spPr bwMode="auto">
            <a:xfrm flipV="1">
              <a:off x="1728" y="3594"/>
              <a:ext cx="2886"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0" name="Line 4"/>
            <p:cNvSpPr>
              <a:spLocks noChangeShapeType="1"/>
            </p:cNvSpPr>
            <p:nvPr/>
          </p:nvSpPr>
          <p:spPr bwMode="auto">
            <a:xfrm flipV="1">
              <a:off x="1734" y="714"/>
              <a:ext cx="0" cy="288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1" name="Line 5"/>
            <p:cNvSpPr>
              <a:spLocks noChangeShapeType="1"/>
            </p:cNvSpPr>
            <p:nvPr/>
          </p:nvSpPr>
          <p:spPr bwMode="auto">
            <a:xfrm flipV="1">
              <a:off x="3222" y="810"/>
              <a:ext cx="0" cy="27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2" name="Text Box 6"/>
            <p:cNvSpPr txBox="1">
              <a:spLocks noChangeArrowheads="1"/>
            </p:cNvSpPr>
            <p:nvPr/>
          </p:nvSpPr>
          <p:spPr bwMode="auto">
            <a:xfrm>
              <a:off x="3126" y="3582"/>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ea typeface="楷体_GB2312"/>
                </a:rPr>
                <a:t>1</a:t>
              </a:r>
            </a:p>
          </p:txBody>
        </p:sp>
        <p:sp>
          <p:nvSpPr>
            <p:cNvPr id="33803" name="Line 11"/>
            <p:cNvSpPr>
              <a:spLocks noChangeShapeType="1"/>
            </p:cNvSpPr>
            <p:nvPr/>
          </p:nvSpPr>
          <p:spPr bwMode="auto">
            <a:xfrm>
              <a:off x="1734" y="1932"/>
              <a:ext cx="1488"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4" name="Text Box 23"/>
            <p:cNvSpPr txBox="1">
              <a:spLocks noChangeArrowheads="1"/>
            </p:cNvSpPr>
            <p:nvPr/>
          </p:nvSpPr>
          <p:spPr bwMode="auto">
            <a:xfrm>
              <a:off x="1494" y="1662"/>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ea typeface="楷体_GB2312"/>
                </a:rPr>
                <a:t>0</a:t>
              </a:r>
            </a:p>
          </p:txBody>
        </p:sp>
        <p:sp>
          <p:nvSpPr>
            <p:cNvPr id="33805" name="Text Box 24"/>
            <p:cNvSpPr txBox="1">
              <a:spLocks noChangeArrowheads="1"/>
            </p:cNvSpPr>
            <p:nvPr/>
          </p:nvSpPr>
          <p:spPr bwMode="auto">
            <a:xfrm>
              <a:off x="1446" y="1818"/>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cs typeface="Times New Roman" panose="02020603050405020304" pitchFamily="18" charset="0"/>
                </a:rPr>
                <a:t>–3</a:t>
              </a:r>
            </a:p>
          </p:txBody>
        </p:sp>
        <p:sp>
          <p:nvSpPr>
            <p:cNvPr id="33806" name="Freeform 36"/>
            <p:cNvSpPr>
              <a:spLocks/>
            </p:cNvSpPr>
            <p:nvPr/>
          </p:nvSpPr>
          <p:spPr bwMode="auto">
            <a:xfrm>
              <a:off x="1734" y="1042"/>
              <a:ext cx="2544" cy="2552"/>
            </a:xfrm>
            <a:custGeom>
              <a:avLst/>
              <a:gdLst>
                <a:gd name="T0" fmla="*/ 0 w 2544"/>
                <a:gd name="T1" fmla="*/ 2552 h 2552"/>
                <a:gd name="T2" fmla="*/ 432 w 2544"/>
                <a:gd name="T3" fmla="*/ 1832 h 2552"/>
                <a:gd name="T4" fmla="*/ 864 w 2544"/>
                <a:gd name="T5" fmla="*/ 968 h 2552"/>
                <a:gd name="T6" fmla="*/ 1248 w 2544"/>
                <a:gd name="T7" fmla="*/ 200 h 2552"/>
                <a:gd name="T8" fmla="*/ 1488 w 2544"/>
                <a:gd name="T9" fmla="*/ 8 h 2552"/>
                <a:gd name="T10" fmla="*/ 1728 w 2544"/>
                <a:gd name="T11" fmla="*/ 152 h 2552"/>
                <a:gd name="T12" fmla="*/ 1920 w 2544"/>
                <a:gd name="T13" fmla="*/ 392 h 2552"/>
                <a:gd name="T14" fmla="*/ 2208 w 2544"/>
                <a:gd name="T15" fmla="*/ 632 h 2552"/>
                <a:gd name="T16" fmla="*/ 2544 w 2544"/>
                <a:gd name="T17" fmla="*/ 776 h 25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44" h="2552">
                  <a:moveTo>
                    <a:pt x="0" y="2552"/>
                  </a:moveTo>
                  <a:cubicBezTo>
                    <a:pt x="144" y="2324"/>
                    <a:pt x="288" y="2096"/>
                    <a:pt x="432" y="1832"/>
                  </a:cubicBezTo>
                  <a:cubicBezTo>
                    <a:pt x="576" y="1568"/>
                    <a:pt x="728" y="1240"/>
                    <a:pt x="864" y="968"/>
                  </a:cubicBezTo>
                  <a:cubicBezTo>
                    <a:pt x="1000" y="696"/>
                    <a:pt x="1144" y="360"/>
                    <a:pt x="1248" y="200"/>
                  </a:cubicBezTo>
                  <a:cubicBezTo>
                    <a:pt x="1352" y="40"/>
                    <a:pt x="1408" y="16"/>
                    <a:pt x="1488" y="8"/>
                  </a:cubicBezTo>
                  <a:cubicBezTo>
                    <a:pt x="1568" y="0"/>
                    <a:pt x="1656" y="88"/>
                    <a:pt x="1728" y="152"/>
                  </a:cubicBezTo>
                  <a:cubicBezTo>
                    <a:pt x="1800" y="216"/>
                    <a:pt x="1840" y="312"/>
                    <a:pt x="1920" y="392"/>
                  </a:cubicBezTo>
                  <a:cubicBezTo>
                    <a:pt x="2000" y="472"/>
                    <a:pt x="2104" y="568"/>
                    <a:pt x="2208" y="632"/>
                  </a:cubicBezTo>
                  <a:cubicBezTo>
                    <a:pt x="2312" y="696"/>
                    <a:pt x="2488" y="752"/>
                    <a:pt x="2544" y="776"/>
                  </a:cubicBezTo>
                </a:path>
              </a:pathLst>
            </a:custGeom>
            <a:noFill/>
            <a:ln w="3810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7" name="Freeform 37"/>
            <p:cNvSpPr>
              <a:spLocks/>
            </p:cNvSpPr>
            <p:nvPr/>
          </p:nvSpPr>
          <p:spPr bwMode="auto">
            <a:xfrm>
              <a:off x="1734" y="1170"/>
              <a:ext cx="2544" cy="2424"/>
            </a:xfrm>
            <a:custGeom>
              <a:avLst/>
              <a:gdLst>
                <a:gd name="T0" fmla="*/ 0 w 2544"/>
                <a:gd name="T1" fmla="*/ 2424 h 2424"/>
                <a:gd name="T2" fmla="*/ 480 w 2544"/>
                <a:gd name="T3" fmla="*/ 1656 h 2424"/>
                <a:gd name="T4" fmla="*/ 1008 w 2544"/>
                <a:gd name="T5" fmla="*/ 744 h 2424"/>
                <a:gd name="T6" fmla="*/ 1344 w 2544"/>
                <a:gd name="T7" fmla="*/ 120 h 2424"/>
                <a:gd name="T8" fmla="*/ 1488 w 2544"/>
                <a:gd name="T9" fmla="*/ 24 h 2424"/>
                <a:gd name="T10" fmla="*/ 1632 w 2544"/>
                <a:gd name="T11" fmla="*/ 72 h 2424"/>
                <a:gd name="T12" fmla="*/ 1776 w 2544"/>
                <a:gd name="T13" fmla="*/ 216 h 2424"/>
                <a:gd name="T14" fmla="*/ 1920 w 2544"/>
                <a:gd name="T15" fmla="*/ 360 h 2424"/>
                <a:gd name="T16" fmla="*/ 2208 w 2544"/>
                <a:gd name="T17" fmla="*/ 552 h 2424"/>
                <a:gd name="T18" fmla="*/ 2544 w 2544"/>
                <a:gd name="T19" fmla="*/ 648 h 24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44" h="2424">
                  <a:moveTo>
                    <a:pt x="0" y="2424"/>
                  </a:moveTo>
                  <a:cubicBezTo>
                    <a:pt x="156" y="2180"/>
                    <a:pt x="312" y="1936"/>
                    <a:pt x="480" y="1656"/>
                  </a:cubicBezTo>
                  <a:cubicBezTo>
                    <a:pt x="648" y="1376"/>
                    <a:pt x="864" y="1000"/>
                    <a:pt x="1008" y="744"/>
                  </a:cubicBezTo>
                  <a:cubicBezTo>
                    <a:pt x="1152" y="488"/>
                    <a:pt x="1264" y="240"/>
                    <a:pt x="1344" y="120"/>
                  </a:cubicBezTo>
                  <a:cubicBezTo>
                    <a:pt x="1424" y="0"/>
                    <a:pt x="1440" y="32"/>
                    <a:pt x="1488" y="24"/>
                  </a:cubicBezTo>
                  <a:cubicBezTo>
                    <a:pt x="1536" y="16"/>
                    <a:pt x="1584" y="40"/>
                    <a:pt x="1632" y="72"/>
                  </a:cubicBezTo>
                  <a:cubicBezTo>
                    <a:pt x="1680" y="104"/>
                    <a:pt x="1728" y="168"/>
                    <a:pt x="1776" y="216"/>
                  </a:cubicBezTo>
                  <a:cubicBezTo>
                    <a:pt x="1824" y="264"/>
                    <a:pt x="1848" y="304"/>
                    <a:pt x="1920" y="360"/>
                  </a:cubicBezTo>
                  <a:cubicBezTo>
                    <a:pt x="1992" y="416"/>
                    <a:pt x="2104" y="504"/>
                    <a:pt x="2208" y="552"/>
                  </a:cubicBezTo>
                  <a:cubicBezTo>
                    <a:pt x="2312" y="600"/>
                    <a:pt x="2428" y="624"/>
                    <a:pt x="2544" y="648"/>
                  </a:cubicBezTo>
                </a:path>
              </a:pathLst>
            </a:cu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8" name="Freeform 38"/>
            <p:cNvSpPr>
              <a:spLocks/>
            </p:cNvSpPr>
            <p:nvPr/>
          </p:nvSpPr>
          <p:spPr bwMode="auto">
            <a:xfrm>
              <a:off x="1734" y="1410"/>
              <a:ext cx="2496" cy="2172"/>
            </a:xfrm>
            <a:custGeom>
              <a:avLst/>
              <a:gdLst>
                <a:gd name="T0" fmla="*/ 0 w 2496"/>
                <a:gd name="T1" fmla="*/ 3084 h 2136"/>
                <a:gd name="T2" fmla="*/ 528 w 2496"/>
                <a:gd name="T3" fmla="*/ 1976 h 2136"/>
                <a:gd name="T4" fmla="*/ 1248 w 2496"/>
                <a:gd name="T5" fmla="*/ 519 h 2136"/>
                <a:gd name="T6" fmla="*/ 1488 w 2496"/>
                <a:gd name="T7" fmla="*/ 24 h 2136"/>
                <a:gd name="T8" fmla="*/ 1824 w 2496"/>
                <a:gd name="T9" fmla="*/ 313 h 2136"/>
                <a:gd name="T10" fmla="*/ 2160 w 2496"/>
                <a:gd name="T11" fmla="*/ 519 h 2136"/>
                <a:gd name="T12" fmla="*/ 2496 w 2496"/>
                <a:gd name="T13" fmla="*/ 589 h 21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96" h="2136">
                  <a:moveTo>
                    <a:pt x="0" y="2136"/>
                  </a:moveTo>
                  <a:cubicBezTo>
                    <a:pt x="160" y="1900"/>
                    <a:pt x="320" y="1664"/>
                    <a:pt x="528" y="1368"/>
                  </a:cubicBezTo>
                  <a:cubicBezTo>
                    <a:pt x="736" y="1072"/>
                    <a:pt x="1088" y="584"/>
                    <a:pt x="1248" y="360"/>
                  </a:cubicBezTo>
                  <a:cubicBezTo>
                    <a:pt x="1408" y="136"/>
                    <a:pt x="1392" y="48"/>
                    <a:pt x="1488" y="24"/>
                  </a:cubicBezTo>
                  <a:cubicBezTo>
                    <a:pt x="1584" y="0"/>
                    <a:pt x="1712" y="160"/>
                    <a:pt x="1824" y="216"/>
                  </a:cubicBezTo>
                  <a:cubicBezTo>
                    <a:pt x="1936" y="272"/>
                    <a:pt x="2048" y="328"/>
                    <a:pt x="2160" y="360"/>
                  </a:cubicBezTo>
                  <a:cubicBezTo>
                    <a:pt x="2272" y="392"/>
                    <a:pt x="2384" y="400"/>
                    <a:pt x="2496" y="408"/>
                  </a:cubicBezTo>
                </a:path>
              </a:pathLst>
            </a:custGeom>
            <a:noFill/>
            <a:ln w="38100">
              <a:solidFill>
                <a:srgbClr val="99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9" name="Freeform 39"/>
            <p:cNvSpPr>
              <a:spLocks/>
            </p:cNvSpPr>
            <p:nvPr/>
          </p:nvSpPr>
          <p:spPr bwMode="auto">
            <a:xfrm>
              <a:off x="1734" y="1690"/>
              <a:ext cx="2448" cy="1892"/>
            </a:xfrm>
            <a:custGeom>
              <a:avLst/>
              <a:gdLst>
                <a:gd name="T0" fmla="*/ 0 w 2448"/>
                <a:gd name="T1" fmla="*/ 2832 h 1856"/>
                <a:gd name="T2" fmla="*/ 528 w 2448"/>
                <a:gd name="T3" fmla="*/ 1733 h 1856"/>
                <a:gd name="T4" fmla="*/ 1152 w 2448"/>
                <a:gd name="T5" fmla="*/ 488 h 1856"/>
                <a:gd name="T6" fmla="*/ 1680 w 2448"/>
                <a:gd name="T7" fmla="*/ 54 h 1856"/>
                <a:gd name="T8" fmla="*/ 2208 w 2448"/>
                <a:gd name="T9" fmla="*/ 197 h 1856"/>
                <a:gd name="T10" fmla="*/ 2448 w 2448"/>
                <a:gd name="T11" fmla="*/ 197 h 18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48" h="1856">
                  <a:moveTo>
                    <a:pt x="0" y="1856"/>
                  </a:moveTo>
                  <a:cubicBezTo>
                    <a:pt x="168" y="1624"/>
                    <a:pt x="336" y="1392"/>
                    <a:pt x="528" y="1136"/>
                  </a:cubicBezTo>
                  <a:cubicBezTo>
                    <a:pt x="720" y="880"/>
                    <a:pt x="960" y="504"/>
                    <a:pt x="1152" y="320"/>
                  </a:cubicBezTo>
                  <a:cubicBezTo>
                    <a:pt x="1344" y="136"/>
                    <a:pt x="1504" y="64"/>
                    <a:pt x="1680" y="32"/>
                  </a:cubicBezTo>
                  <a:cubicBezTo>
                    <a:pt x="1856" y="0"/>
                    <a:pt x="2080" y="112"/>
                    <a:pt x="2208" y="128"/>
                  </a:cubicBezTo>
                  <a:cubicBezTo>
                    <a:pt x="2336" y="144"/>
                    <a:pt x="2392" y="136"/>
                    <a:pt x="2448" y="128"/>
                  </a:cubicBezTo>
                </a:path>
              </a:pathLst>
            </a:custGeom>
            <a:noFill/>
            <a:ln w="381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0" name="Freeform 40"/>
            <p:cNvSpPr>
              <a:spLocks/>
            </p:cNvSpPr>
            <p:nvPr/>
          </p:nvSpPr>
          <p:spPr bwMode="auto">
            <a:xfrm>
              <a:off x="1734" y="1818"/>
              <a:ext cx="2112" cy="1776"/>
            </a:xfrm>
            <a:custGeom>
              <a:avLst/>
              <a:gdLst>
                <a:gd name="T0" fmla="*/ 0 w 2112"/>
                <a:gd name="T1" fmla="*/ 1776 h 1776"/>
                <a:gd name="T2" fmla="*/ 528 w 2112"/>
                <a:gd name="T3" fmla="*/ 1008 h 1776"/>
                <a:gd name="T4" fmla="*/ 1344 w 2112"/>
                <a:gd name="T5" fmla="*/ 192 h 1776"/>
                <a:gd name="T6" fmla="*/ 2112 w 2112"/>
                <a:gd name="T7" fmla="*/ 0 h 17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2" h="1776">
                  <a:moveTo>
                    <a:pt x="0" y="1776"/>
                  </a:moveTo>
                  <a:cubicBezTo>
                    <a:pt x="152" y="1524"/>
                    <a:pt x="304" y="1272"/>
                    <a:pt x="528" y="1008"/>
                  </a:cubicBezTo>
                  <a:cubicBezTo>
                    <a:pt x="752" y="744"/>
                    <a:pt x="1080" y="360"/>
                    <a:pt x="1344" y="192"/>
                  </a:cubicBezTo>
                  <a:cubicBezTo>
                    <a:pt x="1608" y="24"/>
                    <a:pt x="1860" y="12"/>
                    <a:pt x="2112" y="0"/>
                  </a:cubicBezTo>
                </a:path>
              </a:pathLst>
            </a:custGeom>
            <a:noFill/>
            <a:ln w="381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1" name="Freeform 41"/>
            <p:cNvSpPr>
              <a:spLocks/>
            </p:cNvSpPr>
            <p:nvPr/>
          </p:nvSpPr>
          <p:spPr bwMode="auto">
            <a:xfrm>
              <a:off x="1734" y="1818"/>
              <a:ext cx="2496" cy="1776"/>
            </a:xfrm>
            <a:custGeom>
              <a:avLst/>
              <a:gdLst>
                <a:gd name="T0" fmla="*/ 0 w 2496"/>
                <a:gd name="T1" fmla="*/ 1776 h 1776"/>
                <a:gd name="T2" fmla="*/ 576 w 2496"/>
                <a:gd name="T3" fmla="*/ 960 h 1776"/>
                <a:gd name="T4" fmla="*/ 1488 w 2496"/>
                <a:gd name="T5" fmla="*/ 192 h 1776"/>
                <a:gd name="T6" fmla="*/ 2496 w 2496"/>
                <a:gd name="T7" fmla="*/ 0 h 17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96" h="1776">
                  <a:moveTo>
                    <a:pt x="0" y="1776"/>
                  </a:moveTo>
                  <a:cubicBezTo>
                    <a:pt x="164" y="1500"/>
                    <a:pt x="328" y="1224"/>
                    <a:pt x="576" y="960"/>
                  </a:cubicBezTo>
                  <a:cubicBezTo>
                    <a:pt x="824" y="696"/>
                    <a:pt x="1168" y="352"/>
                    <a:pt x="1488" y="192"/>
                  </a:cubicBezTo>
                  <a:cubicBezTo>
                    <a:pt x="1808" y="32"/>
                    <a:pt x="2152" y="16"/>
                    <a:pt x="2496" y="0"/>
                  </a:cubicBezTo>
                </a:path>
              </a:pathLst>
            </a:custGeom>
            <a:noFill/>
            <a:ln w="38100">
              <a:solidFill>
                <a:srgbClr val="FF99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2" name="Text Box 43"/>
            <p:cNvSpPr txBox="1">
              <a:spLocks noChangeArrowheads="1"/>
            </p:cNvSpPr>
            <p:nvPr/>
          </p:nvSpPr>
          <p:spPr bwMode="auto">
            <a:xfrm>
              <a:off x="3366" y="570"/>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rgbClr val="00FF00"/>
                  </a:solidFill>
                  <a:ea typeface="楷体_GB2312"/>
                </a:rPr>
                <a:t>Q</a:t>
              </a:r>
              <a:r>
                <a:rPr lang="en-US" altLang="zh-CN" sz="2000">
                  <a:solidFill>
                    <a:srgbClr val="00FF00"/>
                  </a:solidFill>
                  <a:ea typeface="楷体_GB2312"/>
                </a:rPr>
                <a:t>=10</a:t>
              </a:r>
            </a:p>
          </p:txBody>
        </p:sp>
        <p:sp>
          <p:nvSpPr>
            <p:cNvPr id="33813" name="Line 44"/>
            <p:cNvSpPr>
              <a:spLocks noChangeShapeType="1"/>
            </p:cNvSpPr>
            <p:nvPr/>
          </p:nvSpPr>
          <p:spPr bwMode="auto">
            <a:xfrm flipH="1">
              <a:off x="3318" y="858"/>
              <a:ext cx="144" cy="192"/>
            </a:xfrm>
            <a:prstGeom prst="line">
              <a:avLst/>
            </a:prstGeom>
            <a:noFill/>
            <a:ln w="28575">
              <a:solidFill>
                <a:srgbClr val="00FF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4" name="Text Box 45"/>
            <p:cNvSpPr txBox="1">
              <a:spLocks noChangeArrowheads="1"/>
            </p:cNvSpPr>
            <p:nvPr/>
          </p:nvSpPr>
          <p:spPr bwMode="auto">
            <a:xfrm>
              <a:off x="3558" y="94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FF0000"/>
                  </a:solidFill>
                  <a:ea typeface="楷体_GB2312"/>
                </a:rPr>
                <a:t>5</a:t>
              </a:r>
            </a:p>
          </p:txBody>
        </p:sp>
        <p:sp>
          <p:nvSpPr>
            <p:cNvPr id="33815" name="Line 46"/>
            <p:cNvSpPr>
              <a:spLocks noChangeShapeType="1"/>
            </p:cNvSpPr>
            <p:nvPr/>
          </p:nvSpPr>
          <p:spPr bwMode="auto">
            <a:xfrm flipH="1">
              <a:off x="3366" y="1098"/>
              <a:ext cx="192" cy="144"/>
            </a:xfrm>
            <a:prstGeom prst="line">
              <a:avLst/>
            </a:prstGeom>
            <a:noFill/>
            <a:ln w="28575">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6" name="Text Box 47"/>
            <p:cNvSpPr txBox="1">
              <a:spLocks noChangeArrowheads="1"/>
            </p:cNvSpPr>
            <p:nvPr/>
          </p:nvSpPr>
          <p:spPr bwMode="auto">
            <a:xfrm>
              <a:off x="3750" y="119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CCFF33"/>
                  </a:solidFill>
                  <a:ea typeface="楷体_GB2312"/>
                </a:rPr>
                <a:t>2</a:t>
              </a:r>
            </a:p>
          </p:txBody>
        </p:sp>
        <p:sp>
          <p:nvSpPr>
            <p:cNvPr id="33817" name="Line 48"/>
            <p:cNvSpPr>
              <a:spLocks noChangeShapeType="1"/>
            </p:cNvSpPr>
            <p:nvPr/>
          </p:nvSpPr>
          <p:spPr bwMode="auto">
            <a:xfrm flipV="1">
              <a:off x="3462" y="1338"/>
              <a:ext cx="288" cy="192"/>
            </a:xfrm>
            <a:prstGeom prst="line">
              <a:avLst/>
            </a:prstGeom>
            <a:noFill/>
            <a:ln w="28575">
              <a:solidFill>
                <a:srgbClr val="6699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8" name="Text Box 49"/>
            <p:cNvSpPr txBox="1">
              <a:spLocks noChangeArrowheads="1"/>
            </p:cNvSpPr>
            <p:nvPr/>
          </p:nvSpPr>
          <p:spPr bwMode="auto">
            <a:xfrm>
              <a:off x="3894" y="1290"/>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chemeClr val="accent1"/>
                  </a:solidFill>
                  <a:ea typeface="楷体_GB2312"/>
                </a:rPr>
                <a:t>1</a:t>
              </a:r>
            </a:p>
          </p:txBody>
        </p:sp>
        <p:sp>
          <p:nvSpPr>
            <p:cNvPr id="33819" name="Line 50"/>
            <p:cNvSpPr>
              <a:spLocks noChangeShapeType="1"/>
            </p:cNvSpPr>
            <p:nvPr/>
          </p:nvSpPr>
          <p:spPr bwMode="auto">
            <a:xfrm flipH="1">
              <a:off x="3528" y="1482"/>
              <a:ext cx="366" cy="222"/>
            </a:xfrm>
            <a:prstGeom prst="line">
              <a:avLst/>
            </a:prstGeom>
            <a:noFill/>
            <a:ln w="28575">
              <a:solidFill>
                <a:srgbClr val="66FF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0" name="Text Box 51"/>
            <p:cNvSpPr txBox="1">
              <a:spLocks noChangeArrowheads="1"/>
            </p:cNvSpPr>
            <p:nvPr/>
          </p:nvSpPr>
          <p:spPr bwMode="auto">
            <a:xfrm>
              <a:off x="3606" y="2048"/>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a:ea typeface="楷体_GB2312"/>
                </a:rPr>
                <a:t>0.707</a:t>
              </a:r>
            </a:p>
          </p:txBody>
        </p:sp>
        <p:sp>
          <p:nvSpPr>
            <p:cNvPr id="33821" name="Line 52"/>
            <p:cNvSpPr>
              <a:spLocks noChangeShapeType="1"/>
            </p:cNvSpPr>
            <p:nvPr/>
          </p:nvSpPr>
          <p:spPr bwMode="auto">
            <a:xfrm>
              <a:off x="3366" y="1908"/>
              <a:ext cx="240" cy="198"/>
            </a:xfrm>
            <a:prstGeom prst="line">
              <a:avLst/>
            </a:prstGeom>
            <a:noFill/>
            <a:ln w="28575">
              <a:solidFill>
                <a:srgbClr val="FFFF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2" name="Text Box 53"/>
            <p:cNvSpPr txBox="1">
              <a:spLocks noChangeArrowheads="1"/>
            </p:cNvSpPr>
            <p:nvPr/>
          </p:nvSpPr>
          <p:spPr bwMode="auto">
            <a:xfrm>
              <a:off x="3366" y="220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FF99FF"/>
                  </a:solidFill>
                  <a:ea typeface="楷体_GB2312"/>
                </a:rPr>
                <a:t>0.5</a:t>
              </a:r>
            </a:p>
          </p:txBody>
        </p:sp>
        <p:sp>
          <p:nvSpPr>
            <p:cNvPr id="33823" name="Line 54"/>
            <p:cNvSpPr>
              <a:spLocks noChangeShapeType="1"/>
            </p:cNvSpPr>
            <p:nvPr/>
          </p:nvSpPr>
          <p:spPr bwMode="auto">
            <a:xfrm>
              <a:off x="3306" y="2010"/>
              <a:ext cx="108" cy="192"/>
            </a:xfrm>
            <a:prstGeom prst="line">
              <a:avLst/>
            </a:prstGeom>
            <a:noFill/>
            <a:ln w="28575">
              <a:solidFill>
                <a:srgbClr val="FF99FF"/>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4" name="Line 57"/>
            <p:cNvSpPr>
              <a:spLocks noChangeShapeType="1"/>
            </p:cNvSpPr>
            <p:nvPr/>
          </p:nvSpPr>
          <p:spPr bwMode="auto">
            <a:xfrm>
              <a:off x="3990" y="1818"/>
              <a:ext cx="624" cy="0"/>
            </a:xfrm>
            <a:prstGeom prst="line">
              <a:avLst/>
            </a:prstGeom>
            <a:noFill/>
            <a:ln w="38100">
              <a:solidFill>
                <a:srgbClr val="FF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5" name="Line 60"/>
            <p:cNvSpPr>
              <a:spLocks noChangeShapeType="1"/>
            </p:cNvSpPr>
            <p:nvPr/>
          </p:nvSpPr>
          <p:spPr bwMode="auto">
            <a:xfrm>
              <a:off x="1728" y="1818"/>
              <a:ext cx="2334"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33796" name="对象 1"/>
          <p:cNvGraphicFramePr>
            <a:graphicFrameLocks noChangeAspect="1"/>
          </p:cNvGraphicFramePr>
          <p:nvPr/>
        </p:nvGraphicFramePr>
        <p:xfrm>
          <a:off x="4303713" y="1012825"/>
          <a:ext cx="1476375" cy="863600"/>
        </p:xfrm>
        <a:graphic>
          <a:graphicData uri="http://schemas.openxmlformats.org/presentationml/2006/ole">
            <mc:AlternateContent xmlns:mc="http://schemas.openxmlformats.org/markup-compatibility/2006">
              <mc:Choice xmlns:v="urn:schemas-microsoft-com:vml" Requires="v">
                <p:oleObj spid="_x0000_s33879" name="Equation" r:id="rId4" imgW="825500" imgH="482600" progId="Equation.DSMT4">
                  <p:embed/>
                </p:oleObj>
              </mc:Choice>
              <mc:Fallback>
                <p:oleObj name="Equation" r:id="rId4" imgW="825500" imgH="482600"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3713" y="1012825"/>
                        <a:ext cx="14763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p:nvPr/>
        </p:nvSpPr>
        <p:spPr>
          <a:xfrm>
            <a:off x="239713" y="349250"/>
            <a:ext cx="3683000" cy="6370638"/>
          </a:xfrm>
          <a:prstGeom prst="rect">
            <a:avLst/>
          </a:prstGeom>
          <a:noFill/>
        </p:spPr>
        <p:txBody>
          <a:bodyPr wrap="square">
            <a:spAutoFit/>
          </a:bodyPr>
          <a:lstStyle/>
          <a:p>
            <a:pPr marL="350838" indent="-350838" eaLnBrk="1" hangingPunct="1">
              <a:defRPr/>
            </a:pPr>
            <a:r>
              <a:rPr lang="en-US" altLang="zh-CN" b="1" dirty="0"/>
              <a:t>1</a:t>
            </a:r>
            <a:r>
              <a:rPr lang="zh-CN" altLang="en-US" b="1" dirty="0"/>
              <a:t>、当</a:t>
            </a:r>
            <a:r>
              <a:rPr lang="en-US" altLang="zh-CN" b="1" dirty="0"/>
              <a:t>Q&gt;0.707</a:t>
            </a:r>
            <a:r>
              <a:rPr lang="zh-CN" altLang="en-US" b="1" dirty="0"/>
              <a:t>时：</a:t>
            </a:r>
          </a:p>
          <a:p>
            <a:pPr marL="350838" indent="-350838" eaLnBrk="1" hangingPunct="1">
              <a:buFontTx/>
              <a:buAutoNum type="alphaLcPeriod"/>
              <a:defRPr/>
            </a:pPr>
            <a:r>
              <a:rPr lang="zh-CN" altLang="en-US" b="1" dirty="0" smtClean="0">
                <a:latin typeface="楷体_GB2312" pitchFamily="49" charset="-122"/>
                <a:ea typeface="楷体_GB2312" pitchFamily="49" charset="-122"/>
              </a:rPr>
              <a:t>有</a:t>
            </a:r>
            <a:r>
              <a:rPr lang="zh-CN" altLang="en-US" b="1" dirty="0">
                <a:latin typeface="楷体_GB2312" pitchFamily="49" charset="-122"/>
                <a:ea typeface="楷体_GB2312" pitchFamily="49" charset="-122"/>
              </a:rPr>
              <a:t>峰值。 </a:t>
            </a:r>
            <a:endParaRPr lang="en-US" altLang="zh-CN" b="1" dirty="0">
              <a:latin typeface="楷体_GB2312" pitchFamily="49" charset="-122"/>
              <a:ea typeface="楷体_GB2312" pitchFamily="49" charset="-122"/>
            </a:endParaRPr>
          </a:p>
          <a:p>
            <a:pPr marL="350838" indent="-350838" eaLnBrk="1" hangingPunct="1">
              <a:buFontTx/>
              <a:buAutoNum type="alphaLcPeriod"/>
              <a:defRPr/>
            </a:pPr>
            <a:r>
              <a:rPr lang="en-US" altLang="zh-CN" b="1" i="1" dirty="0">
                <a:ea typeface="楷体_GB2312" pitchFamily="49" charset="-122"/>
              </a:rPr>
              <a:t>Q</a:t>
            </a:r>
            <a:r>
              <a:rPr lang="zh-CN" altLang="en-US" b="1" dirty="0">
                <a:latin typeface="楷体_GB2312" pitchFamily="49" charset="-122"/>
                <a:ea typeface="楷体_GB2312" pitchFamily="49" charset="-122"/>
              </a:rPr>
              <a:t>值越大，尖峰越高</a:t>
            </a:r>
            <a:endParaRPr lang="en-US" altLang="zh-CN" b="1" dirty="0">
              <a:latin typeface="楷体_GB2312" pitchFamily="49" charset="-122"/>
              <a:ea typeface="楷体_GB2312" pitchFamily="49" charset="-122"/>
            </a:endParaRPr>
          </a:p>
          <a:p>
            <a:pPr marL="350838" indent="-350838" eaLnBrk="1" hangingPunct="1">
              <a:buFontTx/>
              <a:buAutoNum type="alphaLcPeriod"/>
              <a:defRPr/>
            </a:pPr>
            <a:r>
              <a:rPr lang="zh-CN" altLang="en-US" b="1" dirty="0">
                <a:latin typeface="+mn-ea"/>
              </a:rPr>
              <a:t>当</a:t>
            </a:r>
            <a:r>
              <a:rPr lang="en-US" altLang="zh-CN" b="1" dirty="0">
                <a:latin typeface="+mn-ea"/>
              </a:rPr>
              <a:t>Q</a:t>
            </a:r>
            <a:r>
              <a:rPr lang="en-US" altLang="zh-CN" b="1" dirty="0">
                <a:latin typeface="+mn-ea"/>
                <a:sym typeface="Symbol"/>
              </a:rPr>
              <a:t></a:t>
            </a:r>
            <a:r>
              <a:rPr lang="en-US" altLang="zh-CN" b="1" dirty="0">
                <a:latin typeface="Times New Roman"/>
                <a:cs typeface="Times New Roman"/>
                <a:sym typeface="Symbol"/>
              </a:rPr>
              <a:t>∞</a:t>
            </a:r>
            <a:r>
              <a:rPr lang="zh-CN" altLang="en-US" b="1" dirty="0">
                <a:latin typeface="+mn-ea"/>
              </a:rPr>
              <a:t>时，电路将产生自激振荡。</a:t>
            </a:r>
          </a:p>
          <a:p>
            <a:pPr marL="350838" indent="-350838" eaLnBrk="1" hangingPunct="1">
              <a:buFontTx/>
              <a:buAutoNum type="alphaLcPeriod"/>
              <a:defRPr/>
            </a:pPr>
            <a:r>
              <a:rPr lang="zh-CN" altLang="en-US" b="1" dirty="0">
                <a:latin typeface="楷体_GB2312" pitchFamily="49" charset="-122"/>
                <a:ea typeface="楷体_GB2312" pitchFamily="49" charset="-122"/>
              </a:rPr>
              <a:t>过渡带衰减</a:t>
            </a:r>
            <a:r>
              <a:rPr lang="zh-CN" altLang="en-US" b="1" dirty="0">
                <a:ea typeface="楷体_GB2312" pitchFamily="49" charset="-122"/>
              </a:rPr>
              <a:t>速度较快。</a:t>
            </a:r>
            <a:endParaRPr lang="en-US" altLang="zh-CN" b="1" dirty="0">
              <a:ea typeface="楷体_GB2312" pitchFamily="49" charset="-122"/>
            </a:endParaRPr>
          </a:p>
          <a:p>
            <a:pPr marL="350838" indent="-350838" eaLnBrk="1" hangingPunct="1">
              <a:buFontTx/>
              <a:buAutoNum type="alphaLcPeriod"/>
              <a:defRPr/>
            </a:pPr>
            <a:endParaRPr lang="en-US" altLang="zh-CN" b="1" dirty="0">
              <a:ea typeface="楷体_GB2312" pitchFamily="49" charset="-122"/>
            </a:endParaRPr>
          </a:p>
          <a:p>
            <a:pPr marL="350838" indent="-350838" eaLnBrk="1" hangingPunct="1">
              <a:defRPr/>
            </a:pPr>
            <a:r>
              <a:rPr lang="en-US" altLang="zh-CN" b="1" dirty="0">
                <a:ea typeface="楷体_GB2312" pitchFamily="49" charset="-122"/>
              </a:rPr>
              <a:t>2</a:t>
            </a:r>
            <a:r>
              <a:rPr lang="zh-CN" altLang="en-US" b="1" dirty="0">
                <a:ea typeface="楷体_GB2312" pitchFamily="49" charset="-122"/>
              </a:rPr>
              <a:t>、</a:t>
            </a:r>
            <a:r>
              <a:rPr lang="zh-CN" altLang="en-US" b="1" dirty="0">
                <a:latin typeface="楷体_GB2312" pitchFamily="49" charset="-122"/>
                <a:ea typeface="楷体_GB2312" pitchFamily="49" charset="-122"/>
              </a:rPr>
              <a:t>当</a:t>
            </a:r>
            <a:r>
              <a:rPr lang="en-US" altLang="zh-CN" b="1" dirty="0">
                <a:ea typeface="楷体_GB2312" pitchFamily="49" charset="-122"/>
              </a:rPr>
              <a:t>Q&lt;0.707</a:t>
            </a:r>
            <a:r>
              <a:rPr lang="zh-CN" altLang="en-US" b="1" dirty="0">
                <a:ea typeface="楷体_GB2312" pitchFamily="49" charset="-122"/>
              </a:rPr>
              <a:t>时</a:t>
            </a:r>
            <a:endParaRPr lang="zh-CN" altLang="en-US" b="1" dirty="0">
              <a:latin typeface="楷体_GB2312" pitchFamily="49" charset="-122"/>
              <a:ea typeface="楷体_GB2312" pitchFamily="49" charset="-122"/>
            </a:endParaRPr>
          </a:p>
          <a:p>
            <a:pPr marL="350838" indent="-350838" eaLnBrk="1" hangingPunct="1">
              <a:defRPr/>
            </a:pPr>
            <a:r>
              <a:rPr lang="en-US" altLang="zh-CN" b="1" dirty="0">
                <a:latin typeface="楷体_GB2312" pitchFamily="49" charset="-122"/>
                <a:ea typeface="楷体_GB2312" pitchFamily="49" charset="-122"/>
              </a:rPr>
              <a:t>a</a:t>
            </a:r>
            <a:r>
              <a:rPr lang="zh-CN" altLang="en-US" b="1" dirty="0" smtClean="0">
                <a:latin typeface="楷体_GB2312" pitchFamily="49" charset="-122"/>
                <a:ea typeface="楷体_GB2312" pitchFamily="49" charset="-122"/>
              </a:rPr>
              <a:t>、无峰值</a:t>
            </a:r>
            <a:r>
              <a:rPr lang="zh-CN" altLang="en-US" b="1" dirty="0">
                <a:latin typeface="楷体_GB2312" pitchFamily="49" charset="-122"/>
                <a:ea typeface="楷体_GB2312" pitchFamily="49" charset="-122"/>
              </a:rPr>
              <a:t>。 </a:t>
            </a:r>
            <a:endParaRPr lang="en-US" altLang="zh-CN" b="1" dirty="0">
              <a:latin typeface="楷体_GB2312" pitchFamily="49" charset="-122"/>
              <a:ea typeface="楷体_GB2312" pitchFamily="49" charset="-122"/>
            </a:endParaRPr>
          </a:p>
          <a:p>
            <a:pPr marL="350838" indent="-350838" eaLnBrk="1" hangingPunct="1">
              <a:defRPr/>
            </a:pPr>
            <a:r>
              <a:rPr lang="en-US" altLang="zh-CN" b="1" dirty="0">
                <a:latin typeface="楷体_GB2312" pitchFamily="49" charset="-122"/>
                <a:ea typeface="楷体_GB2312" pitchFamily="49" charset="-122"/>
              </a:rPr>
              <a:t>b</a:t>
            </a:r>
            <a:r>
              <a:rPr lang="zh-CN" altLang="en-US" b="1" dirty="0">
                <a:latin typeface="楷体_GB2312" pitchFamily="49" charset="-122"/>
                <a:ea typeface="楷体_GB2312" pitchFamily="49" charset="-122"/>
              </a:rPr>
              <a:t>、通带有衰减。</a:t>
            </a:r>
            <a:endParaRPr lang="en-US" altLang="zh-CN" b="1" dirty="0">
              <a:latin typeface="楷体_GB2312" pitchFamily="49" charset="-122"/>
              <a:ea typeface="楷体_GB2312" pitchFamily="49" charset="-122"/>
            </a:endParaRPr>
          </a:p>
          <a:p>
            <a:pPr marL="350838" indent="-350838" eaLnBrk="1" hangingPunct="1">
              <a:defRPr/>
            </a:pPr>
            <a:r>
              <a:rPr lang="en-US" altLang="zh-CN" b="1" i="1" dirty="0">
                <a:ea typeface="楷体_GB2312" pitchFamily="49" charset="-122"/>
              </a:rPr>
              <a:t>C</a:t>
            </a:r>
            <a:r>
              <a:rPr lang="zh-CN" altLang="en-US" b="1" i="1" dirty="0">
                <a:ea typeface="楷体_GB2312" pitchFamily="49" charset="-122"/>
              </a:rPr>
              <a:t>、</a:t>
            </a:r>
            <a:r>
              <a:rPr lang="en-US" altLang="zh-CN" b="1" i="1" dirty="0">
                <a:ea typeface="楷体_GB2312" pitchFamily="49" charset="-122"/>
              </a:rPr>
              <a:t>Q</a:t>
            </a:r>
            <a:r>
              <a:rPr lang="zh-CN" altLang="en-US" b="1" dirty="0">
                <a:latin typeface="楷体_GB2312" pitchFamily="49" charset="-122"/>
                <a:ea typeface="楷体_GB2312" pitchFamily="49" charset="-122"/>
              </a:rPr>
              <a:t>值越小，幅频特性上升的越慢。</a:t>
            </a:r>
          </a:p>
          <a:p>
            <a:pPr marL="350838" indent="-350838" eaLnBrk="1" hangingPunct="1">
              <a:defRPr/>
            </a:pPr>
            <a:endParaRPr lang="en-US" altLang="zh-CN" b="1" dirty="0">
              <a:latin typeface="楷体_GB2312" pitchFamily="49" charset="-122"/>
              <a:ea typeface="楷体_GB2312" pitchFamily="49" charset="-122"/>
            </a:endParaRPr>
          </a:p>
          <a:p>
            <a:pPr marL="350838" indent="-350838" eaLnBrk="1" hangingPunct="1">
              <a:defRPr/>
            </a:pPr>
            <a:r>
              <a:rPr lang="en-US" altLang="zh-CN" b="1" dirty="0">
                <a:latin typeface="楷体_GB2312" pitchFamily="49" charset="-122"/>
                <a:ea typeface="楷体_GB2312" pitchFamily="49" charset="-122"/>
              </a:rPr>
              <a:t>3</a:t>
            </a:r>
            <a:r>
              <a:rPr lang="zh-CN" altLang="en-US" b="1" dirty="0">
                <a:latin typeface="楷体_GB2312" pitchFamily="49" charset="-122"/>
                <a:ea typeface="楷体_GB2312" pitchFamily="49" charset="-122"/>
              </a:rPr>
              <a:t>、当</a:t>
            </a:r>
            <a:r>
              <a:rPr lang="en-US" altLang="zh-CN" b="1" dirty="0">
                <a:ea typeface="楷体_GB2312" pitchFamily="49" charset="-122"/>
              </a:rPr>
              <a:t>Q=0.707</a:t>
            </a:r>
            <a:r>
              <a:rPr lang="zh-CN" altLang="en-US" b="1" dirty="0">
                <a:ea typeface="楷体_GB2312" pitchFamily="49" charset="-122"/>
              </a:rPr>
              <a:t>时</a:t>
            </a:r>
            <a:endParaRPr lang="en-US" altLang="zh-CN" b="1" dirty="0">
              <a:ea typeface="楷体_GB2312" pitchFamily="49" charset="-122"/>
            </a:endParaRPr>
          </a:p>
          <a:p>
            <a:pPr marL="350838" indent="-350838" eaLnBrk="1" hangingPunct="1">
              <a:defRPr/>
            </a:pPr>
            <a:r>
              <a:rPr lang="en-US" altLang="zh-CN" b="1" dirty="0">
                <a:latin typeface="楷体_GB2312" pitchFamily="49" charset="-122"/>
                <a:ea typeface="楷体_GB2312" pitchFamily="49" charset="-122"/>
              </a:rPr>
              <a:t>A</a:t>
            </a:r>
            <a:r>
              <a:rPr lang="zh-CN" altLang="en-US" b="1" dirty="0">
                <a:latin typeface="楷体_GB2312" pitchFamily="49" charset="-122"/>
                <a:ea typeface="楷体_GB2312" pitchFamily="49" charset="-122"/>
              </a:rPr>
              <a:t>、无峰值</a:t>
            </a:r>
            <a:endParaRPr lang="en-US" altLang="zh-CN" b="1" dirty="0">
              <a:latin typeface="楷体_GB2312" pitchFamily="49" charset="-122"/>
              <a:ea typeface="楷体_GB2312" pitchFamily="49" charset="-122"/>
            </a:endParaRPr>
          </a:p>
          <a:p>
            <a:pPr marL="350838" indent="-350838" eaLnBrk="1" hangingPunct="1">
              <a:defRPr/>
            </a:pPr>
            <a:r>
              <a:rPr lang="en-US" altLang="zh-CN" b="1" dirty="0">
                <a:ea typeface="楷体_GB2312" pitchFamily="49" charset="-122"/>
              </a:rPr>
              <a:t>B</a:t>
            </a:r>
            <a:r>
              <a:rPr lang="zh-CN" altLang="en-US" b="1" dirty="0">
                <a:ea typeface="楷体_GB2312" pitchFamily="49" charset="-122"/>
              </a:rPr>
              <a:t>、</a:t>
            </a:r>
            <a:r>
              <a:rPr lang="zh-CN" altLang="en-US" b="1" dirty="0">
                <a:latin typeface="楷体_GB2312" pitchFamily="49" charset="-122"/>
                <a:ea typeface="楷体_GB2312" pitchFamily="49" charset="-122"/>
              </a:rPr>
              <a:t>幅频特性最平坦</a:t>
            </a:r>
            <a:endParaRPr lang="zh-CN" altLang="en-US" b="1" dirty="0"/>
          </a:p>
          <a:p>
            <a:pPr eaLnBrk="1" hangingPunct="1">
              <a:defRPr/>
            </a:pPr>
            <a:endParaRPr lang="zh-CN" altLang="en-US" dirty="0"/>
          </a:p>
        </p:txBody>
      </p:sp>
      <p:sp>
        <p:nvSpPr>
          <p:cNvPr id="3" name="文本框 2"/>
          <p:cNvSpPr txBox="1">
            <a:spLocks noRot="1" noChangeAspect="1" noMove="1" noResize="1" noEditPoints="1" noAdjustHandles="1" noChangeArrowheads="1" noChangeShapeType="1" noTextEdit="1"/>
          </p:cNvSpPr>
          <p:nvPr/>
        </p:nvSpPr>
        <p:spPr>
          <a:xfrm>
            <a:off x="8173614" y="4904962"/>
            <a:ext cx="606127" cy="787267"/>
          </a:xfrm>
          <a:prstGeom prst="rect">
            <a:avLst/>
          </a:prstGeom>
          <a:blipFill rotWithShape="0">
            <a:blip r:embed="rId6"/>
            <a:stretch>
              <a:fillRect/>
            </a:stretch>
          </a:blipFill>
        </p:spPr>
        <p:txBody>
          <a:bodyPr/>
          <a:lstStyle/>
          <a:p>
            <a:pPr>
              <a:defRPr/>
            </a:pPr>
            <a:r>
              <a:rPr lang="zh-CN" altLang="en-US">
                <a:noFill/>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72" descr="未标题-2 拷贝"/>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060575"/>
            <a:ext cx="6264275"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168"/>
          <p:cNvSpPr>
            <a:spLocks noChangeArrowheads="1"/>
          </p:cNvSpPr>
          <p:nvPr/>
        </p:nvSpPr>
        <p:spPr bwMode="auto">
          <a:xfrm>
            <a:off x="381000" y="392113"/>
            <a:ext cx="8512175"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en-US" altLang="zh-CN" sz="2800" b="1">
                <a:solidFill>
                  <a:srgbClr val="000000"/>
                </a:solidFill>
                <a:ea typeface="楷体_GB2312"/>
              </a:rPr>
              <a:t>2. </a:t>
            </a:r>
            <a:r>
              <a:rPr lang="zh-CN" altLang="en-US" sz="2800" b="1">
                <a:solidFill>
                  <a:srgbClr val="000000"/>
                </a:solidFill>
                <a:ea typeface="楷体_GB2312"/>
              </a:rPr>
              <a:t>巴特沃斯传递函数及其归一化幅频响应，</a:t>
            </a:r>
            <a:r>
              <a:rPr lang="en-US" altLang="zh-CN" sz="2800" b="1">
                <a:solidFill>
                  <a:srgbClr val="000000"/>
                </a:solidFill>
                <a:ea typeface="楷体_GB2312"/>
              </a:rPr>
              <a:t>Q=0.707</a:t>
            </a:r>
            <a:endParaRPr lang="zh-CN" altLang="en-US" sz="2800" b="1">
              <a:solidFill>
                <a:srgbClr val="000000"/>
              </a:solidFill>
              <a:ea typeface="楷体_GB2312"/>
            </a:endParaRPr>
          </a:p>
        </p:txBody>
      </p:sp>
      <p:graphicFrame>
        <p:nvGraphicFramePr>
          <p:cNvPr id="35844" name="Object 169"/>
          <p:cNvGraphicFramePr>
            <a:graphicFrameLocks noChangeAspect="1"/>
          </p:cNvGraphicFramePr>
          <p:nvPr/>
        </p:nvGraphicFramePr>
        <p:xfrm>
          <a:off x="2916238" y="982663"/>
          <a:ext cx="3600450" cy="1119187"/>
        </p:xfrm>
        <a:graphic>
          <a:graphicData uri="http://schemas.openxmlformats.org/presentationml/2006/ole">
            <mc:AlternateContent xmlns:mc="http://schemas.openxmlformats.org/markup-compatibility/2006">
              <mc:Choice xmlns:v="urn:schemas-microsoft-com:vml" Requires="v">
                <p:oleObj spid="_x0000_s35899" name="Equation" r:id="rId5" imgW="1473200" imgH="457200" progId="Equation.3">
                  <p:embed/>
                </p:oleObj>
              </mc:Choice>
              <mc:Fallback>
                <p:oleObj name="Equation" r:id="rId5" imgW="1473200" imgH="457200" progId="Equation.3">
                  <p:embed/>
                  <p:pic>
                    <p:nvPicPr>
                      <p:cNvPr id="0" name="Object 1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982663"/>
                        <a:ext cx="3600450" cy="111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5" name="Rectangle 171"/>
          <p:cNvSpPr>
            <a:spLocks noChangeArrowheads="1"/>
          </p:cNvSpPr>
          <p:nvPr/>
        </p:nvSpPr>
        <p:spPr bwMode="auto">
          <a:xfrm>
            <a:off x="3498850" y="4370388"/>
            <a:ext cx="32766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latin typeface="Arial" panose="020B0604020202020204" pitchFamily="34" charset="0"/>
                <a:ea typeface="楷体_GB2312"/>
              </a:rPr>
              <a:t>归一化幅频响应</a:t>
            </a:r>
            <a:endParaRPr lang="zh-CN" altLang="en-US" sz="2800" b="1">
              <a:ea typeface="楷体_GB2312"/>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377" name="Picture 225" descr="未标题-2 拷贝"/>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765175"/>
            <a:ext cx="4351338"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207">
            <a:hlinkClick r:id="rId7" action="ppaction://hlinksldjump"/>
          </p:cNvPr>
          <p:cNvSpPr>
            <a:spLocks noChangeArrowheads="1"/>
          </p:cNvSpPr>
          <p:nvPr/>
        </p:nvSpPr>
        <p:spPr bwMode="auto">
          <a:xfrm>
            <a:off x="533400" y="106363"/>
            <a:ext cx="5410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dirty="0" smtClean="0">
                <a:solidFill>
                  <a:srgbClr val="000066"/>
                </a:solidFill>
                <a:ea typeface="黑体" panose="02010609060101010101" pitchFamily="49" charset="-122"/>
              </a:rPr>
              <a:t>10.3.3  </a:t>
            </a:r>
            <a:r>
              <a:rPr lang="zh-CN" altLang="en-US" b="1" dirty="0">
                <a:solidFill>
                  <a:srgbClr val="000066"/>
                </a:solidFill>
                <a:ea typeface="黑体" panose="02010609060101010101" pitchFamily="49" charset="-122"/>
              </a:rPr>
              <a:t>有源带通滤波电路</a:t>
            </a:r>
          </a:p>
        </p:txBody>
      </p:sp>
      <p:sp>
        <p:nvSpPr>
          <p:cNvPr id="37892" name="Line 208"/>
          <p:cNvSpPr>
            <a:spLocks noChangeShapeType="1"/>
          </p:cNvSpPr>
          <p:nvPr/>
        </p:nvSpPr>
        <p:spPr bwMode="auto">
          <a:xfrm>
            <a:off x="533400" y="762000"/>
            <a:ext cx="5029200" cy="0"/>
          </a:xfrm>
          <a:prstGeom prst="line">
            <a:avLst/>
          </a:prstGeom>
          <a:noFill/>
          <a:ln w="889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361" name="Rectangle 209"/>
          <p:cNvSpPr>
            <a:spLocks noChangeArrowheads="1"/>
          </p:cNvSpPr>
          <p:nvPr/>
        </p:nvSpPr>
        <p:spPr bwMode="auto">
          <a:xfrm>
            <a:off x="457200" y="877888"/>
            <a:ext cx="502920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en-US" altLang="zh-CN" sz="2800" b="1">
                <a:solidFill>
                  <a:srgbClr val="000000"/>
                </a:solidFill>
                <a:ea typeface="楷体_GB2312"/>
              </a:rPr>
              <a:t>1. </a:t>
            </a:r>
            <a:r>
              <a:rPr lang="zh-CN" altLang="en-US" sz="2800" b="1">
                <a:solidFill>
                  <a:srgbClr val="000000"/>
                </a:solidFill>
                <a:ea typeface="楷体_GB2312"/>
              </a:rPr>
              <a:t>电路组成原理</a:t>
            </a:r>
          </a:p>
        </p:txBody>
      </p:sp>
      <p:sp>
        <p:nvSpPr>
          <p:cNvPr id="177363" name="Rectangle 211"/>
          <p:cNvSpPr>
            <a:spLocks noChangeArrowheads="1"/>
          </p:cNvSpPr>
          <p:nvPr/>
        </p:nvSpPr>
        <p:spPr bwMode="auto">
          <a:xfrm>
            <a:off x="374650" y="1444625"/>
            <a:ext cx="442595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solidFill>
                  <a:srgbClr val="000000"/>
                </a:solidFill>
                <a:ea typeface="楷体_GB2312"/>
              </a:rPr>
              <a:t>可由低通和高通串联得到</a:t>
            </a:r>
          </a:p>
        </p:txBody>
      </p:sp>
      <p:sp>
        <p:nvSpPr>
          <p:cNvPr id="177365" name="Rectangle 213"/>
          <p:cNvSpPr>
            <a:spLocks noChangeArrowheads="1"/>
          </p:cNvSpPr>
          <p:nvPr/>
        </p:nvSpPr>
        <p:spPr bwMode="auto">
          <a:xfrm>
            <a:off x="685800" y="4159250"/>
            <a:ext cx="163195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solidFill>
                  <a:srgbClr val="000000"/>
                </a:solidFill>
                <a:ea typeface="楷体_GB2312"/>
              </a:rPr>
              <a:t>必须满足</a:t>
            </a:r>
          </a:p>
        </p:txBody>
      </p:sp>
      <p:grpSp>
        <p:nvGrpSpPr>
          <p:cNvPr id="177375" name="Group 223"/>
          <p:cNvGrpSpPr>
            <a:grpSpLocks/>
          </p:cNvGrpSpPr>
          <p:nvPr/>
        </p:nvGrpSpPr>
        <p:grpSpPr bwMode="auto">
          <a:xfrm>
            <a:off x="755650" y="1987550"/>
            <a:ext cx="4751388" cy="946150"/>
            <a:chOff x="509" y="1182"/>
            <a:chExt cx="2515" cy="596"/>
          </a:xfrm>
        </p:grpSpPr>
        <p:graphicFrame>
          <p:nvGraphicFramePr>
            <p:cNvPr id="37902" name="Object 212"/>
            <p:cNvGraphicFramePr>
              <a:graphicFrameLocks noChangeAspect="1"/>
            </p:cNvGraphicFramePr>
            <p:nvPr/>
          </p:nvGraphicFramePr>
          <p:xfrm>
            <a:off x="509" y="1182"/>
            <a:ext cx="870" cy="596"/>
          </p:xfrm>
          <a:graphic>
            <a:graphicData uri="http://schemas.openxmlformats.org/presentationml/2006/ole">
              <mc:AlternateContent xmlns:mc="http://schemas.openxmlformats.org/markup-compatibility/2006">
                <mc:Choice xmlns:v="urn:schemas-microsoft-com:vml" Requires="v">
                  <p:oleObj spid="_x0000_s38063" name="Equation" r:id="rId8" imgW="685502" imgH="406224" progId="Equation.3">
                    <p:embed/>
                  </p:oleObj>
                </mc:Choice>
                <mc:Fallback>
                  <p:oleObj name="Equation" r:id="rId8" imgW="685502" imgH="406224" progId="Equation.3">
                    <p:embed/>
                    <p:pic>
                      <p:nvPicPr>
                        <p:cNvPr id="0" name="Object 2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9" y="1182"/>
                          <a:ext cx="87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3" name="Rectangle 217"/>
            <p:cNvSpPr>
              <a:spLocks noChangeArrowheads="1"/>
            </p:cNvSpPr>
            <p:nvPr/>
          </p:nvSpPr>
          <p:spPr bwMode="auto">
            <a:xfrm>
              <a:off x="1426" y="1344"/>
              <a:ext cx="1598"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solidFill>
                    <a:srgbClr val="000000"/>
                  </a:solidFill>
                  <a:ea typeface="楷体_GB2312"/>
                </a:rPr>
                <a:t>低通截止角频率</a:t>
              </a:r>
            </a:p>
          </p:txBody>
        </p:sp>
      </p:grpSp>
      <p:grpSp>
        <p:nvGrpSpPr>
          <p:cNvPr id="177376" name="Group 224"/>
          <p:cNvGrpSpPr>
            <a:grpSpLocks/>
          </p:cNvGrpSpPr>
          <p:nvPr/>
        </p:nvGrpSpPr>
        <p:grpSpPr bwMode="auto">
          <a:xfrm>
            <a:off x="779463" y="3035300"/>
            <a:ext cx="4706937" cy="969963"/>
            <a:chOff x="491" y="1776"/>
            <a:chExt cx="2533" cy="611"/>
          </a:xfrm>
        </p:grpSpPr>
        <p:graphicFrame>
          <p:nvGraphicFramePr>
            <p:cNvPr id="37900" name="Object 218"/>
            <p:cNvGraphicFramePr>
              <a:graphicFrameLocks noChangeAspect="1"/>
            </p:cNvGraphicFramePr>
            <p:nvPr/>
          </p:nvGraphicFramePr>
          <p:xfrm>
            <a:off x="491" y="1776"/>
            <a:ext cx="884" cy="611"/>
          </p:xfrm>
          <a:graphic>
            <a:graphicData uri="http://schemas.openxmlformats.org/presentationml/2006/ole">
              <mc:AlternateContent xmlns:mc="http://schemas.openxmlformats.org/markup-compatibility/2006">
                <mc:Choice xmlns:v="urn:schemas-microsoft-com:vml" Requires="v">
                  <p:oleObj spid="_x0000_s38064" name="Equation" r:id="rId10" imgW="698197" imgH="406224" progId="Equation.3">
                    <p:embed/>
                  </p:oleObj>
                </mc:Choice>
                <mc:Fallback>
                  <p:oleObj name="Equation" r:id="rId10" imgW="698197" imgH="406224" progId="Equation.3">
                    <p:embed/>
                    <p:pic>
                      <p:nvPicPr>
                        <p:cNvPr id="0" name="Object 2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 y="1776"/>
                          <a:ext cx="884" cy="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1" name="Rectangle 219"/>
            <p:cNvSpPr>
              <a:spLocks noChangeArrowheads="1"/>
            </p:cNvSpPr>
            <p:nvPr/>
          </p:nvSpPr>
          <p:spPr bwMode="auto">
            <a:xfrm>
              <a:off x="1426" y="1866"/>
              <a:ext cx="1598"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solidFill>
                    <a:srgbClr val="000000"/>
                  </a:solidFill>
                  <a:ea typeface="楷体_GB2312"/>
                </a:rPr>
                <a:t>高通截止角频率</a:t>
              </a:r>
            </a:p>
          </p:txBody>
        </p:sp>
      </p:grpSp>
      <p:graphicFrame>
        <p:nvGraphicFramePr>
          <p:cNvPr id="177372" name="Object 220"/>
          <p:cNvGraphicFramePr>
            <a:graphicFrameLocks noChangeAspect="1"/>
          </p:cNvGraphicFramePr>
          <p:nvPr/>
        </p:nvGraphicFramePr>
        <p:xfrm>
          <a:off x="2306638" y="4221163"/>
          <a:ext cx="1335087" cy="503237"/>
        </p:xfrm>
        <a:graphic>
          <a:graphicData uri="http://schemas.openxmlformats.org/presentationml/2006/ole">
            <mc:AlternateContent xmlns:mc="http://schemas.openxmlformats.org/markup-compatibility/2006">
              <mc:Choice xmlns:v="urn:schemas-microsoft-com:vml" Requires="v">
                <p:oleObj spid="_x0000_s38065" name="Equation" r:id="rId12" imgW="533169" imgH="203112" progId="Equation.3">
                  <p:embed/>
                </p:oleObj>
              </mc:Choice>
              <mc:Fallback>
                <p:oleObj name="Equation" r:id="rId12" imgW="533169" imgH="203112" progId="Equation.3">
                  <p:embed/>
                  <p:pic>
                    <p:nvPicPr>
                      <p:cNvPr id="0" name="Object 2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06638" y="4221163"/>
                        <a:ext cx="133508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77378" name="Picture 226" descr="未标题-2 拷贝"/>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18200" y="2011363"/>
            <a:ext cx="275431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sndAc>
      <p:stSnd>
        <p:snd r:embed="rId4"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7361"/>
                                        </p:tgtEl>
                                        <p:attrNameLst>
                                          <p:attrName>style.visibility</p:attrName>
                                        </p:attrNameLst>
                                      </p:cBhvr>
                                      <p:to>
                                        <p:strVal val="visible"/>
                                      </p:to>
                                    </p:set>
                                    <p:animEffect transition="in" filter="wipe(left)">
                                      <p:cBhvr>
                                        <p:cTn id="7" dur="500"/>
                                        <p:tgtEl>
                                          <p:spTgt spid="177361"/>
                                        </p:tgtEl>
                                      </p:cBhvr>
                                    </p:animEffect>
                                  </p:childTnLst>
                                  <p:subTnLst>
                                    <p:audio>
                                      <p:cMediaNode>
                                        <p:cTn display="0" masterRel="sameClick">
                                          <p:stCondLst>
                                            <p:cond evt="begin" delay="0">
                                              <p:tn val="5"/>
                                            </p:cond>
                                          </p:stCondLst>
                                          <p:endCondLst>
                                            <p:cond evt="onStopAudio" delay="0">
                                              <p:tgtEl>
                                                <p:sldTgt/>
                                              </p:tgtEl>
                                            </p:cond>
                                          </p:endCondLst>
                                        </p:cTn>
                                        <p:tgtEl>
                                          <p:sndTgt r:embed="rId5"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7363"/>
                                        </p:tgtEl>
                                        <p:attrNameLst>
                                          <p:attrName>style.visibility</p:attrName>
                                        </p:attrNameLst>
                                      </p:cBhvr>
                                      <p:to>
                                        <p:strVal val="visible"/>
                                      </p:to>
                                    </p:set>
                                    <p:animEffect transition="in" filter="strips(downRight)">
                                      <p:cBhvr>
                                        <p:cTn id="12" dur="500"/>
                                        <p:tgtEl>
                                          <p:spTgt spid="177363"/>
                                        </p:tgtEl>
                                      </p:cBhvr>
                                    </p:animEffect>
                                  </p:childTnLst>
                                  <p:subTnLst>
                                    <p:audio>
                                      <p:cMediaNode>
                                        <p:cTn display="0" masterRel="sameClick">
                                          <p:stCondLst>
                                            <p:cond evt="begin" delay="0">
                                              <p:tn val="10"/>
                                            </p:cond>
                                          </p:stCondLst>
                                          <p:endCondLst>
                                            <p:cond evt="onStopAudio" delay="0">
                                              <p:tgtEl>
                                                <p:sldTgt/>
                                              </p:tgtEl>
                                            </p:cond>
                                          </p:endCondLst>
                                        </p:cTn>
                                        <p:tgtEl>
                                          <p:sndTgt r:embed="rId5"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77377"/>
                                        </p:tgtEl>
                                        <p:attrNameLst>
                                          <p:attrName>style.visibility</p:attrName>
                                        </p:attrNameLst>
                                      </p:cBhvr>
                                      <p:to>
                                        <p:strVal val="visible"/>
                                      </p:to>
                                    </p:set>
                                    <p:animEffect transition="in" filter="box(in)">
                                      <p:cBhvr>
                                        <p:cTn id="17" dur="500"/>
                                        <p:tgtEl>
                                          <p:spTgt spid="1773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77375"/>
                                        </p:tgtEl>
                                        <p:attrNameLst>
                                          <p:attrName>style.visibility</p:attrName>
                                        </p:attrNameLst>
                                      </p:cBhvr>
                                      <p:to>
                                        <p:strVal val="visible"/>
                                      </p:to>
                                    </p:set>
                                    <p:animEffect transition="in" filter="strips(downRight)">
                                      <p:cBhvr>
                                        <p:cTn id="22" dur="500"/>
                                        <p:tgtEl>
                                          <p:spTgt spid="1773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77376"/>
                                        </p:tgtEl>
                                        <p:attrNameLst>
                                          <p:attrName>style.visibility</p:attrName>
                                        </p:attrNameLst>
                                      </p:cBhvr>
                                      <p:to>
                                        <p:strVal val="visible"/>
                                      </p:to>
                                    </p:set>
                                    <p:animEffect transition="in" filter="strips(downRight)">
                                      <p:cBhvr>
                                        <p:cTn id="27" dur="500"/>
                                        <p:tgtEl>
                                          <p:spTgt spid="1773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77378"/>
                                        </p:tgtEl>
                                        <p:attrNameLst>
                                          <p:attrName>style.visibility</p:attrName>
                                        </p:attrNameLst>
                                      </p:cBhvr>
                                      <p:to>
                                        <p:strVal val="visible"/>
                                      </p:to>
                                    </p:set>
                                    <p:animEffect transition="in" filter="box(in)">
                                      <p:cBhvr>
                                        <p:cTn id="32" dur="500"/>
                                        <p:tgtEl>
                                          <p:spTgt spid="1773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77365"/>
                                        </p:tgtEl>
                                        <p:attrNameLst>
                                          <p:attrName>style.visibility</p:attrName>
                                        </p:attrNameLst>
                                      </p:cBhvr>
                                      <p:to>
                                        <p:strVal val="visible"/>
                                      </p:to>
                                    </p:set>
                                    <p:animEffect transition="in" filter="strips(downRight)">
                                      <p:cBhvr>
                                        <p:cTn id="37" dur="500"/>
                                        <p:tgtEl>
                                          <p:spTgt spid="177365"/>
                                        </p:tgtEl>
                                      </p:cBhvr>
                                    </p:animEffect>
                                  </p:childTnLst>
                                  <p:subTnLst>
                                    <p:audio>
                                      <p:cMediaNode>
                                        <p:cTn display="0" masterRel="sameClick">
                                          <p:stCondLst>
                                            <p:cond evt="begin" delay="0">
                                              <p:tn val="35"/>
                                            </p:cond>
                                          </p:stCondLst>
                                          <p:endCondLst>
                                            <p:cond evt="onStopAudio" delay="0">
                                              <p:tgtEl>
                                                <p:sldTgt/>
                                              </p:tgtEl>
                                            </p:cond>
                                          </p:endCondLst>
                                        </p:cTn>
                                        <p:tgtEl>
                                          <p:sndTgt r:embed="rId5" name="CHIMES.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177372"/>
                                        </p:tgtEl>
                                        <p:attrNameLst>
                                          <p:attrName>style.visibility</p:attrName>
                                        </p:attrNameLst>
                                      </p:cBhvr>
                                      <p:to>
                                        <p:strVal val="visible"/>
                                      </p:to>
                                    </p:set>
                                    <p:animEffect transition="in" filter="strips(downRight)">
                                      <p:cBhvr>
                                        <p:cTn id="42" dur="500"/>
                                        <p:tgtEl>
                                          <p:spTgt spid="177372"/>
                                        </p:tgtEl>
                                      </p:cBhvr>
                                    </p:animEffect>
                                  </p:childTnLst>
                                  <p:subTnLst>
                                    <p:audio>
                                      <p:cMediaNode>
                                        <p:cTn display="0" masterRel="sameClick">
                                          <p:stCondLst>
                                            <p:cond evt="begin" delay="0">
                                              <p:tn val="40"/>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361" grpId="0" autoUpdateAnimBg="0"/>
      <p:bldP spid="177363" grpId="0" autoUpdateAnimBg="0"/>
      <p:bldP spid="17736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7">
            <a:hlinkClick r:id="rId5" action="ppaction://hlinksldjump"/>
          </p:cNvPr>
          <p:cNvSpPr>
            <a:spLocks noChangeArrowheads="1"/>
          </p:cNvSpPr>
          <p:nvPr/>
        </p:nvSpPr>
        <p:spPr bwMode="auto">
          <a:xfrm>
            <a:off x="533400" y="106363"/>
            <a:ext cx="5715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dirty="0" smtClean="0">
                <a:solidFill>
                  <a:srgbClr val="000066"/>
                </a:solidFill>
                <a:ea typeface="黑体" panose="02010609060101010101" pitchFamily="49" charset="-122"/>
              </a:rPr>
              <a:t>10.3.4  </a:t>
            </a:r>
            <a:r>
              <a:rPr lang="zh-CN" altLang="en-US" b="1" dirty="0">
                <a:solidFill>
                  <a:srgbClr val="000066"/>
                </a:solidFill>
                <a:ea typeface="黑体" panose="02010609060101010101" pitchFamily="49" charset="-122"/>
              </a:rPr>
              <a:t>二阶有源带阻滤波电路</a:t>
            </a:r>
          </a:p>
        </p:txBody>
      </p:sp>
      <p:sp>
        <p:nvSpPr>
          <p:cNvPr id="46083" name="Line 38"/>
          <p:cNvSpPr>
            <a:spLocks noChangeShapeType="1"/>
          </p:cNvSpPr>
          <p:nvPr/>
        </p:nvSpPr>
        <p:spPr bwMode="auto">
          <a:xfrm>
            <a:off x="533400" y="762000"/>
            <a:ext cx="5486400" cy="0"/>
          </a:xfrm>
          <a:prstGeom prst="line">
            <a:avLst/>
          </a:prstGeom>
          <a:noFill/>
          <a:ln w="889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91" name="Rectangle 43"/>
          <p:cNvSpPr>
            <a:spLocks noChangeArrowheads="1"/>
          </p:cNvSpPr>
          <p:nvPr/>
        </p:nvSpPr>
        <p:spPr bwMode="auto">
          <a:xfrm>
            <a:off x="609600" y="1968500"/>
            <a:ext cx="43942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solidFill>
                  <a:srgbClr val="000000"/>
                </a:solidFill>
                <a:latin typeface="楷体_GB2312"/>
                <a:ea typeface="楷体_GB2312"/>
              </a:rPr>
              <a:t>可由低通和高通并联得到</a:t>
            </a:r>
          </a:p>
        </p:txBody>
      </p:sp>
      <p:grpSp>
        <p:nvGrpSpPr>
          <p:cNvPr id="181299" name="Group 51"/>
          <p:cNvGrpSpPr>
            <a:grpSpLocks/>
          </p:cNvGrpSpPr>
          <p:nvPr/>
        </p:nvGrpSpPr>
        <p:grpSpPr bwMode="auto">
          <a:xfrm>
            <a:off x="609600" y="2501900"/>
            <a:ext cx="2882900" cy="566738"/>
            <a:chOff x="480" y="1056"/>
            <a:chExt cx="1816" cy="357"/>
          </a:xfrm>
        </p:grpSpPr>
        <p:sp>
          <p:nvSpPr>
            <p:cNvPr id="46089" name="Rectangle 45"/>
            <p:cNvSpPr>
              <a:spLocks noChangeArrowheads="1"/>
            </p:cNvSpPr>
            <p:nvPr/>
          </p:nvSpPr>
          <p:spPr bwMode="auto">
            <a:xfrm>
              <a:off x="480" y="1056"/>
              <a:ext cx="1028"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solidFill>
                    <a:srgbClr val="000000"/>
                  </a:solidFill>
                  <a:ea typeface="楷体_GB2312"/>
                </a:rPr>
                <a:t>必须满足</a:t>
              </a:r>
            </a:p>
          </p:txBody>
        </p:sp>
        <p:graphicFrame>
          <p:nvGraphicFramePr>
            <p:cNvPr id="46090" name="Object 46"/>
            <p:cNvGraphicFramePr>
              <a:graphicFrameLocks noChangeAspect="1"/>
            </p:cNvGraphicFramePr>
            <p:nvPr/>
          </p:nvGraphicFramePr>
          <p:xfrm>
            <a:off x="1450" y="1075"/>
            <a:ext cx="846" cy="319"/>
          </p:xfrm>
          <a:graphic>
            <a:graphicData uri="http://schemas.openxmlformats.org/presentationml/2006/ole">
              <mc:AlternateContent xmlns:mc="http://schemas.openxmlformats.org/markup-compatibility/2006">
                <mc:Choice xmlns:v="urn:schemas-microsoft-com:vml" Requires="v">
                  <p:oleObj spid="_x0000_s46144" name="Equation" r:id="rId6" imgW="533169" imgH="203112" progId="Equation.3">
                    <p:embed/>
                  </p:oleObj>
                </mc:Choice>
                <mc:Fallback>
                  <p:oleObj name="Equation" r:id="rId6" imgW="533169" imgH="203112" progId="Equation.3">
                    <p:embed/>
                    <p:pic>
                      <p:nvPicPr>
                        <p:cNvPr id="0" name="Object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0" y="1075"/>
                          <a:ext cx="84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181300" name="Picture 52" descr="未标题-3 拷贝"/>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613" y="3883025"/>
            <a:ext cx="3887787"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301" name="Picture 53" descr="未标题-2 拷贝"/>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48263" y="1604963"/>
            <a:ext cx="3540125"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3"/>
          <p:cNvSpPr>
            <a:spLocks noChangeArrowheads="1"/>
          </p:cNvSpPr>
          <p:nvPr/>
        </p:nvSpPr>
        <p:spPr bwMode="auto">
          <a:xfrm>
            <a:off x="455613" y="1038225"/>
            <a:ext cx="4394200"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en-US" altLang="zh-CN" sz="2800" b="1">
                <a:solidFill>
                  <a:srgbClr val="000000"/>
                </a:solidFill>
                <a:latin typeface="楷体_GB2312"/>
                <a:ea typeface="楷体_GB2312"/>
              </a:rPr>
              <a:t>1</a:t>
            </a:r>
            <a:r>
              <a:rPr lang="zh-CN" altLang="en-US" sz="2800" b="1">
                <a:solidFill>
                  <a:srgbClr val="000000"/>
                </a:solidFill>
                <a:latin typeface="楷体_GB2312"/>
                <a:ea typeface="楷体_GB2312"/>
              </a:rPr>
              <a:t>、思路</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500"/>
                                        <p:tgtEl>
                                          <p:spTgt spid="14"/>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1291"/>
                                        </p:tgtEl>
                                        <p:attrNameLst>
                                          <p:attrName>style.visibility</p:attrName>
                                        </p:attrNameLst>
                                      </p:cBhvr>
                                      <p:to>
                                        <p:strVal val="visible"/>
                                      </p:to>
                                    </p:set>
                                    <p:animEffect transition="in" filter="strips(downRight)">
                                      <p:cBhvr>
                                        <p:cTn id="12" dur="500"/>
                                        <p:tgtEl>
                                          <p:spTgt spid="181291"/>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81299"/>
                                        </p:tgtEl>
                                        <p:attrNameLst>
                                          <p:attrName>style.visibility</p:attrName>
                                        </p:attrNameLst>
                                      </p:cBhvr>
                                      <p:to>
                                        <p:strVal val="visible"/>
                                      </p:to>
                                    </p:set>
                                    <p:animEffect transition="in" filter="strips(downRight)">
                                      <p:cBhvr>
                                        <p:cTn id="17" dur="500"/>
                                        <p:tgtEl>
                                          <p:spTgt spid="1812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81300"/>
                                        </p:tgtEl>
                                        <p:attrNameLst>
                                          <p:attrName>style.visibility</p:attrName>
                                        </p:attrNameLst>
                                      </p:cBhvr>
                                      <p:to>
                                        <p:strVal val="visible"/>
                                      </p:to>
                                    </p:set>
                                    <p:animEffect transition="in" filter="box(in)">
                                      <p:cBhvr>
                                        <p:cTn id="22" dur="500"/>
                                        <p:tgtEl>
                                          <p:spTgt spid="1813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81301"/>
                                        </p:tgtEl>
                                        <p:attrNameLst>
                                          <p:attrName>style.visibility</p:attrName>
                                        </p:attrNameLst>
                                      </p:cBhvr>
                                      <p:to>
                                        <p:strVal val="visible"/>
                                      </p:to>
                                    </p:set>
                                    <p:animEffect transition="in" filter="wipe(up)">
                                      <p:cBhvr>
                                        <p:cTn id="27" dur="500"/>
                                        <p:tgtEl>
                                          <p:spTgt spid="181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91" grpId="0" autoUpdateAnimBg="0"/>
      <p:bldP spid="1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未标题-3 拷贝"/>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7813" y="3694038"/>
            <a:ext cx="3252787" cy="302418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57347" name="Line 3"/>
          <p:cNvSpPr>
            <a:spLocks noChangeShapeType="1"/>
          </p:cNvSpPr>
          <p:nvPr/>
        </p:nvSpPr>
        <p:spPr bwMode="auto">
          <a:xfrm>
            <a:off x="457200" y="762000"/>
            <a:ext cx="8153400"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8" name="Rectangle 4"/>
          <p:cNvSpPr>
            <a:spLocks noChangeArrowheads="1"/>
          </p:cNvSpPr>
          <p:nvPr/>
        </p:nvSpPr>
        <p:spPr bwMode="auto">
          <a:xfrm>
            <a:off x="533400" y="127283"/>
            <a:ext cx="8001000" cy="591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0"/>
              </a:spcBef>
              <a:buFontTx/>
              <a:buNone/>
            </a:pPr>
            <a:r>
              <a:rPr lang="en-US" altLang="zh-CN" sz="3600" b="1" dirty="0" smtClean="0">
                <a:solidFill>
                  <a:srgbClr val="FF0000"/>
                </a:solidFill>
                <a:ea typeface="黑体" panose="02010609060101010101" pitchFamily="49" charset="-122"/>
              </a:rPr>
              <a:t>10.5  </a:t>
            </a:r>
            <a:r>
              <a:rPr lang="zh-CN" altLang="en-US" sz="3600" b="1" dirty="0">
                <a:solidFill>
                  <a:srgbClr val="FF0000"/>
                </a:solidFill>
                <a:ea typeface="黑体" panose="02010609060101010101" pitchFamily="49" charset="-122"/>
              </a:rPr>
              <a:t>正弦波振荡电路的振荡条件</a:t>
            </a:r>
          </a:p>
        </p:txBody>
      </p:sp>
      <p:sp>
        <p:nvSpPr>
          <p:cNvPr id="57349" name="Rectangle 6"/>
          <p:cNvSpPr>
            <a:spLocks noChangeArrowheads="1"/>
          </p:cNvSpPr>
          <p:nvPr/>
        </p:nvSpPr>
        <p:spPr bwMode="auto">
          <a:xfrm>
            <a:off x="592138" y="1398588"/>
            <a:ext cx="3614737"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solidFill>
                  <a:srgbClr val="000000"/>
                </a:solidFill>
                <a:latin typeface="楷体_GB2312"/>
                <a:ea typeface="楷体_GB2312"/>
              </a:rPr>
              <a:t>正反馈放大电路框图</a:t>
            </a:r>
          </a:p>
        </p:txBody>
      </p:sp>
      <p:pic>
        <p:nvPicPr>
          <p:cNvPr id="57350" name="Picture 30" descr="未标题-2 拷贝"/>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2663" y="1001713"/>
            <a:ext cx="4171950" cy="24606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57351" name="Rectangle 47">
            <a:hlinkClick r:id="rId6" action="ppaction://hlinksldjump"/>
          </p:cNvPr>
          <p:cNvSpPr>
            <a:spLocks noChangeArrowheads="1"/>
          </p:cNvSpPr>
          <p:nvPr/>
        </p:nvSpPr>
        <p:spPr bwMode="auto">
          <a:xfrm>
            <a:off x="468313" y="908050"/>
            <a:ext cx="29035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solidFill>
                  <a:schemeClr val="accent2"/>
                </a:solidFill>
                <a:ea typeface="黑体" panose="02010609060101010101" pitchFamily="49" charset="-122"/>
              </a:rPr>
              <a:t>1.</a:t>
            </a:r>
            <a:r>
              <a:rPr lang="en-US" altLang="zh-CN" sz="2800" b="1">
                <a:solidFill>
                  <a:schemeClr val="accent2"/>
                </a:solidFill>
                <a:latin typeface="黑体" panose="02010609060101010101" pitchFamily="49" charset="-122"/>
                <a:ea typeface="黑体" panose="02010609060101010101" pitchFamily="49" charset="-122"/>
              </a:rPr>
              <a:t> </a:t>
            </a:r>
            <a:r>
              <a:rPr lang="zh-CN" altLang="en-US" sz="2800" b="1">
                <a:solidFill>
                  <a:schemeClr val="accent2"/>
                </a:solidFill>
                <a:latin typeface="黑体" panose="02010609060101010101" pitchFamily="49" charset="-122"/>
                <a:ea typeface="黑体" panose="02010609060101010101" pitchFamily="49" charset="-122"/>
              </a:rPr>
              <a:t>振荡条件</a:t>
            </a:r>
            <a:endParaRPr lang="zh-CN" altLang="en-US" sz="2800">
              <a:solidFill>
                <a:schemeClr val="accent2"/>
              </a:solidFill>
              <a:latin typeface="幼圆" panose="02010509060101010101" pitchFamily="49" charset="-122"/>
              <a:ea typeface="幼圆" panose="02010509060101010101" pitchFamily="49" charset="-122"/>
            </a:endParaRPr>
          </a:p>
        </p:txBody>
      </p:sp>
      <p:sp>
        <p:nvSpPr>
          <p:cNvPr id="57352" name="Rectangle 10"/>
          <p:cNvSpPr>
            <a:spLocks noChangeArrowheads="1"/>
          </p:cNvSpPr>
          <p:nvPr/>
        </p:nvSpPr>
        <p:spPr bwMode="auto">
          <a:xfrm>
            <a:off x="561975" y="4079875"/>
            <a:ext cx="2519363"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solidFill>
                  <a:srgbClr val="000000"/>
                </a:solidFill>
                <a:ea typeface="楷体_GB2312"/>
              </a:rPr>
              <a:t>若环路增益</a:t>
            </a:r>
          </a:p>
        </p:txBody>
      </p:sp>
      <p:sp>
        <p:nvSpPr>
          <p:cNvPr id="57353" name="Rectangle 17"/>
          <p:cNvSpPr>
            <a:spLocks noChangeArrowheads="1"/>
          </p:cNvSpPr>
          <p:nvPr/>
        </p:nvSpPr>
        <p:spPr bwMode="auto">
          <a:xfrm>
            <a:off x="412750" y="4724400"/>
            <a:ext cx="17018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solidFill>
                  <a:srgbClr val="000000"/>
                </a:solidFill>
                <a:ea typeface="楷体_GB2312"/>
              </a:rPr>
              <a:t>去掉      </a:t>
            </a:r>
          </a:p>
        </p:txBody>
      </p:sp>
      <p:sp>
        <p:nvSpPr>
          <p:cNvPr id="57354" name="Rectangle 20"/>
          <p:cNvSpPr>
            <a:spLocks noChangeArrowheads="1"/>
          </p:cNvSpPr>
          <p:nvPr/>
        </p:nvSpPr>
        <p:spPr bwMode="auto">
          <a:xfrm>
            <a:off x="2532063" y="4724400"/>
            <a:ext cx="31686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solidFill>
                  <a:srgbClr val="000000"/>
                </a:solidFill>
                <a:ea typeface="楷体_GB2312"/>
              </a:rPr>
              <a:t>仍有稳定的输出。</a:t>
            </a:r>
          </a:p>
        </p:txBody>
      </p:sp>
      <p:graphicFrame>
        <p:nvGraphicFramePr>
          <p:cNvPr id="57355" name="对象 5"/>
          <p:cNvGraphicFramePr>
            <a:graphicFrameLocks noChangeAspect="1"/>
          </p:cNvGraphicFramePr>
          <p:nvPr/>
        </p:nvGraphicFramePr>
        <p:xfrm>
          <a:off x="1030288" y="1965325"/>
          <a:ext cx="2736850" cy="1968500"/>
        </p:xfrm>
        <a:graphic>
          <a:graphicData uri="http://schemas.openxmlformats.org/presentationml/2006/ole">
            <mc:AlternateContent xmlns:mc="http://schemas.openxmlformats.org/markup-compatibility/2006">
              <mc:Choice xmlns:v="urn:schemas-microsoft-com:vml" Requires="v">
                <p:oleObj spid="_x0000_s57571" name="Equation" r:id="rId7" imgW="1054100" imgH="749300" progId="Equation.DSMT4">
                  <p:embed/>
                </p:oleObj>
              </mc:Choice>
              <mc:Fallback>
                <p:oleObj name="Equation" r:id="rId7" imgW="1054100" imgH="749300"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0288" y="1965325"/>
                        <a:ext cx="2736850"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6" name="对象 8"/>
          <p:cNvGraphicFramePr>
            <a:graphicFrameLocks noChangeAspect="1"/>
          </p:cNvGraphicFramePr>
          <p:nvPr/>
        </p:nvGraphicFramePr>
        <p:xfrm>
          <a:off x="2590800" y="4078288"/>
          <a:ext cx="1374775" cy="488950"/>
        </p:xfrm>
        <a:graphic>
          <a:graphicData uri="http://schemas.openxmlformats.org/presentationml/2006/ole">
            <mc:AlternateContent xmlns:mc="http://schemas.openxmlformats.org/markup-compatibility/2006">
              <mc:Choice xmlns:v="urn:schemas-microsoft-com:vml" Requires="v">
                <p:oleObj spid="_x0000_s57572" name="Equation" r:id="rId9" imgW="469696" imgH="165028" progId="Equation.DSMT4">
                  <p:embed/>
                </p:oleObj>
              </mc:Choice>
              <mc:Fallback>
                <p:oleObj name="Equation" r:id="rId9" imgW="469696" imgH="165028" progId="Equation.DSMT4">
                  <p:embed/>
                  <p:pic>
                    <p:nvPicPr>
                      <p:cNvPr id="0" name="对象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4078288"/>
                        <a:ext cx="13747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7" name="对象 10"/>
          <p:cNvGraphicFramePr>
            <a:graphicFrameLocks noChangeAspect="1"/>
          </p:cNvGraphicFramePr>
          <p:nvPr/>
        </p:nvGraphicFramePr>
        <p:xfrm>
          <a:off x="1222375" y="4714875"/>
          <a:ext cx="1333500" cy="658813"/>
        </p:xfrm>
        <a:graphic>
          <a:graphicData uri="http://schemas.openxmlformats.org/presentationml/2006/ole">
            <mc:AlternateContent xmlns:mc="http://schemas.openxmlformats.org/markup-compatibility/2006">
              <mc:Choice xmlns:v="urn:schemas-microsoft-com:vml" Requires="v">
                <p:oleObj spid="_x0000_s57573" name="Equation" r:id="rId11" imgW="495085" imgH="241195" progId="Equation.DSMT4">
                  <p:embed/>
                </p:oleObj>
              </mc:Choice>
              <mc:Fallback>
                <p:oleObj name="Equation" r:id="rId11" imgW="495085" imgH="241195" progId="Equation.DSMT4">
                  <p:embed/>
                  <p:pic>
                    <p:nvPicPr>
                      <p:cNvPr id="0" name="对象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22375" y="4714875"/>
                        <a:ext cx="133350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8" name="对象 11"/>
          <p:cNvGraphicFramePr>
            <a:graphicFrameLocks noChangeAspect="1"/>
          </p:cNvGraphicFramePr>
          <p:nvPr/>
        </p:nvGraphicFramePr>
        <p:xfrm>
          <a:off x="593725" y="5589588"/>
          <a:ext cx="3940175" cy="754062"/>
        </p:xfrm>
        <a:graphic>
          <a:graphicData uri="http://schemas.openxmlformats.org/presentationml/2006/ole">
            <mc:AlternateContent xmlns:mc="http://schemas.openxmlformats.org/markup-compatibility/2006">
              <mc:Choice xmlns:v="urn:schemas-microsoft-com:vml" Requires="v">
                <p:oleObj spid="_x0000_s57574" name="Equation" r:id="rId13" imgW="1345616" imgH="253890" progId="Equation.DSMT4">
                  <p:embed/>
                </p:oleObj>
              </mc:Choice>
              <mc:Fallback>
                <p:oleObj name="Equation" r:id="rId13" imgW="1345616" imgH="253890" progId="Equation.DSMT4">
                  <p:embed/>
                  <p:pic>
                    <p:nvPicPr>
                      <p:cNvPr id="0" name="对象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3725" y="5589588"/>
                        <a:ext cx="3940175"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3"/>
          <p:cNvSpPr>
            <a:spLocks noChangeShapeType="1"/>
          </p:cNvSpPr>
          <p:nvPr/>
        </p:nvSpPr>
        <p:spPr bwMode="auto">
          <a:xfrm>
            <a:off x="457200" y="762000"/>
            <a:ext cx="8153400"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395" name="Rectangle 4"/>
          <p:cNvSpPr>
            <a:spLocks noChangeArrowheads="1"/>
          </p:cNvSpPr>
          <p:nvPr/>
        </p:nvSpPr>
        <p:spPr bwMode="auto">
          <a:xfrm>
            <a:off x="533400" y="127283"/>
            <a:ext cx="8001000" cy="591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0"/>
              </a:spcBef>
              <a:buFontTx/>
              <a:buNone/>
            </a:pPr>
            <a:r>
              <a:rPr lang="en-US" altLang="zh-CN" sz="3600" b="1" dirty="0" smtClean="0">
                <a:solidFill>
                  <a:srgbClr val="FF0000"/>
                </a:solidFill>
                <a:ea typeface="黑体" panose="02010609060101010101" pitchFamily="49" charset="-122"/>
              </a:rPr>
              <a:t>10.5  </a:t>
            </a:r>
            <a:r>
              <a:rPr lang="zh-CN" altLang="en-US" sz="3600" b="1" dirty="0">
                <a:solidFill>
                  <a:srgbClr val="FF0000"/>
                </a:solidFill>
                <a:ea typeface="黑体" panose="02010609060101010101" pitchFamily="49" charset="-122"/>
              </a:rPr>
              <a:t>正弦波振荡电路的振荡条件</a:t>
            </a:r>
          </a:p>
        </p:txBody>
      </p:sp>
      <p:sp>
        <p:nvSpPr>
          <p:cNvPr id="59396" name="Rectangle 23"/>
          <p:cNvSpPr>
            <a:spLocks noChangeArrowheads="1"/>
          </p:cNvSpPr>
          <p:nvPr/>
        </p:nvSpPr>
        <p:spPr bwMode="auto">
          <a:xfrm>
            <a:off x="385763" y="1052513"/>
            <a:ext cx="446405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solidFill>
                  <a:srgbClr val="000000"/>
                </a:solidFill>
                <a:ea typeface="楷体_GB2312"/>
              </a:rPr>
              <a:t>所以振荡条件为：</a:t>
            </a:r>
          </a:p>
        </p:txBody>
      </p:sp>
      <p:grpSp>
        <p:nvGrpSpPr>
          <p:cNvPr id="59397" name="Group 24"/>
          <p:cNvGrpSpPr>
            <a:grpSpLocks/>
          </p:cNvGrpSpPr>
          <p:nvPr/>
        </p:nvGrpSpPr>
        <p:grpSpPr bwMode="auto">
          <a:xfrm>
            <a:off x="428625" y="1536700"/>
            <a:ext cx="2566988" cy="1028700"/>
            <a:chOff x="1168" y="3316"/>
            <a:chExt cx="1617" cy="648"/>
          </a:xfrm>
        </p:grpSpPr>
        <p:graphicFrame>
          <p:nvGraphicFramePr>
            <p:cNvPr id="59405" name="Object 25"/>
            <p:cNvGraphicFramePr>
              <a:graphicFrameLocks noChangeAspect="1"/>
            </p:cNvGraphicFramePr>
            <p:nvPr/>
          </p:nvGraphicFramePr>
          <p:xfrm>
            <a:off x="1170" y="3688"/>
            <a:ext cx="1364" cy="276"/>
          </p:xfrm>
          <a:graphic>
            <a:graphicData uri="http://schemas.openxmlformats.org/presentationml/2006/ole">
              <mc:AlternateContent xmlns:mc="http://schemas.openxmlformats.org/markup-compatibility/2006">
                <mc:Choice xmlns:v="urn:schemas-microsoft-com:vml" Requires="v">
                  <p:oleObj spid="_x0000_s59513" name="公式" r:id="rId4" imgW="939392" imgH="190417" progId="Equation.3">
                    <p:embed/>
                  </p:oleObj>
                </mc:Choice>
                <mc:Fallback>
                  <p:oleObj name="公式" r:id="rId4" imgW="939392" imgH="190417" progId="Equation.3">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0" y="3688"/>
                          <a:ext cx="136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6" name="Rectangle 26"/>
            <p:cNvSpPr>
              <a:spLocks noChangeArrowheads="1"/>
            </p:cNvSpPr>
            <p:nvPr/>
          </p:nvSpPr>
          <p:spPr bwMode="auto">
            <a:xfrm>
              <a:off x="1168" y="3316"/>
              <a:ext cx="1617"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FontTx/>
                <a:buNone/>
              </a:pPr>
              <a:r>
                <a:rPr lang="zh-CN" altLang="en-US" sz="2800" b="1" dirty="0">
                  <a:solidFill>
                    <a:srgbClr val="CC0000"/>
                  </a:solidFill>
                  <a:ea typeface="楷体_GB2312"/>
                </a:rPr>
                <a:t>振幅平衡条件</a:t>
              </a:r>
            </a:p>
          </p:txBody>
        </p:sp>
      </p:grpSp>
      <p:graphicFrame>
        <p:nvGraphicFramePr>
          <p:cNvPr id="59398" name="Object 28"/>
          <p:cNvGraphicFramePr>
            <a:graphicFrameLocks noChangeAspect="1"/>
          </p:cNvGraphicFramePr>
          <p:nvPr/>
        </p:nvGraphicFramePr>
        <p:xfrm>
          <a:off x="1106488" y="5097463"/>
          <a:ext cx="2849562" cy="488950"/>
        </p:xfrm>
        <a:graphic>
          <a:graphicData uri="http://schemas.openxmlformats.org/presentationml/2006/ole">
            <mc:AlternateContent xmlns:mc="http://schemas.openxmlformats.org/markup-compatibility/2006">
              <mc:Choice xmlns:v="urn:schemas-microsoft-com:vml" Requires="v">
                <p:oleObj spid="_x0000_s59514" name="Equation" r:id="rId6" imgW="1320800" imgH="228600" progId="Equation.3">
                  <p:embed/>
                </p:oleObj>
              </mc:Choice>
              <mc:Fallback>
                <p:oleObj name="Equation" r:id="rId6" imgW="1320800" imgH="228600" progId="Equation.3">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6488" y="5097463"/>
                        <a:ext cx="28495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9399" name="Picture 30" descr="未标题-2 拷贝"/>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2863" y="1335088"/>
            <a:ext cx="5137150" cy="303053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59400" name="图片 27"/>
          <p:cNvPicPr>
            <a:picLocks noChangeAspect="1" noChangeArrowheads="1"/>
          </p:cNvPicPr>
          <p:nvPr/>
        </p:nvPicPr>
        <p:blipFill>
          <a:blip r:embed="rId9" cstate="print">
            <a:lum bright="100000"/>
            <a:extLst>
              <a:ext uri="{28A0092B-C50C-407E-A947-70E740481C1C}">
                <a14:useLocalDpi xmlns:a14="http://schemas.microsoft.com/office/drawing/2010/main" val="0"/>
              </a:ext>
            </a:extLst>
          </a:blip>
          <a:srcRect/>
          <a:stretch>
            <a:fillRect/>
          </a:stretch>
        </p:blipFill>
        <p:spPr bwMode="auto">
          <a:xfrm>
            <a:off x="1389063" y="3619500"/>
            <a:ext cx="11430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1028"/>
          <p:cNvSpPr>
            <a:spLocks noChangeArrowheads="1"/>
          </p:cNvSpPr>
          <p:nvPr/>
        </p:nvSpPr>
        <p:spPr bwMode="auto">
          <a:xfrm>
            <a:off x="428625" y="3190875"/>
            <a:ext cx="342265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zh-CN"/>
            </a:defPPr>
            <a:lvl1pPr algn="just" rtl="0" eaLnBrk="0" fontAlgn="base" hangingPunct="0">
              <a:spcBef>
                <a:spcPct val="0"/>
              </a:spcBef>
              <a:spcAft>
                <a:spcPct val="0"/>
              </a:spcAft>
              <a:defRPr sz="2000" b="1" kern="1200">
                <a:solidFill>
                  <a:srgbClr val="FFFFCC"/>
                </a:solidFill>
                <a:latin typeface="Times New Roman" pitchFamily="18" charset="0"/>
                <a:ea typeface="楷体_GB2312" pitchFamily="49" charset="-122"/>
                <a:cs typeface="+mn-cs"/>
              </a:defRPr>
            </a:lvl1pPr>
            <a:lvl2pPr marL="457200" algn="just" rtl="0" eaLnBrk="0" fontAlgn="base" hangingPunct="0">
              <a:spcBef>
                <a:spcPct val="0"/>
              </a:spcBef>
              <a:spcAft>
                <a:spcPct val="0"/>
              </a:spcAft>
              <a:defRPr sz="2000" b="1" kern="1200">
                <a:solidFill>
                  <a:srgbClr val="FFFFCC"/>
                </a:solidFill>
                <a:latin typeface="Times New Roman" pitchFamily="18" charset="0"/>
                <a:ea typeface="楷体_GB2312" pitchFamily="49" charset="-122"/>
                <a:cs typeface="+mn-cs"/>
              </a:defRPr>
            </a:lvl2pPr>
            <a:lvl3pPr marL="914400" algn="just" rtl="0" eaLnBrk="0" fontAlgn="base" hangingPunct="0">
              <a:spcBef>
                <a:spcPct val="0"/>
              </a:spcBef>
              <a:spcAft>
                <a:spcPct val="0"/>
              </a:spcAft>
              <a:defRPr sz="2000" b="1" kern="1200">
                <a:solidFill>
                  <a:srgbClr val="FFFFCC"/>
                </a:solidFill>
                <a:latin typeface="Times New Roman" pitchFamily="18" charset="0"/>
                <a:ea typeface="楷体_GB2312" pitchFamily="49" charset="-122"/>
                <a:cs typeface="+mn-cs"/>
              </a:defRPr>
            </a:lvl3pPr>
            <a:lvl4pPr marL="1371600" algn="just" rtl="0" eaLnBrk="0" fontAlgn="base" hangingPunct="0">
              <a:spcBef>
                <a:spcPct val="0"/>
              </a:spcBef>
              <a:spcAft>
                <a:spcPct val="0"/>
              </a:spcAft>
              <a:defRPr sz="2000" b="1" kern="1200">
                <a:solidFill>
                  <a:srgbClr val="FFFFCC"/>
                </a:solidFill>
                <a:latin typeface="Times New Roman" pitchFamily="18" charset="0"/>
                <a:ea typeface="楷体_GB2312" pitchFamily="49" charset="-122"/>
                <a:cs typeface="+mn-cs"/>
              </a:defRPr>
            </a:lvl4pPr>
            <a:lvl5pPr marL="1828800" algn="just" rtl="0" eaLnBrk="0" fontAlgn="base" hangingPunct="0">
              <a:spcBef>
                <a:spcPct val="0"/>
              </a:spcBef>
              <a:spcAft>
                <a:spcPct val="0"/>
              </a:spcAft>
              <a:defRPr sz="2000" b="1" kern="1200">
                <a:solidFill>
                  <a:srgbClr val="FFFFCC"/>
                </a:solidFill>
                <a:latin typeface="Times New Roman" pitchFamily="18" charset="0"/>
                <a:ea typeface="楷体_GB2312" pitchFamily="49" charset="-122"/>
                <a:cs typeface="+mn-cs"/>
              </a:defRPr>
            </a:lvl5pPr>
            <a:lvl6pPr marL="2286000" algn="l" defTabSz="914400" rtl="0" eaLnBrk="1" latinLnBrk="0" hangingPunct="1">
              <a:defRPr sz="2000" b="1" kern="1200">
                <a:solidFill>
                  <a:srgbClr val="FFFFCC"/>
                </a:solidFill>
                <a:latin typeface="Times New Roman" pitchFamily="18" charset="0"/>
                <a:ea typeface="楷体_GB2312" pitchFamily="49" charset="-122"/>
                <a:cs typeface="+mn-cs"/>
              </a:defRPr>
            </a:lvl6pPr>
            <a:lvl7pPr marL="2743200" algn="l" defTabSz="914400" rtl="0" eaLnBrk="1" latinLnBrk="0" hangingPunct="1">
              <a:defRPr sz="2000" b="1" kern="1200">
                <a:solidFill>
                  <a:srgbClr val="FFFFCC"/>
                </a:solidFill>
                <a:latin typeface="Times New Roman" pitchFamily="18" charset="0"/>
                <a:ea typeface="楷体_GB2312" pitchFamily="49" charset="-122"/>
                <a:cs typeface="+mn-cs"/>
              </a:defRPr>
            </a:lvl7pPr>
            <a:lvl8pPr marL="3200400" algn="l" defTabSz="914400" rtl="0" eaLnBrk="1" latinLnBrk="0" hangingPunct="1">
              <a:defRPr sz="2000" b="1" kern="1200">
                <a:solidFill>
                  <a:srgbClr val="FFFFCC"/>
                </a:solidFill>
                <a:latin typeface="Times New Roman" pitchFamily="18" charset="0"/>
                <a:ea typeface="楷体_GB2312" pitchFamily="49" charset="-122"/>
                <a:cs typeface="+mn-cs"/>
              </a:defRPr>
            </a:lvl8pPr>
            <a:lvl9pPr marL="3657600" algn="l" defTabSz="914400" rtl="0" eaLnBrk="1" latinLnBrk="0" hangingPunct="1">
              <a:defRPr sz="2000" b="1" kern="1200">
                <a:solidFill>
                  <a:srgbClr val="FFFFCC"/>
                </a:solidFill>
                <a:latin typeface="Times New Roman" pitchFamily="18" charset="0"/>
                <a:ea typeface="楷体_GB2312" pitchFamily="49" charset="-122"/>
                <a:cs typeface="+mn-cs"/>
              </a:defRPr>
            </a:lvl9pPr>
          </a:lstStyle>
          <a:p>
            <a:pPr>
              <a:defRPr/>
            </a:pPr>
            <a:r>
              <a:rPr lang="zh-CN" altLang="en-US" sz="2800" dirty="0" smtClean="0">
                <a:solidFill>
                  <a:schemeClr val="tx1"/>
                </a:solidFill>
                <a:latin typeface="楷体_GB2312" pitchFamily="49" charset="-122"/>
              </a:rPr>
              <a:t>若</a:t>
            </a:r>
            <a:r>
              <a:rPr lang="en-US" altLang="zh-CN" sz="2800" i="1" dirty="0" smtClean="0">
                <a:solidFill>
                  <a:schemeClr val="tx1"/>
                </a:solidFill>
                <a:latin typeface="+mj-lt"/>
              </a:rPr>
              <a:t>AF</a:t>
            </a:r>
            <a:r>
              <a:rPr lang="en-US" altLang="zh-CN" sz="2800" dirty="0" smtClean="0">
                <a:solidFill>
                  <a:schemeClr val="tx1"/>
                </a:solidFill>
                <a:latin typeface="+mj-lt"/>
              </a:rPr>
              <a:t>&lt;1</a:t>
            </a:r>
            <a:r>
              <a:rPr lang="en-US" altLang="zh-CN" sz="2800" dirty="0" smtClean="0">
                <a:solidFill>
                  <a:schemeClr val="tx1"/>
                </a:solidFill>
                <a:latin typeface="楷体_GB2312" pitchFamily="49" charset="-122"/>
              </a:rPr>
              <a:t>,</a:t>
            </a:r>
            <a:r>
              <a:rPr lang="zh-CN" altLang="en-US" sz="2800" dirty="0" smtClean="0">
                <a:solidFill>
                  <a:schemeClr val="tx1"/>
                </a:solidFill>
                <a:latin typeface="楷体_GB2312" pitchFamily="49" charset="-122"/>
              </a:rPr>
              <a:t>则减幅振荡</a:t>
            </a:r>
            <a:r>
              <a:rPr lang="zh-CN" altLang="en-US" sz="2800" dirty="0">
                <a:solidFill>
                  <a:schemeClr val="tx1"/>
                </a:solidFill>
                <a:latin typeface="楷体_GB2312" pitchFamily="49" charset="-122"/>
              </a:rPr>
              <a:t>直到</a:t>
            </a:r>
            <a:r>
              <a:rPr lang="zh-CN" altLang="en-US" sz="2800" dirty="0" smtClean="0">
                <a:solidFill>
                  <a:schemeClr val="tx1"/>
                </a:solidFill>
                <a:latin typeface="楷体_GB2312" pitchFamily="49" charset="-122"/>
              </a:rPr>
              <a:t>停止振荡</a:t>
            </a:r>
            <a:endParaRPr lang="zh-CN" altLang="en-US" sz="2800" dirty="0">
              <a:solidFill>
                <a:schemeClr val="tx1"/>
              </a:solidFill>
              <a:latin typeface="楷体_GB2312" pitchFamily="49" charset="-122"/>
            </a:endParaRPr>
          </a:p>
        </p:txBody>
      </p:sp>
      <p:sp>
        <p:nvSpPr>
          <p:cNvPr id="33" name="Rectangle 1028"/>
          <p:cNvSpPr>
            <a:spLocks noChangeArrowheads="1"/>
          </p:cNvSpPr>
          <p:nvPr/>
        </p:nvSpPr>
        <p:spPr bwMode="auto">
          <a:xfrm>
            <a:off x="428625" y="2665413"/>
            <a:ext cx="35671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zh-CN"/>
            </a:defPPr>
            <a:lvl1pPr algn="just" rtl="0" eaLnBrk="0" fontAlgn="base" hangingPunct="0">
              <a:spcBef>
                <a:spcPct val="0"/>
              </a:spcBef>
              <a:spcAft>
                <a:spcPct val="0"/>
              </a:spcAft>
              <a:defRPr sz="2000" b="1" kern="1200">
                <a:solidFill>
                  <a:srgbClr val="FFFFCC"/>
                </a:solidFill>
                <a:latin typeface="Times New Roman" pitchFamily="18" charset="0"/>
                <a:ea typeface="楷体_GB2312" pitchFamily="49" charset="-122"/>
                <a:cs typeface="+mn-cs"/>
              </a:defRPr>
            </a:lvl1pPr>
            <a:lvl2pPr marL="457200" algn="just" rtl="0" eaLnBrk="0" fontAlgn="base" hangingPunct="0">
              <a:spcBef>
                <a:spcPct val="0"/>
              </a:spcBef>
              <a:spcAft>
                <a:spcPct val="0"/>
              </a:spcAft>
              <a:defRPr sz="2000" b="1" kern="1200">
                <a:solidFill>
                  <a:srgbClr val="FFFFCC"/>
                </a:solidFill>
                <a:latin typeface="Times New Roman" pitchFamily="18" charset="0"/>
                <a:ea typeface="楷体_GB2312" pitchFamily="49" charset="-122"/>
                <a:cs typeface="+mn-cs"/>
              </a:defRPr>
            </a:lvl2pPr>
            <a:lvl3pPr marL="914400" algn="just" rtl="0" eaLnBrk="0" fontAlgn="base" hangingPunct="0">
              <a:spcBef>
                <a:spcPct val="0"/>
              </a:spcBef>
              <a:spcAft>
                <a:spcPct val="0"/>
              </a:spcAft>
              <a:defRPr sz="2000" b="1" kern="1200">
                <a:solidFill>
                  <a:srgbClr val="FFFFCC"/>
                </a:solidFill>
                <a:latin typeface="Times New Roman" pitchFamily="18" charset="0"/>
                <a:ea typeface="楷体_GB2312" pitchFamily="49" charset="-122"/>
                <a:cs typeface="+mn-cs"/>
              </a:defRPr>
            </a:lvl3pPr>
            <a:lvl4pPr marL="1371600" algn="just" rtl="0" eaLnBrk="0" fontAlgn="base" hangingPunct="0">
              <a:spcBef>
                <a:spcPct val="0"/>
              </a:spcBef>
              <a:spcAft>
                <a:spcPct val="0"/>
              </a:spcAft>
              <a:defRPr sz="2000" b="1" kern="1200">
                <a:solidFill>
                  <a:srgbClr val="FFFFCC"/>
                </a:solidFill>
                <a:latin typeface="Times New Roman" pitchFamily="18" charset="0"/>
                <a:ea typeface="楷体_GB2312" pitchFamily="49" charset="-122"/>
                <a:cs typeface="+mn-cs"/>
              </a:defRPr>
            </a:lvl4pPr>
            <a:lvl5pPr marL="1828800" algn="just" rtl="0" eaLnBrk="0" fontAlgn="base" hangingPunct="0">
              <a:spcBef>
                <a:spcPct val="0"/>
              </a:spcBef>
              <a:spcAft>
                <a:spcPct val="0"/>
              </a:spcAft>
              <a:defRPr sz="2000" b="1" kern="1200">
                <a:solidFill>
                  <a:srgbClr val="FFFFCC"/>
                </a:solidFill>
                <a:latin typeface="Times New Roman" pitchFamily="18" charset="0"/>
                <a:ea typeface="楷体_GB2312" pitchFamily="49" charset="-122"/>
                <a:cs typeface="+mn-cs"/>
              </a:defRPr>
            </a:lvl5pPr>
            <a:lvl6pPr marL="2286000" algn="l" defTabSz="914400" rtl="0" eaLnBrk="1" latinLnBrk="0" hangingPunct="1">
              <a:defRPr sz="2000" b="1" kern="1200">
                <a:solidFill>
                  <a:srgbClr val="FFFFCC"/>
                </a:solidFill>
                <a:latin typeface="Times New Roman" pitchFamily="18" charset="0"/>
                <a:ea typeface="楷体_GB2312" pitchFamily="49" charset="-122"/>
                <a:cs typeface="+mn-cs"/>
              </a:defRPr>
            </a:lvl6pPr>
            <a:lvl7pPr marL="2743200" algn="l" defTabSz="914400" rtl="0" eaLnBrk="1" latinLnBrk="0" hangingPunct="1">
              <a:defRPr sz="2000" b="1" kern="1200">
                <a:solidFill>
                  <a:srgbClr val="FFFFCC"/>
                </a:solidFill>
                <a:latin typeface="Times New Roman" pitchFamily="18" charset="0"/>
                <a:ea typeface="楷体_GB2312" pitchFamily="49" charset="-122"/>
                <a:cs typeface="+mn-cs"/>
              </a:defRPr>
            </a:lvl7pPr>
            <a:lvl8pPr marL="3200400" algn="l" defTabSz="914400" rtl="0" eaLnBrk="1" latinLnBrk="0" hangingPunct="1">
              <a:defRPr sz="2000" b="1" kern="1200">
                <a:solidFill>
                  <a:srgbClr val="FFFFCC"/>
                </a:solidFill>
                <a:latin typeface="Times New Roman" pitchFamily="18" charset="0"/>
                <a:ea typeface="楷体_GB2312" pitchFamily="49" charset="-122"/>
                <a:cs typeface="+mn-cs"/>
              </a:defRPr>
            </a:lvl8pPr>
            <a:lvl9pPr marL="3657600" algn="l" defTabSz="914400" rtl="0" eaLnBrk="1" latinLnBrk="0" hangingPunct="1">
              <a:defRPr sz="2000" b="1" kern="1200">
                <a:solidFill>
                  <a:srgbClr val="FFFFCC"/>
                </a:solidFill>
                <a:latin typeface="Times New Roman" pitchFamily="18" charset="0"/>
                <a:ea typeface="楷体_GB2312" pitchFamily="49" charset="-122"/>
                <a:cs typeface="+mn-cs"/>
              </a:defRPr>
            </a:lvl9pPr>
          </a:lstStyle>
          <a:p>
            <a:pPr>
              <a:defRPr/>
            </a:pPr>
            <a:r>
              <a:rPr lang="zh-CN" altLang="en-US" sz="2800" dirty="0" smtClean="0">
                <a:solidFill>
                  <a:schemeClr val="tx1"/>
                </a:solidFill>
                <a:latin typeface="楷体_GB2312" pitchFamily="49" charset="-122"/>
              </a:rPr>
              <a:t>若</a:t>
            </a:r>
            <a:r>
              <a:rPr lang="en-US" altLang="zh-CN" sz="2800" i="1" dirty="0" smtClean="0">
                <a:solidFill>
                  <a:schemeClr val="tx1"/>
                </a:solidFill>
                <a:latin typeface="+mj-lt"/>
              </a:rPr>
              <a:t>AF</a:t>
            </a:r>
            <a:r>
              <a:rPr lang="en-US" altLang="zh-CN" sz="2800" dirty="0" smtClean="0">
                <a:solidFill>
                  <a:schemeClr val="tx1"/>
                </a:solidFill>
                <a:latin typeface="+mj-lt"/>
              </a:rPr>
              <a:t>&gt;1</a:t>
            </a:r>
            <a:r>
              <a:rPr lang="en-US" altLang="zh-CN" sz="2800" dirty="0" smtClean="0">
                <a:solidFill>
                  <a:schemeClr val="tx1"/>
                </a:solidFill>
                <a:latin typeface="楷体_GB2312" pitchFamily="49" charset="-122"/>
              </a:rPr>
              <a:t>,</a:t>
            </a:r>
            <a:r>
              <a:rPr lang="zh-CN" altLang="en-US" sz="2800" dirty="0" smtClean="0">
                <a:solidFill>
                  <a:schemeClr val="tx1"/>
                </a:solidFill>
                <a:latin typeface="楷体_GB2312" pitchFamily="49" charset="-122"/>
              </a:rPr>
              <a:t>则</a:t>
            </a:r>
            <a:r>
              <a:rPr lang="zh-CN" altLang="en-US" sz="2800" dirty="0">
                <a:solidFill>
                  <a:schemeClr val="tx1"/>
                </a:solidFill>
                <a:latin typeface="楷体_GB2312" pitchFamily="49" charset="-122"/>
              </a:rPr>
              <a:t>增</a:t>
            </a:r>
            <a:r>
              <a:rPr lang="zh-CN" altLang="en-US" sz="2800" dirty="0" smtClean="0">
                <a:solidFill>
                  <a:schemeClr val="tx1"/>
                </a:solidFill>
                <a:latin typeface="楷体_GB2312" pitchFamily="49" charset="-122"/>
              </a:rPr>
              <a:t>幅振荡</a:t>
            </a:r>
            <a:endParaRPr lang="zh-CN" altLang="en-US" sz="2800" dirty="0">
              <a:solidFill>
                <a:schemeClr val="tx1"/>
              </a:solidFill>
              <a:latin typeface="楷体_GB2312" pitchFamily="49" charset="-122"/>
            </a:endParaRPr>
          </a:p>
        </p:txBody>
      </p:sp>
      <p:sp>
        <p:nvSpPr>
          <p:cNvPr id="59403" name="矩形 5"/>
          <p:cNvSpPr>
            <a:spLocks noChangeArrowheads="1"/>
          </p:cNvSpPr>
          <p:nvPr/>
        </p:nvSpPr>
        <p:spPr bwMode="auto">
          <a:xfrm>
            <a:off x="709613" y="5697538"/>
            <a:ext cx="8280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dirty="0">
                <a:latin typeface="楷体_GB2312"/>
                <a:ea typeface="楷体_GB2312"/>
              </a:rPr>
              <a:t>一个振荡器，只在振荡频率</a:t>
            </a:r>
            <a:r>
              <a:rPr lang="en-US" altLang="zh-CN" sz="2800" b="1" i="1" dirty="0">
                <a:ea typeface="楷体_GB2312"/>
              </a:rPr>
              <a:t>f</a:t>
            </a:r>
            <a:r>
              <a:rPr lang="en-US" altLang="zh-CN" sz="2800" b="1" baseline="-30000" dirty="0">
                <a:ea typeface="楷体_GB2312"/>
              </a:rPr>
              <a:t>0</a:t>
            </a:r>
            <a:r>
              <a:rPr lang="zh-CN" altLang="en-US" sz="2800" b="1" dirty="0">
                <a:ea typeface="楷体_GB2312"/>
              </a:rPr>
              <a:t>时</a:t>
            </a:r>
            <a:r>
              <a:rPr lang="zh-CN" altLang="en-US" sz="2800" b="1" dirty="0" smtClean="0">
                <a:latin typeface="楷体_GB2312"/>
                <a:ea typeface="楷体_GB2312"/>
              </a:rPr>
              <a:t>满足振荡条件（振幅平衡条件和相位平衡条件），所以可以产生正弦波。</a:t>
            </a:r>
            <a:endParaRPr lang="zh-CN" altLang="en-US" sz="2800" b="1" dirty="0">
              <a:ea typeface="楷体_GB2312"/>
            </a:endParaRPr>
          </a:p>
        </p:txBody>
      </p:sp>
      <p:sp>
        <p:nvSpPr>
          <p:cNvPr id="59404" name="Rectangle 29"/>
          <p:cNvSpPr>
            <a:spLocks noChangeArrowheads="1"/>
          </p:cNvSpPr>
          <p:nvPr/>
        </p:nvSpPr>
        <p:spPr bwMode="auto">
          <a:xfrm>
            <a:off x="428625" y="4606925"/>
            <a:ext cx="2566988"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FontTx/>
              <a:buNone/>
            </a:pPr>
            <a:r>
              <a:rPr lang="zh-CN" altLang="en-US" sz="2800" b="1" dirty="0">
                <a:solidFill>
                  <a:srgbClr val="CC0000"/>
                </a:solidFill>
                <a:ea typeface="楷体_GB2312"/>
              </a:rPr>
              <a:t>相位平衡条件</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16" descr="未标题-5 拷贝"/>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3268663"/>
            <a:ext cx="4714875" cy="2952750"/>
          </a:xfrm>
          <a:prstGeom prst="rect">
            <a:avLst/>
          </a:prstGeom>
          <a:noFill/>
          <a:ln w="28575">
            <a:solidFill>
              <a:srgbClr val="009900"/>
            </a:solidFill>
            <a:miter lim="800000"/>
            <a:headEnd/>
            <a:tailEnd/>
          </a:ln>
          <a:extLst>
            <a:ext uri="{909E8E84-426E-40DD-AFC4-6F175D3DCCD1}">
              <a14:hiddenFill xmlns:a14="http://schemas.microsoft.com/office/drawing/2010/main">
                <a:solidFill>
                  <a:srgbClr val="FFFFFF"/>
                </a:solidFill>
              </a14:hiddenFill>
            </a:ext>
          </a:extLst>
        </p:spPr>
      </p:pic>
      <p:sp>
        <p:nvSpPr>
          <p:cNvPr id="15" name="Rectangle 5"/>
          <p:cNvSpPr>
            <a:spLocks noChangeArrowheads="1"/>
          </p:cNvSpPr>
          <p:nvPr/>
        </p:nvSpPr>
        <p:spPr bwMode="auto">
          <a:xfrm>
            <a:off x="350838" y="657226"/>
            <a:ext cx="8337550" cy="103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10000"/>
              </a:lnSpc>
              <a:spcBef>
                <a:spcPct val="20000"/>
              </a:spcBef>
              <a:defRPr/>
            </a:pPr>
            <a:r>
              <a:rPr lang="zh-CN" altLang="en-US" sz="2800" b="1" dirty="0">
                <a:solidFill>
                  <a:srgbClr val="FF3300"/>
                </a:solidFill>
                <a:effectLst>
                  <a:outerShdw blurRad="38100" dist="38100" dir="2700000" algn="tl">
                    <a:srgbClr val="000000"/>
                  </a:outerShdw>
                </a:effectLst>
                <a:ea typeface="宋体" pitchFamily="2" charset="-122"/>
                <a:cs typeface="+mn-cs"/>
              </a:rPr>
              <a:t>振荡电路是单口网络，无须输入信号就能起振，起振的信号源来自何处？</a:t>
            </a:r>
          </a:p>
        </p:txBody>
      </p:sp>
      <p:sp>
        <p:nvSpPr>
          <p:cNvPr id="16" name="Rectangle 6"/>
          <p:cNvSpPr>
            <a:spLocks noChangeArrowheads="1"/>
          </p:cNvSpPr>
          <p:nvPr/>
        </p:nvSpPr>
        <p:spPr bwMode="auto">
          <a:xfrm>
            <a:off x="350838" y="1697038"/>
            <a:ext cx="858202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solidFill>
                  <a:srgbClr val="000000"/>
                </a:solidFill>
                <a:ea typeface="楷体_GB2312"/>
              </a:rPr>
              <a:t>电路器件内部噪声以及电源接通扰动</a:t>
            </a:r>
            <a:r>
              <a:rPr lang="zh-CN" altLang="en-US" sz="2800" b="1">
                <a:solidFill>
                  <a:srgbClr val="000000"/>
                </a:solidFill>
                <a:latin typeface="楷体_GB2312"/>
                <a:ea typeface="楷体_GB2312"/>
              </a:rPr>
              <a:t>噪声中，满足相位平衡条件的某一频率</a:t>
            </a:r>
            <a:r>
              <a:rPr lang="en-US" altLang="en-US" sz="2800" b="1" i="1">
                <a:solidFill>
                  <a:srgbClr val="000000"/>
                </a:solidFill>
                <a:latin typeface="楷体_GB2312"/>
                <a:ea typeface="楷体_GB2312"/>
                <a:sym typeface="Symbol" panose="05050102010706020507" pitchFamily="18" charset="2"/>
              </a:rPr>
              <a:t></a:t>
            </a:r>
            <a:r>
              <a:rPr lang="en-US" altLang="zh-CN" sz="2800" b="1" baseline="-25000">
                <a:solidFill>
                  <a:srgbClr val="000000"/>
                </a:solidFill>
                <a:latin typeface="楷体_GB2312"/>
                <a:ea typeface="楷体_GB2312"/>
              </a:rPr>
              <a:t>0</a:t>
            </a:r>
            <a:r>
              <a:rPr lang="zh-CN" altLang="en-US" sz="2800" b="1">
                <a:solidFill>
                  <a:srgbClr val="000000"/>
                </a:solidFill>
                <a:latin typeface="楷体_GB2312"/>
                <a:ea typeface="楷体_GB2312"/>
              </a:rPr>
              <a:t>的噪声信号被放大，成为振荡电路的输出信号。</a:t>
            </a:r>
            <a:endParaRPr lang="zh-CN" altLang="en-US" sz="2800" b="1">
              <a:solidFill>
                <a:srgbClr val="000000"/>
              </a:solidFill>
              <a:ea typeface="楷体_GB2312"/>
            </a:endParaRPr>
          </a:p>
        </p:txBody>
      </p:sp>
    </p:spTree>
    <p:extLst>
      <p:ext uri="{BB962C8B-B14F-4D97-AF65-F5344CB8AC3E}">
        <p14:creationId xmlns:p14="http://schemas.microsoft.com/office/powerpoint/2010/main" val="33907026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Right)">
                                      <p:cBhvr>
                                        <p:cTn id="7" dur="500"/>
                                        <p:tgtEl>
                                          <p:spTgt spid="15"/>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strips(downRight)">
                                      <p:cBhvr>
                                        <p:cTn id="12" dur="500"/>
                                        <p:tgtEl>
                                          <p:spTgt spid="16"/>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396875" y="911225"/>
            <a:ext cx="8496300" cy="5762625"/>
          </a:xfrm>
          <a:noFill/>
          <a:ln/>
        </p:spPr>
        <p:txBody>
          <a:bodyPr/>
          <a:lstStyle/>
          <a:p>
            <a:pPr>
              <a:buFontTx/>
              <a:buNone/>
            </a:pPr>
            <a:r>
              <a:rPr lang="zh-CN" altLang="en-US" sz="2400" b="1" dirty="0">
                <a:solidFill>
                  <a:srgbClr val="FF0000"/>
                </a:solidFill>
              </a:rPr>
              <a:t>知识点</a:t>
            </a:r>
          </a:p>
          <a:p>
            <a:pPr>
              <a:buFontTx/>
              <a:buNone/>
            </a:pPr>
            <a:r>
              <a:rPr lang="zh-CN" altLang="en-US" sz="3600" b="1" dirty="0"/>
              <a:t>  </a:t>
            </a:r>
            <a:r>
              <a:rPr lang="en-US" altLang="zh-CN" sz="3600" dirty="0" smtClean="0"/>
              <a:t>1.</a:t>
            </a:r>
            <a:r>
              <a:rPr lang="zh-CN" altLang="en-US" sz="3600" b="1" dirty="0" smtClean="0">
                <a:latin typeface="楷体_GB2312" pitchFamily="1" charset="-122"/>
                <a:ea typeface="楷体_GB2312" pitchFamily="1" charset="-122"/>
              </a:rPr>
              <a:t>一</a:t>
            </a:r>
            <a:r>
              <a:rPr lang="zh-CN" altLang="en-US" sz="3600" b="1" dirty="0">
                <a:latin typeface="楷体_GB2312" pitchFamily="1" charset="-122"/>
                <a:ea typeface="楷体_GB2312" pitchFamily="1" charset="-122"/>
              </a:rPr>
              <a:t>阶和二阶有源滤波器的结构，传递函数的求解</a:t>
            </a:r>
            <a:r>
              <a:rPr lang="zh-CN" altLang="en-US" sz="3600" b="1" dirty="0" smtClean="0">
                <a:latin typeface="楷体_GB2312" pitchFamily="1" charset="-122"/>
                <a:ea typeface="楷体_GB2312" pitchFamily="1" charset="-122"/>
              </a:rPr>
              <a:t>。</a:t>
            </a:r>
            <a:endParaRPr lang="en-US" altLang="zh-CN" sz="3600" b="1" dirty="0" smtClean="0">
              <a:latin typeface="楷体_GB2312" pitchFamily="1" charset="-122"/>
              <a:ea typeface="楷体_GB2312" pitchFamily="1" charset="-122"/>
            </a:endParaRPr>
          </a:p>
          <a:p>
            <a:pPr>
              <a:buFontTx/>
              <a:buNone/>
            </a:pPr>
            <a:r>
              <a:rPr lang="en-US" altLang="zh-CN" sz="3600" b="1" dirty="0" smtClean="0">
                <a:latin typeface="楷体_GB2312" pitchFamily="1" charset="-122"/>
                <a:ea typeface="楷体_GB2312" pitchFamily="1" charset="-122"/>
              </a:rPr>
              <a:t> 2.</a:t>
            </a:r>
            <a:r>
              <a:rPr lang="zh-CN" altLang="en-US" sz="3600" b="1" dirty="0" smtClean="0">
                <a:latin typeface="楷体_GB2312" pitchFamily="1" charset="-122"/>
                <a:ea typeface="楷体_GB2312" pitchFamily="1" charset="-122"/>
              </a:rPr>
              <a:t>正弦波振荡电路的振荡条件</a:t>
            </a:r>
            <a:endParaRPr lang="en-US" altLang="zh-CN" sz="3600" b="1" dirty="0" smtClean="0">
              <a:latin typeface="楷体_GB2312" pitchFamily="1" charset="-122"/>
              <a:ea typeface="楷体_GB2312" pitchFamily="1" charset="-122"/>
            </a:endParaRPr>
          </a:p>
          <a:p>
            <a:pPr>
              <a:buFontTx/>
              <a:buNone/>
            </a:pPr>
            <a:endParaRPr lang="en-US" altLang="zh-CN" sz="4000" b="1" dirty="0" smtClean="0">
              <a:latin typeface="楷体_GB2312" pitchFamily="1" charset="-122"/>
              <a:ea typeface="楷体_GB2312" pitchFamily="1" charset="-122"/>
            </a:endParaRPr>
          </a:p>
          <a:p>
            <a:pPr>
              <a:buFontTx/>
              <a:buNone/>
            </a:pPr>
            <a:endParaRPr lang="en-US" altLang="zh-CN" sz="4000" b="1" dirty="0" smtClean="0">
              <a:latin typeface="楷体_GB2312" pitchFamily="1" charset="-122"/>
              <a:ea typeface="楷体_GB2312" pitchFamily="1" charset="-122"/>
            </a:endParaRPr>
          </a:p>
          <a:p>
            <a:pPr>
              <a:buNone/>
            </a:pPr>
            <a:r>
              <a:rPr lang="en-US" altLang="zh-CN" sz="3600" b="1" dirty="0" smtClean="0">
                <a:latin typeface="楷体_GB2312" pitchFamily="1" charset="-122"/>
                <a:ea typeface="楷体_GB2312" pitchFamily="1" charset="-122"/>
              </a:rPr>
              <a:t> 3.</a:t>
            </a:r>
            <a:r>
              <a:rPr lang="zh-CN" altLang="en-US" sz="3600" b="1" dirty="0">
                <a:latin typeface="楷体_GB2312" pitchFamily="1" charset="-122"/>
                <a:ea typeface="楷体_GB2312" pitchFamily="1" charset="-122"/>
              </a:rPr>
              <a:t>振荡电路是单口网络，无须输入信号就能起振，起振的信号源来自何处？</a:t>
            </a:r>
          </a:p>
          <a:p>
            <a:pPr>
              <a:buFontTx/>
              <a:buNone/>
            </a:pPr>
            <a:endParaRPr lang="en-US" altLang="zh-CN" sz="4000" b="1" dirty="0" smtClean="0">
              <a:latin typeface="楷体_GB2312" pitchFamily="1" charset="-122"/>
              <a:ea typeface="楷体_GB2312" pitchFamily="1" charset="-122"/>
            </a:endParaRPr>
          </a:p>
          <a:p>
            <a:pPr>
              <a:buFontTx/>
              <a:buNone/>
            </a:pPr>
            <a:r>
              <a:rPr lang="zh-CN" altLang="en-US" sz="4000" b="1" i="1" baseline="-25000" dirty="0" smtClean="0">
                <a:ea typeface="楷体_GB2312" pitchFamily="1" charset="-122"/>
                <a:sym typeface="Arial" pitchFamily="34" charset="0"/>
              </a:rPr>
              <a:t>         </a:t>
            </a:r>
            <a:endParaRPr lang="zh-CN" altLang="en-US" sz="4000" b="1" i="1" baseline="-25000" dirty="0">
              <a:ea typeface="楷体_GB2312" pitchFamily="1" charset="-122"/>
              <a:sym typeface="Arial" pitchFamily="34" charset="0"/>
            </a:endParaRPr>
          </a:p>
        </p:txBody>
      </p:sp>
      <p:sp>
        <p:nvSpPr>
          <p:cNvPr id="22531" name="Rectangle 3"/>
          <p:cNvSpPr>
            <a:spLocks noGrp="1" noChangeArrowheads="1"/>
          </p:cNvSpPr>
          <p:nvPr>
            <p:ph type="title"/>
          </p:nvPr>
        </p:nvSpPr>
        <p:spPr>
          <a:xfrm>
            <a:off x="684213" y="44450"/>
            <a:ext cx="7772400" cy="633413"/>
          </a:xfrm>
          <a:noFill/>
          <a:ln/>
        </p:spPr>
        <p:txBody>
          <a:bodyPr/>
          <a:lstStyle/>
          <a:p>
            <a:r>
              <a:rPr lang="zh-CN" altLang="en-US" sz="3200" b="1" dirty="0">
                <a:solidFill>
                  <a:srgbClr val="000099"/>
                </a:solidFill>
              </a:rPr>
              <a:t>第十三周内容回顾</a:t>
            </a:r>
          </a:p>
        </p:txBody>
      </p:sp>
      <p:sp>
        <p:nvSpPr>
          <p:cNvPr id="22532" name="Rectangle 4"/>
          <p:cNvSpPr>
            <a:spLocks noChangeArrowheads="1"/>
          </p:cNvSpPr>
          <p:nvPr/>
        </p:nvSpPr>
        <p:spPr bwMode="auto">
          <a:xfrm>
            <a:off x="0" y="692150"/>
            <a:ext cx="9144000" cy="71438"/>
          </a:xfrm>
          <a:prstGeom prst="rect">
            <a:avLst/>
          </a:prstGeom>
          <a:blipFill dpi="0" rotWithShape="1">
            <a:blip r:embed="rId4"/>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 name="Group 24"/>
          <p:cNvGrpSpPr>
            <a:grpSpLocks/>
          </p:cNvGrpSpPr>
          <p:nvPr/>
        </p:nvGrpSpPr>
        <p:grpSpPr bwMode="auto">
          <a:xfrm>
            <a:off x="879193" y="3511248"/>
            <a:ext cx="2566988" cy="1028700"/>
            <a:chOff x="1168" y="3316"/>
            <a:chExt cx="1617" cy="648"/>
          </a:xfrm>
        </p:grpSpPr>
        <p:graphicFrame>
          <p:nvGraphicFramePr>
            <p:cNvPr id="7" name="Object 25"/>
            <p:cNvGraphicFramePr>
              <a:graphicFrameLocks noChangeAspect="1"/>
            </p:cNvGraphicFramePr>
            <p:nvPr/>
          </p:nvGraphicFramePr>
          <p:xfrm>
            <a:off x="1170" y="3688"/>
            <a:ext cx="1364" cy="276"/>
          </p:xfrm>
          <a:graphic>
            <a:graphicData uri="http://schemas.openxmlformats.org/presentationml/2006/ole">
              <mc:AlternateContent xmlns:mc="http://schemas.openxmlformats.org/markup-compatibility/2006">
                <mc:Choice xmlns:v="urn:schemas-microsoft-com:vml" Requires="v">
                  <p:oleObj spid="_x0000_s154634" name="公式" r:id="rId5" imgW="939392" imgH="190417" progId="Equation.3">
                    <p:embed/>
                  </p:oleObj>
                </mc:Choice>
                <mc:Fallback>
                  <p:oleObj name="公式" r:id="rId5" imgW="939392" imgH="1904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0" y="3688"/>
                          <a:ext cx="136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26"/>
            <p:cNvSpPr>
              <a:spLocks noChangeArrowheads="1"/>
            </p:cNvSpPr>
            <p:nvPr/>
          </p:nvSpPr>
          <p:spPr bwMode="auto">
            <a:xfrm>
              <a:off x="1168" y="3316"/>
              <a:ext cx="1617"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FontTx/>
                <a:buNone/>
              </a:pPr>
              <a:r>
                <a:rPr lang="zh-CN" altLang="en-US" sz="2800" b="1" dirty="0">
                  <a:solidFill>
                    <a:srgbClr val="CC0000"/>
                  </a:solidFill>
                  <a:ea typeface="楷体_GB2312"/>
                </a:rPr>
                <a:t>振幅平衡条件</a:t>
              </a:r>
            </a:p>
          </p:txBody>
        </p:sp>
      </p:grpSp>
      <p:graphicFrame>
        <p:nvGraphicFramePr>
          <p:cNvPr id="9" name="Object 28"/>
          <p:cNvGraphicFramePr>
            <a:graphicFrameLocks noChangeAspect="1"/>
          </p:cNvGraphicFramePr>
          <p:nvPr>
            <p:extLst>
              <p:ext uri="{D42A27DB-BD31-4B8C-83A1-F6EECF244321}">
                <p14:modId xmlns:p14="http://schemas.microsoft.com/office/powerpoint/2010/main" val="2967764779"/>
              </p:ext>
            </p:extLst>
          </p:nvPr>
        </p:nvGraphicFramePr>
        <p:xfrm>
          <a:off x="4618268" y="3984295"/>
          <a:ext cx="2849562" cy="488950"/>
        </p:xfrm>
        <a:graphic>
          <a:graphicData uri="http://schemas.openxmlformats.org/presentationml/2006/ole">
            <mc:AlternateContent xmlns:mc="http://schemas.openxmlformats.org/markup-compatibility/2006">
              <mc:Choice xmlns:v="urn:schemas-microsoft-com:vml" Requires="v">
                <p:oleObj spid="_x0000_s154635" name="Equation" r:id="rId7" imgW="1320800" imgH="228600" progId="Equation.3">
                  <p:embed/>
                </p:oleObj>
              </mc:Choice>
              <mc:Fallback>
                <p:oleObj name="Equation" r:id="rId7" imgW="13208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8268" y="3984295"/>
                        <a:ext cx="28495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29"/>
          <p:cNvSpPr>
            <a:spLocks noChangeArrowheads="1"/>
          </p:cNvSpPr>
          <p:nvPr/>
        </p:nvSpPr>
        <p:spPr bwMode="auto">
          <a:xfrm>
            <a:off x="3940405" y="3493757"/>
            <a:ext cx="2566988"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FontTx/>
              <a:buNone/>
            </a:pPr>
            <a:r>
              <a:rPr lang="zh-CN" altLang="en-US" sz="2800" b="1" dirty="0">
                <a:solidFill>
                  <a:srgbClr val="CC0000"/>
                </a:solidFill>
                <a:ea typeface="楷体_GB2312"/>
              </a:rPr>
              <a:t>相位平衡条件</a:t>
            </a:r>
          </a:p>
        </p:txBody>
      </p:sp>
    </p:spTree>
    <p:extLst>
      <p:ext uri="{BB962C8B-B14F-4D97-AF65-F5344CB8AC3E}">
        <p14:creationId xmlns:p14="http://schemas.microsoft.com/office/powerpoint/2010/main" val="2706246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1675" y="71438"/>
            <a:ext cx="7888288" cy="646112"/>
          </a:xfrm>
        </p:spPr>
        <p:txBody>
          <a:bodyPr rtlCol="0"/>
          <a:lstStyle/>
          <a:p>
            <a:pPr fontAlgn="auto">
              <a:spcAft>
                <a:spcPts val="0"/>
              </a:spcAft>
              <a:defRPr/>
            </a:pPr>
            <a:r>
              <a:rPr lang="zh-CN" altLang="en-US" dirty="0">
                <a:latin typeface="华文新魏" panose="02010800040101010101" pitchFamily="2" charset="-122"/>
                <a:ea typeface="华文新魏" panose="02010800040101010101" pitchFamily="2" charset="-122"/>
              </a:rPr>
              <a:t>电子技术</a:t>
            </a:r>
            <a:r>
              <a:rPr lang="zh-CN" altLang="en-US" dirty="0" smtClean="0">
                <a:latin typeface="华文新魏" panose="02010800040101010101" pitchFamily="2" charset="-122"/>
                <a:ea typeface="华文新魏" panose="02010800040101010101" pitchFamily="2" charset="-122"/>
              </a:rPr>
              <a:t>基础模拟部分</a:t>
            </a:r>
            <a:endParaRPr lang="zh-CN" altLang="en-US" dirty="0">
              <a:latin typeface="华文新魏" panose="02010800040101010101" pitchFamily="2" charset="-122"/>
              <a:ea typeface="华文新魏" panose="02010800040101010101" pitchFamily="2" charset="-122"/>
            </a:endParaRPr>
          </a:p>
        </p:txBody>
      </p:sp>
      <p:sp>
        <p:nvSpPr>
          <p:cNvPr id="9219" name="Rectangle 6"/>
          <p:cNvSpPr>
            <a:spLocks noChangeArrowheads="1"/>
          </p:cNvSpPr>
          <p:nvPr/>
        </p:nvSpPr>
        <p:spPr bwMode="auto">
          <a:xfrm>
            <a:off x="827088" y="744538"/>
            <a:ext cx="7200900" cy="554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600" b="1" i="1">
                <a:solidFill>
                  <a:srgbClr val="000000"/>
                </a:solidFill>
                <a:latin typeface="宋体" pitchFamily="2" charset="-122"/>
              </a:rPr>
              <a:t>1  </a:t>
            </a:r>
            <a:r>
              <a:rPr lang="zh-CN" altLang="en-US" sz="2600" b="1" i="1">
                <a:solidFill>
                  <a:srgbClr val="000000"/>
                </a:solidFill>
                <a:latin typeface="宋体" pitchFamily="2" charset="-122"/>
              </a:rPr>
              <a:t>绪论</a:t>
            </a:r>
          </a:p>
          <a:p>
            <a:pPr>
              <a:lnSpc>
                <a:spcPct val="125000"/>
              </a:lnSpc>
            </a:pPr>
            <a:r>
              <a:rPr lang="en-US" altLang="zh-CN" sz="2600" b="1" i="1">
                <a:solidFill>
                  <a:srgbClr val="000000"/>
                </a:solidFill>
                <a:latin typeface="宋体" pitchFamily="2" charset="-122"/>
              </a:rPr>
              <a:t>2  </a:t>
            </a:r>
            <a:r>
              <a:rPr lang="zh-CN" altLang="en-US" sz="2600" b="1" i="1">
                <a:solidFill>
                  <a:srgbClr val="000000"/>
                </a:solidFill>
                <a:latin typeface="宋体" pitchFamily="2" charset="-122"/>
              </a:rPr>
              <a:t>运算放大器</a:t>
            </a:r>
          </a:p>
          <a:p>
            <a:pPr>
              <a:lnSpc>
                <a:spcPct val="125000"/>
              </a:lnSpc>
            </a:pPr>
            <a:r>
              <a:rPr lang="en-US" altLang="zh-CN" sz="2600" b="1" i="1">
                <a:solidFill>
                  <a:srgbClr val="000000"/>
                </a:solidFill>
                <a:latin typeface="宋体" pitchFamily="2" charset="-122"/>
              </a:rPr>
              <a:t>3  </a:t>
            </a:r>
            <a:r>
              <a:rPr lang="zh-CN" altLang="en-US" sz="2600" b="1" i="1">
                <a:solidFill>
                  <a:srgbClr val="000000"/>
                </a:solidFill>
                <a:latin typeface="宋体" pitchFamily="2" charset="-122"/>
              </a:rPr>
              <a:t>二极管及其基本电路</a:t>
            </a:r>
          </a:p>
          <a:p>
            <a:pPr>
              <a:lnSpc>
                <a:spcPct val="125000"/>
              </a:lnSpc>
            </a:pPr>
            <a:r>
              <a:rPr lang="en-US" altLang="zh-CN" sz="2600" b="1" i="1">
                <a:solidFill>
                  <a:srgbClr val="000000"/>
                </a:solidFill>
                <a:latin typeface="宋体" pitchFamily="2" charset="-122"/>
              </a:rPr>
              <a:t>4  </a:t>
            </a:r>
            <a:r>
              <a:rPr lang="zh-CN" altLang="en-US" sz="2600" b="1" i="1">
                <a:solidFill>
                  <a:srgbClr val="000000"/>
                </a:solidFill>
                <a:latin typeface="宋体" pitchFamily="2" charset="-122"/>
              </a:rPr>
              <a:t>场效应三极管及其放大电路</a:t>
            </a:r>
          </a:p>
          <a:p>
            <a:pPr>
              <a:lnSpc>
                <a:spcPct val="125000"/>
              </a:lnSpc>
            </a:pPr>
            <a:r>
              <a:rPr lang="en-US" altLang="zh-CN" sz="2600" b="1" i="1">
                <a:solidFill>
                  <a:srgbClr val="000000"/>
                </a:solidFill>
                <a:latin typeface="宋体" pitchFamily="2" charset="-122"/>
              </a:rPr>
              <a:t>5  </a:t>
            </a:r>
            <a:r>
              <a:rPr lang="zh-CN" altLang="en-US" sz="2600" b="1" i="1">
                <a:solidFill>
                  <a:srgbClr val="000000"/>
                </a:solidFill>
                <a:latin typeface="宋体" pitchFamily="2" charset="-122"/>
              </a:rPr>
              <a:t>双极结型三极管及其放大电路</a:t>
            </a:r>
          </a:p>
          <a:p>
            <a:pPr>
              <a:lnSpc>
                <a:spcPct val="125000"/>
              </a:lnSpc>
            </a:pPr>
            <a:r>
              <a:rPr lang="en-US" altLang="zh-CN" sz="2600" b="1" i="1">
                <a:solidFill>
                  <a:srgbClr val="000000"/>
                </a:solidFill>
                <a:latin typeface="宋体" pitchFamily="2" charset="-122"/>
              </a:rPr>
              <a:t>6  </a:t>
            </a:r>
            <a:r>
              <a:rPr lang="zh-CN" altLang="en-US" sz="2600" b="1" i="1">
                <a:solidFill>
                  <a:srgbClr val="000000"/>
                </a:solidFill>
                <a:latin typeface="宋体" pitchFamily="2" charset="-122"/>
              </a:rPr>
              <a:t>频率响应</a:t>
            </a:r>
          </a:p>
          <a:p>
            <a:pPr>
              <a:lnSpc>
                <a:spcPct val="125000"/>
              </a:lnSpc>
            </a:pPr>
            <a:r>
              <a:rPr lang="en-US" altLang="zh-CN" sz="2600" b="1" i="1">
                <a:solidFill>
                  <a:srgbClr val="000000"/>
                </a:solidFill>
                <a:latin typeface="宋体" pitchFamily="2" charset="-122"/>
              </a:rPr>
              <a:t>7  </a:t>
            </a:r>
            <a:r>
              <a:rPr lang="zh-CN" altLang="en-US" sz="2600" b="1" i="1">
                <a:solidFill>
                  <a:srgbClr val="000000"/>
                </a:solidFill>
                <a:latin typeface="宋体" pitchFamily="2" charset="-122"/>
              </a:rPr>
              <a:t>模拟集成电路</a:t>
            </a:r>
          </a:p>
          <a:p>
            <a:pPr>
              <a:lnSpc>
                <a:spcPct val="125000"/>
              </a:lnSpc>
            </a:pPr>
            <a:r>
              <a:rPr lang="en-US" altLang="zh-CN" sz="2600" b="1" i="1">
                <a:solidFill>
                  <a:srgbClr val="000000"/>
                </a:solidFill>
                <a:latin typeface="宋体" pitchFamily="2" charset="-122"/>
              </a:rPr>
              <a:t>8  </a:t>
            </a:r>
            <a:r>
              <a:rPr lang="zh-CN" altLang="en-US" sz="2600" b="1" i="1">
                <a:solidFill>
                  <a:srgbClr val="000000"/>
                </a:solidFill>
                <a:latin typeface="宋体" pitchFamily="2" charset="-122"/>
              </a:rPr>
              <a:t>反馈放大电路</a:t>
            </a:r>
          </a:p>
          <a:p>
            <a:pPr>
              <a:lnSpc>
                <a:spcPct val="125000"/>
              </a:lnSpc>
            </a:pPr>
            <a:r>
              <a:rPr lang="en-US" altLang="zh-CN" sz="2600" b="1" i="1">
                <a:solidFill>
                  <a:srgbClr val="000000"/>
                </a:solidFill>
                <a:latin typeface="宋体" pitchFamily="2" charset="-122"/>
              </a:rPr>
              <a:t>9  </a:t>
            </a:r>
            <a:r>
              <a:rPr lang="zh-CN" altLang="en-US" sz="2600" b="1" i="1">
                <a:solidFill>
                  <a:srgbClr val="000000"/>
                </a:solidFill>
                <a:latin typeface="宋体" pitchFamily="2" charset="-122"/>
              </a:rPr>
              <a:t>功率放大电路</a:t>
            </a:r>
          </a:p>
          <a:p>
            <a:pPr>
              <a:lnSpc>
                <a:spcPct val="125000"/>
              </a:lnSpc>
            </a:pPr>
            <a:r>
              <a:rPr lang="en-US" altLang="zh-CN" sz="2600" b="1" i="1">
                <a:solidFill>
                  <a:srgbClr val="CC0000"/>
                </a:solidFill>
                <a:latin typeface="宋体" pitchFamily="2" charset="-122"/>
              </a:rPr>
              <a:t>10  </a:t>
            </a:r>
            <a:r>
              <a:rPr lang="zh-CN" altLang="en-US" sz="2600" b="1" i="1">
                <a:solidFill>
                  <a:srgbClr val="CC0000"/>
                </a:solidFill>
                <a:latin typeface="宋体" pitchFamily="2" charset="-122"/>
              </a:rPr>
              <a:t>信号处理与信号产生电路</a:t>
            </a:r>
          </a:p>
          <a:p>
            <a:pPr>
              <a:lnSpc>
                <a:spcPct val="125000"/>
              </a:lnSpc>
            </a:pPr>
            <a:r>
              <a:rPr lang="en-US" altLang="zh-CN" sz="2600" b="1" i="1">
                <a:solidFill>
                  <a:srgbClr val="000000"/>
                </a:solidFill>
                <a:latin typeface="宋体" pitchFamily="2" charset="-122"/>
              </a:rPr>
              <a:t>11  </a:t>
            </a:r>
            <a:r>
              <a:rPr lang="zh-CN" altLang="en-US" sz="2600" b="1" i="1">
                <a:solidFill>
                  <a:srgbClr val="000000"/>
                </a:solidFill>
                <a:latin typeface="宋体" pitchFamily="2" charset="-122"/>
              </a:rPr>
              <a:t>直流稳压电源</a:t>
            </a:r>
          </a:p>
        </p:txBody>
      </p:sp>
    </p:spTree>
    <p:extLst>
      <p:ext uri="{BB962C8B-B14F-4D97-AF65-F5344CB8AC3E}">
        <p14:creationId xmlns:p14="http://schemas.microsoft.com/office/powerpoint/2010/main" val="10090487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ChangeArrowheads="1"/>
          </p:cNvSpPr>
          <p:nvPr/>
        </p:nvSpPr>
        <p:spPr bwMode="auto">
          <a:xfrm>
            <a:off x="569913" y="1020763"/>
            <a:ext cx="18097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solidFill>
                  <a:srgbClr val="000000"/>
                </a:solidFill>
                <a:ea typeface="楷体_GB2312"/>
              </a:rPr>
              <a:t>起振条件</a:t>
            </a:r>
          </a:p>
        </p:txBody>
      </p:sp>
      <p:sp>
        <p:nvSpPr>
          <p:cNvPr id="61443" name="Rectangle 4">
            <a:hlinkClick r:id="rId5" action="ppaction://hlinksldjump"/>
          </p:cNvPr>
          <p:cNvSpPr>
            <a:spLocks noChangeArrowheads="1"/>
          </p:cNvSpPr>
          <p:nvPr/>
        </p:nvSpPr>
        <p:spPr bwMode="auto">
          <a:xfrm>
            <a:off x="595313" y="484188"/>
            <a:ext cx="29035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solidFill>
                  <a:schemeClr val="accent2"/>
                </a:solidFill>
                <a:ea typeface="黑体" panose="02010609060101010101" pitchFamily="49" charset="-122"/>
              </a:rPr>
              <a:t>2.</a:t>
            </a:r>
            <a:r>
              <a:rPr lang="en-US" altLang="zh-CN" sz="2800" b="1">
                <a:solidFill>
                  <a:schemeClr val="accent2"/>
                </a:solidFill>
                <a:latin typeface="黑体" panose="02010609060101010101" pitchFamily="49" charset="-122"/>
                <a:ea typeface="黑体" panose="02010609060101010101" pitchFamily="49" charset="-122"/>
              </a:rPr>
              <a:t> </a:t>
            </a:r>
            <a:r>
              <a:rPr lang="zh-CN" altLang="en-US" sz="2800" b="1">
                <a:solidFill>
                  <a:schemeClr val="accent2"/>
                </a:solidFill>
                <a:latin typeface="黑体" panose="02010609060101010101" pitchFamily="49" charset="-122"/>
                <a:ea typeface="黑体" panose="02010609060101010101" pitchFamily="49" charset="-122"/>
              </a:rPr>
              <a:t>起振和稳幅</a:t>
            </a:r>
            <a:endParaRPr lang="zh-CN" altLang="en-US" sz="2800">
              <a:solidFill>
                <a:schemeClr val="accent2"/>
              </a:solidFill>
              <a:latin typeface="幼圆" panose="02010509060101010101" pitchFamily="49" charset="-122"/>
              <a:ea typeface="幼圆" panose="02010509060101010101" pitchFamily="49" charset="-122"/>
            </a:endParaRPr>
          </a:p>
        </p:txBody>
      </p:sp>
      <p:sp>
        <p:nvSpPr>
          <p:cNvPr id="113671" name="AutoShape 7"/>
          <p:cNvSpPr>
            <a:spLocks/>
          </p:cNvSpPr>
          <p:nvPr/>
        </p:nvSpPr>
        <p:spPr bwMode="auto">
          <a:xfrm>
            <a:off x="468313" y="2154238"/>
            <a:ext cx="215900" cy="706437"/>
          </a:xfrm>
          <a:prstGeom prst="leftBrace">
            <a:avLst>
              <a:gd name="adj1" fmla="val 48187"/>
              <a:gd name="adj2" fmla="val 50000"/>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ea typeface="楷体_GB2312"/>
            </a:endParaRPr>
          </a:p>
        </p:txBody>
      </p:sp>
      <p:graphicFrame>
        <p:nvGraphicFramePr>
          <p:cNvPr id="113672" name="Object 8"/>
          <p:cNvGraphicFramePr>
            <a:graphicFrameLocks noChangeAspect="1"/>
          </p:cNvGraphicFramePr>
          <p:nvPr/>
        </p:nvGraphicFramePr>
        <p:xfrm>
          <a:off x="717550" y="1836738"/>
          <a:ext cx="2722563" cy="549275"/>
        </p:xfrm>
        <a:graphic>
          <a:graphicData uri="http://schemas.openxmlformats.org/presentationml/2006/ole">
            <mc:AlternateContent xmlns:mc="http://schemas.openxmlformats.org/markup-compatibility/2006">
              <mc:Choice xmlns:v="urn:schemas-microsoft-com:vml" Requires="v">
                <p:oleObj spid="_x0000_s61664" name="公式" r:id="rId6" imgW="939392" imgH="190417" progId="Equation.3">
                  <p:embed/>
                </p:oleObj>
              </mc:Choice>
              <mc:Fallback>
                <p:oleObj name="公式" r:id="rId6" imgW="939392" imgH="190417"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7550" y="1836738"/>
                        <a:ext cx="27225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3673" name="Object 9"/>
          <p:cNvGraphicFramePr>
            <a:graphicFrameLocks noChangeAspect="1"/>
          </p:cNvGraphicFramePr>
          <p:nvPr/>
        </p:nvGraphicFramePr>
        <p:xfrm>
          <a:off x="688975" y="2466975"/>
          <a:ext cx="3506788" cy="601663"/>
        </p:xfrm>
        <a:graphic>
          <a:graphicData uri="http://schemas.openxmlformats.org/presentationml/2006/ole">
            <mc:AlternateContent xmlns:mc="http://schemas.openxmlformats.org/markup-compatibility/2006">
              <mc:Choice xmlns:v="urn:schemas-microsoft-com:vml" Requires="v">
                <p:oleObj spid="_x0000_s61665" name="Equation" r:id="rId8" imgW="1320800" imgH="228600" progId="Equation.3">
                  <p:embed/>
                </p:oleObj>
              </mc:Choice>
              <mc:Fallback>
                <p:oleObj name="Equation" r:id="rId8" imgW="1320800" imgH="2286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975" y="2466975"/>
                        <a:ext cx="3506788"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1447" name="Picture 16" descr="未标题-5 拷贝"/>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4663" y="317500"/>
            <a:ext cx="4648200" cy="2909888"/>
          </a:xfrm>
          <a:prstGeom prst="rect">
            <a:avLst/>
          </a:prstGeom>
          <a:noFill/>
          <a:ln w="28575">
            <a:solidFill>
              <a:srgbClr val="009900"/>
            </a:solidFill>
            <a:miter lim="800000"/>
            <a:headEnd/>
            <a:tailEnd/>
          </a:ln>
          <a:extLst>
            <a:ext uri="{909E8E84-426E-40DD-AFC4-6F175D3DCCD1}">
              <a14:hiddenFill xmlns:a14="http://schemas.microsoft.com/office/drawing/2010/main">
                <a:solidFill>
                  <a:srgbClr val="FFFFFF"/>
                </a:solidFill>
              </a14:hiddenFill>
            </a:ext>
          </a:extLst>
        </p:spPr>
      </p:pic>
      <p:sp>
        <p:nvSpPr>
          <p:cNvPr id="15" name="Rectangle 10"/>
          <p:cNvSpPr>
            <a:spLocks noChangeArrowheads="1"/>
          </p:cNvSpPr>
          <p:nvPr/>
        </p:nvSpPr>
        <p:spPr bwMode="auto">
          <a:xfrm>
            <a:off x="569913" y="3317875"/>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800" b="1">
                <a:solidFill>
                  <a:srgbClr val="000000"/>
                </a:solidFill>
                <a:latin typeface="楷体_GB2312"/>
                <a:ea typeface="楷体_GB2312"/>
              </a:rPr>
              <a:t>输出幅值越来越大，波形将出现失真，需要稳幅</a:t>
            </a:r>
          </a:p>
        </p:txBody>
      </p:sp>
      <p:sp>
        <p:nvSpPr>
          <p:cNvPr id="16" name="Rectangle 13"/>
          <p:cNvSpPr>
            <a:spLocks noChangeArrowheads="1"/>
          </p:cNvSpPr>
          <p:nvPr/>
        </p:nvSpPr>
        <p:spPr bwMode="auto">
          <a:xfrm>
            <a:off x="596900" y="4513263"/>
            <a:ext cx="8126413" cy="157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800" b="1">
                <a:solidFill>
                  <a:srgbClr val="000000"/>
                </a:solidFill>
                <a:latin typeface="楷体_GB2312"/>
                <a:ea typeface="楷体_GB2312"/>
              </a:rPr>
              <a:t>稳幅的作用：</a:t>
            </a:r>
            <a:endParaRPr lang="en-US" altLang="zh-CN" sz="2800" b="1">
              <a:solidFill>
                <a:srgbClr val="000000"/>
              </a:solidFill>
              <a:latin typeface="楷体_GB2312"/>
              <a:ea typeface="楷体_GB2312"/>
            </a:endParaRPr>
          </a:p>
          <a:p>
            <a:pPr algn="just" eaLnBrk="1" hangingPunct="1">
              <a:lnSpc>
                <a:spcPct val="120000"/>
              </a:lnSpc>
              <a:spcBef>
                <a:spcPct val="0"/>
              </a:spcBef>
              <a:buFontTx/>
              <a:buNone/>
            </a:pPr>
            <a:r>
              <a:rPr lang="zh-CN" altLang="en-US" sz="2800" b="1">
                <a:solidFill>
                  <a:srgbClr val="000000"/>
                </a:solidFill>
                <a:latin typeface="楷体_GB2312"/>
                <a:ea typeface="楷体_GB2312"/>
              </a:rPr>
              <a:t>当输出信号幅值增加到一定程度时，使振幅平衡条件从         回到</a:t>
            </a:r>
          </a:p>
        </p:txBody>
      </p:sp>
      <p:graphicFrame>
        <p:nvGraphicFramePr>
          <p:cNvPr id="2" name="对象 1"/>
          <p:cNvGraphicFramePr>
            <a:graphicFrameLocks noChangeAspect="1"/>
          </p:cNvGraphicFramePr>
          <p:nvPr/>
        </p:nvGraphicFramePr>
        <p:xfrm>
          <a:off x="1476375" y="5516563"/>
          <a:ext cx="1524000" cy="500062"/>
        </p:xfrm>
        <a:graphic>
          <a:graphicData uri="http://schemas.openxmlformats.org/presentationml/2006/ole">
            <mc:AlternateContent xmlns:mc="http://schemas.openxmlformats.org/markup-compatibility/2006">
              <mc:Choice xmlns:v="urn:schemas-microsoft-com:vml" Requires="v">
                <p:oleObj spid="_x0000_s61666" name="公式" r:id="rId11" imgW="457200" imgH="152400" progId="Equation.3">
                  <p:embed/>
                </p:oleObj>
              </mc:Choice>
              <mc:Fallback>
                <p:oleObj name="公式" r:id="rId11" imgW="457200" imgH="152400" progId="Equation.3">
                  <p:embed/>
                  <p:pic>
                    <p:nvPicPr>
                      <p:cNvPr id="0" name="对象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6375" y="5516563"/>
                        <a:ext cx="15240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3851275" y="5516563"/>
          <a:ext cx="2012950" cy="571500"/>
        </p:xfrm>
        <a:graphic>
          <a:graphicData uri="http://schemas.openxmlformats.org/presentationml/2006/ole">
            <mc:AlternateContent xmlns:mc="http://schemas.openxmlformats.org/markup-compatibility/2006">
              <mc:Choice xmlns:v="urn:schemas-microsoft-com:vml" Requires="v">
                <p:oleObj spid="_x0000_s61667" name="公式" r:id="rId13" imgW="571252" imgH="165028" progId="Equation.3">
                  <p:embed/>
                </p:oleObj>
              </mc:Choice>
              <mc:Fallback>
                <p:oleObj name="公式" r:id="rId13" imgW="571252" imgH="165028" progId="Equation.3">
                  <p:embed/>
                  <p:pic>
                    <p:nvPicPr>
                      <p:cNvPr id="0" name="对象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51275" y="5516563"/>
                        <a:ext cx="20129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3667"/>
                                        </p:tgtEl>
                                        <p:attrNameLst>
                                          <p:attrName>style.visibility</p:attrName>
                                        </p:attrNameLst>
                                      </p:cBhvr>
                                      <p:to>
                                        <p:strVal val="visible"/>
                                      </p:to>
                                    </p:set>
                                    <p:animEffect transition="in" filter="strips(downRight)">
                                      <p:cBhvr>
                                        <p:cTn id="7" dur="500"/>
                                        <p:tgtEl>
                                          <p:spTgt spid="113667"/>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3671"/>
                                        </p:tgtEl>
                                        <p:attrNameLst>
                                          <p:attrName>style.visibility</p:attrName>
                                        </p:attrNameLst>
                                      </p:cBhvr>
                                      <p:to>
                                        <p:strVal val="visible"/>
                                      </p:to>
                                    </p:set>
                                    <p:animEffect transition="in" filter="strips(downRight)">
                                      <p:cBhvr>
                                        <p:cTn id="12" dur="500"/>
                                        <p:tgtEl>
                                          <p:spTgt spid="113671"/>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13672"/>
                                        </p:tgtEl>
                                        <p:attrNameLst>
                                          <p:attrName>style.visibility</p:attrName>
                                        </p:attrNameLst>
                                      </p:cBhvr>
                                      <p:to>
                                        <p:strVal val="visible"/>
                                      </p:to>
                                    </p:set>
                                    <p:animEffect transition="in" filter="strips(downRight)">
                                      <p:cBhvr>
                                        <p:cTn id="17" dur="500"/>
                                        <p:tgtEl>
                                          <p:spTgt spid="113672"/>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13673"/>
                                        </p:tgtEl>
                                        <p:attrNameLst>
                                          <p:attrName>style.visibility</p:attrName>
                                        </p:attrNameLst>
                                      </p:cBhvr>
                                      <p:to>
                                        <p:strVal val="visible"/>
                                      </p:to>
                                    </p:set>
                                    <p:animEffect transition="in" filter="strips(downRight)">
                                      <p:cBhvr>
                                        <p:cTn id="22" dur="500"/>
                                        <p:tgtEl>
                                          <p:spTgt spid="113673"/>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strips(downRight)">
                                      <p:cBhvr>
                                        <p:cTn id="27" dur="500"/>
                                        <p:tgtEl>
                                          <p:spTgt spid="15"/>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ppt_x"/>
                                          </p:val>
                                        </p:tav>
                                        <p:tav tm="100000">
                                          <p:val>
                                            <p:strVal val="#ppt_x"/>
                                          </p:val>
                                        </p:tav>
                                      </p:tavLst>
                                    </p:anim>
                                    <p:anim calcmode="lin" valueType="num">
                                      <p:cBhvr additive="base">
                                        <p:cTn id="33" dur="500" fill="hold"/>
                                        <p:tgtEl>
                                          <p:spTgt spid="16"/>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ppt_x"/>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autoUpdateAnimBg="0"/>
      <p:bldP spid="113671" grpId="0" animBg="1"/>
      <p:bldP spid="15" grpId="0" autoUpdateAnimBg="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71"/>
          <p:cNvGrpSpPr>
            <a:grpSpLocks/>
          </p:cNvGrpSpPr>
          <p:nvPr/>
        </p:nvGrpSpPr>
        <p:grpSpPr bwMode="auto">
          <a:xfrm>
            <a:off x="4030663" y="4203700"/>
            <a:ext cx="3905250" cy="579438"/>
            <a:chOff x="2557" y="2995"/>
            <a:chExt cx="2460" cy="365"/>
          </a:xfrm>
        </p:grpSpPr>
        <p:sp>
          <p:nvSpPr>
            <p:cNvPr id="66615" name="Line 304"/>
            <p:cNvSpPr>
              <a:spLocks noChangeShapeType="1"/>
            </p:cNvSpPr>
            <p:nvPr/>
          </p:nvSpPr>
          <p:spPr bwMode="auto">
            <a:xfrm>
              <a:off x="3936" y="3187"/>
              <a:ext cx="1081"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66616" name="Text Box 436"/>
            <p:cNvSpPr txBox="1">
              <a:spLocks noChangeArrowheads="1"/>
            </p:cNvSpPr>
            <p:nvPr/>
          </p:nvSpPr>
          <p:spPr bwMode="auto">
            <a:xfrm>
              <a:off x="3253" y="2995"/>
              <a:ext cx="73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i="1">
                  <a:ea typeface="楷体_GB2312"/>
                </a:rPr>
                <a:t>AF</a:t>
              </a:r>
              <a:r>
                <a:rPr lang="en-US" altLang="zh-CN">
                  <a:ea typeface="楷体_GB2312"/>
                </a:rPr>
                <a:t>=1</a:t>
              </a:r>
            </a:p>
          </p:txBody>
        </p:sp>
        <p:sp>
          <p:nvSpPr>
            <p:cNvPr id="66617" name="Line 439"/>
            <p:cNvSpPr>
              <a:spLocks noChangeShapeType="1"/>
            </p:cNvSpPr>
            <p:nvPr/>
          </p:nvSpPr>
          <p:spPr bwMode="auto">
            <a:xfrm flipV="1">
              <a:off x="2557" y="3187"/>
              <a:ext cx="611" cy="0"/>
            </a:xfrm>
            <a:prstGeom prst="line">
              <a:avLst/>
            </a:prstGeom>
            <a:noFill/>
            <a:ln w="2857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569"/>
          <p:cNvGrpSpPr>
            <a:grpSpLocks/>
          </p:cNvGrpSpPr>
          <p:nvPr/>
        </p:nvGrpSpPr>
        <p:grpSpPr bwMode="auto">
          <a:xfrm>
            <a:off x="565150" y="1752600"/>
            <a:ext cx="3449638" cy="3036888"/>
            <a:chOff x="356" y="1104"/>
            <a:chExt cx="2173" cy="1913"/>
          </a:xfrm>
        </p:grpSpPr>
        <p:sp>
          <p:nvSpPr>
            <p:cNvPr id="66610" name="Line 288"/>
            <p:cNvSpPr>
              <a:spLocks noChangeShapeType="1"/>
            </p:cNvSpPr>
            <p:nvPr/>
          </p:nvSpPr>
          <p:spPr bwMode="auto">
            <a:xfrm>
              <a:off x="377" y="2824"/>
              <a:ext cx="702" cy="0"/>
            </a:xfrm>
            <a:prstGeom prst="line">
              <a:avLst/>
            </a:prstGeom>
            <a:noFill/>
            <a:ln w="2857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6611" name="Line 290"/>
            <p:cNvSpPr>
              <a:spLocks noChangeShapeType="1"/>
            </p:cNvSpPr>
            <p:nvPr/>
          </p:nvSpPr>
          <p:spPr bwMode="auto">
            <a:xfrm>
              <a:off x="1848" y="2836"/>
              <a:ext cx="672"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66612" name="Text Box 435"/>
            <p:cNvSpPr txBox="1">
              <a:spLocks noChangeArrowheads="1"/>
            </p:cNvSpPr>
            <p:nvPr/>
          </p:nvSpPr>
          <p:spPr bwMode="auto">
            <a:xfrm>
              <a:off x="1117" y="2641"/>
              <a:ext cx="79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i="1">
                  <a:ea typeface="楷体_GB2312"/>
                </a:rPr>
                <a:t>AF </a:t>
              </a:r>
              <a:r>
                <a:rPr lang="en-US" altLang="zh-CN">
                  <a:ea typeface="楷体_GB2312"/>
                </a:rPr>
                <a:t>&gt;1</a:t>
              </a:r>
            </a:p>
          </p:txBody>
        </p:sp>
        <p:sp>
          <p:nvSpPr>
            <p:cNvPr id="66613" name="Line 440"/>
            <p:cNvSpPr>
              <a:spLocks noChangeShapeType="1"/>
            </p:cNvSpPr>
            <p:nvPr/>
          </p:nvSpPr>
          <p:spPr bwMode="auto">
            <a:xfrm>
              <a:off x="356" y="1817"/>
              <a:ext cx="0" cy="12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en-US"/>
            </a:p>
          </p:txBody>
        </p:sp>
        <p:sp>
          <p:nvSpPr>
            <p:cNvPr id="66614" name="Line 445"/>
            <p:cNvSpPr>
              <a:spLocks noChangeShapeType="1"/>
            </p:cNvSpPr>
            <p:nvPr/>
          </p:nvSpPr>
          <p:spPr bwMode="auto">
            <a:xfrm flipH="1">
              <a:off x="2529" y="1104"/>
              <a:ext cx="0" cy="18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en-US"/>
            </a:p>
          </p:txBody>
        </p:sp>
      </p:grpSp>
      <p:sp>
        <p:nvSpPr>
          <p:cNvPr id="12" name="AutoShape 476"/>
          <p:cNvSpPr>
            <a:spLocks noChangeArrowheads="1"/>
          </p:cNvSpPr>
          <p:nvPr/>
        </p:nvSpPr>
        <p:spPr bwMode="auto">
          <a:xfrm>
            <a:off x="1773238" y="5043488"/>
            <a:ext cx="1219200" cy="609600"/>
          </a:xfrm>
          <a:prstGeom prst="wedgeRoundRectCallout">
            <a:avLst>
              <a:gd name="adj1" fmla="val 15366"/>
              <a:gd name="adj2" fmla="val -30727"/>
              <a:gd name="adj3" fmla="val 16667"/>
            </a:avLst>
          </a:prstGeom>
          <a:solidFill>
            <a:schemeClr val="accent1"/>
          </a:solidFill>
          <a:ln>
            <a:noFill/>
          </a:ln>
          <a:effectLst/>
          <a:extLst>
            <a:ext uri="{91240B29-F687-4F45-9708-019B960494DF}">
              <a14:hiddenLine xmlns:a14="http://schemas.microsoft.com/office/drawing/2010/main" w="3340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a:latin typeface="楷体_GB2312"/>
                <a:ea typeface="楷体_GB2312"/>
              </a:rPr>
              <a:t>起振</a:t>
            </a:r>
          </a:p>
        </p:txBody>
      </p:sp>
      <p:sp>
        <p:nvSpPr>
          <p:cNvPr id="13" name="AutoShape 477"/>
          <p:cNvSpPr>
            <a:spLocks noChangeArrowheads="1"/>
          </p:cNvSpPr>
          <p:nvPr/>
        </p:nvSpPr>
        <p:spPr bwMode="auto">
          <a:xfrm>
            <a:off x="5486400" y="5043488"/>
            <a:ext cx="1797050" cy="609600"/>
          </a:xfrm>
          <a:prstGeom prst="wedgeRoundRectCallout">
            <a:avLst>
              <a:gd name="adj1" fmla="val -18023"/>
              <a:gd name="adj2" fmla="val -50653"/>
              <a:gd name="adj3" fmla="val 16667"/>
            </a:avLst>
          </a:prstGeom>
          <a:solidFill>
            <a:schemeClr val="accent1"/>
          </a:solidFill>
          <a:ln>
            <a:noFill/>
          </a:ln>
          <a:effectLst/>
          <a:extLst>
            <a:ext uri="{91240B29-F687-4F45-9708-019B960494DF}">
              <a14:hiddenLine xmlns:a14="http://schemas.microsoft.com/office/drawing/2010/main" w="3340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a:latin typeface="楷体_GB2312"/>
                <a:ea typeface="楷体_GB2312"/>
              </a:rPr>
              <a:t>维持振荡</a:t>
            </a:r>
          </a:p>
        </p:txBody>
      </p:sp>
      <p:sp>
        <p:nvSpPr>
          <p:cNvPr id="66566" name="Rectangle 479"/>
          <p:cNvSpPr>
            <a:spLocks noChangeArrowheads="1"/>
          </p:cNvSpPr>
          <p:nvPr/>
        </p:nvSpPr>
        <p:spPr bwMode="auto">
          <a:xfrm>
            <a:off x="2682875" y="787400"/>
            <a:ext cx="3929063"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3401">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b="1">
                <a:latin typeface="楷体_GB2312"/>
                <a:ea typeface="楷体_GB2312"/>
              </a:rPr>
              <a:t>自激振荡电路的起振过程</a:t>
            </a:r>
          </a:p>
        </p:txBody>
      </p:sp>
      <p:sp>
        <p:nvSpPr>
          <p:cNvPr id="66567" name="Line 446"/>
          <p:cNvSpPr>
            <a:spLocks noChangeShapeType="1"/>
          </p:cNvSpPr>
          <p:nvPr/>
        </p:nvSpPr>
        <p:spPr bwMode="auto">
          <a:xfrm>
            <a:off x="565150" y="2878138"/>
            <a:ext cx="7732713"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en-US"/>
          </a:p>
        </p:txBody>
      </p:sp>
      <p:grpSp>
        <p:nvGrpSpPr>
          <p:cNvPr id="66568" name="Group 564"/>
          <p:cNvGrpSpPr>
            <a:grpSpLocks/>
          </p:cNvGrpSpPr>
          <p:nvPr/>
        </p:nvGrpSpPr>
        <p:grpSpPr bwMode="auto">
          <a:xfrm>
            <a:off x="584200" y="1785938"/>
            <a:ext cx="7642225" cy="2189162"/>
            <a:chOff x="368" y="1125"/>
            <a:chExt cx="4814" cy="1379"/>
          </a:xfrm>
        </p:grpSpPr>
        <p:sp>
          <p:nvSpPr>
            <p:cNvPr id="66602" name="Line 441"/>
            <p:cNvSpPr>
              <a:spLocks noChangeShapeType="1"/>
            </p:cNvSpPr>
            <p:nvPr/>
          </p:nvSpPr>
          <p:spPr bwMode="auto">
            <a:xfrm flipV="1">
              <a:off x="368" y="1344"/>
              <a:ext cx="1127" cy="356"/>
            </a:xfrm>
            <a:prstGeom prst="line">
              <a:avLst/>
            </a:prstGeom>
            <a:noFill/>
            <a:ln w="28575">
              <a:solidFill>
                <a:srgbClr val="66FF3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en-US"/>
            </a:p>
          </p:txBody>
        </p:sp>
        <p:sp>
          <p:nvSpPr>
            <p:cNvPr id="66603" name="Arc 458"/>
            <p:cNvSpPr>
              <a:spLocks/>
            </p:cNvSpPr>
            <p:nvPr/>
          </p:nvSpPr>
          <p:spPr bwMode="auto">
            <a:xfrm rot="-1020040">
              <a:off x="1508" y="1258"/>
              <a:ext cx="568" cy="273"/>
            </a:xfrm>
            <a:custGeom>
              <a:avLst/>
              <a:gdLst>
                <a:gd name="T0" fmla="*/ 0 w 10313"/>
                <a:gd name="T1" fmla="*/ 0 h 21600"/>
                <a:gd name="T2" fmla="*/ 0 w 10313"/>
                <a:gd name="T3" fmla="*/ 0 h 21600"/>
                <a:gd name="T4" fmla="*/ 0 w 10313"/>
                <a:gd name="T5" fmla="*/ 0 h 21600"/>
                <a:gd name="T6" fmla="*/ 0 60000 65536"/>
                <a:gd name="T7" fmla="*/ 0 60000 65536"/>
                <a:gd name="T8" fmla="*/ 0 60000 65536"/>
              </a:gdLst>
              <a:ahLst/>
              <a:cxnLst>
                <a:cxn ang="T6">
                  <a:pos x="T0" y="T1"/>
                </a:cxn>
                <a:cxn ang="T7">
                  <a:pos x="T2" y="T3"/>
                </a:cxn>
                <a:cxn ang="T8">
                  <a:pos x="T4" y="T5"/>
                </a:cxn>
              </a:cxnLst>
              <a:rect l="0" t="0" r="r" b="b"/>
              <a:pathLst>
                <a:path w="10313" h="21600" fill="none" extrusionOk="0">
                  <a:moveTo>
                    <a:pt x="103" y="0"/>
                  </a:moveTo>
                  <a:cubicBezTo>
                    <a:pt x="3671" y="17"/>
                    <a:pt x="7178" y="917"/>
                    <a:pt x="10312" y="2621"/>
                  </a:cubicBezTo>
                </a:path>
                <a:path w="10313" h="21600" stroke="0" extrusionOk="0">
                  <a:moveTo>
                    <a:pt x="103" y="0"/>
                  </a:moveTo>
                  <a:cubicBezTo>
                    <a:pt x="3671" y="17"/>
                    <a:pt x="7178" y="917"/>
                    <a:pt x="10312" y="2621"/>
                  </a:cubicBezTo>
                  <a:lnTo>
                    <a:pt x="0" y="21600"/>
                  </a:lnTo>
                  <a:lnTo>
                    <a:pt x="103" y="0"/>
                  </a:lnTo>
                  <a:close/>
                </a:path>
              </a:pathLst>
            </a:custGeom>
            <a:noFill/>
            <a:ln w="28575">
              <a:solidFill>
                <a:srgbClr val="66FF33"/>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604" name="Arc 461"/>
            <p:cNvSpPr>
              <a:spLocks/>
            </p:cNvSpPr>
            <p:nvPr/>
          </p:nvSpPr>
          <p:spPr bwMode="auto">
            <a:xfrm rot="-1020040">
              <a:off x="2099" y="1125"/>
              <a:ext cx="607" cy="1201"/>
            </a:xfrm>
            <a:custGeom>
              <a:avLst/>
              <a:gdLst>
                <a:gd name="T0" fmla="*/ 0 w 7665"/>
                <a:gd name="T1" fmla="*/ 0 h 21566"/>
                <a:gd name="T2" fmla="*/ 0 w 7665"/>
                <a:gd name="T3" fmla="*/ 0 h 21566"/>
                <a:gd name="T4" fmla="*/ 0 w 7665"/>
                <a:gd name="T5" fmla="*/ 0 h 21566"/>
                <a:gd name="T6" fmla="*/ 0 60000 65536"/>
                <a:gd name="T7" fmla="*/ 0 60000 65536"/>
                <a:gd name="T8" fmla="*/ 0 60000 65536"/>
              </a:gdLst>
              <a:ahLst/>
              <a:cxnLst>
                <a:cxn ang="T6">
                  <a:pos x="T0" y="T1"/>
                </a:cxn>
                <a:cxn ang="T7">
                  <a:pos x="T2" y="T3"/>
                </a:cxn>
                <a:cxn ang="T8">
                  <a:pos x="T4" y="T5"/>
                </a:cxn>
              </a:cxnLst>
              <a:rect l="0" t="0" r="r" b="b"/>
              <a:pathLst>
                <a:path w="7665" h="21566" fill="none" extrusionOk="0">
                  <a:moveTo>
                    <a:pt x="1207" y="-1"/>
                  </a:moveTo>
                  <a:cubicBezTo>
                    <a:pt x="3417" y="123"/>
                    <a:pt x="5595" y="586"/>
                    <a:pt x="7665" y="1371"/>
                  </a:cubicBezTo>
                </a:path>
                <a:path w="7665" h="21566" stroke="0" extrusionOk="0">
                  <a:moveTo>
                    <a:pt x="1207" y="-1"/>
                  </a:moveTo>
                  <a:cubicBezTo>
                    <a:pt x="3417" y="123"/>
                    <a:pt x="5595" y="586"/>
                    <a:pt x="7665" y="1371"/>
                  </a:cubicBezTo>
                  <a:lnTo>
                    <a:pt x="0" y="21566"/>
                  </a:lnTo>
                  <a:lnTo>
                    <a:pt x="1207" y="-1"/>
                  </a:lnTo>
                  <a:close/>
                </a:path>
              </a:pathLst>
            </a:custGeom>
            <a:noFill/>
            <a:ln w="28575">
              <a:solidFill>
                <a:srgbClr val="66FF33"/>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605" name="Line 518"/>
            <p:cNvSpPr>
              <a:spLocks noChangeShapeType="1"/>
            </p:cNvSpPr>
            <p:nvPr/>
          </p:nvSpPr>
          <p:spPr bwMode="auto">
            <a:xfrm>
              <a:off x="2557" y="1142"/>
              <a:ext cx="2460" cy="0"/>
            </a:xfrm>
            <a:prstGeom prst="line">
              <a:avLst/>
            </a:prstGeom>
            <a:noFill/>
            <a:ln w="28575">
              <a:solidFill>
                <a:srgbClr val="66FF3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endParaRPr lang="zh-CN" altLang="en-US"/>
            </a:p>
          </p:txBody>
        </p:sp>
        <p:sp>
          <p:nvSpPr>
            <p:cNvPr id="66606" name="Line 519"/>
            <p:cNvSpPr>
              <a:spLocks noChangeShapeType="1"/>
            </p:cNvSpPr>
            <p:nvPr/>
          </p:nvSpPr>
          <p:spPr bwMode="auto">
            <a:xfrm>
              <a:off x="2529" y="2480"/>
              <a:ext cx="2653" cy="0"/>
            </a:xfrm>
            <a:prstGeom prst="line">
              <a:avLst/>
            </a:prstGeom>
            <a:noFill/>
            <a:ln w="28575">
              <a:solidFill>
                <a:srgbClr val="66FF3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66607" name="Line 552"/>
            <p:cNvSpPr>
              <a:spLocks noChangeShapeType="1"/>
            </p:cNvSpPr>
            <p:nvPr/>
          </p:nvSpPr>
          <p:spPr bwMode="auto">
            <a:xfrm>
              <a:off x="368" y="1932"/>
              <a:ext cx="1112" cy="351"/>
            </a:xfrm>
            <a:prstGeom prst="line">
              <a:avLst/>
            </a:prstGeom>
            <a:noFill/>
            <a:ln w="28575">
              <a:solidFill>
                <a:srgbClr val="66FF3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en-US"/>
            </a:p>
          </p:txBody>
        </p:sp>
        <p:sp>
          <p:nvSpPr>
            <p:cNvPr id="66608" name="Arc 553"/>
            <p:cNvSpPr>
              <a:spLocks/>
            </p:cNvSpPr>
            <p:nvPr/>
          </p:nvSpPr>
          <p:spPr bwMode="auto">
            <a:xfrm rot="1020040" flipV="1">
              <a:off x="1499" y="2095"/>
              <a:ext cx="568" cy="273"/>
            </a:xfrm>
            <a:custGeom>
              <a:avLst/>
              <a:gdLst>
                <a:gd name="T0" fmla="*/ 0 w 10313"/>
                <a:gd name="T1" fmla="*/ 0 h 21600"/>
                <a:gd name="T2" fmla="*/ 0 w 10313"/>
                <a:gd name="T3" fmla="*/ 0 h 21600"/>
                <a:gd name="T4" fmla="*/ 0 w 10313"/>
                <a:gd name="T5" fmla="*/ 0 h 21600"/>
                <a:gd name="T6" fmla="*/ 0 60000 65536"/>
                <a:gd name="T7" fmla="*/ 0 60000 65536"/>
                <a:gd name="T8" fmla="*/ 0 60000 65536"/>
              </a:gdLst>
              <a:ahLst/>
              <a:cxnLst>
                <a:cxn ang="T6">
                  <a:pos x="T0" y="T1"/>
                </a:cxn>
                <a:cxn ang="T7">
                  <a:pos x="T2" y="T3"/>
                </a:cxn>
                <a:cxn ang="T8">
                  <a:pos x="T4" y="T5"/>
                </a:cxn>
              </a:cxnLst>
              <a:rect l="0" t="0" r="r" b="b"/>
              <a:pathLst>
                <a:path w="10313" h="21600" fill="none" extrusionOk="0">
                  <a:moveTo>
                    <a:pt x="103" y="0"/>
                  </a:moveTo>
                  <a:cubicBezTo>
                    <a:pt x="3671" y="17"/>
                    <a:pt x="7178" y="917"/>
                    <a:pt x="10312" y="2621"/>
                  </a:cubicBezTo>
                </a:path>
                <a:path w="10313" h="21600" stroke="0" extrusionOk="0">
                  <a:moveTo>
                    <a:pt x="103" y="0"/>
                  </a:moveTo>
                  <a:cubicBezTo>
                    <a:pt x="3671" y="17"/>
                    <a:pt x="7178" y="917"/>
                    <a:pt x="10312" y="2621"/>
                  </a:cubicBezTo>
                  <a:lnTo>
                    <a:pt x="0" y="21600"/>
                  </a:lnTo>
                  <a:lnTo>
                    <a:pt x="103" y="0"/>
                  </a:lnTo>
                  <a:close/>
                </a:path>
              </a:pathLst>
            </a:custGeom>
            <a:noFill/>
            <a:ln w="28575">
              <a:solidFill>
                <a:srgbClr val="66FF33"/>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609" name="Arc 554"/>
            <p:cNvSpPr>
              <a:spLocks/>
            </p:cNvSpPr>
            <p:nvPr/>
          </p:nvSpPr>
          <p:spPr bwMode="auto">
            <a:xfrm rot="1020040" flipV="1">
              <a:off x="2092" y="1303"/>
              <a:ext cx="651" cy="1201"/>
            </a:xfrm>
            <a:custGeom>
              <a:avLst/>
              <a:gdLst>
                <a:gd name="T0" fmla="*/ 0 w 8235"/>
                <a:gd name="T1" fmla="*/ 0 h 21566"/>
                <a:gd name="T2" fmla="*/ 0 w 8235"/>
                <a:gd name="T3" fmla="*/ 0 h 21566"/>
                <a:gd name="T4" fmla="*/ 0 w 8235"/>
                <a:gd name="T5" fmla="*/ 0 h 21566"/>
                <a:gd name="T6" fmla="*/ 0 60000 65536"/>
                <a:gd name="T7" fmla="*/ 0 60000 65536"/>
                <a:gd name="T8" fmla="*/ 0 60000 65536"/>
              </a:gdLst>
              <a:ahLst/>
              <a:cxnLst>
                <a:cxn ang="T6">
                  <a:pos x="T0" y="T1"/>
                </a:cxn>
                <a:cxn ang="T7">
                  <a:pos x="T2" y="T3"/>
                </a:cxn>
                <a:cxn ang="T8">
                  <a:pos x="T4" y="T5"/>
                </a:cxn>
              </a:cxnLst>
              <a:rect l="0" t="0" r="r" b="b"/>
              <a:pathLst>
                <a:path w="8235" h="21566" fill="none" extrusionOk="0">
                  <a:moveTo>
                    <a:pt x="1207" y="-1"/>
                  </a:moveTo>
                  <a:cubicBezTo>
                    <a:pt x="3622" y="134"/>
                    <a:pt x="5998" y="674"/>
                    <a:pt x="8234" y="1597"/>
                  </a:cubicBezTo>
                </a:path>
                <a:path w="8235" h="21566" stroke="0" extrusionOk="0">
                  <a:moveTo>
                    <a:pt x="1207" y="-1"/>
                  </a:moveTo>
                  <a:cubicBezTo>
                    <a:pt x="3622" y="134"/>
                    <a:pt x="5998" y="674"/>
                    <a:pt x="8234" y="1597"/>
                  </a:cubicBezTo>
                  <a:lnTo>
                    <a:pt x="0" y="21566"/>
                  </a:lnTo>
                  <a:lnTo>
                    <a:pt x="1207" y="-1"/>
                  </a:lnTo>
                  <a:close/>
                </a:path>
              </a:pathLst>
            </a:custGeom>
            <a:noFill/>
            <a:ln w="28575">
              <a:solidFill>
                <a:srgbClr val="66FF33"/>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grpSp>
      <p:grpSp>
        <p:nvGrpSpPr>
          <p:cNvPr id="39947" name="Group 566"/>
          <p:cNvGrpSpPr>
            <a:grpSpLocks/>
          </p:cNvGrpSpPr>
          <p:nvPr/>
        </p:nvGrpSpPr>
        <p:grpSpPr bwMode="auto">
          <a:xfrm>
            <a:off x="574675" y="1806575"/>
            <a:ext cx="7334250" cy="2125663"/>
            <a:chOff x="362" y="1138"/>
            <a:chExt cx="4620" cy="1339"/>
          </a:xfrm>
        </p:grpSpPr>
        <p:sp>
          <p:nvSpPr>
            <p:cNvPr id="66570" name="Arc 505"/>
            <p:cNvSpPr>
              <a:spLocks/>
            </p:cNvSpPr>
            <p:nvPr/>
          </p:nvSpPr>
          <p:spPr bwMode="auto">
            <a:xfrm flipH="1" flipV="1">
              <a:off x="3246" y="1802"/>
              <a:ext cx="147" cy="6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endParaRPr lang="zh-CN" altLang="en-US"/>
            </a:p>
          </p:txBody>
        </p:sp>
        <p:sp>
          <p:nvSpPr>
            <p:cNvPr id="66571" name="Arc 506"/>
            <p:cNvSpPr>
              <a:spLocks/>
            </p:cNvSpPr>
            <p:nvPr/>
          </p:nvSpPr>
          <p:spPr bwMode="auto">
            <a:xfrm flipV="1">
              <a:off x="3381" y="1775"/>
              <a:ext cx="147" cy="696"/>
            </a:xfrm>
            <a:custGeom>
              <a:avLst/>
              <a:gdLst>
                <a:gd name="T0" fmla="*/ 0 w 21595"/>
                <a:gd name="T1" fmla="*/ 0 h 21600"/>
                <a:gd name="T2" fmla="*/ 0 w 21595"/>
                <a:gd name="T3" fmla="*/ 0 h 21600"/>
                <a:gd name="T4" fmla="*/ 0 w 21595"/>
                <a:gd name="T5" fmla="*/ 0 h 21600"/>
                <a:gd name="T6" fmla="*/ 0 60000 65536"/>
                <a:gd name="T7" fmla="*/ 0 60000 65536"/>
                <a:gd name="T8" fmla="*/ 0 60000 65536"/>
              </a:gdLst>
              <a:ahLst/>
              <a:cxnLst>
                <a:cxn ang="T6">
                  <a:pos x="T0" y="T1"/>
                </a:cxn>
                <a:cxn ang="T7">
                  <a:pos x="T2" y="T3"/>
                </a:cxn>
                <a:cxn ang="T8">
                  <a:pos x="T4" y="T5"/>
                </a:cxn>
              </a:cxnLst>
              <a:rect l="0" t="0" r="r" b="b"/>
              <a:pathLst>
                <a:path w="21595" h="21600" fill="none" extrusionOk="0">
                  <a:moveTo>
                    <a:pt x="-1" y="0"/>
                  </a:moveTo>
                  <a:cubicBezTo>
                    <a:pt x="11752" y="0"/>
                    <a:pt x="21348" y="9396"/>
                    <a:pt x="21595" y="21146"/>
                  </a:cubicBezTo>
                </a:path>
                <a:path w="21595" h="21600" stroke="0" extrusionOk="0">
                  <a:moveTo>
                    <a:pt x="-1" y="0"/>
                  </a:moveTo>
                  <a:cubicBezTo>
                    <a:pt x="11752" y="0"/>
                    <a:pt x="21348" y="9396"/>
                    <a:pt x="21595" y="21146"/>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572" name="Arc 507"/>
            <p:cNvSpPr>
              <a:spLocks/>
            </p:cNvSpPr>
            <p:nvPr/>
          </p:nvSpPr>
          <p:spPr bwMode="auto">
            <a:xfrm flipH="1">
              <a:off x="3526" y="1144"/>
              <a:ext cx="147" cy="6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endParaRPr lang="zh-CN" altLang="en-US"/>
            </a:p>
          </p:txBody>
        </p:sp>
        <p:sp>
          <p:nvSpPr>
            <p:cNvPr id="66573" name="Arc 508"/>
            <p:cNvSpPr>
              <a:spLocks/>
            </p:cNvSpPr>
            <p:nvPr/>
          </p:nvSpPr>
          <p:spPr bwMode="auto">
            <a:xfrm>
              <a:off x="3669" y="1145"/>
              <a:ext cx="147" cy="696"/>
            </a:xfrm>
            <a:custGeom>
              <a:avLst/>
              <a:gdLst>
                <a:gd name="T0" fmla="*/ 0 w 21595"/>
                <a:gd name="T1" fmla="*/ 0 h 21600"/>
                <a:gd name="T2" fmla="*/ 0 w 21595"/>
                <a:gd name="T3" fmla="*/ 0 h 21600"/>
                <a:gd name="T4" fmla="*/ 0 w 21595"/>
                <a:gd name="T5" fmla="*/ 0 h 21600"/>
                <a:gd name="T6" fmla="*/ 0 60000 65536"/>
                <a:gd name="T7" fmla="*/ 0 60000 65536"/>
                <a:gd name="T8" fmla="*/ 0 60000 65536"/>
              </a:gdLst>
              <a:ahLst/>
              <a:cxnLst>
                <a:cxn ang="T6">
                  <a:pos x="T0" y="T1"/>
                </a:cxn>
                <a:cxn ang="T7">
                  <a:pos x="T2" y="T3"/>
                </a:cxn>
                <a:cxn ang="T8">
                  <a:pos x="T4" y="T5"/>
                </a:cxn>
              </a:cxnLst>
              <a:rect l="0" t="0" r="r" b="b"/>
              <a:pathLst>
                <a:path w="21595" h="21600" fill="none" extrusionOk="0">
                  <a:moveTo>
                    <a:pt x="-1" y="0"/>
                  </a:moveTo>
                  <a:cubicBezTo>
                    <a:pt x="11752" y="0"/>
                    <a:pt x="21348" y="9396"/>
                    <a:pt x="21595" y="21146"/>
                  </a:cubicBezTo>
                </a:path>
                <a:path w="21595" h="21600" stroke="0" extrusionOk="0">
                  <a:moveTo>
                    <a:pt x="-1" y="0"/>
                  </a:moveTo>
                  <a:cubicBezTo>
                    <a:pt x="11752" y="0"/>
                    <a:pt x="21348" y="9396"/>
                    <a:pt x="21595" y="21146"/>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574" name="Arc 509"/>
            <p:cNvSpPr>
              <a:spLocks/>
            </p:cNvSpPr>
            <p:nvPr/>
          </p:nvSpPr>
          <p:spPr bwMode="auto">
            <a:xfrm flipH="1" flipV="1">
              <a:off x="3814" y="1802"/>
              <a:ext cx="147" cy="6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endParaRPr lang="zh-CN" altLang="en-US"/>
            </a:p>
          </p:txBody>
        </p:sp>
        <p:sp>
          <p:nvSpPr>
            <p:cNvPr id="66575" name="Arc 510"/>
            <p:cNvSpPr>
              <a:spLocks/>
            </p:cNvSpPr>
            <p:nvPr/>
          </p:nvSpPr>
          <p:spPr bwMode="auto">
            <a:xfrm flipV="1">
              <a:off x="3961" y="1804"/>
              <a:ext cx="147" cy="6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03" y="0"/>
                    <a:pt x="21562" y="9629"/>
                    <a:pt x="21599" y="21533"/>
                  </a:cubicBezTo>
                </a:path>
                <a:path w="21600" h="21600" stroke="0" extrusionOk="0">
                  <a:moveTo>
                    <a:pt x="-1" y="0"/>
                  </a:moveTo>
                  <a:cubicBezTo>
                    <a:pt x="11903" y="0"/>
                    <a:pt x="21562" y="9629"/>
                    <a:pt x="21599" y="21533"/>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576" name="Arc 512"/>
            <p:cNvSpPr>
              <a:spLocks/>
            </p:cNvSpPr>
            <p:nvPr/>
          </p:nvSpPr>
          <p:spPr bwMode="auto">
            <a:xfrm flipH="1">
              <a:off x="4108" y="1151"/>
              <a:ext cx="147" cy="6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endParaRPr lang="zh-CN" altLang="en-US"/>
            </a:p>
          </p:txBody>
        </p:sp>
        <p:sp>
          <p:nvSpPr>
            <p:cNvPr id="66577" name="Arc 513"/>
            <p:cNvSpPr>
              <a:spLocks/>
            </p:cNvSpPr>
            <p:nvPr/>
          </p:nvSpPr>
          <p:spPr bwMode="auto">
            <a:xfrm>
              <a:off x="4253" y="1152"/>
              <a:ext cx="147" cy="696"/>
            </a:xfrm>
            <a:custGeom>
              <a:avLst/>
              <a:gdLst>
                <a:gd name="T0" fmla="*/ 0 w 21595"/>
                <a:gd name="T1" fmla="*/ 0 h 21600"/>
                <a:gd name="T2" fmla="*/ 0 w 21595"/>
                <a:gd name="T3" fmla="*/ 0 h 21600"/>
                <a:gd name="T4" fmla="*/ 0 w 21595"/>
                <a:gd name="T5" fmla="*/ 0 h 21600"/>
                <a:gd name="T6" fmla="*/ 0 60000 65536"/>
                <a:gd name="T7" fmla="*/ 0 60000 65536"/>
                <a:gd name="T8" fmla="*/ 0 60000 65536"/>
              </a:gdLst>
              <a:ahLst/>
              <a:cxnLst>
                <a:cxn ang="T6">
                  <a:pos x="T0" y="T1"/>
                </a:cxn>
                <a:cxn ang="T7">
                  <a:pos x="T2" y="T3"/>
                </a:cxn>
                <a:cxn ang="T8">
                  <a:pos x="T4" y="T5"/>
                </a:cxn>
              </a:cxnLst>
              <a:rect l="0" t="0" r="r" b="b"/>
              <a:pathLst>
                <a:path w="21595" h="21600" fill="none" extrusionOk="0">
                  <a:moveTo>
                    <a:pt x="-1" y="0"/>
                  </a:moveTo>
                  <a:cubicBezTo>
                    <a:pt x="11752" y="0"/>
                    <a:pt x="21348" y="9396"/>
                    <a:pt x="21595" y="21146"/>
                  </a:cubicBezTo>
                </a:path>
                <a:path w="21595" h="21600" stroke="0" extrusionOk="0">
                  <a:moveTo>
                    <a:pt x="-1" y="0"/>
                  </a:moveTo>
                  <a:cubicBezTo>
                    <a:pt x="11752" y="0"/>
                    <a:pt x="21348" y="9396"/>
                    <a:pt x="21595" y="21146"/>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578" name="Arc 514"/>
            <p:cNvSpPr>
              <a:spLocks/>
            </p:cNvSpPr>
            <p:nvPr/>
          </p:nvSpPr>
          <p:spPr bwMode="auto">
            <a:xfrm flipH="1" flipV="1">
              <a:off x="4398" y="1804"/>
              <a:ext cx="147" cy="6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endParaRPr lang="zh-CN" altLang="en-US"/>
            </a:p>
          </p:txBody>
        </p:sp>
        <p:sp>
          <p:nvSpPr>
            <p:cNvPr id="66579" name="Arc 515"/>
            <p:cNvSpPr>
              <a:spLocks/>
            </p:cNvSpPr>
            <p:nvPr/>
          </p:nvSpPr>
          <p:spPr bwMode="auto">
            <a:xfrm flipV="1">
              <a:off x="4543" y="1777"/>
              <a:ext cx="147" cy="696"/>
            </a:xfrm>
            <a:custGeom>
              <a:avLst/>
              <a:gdLst>
                <a:gd name="T0" fmla="*/ 0 w 21595"/>
                <a:gd name="T1" fmla="*/ 0 h 21600"/>
                <a:gd name="T2" fmla="*/ 0 w 21595"/>
                <a:gd name="T3" fmla="*/ 0 h 21600"/>
                <a:gd name="T4" fmla="*/ 0 w 21595"/>
                <a:gd name="T5" fmla="*/ 0 h 21600"/>
                <a:gd name="T6" fmla="*/ 0 60000 65536"/>
                <a:gd name="T7" fmla="*/ 0 60000 65536"/>
                <a:gd name="T8" fmla="*/ 0 60000 65536"/>
              </a:gdLst>
              <a:ahLst/>
              <a:cxnLst>
                <a:cxn ang="T6">
                  <a:pos x="T0" y="T1"/>
                </a:cxn>
                <a:cxn ang="T7">
                  <a:pos x="T2" y="T3"/>
                </a:cxn>
                <a:cxn ang="T8">
                  <a:pos x="T4" y="T5"/>
                </a:cxn>
              </a:cxnLst>
              <a:rect l="0" t="0" r="r" b="b"/>
              <a:pathLst>
                <a:path w="21595" h="21600" fill="none" extrusionOk="0">
                  <a:moveTo>
                    <a:pt x="-1" y="0"/>
                  </a:moveTo>
                  <a:cubicBezTo>
                    <a:pt x="11752" y="0"/>
                    <a:pt x="21348" y="9396"/>
                    <a:pt x="21595" y="21146"/>
                  </a:cubicBezTo>
                </a:path>
                <a:path w="21595" h="21600" stroke="0" extrusionOk="0">
                  <a:moveTo>
                    <a:pt x="-1" y="0"/>
                  </a:moveTo>
                  <a:cubicBezTo>
                    <a:pt x="11752" y="0"/>
                    <a:pt x="21348" y="9396"/>
                    <a:pt x="21595" y="21146"/>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580" name="Arc 516"/>
            <p:cNvSpPr>
              <a:spLocks/>
            </p:cNvSpPr>
            <p:nvPr/>
          </p:nvSpPr>
          <p:spPr bwMode="auto">
            <a:xfrm flipH="1">
              <a:off x="4690" y="1152"/>
              <a:ext cx="147" cy="6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endParaRPr lang="zh-CN" altLang="en-US"/>
            </a:p>
          </p:txBody>
        </p:sp>
        <p:sp>
          <p:nvSpPr>
            <p:cNvPr id="66581" name="Arc 517"/>
            <p:cNvSpPr>
              <a:spLocks/>
            </p:cNvSpPr>
            <p:nvPr/>
          </p:nvSpPr>
          <p:spPr bwMode="auto">
            <a:xfrm>
              <a:off x="4835" y="1153"/>
              <a:ext cx="147" cy="696"/>
            </a:xfrm>
            <a:custGeom>
              <a:avLst/>
              <a:gdLst>
                <a:gd name="T0" fmla="*/ 0 w 21595"/>
                <a:gd name="T1" fmla="*/ 0 h 21600"/>
                <a:gd name="T2" fmla="*/ 0 w 21595"/>
                <a:gd name="T3" fmla="*/ 0 h 21600"/>
                <a:gd name="T4" fmla="*/ 0 w 21595"/>
                <a:gd name="T5" fmla="*/ 0 h 21600"/>
                <a:gd name="T6" fmla="*/ 0 60000 65536"/>
                <a:gd name="T7" fmla="*/ 0 60000 65536"/>
                <a:gd name="T8" fmla="*/ 0 60000 65536"/>
              </a:gdLst>
              <a:ahLst/>
              <a:cxnLst>
                <a:cxn ang="T6">
                  <a:pos x="T0" y="T1"/>
                </a:cxn>
                <a:cxn ang="T7">
                  <a:pos x="T2" y="T3"/>
                </a:cxn>
                <a:cxn ang="T8">
                  <a:pos x="T4" y="T5"/>
                </a:cxn>
              </a:cxnLst>
              <a:rect l="0" t="0" r="r" b="b"/>
              <a:pathLst>
                <a:path w="21595" h="21600" fill="none" extrusionOk="0">
                  <a:moveTo>
                    <a:pt x="-1" y="0"/>
                  </a:moveTo>
                  <a:cubicBezTo>
                    <a:pt x="11752" y="0"/>
                    <a:pt x="21348" y="9396"/>
                    <a:pt x="21595" y="21146"/>
                  </a:cubicBezTo>
                </a:path>
                <a:path w="21595" h="21600" stroke="0" extrusionOk="0">
                  <a:moveTo>
                    <a:pt x="-1" y="0"/>
                  </a:moveTo>
                  <a:cubicBezTo>
                    <a:pt x="11752" y="0"/>
                    <a:pt x="21348" y="9396"/>
                    <a:pt x="21595" y="21146"/>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582" name="Arc 520"/>
            <p:cNvSpPr>
              <a:spLocks/>
            </p:cNvSpPr>
            <p:nvPr/>
          </p:nvSpPr>
          <p:spPr bwMode="auto">
            <a:xfrm flipH="1">
              <a:off x="2954" y="1144"/>
              <a:ext cx="147" cy="6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endParaRPr lang="zh-CN" altLang="en-US"/>
            </a:p>
          </p:txBody>
        </p:sp>
        <p:sp>
          <p:nvSpPr>
            <p:cNvPr id="66583" name="Arc 521"/>
            <p:cNvSpPr>
              <a:spLocks/>
            </p:cNvSpPr>
            <p:nvPr/>
          </p:nvSpPr>
          <p:spPr bwMode="auto">
            <a:xfrm>
              <a:off x="3101" y="1144"/>
              <a:ext cx="147" cy="696"/>
            </a:xfrm>
            <a:custGeom>
              <a:avLst/>
              <a:gdLst>
                <a:gd name="T0" fmla="*/ 0 w 21595"/>
                <a:gd name="T1" fmla="*/ 0 h 21600"/>
                <a:gd name="T2" fmla="*/ 0 w 21595"/>
                <a:gd name="T3" fmla="*/ 0 h 21600"/>
                <a:gd name="T4" fmla="*/ 0 w 21595"/>
                <a:gd name="T5" fmla="*/ 0 h 21600"/>
                <a:gd name="T6" fmla="*/ 0 60000 65536"/>
                <a:gd name="T7" fmla="*/ 0 60000 65536"/>
                <a:gd name="T8" fmla="*/ 0 60000 65536"/>
              </a:gdLst>
              <a:ahLst/>
              <a:cxnLst>
                <a:cxn ang="T6">
                  <a:pos x="T0" y="T1"/>
                </a:cxn>
                <a:cxn ang="T7">
                  <a:pos x="T2" y="T3"/>
                </a:cxn>
                <a:cxn ang="T8">
                  <a:pos x="T4" y="T5"/>
                </a:cxn>
              </a:cxnLst>
              <a:rect l="0" t="0" r="r" b="b"/>
              <a:pathLst>
                <a:path w="21595" h="21600" fill="none" extrusionOk="0">
                  <a:moveTo>
                    <a:pt x="-1" y="0"/>
                  </a:moveTo>
                  <a:cubicBezTo>
                    <a:pt x="11752" y="0"/>
                    <a:pt x="21348" y="9396"/>
                    <a:pt x="21595" y="21146"/>
                  </a:cubicBezTo>
                </a:path>
                <a:path w="21595" h="21600" stroke="0" extrusionOk="0">
                  <a:moveTo>
                    <a:pt x="-1" y="0"/>
                  </a:moveTo>
                  <a:cubicBezTo>
                    <a:pt x="11752" y="0"/>
                    <a:pt x="21348" y="9396"/>
                    <a:pt x="21595" y="21146"/>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584" name="Arc 526"/>
            <p:cNvSpPr>
              <a:spLocks/>
            </p:cNvSpPr>
            <p:nvPr/>
          </p:nvSpPr>
          <p:spPr bwMode="auto">
            <a:xfrm flipH="1" flipV="1">
              <a:off x="2681" y="1808"/>
              <a:ext cx="147" cy="6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endParaRPr lang="zh-CN" altLang="en-US"/>
            </a:p>
          </p:txBody>
        </p:sp>
        <p:sp>
          <p:nvSpPr>
            <p:cNvPr id="66585" name="Arc 527"/>
            <p:cNvSpPr>
              <a:spLocks/>
            </p:cNvSpPr>
            <p:nvPr/>
          </p:nvSpPr>
          <p:spPr bwMode="auto">
            <a:xfrm flipV="1">
              <a:off x="2807" y="1781"/>
              <a:ext cx="147" cy="696"/>
            </a:xfrm>
            <a:custGeom>
              <a:avLst/>
              <a:gdLst>
                <a:gd name="T0" fmla="*/ 0 w 21595"/>
                <a:gd name="T1" fmla="*/ 0 h 21600"/>
                <a:gd name="T2" fmla="*/ 0 w 21595"/>
                <a:gd name="T3" fmla="*/ 0 h 21600"/>
                <a:gd name="T4" fmla="*/ 0 w 21595"/>
                <a:gd name="T5" fmla="*/ 0 h 21600"/>
                <a:gd name="T6" fmla="*/ 0 60000 65536"/>
                <a:gd name="T7" fmla="*/ 0 60000 65536"/>
                <a:gd name="T8" fmla="*/ 0 60000 65536"/>
              </a:gdLst>
              <a:ahLst/>
              <a:cxnLst>
                <a:cxn ang="T6">
                  <a:pos x="T0" y="T1"/>
                </a:cxn>
                <a:cxn ang="T7">
                  <a:pos x="T2" y="T3"/>
                </a:cxn>
                <a:cxn ang="T8">
                  <a:pos x="T4" y="T5"/>
                </a:cxn>
              </a:cxnLst>
              <a:rect l="0" t="0" r="r" b="b"/>
              <a:pathLst>
                <a:path w="21595" h="21600" fill="none" extrusionOk="0">
                  <a:moveTo>
                    <a:pt x="-1" y="0"/>
                  </a:moveTo>
                  <a:cubicBezTo>
                    <a:pt x="11752" y="0"/>
                    <a:pt x="21348" y="9396"/>
                    <a:pt x="21595" y="21146"/>
                  </a:cubicBezTo>
                </a:path>
                <a:path w="21595" h="21600" stroke="0" extrusionOk="0">
                  <a:moveTo>
                    <a:pt x="-1" y="0"/>
                  </a:moveTo>
                  <a:cubicBezTo>
                    <a:pt x="11752" y="0"/>
                    <a:pt x="21348" y="9396"/>
                    <a:pt x="21595" y="21146"/>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586" name="Arc 528"/>
            <p:cNvSpPr>
              <a:spLocks/>
            </p:cNvSpPr>
            <p:nvPr/>
          </p:nvSpPr>
          <p:spPr bwMode="auto">
            <a:xfrm flipH="1">
              <a:off x="2390" y="1138"/>
              <a:ext cx="147" cy="6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endParaRPr lang="zh-CN" altLang="en-US"/>
            </a:p>
          </p:txBody>
        </p:sp>
        <p:sp>
          <p:nvSpPr>
            <p:cNvPr id="66587" name="Arc 529"/>
            <p:cNvSpPr>
              <a:spLocks/>
            </p:cNvSpPr>
            <p:nvPr/>
          </p:nvSpPr>
          <p:spPr bwMode="auto">
            <a:xfrm>
              <a:off x="2533" y="1141"/>
              <a:ext cx="147" cy="696"/>
            </a:xfrm>
            <a:custGeom>
              <a:avLst/>
              <a:gdLst>
                <a:gd name="T0" fmla="*/ 0 w 21595"/>
                <a:gd name="T1" fmla="*/ 0 h 21600"/>
                <a:gd name="T2" fmla="*/ 0 w 21595"/>
                <a:gd name="T3" fmla="*/ 0 h 21600"/>
                <a:gd name="T4" fmla="*/ 0 w 21595"/>
                <a:gd name="T5" fmla="*/ 0 h 21600"/>
                <a:gd name="T6" fmla="*/ 0 60000 65536"/>
                <a:gd name="T7" fmla="*/ 0 60000 65536"/>
                <a:gd name="T8" fmla="*/ 0 60000 65536"/>
              </a:gdLst>
              <a:ahLst/>
              <a:cxnLst>
                <a:cxn ang="T6">
                  <a:pos x="T0" y="T1"/>
                </a:cxn>
                <a:cxn ang="T7">
                  <a:pos x="T2" y="T3"/>
                </a:cxn>
                <a:cxn ang="T8">
                  <a:pos x="T4" y="T5"/>
                </a:cxn>
              </a:cxnLst>
              <a:rect l="0" t="0" r="r" b="b"/>
              <a:pathLst>
                <a:path w="21595" h="21600" fill="none" extrusionOk="0">
                  <a:moveTo>
                    <a:pt x="-1" y="0"/>
                  </a:moveTo>
                  <a:cubicBezTo>
                    <a:pt x="11752" y="0"/>
                    <a:pt x="21348" y="9396"/>
                    <a:pt x="21595" y="21146"/>
                  </a:cubicBezTo>
                </a:path>
                <a:path w="21595" h="21600" stroke="0" extrusionOk="0">
                  <a:moveTo>
                    <a:pt x="-1" y="0"/>
                  </a:moveTo>
                  <a:cubicBezTo>
                    <a:pt x="11752" y="0"/>
                    <a:pt x="21348" y="9396"/>
                    <a:pt x="21595" y="21146"/>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588" name="Arc 530"/>
            <p:cNvSpPr>
              <a:spLocks/>
            </p:cNvSpPr>
            <p:nvPr/>
          </p:nvSpPr>
          <p:spPr bwMode="auto">
            <a:xfrm flipH="1" flipV="1">
              <a:off x="2106" y="1803"/>
              <a:ext cx="147" cy="65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589" name="Arc 531"/>
            <p:cNvSpPr>
              <a:spLocks/>
            </p:cNvSpPr>
            <p:nvPr/>
          </p:nvSpPr>
          <p:spPr bwMode="auto">
            <a:xfrm flipV="1">
              <a:off x="2243" y="1776"/>
              <a:ext cx="147" cy="680"/>
            </a:xfrm>
            <a:custGeom>
              <a:avLst/>
              <a:gdLst>
                <a:gd name="T0" fmla="*/ 0 w 21595"/>
                <a:gd name="T1" fmla="*/ 0 h 21600"/>
                <a:gd name="T2" fmla="*/ 0 w 21595"/>
                <a:gd name="T3" fmla="*/ 0 h 21600"/>
                <a:gd name="T4" fmla="*/ 0 w 21595"/>
                <a:gd name="T5" fmla="*/ 0 h 21600"/>
                <a:gd name="T6" fmla="*/ 0 60000 65536"/>
                <a:gd name="T7" fmla="*/ 0 60000 65536"/>
                <a:gd name="T8" fmla="*/ 0 60000 65536"/>
              </a:gdLst>
              <a:ahLst/>
              <a:cxnLst>
                <a:cxn ang="T6">
                  <a:pos x="T0" y="T1"/>
                </a:cxn>
                <a:cxn ang="T7">
                  <a:pos x="T2" y="T3"/>
                </a:cxn>
                <a:cxn ang="T8">
                  <a:pos x="T4" y="T5"/>
                </a:cxn>
              </a:cxnLst>
              <a:rect l="0" t="0" r="r" b="b"/>
              <a:pathLst>
                <a:path w="21595" h="21600" fill="none" extrusionOk="0">
                  <a:moveTo>
                    <a:pt x="-1" y="0"/>
                  </a:moveTo>
                  <a:cubicBezTo>
                    <a:pt x="11752" y="0"/>
                    <a:pt x="21348" y="9396"/>
                    <a:pt x="21595" y="21146"/>
                  </a:cubicBezTo>
                </a:path>
                <a:path w="21595" h="21600" stroke="0" extrusionOk="0">
                  <a:moveTo>
                    <a:pt x="-1" y="0"/>
                  </a:moveTo>
                  <a:cubicBezTo>
                    <a:pt x="11752" y="0"/>
                    <a:pt x="21348" y="9396"/>
                    <a:pt x="21595" y="21146"/>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590" name="Arc 533"/>
            <p:cNvSpPr>
              <a:spLocks/>
            </p:cNvSpPr>
            <p:nvPr/>
          </p:nvSpPr>
          <p:spPr bwMode="auto">
            <a:xfrm>
              <a:off x="1958" y="1230"/>
              <a:ext cx="150" cy="647"/>
            </a:xfrm>
            <a:custGeom>
              <a:avLst/>
              <a:gdLst>
                <a:gd name="T0" fmla="*/ 0 w 21595"/>
                <a:gd name="T1" fmla="*/ 0 h 21600"/>
                <a:gd name="T2" fmla="*/ 0 w 21595"/>
                <a:gd name="T3" fmla="*/ 0 h 21600"/>
                <a:gd name="T4" fmla="*/ 0 w 21595"/>
                <a:gd name="T5" fmla="*/ 0 h 21600"/>
                <a:gd name="T6" fmla="*/ 0 60000 65536"/>
                <a:gd name="T7" fmla="*/ 0 60000 65536"/>
                <a:gd name="T8" fmla="*/ 0 60000 65536"/>
              </a:gdLst>
              <a:ahLst/>
              <a:cxnLst>
                <a:cxn ang="T6">
                  <a:pos x="T0" y="T1"/>
                </a:cxn>
                <a:cxn ang="T7">
                  <a:pos x="T2" y="T3"/>
                </a:cxn>
                <a:cxn ang="T8">
                  <a:pos x="T4" y="T5"/>
                </a:cxn>
              </a:cxnLst>
              <a:rect l="0" t="0" r="r" b="b"/>
              <a:pathLst>
                <a:path w="21595" h="21600" fill="none" extrusionOk="0">
                  <a:moveTo>
                    <a:pt x="-1" y="0"/>
                  </a:moveTo>
                  <a:cubicBezTo>
                    <a:pt x="11752" y="0"/>
                    <a:pt x="21348" y="9396"/>
                    <a:pt x="21595" y="21146"/>
                  </a:cubicBezTo>
                </a:path>
                <a:path w="21595" h="21600" stroke="0" extrusionOk="0">
                  <a:moveTo>
                    <a:pt x="-1" y="0"/>
                  </a:moveTo>
                  <a:cubicBezTo>
                    <a:pt x="11752" y="0"/>
                    <a:pt x="21348" y="9396"/>
                    <a:pt x="21595" y="21146"/>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591" name="Arc 534"/>
            <p:cNvSpPr>
              <a:spLocks/>
            </p:cNvSpPr>
            <p:nvPr/>
          </p:nvSpPr>
          <p:spPr bwMode="auto">
            <a:xfrm flipH="1">
              <a:off x="1227" y="1389"/>
              <a:ext cx="147" cy="42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592" name="Arc 535"/>
            <p:cNvSpPr>
              <a:spLocks/>
            </p:cNvSpPr>
            <p:nvPr/>
          </p:nvSpPr>
          <p:spPr bwMode="auto">
            <a:xfrm>
              <a:off x="1362" y="1389"/>
              <a:ext cx="147" cy="453"/>
            </a:xfrm>
            <a:custGeom>
              <a:avLst/>
              <a:gdLst>
                <a:gd name="T0" fmla="*/ 0 w 21595"/>
                <a:gd name="T1" fmla="*/ 0 h 21600"/>
                <a:gd name="T2" fmla="*/ 0 w 21595"/>
                <a:gd name="T3" fmla="*/ 0 h 21600"/>
                <a:gd name="T4" fmla="*/ 0 w 21595"/>
                <a:gd name="T5" fmla="*/ 0 h 21600"/>
                <a:gd name="T6" fmla="*/ 0 60000 65536"/>
                <a:gd name="T7" fmla="*/ 0 60000 65536"/>
                <a:gd name="T8" fmla="*/ 0 60000 65536"/>
              </a:gdLst>
              <a:ahLst/>
              <a:cxnLst>
                <a:cxn ang="T6">
                  <a:pos x="T0" y="T1"/>
                </a:cxn>
                <a:cxn ang="T7">
                  <a:pos x="T2" y="T3"/>
                </a:cxn>
                <a:cxn ang="T8">
                  <a:pos x="T4" y="T5"/>
                </a:cxn>
              </a:cxnLst>
              <a:rect l="0" t="0" r="r" b="b"/>
              <a:pathLst>
                <a:path w="21595" h="21600" fill="none" extrusionOk="0">
                  <a:moveTo>
                    <a:pt x="-1" y="0"/>
                  </a:moveTo>
                  <a:cubicBezTo>
                    <a:pt x="11752" y="0"/>
                    <a:pt x="21348" y="9396"/>
                    <a:pt x="21595" y="21146"/>
                  </a:cubicBezTo>
                </a:path>
                <a:path w="21595" h="21600" stroke="0" extrusionOk="0">
                  <a:moveTo>
                    <a:pt x="-1" y="0"/>
                  </a:moveTo>
                  <a:cubicBezTo>
                    <a:pt x="11752" y="0"/>
                    <a:pt x="21348" y="9396"/>
                    <a:pt x="21595" y="21146"/>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593" name="Arc 536"/>
            <p:cNvSpPr>
              <a:spLocks/>
            </p:cNvSpPr>
            <p:nvPr/>
          </p:nvSpPr>
          <p:spPr bwMode="auto">
            <a:xfrm flipH="1">
              <a:off x="647" y="1575"/>
              <a:ext cx="147" cy="255"/>
            </a:xfrm>
            <a:custGeom>
              <a:avLst/>
              <a:gdLst>
                <a:gd name="T0" fmla="*/ 0 w 21600"/>
                <a:gd name="T1" fmla="*/ 0 h 21538"/>
                <a:gd name="T2" fmla="*/ 0 w 21600"/>
                <a:gd name="T3" fmla="*/ 0 h 21538"/>
                <a:gd name="T4" fmla="*/ 0 w 21600"/>
                <a:gd name="T5" fmla="*/ 0 h 21538"/>
                <a:gd name="T6" fmla="*/ 0 60000 65536"/>
                <a:gd name="T7" fmla="*/ 0 60000 65536"/>
                <a:gd name="T8" fmla="*/ 0 60000 65536"/>
              </a:gdLst>
              <a:ahLst/>
              <a:cxnLst>
                <a:cxn ang="T6">
                  <a:pos x="T0" y="T1"/>
                </a:cxn>
                <a:cxn ang="T7">
                  <a:pos x="T2" y="T3"/>
                </a:cxn>
                <a:cxn ang="T8">
                  <a:pos x="T4" y="T5"/>
                </a:cxn>
              </a:cxnLst>
              <a:rect l="0" t="0" r="r" b="b"/>
              <a:pathLst>
                <a:path w="21600" h="21538" fill="none" extrusionOk="0">
                  <a:moveTo>
                    <a:pt x="1631" y="-1"/>
                  </a:moveTo>
                  <a:cubicBezTo>
                    <a:pt x="12895" y="852"/>
                    <a:pt x="21600" y="10241"/>
                    <a:pt x="21600" y="21538"/>
                  </a:cubicBezTo>
                </a:path>
                <a:path w="21600" h="21538" stroke="0" extrusionOk="0">
                  <a:moveTo>
                    <a:pt x="1631" y="-1"/>
                  </a:moveTo>
                  <a:cubicBezTo>
                    <a:pt x="12895" y="852"/>
                    <a:pt x="21600" y="10241"/>
                    <a:pt x="21600" y="21538"/>
                  </a:cubicBezTo>
                  <a:lnTo>
                    <a:pt x="0" y="21538"/>
                  </a:lnTo>
                  <a:lnTo>
                    <a:pt x="1631" y="-1"/>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594" name="Arc 537"/>
            <p:cNvSpPr>
              <a:spLocks/>
            </p:cNvSpPr>
            <p:nvPr/>
          </p:nvSpPr>
          <p:spPr bwMode="auto">
            <a:xfrm>
              <a:off x="770" y="1574"/>
              <a:ext cx="147" cy="283"/>
            </a:xfrm>
            <a:custGeom>
              <a:avLst/>
              <a:gdLst>
                <a:gd name="T0" fmla="*/ 0 w 21595"/>
                <a:gd name="T1" fmla="*/ 0 h 21560"/>
                <a:gd name="T2" fmla="*/ 0 w 21595"/>
                <a:gd name="T3" fmla="*/ 0 h 21560"/>
                <a:gd name="T4" fmla="*/ 0 w 21595"/>
                <a:gd name="T5" fmla="*/ 0 h 21560"/>
                <a:gd name="T6" fmla="*/ 0 60000 65536"/>
                <a:gd name="T7" fmla="*/ 0 60000 65536"/>
                <a:gd name="T8" fmla="*/ 0 60000 65536"/>
              </a:gdLst>
              <a:ahLst/>
              <a:cxnLst>
                <a:cxn ang="T6">
                  <a:pos x="T0" y="T1"/>
                </a:cxn>
                <a:cxn ang="T7">
                  <a:pos x="T2" y="T3"/>
                </a:cxn>
                <a:cxn ang="T8">
                  <a:pos x="T4" y="T5"/>
                </a:cxn>
              </a:cxnLst>
              <a:rect l="0" t="0" r="r" b="b"/>
              <a:pathLst>
                <a:path w="21595" h="21560" fill="none" extrusionOk="0">
                  <a:moveTo>
                    <a:pt x="1319" y="0"/>
                  </a:moveTo>
                  <a:cubicBezTo>
                    <a:pt x="12541" y="687"/>
                    <a:pt x="21359" y="9867"/>
                    <a:pt x="21595" y="21106"/>
                  </a:cubicBezTo>
                </a:path>
                <a:path w="21595" h="21560" stroke="0" extrusionOk="0">
                  <a:moveTo>
                    <a:pt x="1319" y="0"/>
                  </a:moveTo>
                  <a:cubicBezTo>
                    <a:pt x="12541" y="687"/>
                    <a:pt x="21359" y="9867"/>
                    <a:pt x="21595" y="21106"/>
                  </a:cubicBezTo>
                  <a:lnTo>
                    <a:pt x="0" y="21560"/>
                  </a:lnTo>
                  <a:lnTo>
                    <a:pt x="1319"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595" name="Arc 539"/>
            <p:cNvSpPr>
              <a:spLocks/>
            </p:cNvSpPr>
            <p:nvPr/>
          </p:nvSpPr>
          <p:spPr bwMode="auto">
            <a:xfrm flipH="1" flipV="1">
              <a:off x="1511" y="1818"/>
              <a:ext cx="157" cy="5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596" name="Arc 540"/>
            <p:cNvSpPr>
              <a:spLocks/>
            </p:cNvSpPr>
            <p:nvPr/>
          </p:nvSpPr>
          <p:spPr bwMode="auto">
            <a:xfrm flipV="1">
              <a:off x="1658" y="1795"/>
              <a:ext cx="157" cy="534"/>
            </a:xfrm>
            <a:custGeom>
              <a:avLst/>
              <a:gdLst>
                <a:gd name="T0" fmla="*/ 0 w 21595"/>
                <a:gd name="T1" fmla="*/ 0 h 21600"/>
                <a:gd name="T2" fmla="*/ 0 w 21595"/>
                <a:gd name="T3" fmla="*/ 0 h 21600"/>
                <a:gd name="T4" fmla="*/ 0 w 21595"/>
                <a:gd name="T5" fmla="*/ 0 h 21600"/>
                <a:gd name="T6" fmla="*/ 0 60000 65536"/>
                <a:gd name="T7" fmla="*/ 0 60000 65536"/>
                <a:gd name="T8" fmla="*/ 0 60000 65536"/>
              </a:gdLst>
              <a:ahLst/>
              <a:cxnLst>
                <a:cxn ang="T6">
                  <a:pos x="T0" y="T1"/>
                </a:cxn>
                <a:cxn ang="T7">
                  <a:pos x="T2" y="T3"/>
                </a:cxn>
                <a:cxn ang="T8">
                  <a:pos x="T4" y="T5"/>
                </a:cxn>
              </a:cxnLst>
              <a:rect l="0" t="0" r="r" b="b"/>
              <a:pathLst>
                <a:path w="21595" h="21600" fill="none" extrusionOk="0">
                  <a:moveTo>
                    <a:pt x="-1" y="0"/>
                  </a:moveTo>
                  <a:cubicBezTo>
                    <a:pt x="11752" y="0"/>
                    <a:pt x="21348" y="9396"/>
                    <a:pt x="21595" y="21146"/>
                  </a:cubicBezTo>
                </a:path>
                <a:path w="21595" h="21600" stroke="0" extrusionOk="0">
                  <a:moveTo>
                    <a:pt x="-1" y="0"/>
                  </a:moveTo>
                  <a:cubicBezTo>
                    <a:pt x="11752" y="0"/>
                    <a:pt x="21348" y="9396"/>
                    <a:pt x="21595" y="21146"/>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597" name="Arc 542"/>
            <p:cNvSpPr>
              <a:spLocks/>
            </p:cNvSpPr>
            <p:nvPr/>
          </p:nvSpPr>
          <p:spPr bwMode="auto">
            <a:xfrm flipH="1" flipV="1">
              <a:off x="915" y="1801"/>
              <a:ext cx="162" cy="34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598" name="Arc 543"/>
            <p:cNvSpPr>
              <a:spLocks/>
            </p:cNvSpPr>
            <p:nvPr/>
          </p:nvSpPr>
          <p:spPr bwMode="auto">
            <a:xfrm flipV="1">
              <a:off x="1067" y="1785"/>
              <a:ext cx="162" cy="363"/>
            </a:xfrm>
            <a:custGeom>
              <a:avLst/>
              <a:gdLst>
                <a:gd name="T0" fmla="*/ 0 w 21595"/>
                <a:gd name="T1" fmla="*/ 0 h 21600"/>
                <a:gd name="T2" fmla="*/ 0 w 21595"/>
                <a:gd name="T3" fmla="*/ 0 h 21600"/>
                <a:gd name="T4" fmla="*/ 0 w 21595"/>
                <a:gd name="T5" fmla="*/ 0 h 21600"/>
                <a:gd name="T6" fmla="*/ 0 60000 65536"/>
                <a:gd name="T7" fmla="*/ 0 60000 65536"/>
                <a:gd name="T8" fmla="*/ 0 60000 65536"/>
              </a:gdLst>
              <a:ahLst/>
              <a:cxnLst>
                <a:cxn ang="T6">
                  <a:pos x="T0" y="T1"/>
                </a:cxn>
                <a:cxn ang="T7">
                  <a:pos x="T2" y="T3"/>
                </a:cxn>
                <a:cxn ang="T8">
                  <a:pos x="T4" y="T5"/>
                </a:cxn>
              </a:cxnLst>
              <a:rect l="0" t="0" r="r" b="b"/>
              <a:pathLst>
                <a:path w="21595" h="21600" fill="none" extrusionOk="0">
                  <a:moveTo>
                    <a:pt x="-1" y="0"/>
                  </a:moveTo>
                  <a:cubicBezTo>
                    <a:pt x="11752" y="0"/>
                    <a:pt x="21348" y="9396"/>
                    <a:pt x="21595" y="21146"/>
                  </a:cubicBezTo>
                </a:path>
                <a:path w="21595" h="21600" stroke="0" extrusionOk="0">
                  <a:moveTo>
                    <a:pt x="-1" y="0"/>
                  </a:moveTo>
                  <a:cubicBezTo>
                    <a:pt x="11752" y="0"/>
                    <a:pt x="21348" y="9396"/>
                    <a:pt x="21595" y="21146"/>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599" name="Arc 561"/>
            <p:cNvSpPr>
              <a:spLocks/>
            </p:cNvSpPr>
            <p:nvPr/>
          </p:nvSpPr>
          <p:spPr bwMode="auto">
            <a:xfrm flipH="1" flipV="1">
              <a:off x="362" y="1806"/>
              <a:ext cx="147" cy="170"/>
            </a:xfrm>
            <a:custGeom>
              <a:avLst/>
              <a:gdLst>
                <a:gd name="T0" fmla="*/ 0 w 21561"/>
                <a:gd name="T1" fmla="*/ 0 h 21600"/>
                <a:gd name="T2" fmla="*/ 0 w 21561"/>
                <a:gd name="T3" fmla="*/ 0 h 21600"/>
                <a:gd name="T4" fmla="*/ 0 w 21561"/>
                <a:gd name="T5" fmla="*/ 0 h 21600"/>
                <a:gd name="T6" fmla="*/ 0 60000 65536"/>
                <a:gd name="T7" fmla="*/ 0 60000 65536"/>
                <a:gd name="T8" fmla="*/ 0 60000 65536"/>
              </a:gdLst>
              <a:ahLst/>
              <a:cxnLst>
                <a:cxn ang="T6">
                  <a:pos x="T0" y="T1"/>
                </a:cxn>
                <a:cxn ang="T7">
                  <a:pos x="T2" y="T3"/>
                </a:cxn>
                <a:cxn ang="T8">
                  <a:pos x="T4" y="T5"/>
                </a:cxn>
              </a:cxnLst>
              <a:rect l="0" t="0" r="r" b="b"/>
              <a:pathLst>
                <a:path w="21561" h="21600" fill="none" extrusionOk="0">
                  <a:moveTo>
                    <a:pt x="-1" y="0"/>
                  </a:moveTo>
                  <a:cubicBezTo>
                    <a:pt x="11426" y="0"/>
                    <a:pt x="20876" y="8899"/>
                    <a:pt x="21561" y="20304"/>
                  </a:cubicBezTo>
                </a:path>
                <a:path w="21561" h="21600" stroke="0" extrusionOk="0">
                  <a:moveTo>
                    <a:pt x="-1" y="0"/>
                  </a:moveTo>
                  <a:cubicBezTo>
                    <a:pt x="11426" y="0"/>
                    <a:pt x="20876" y="8899"/>
                    <a:pt x="21561" y="20304"/>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600" name="Arc 562"/>
            <p:cNvSpPr>
              <a:spLocks/>
            </p:cNvSpPr>
            <p:nvPr/>
          </p:nvSpPr>
          <p:spPr bwMode="auto">
            <a:xfrm flipV="1">
              <a:off x="501" y="1798"/>
              <a:ext cx="147" cy="177"/>
            </a:xfrm>
            <a:custGeom>
              <a:avLst/>
              <a:gdLst>
                <a:gd name="T0" fmla="*/ 0 w 21595"/>
                <a:gd name="T1" fmla="*/ 0 h 21600"/>
                <a:gd name="T2" fmla="*/ 0 w 21595"/>
                <a:gd name="T3" fmla="*/ 0 h 21600"/>
                <a:gd name="T4" fmla="*/ 0 w 21595"/>
                <a:gd name="T5" fmla="*/ 0 h 21600"/>
                <a:gd name="T6" fmla="*/ 0 60000 65536"/>
                <a:gd name="T7" fmla="*/ 0 60000 65536"/>
                <a:gd name="T8" fmla="*/ 0 60000 65536"/>
              </a:gdLst>
              <a:ahLst/>
              <a:cxnLst>
                <a:cxn ang="T6">
                  <a:pos x="T0" y="T1"/>
                </a:cxn>
                <a:cxn ang="T7">
                  <a:pos x="T2" y="T3"/>
                </a:cxn>
                <a:cxn ang="T8">
                  <a:pos x="T4" y="T5"/>
                </a:cxn>
              </a:cxnLst>
              <a:rect l="0" t="0" r="r" b="b"/>
              <a:pathLst>
                <a:path w="21595" h="21600" fill="none" extrusionOk="0">
                  <a:moveTo>
                    <a:pt x="-1" y="0"/>
                  </a:moveTo>
                  <a:cubicBezTo>
                    <a:pt x="11752" y="0"/>
                    <a:pt x="21348" y="9396"/>
                    <a:pt x="21595" y="21146"/>
                  </a:cubicBezTo>
                </a:path>
                <a:path w="21595" h="21600" stroke="0" extrusionOk="0">
                  <a:moveTo>
                    <a:pt x="-1" y="0"/>
                  </a:moveTo>
                  <a:cubicBezTo>
                    <a:pt x="11752" y="0"/>
                    <a:pt x="21348" y="9396"/>
                    <a:pt x="21595" y="21146"/>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66601" name="Arc 563"/>
            <p:cNvSpPr>
              <a:spLocks/>
            </p:cNvSpPr>
            <p:nvPr/>
          </p:nvSpPr>
          <p:spPr bwMode="auto">
            <a:xfrm flipH="1">
              <a:off x="1813" y="1230"/>
              <a:ext cx="150" cy="647"/>
            </a:xfrm>
            <a:custGeom>
              <a:avLst/>
              <a:gdLst>
                <a:gd name="T0" fmla="*/ 0 w 21595"/>
                <a:gd name="T1" fmla="*/ 0 h 21600"/>
                <a:gd name="T2" fmla="*/ 0 w 21595"/>
                <a:gd name="T3" fmla="*/ 0 h 21600"/>
                <a:gd name="T4" fmla="*/ 0 w 21595"/>
                <a:gd name="T5" fmla="*/ 0 h 21600"/>
                <a:gd name="T6" fmla="*/ 0 60000 65536"/>
                <a:gd name="T7" fmla="*/ 0 60000 65536"/>
                <a:gd name="T8" fmla="*/ 0 60000 65536"/>
              </a:gdLst>
              <a:ahLst/>
              <a:cxnLst>
                <a:cxn ang="T6">
                  <a:pos x="T0" y="T1"/>
                </a:cxn>
                <a:cxn ang="T7">
                  <a:pos x="T2" y="T3"/>
                </a:cxn>
                <a:cxn ang="T8">
                  <a:pos x="T4" y="T5"/>
                </a:cxn>
              </a:cxnLst>
              <a:rect l="0" t="0" r="r" b="b"/>
              <a:pathLst>
                <a:path w="21595" h="21600" fill="none" extrusionOk="0">
                  <a:moveTo>
                    <a:pt x="-1" y="0"/>
                  </a:moveTo>
                  <a:cubicBezTo>
                    <a:pt x="11752" y="0"/>
                    <a:pt x="21348" y="9396"/>
                    <a:pt x="21595" y="21146"/>
                  </a:cubicBezTo>
                </a:path>
                <a:path w="21595" h="21600" stroke="0" extrusionOk="0">
                  <a:moveTo>
                    <a:pt x="-1" y="0"/>
                  </a:moveTo>
                  <a:cubicBezTo>
                    <a:pt x="11752" y="0"/>
                    <a:pt x="21348" y="9396"/>
                    <a:pt x="21595" y="21146"/>
                  </a:cubicBezTo>
                  <a:lnTo>
                    <a:pt x="0" y="21600"/>
                  </a:lnTo>
                  <a:lnTo>
                    <a:pt x="-1" y="0"/>
                  </a:lnTo>
                  <a:close/>
                </a:path>
              </a:pathLst>
            </a:custGeom>
            <a:noFill/>
            <a:ln w="33401">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repeatCount="indefinite" fill="hold" nodeType="clickEffect">
                                  <p:stCondLst>
                                    <p:cond delay="0"/>
                                  </p:stCondLst>
                                  <p:childTnLst>
                                    <p:set>
                                      <p:cBhvr>
                                        <p:cTn id="6" dur="1" fill="hold">
                                          <p:stCondLst>
                                            <p:cond delay="0"/>
                                          </p:stCondLst>
                                        </p:cTn>
                                        <p:tgtEl>
                                          <p:spTgt spid="39947"/>
                                        </p:tgtEl>
                                        <p:attrNameLst>
                                          <p:attrName>style.visibility</p:attrName>
                                        </p:attrNameLst>
                                      </p:cBhvr>
                                      <p:to>
                                        <p:strVal val="visible"/>
                                      </p:to>
                                    </p:set>
                                    <p:animEffect transition="in" filter="wipe(left)">
                                      <p:cBhvr>
                                        <p:cTn id="7" dur="5000"/>
                                        <p:tgtEl>
                                          <p:spTgt spid="399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4"/>
          <p:cNvSpPr>
            <a:spLocks noChangeArrowheads="1"/>
          </p:cNvSpPr>
          <p:nvPr/>
        </p:nvSpPr>
        <p:spPr bwMode="auto">
          <a:xfrm>
            <a:off x="720725" y="854075"/>
            <a:ext cx="2233613"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fontAlgn="t" hangingPunct="1">
              <a:lnSpc>
                <a:spcPct val="110000"/>
              </a:lnSpc>
              <a:buClr>
                <a:srgbClr val="FF3300"/>
              </a:buClr>
              <a:buFont typeface="Marlett" pitchFamily="2" charset="2"/>
              <a:buChar char="4"/>
            </a:pPr>
            <a:r>
              <a:rPr lang="zh-CN" altLang="en-US" sz="2800" b="1">
                <a:solidFill>
                  <a:srgbClr val="000000"/>
                </a:solidFill>
                <a:latin typeface="楷体_GB2312"/>
                <a:ea typeface="楷体_GB2312"/>
              </a:rPr>
              <a:t>放大电路</a:t>
            </a:r>
            <a:endParaRPr lang="en-US" altLang="zh-CN" sz="2800" b="1">
              <a:solidFill>
                <a:srgbClr val="000000"/>
              </a:solidFill>
              <a:latin typeface="楷体_GB2312"/>
              <a:ea typeface="楷体_GB2312"/>
            </a:endParaRPr>
          </a:p>
        </p:txBody>
      </p:sp>
      <p:sp>
        <p:nvSpPr>
          <p:cNvPr id="67587" name="Rectangle 5">
            <a:hlinkClick r:id="rId3" action="ppaction://hlinksldjump"/>
          </p:cNvPr>
          <p:cNvSpPr>
            <a:spLocks noChangeArrowheads="1"/>
          </p:cNvSpPr>
          <p:nvPr/>
        </p:nvSpPr>
        <p:spPr bwMode="auto">
          <a:xfrm>
            <a:off x="520700" y="188913"/>
            <a:ext cx="48752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chemeClr val="accent2"/>
                </a:solidFill>
                <a:ea typeface="黑体" panose="02010609060101010101" pitchFamily="49" charset="-122"/>
              </a:rPr>
              <a:t>3.</a:t>
            </a:r>
            <a:r>
              <a:rPr lang="en-US" altLang="zh-CN" b="1">
                <a:solidFill>
                  <a:schemeClr val="accent2"/>
                </a:solidFill>
                <a:latin typeface="黑体" panose="02010609060101010101" pitchFamily="49" charset="-122"/>
                <a:ea typeface="黑体" panose="02010609060101010101" pitchFamily="49" charset="-122"/>
              </a:rPr>
              <a:t> </a:t>
            </a:r>
            <a:r>
              <a:rPr lang="zh-CN" altLang="en-US" b="1">
                <a:solidFill>
                  <a:schemeClr val="accent2"/>
                </a:solidFill>
                <a:latin typeface="黑体" panose="02010609060101010101" pitchFamily="49" charset="-122"/>
                <a:ea typeface="黑体" panose="02010609060101010101" pitchFamily="49" charset="-122"/>
              </a:rPr>
              <a:t>振荡电路基本组成部分</a:t>
            </a:r>
            <a:endParaRPr lang="zh-CN" altLang="en-US">
              <a:solidFill>
                <a:schemeClr val="accent2"/>
              </a:solidFill>
              <a:latin typeface="幼圆" panose="02010509060101010101" pitchFamily="49" charset="-122"/>
              <a:ea typeface="幼圆" panose="02010509060101010101" pitchFamily="49" charset="-122"/>
            </a:endParaRPr>
          </a:p>
        </p:txBody>
      </p:sp>
      <p:sp>
        <p:nvSpPr>
          <p:cNvPr id="114694" name="Rectangle 6"/>
          <p:cNvSpPr>
            <a:spLocks noChangeArrowheads="1"/>
          </p:cNvSpPr>
          <p:nvPr/>
        </p:nvSpPr>
        <p:spPr bwMode="auto">
          <a:xfrm>
            <a:off x="720725" y="1420813"/>
            <a:ext cx="2555875"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fontAlgn="t" hangingPunct="1">
              <a:lnSpc>
                <a:spcPct val="110000"/>
              </a:lnSpc>
              <a:buClr>
                <a:srgbClr val="FF3300"/>
              </a:buClr>
              <a:buFont typeface="Marlett" pitchFamily="2" charset="2"/>
              <a:buChar char="4"/>
            </a:pPr>
            <a:r>
              <a:rPr lang="zh-CN" altLang="en-US" sz="2800" b="1" dirty="0">
                <a:solidFill>
                  <a:srgbClr val="FF0000"/>
                </a:solidFill>
                <a:latin typeface="楷体_GB2312"/>
                <a:ea typeface="楷体_GB2312"/>
              </a:rPr>
              <a:t>正反馈网络</a:t>
            </a:r>
          </a:p>
        </p:txBody>
      </p:sp>
      <p:sp>
        <p:nvSpPr>
          <p:cNvPr id="114695" name="Rectangle 7"/>
          <p:cNvSpPr>
            <a:spLocks noChangeArrowheads="1"/>
          </p:cNvSpPr>
          <p:nvPr/>
        </p:nvSpPr>
        <p:spPr bwMode="auto">
          <a:xfrm>
            <a:off x="720725" y="1974850"/>
            <a:ext cx="2233613"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fontAlgn="t" hangingPunct="1">
              <a:lnSpc>
                <a:spcPct val="110000"/>
              </a:lnSpc>
              <a:buClr>
                <a:srgbClr val="FF3300"/>
              </a:buClr>
              <a:buFont typeface="Marlett" pitchFamily="2" charset="2"/>
              <a:buChar char="4"/>
            </a:pPr>
            <a:r>
              <a:rPr lang="zh-CN" altLang="en-US" sz="2800" b="1" dirty="0">
                <a:solidFill>
                  <a:srgbClr val="FF0000"/>
                </a:solidFill>
                <a:latin typeface="楷体_GB2312"/>
                <a:ea typeface="楷体_GB2312"/>
              </a:rPr>
              <a:t>选频网络</a:t>
            </a:r>
          </a:p>
        </p:txBody>
      </p:sp>
      <p:sp>
        <p:nvSpPr>
          <p:cNvPr id="114696" name="Rectangle 8"/>
          <p:cNvSpPr>
            <a:spLocks noChangeArrowheads="1"/>
          </p:cNvSpPr>
          <p:nvPr/>
        </p:nvSpPr>
        <p:spPr bwMode="auto">
          <a:xfrm>
            <a:off x="720725" y="2501900"/>
            <a:ext cx="25209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fontAlgn="t" hangingPunct="1">
              <a:lnSpc>
                <a:spcPct val="110000"/>
              </a:lnSpc>
              <a:buClr>
                <a:srgbClr val="FF3300"/>
              </a:buClr>
              <a:buFont typeface="Marlett" pitchFamily="2" charset="2"/>
              <a:buChar char="4"/>
            </a:pPr>
            <a:r>
              <a:rPr lang="zh-CN" altLang="en-US" sz="2800" b="1">
                <a:solidFill>
                  <a:srgbClr val="000000"/>
                </a:solidFill>
                <a:latin typeface="楷体_GB2312"/>
                <a:ea typeface="楷体_GB2312"/>
              </a:rPr>
              <a:t>稳幅环节</a:t>
            </a:r>
          </a:p>
        </p:txBody>
      </p:sp>
      <p:pic>
        <p:nvPicPr>
          <p:cNvPr id="67591" name="Picture 9" descr="未标题-5 拷贝"/>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722313"/>
            <a:ext cx="4370387" cy="273526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40968" name="Rectangle 3">
            <a:hlinkClick r:id="rId3" action="ppaction://hlinksldjump"/>
          </p:cNvPr>
          <p:cNvSpPr>
            <a:spLocks noChangeArrowheads="1"/>
          </p:cNvSpPr>
          <p:nvPr/>
        </p:nvSpPr>
        <p:spPr bwMode="auto">
          <a:xfrm>
            <a:off x="468313" y="3603625"/>
            <a:ext cx="70373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dirty="0">
                <a:solidFill>
                  <a:schemeClr val="accent2"/>
                </a:solidFill>
                <a:ea typeface="黑体" panose="02010609060101010101" pitchFamily="49" charset="-122"/>
              </a:rPr>
              <a:t>4.</a:t>
            </a:r>
            <a:r>
              <a:rPr lang="en-US" altLang="zh-CN" b="1" dirty="0">
                <a:solidFill>
                  <a:schemeClr val="accent2"/>
                </a:solidFill>
                <a:latin typeface="黑体" panose="02010609060101010101" pitchFamily="49" charset="-122"/>
                <a:ea typeface="黑体" panose="02010609060101010101" pitchFamily="49" charset="-122"/>
              </a:rPr>
              <a:t> </a:t>
            </a:r>
            <a:r>
              <a:rPr lang="zh-CN" altLang="en-US" b="1" dirty="0">
                <a:solidFill>
                  <a:schemeClr val="accent2"/>
                </a:solidFill>
                <a:latin typeface="黑体" panose="02010609060101010101" pitchFamily="49" charset="-122"/>
                <a:ea typeface="黑体" panose="02010609060101010101" pitchFamily="49" charset="-122"/>
              </a:rPr>
              <a:t>如何判断电路能否产生正弦波振荡</a:t>
            </a:r>
            <a:endParaRPr lang="zh-CN" altLang="en-US" dirty="0">
              <a:solidFill>
                <a:schemeClr val="accent2"/>
              </a:solidFill>
              <a:latin typeface="幼圆" panose="02010509060101010101" pitchFamily="49" charset="-122"/>
              <a:ea typeface="幼圆" panose="02010509060101010101" pitchFamily="49" charset="-122"/>
            </a:endParaRPr>
          </a:p>
        </p:txBody>
      </p:sp>
      <p:sp>
        <p:nvSpPr>
          <p:cNvPr id="9" name="Rectangle 2"/>
          <p:cNvSpPr>
            <a:spLocks noChangeArrowheads="1"/>
          </p:cNvSpPr>
          <p:nvPr/>
        </p:nvSpPr>
        <p:spPr bwMode="auto">
          <a:xfrm>
            <a:off x="487363" y="4232275"/>
            <a:ext cx="8351837"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rgbClr val="FF0000"/>
              </a:buClr>
              <a:buFont typeface="Wingdings" panose="05000000000000000000" pitchFamily="2" charset="2"/>
              <a:buChar char="S"/>
            </a:pPr>
            <a:r>
              <a:rPr lang="zh-CN" altLang="en-US" sz="2800" b="1" dirty="0">
                <a:solidFill>
                  <a:schemeClr val="tx2"/>
                </a:solidFill>
                <a:ea typeface="楷体_GB2312"/>
              </a:rPr>
              <a:t>是否存在基本组成部分；</a:t>
            </a:r>
          </a:p>
          <a:p>
            <a:pPr eaLnBrk="1" hangingPunct="1">
              <a:buClr>
                <a:srgbClr val="FF0000"/>
              </a:buClr>
              <a:buFont typeface="Wingdings" panose="05000000000000000000" pitchFamily="2" charset="2"/>
              <a:buChar char="S"/>
            </a:pPr>
            <a:r>
              <a:rPr lang="zh-CN" altLang="en-US" sz="2800" b="1" dirty="0">
                <a:solidFill>
                  <a:schemeClr val="tx2"/>
                </a:solidFill>
                <a:ea typeface="楷体_GB2312"/>
              </a:rPr>
              <a:t>是否满足相位条件，即是否存在 </a:t>
            </a:r>
            <a:r>
              <a:rPr lang="en-US" altLang="zh-CN" sz="2800" b="1" i="1" dirty="0">
                <a:solidFill>
                  <a:schemeClr val="tx2"/>
                </a:solidFill>
                <a:ea typeface="楷体_GB2312"/>
              </a:rPr>
              <a:t>f</a:t>
            </a:r>
            <a:r>
              <a:rPr lang="en-US" altLang="zh-CN" sz="2800" b="1" baseline="-25000" dirty="0">
                <a:solidFill>
                  <a:schemeClr val="tx2"/>
                </a:solidFill>
                <a:ea typeface="楷体_GB2312"/>
              </a:rPr>
              <a:t>0</a:t>
            </a:r>
            <a:r>
              <a:rPr lang="zh-CN" altLang="en-US" sz="2800" b="1" dirty="0">
                <a:solidFill>
                  <a:schemeClr val="tx2"/>
                </a:solidFill>
                <a:ea typeface="楷体_GB2312"/>
              </a:rPr>
              <a:t>，是否可能振荡 ；（瞬时极性法判断）</a:t>
            </a:r>
          </a:p>
          <a:p>
            <a:pPr eaLnBrk="1" hangingPunct="1">
              <a:lnSpc>
                <a:spcPct val="150000"/>
              </a:lnSpc>
              <a:buClr>
                <a:srgbClr val="FF0000"/>
              </a:buClr>
              <a:buFont typeface="Wingdings" panose="05000000000000000000" pitchFamily="2" charset="2"/>
              <a:buChar char="S"/>
            </a:pPr>
            <a:r>
              <a:rPr lang="zh-CN" altLang="en-US" sz="2800" b="1" dirty="0">
                <a:solidFill>
                  <a:schemeClr val="tx2"/>
                </a:solidFill>
                <a:ea typeface="楷体_GB2312"/>
              </a:rPr>
              <a:t>是否满足幅值条件，即是否一定振荡。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animEffect transition="in" filter="wipe(left)">
                                      <p:cBhvr>
                                        <p:cTn id="7" dur="500"/>
                                        <p:tgtEl>
                                          <p:spTgt spid="114692"/>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4694"/>
                                        </p:tgtEl>
                                        <p:attrNameLst>
                                          <p:attrName>style.visibility</p:attrName>
                                        </p:attrNameLst>
                                      </p:cBhvr>
                                      <p:to>
                                        <p:strVal val="visible"/>
                                      </p:to>
                                    </p:set>
                                    <p:animEffect transition="in" filter="wipe(left)">
                                      <p:cBhvr>
                                        <p:cTn id="12" dur="500"/>
                                        <p:tgtEl>
                                          <p:spTgt spid="114694"/>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4695"/>
                                        </p:tgtEl>
                                        <p:attrNameLst>
                                          <p:attrName>style.visibility</p:attrName>
                                        </p:attrNameLst>
                                      </p:cBhvr>
                                      <p:to>
                                        <p:strVal val="visible"/>
                                      </p:to>
                                    </p:set>
                                    <p:animEffect transition="in" filter="wipe(left)">
                                      <p:cBhvr>
                                        <p:cTn id="17" dur="500"/>
                                        <p:tgtEl>
                                          <p:spTgt spid="114695"/>
                                        </p:tgtEl>
                                      </p:cBhvr>
                                    </p:animEffect>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4696"/>
                                        </p:tgtEl>
                                        <p:attrNameLst>
                                          <p:attrName>style.visibility</p:attrName>
                                        </p:attrNameLst>
                                      </p:cBhvr>
                                      <p:to>
                                        <p:strVal val="visible"/>
                                      </p:to>
                                    </p:set>
                                    <p:animEffect transition="in" filter="wipe(left)">
                                      <p:cBhvr>
                                        <p:cTn id="22" dur="500"/>
                                        <p:tgtEl>
                                          <p:spTgt spid="114696"/>
                                        </p:tgtEl>
                                      </p:cBhvr>
                                    </p:animEffect>
                                  </p:childTnLst>
                                  <p:subTnLst>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6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subTnLst>
                                    <p:audio>
                                      <p:cMediaNode>
                                        <p:cTn display="0" masterRel="sameClick">
                                          <p:stCondLst>
                                            <p:cond evt="begin" delay="0">
                                              <p:tn val="29"/>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utoUpdateAnimBg="0"/>
      <p:bldP spid="114694" grpId="0" autoUpdateAnimBg="0"/>
      <p:bldP spid="114695" grpId="0" autoUpdateAnimBg="0"/>
      <p:bldP spid="114696" grpId="0" autoUpdateAnimBg="0"/>
      <p:bldP spid="40968" grpId="0"/>
      <p:bldP spid="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1116013" y="1778000"/>
            <a:ext cx="7704137" cy="413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rgbClr val="FF0000"/>
              </a:buClr>
              <a:buFont typeface="Wingdings" panose="05000000000000000000" pitchFamily="2" charset="2"/>
              <a:buNone/>
            </a:pPr>
            <a:r>
              <a:rPr lang="zh-CN" altLang="en-US" b="1">
                <a:solidFill>
                  <a:schemeClr val="tx2"/>
                </a:solidFill>
                <a:ea typeface="楷体_GB2312"/>
              </a:rPr>
              <a:t>以选频网络用什么样的器件来分类的：</a:t>
            </a:r>
          </a:p>
          <a:p>
            <a:pPr eaLnBrk="1" hangingPunct="1">
              <a:buClr>
                <a:srgbClr val="FF0000"/>
              </a:buClr>
              <a:buFont typeface="Wingdings" panose="05000000000000000000" pitchFamily="2" charset="2"/>
              <a:buChar char="l"/>
            </a:pPr>
            <a:r>
              <a:rPr lang="en-US" altLang="zh-CN" b="1">
                <a:solidFill>
                  <a:srgbClr val="003399"/>
                </a:solidFill>
                <a:ea typeface="楷体_GB2312"/>
              </a:rPr>
              <a:t>RC</a:t>
            </a:r>
            <a:r>
              <a:rPr lang="zh-CN" altLang="en-US" b="1">
                <a:solidFill>
                  <a:srgbClr val="003399"/>
                </a:solidFill>
                <a:ea typeface="楷体_GB2312"/>
              </a:rPr>
              <a:t>正弦振荡电路</a:t>
            </a:r>
            <a:endParaRPr lang="en-US" altLang="zh-CN" b="1">
              <a:solidFill>
                <a:schemeClr val="tx2"/>
              </a:solidFill>
              <a:ea typeface="楷体_GB2312"/>
            </a:endParaRPr>
          </a:p>
          <a:p>
            <a:pPr eaLnBrk="1" hangingPunct="1">
              <a:buClr>
                <a:srgbClr val="FF0000"/>
              </a:buClr>
              <a:buFontTx/>
              <a:buNone/>
            </a:pPr>
            <a:r>
              <a:rPr lang="en-US" altLang="zh-CN" b="1">
                <a:solidFill>
                  <a:schemeClr val="tx2"/>
                </a:solidFill>
                <a:ea typeface="楷体_GB2312"/>
              </a:rPr>
              <a:t>          </a:t>
            </a:r>
            <a:r>
              <a:rPr lang="zh-CN" altLang="en-US" b="1">
                <a:solidFill>
                  <a:schemeClr val="tx2"/>
                </a:solidFill>
                <a:ea typeface="楷体_GB2312"/>
              </a:rPr>
              <a:t>振荡频率在几百</a:t>
            </a:r>
            <a:r>
              <a:rPr lang="en-US" altLang="zh-CN" b="1">
                <a:solidFill>
                  <a:schemeClr val="tx2"/>
                </a:solidFill>
                <a:ea typeface="楷体_GB2312"/>
              </a:rPr>
              <a:t>kHz</a:t>
            </a:r>
            <a:r>
              <a:rPr lang="zh-CN" altLang="en-US" b="1">
                <a:solidFill>
                  <a:schemeClr val="tx2"/>
                </a:solidFill>
                <a:ea typeface="楷体_GB2312"/>
              </a:rPr>
              <a:t>以下；</a:t>
            </a:r>
          </a:p>
          <a:p>
            <a:pPr eaLnBrk="1" hangingPunct="1">
              <a:buClr>
                <a:srgbClr val="FF0000"/>
              </a:buClr>
              <a:buFont typeface="Wingdings" panose="05000000000000000000" pitchFamily="2" charset="2"/>
              <a:buChar char="l"/>
            </a:pPr>
            <a:r>
              <a:rPr lang="en-US" altLang="zh-CN" b="1">
                <a:solidFill>
                  <a:srgbClr val="003399"/>
                </a:solidFill>
                <a:ea typeface="楷体_GB2312"/>
              </a:rPr>
              <a:t>LC</a:t>
            </a:r>
            <a:r>
              <a:rPr lang="zh-CN" altLang="en-US" b="1">
                <a:solidFill>
                  <a:srgbClr val="003399"/>
                </a:solidFill>
                <a:ea typeface="楷体_GB2312"/>
              </a:rPr>
              <a:t>正弦振荡电路</a:t>
            </a:r>
            <a:endParaRPr lang="en-US" altLang="zh-CN" b="1">
              <a:solidFill>
                <a:schemeClr val="tx2"/>
              </a:solidFill>
              <a:ea typeface="楷体_GB2312"/>
            </a:endParaRPr>
          </a:p>
          <a:p>
            <a:pPr eaLnBrk="1" hangingPunct="1">
              <a:buClr>
                <a:srgbClr val="FF0000"/>
              </a:buClr>
              <a:buFontTx/>
              <a:buNone/>
            </a:pPr>
            <a:r>
              <a:rPr lang="en-US" altLang="zh-CN" b="1">
                <a:solidFill>
                  <a:schemeClr val="tx2"/>
                </a:solidFill>
                <a:ea typeface="楷体_GB2312"/>
              </a:rPr>
              <a:t>          </a:t>
            </a:r>
            <a:r>
              <a:rPr lang="zh-CN" altLang="en-US" b="1">
                <a:solidFill>
                  <a:schemeClr val="tx2"/>
                </a:solidFill>
                <a:ea typeface="楷体_GB2312"/>
              </a:rPr>
              <a:t>振荡频率在几百</a:t>
            </a:r>
            <a:r>
              <a:rPr lang="en-US" altLang="zh-CN" b="1">
                <a:solidFill>
                  <a:schemeClr val="tx2"/>
                </a:solidFill>
                <a:ea typeface="楷体_GB2312"/>
              </a:rPr>
              <a:t>kHz</a:t>
            </a:r>
            <a:r>
              <a:rPr lang="zh-CN" altLang="en-US" b="1">
                <a:solidFill>
                  <a:schemeClr val="tx2"/>
                </a:solidFill>
                <a:ea typeface="楷体_GB2312"/>
              </a:rPr>
              <a:t>以上；</a:t>
            </a:r>
          </a:p>
          <a:p>
            <a:pPr eaLnBrk="1" hangingPunct="1">
              <a:buClr>
                <a:srgbClr val="FF0000"/>
              </a:buClr>
              <a:buFont typeface="Wingdings" panose="05000000000000000000" pitchFamily="2" charset="2"/>
              <a:buChar char="l"/>
            </a:pPr>
            <a:r>
              <a:rPr lang="zh-CN" altLang="en-US" b="1">
                <a:solidFill>
                  <a:srgbClr val="003399"/>
                </a:solidFill>
                <a:ea typeface="楷体_GB2312"/>
              </a:rPr>
              <a:t>石英晶体正弦振荡电路</a:t>
            </a:r>
            <a:endParaRPr lang="en-US" altLang="zh-CN" b="1">
              <a:solidFill>
                <a:schemeClr val="tx2"/>
              </a:solidFill>
              <a:ea typeface="楷体_GB2312"/>
            </a:endParaRPr>
          </a:p>
          <a:p>
            <a:pPr eaLnBrk="1" hangingPunct="1">
              <a:buClr>
                <a:srgbClr val="FF0000"/>
              </a:buClr>
              <a:buFontTx/>
              <a:buNone/>
            </a:pPr>
            <a:r>
              <a:rPr lang="en-US" altLang="zh-CN" b="1">
                <a:solidFill>
                  <a:schemeClr val="tx2"/>
                </a:solidFill>
                <a:ea typeface="楷体_GB2312"/>
              </a:rPr>
              <a:t>           </a:t>
            </a:r>
            <a:r>
              <a:rPr lang="zh-CN" altLang="en-US" b="1">
                <a:solidFill>
                  <a:schemeClr val="tx2"/>
                </a:solidFill>
                <a:ea typeface="楷体_GB2312"/>
              </a:rPr>
              <a:t>振荡频率非常稳定。</a:t>
            </a:r>
          </a:p>
        </p:txBody>
      </p:sp>
      <p:sp>
        <p:nvSpPr>
          <p:cNvPr id="68611" name="Rectangle 3">
            <a:hlinkClick r:id="rId2" action="ppaction://hlinksldjump"/>
          </p:cNvPr>
          <p:cNvSpPr>
            <a:spLocks noChangeArrowheads="1"/>
          </p:cNvSpPr>
          <p:nvPr/>
        </p:nvSpPr>
        <p:spPr bwMode="auto">
          <a:xfrm>
            <a:off x="468313" y="714375"/>
            <a:ext cx="48752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chemeClr val="accent2"/>
                </a:solidFill>
                <a:ea typeface="黑体" panose="02010609060101010101" pitchFamily="49" charset="-122"/>
              </a:rPr>
              <a:t>5.</a:t>
            </a:r>
            <a:r>
              <a:rPr lang="en-US" altLang="zh-CN" b="1">
                <a:solidFill>
                  <a:schemeClr val="accent2"/>
                </a:solidFill>
                <a:latin typeface="黑体" panose="02010609060101010101" pitchFamily="49" charset="-122"/>
                <a:ea typeface="黑体" panose="02010609060101010101" pitchFamily="49" charset="-122"/>
              </a:rPr>
              <a:t> </a:t>
            </a:r>
            <a:r>
              <a:rPr lang="zh-CN" altLang="en-US" b="1">
                <a:solidFill>
                  <a:schemeClr val="accent2"/>
                </a:solidFill>
                <a:latin typeface="黑体" panose="02010609060101010101" pitchFamily="49" charset="-122"/>
                <a:ea typeface="黑体" panose="02010609060101010101" pitchFamily="49" charset="-122"/>
              </a:rPr>
              <a:t>正弦波振荡电路的种类</a:t>
            </a:r>
            <a:endParaRPr lang="zh-CN" altLang="en-US">
              <a:solidFill>
                <a:schemeClr val="accent2"/>
              </a:solidFill>
              <a:latin typeface="幼圆" panose="02010509060101010101" pitchFamily="49" charset="-122"/>
              <a:ea typeface="幼圆" panose="02010509060101010101" pitchFamily="49" charset="-122"/>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ChangeArrowheads="1"/>
          </p:cNvSpPr>
          <p:nvPr/>
        </p:nvSpPr>
        <p:spPr bwMode="auto">
          <a:xfrm>
            <a:off x="738188" y="401289"/>
            <a:ext cx="7515225" cy="702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0"/>
              </a:spcBef>
              <a:buFontTx/>
              <a:buNone/>
            </a:pPr>
            <a:r>
              <a:rPr lang="en-US" altLang="zh-CN" sz="4400" b="1" dirty="0" smtClean="0">
                <a:solidFill>
                  <a:srgbClr val="FF0000"/>
                </a:solidFill>
                <a:ea typeface="黑体" panose="02010609060101010101" pitchFamily="49" charset="-122"/>
              </a:rPr>
              <a:t>10.6  </a:t>
            </a:r>
            <a:r>
              <a:rPr lang="en-US" altLang="zh-CN" sz="4400" b="1" i="1" dirty="0">
                <a:solidFill>
                  <a:srgbClr val="FF0000"/>
                </a:solidFill>
                <a:ea typeface="黑体" panose="02010609060101010101" pitchFamily="49" charset="-122"/>
              </a:rPr>
              <a:t>RC</a:t>
            </a:r>
            <a:r>
              <a:rPr lang="zh-CN" altLang="en-US" sz="4400" b="1" dirty="0">
                <a:solidFill>
                  <a:srgbClr val="FF0000"/>
                </a:solidFill>
                <a:ea typeface="黑体" panose="02010609060101010101" pitchFamily="49" charset="-122"/>
              </a:rPr>
              <a:t>正弦波振荡电路</a:t>
            </a:r>
          </a:p>
        </p:txBody>
      </p:sp>
      <p:sp>
        <p:nvSpPr>
          <p:cNvPr id="69635" name="Line 4"/>
          <p:cNvSpPr>
            <a:spLocks noChangeShapeType="1"/>
          </p:cNvSpPr>
          <p:nvPr/>
        </p:nvSpPr>
        <p:spPr bwMode="auto">
          <a:xfrm flipV="1">
            <a:off x="777875" y="1100138"/>
            <a:ext cx="7435850"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6" name="Rectangle 5">
            <a:hlinkClick r:id="rId3" action="ppaction://hlinksldjump"/>
          </p:cNvPr>
          <p:cNvSpPr>
            <a:spLocks noChangeArrowheads="1"/>
          </p:cNvSpPr>
          <p:nvPr/>
        </p:nvSpPr>
        <p:spPr bwMode="auto">
          <a:xfrm>
            <a:off x="1390650" y="3500438"/>
            <a:ext cx="642143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a:solidFill>
                  <a:srgbClr val="000066"/>
                </a:solidFill>
                <a:ea typeface="黑体" panose="02010609060101010101" pitchFamily="49" charset="-122"/>
              </a:rPr>
              <a:t>1. </a:t>
            </a:r>
            <a:r>
              <a:rPr lang="zh-CN" altLang="en-US" sz="3600" b="1">
                <a:solidFill>
                  <a:srgbClr val="000066"/>
                </a:solidFill>
                <a:latin typeface="黑体" panose="02010609060101010101" pitchFamily="49" charset="-122"/>
                <a:ea typeface="黑体" panose="02010609060101010101" pitchFamily="49" charset="-122"/>
              </a:rPr>
              <a:t>电路组成</a:t>
            </a:r>
            <a:endParaRPr lang="zh-CN" altLang="en-US" sz="3600">
              <a:solidFill>
                <a:srgbClr val="000066"/>
              </a:solidFill>
              <a:latin typeface="幼圆" panose="02010509060101010101" pitchFamily="49" charset="-122"/>
              <a:ea typeface="幼圆" panose="02010509060101010101" pitchFamily="49" charset="-122"/>
            </a:endParaRPr>
          </a:p>
        </p:txBody>
      </p:sp>
      <p:sp>
        <p:nvSpPr>
          <p:cNvPr id="69637" name="Rectangle 6">
            <a:hlinkClick r:id="rId4" action="ppaction://hlinksldjump"/>
          </p:cNvPr>
          <p:cNvSpPr>
            <a:spLocks noChangeArrowheads="1"/>
          </p:cNvSpPr>
          <p:nvPr/>
        </p:nvSpPr>
        <p:spPr bwMode="auto">
          <a:xfrm>
            <a:off x="1390650" y="4270375"/>
            <a:ext cx="71024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a:solidFill>
                  <a:srgbClr val="000066"/>
                </a:solidFill>
                <a:ea typeface="黑体" panose="02010609060101010101" pitchFamily="49" charset="-122"/>
              </a:rPr>
              <a:t>2.</a:t>
            </a:r>
            <a:r>
              <a:rPr lang="en-US" altLang="zh-CN" sz="3600" b="1">
                <a:solidFill>
                  <a:srgbClr val="000066"/>
                </a:solidFill>
                <a:latin typeface="黑体" panose="02010609060101010101" pitchFamily="49" charset="-122"/>
                <a:ea typeface="黑体" panose="02010609060101010101" pitchFamily="49" charset="-122"/>
              </a:rPr>
              <a:t> </a:t>
            </a:r>
            <a:r>
              <a:rPr lang="en-US" altLang="zh-CN" sz="3600" b="1" i="1">
                <a:solidFill>
                  <a:srgbClr val="000066"/>
                </a:solidFill>
                <a:ea typeface="黑体" panose="02010609060101010101" pitchFamily="49" charset="-122"/>
              </a:rPr>
              <a:t>RC</a:t>
            </a:r>
            <a:r>
              <a:rPr lang="zh-CN" altLang="en-US" sz="3600" b="1">
                <a:solidFill>
                  <a:srgbClr val="000066"/>
                </a:solidFill>
                <a:latin typeface="黑体" panose="02010609060101010101" pitchFamily="49" charset="-122"/>
                <a:ea typeface="黑体" panose="02010609060101010101" pitchFamily="49" charset="-122"/>
              </a:rPr>
              <a:t>串并联选频网络的选频特性</a:t>
            </a:r>
            <a:endParaRPr lang="zh-CN" altLang="en-US" sz="3600">
              <a:solidFill>
                <a:srgbClr val="000066"/>
              </a:solidFill>
              <a:latin typeface="幼圆" panose="02010509060101010101" pitchFamily="49" charset="-122"/>
              <a:ea typeface="幼圆" panose="02010509060101010101" pitchFamily="49" charset="-122"/>
            </a:endParaRPr>
          </a:p>
        </p:txBody>
      </p:sp>
      <p:sp>
        <p:nvSpPr>
          <p:cNvPr id="69638" name="Rectangle 7">
            <a:hlinkClick r:id="rId5" action="ppaction://hlinksldjump"/>
          </p:cNvPr>
          <p:cNvSpPr>
            <a:spLocks noChangeArrowheads="1"/>
          </p:cNvSpPr>
          <p:nvPr/>
        </p:nvSpPr>
        <p:spPr bwMode="auto">
          <a:xfrm>
            <a:off x="1390650" y="5038725"/>
            <a:ext cx="61341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a:solidFill>
                  <a:srgbClr val="000066"/>
                </a:solidFill>
                <a:ea typeface="黑体" panose="02010609060101010101" pitchFamily="49" charset="-122"/>
              </a:rPr>
              <a:t>3.</a:t>
            </a:r>
            <a:r>
              <a:rPr lang="en-US" altLang="zh-CN" sz="3600" b="1">
                <a:solidFill>
                  <a:srgbClr val="000066"/>
                </a:solidFill>
                <a:latin typeface="黑体" panose="02010609060101010101" pitchFamily="49" charset="-122"/>
                <a:ea typeface="黑体" panose="02010609060101010101" pitchFamily="49" charset="-122"/>
              </a:rPr>
              <a:t> </a:t>
            </a:r>
            <a:r>
              <a:rPr lang="zh-CN" altLang="en-US" sz="3600" b="1">
                <a:solidFill>
                  <a:srgbClr val="000066"/>
                </a:solidFill>
                <a:latin typeface="黑体" panose="02010609060101010101" pitchFamily="49" charset="-122"/>
                <a:ea typeface="黑体" panose="02010609060101010101" pitchFamily="49" charset="-122"/>
              </a:rPr>
              <a:t>振荡电路工作原理</a:t>
            </a:r>
            <a:endParaRPr lang="zh-CN" altLang="en-US" sz="3600">
              <a:solidFill>
                <a:srgbClr val="000066"/>
              </a:solidFill>
              <a:latin typeface="幼圆" panose="02010509060101010101" pitchFamily="49" charset="-122"/>
              <a:ea typeface="幼圆" panose="02010509060101010101" pitchFamily="49" charset="-122"/>
            </a:endParaRPr>
          </a:p>
        </p:txBody>
      </p:sp>
      <p:sp>
        <p:nvSpPr>
          <p:cNvPr id="69639" name="Rectangle 8">
            <a:hlinkClick r:id="rId6" action="ppaction://hlinksldjump"/>
          </p:cNvPr>
          <p:cNvSpPr>
            <a:spLocks noChangeArrowheads="1"/>
          </p:cNvSpPr>
          <p:nvPr/>
        </p:nvSpPr>
        <p:spPr bwMode="auto">
          <a:xfrm>
            <a:off x="1390650" y="5815013"/>
            <a:ext cx="3363913"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a:solidFill>
                  <a:srgbClr val="000066"/>
                </a:solidFill>
                <a:ea typeface="黑体" panose="02010609060101010101" pitchFamily="49" charset="-122"/>
              </a:rPr>
              <a:t>4.</a:t>
            </a:r>
            <a:r>
              <a:rPr lang="en-US" altLang="zh-CN" sz="3600" b="1">
                <a:solidFill>
                  <a:srgbClr val="000066"/>
                </a:solidFill>
                <a:latin typeface="黑体" panose="02010609060101010101" pitchFamily="49" charset="-122"/>
                <a:ea typeface="黑体" panose="02010609060101010101" pitchFamily="49" charset="-122"/>
              </a:rPr>
              <a:t> </a:t>
            </a:r>
            <a:r>
              <a:rPr lang="zh-CN" altLang="en-US" sz="3600" b="1">
                <a:solidFill>
                  <a:srgbClr val="000066"/>
                </a:solidFill>
                <a:latin typeface="黑体" panose="02010609060101010101" pitchFamily="49" charset="-122"/>
                <a:ea typeface="黑体" panose="02010609060101010101" pitchFamily="49" charset="-122"/>
              </a:rPr>
              <a:t>稳幅措施</a:t>
            </a:r>
            <a:endParaRPr lang="zh-CN" altLang="en-US" sz="3600">
              <a:solidFill>
                <a:srgbClr val="000066"/>
              </a:solidFill>
              <a:latin typeface="幼圆" panose="02010509060101010101" pitchFamily="49" charset="-122"/>
              <a:ea typeface="幼圆" panose="02010509060101010101" pitchFamily="49" charset="-122"/>
            </a:endParaRPr>
          </a:p>
        </p:txBody>
      </p:sp>
      <p:sp>
        <p:nvSpPr>
          <p:cNvPr id="69640" name="Rectangle 196"/>
          <p:cNvSpPr>
            <a:spLocks noChangeArrowheads="1"/>
          </p:cNvSpPr>
          <p:nvPr/>
        </p:nvSpPr>
        <p:spPr bwMode="auto">
          <a:xfrm>
            <a:off x="3676650" y="1350963"/>
            <a:ext cx="2857500"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340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b="1" dirty="0">
                <a:latin typeface="楷体_GB2312"/>
                <a:ea typeface="楷体_GB2312"/>
              </a:rPr>
              <a:t>文氏电桥振荡电路</a:t>
            </a:r>
          </a:p>
        </p:txBody>
      </p:sp>
      <p:sp>
        <p:nvSpPr>
          <p:cNvPr id="69641" name="Rectangle 197"/>
          <p:cNvSpPr>
            <a:spLocks noChangeArrowheads="1"/>
          </p:cNvSpPr>
          <p:nvPr/>
        </p:nvSpPr>
        <p:spPr bwMode="auto">
          <a:xfrm>
            <a:off x="3638550" y="1849438"/>
            <a:ext cx="2500313"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340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b="1">
                <a:latin typeface="楷体_GB2312"/>
                <a:ea typeface="楷体_GB2312"/>
              </a:rPr>
              <a:t>移相式振荡电路</a:t>
            </a:r>
          </a:p>
        </p:txBody>
      </p:sp>
      <p:grpSp>
        <p:nvGrpSpPr>
          <p:cNvPr id="69642" name="Group 218"/>
          <p:cNvGrpSpPr>
            <a:grpSpLocks/>
          </p:cNvGrpSpPr>
          <p:nvPr/>
        </p:nvGrpSpPr>
        <p:grpSpPr bwMode="auto">
          <a:xfrm>
            <a:off x="1352550" y="1604963"/>
            <a:ext cx="2170113" cy="892175"/>
            <a:chOff x="288" y="1227"/>
            <a:chExt cx="1834" cy="140"/>
          </a:xfrm>
        </p:grpSpPr>
        <p:sp>
          <p:nvSpPr>
            <p:cNvPr id="69644" name="AutoShape 195"/>
            <p:cNvSpPr>
              <a:spLocks/>
            </p:cNvSpPr>
            <p:nvPr/>
          </p:nvSpPr>
          <p:spPr bwMode="auto">
            <a:xfrm>
              <a:off x="1884" y="1227"/>
              <a:ext cx="238" cy="140"/>
            </a:xfrm>
            <a:prstGeom prst="leftBrace">
              <a:avLst>
                <a:gd name="adj1" fmla="val 22546"/>
                <a:gd name="adj2" fmla="val 50000"/>
              </a:avLst>
            </a:prstGeom>
            <a:noFill/>
            <a:ln w="33401">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b="1">
                <a:ea typeface="楷体_GB2312"/>
              </a:endParaRPr>
            </a:p>
          </p:txBody>
        </p:sp>
        <p:sp>
          <p:nvSpPr>
            <p:cNvPr id="69645" name="Rectangle 198"/>
            <p:cNvSpPr>
              <a:spLocks noChangeArrowheads="1"/>
            </p:cNvSpPr>
            <p:nvPr/>
          </p:nvSpPr>
          <p:spPr bwMode="auto">
            <a:xfrm>
              <a:off x="288" y="1248"/>
              <a:ext cx="1596" cy="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340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b="1">
                  <a:latin typeface="楷体_GB2312"/>
                  <a:ea typeface="楷体_GB2312"/>
                </a:rPr>
                <a:t>主要类型</a:t>
              </a:r>
            </a:p>
          </p:txBody>
        </p:sp>
      </p:grpSp>
      <p:sp>
        <p:nvSpPr>
          <p:cNvPr id="69643" name="Rectangle 199"/>
          <p:cNvSpPr>
            <a:spLocks noChangeArrowheads="1"/>
          </p:cNvSpPr>
          <p:nvPr/>
        </p:nvSpPr>
        <p:spPr bwMode="auto">
          <a:xfrm>
            <a:off x="3638550" y="2354263"/>
            <a:ext cx="3094038"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340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b="1">
                <a:latin typeface="楷体_GB2312"/>
                <a:ea typeface="楷体_GB2312"/>
              </a:rPr>
              <a:t>双</a:t>
            </a:r>
            <a:r>
              <a:rPr lang="en-US" altLang="zh-CN" sz="2800" b="1">
                <a:ea typeface="楷体_GB2312"/>
              </a:rPr>
              <a:t>T</a:t>
            </a:r>
            <a:r>
              <a:rPr lang="zh-CN" altLang="en-US" sz="2800" b="1">
                <a:latin typeface="楷体_GB2312"/>
                <a:ea typeface="楷体_GB2312"/>
              </a:rPr>
              <a:t>网络式振荡电路</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7" descr="未标题-2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412875"/>
            <a:ext cx="6624638" cy="48482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468313" y="400050"/>
            <a:ext cx="2451100" cy="585788"/>
          </a:xfrm>
          <a:prstGeom prst="rect">
            <a:avLst/>
          </a:prstGeom>
        </p:spPr>
        <p:txBody>
          <a:bodyPr wrap="none">
            <a:spAutoFit/>
          </a:bodyPr>
          <a:lstStyle/>
          <a:p>
            <a:pPr eaLnBrk="1" hangingPunct="1">
              <a:defRPr/>
            </a:pPr>
            <a:r>
              <a:rPr lang="en-US" altLang="zh-CN" sz="3200" b="1" dirty="0">
                <a:solidFill>
                  <a:schemeClr val="accent6"/>
                </a:solidFill>
                <a:latin typeface="黑体" pitchFamily="49" charset="-122"/>
                <a:ea typeface="黑体" pitchFamily="49" charset="-122"/>
                <a:cs typeface="+mn-cs"/>
              </a:rPr>
              <a:t>1</a:t>
            </a:r>
            <a:r>
              <a:rPr lang="zh-CN" altLang="en-US" sz="3200" b="1" dirty="0">
                <a:solidFill>
                  <a:schemeClr val="accent6"/>
                </a:solidFill>
                <a:latin typeface="黑体" pitchFamily="49" charset="-122"/>
                <a:ea typeface="黑体" pitchFamily="49" charset="-122"/>
                <a:cs typeface="+mn-cs"/>
              </a:rPr>
              <a:t>．电路组成</a:t>
            </a:r>
          </a:p>
        </p:txBody>
      </p:sp>
      <p:sp>
        <p:nvSpPr>
          <p:cNvPr id="71684" name="Line 4"/>
          <p:cNvSpPr>
            <a:spLocks noChangeShapeType="1"/>
          </p:cNvSpPr>
          <p:nvPr/>
        </p:nvSpPr>
        <p:spPr bwMode="auto">
          <a:xfrm flipV="1">
            <a:off x="539750" y="1052513"/>
            <a:ext cx="7435850"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AutoShape 205"/>
          <p:cNvSpPr>
            <a:spLocks noChangeArrowheads="1"/>
          </p:cNvSpPr>
          <p:nvPr/>
        </p:nvSpPr>
        <p:spPr bwMode="auto">
          <a:xfrm>
            <a:off x="203200" y="3141663"/>
            <a:ext cx="1847850" cy="1069975"/>
          </a:xfrm>
          <a:prstGeom prst="wedgeRoundRectCallout">
            <a:avLst>
              <a:gd name="adj1" fmla="val 82514"/>
              <a:gd name="adj2" fmla="val 16148"/>
              <a:gd name="adj3" fmla="val 16667"/>
            </a:avLst>
          </a:prstGeom>
          <a:solidFill>
            <a:schemeClr val="accent1"/>
          </a:solidFill>
          <a:ln>
            <a:noFill/>
          </a:ln>
          <a:effectLst/>
          <a:extLst>
            <a:ext uri="{91240B29-F687-4F45-9708-019B960494DF}">
              <a14:hiddenLine xmlns:a14="http://schemas.microsoft.com/office/drawing/2010/main" w="3340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b="1">
                <a:latin typeface="楷体_GB2312"/>
                <a:ea typeface="楷体_GB2312"/>
              </a:rPr>
              <a:t>选频网络</a:t>
            </a:r>
          </a:p>
          <a:p>
            <a:pPr algn="ctr" eaLnBrk="1" hangingPunct="1">
              <a:spcBef>
                <a:spcPct val="0"/>
              </a:spcBef>
              <a:buFontTx/>
              <a:buNone/>
            </a:pPr>
            <a:r>
              <a:rPr lang="zh-CN" altLang="en-US" sz="2800" b="1">
                <a:latin typeface="楷体_GB2312"/>
                <a:ea typeface="楷体_GB2312"/>
              </a:rPr>
              <a:t>反馈网络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Line 3"/>
          <p:cNvSpPr>
            <a:spLocks noChangeShapeType="1"/>
          </p:cNvSpPr>
          <p:nvPr/>
        </p:nvSpPr>
        <p:spPr bwMode="auto">
          <a:xfrm>
            <a:off x="487363" y="762000"/>
            <a:ext cx="6242050"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64" name="Rectangle 4"/>
          <p:cNvSpPr>
            <a:spLocks noChangeArrowheads="1"/>
          </p:cNvSpPr>
          <p:nvPr/>
        </p:nvSpPr>
        <p:spPr bwMode="auto">
          <a:xfrm>
            <a:off x="350838" y="838200"/>
            <a:ext cx="180975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400" b="1">
                <a:solidFill>
                  <a:srgbClr val="000000"/>
                </a:solidFill>
                <a:ea typeface="楷体_GB2312"/>
              </a:rPr>
              <a:t>反馈系数</a:t>
            </a:r>
          </a:p>
        </p:txBody>
      </p:sp>
      <p:sp>
        <p:nvSpPr>
          <p:cNvPr id="73732" name="Rectangle 5">
            <a:hlinkClick r:id="rId5" action="ppaction://hlinksldjump"/>
          </p:cNvPr>
          <p:cNvSpPr>
            <a:spLocks noChangeArrowheads="1"/>
          </p:cNvSpPr>
          <p:nvPr/>
        </p:nvSpPr>
        <p:spPr bwMode="auto">
          <a:xfrm>
            <a:off x="595313" y="195263"/>
            <a:ext cx="71199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chemeClr val="accent2"/>
                </a:solidFill>
                <a:ea typeface="黑体" panose="02010609060101010101" pitchFamily="49" charset="-122"/>
              </a:rPr>
              <a:t>2.</a:t>
            </a:r>
            <a:r>
              <a:rPr lang="en-US" altLang="zh-CN" b="1">
                <a:solidFill>
                  <a:schemeClr val="accent2"/>
                </a:solidFill>
                <a:latin typeface="黑体" panose="02010609060101010101" pitchFamily="49" charset="-122"/>
                <a:ea typeface="黑体" panose="02010609060101010101" pitchFamily="49" charset="-122"/>
              </a:rPr>
              <a:t> </a:t>
            </a:r>
            <a:r>
              <a:rPr lang="en-US" altLang="zh-CN" b="1" i="1">
                <a:solidFill>
                  <a:schemeClr val="accent2"/>
                </a:solidFill>
                <a:ea typeface="黑体" panose="02010609060101010101" pitchFamily="49" charset="-122"/>
              </a:rPr>
              <a:t>RC</a:t>
            </a:r>
            <a:r>
              <a:rPr lang="zh-CN" altLang="en-US" b="1">
                <a:solidFill>
                  <a:schemeClr val="accent2"/>
                </a:solidFill>
                <a:latin typeface="黑体" panose="02010609060101010101" pitchFamily="49" charset="-122"/>
                <a:ea typeface="黑体" panose="02010609060101010101" pitchFamily="49" charset="-122"/>
              </a:rPr>
              <a:t>串并联选频网络的选频特性</a:t>
            </a:r>
            <a:endParaRPr lang="zh-CN" altLang="en-US" sz="3600" b="1">
              <a:solidFill>
                <a:schemeClr val="accent2"/>
              </a:solidFill>
              <a:latin typeface="黑体" panose="02010609060101010101" pitchFamily="49" charset="-122"/>
              <a:ea typeface="黑体" panose="02010609060101010101" pitchFamily="49" charset="-122"/>
            </a:endParaRPr>
          </a:p>
        </p:txBody>
      </p:sp>
      <p:graphicFrame>
        <p:nvGraphicFramePr>
          <p:cNvPr id="117773" name="Object 13"/>
          <p:cNvGraphicFramePr>
            <a:graphicFrameLocks noChangeAspect="1"/>
          </p:cNvGraphicFramePr>
          <p:nvPr>
            <p:extLst>
              <p:ext uri="{D42A27DB-BD31-4B8C-83A1-F6EECF244321}">
                <p14:modId xmlns:p14="http://schemas.microsoft.com/office/powerpoint/2010/main" val="2911540497"/>
              </p:ext>
            </p:extLst>
          </p:nvPr>
        </p:nvGraphicFramePr>
        <p:xfrm>
          <a:off x="1217613" y="4125913"/>
          <a:ext cx="1227137" cy="795337"/>
        </p:xfrm>
        <a:graphic>
          <a:graphicData uri="http://schemas.openxmlformats.org/presentationml/2006/ole">
            <mc:AlternateContent xmlns:mc="http://schemas.openxmlformats.org/markup-compatibility/2006">
              <mc:Choice xmlns:v="urn:schemas-microsoft-com:vml" Requires="v">
                <p:oleObj spid="_x0000_s73960" name="Equation" r:id="rId6" imgW="609480" imgH="393480" progId="Equation.DSMT4">
                  <p:embed/>
                </p:oleObj>
              </mc:Choice>
              <mc:Fallback>
                <p:oleObj name="Equation" r:id="rId6" imgW="609480" imgH="393480" progId="Equation.DSMT4">
                  <p:embed/>
                  <p:pic>
                    <p:nvPicPr>
                      <p:cNvPr id="0" name="Object 13"/>
                      <p:cNvPicPr>
                        <a:picLocks noChangeAspect="1" noChangeArrowheads="1"/>
                      </p:cNvPicPr>
                      <p:nvPr/>
                    </p:nvPicPr>
                    <p:blipFill>
                      <a:blip r:embed="rId7"/>
                      <a:srcRect/>
                      <a:stretch>
                        <a:fillRect/>
                      </a:stretch>
                    </p:blipFill>
                    <p:spPr bwMode="auto">
                      <a:xfrm>
                        <a:off x="1217613" y="4125913"/>
                        <a:ext cx="1227137" cy="795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74" name="Rectangle 14"/>
          <p:cNvSpPr>
            <a:spLocks noChangeArrowheads="1"/>
          </p:cNvSpPr>
          <p:nvPr/>
        </p:nvSpPr>
        <p:spPr bwMode="auto">
          <a:xfrm>
            <a:off x="684213" y="4273550"/>
            <a:ext cx="48895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400" b="1">
                <a:solidFill>
                  <a:srgbClr val="000000"/>
                </a:solidFill>
                <a:ea typeface="楷体_GB2312"/>
              </a:rPr>
              <a:t>令</a:t>
            </a:r>
          </a:p>
        </p:txBody>
      </p:sp>
      <p:pic>
        <p:nvPicPr>
          <p:cNvPr id="73735" name="Picture 19" descr="未标题-3 拷贝"/>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600" y="1331913"/>
            <a:ext cx="3457575" cy="498316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73736" name="对象 3"/>
          <p:cNvGraphicFramePr>
            <a:graphicFrameLocks noChangeAspect="1"/>
          </p:cNvGraphicFramePr>
          <p:nvPr/>
        </p:nvGraphicFramePr>
        <p:xfrm>
          <a:off x="4089400" y="2425700"/>
          <a:ext cx="914400" cy="198438"/>
        </p:xfrm>
        <a:graphic>
          <a:graphicData uri="http://schemas.openxmlformats.org/presentationml/2006/ole">
            <mc:AlternateContent xmlns:mc="http://schemas.openxmlformats.org/markup-compatibility/2006">
              <mc:Choice xmlns:v="urn:schemas-microsoft-com:vml" Requires="v">
                <p:oleObj spid="_x0000_s73961" name="Equation" r:id="rId9" imgW="435285" imgH="677109" progId="Equation.DSMT4">
                  <p:embed/>
                </p:oleObj>
              </mc:Choice>
              <mc:Fallback>
                <p:oleObj name="Equation" r:id="rId9" imgW="435285" imgH="677109" progId="Equation.DSMT4">
                  <p:embed/>
                  <p:pic>
                    <p:nvPicPr>
                      <p:cNvPr id="0" name="对象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9400" y="2425700"/>
                        <a:ext cx="914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808794503"/>
              </p:ext>
            </p:extLst>
          </p:nvPr>
        </p:nvGraphicFramePr>
        <p:xfrm>
          <a:off x="487362" y="941388"/>
          <a:ext cx="4475809" cy="3059112"/>
        </p:xfrm>
        <a:graphic>
          <a:graphicData uri="http://schemas.openxmlformats.org/presentationml/2006/ole">
            <mc:AlternateContent xmlns:mc="http://schemas.openxmlformats.org/markup-compatibility/2006">
              <mc:Choice xmlns:v="urn:schemas-microsoft-com:vml" Requires="v">
                <p:oleObj spid="_x0000_s73962" name="Equation" r:id="rId11" imgW="2082800" imgH="1422400" progId="Equation.DSMT4">
                  <p:embed/>
                </p:oleObj>
              </mc:Choice>
              <mc:Fallback>
                <p:oleObj name="Equation" r:id="rId11" imgW="2082800" imgH="1422400" progId="Equation.DSMT4">
                  <p:embed/>
                  <p:pic>
                    <p:nvPicPr>
                      <p:cNvPr id="0" name="对象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7362" y="941388"/>
                        <a:ext cx="4475809" cy="3059112"/>
                      </a:xfrm>
                      <a:prstGeom prst="rect">
                        <a:avLst/>
                      </a:prstGeom>
                      <a:noFill/>
                      <a:ln>
                        <a:noFill/>
                      </a:ln>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112205292"/>
              </p:ext>
            </p:extLst>
          </p:nvPr>
        </p:nvGraphicFramePr>
        <p:xfrm>
          <a:off x="1214437" y="5068888"/>
          <a:ext cx="2865775" cy="1389062"/>
        </p:xfrm>
        <a:graphic>
          <a:graphicData uri="http://schemas.openxmlformats.org/presentationml/2006/ole">
            <mc:AlternateContent xmlns:mc="http://schemas.openxmlformats.org/markup-compatibility/2006">
              <mc:Choice xmlns:v="urn:schemas-microsoft-com:vml" Requires="v">
                <p:oleObj spid="_x0000_s73963" name="Equation" r:id="rId13" imgW="1282700" imgH="622300" progId="Equation.DSMT4">
                  <p:embed/>
                </p:oleObj>
              </mc:Choice>
              <mc:Fallback>
                <p:oleObj name="Equation" r:id="rId13" imgW="1282700" imgH="622300" progId="Equation.DSMT4">
                  <p:embed/>
                  <p:pic>
                    <p:nvPicPr>
                      <p:cNvPr id="0" name="对象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4437" y="5068888"/>
                        <a:ext cx="2865775" cy="1389062"/>
                      </a:xfrm>
                      <a:prstGeom prst="rect">
                        <a:avLst/>
                      </a:prstGeom>
                      <a:noFill/>
                      <a:ln>
                        <a:noFill/>
                      </a:ln>
                      <a:extLst/>
                    </p:spPr>
                  </p:pic>
                </p:oleObj>
              </mc:Fallback>
            </mc:AlternateContent>
          </a:graphicData>
        </a:graphic>
      </p:graphicFrame>
      <p:sp>
        <p:nvSpPr>
          <p:cNvPr id="18" name="Rectangle 14"/>
          <p:cNvSpPr>
            <a:spLocks noChangeArrowheads="1"/>
          </p:cNvSpPr>
          <p:nvPr/>
        </p:nvSpPr>
        <p:spPr bwMode="auto">
          <a:xfrm>
            <a:off x="684213" y="5307013"/>
            <a:ext cx="4889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400" b="1">
                <a:solidFill>
                  <a:srgbClr val="000000"/>
                </a:solidFill>
                <a:ea typeface="楷体_GB2312"/>
              </a:rPr>
              <a:t>则</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7764"/>
                                        </p:tgtEl>
                                        <p:attrNameLst>
                                          <p:attrName>style.visibility</p:attrName>
                                        </p:attrNameLst>
                                      </p:cBhvr>
                                      <p:to>
                                        <p:strVal val="visible"/>
                                      </p:to>
                                    </p:set>
                                    <p:animEffect transition="in" filter="strips(downRight)">
                                      <p:cBhvr>
                                        <p:cTn id="7" dur="500"/>
                                        <p:tgtEl>
                                          <p:spTgt spid="117764"/>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7774"/>
                                        </p:tgtEl>
                                        <p:attrNameLst>
                                          <p:attrName>style.visibility</p:attrName>
                                        </p:attrNameLst>
                                      </p:cBhvr>
                                      <p:to>
                                        <p:strVal val="visible"/>
                                      </p:to>
                                    </p:set>
                                    <p:animEffect transition="in" filter="strips(downRight)">
                                      <p:cBhvr>
                                        <p:cTn id="17" dur="500"/>
                                        <p:tgtEl>
                                          <p:spTgt spid="117774"/>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17773"/>
                                        </p:tgtEl>
                                        <p:attrNameLst>
                                          <p:attrName>style.visibility</p:attrName>
                                        </p:attrNameLst>
                                      </p:cBhvr>
                                      <p:to>
                                        <p:strVal val="visible"/>
                                      </p:to>
                                    </p:set>
                                    <p:animEffect transition="in" filter="strips(downRight)">
                                      <p:cBhvr>
                                        <p:cTn id="22" dur="500"/>
                                        <p:tgtEl>
                                          <p:spTgt spid="117773"/>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strips(downRight)">
                                      <p:cBhvr>
                                        <p:cTn id="27" dur="500"/>
                                        <p:tgtEl>
                                          <p:spTgt spid="18"/>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autoUpdateAnimBg="0"/>
      <p:bldP spid="117774" grpId="0" autoUpdateAnimBg="0"/>
      <p:bldP spid="18"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Line 3"/>
          <p:cNvSpPr>
            <a:spLocks noChangeShapeType="1"/>
          </p:cNvSpPr>
          <p:nvPr/>
        </p:nvSpPr>
        <p:spPr bwMode="auto">
          <a:xfrm>
            <a:off x="487363" y="762000"/>
            <a:ext cx="6242050"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27" name="Rectangle 4">
            <a:hlinkClick r:id="rId4" action="ppaction://hlinksldjump"/>
          </p:cNvPr>
          <p:cNvSpPr>
            <a:spLocks noChangeArrowheads="1"/>
          </p:cNvSpPr>
          <p:nvPr/>
        </p:nvSpPr>
        <p:spPr bwMode="auto">
          <a:xfrm>
            <a:off x="595313" y="195263"/>
            <a:ext cx="71199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chemeClr val="accent2"/>
                </a:solidFill>
                <a:ea typeface="黑体" panose="02010609060101010101" pitchFamily="49" charset="-122"/>
              </a:rPr>
              <a:t>2.</a:t>
            </a:r>
            <a:r>
              <a:rPr lang="en-US" altLang="zh-CN" b="1">
                <a:solidFill>
                  <a:schemeClr val="accent2"/>
                </a:solidFill>
                <a:latin typeface="黑体" panose="02010609060101010101" pitchFamily="49" charset="-122"/>
                <a:ea typeface="黑体" panose="02010609060101010101" pitchFamily="49" charset="-122"/>
              </a:rPr>
              <a:t> </a:t>
            </a:r>
            <a:r>
              <a:rPr lang="en-US" altLang="zh-CN" b="1" i="1">
                <a:solidFill>
                  <a:schemeClr val="accent2"/>
                </a:solidFill>
                <a:ea typeface="黑体" panose="02010609060101010101" pitchFamily="49" charset="-122"/>
              </a:rPr>
              <a:t>RC</a:t>
            </a:r>
            <a:r>
              <a:rPr lang="zh-CN" altLang="en-US" b="1">
                <a:solidFill>
                  <a:schemeClr val="accent2"/>
                </a:solidFill>
                <a:latin typeface="黑体" panose="02010609060101010101" pitchFamily="49" charset="-122"/>
                <a:ea typeface="黑体" panose="02010609060101010101" pitchFamily="49" charset="-122"/>
              </a:rPr>
              <a:t>串并联选频网络的选频特性</a:t>
            </a:r>
            <a:endParaRPr lang="zh-CN" altLang="en-US" sz="3600" b="1">
              <a:solidFill>
                <a:schemeClr val="accent2"/>
              </a:solidFill>
              <a:latin typeface="黑体" panose="02010609060101010101" pitchFamily="49" charset="-122"/>
              <a:ea typeface="黑体" panose="02010609060101010101" pitchFamily="49" charset="-122"/>
            </a:endParaRPr>
          </a:p>
        </p:txBody>
      </p:sp>
      <p:pic>
        <p:nvPicPr>
          <p:cNvPr id="77828" name="Picture 15" descr="未标题-2 拷贝"/>
          <p:cNvPicPr>
            <a:picLocks noChangeAspect="1" noChangeArrowheads="1"/>
          </p:cNvPicPr>
          <p:nvPr/>
        </p:nvPicPr>
        <p:blipFill rotWithShape="1">
          <a:blip r:embed="rId5">
            <a:extLst>
              <a:ext uri="{28A0092B-C50C-407E-A947-70E740481C1C}">
                <a14:useLocalDpi xmlns:a14="http://schemas.microsoft.com/office/drawing/2010/main" val="0"/>
              </a:ext>
            </a:extLst>
          </a:blip>
          <a:srcRect l="4930" t="2933"/>
          <a:stretch/>
        </p:blipFill>
        <p:spPr bwMode="auto">
          <a:xfrm>
            <a:off x="4656406" y="886265"/>
            <a:ext cx="4313409" cy="5585876"/>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77829" name="Rectangle 189"/>
          <p:cNvSpPr>
            <a:spLocks noChangeArrowheads="1"/>
          </p:cNvSpPr>
          <p:nvPr/>
        </p:nvSpPr>
        <p:spPr bwMode="auto">
          <a:xfrm>
            <a:off x="471488" y="1079500"/>
            <a:ext cx="20367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latin typeface="楷体_GB2312"/>
                <a:ea typeface="楷体_GB2312"/>
              </a:rPr>
              <a:t>相频特性</a:t>
            </a:r>
          </a:p>
        </p:txBody>
      </p:sp>
      <p:sp>
        <p:nvSpPr>
          <p:cNvPr id="19" name="Rectangle 257"/>
          <p:cNvSpPr>
            <a:spLocks noChangeArrowheads="1"/>
          </p:cNvSpPr>
          <p:nvPr/>
        </p:nvSpPr>
        <p:spPr bwMode="auto">
          <a:xfrm>
            <a:off x="482600" y="2422405"/>
            <a:ext cx="28654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dirty="0">
                <a:latin typeface="楷体_GB2312"/>
                <a:ea typeface="楷体_GB2312"/>
              </a:rPr>
              <a:t>相频特性分析</a:t>
            </a:r>
          </a:p>
        </p:txBody>
      </p:sp>
      <p:graphicFrame>
        <p:nvGraphicFramePr>
          <p:cNvPr id="77831" name="对象 1"/>
          <p:cNvGraphicFramePr>
            <a:graphicFrameLocks noChangeAspect="1"/>
          </p:cNvGraphicFramePr>
          <p:nvPr>
            <p:extLst>
              <p:ext uri="{D42A27DB-BD31-4B8C-83A1-F6EECF244321}">
                <p14:modId xmlns:p14="http://schemas.microsoft.com/office/powerpoint/2010/main" val="651295526"/>
              </p:ext>
            </p:extLst>
          </p:nvPr>
        </p:nvGraphicFramePr>
        <p:xfrm>
          <a:off x="795607" y="1141658"/>
          <a:ext cx="3171825" cy="1279525"/>
        </p:xfrm>
        <a:graphic>
          <a:graphicData uri="http://schemas.openxmlformats.org/presentationml/2006/ole">
            <mc:AlternateContent xmlns:mc="http://schemas.openxmlformats.org/markup-compatibility/2006">
              <mc:Choice xmlns:v="urn:schemas-microsoft-com:vml" Requires="v">
                <p:oleObj spid="_x0000_s153607" name="Equation" r:id="rId6" imgW="1511300" imgH="609600" progId="Equation.DSMT4">
                  <p:embed/>
                </p:oleObj>
              </mc:Choice>
              <mc:Fallback>
                <p:oleObj name="Equation" r:id="rId6" imgW="1511300" imgH="609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5607" y="1141658"/>
                        <a:ext cx="31718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2067"/>
          <p:cNvSpPr>
            <a:spLocks noChangeArrowheads="1"/>
          </p:cNvSpPr>
          <p:nvPr/>
        </p:nvSpPr>
        <p:spPr bwMode="auto">
          <a:xfrm>
            <a:off x="692150" y="3019305"/>
            <a:ext cx="344805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340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b="1" dirty="0">
                <a:latin typeface="楷体_GB2312"/>
                <a:ea typeface="楷体_GB2312"/>
              </a:rPr>
              <a:t>当</a:t>
            </a:r>
            <a:r>
              <a:rPr lang="zh-CN" altLang="en-US" sz="2800" b="1" i="1" dirty="0">
                <a:latin typeface="楷体_GB2312"/>
                <a:ea typeface="楷体_GB2312"/>
                <a:sym typeface="Symbol" panose="05050102010706020507" pitchFamily="18" charset="2"/>
              </a:rPr>
              <a:t></a:t>
            </a:r>
            <a:r>
              <a:rPr lang="zh-CN" altLang="en-US" sz="2800" b="1" dirty="0">
                <a:latin typeface="楷体_GB2312"/>
                <a:ea typeface="楷体_GB2312"/>
                <a:sym typeface="Symbol" panose="05050102010706020507" pitchFamily="18" charset="2"/>
              </a:rPr>
              <a:t></a:t>
            </a:r>
            <a:r>
              <a:rPr lang="en-US" altLang="zh-CN" sz="2800" b="1" dirty="0">
                <a:latin typeface="楷体_GB2312"/>
                <a:ea typeface="楷体_GB2312"/>
                <a:sym typeface="Symbol" panose="05050102010706020507" pitchFamily="18" charset="2"/>
              </a:rPr>
              <a:t>0</a:t>
            </a:r>
            <a:r>
              <a:rPr lang="zh-CN" altLang="en-US" sz="2800" b="1" dirty="0">
                <a:latin typeface="楷体_GB2312"/>
                <a:ea typeface="楷体_GB2312"/>
                <a:sym typeface="Symbol" panose="05050102010706020507" pitchFamily="18" charset="2"/>
              </a:rPr>
              <a:t>时，</a:t>
            </a:r>
            <a:r>
              <a:rPr lang="zh-CN" altLang="en-US" sz="2800" b="1" i="1" dirty="0">
                <a:ea typeface="楷体_GB2312"/>
                <a:sym typeface="Symbol" panose="05050102010706020507" pitchFamily="18" charset="2"/>
              </a:rPr>
              <a:t></a:t>
            </a:r>
            <a:r>
              <a:rPr lang="en-US" altLang="zh-CN" sz="2800" b="1" i="1" baseline="-25000" dirty="0">
                <a:ea typeface="楷体_GB2312"/>
                <a:sym typeface="Symbol" panose="05050102010706020507" pitchFamily="18" charset="2"/>
              </a:rPr>
              <a:t>F </a:t>
            </a:r>
            <a:r>
              <a:rPr lang="en-US" altLang="zh-CN" sz="2800" b="1" dirty="0">
                <a:ea typeface="楷体_GB2312"/>
                <a:sym typeface="Symbol" panose="05050102010706020507" pitchFamily="18" charset="2"/>
              </a:rPr>
              <a:t> +90</a:t>
            </a:r>
          </a:p>
        </p:txBody>
      </p:sp>
      <p:sp>
        <p:nvSpPr>
          <p:cNvPr id="13" name="Rectangle 2068"/>
          <p:cNvSpPr>
            <a:spLocks noChangeArrowheads="1"/>
          </p:cNvSpPr>
          <p:nvPr/>
        </p:nvSpPr>
        <p:spPr bwMode="auto">
          <a:xfrm>
            <a:off x="685800" y="3640017"/>
            <a:ext cx="3473450"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340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b="1" dirty="0">
                <a:latin typeface="楷体_GB2312"/>
                <a:ea typeface="楷体_GB2312"/>
              </a:rPr>
              <a:t>当</a:t>
            </a:r>
            <a:r>
              <a:rPr lang="zh-CN" altLang="en-US" sz="2800" b="1" i="1" dirty="0">
                <a:latin typeface="楷体_GB2312"/>
                <a:ea typeface="楷体_GB2312"/>
                <a:sym typeface="Symbol" panose="05050102010706020507" pitchFamily="18" charset="2"/>
              </a:rPr>
              <a:t></a:t>
            </a:r>
            <a:r>
              <a:rPr lang="zh-CN" altLang="en-US" sz="2800" b="1" dirty="0">
                <a:latin typeface="楷体_GB2312"/>
                <a:ea typeface="楷体_GB2312"/>
                <a:sym typeface="Symbol" panose="05050102010706020507" pitchFamily="18" charset="2"/>
              </a:rPr>
              <a:t>时</a:t>
            </a:r>
            <a:r>
              <a:rPr lang="en-US" altLang="zh-CN" sz="2800" b="1" dirty="0">
                <a:latin typeface="楷体_GB2312"/>
                <a:ea typeface="楷体_GB2312"/>
                <a:sym typeface="Symbol" panose="05050102010706020507" pitchFamily="18" charset="2"/>
              </a:rPr>
              <a:t>, </a:t>
            </a:r>
            <a:r>
              <a:rPr lang="en-US" altLang="zh-CN" sz="2800" b="1" i="1" dirty="0">
                <a:ea typeface="楷体_GB2312"/>
                <a:sym typeface="Symbol" panose="05050102010706020507" pitchFamily="18" charset="2"/>
              </a:rPr>
              <a:t></a:t>
            </a:r>
            <a:r>
              <a:rPr lang="en-US" altLang="zh-CN" sz="2800" b="1" i="1" baseline="-25000" dirty="0">
                <a:ea typeface="楷体_GB2312"/>
                <a:sym typeface="Symbol" panose="05050102010706020507" pitchFamily="18" charset="2"/>
              </a:rPr>
              <a:t>F </a:t>
            </a:r>
            <a:r>
              <a:rPr lang="en-US" altLang="zh-CN" sz="2800" b="1" dirty="0">
                <a:ea typeface="楷体_GB2312"/>
                <a:sym typeface="Symbol" panose="05050102010706020507" pitchFamily="18" charset="2"/>
              </a:rPr>
              <a:t> </a:t>
            </a:r>
            <a:r>
              <a:rPr lang="en-US" altLang="zh-CN" sz="2800" b="1" dirty="0">
                <a:cs typeface="Times New Roman" panose="02020603050405020304" pitchFamily="18" charset="0"/>
                <a:sym typeface="Symbol" panose="05050102010706020507" pitchFamily="18" charset="2"/>
              </a:rPr>
              <a:t>–</a:t>
            </a:r>
            <a:r>
              <a:rPr lang="en-US" altLang="zh-CN" sz="2800" b="1" dirty="0">
                <a:ea typeface="楷体_GB2312"/>
                <a:sym typeface="Symbol" panose="05050102010706020507" pitchFamily="18" charset="2"/>
              </a:rPr>
              <a:t>90</a:t>
            </a:r>
          </a:p>
        </p:txBody>
      </p:sp>
      <p:sp>
        <p:nvSpPr>
          <p:cNvPr id="14" name="Rectangle 2069"/>
          <p:cNvSpPr>
            <a:spLocks noChangeArrowheads="1"/>
          </p:cNvSpPr>
          <p:nvPr/>
        </p:nvSpPr>
        <p:spPr bwMode="auto">
          <a:xfrm>
            <a:off x="685800" y="4217867"/>
            <a:ext cx="3059113"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340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b="1">
                <a:latin typeface="楷体_GB2312"/>
                <a:ea typeface="楷体_GB2312"/>
              </a:rPr>
              <a:t>当</a:t>
            </a:r>
            <a:r>
              <a:rPr lang="zh-CN" altLang="en-US" sz="2800" b="1" i="1">
                <a:latin typeface="楷体_GB2312"/>
                <a:ea typeface="楷体_GB2312"/>
                <a:sym typeface="Symbol" panose="05050102010706020507" pitchFamily="18" charset="2"/>
              </a:rPr>
              <a:t></a:t>
            </a:r>
            <a:r>
              <a:rPr lang="en-US" altLang="zh-CN" sz="2800" b="1">
                <a:latin typeface="楷体_GB2312"/>
                <a:ea typeface="楷体_GB2312"/>
                <a:sym typeface="Symbol" panose="05050102010706020507" pitchFamily="18" charset="2"/>
              </a:rPr>
              <a:t>=</a:t>
            </a:r>
            <a:r>
              <a:rPr lang="en-US" altLang="zh-CN" sz="2800" b="1" i="1">
                <a:latin typeface="楷体_GB2312"/>
                <a:ea typeface="楷体_GB2312"/>
                <a:sym typeface="Symbol" panose="05050102010706020507" pitchFamily="18" charset="2"/>
              </a:rPr>
              <a:t></a:t>
            </a:r>
            <a:r>
              <a:rPr lang="en-US" altLang="zh-CN" sz="2800" b="1" baseline="-25000">
                <a:latin typeface="楷体_GB2312"/>
                <a:ea typeface="楷体_GB2312"/>
                <a:sym typeface="Symbol" panose="05050102010706020507" pitchFamily="18" charset="2"/>
              </a:rPr>
              <a:t>0</a:t>
            </a:r>
            <a:r>
              <a:rPr lang="zh-CN" altLang="en-US" sz="2800" b="1">
                <a:latin typeface="楷体_GB2312"/>
                <a:ea typeface="楷体_GB2312"/>
                <a:sym typeface="Symbol" panose="05050102010706020507" pitchFamily="18" charset="2"/>
              </a:rPr>
              <a:t>时</a:t>
            </a:r>
            <a:r>
              <a:rPr lang="en-US" altLang="zh-CN" sz="2800" b="1">
                <a:latin typeface="楷体_GB2312"/>
                <a:ea typeface="楷体_GB2312"/>
                <a:sym typeface="Symbol" panose="05050102010706020507" pitchFamily="18" charset="2"/>
              </a:rPr>
              <a:t>, </a:t>
            </a:r>
            <a:r>
              <a:rPr lang="en-US" altLang="zh-CN" sz="2800" b="1" i="1">
                <a:ea typeface="楷体_GB2312"/>
                <a:sym typeface="Symbol" panose="05050102010706020507" pitchFamily="18" charset="2"/>
              </a:rPr>
              <a:t></a:t>
            </a:r>
            <a:r>
              <a:rPr lang="en-US" altLang="zh-CN" sz="2800" b="1" i="1" baseline="-25000">
                <a:ea typeface="楷体_GB2312"/>
                <a:sym typeface="Symbol" panose="05050102010706020507" pitchFamily="18" charset="2"/>
              </a:rPr>
              <a:t>F </a:t>
            </a:r>
            <a:r>
              <a:rPr lang="en-US" altLang="zh-CN" sz="2800" b="1">
                <a:ea typeface="楷体_GB2312"/>
                <a:sym typeface="Symbol" panose="05050102010706020507" pitchFamily="18" charset="2"/>
              </a:rPr>
              <a:t> </a:t>
            </a:r>
            <a:r>
              <a:rPr lang="en-US" altLang="zh-CN" sz="2800" b="1">
                <a:cs typeface="Times New Roman" panose="02020603050405020304" pitchFamily="18" charset="0"/>
                <a:sym typeface="Symbol" panose="05050102010706020507" pitchFamily="18" charset="2"/>
              </a:rPr>
              <a:t>0</a:t>
            </a:r>
            <a:r>
              <a:rPr lang="en-US" altLang="zh-CN" sz="2800" b="1">
                <a:ea typeface="楷体_GB2312"/>
                <a:sym typeface="Symbol" panose="05050102010706020507" pitchFamily="18" charset="2"/>
              </a:rPr>
              <a:t></a:t>
            </a:r>
          </a:p>
        </p:txBody>
      </p:sp>
      <p:sp>
        <p:nvSpPr>
          <p:cNvPr id="20" name="Rectangle 2120"/>
          <p:cNvSpPr>
            <a:spLocks noChangeArrowheads="1"/>
          </p:cNvSpPr>
          <p:nvPr/>
        </p:nvSpPr>
        <p:spPr bwMode="auto">
          <a:xfrm>
            <a:off x="1816757" y="5538667"/>
            <a:ext cx="960711"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3401">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i="1" dirty="0">
                <a:solidFill>
                  <a:srgbClr val="FF0000"/>
                </a:solidFill>
                <a:ea typeface="楷体_GB2312"/>
                <a:sym typeface="Symbol" panose="05050102010706020507" pitchFamily="18" charset="2"/>
              </a:rPr>
              <a:t></a:t>
            </a:r>
            <a:r>
              <a:rPr lang="en-US" altLang="zh-CN" sz="2800" b="1" i="1" baseline="-25000" dirty="0">
                <a:solidFill>
                  <a:srgbClr val="FF0000"/>
                </a:solidFill>
                <a:ea typeface="楷体_GB2312"/>
                <a:sym typeface="Symbol" panose="05050102010706020507" pitchFamily="18" charset="2"/>
              </a:rPr>
              <a:t>F </a:t>
            </a:r>
            <a:r>
              <a:rPr lang="en-US" altLang="zh-CN" sz="2800" b="1" dirty="0">
                <a:solidFill>
                  <a:srgbClr val="FF0000"/>
                </a:solidFill>
                <a:ea typeface="楷体_GB2312"/>
                <a:sym typeface="Symbol" panose="05050102010706020507" pitchFamily="18" charset="2"/>
              </a:rPr>
              <a:t>=</a:t>
            </a:r>
            <a:r>
              <a:rPr lang="en-US" altLang="zh-CN" sz="2800" b="1" dirty="0">
                <a:solidFill>
                  <a:srgbClr val="FF0000"/>
                </a:solidFill>
                <a:cs typeface="Times New Roman" panose="02020603050405020304" pitchFamily="18" charset="0"/>
                <a:sym typeface="Symbol" panose="05050102010706020507" pitchFamily="18" charset="2"/>
              </a:rPr>
              <a:t>0</a:t>
            </a:r>
            <a:r>
              <a:rPr lang="en-US" altLang="zh-CN" sz="2800" b="1" dirty="0" smtClean="0">
                <a:solidFill>
                  <a:srgbClr val="FF0000"/>
                </a:solidFill>
                <a:ea typeface="楷体_GB2312"/>
                <a:sym typeface="Symbol" panose="05050102010706020507" pitchFamily="18" charset="2"/>
              </a:rPr>
              <a:t></a:t>
            </a:r>
            <a:endParaRPr lang="zh-CN" altLang="en-US" sz="2800" b="1" dirty="0">
              <a:solidFill>
                <a:srgbClr val="FF0000"/>
              </a:solidFill>
              <a:latin typeface="楷体_GB2312"/>
              <a:ea typeface="楷体_GB2312"/>
              <a:sym typeface="Symbol" panose="05050102010706020507" pitchFamily="18" charset="2"/>
            </a:endParaRPr>
          </a:p>
        </p:txBody>
      </p:sp>
      <p:sp>
        <p:nvSpPr>
          <p:cNvPr id="21" name="Rectangle 2121"/>
          <p:cNvSpPr>
            <a:spLocks noChangeArrowheads="1"/>
          </p:cNvSpPr>
          <p:nvPr/>
        </p:nvSpPr>
        <p:spPr bwMode="auto">
          <a:xfrm>
            <a:off x="688975" y="4873505"/>
            <a:ext cx="2576513"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3401">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b="1">
                <a:latin typeface="楷体_GB2312"/>
                <a:ea typeface="楷体_GB2312"/>
              </a:rPr>
              <a:t>可见，当</a:t>
            </a:r>
            <a:r>
              <a:rPr lang="zh-CN" altLang="en-US" sz="2800" b="1" i="1">
                <a:latin typeface="楷体_GB2312"/>
                <a:ea typeface="楷体_GB2312"/>
                <a:sym typeface="Symbol" panose="05050102010706020507" pitchFamily="18" charset="2"/>
              </a:rPr>
              <a:t></a:t>
            </a:r>
            <a:r>
              <a:rPr lang="en-US" altLang="zh-CN" sz="2800" b="1">
                <a:latin typeface="楷体_GB2312"/>
                <a:ea typeface="楷体_GB2312"/>
                <a:sym typeface="Symbol" panose="05050102010706020507" pitchFamily="18" charset="2"/>
              </a:rPr>
              <a:t>=</a:t>
            </a:r>
            <a:r>
              <a:rPr lang="en-US" altLang="zh-CN" sz="2800" b="1" i="1">
                <a:latin typeface="楷体_GB2312"/>
                <a:ea typeface="楷体_GB2312"/>
                <a:sym typeface="Symbol" panose="05050102010706020507" pitchFamily="18" charset="2"/>
              </a:rPr>
              <a:t></a:t>
            </a:r>
            <a:r>
              <a:rPr lang="en-US" altLang="zh-CN" sz="2800" b="1" baseline="-25000">
                <a:latin typeface="楷体_GB2312"/>
                <a:ea typeface="楷体_GB2312"/>
                <a:sym typeface="Symbol" panose="05050102010706020507" pitchFamily="18" charset="2"/>
              </a:rPr>
              <a:t>0</a:t>
            </a:r>
            <a:r>
              <a:rPr lang="zh-CN" altLang="en-US" sz="2800" b="1">
                <a:latin typeface="楷体_GB2312"/>
                <a:ea typeface="楷体_GB2312"/>
                <a:sym typeface="Symbol" panose="05050102010706020507" pitchFamily="18" charset="2"/>
              </a:rPr>
              <a:t>时</a:t>
            </a:r>
          </a:p>
        </p:txBody>
      </p:sp>
    </p:spTree>
    <p:extLst>
      <p:ext uri="{BB962C8B-B14F-4D97-AF65-F5344CB8AC3E}">
        <p14:creationId xmlns:p14="http://schemas.microsoft.com/office/powerpoint/2010/main" val="17536961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12" grpId="0" autoUpdateAnimBg="0"/>
      <p:bldP spid="13" grpId="0" autoUpdateAnimBg="0"/>
      <p:bldP spid="14" grpId="0" autoUpdateAnimBg="0"/>
      <p:bldP spid="20" grpId="0" autoUpdateAnimBg="0"/>
      <p:bldP spid="2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Line 3"/>
          <p:cNvSpPr>
            <a:spLocks noChangeShapeType="1"/>
          </p:cNvSpPr>
          <p:nvPr/>
        </p:nvSpPr>
        <p:spPr bwMode="auto">
          <a:xfrm>
            <a:off x="487363" y="762000"/>
            <a:ext cx="6242050"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79" name="Rectangle 4">
            <a:hlinkClick r:id="rId4" action="ppaction://hlinksldjump"/>
          </p:cNvPr>
          <p:cNvSpPr>
            <a:spLocks noChangeArrowheads="1"/>
          </p:cNvSpPr>
          <p:nvPr/>
        </p:nvSpPr>
        <p:spPr bwMode="auto">
          <a:xfrm>
            <a:off x="595313" y="195263"/>
            <a:ext cx="71199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chemeClr val="accent2"/>
                </a:solidFill>
                <a:ea typeface="黑体" panose="02010609060101010101" pitchFamily="49" charset="-122"/>
              </a:rPr>
              <a:t>2.</a:t>
            </a:r>
            <a:r>
              <a:rPr lang="en-US" altLang="zh-CN" b="1">
                <a:solidFill>
                  <a:schemeClr val="accent2"/>
                </a:solidFill>
                <a:latin typeface="黑体" panose="02010609060101010101" pitchFamily="49" charset="-122"/>
                <a:ea typeface="黑体" panose="02010609060101010101" pitchFamily="49" charset="-122"/>
              </a:rPr>
              <a:t> </a:t>
            </a:r>
            <a:r>
              <a:rPr lang="en-US" altLang="zh-CN" b="1" i="1">
                <a:solidFill>
                  <a:schemeClr val="accent2"/>
                </a:solidFill>
                <a:ea typeface="黑体" panose="02010609060101010101" pitchFamily="49" charset="-122"/>
              </a:rPr>
              <a:t>RC</a:t>
            </a:r>
            <a:r>
              <a:rPr lang="zh-CN" altLang="en-US" b="1">
                <a:solidFill>
                  <a:schemeClr val="accent2"/>
                </a:solidFill>
                <a:latin typeface="黑体" panose="02010609060101010101" pitchFamily="49" charset="-122"/>
                <a:ea typeface="黑体" panose="02010609060101010101" pitchFamily="49" charset="-122"/>
              </a:rPr>
              <a:t>串并联选频网络的选频特性</a:t>
            </a:r>
            <a:endParaRPr lang="zh-CN" altLang="en-US" sz="3600" b="1">
              <a:solidFill>
                <a:schemeClr val="accent2"/>
              </a:solidFill>
              <a:latin typeface="黑体" panose="02010609060101010101" pitchFamily="49" charset="-122"/>
              <a:ea typeface="黑体" panose="02010609060101010101" pitchFamily="49" charset="-122"/>
            </a:endParaRPr>
          </a:p>
        </p:txBody>
      </p:sp>
      <p:graphicFrame>
        <p:nvGraphicFramePr>
          <p:cNvPr id="75780" name="Object 6"/>
          <p:cNvGraphicFramePr>
            <a:graphicFrameLocks noChangeAspect="1"/>
          </p:cNvGraphicFramePr>
          <p:nvPr/>
        </p:nvGraphicFramePr>
        <p:xfrm>
          <a:off x="741363" y="1552575"/>
          <a:ext cx="3546475" cy="1568450"/>
        </p:xfrm>
        <a:graphic>
          <a:graphicData uri="http://schemas.openxmlformats.org/presentationml/2006/ole">
            <mc:AlternateContent xmlns:mc="http://schemas.openxmlformats.org/markup-compatibility/2006">
              <mc:Choice xmlns:v="urn:schemas-microsoft-com:vml" Requires="v">
                <p:oleObj spid="_x0000_s75880" name="公式" r:id="rId5" imgW="1397000" imgH="622300" progId="Equation.3">
                  <p:embed/>
                </p:oleObj>
              </mc:Choice>
              <mc:Fallback>
                <p:oleObj name="公式" r:id="rId5" imgW="1397000" imgH="622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1363" y="1552575"/>
                        <a:ext cx="35464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8799" name="Picture 15" descr="未标题-2 拷贝"/>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538" y="908050"/>
            <a:ext cx="4537075" cy="57610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5" name="Rectangle 246"/>
          <p:cNvSpPr>
            <a:spLocks noChangeArrowheads="1"/>
          </p:cNvSpPr>
          <p:nvPr/>
        </p:nvSpPr>
        <p:spPr bwMode="auto">
          <a:xfrm>
            <a:off x="506413" y="3892550"/>
            <a:ext cx="2874962"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340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b="1">
                <a:latin typeface="楷体_GB2312"/>
                <a:ea typeface="楷体_GB2312"/>
              </a:rPr>
              <a:t>当</a:t>
            </a:r>
            <a:r>
              <a:rPr lang="zh-CN" altLang="en-US" sz="2800" b="1" i="1">
                <a:latin typeface="楷体_GB2312"/>
                <a:ea typeface="楷体_GB2312"/>
                <a:sym typeface="Symbol" panose="05050102010706020507" pitchFamily="18" charset="2"/>
              </a:rPr>
              <a:t></a:t>
            </a:r>
            <a:r>
              <a:rPr lang="zh-CN" altLang="en-US" sz="2800" b="1">
                <a:latin typeface="楷体_GB2312"/>
                <a:ea typeface="楷体_GB2312"/>
                <a:sym typeface="Symbol" panose="05050102010706020507" pitchFamily="18" charset="2"/>
              </a:rPr>
              <a:t></a:t>
            </a:r>
            <a:r>
              <a:rPr lang="en-US" altLang="zh-CN" sz="2800" b="1">
                <a:latin typeface="楷体_GB2312"/>
                <a:ea typeface="楷体_GB2312"/>
                <a:sym typeface="Symbol" panose="05050102010706020507" pitchFamily="18" charset="2"/>
              </a:rPr>
              <a:t>0</a:t>
            </a:r>
            <a:r>
              <a:rPr lang="zh-CN" altLang="en-US" sz="2800" b="1">
                <a:latin typeface="楷体_GB2312"/>
                <a:ea typeface="楷体_GB2312"/>
                <a:sym typeface="Symbol" panose="05050102010706020507" pitchFamily="18" charset="2"/>
              </a:rPr>
              <a:t>时，</a:t>
            </a:r>
            <a:r>
              <a:rPr lang="en-US" altLang="zh-CN" sz="2800" b="1" i="1">
                <a:ea typeface="楷体_GB2312"/>
              </a:rPr>
              <a:t>F</a:t>
            </a:r>
            <a:r>
              <a:rPr lang="en-US" altLang="zh-CN" sz="2800" b="1" baseline="-25000">
                <a:ea typeface="楷体_GB2312"/>
              </a:rPr>
              <a:t>V</a:t>
            </a:r>
            <a:r>
              <a:rPr lang="en-US" altLang="zh-CN" sz="2800" b="1">
                <a:ea typeface="楷体_GB2312"/>
                <a:sym typeface="Symbol" panose="05050102010706020507" pitchFamily="18" charset="2"/>
              </a:rPr>
              <a:t>0</a:t>
            </a:r>
          </a:p>
        </p:txBody>
      </p:sp>
      <p:sp>
        <p:nvSpPr>
          <p:cNvPr id="16" name="Rectangle 247"/>
          <p:cNvSpPr>
            <a:spLocks noChangeArrowheads="1"/>
          </p:cNvSpPr>
          <p:nvPr/>
        </p:nvSpPr>
        <p:spPr bwMode="auto">
          <a:xfrm>
            <a:off x="506413" y="4668838"/>
            <a:ext cx="2852737"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340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b="1">
                <a:latin typeface="楷体_GB2312"/>
                <a:ea typeface="楷体_GB2312"/>
              </a:rPr>
              <a:t>当</a:t>
            </a:r>
            <a:r>
              <a:rPr lang="zh-CN" altLang="en-US" sz="2800" b="1" i="1">
                <a:latin typeface="楷体_GB2312"/>
                <a:ea typeface="楷体_GB2312"/>
                <a:sym typeface="Symbol" panose="05050102010706020507" pitchFamily="18" charset="2"/>
              </a:rPr>
              <a:t></a:t>
            </a:r>
            <a:r>
              <a:rPr lang="zh-CN" altLang="en-US" sz="2800" b="1">
                <a:latin typeface="楷体_GB2312"/>
                <a:ea typeface="楷体_GB2312"/>
                <a:sym typeface="Symbol" panose="05050102010706020507" pitchFamily="18" charset="2"/>
              </a:rPr>
              <a:t>时</a:t>
            </a:r>
            <a:r>
              <a:rPr lang="en-US" altLang="zh-CN" sz="2800" b="1">
                <a:latin typeface="楷体_GB2312"/>
                <a:ea typeface="楷体_GB2312"/>
                <a:sym typeface="Symbol" panose="05050102010706020507" pitchFamily="18" charset="2"/>
              </a:rPr>
              <a:t>,</a:t>
            </a:r>
            <a:r>
              <a:rPr lang="en-US" altLang="zh-CN" sz="2800" b="1" i="1">
                <a:ea typeface="楷体_GB2312"/>
              </a:rPr>
              <a:t> F</a:t>
            </a:r>
            <a:r>
              <a:rPr lang="en-US" altLang="zh-CN" sz="2800" b="1" baseline="-25000">
                <a:ea typeface="楷体_GB2312"/>
              </a:rPr>
              <a:t>V </a:t>
            </a:r>
            <a:r>
              <a:rPr lang="en-US" altLang="zh-CN" sz="2800" b="1">
                <a:latin typeface="楷体_GB2312"/>
                <a:ea typeface="楷体_GB2312"/>
                <a:sym typeface="Symbol" panose="05050102010706020507" pitchFamily="18" charset="2"/>
              </a:rPr>
              <a:t>0</a:t>
            </a:r>
          </a:p>
        </p:txBody>
      </p:sp>
      <p:sp>
        <p:nvSpPr>
          <p:cNvPr id="17" name="Rectangle 249"/>
          <p:cNvSpPr>
            <a:spLocks noChangeArrowheads="1"/>
          </p:cNvSpPr>
          <p:nvPr/>
        </p:nvSpPr>
        <p:spPr bwMode="auto">
          <a:xfrm>
            <a:off x="506413" y="5438775"/>
            <a:ext cx="3776662"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340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b="1">
                <a:latin typeface="楷体_GB2312"/>
                <a:ea typeface="楷体_GB2312"/>
              </a:rPr>
              <a:t>当</a:t>
            </a:r>
            <a:r>
              <a:rPr lang="zh-CN" altLang="en-US" sz="2800" b="1" i="1">
                <a:latin typeface="楷体_GB2312"/>
                <a:ea typeface="楷体_GB2312"/>
                <a:sym typeface="Symbol" panose="05050102010706020507" pitchFamily="18" charset="2"/>
              </a:rPr>
              <a:t></a:t>
            </a:r>
            <a:r>
              <a:rPr lang="en-US" altLang="zh-CN" sz="2800" b="1">
                <a:latin typeface="楷体_GB2312"/>
                <a:ea typeface="楷体_GB2312"/>
                <a:sym typeface="Symbol" panose="05050102010706020507" pitchFamily="18" charset="2"/>
              </a:rPr>
              <a:t>=</a:t>
            </a:r>
            <a:r>
              <a:rPr lang="en-US" altLang="zh-CN" sz="2800" b="1" i="1">
                <a:latin typeface="楷体_GB2312"/>
                <a:ea typeface="楷体_GB2312"/>
                <a:sym typeface="Symbol" panose="05050102010706020507" pitchFamily="18" charset="2"/>
              </a:rPr>
              <a:t></a:t>
            </a:r>
            <a:r>
              <a:rPr lang="en-US" altLang="zh-CN" sz="2800" b="1" baseline="-25000">
                <a:latin typeface="楷体_GB2312"/>
                <a:ea typeface="楷体_GB2312"/>
                <a:sym typeface="Symbol" panose="05050102010706020507" pitchFamily="18" charset="2"/>
              </a:rPr>
              <a:t>0</a:t>
            </a:r>
            <a:r>
              <a:rPr lang="zh-CN" altLang="en-US" sz="2800" b="1">
                <a:latin typeface="楷体_GB2312"/>
                <a:ea typeface="楷体_GB2312"/>
                <a:sym typeface="Symbol" panose="05050102010706020507" pitchFamily="18" charset="2"/>
              </a:rPr>
              <a:t>时</a:t>
            </a:r>
            <a:r>
              <a:rPr lang="en-US" altLang="zh-CN" sz="2800" b="1">
                <a:latin typeface="楷体_GB2312"/>
                <a:ea typeface="楷体_GB2312"/>
                <a:sym typeface="Symbol" panose="05050102010706020507" pitchFamily="18" charset="2"/>
              </a:rPr>
              <a:t>,</a:t>
            </a:r>
            <a:r>
              <a:rPr lang="en-US" altLang="zh-CN" sz="2800" b="1" i="1">
                <a:ea typeface="楷体_GB2312"/>
              </a:rPr>
              <a:t> </a:t>
            </a:r>
            <a:r>
              <a:rPr lang="en-US" altLang="zh-CN" sz="2800" b="1" i="1">
                <a:solidFill>
                  <a:srgbClr val="FF0000"/>
                </a:solidFill>
                <a:ea typeface="楷体_GB2312"/>
              </a:rPr>
              <a:t>F</a:t>
            </a:r>
            <a:r>
              <a:rPr lang="en-US" altLang="zh-CN" sz="2800" b="1" baseline="-25000">
                <a:solidFill>
                  <a:srgbClr val="FF0000"/>
                </a:solidFill>
                <a:ea typeface="楷体_GB2312"/>
              </a:rPr>
              <a:t>V </a:t>
            </a:r>
            <a:r>
              <a:rPr lang="en-US" altLang="zh-CN" sz="2800" b="1">
                <a:solidFill>
                  <a:srgbClr val="FF0000"/>
                </a:solidFill>
                <a:latin typeface="楷体_GB2312"/>
                <a:ea typeface="楷体_GB2312"/>
                <a:sym typeface="Symbol" panose="05050102010706020507" pitchFamily="18" charset="2"/>
              </a:rPr>
              <a:t>=</a:t>
            </a:r>
            <a:r>
              <a:rPr lang="en-US" altLang="zh-CN" sz="2800" b="1" i="1">
                <a:solidFill>
                  <a:srgbClr val="FF0000"/>
                </a:solidFill>
                <a:ea typeface="楷体_GB2312"/>
                <a:sym typeface="Symbol" panose="05050102010706020507" pitchFamily="18" charset="2"/>
              </a:rPr>
              <a:t>F</a:t>
            </a:r>
            <a:r>
              <a:rPr lang="en-US" altLang="zh-CN" sz="2800" b="1" baseline="-25000">
                <a:solidFill>
                  <a:srgbClr val="FF0000"/>
                </a:solidFill>
                <a:ea typeface="楷体_GB2312"/>
                <a:sym typeface="Symbol" panose="05050102010706020507" pitchFamily="18" charset="2"/>
              </a:rPr>
              <a:t>max</a:t>
            </a:r>
            <a:r>
              <a:rPr lang="en-US" altLang="zh-CN" sz="2800" b="1">
                <a:solidFill>
                  <a:srgbClr val="FF0000"/>
                </a:solidFill>
                <a:ea typeface="楷体_GB2312"/>
                <a:sym typeface="Symbol" panose="05050102010706020507" pitchFamily="18" charset="2"/>
              </a:rPr>
              <a:t>=1/3</a:t>
            </a:r>
          </a:p>
        </p:txBody>
      </p:sp>
      <p:sp>
        <p:nvSpPr>
          <p:cNvPr id="75785" name="Rectangle 189"/>
          <p:cNvSpPr>
            <a:spLocks noChangeArrowheads="1"/>
          </p:cNvSpPr>
          <p:nvPr/>
        </p:nvSpPr>
        <p:spPr bwMode="auto">
          <a:xfrm>
            <a:off x="471488" y="1079500"/>
            <a:ext cx="20367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latin typeface="楷体_GB2312"/>
                <a:ea typeface="楷体_GB2312"/>
              </a:rPr>
              <a:t>幅频特性</a:t>
            </a:r>
          </a:p>
        </p:txBody>
      </p:sp>
      <p:sp>
        <p:nvSpPr>
          <p:cNvPr id="19" name="Rectangle 257"/>
          <p:cNvSpPr>
            <a:spLocks noChangeArrowheads="1"/>
          </p:cNvSpPr>
          <p:nvPr/>
        </p:nvSpPr>
        <p:spPr bwMode="auto">
          <a:xfrm>
            <a:off x="482600" y="3125788"/>
            <a:ext cx="28654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latin typeface="楷体_GB2312"/>
                <a:ea typeface="楷体_GB2312"/>
              </a:rPr>
              <a:t>幅频特性分析</a:t>
            </a:r>
          </a:p>
        </p:txBody>
      </p:sp>
      <p:graphicFrame>
        <p:nvGraphicFramePr>
          <p:cNvPr id="11" name="对象 10"/>
          <p:cNvGraphicFramePr>
            <a:graphicFrameLocks noChangeAspect="1"/>
          </p:cNvGraphicFramePr>
          <p:nvPr>
            <p:extLst>
              <p:ext uri="{D42A27DB-BD31-4B8C-83A1-F6EECF244321}">
                <p14:modId xmlns:p14="http://schemas.microsoft.com/office/powerpoint/2010/main" val="3962219640"/>
              </p:ext>
            </p:extLst>
          </p:nvPr>
        </p:nvGraphicFramePr>
        <p:xfrm>
          <a:off x="7051948" y="1692642"/>
          <a:ext cx="1866969" cy="904933"/>
        </p:xfrm>
        <a:graphic>
          <a:graphicData uri="http://schemas.openxmlformats.org/presentationml/2006/ole">
            <mc:AlternateContent xmlns:mc="http://schemas.openxmlformats.org/markup-compatibility/2006">
              <mc:Choice xmlns:v="urn:schemas-microsoft-com:vml" Requires="v">
                <p:oleObj spid="_x0000_s75881" name="Equation" r:id="rId8" imgW="1282700" imgH="622300" progId="Equation.DSMT4">
                  <p:embed/>
                </p:oleObj>
              </mc:Choice>
              <mc:Fallback>
                <p:oleObj name="Equation" r:id="rId8" imgW="1282700" imgH="6223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51948" y="1692642"/>
                        <a:ext cx="1866969" cy="904933"/>
                      </a:xfrm>
                      <a:prstGeom prst="rect">
                        <a:avLst/>
                      </a:prstGeom>
                      <a:noFill/>
                      <a:ln>
                        <a:noFill/>
                      </a:ln>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8799"/>
                                        </p:tgtEl>
                                        <p:attrNameLst>
                                          <p:attrName>style.visibility</p:attrName>
                                        </p:attrNameLst>
                                      </p:cBhvr>
                                      <p:to>
                                        <p:strVal val="visible"/>
                                      </p:to>
                                    </p:set>
                                    <p:animEffect transition="in" filter="box(in)">
                                      <p:cBhvr>
                                        <p:cTn id="7" dur="500"/>
                                        <p:tgtEl>
                                          <p:spTgt spid="118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6"/>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autoUpdateAnimBg="0"/>
      <p:bldP spid="17" grpId="0" autoUpdateAnimBg="0"/>
      <p:bldP spid="1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Line 3"/>
          <p:cNvSpPr>
            <a:spLocks noChangeShapeType="1"/>
          </p:cNvSpPr>
          <p:nvPr/>
        </p:nvSpPr>
        <p:spPr bwMode="auto">
          <a:xfrm>
            <a:off x="468313" y="620713"/>
            <a:ext cx="4000500"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75" name="Rectangle 4">
            <a:hlinkClick r:id="rId5" action="ppaction://hlinksldjump"/>
          </p:cNvPr>
          <p:cNvSpPr>
            <a:spLocks noChangeArrowheads="1"/>
          </p:cNvSpPr>
          <p:nvPr/>
        </p:nvSpPr>
        <p:spPr bwMode="auto">
          <a:xfrm>
            <a:off x="611188" y="0"/>
            <a:ext cx="71199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chemeClr val="accent2"/>
                </a:solidFill>
                <a:ea typeface="黑体" panose="02010609060101010101" pitchFamily="49" charset="-122"/>
              </a:rPr>
              <a:t>3.</a:t>
            </a:r>
            <a:r>
              <a:rPr lang="en-US" altLang="zh-CN" b="1">
                <a:solidFill>
                  <a:schemeClr val="accent2"/>
                </a:solidFill>
                <a:latin typeface="黑体" panose="02010609060101010101" pitchFamily="49" charset="-122"/>
                <a:ea typeface="黑体" panose="02010609060101010101" pitchFamily="49" charset="-122"/>
              </a:rPr>
              <a:t> </a:t>
            </a:r>
            <a:r>
              <a:rPr lang="zh-CN" altLang="en-US" b="1">
                <a:solidFill>
                  <a:schemeClr val="accent2"/>
                </a:solidFill>
                <a:latin typeface="黑体" panose="02010609060101010101" pitchFamily="49" charset="-122"/>
                <a:ea typeface="黑体" panose="02010609060101010101" pitchFamily="49" charset="-122"/>
              </a:rPr>
              <a:t>振荡电路工作原理</a:t>
            </a:r>
            <a:endParaRPr lang="zh-CN" altLang="en-US" sz="3600" b="1">
              <a:solidFill>
                <a:schemeClr val="accent2"/>
              </a:solidFill>
              <a:latin typeface="黑体" panose="02010609060101010101" pitchFamily="49" charset="-122"/>
              <a:ea typeface="黑体" panose="02010609060101010101" pitchFamily="49" charset="-122"/>
            </a:endParaRPr>
          </a:p>
        </p:txBody>
      </p:sp>
      <p:sp>
        <p:nvSpPr>
          <p:cNvPr id="119813" name="Rectangle 5"/>
          <p:cNvSpPr>
            <a:spLocks noChangeArrowheads="1"/>
          </p:cNvSpPr>
          <p:nvPr/>
        </p:nvSpPr>
        <p:spPr bwMode="auto">
          <a:xfrm>
            <a:off x="303213" y="5132388"/>
            <a:ext cx="2540000"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400" b="1">
                <a:solidFill>
                  <a:srgbClr val="000000"/>
                </a:solidFill>
                <a:ea typeface="楷体_GB2312"/>
              </a:rPr>
              <a:t>若</a:t>
            </a:r>
          </a:p>
        </p:txBody>
      </p:sp>
      <p:sp>
        <p:nvSpPr>
          <p:cNvPr id="119814" name="Rectangle 6"/>
          <p:cNvSpPr>
            <a:spLocks noChangeArrowheads="1"/>
          </p:cNvSpPr>
          <p:nvPr/>
        </p:nvSpPr>
        <p:spPr bwMode="auto">
          <a:xfrm>
            <a:off x="212725" y="2465388"/>
            <a:ext cx="42433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en-US" altLang="zh-CN" sz="2400" b="1">
                <a:solidFill>
                  <a:srgbClr val="000000"/>
                </a:solidFill>
                <a:ea typeface="楷体_GB2312"/>
              </a:rPr>
              <a:t>     </a:t>
            </a:r>
            <a:r>
              <a:rPr lang="zh-CN" altLang="en-US" sz="2400" b="1">
                <a:solidFill>
                  <a:srgbClr val="000000"/>
                </a:solidFill>
                <a:ea typeface="楷体_GB2312"/>
              </a:rPr>
              <a:t>则电路可满足相位平衡条件</a:t>
            </a:r>
          </a:p>
        </p:txBody>
      </p:sp>
      <p:sp>
        <p:nvSpPr>
          <p:cNvPr id="119815" name="Rectangle 7"/>
          <p:cNvSpPr>
            <a:spLocks noChangeArrowheads="1"/>
          </p:cNvSpPr>
          <p:nvPr/>
        </p:nvSpPr>
        <p:spPr bwMode="auto">
          <a:xfrm>
            <a:off x="2887663" y="5876925"/>
            <a:ext cx="4384675"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400" b="1">
                <a:solidFill>
                  <a:srgbClr val="000000"/>
                </a:solidFill>
                <a:ea typeface="楷体_GB2312"/>
              </a:rPr>
              <a:t>则满足</a:t>
            </a:r>
            <a:r>
              <a:rPr lang="zh-CN" altLang="en-US" sz="2400" b="1">
                <a:solidFill>
                  <a:srgbClr val="0000FF"/>
                </a:solidFill>
                <a:ea typeface="楷体_GB2312"/>
              </a:rPr>
              <a:t>振幅平衡条件：</a:t>
            </a:r>
          </a:p>
        </p:txBody>
      </p:sp>
      <p:graphicFrame>
        <p:nvGraphicFramePr>
          <p:cNvPr id="119816" name="Object 8"/>
          <p:cNvGraphicFramePr>
            <a:graphicFrameLocks noChangeAspect="1"/>
          </p:cNvGraphicFramePr>
          <p:nvPr/>
        </p:nvGraphicFramePr>
        <p:xfrm>
          <a:off x="3276600" y="1970088"/>
          <a:ext cx="788988" cy="403225"/>
        </p:xfrm>
        <a:graphic>
          <a:graphicData uri="http://schemas.openxmlformats.org/presentationml/2006/ole">
            <mc:AlternateContent xmlns:mc="http://schemas.openxmlformats.org/markup-compatibility/2006">
              <mc:Choice xmlns:v="urn:schemas-microsoft-com:vml" Requires="v">
                <p:oleObj spid="_x0000_s80429" name="公式" r:id="rId6" imgW="393529" imgH="203112" progId="Equation.3">
                  <p:embed/>
                </p:oleObj>
              </mc:Choice>
              <mc:Fallback>
                <p:oleObj name="公式" r:id="rId6" imgW="393529" imgH="203112"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1970088"/>
                        <a:ext cx="788988"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9817" name="Group 9"/>
          <p:cNvGrpSpPr>
            <a:grpSpLocks/>
          </p:cNvGrpSpPr>
          <p:nvPr/>
        </p:nvGrpSpPr>
        <p:grpSpPr bwMode="auto">
          <a:xfrm>
            <a:off x="461963" y="1747838"/>
            <a:ext cx="3062287" cy="788987"/>
            <a:chOff x="291" y="572"/>
            <a:chExt cx="1929" cy="497"/>
          </a:xfrm>
        </p:grpSpPr>
        <p:sp>
          <p:nvSpPr>
            <p:cNvPr id="79896" name="Rectangle 10"/>
            <p:cNvSpPr>
              <a:spLocks noChangeArrowheads="1"/>
            </p:cNvSpPr>
            <p:nvPr/>
          </p:nvSpPr>
          <p:spPr bwMode="auto">
            <a:xfrm>
              <a:off x="291" y="632"/>
              <a:ext cx="439"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400" b="1">
                  <a:solidFill>
                    <a:srgbClr val="000000"/>
                  </a:solidFill>
                  <a:ea typeface="楷体_GB2312"/>
                </a:rPr>
                <a:t>当</a:t>
              </a:r>
            </a:p>
          </p:txBody>
        </p:sp>
        <p:graphicFrame>
          <p:nvGraphicFramePr>
            <p:cNvPr id="79897" name="Object 11"/>
            <p:cNvGraphicFramePr>
              <a:graphicFrameLocks noChangeAspect="1"/>
            </p:cNvGraphicFramePr>
            <p:nvPr/>
          </p:nvGraphicFramePr>
          <p:xfrm>
            <a:off x="593" y="572"/>
            <a:ext cx="1113" cy="497"/>
          </p:xfrm>
          <a:graphic>
            <a:graphicData uri="http://schemas.openxmlformats.org/presentationml/2006/ole">
              <mc:AlternateContent xmlns:mc="http://schemas.openxmlformats.org/markup-compatibility/2006">
                <mc:Choice xmlns:v="urn:schemas-microsoft-com:vml" Requires="v">
                  <p:oleObj spid="_x0000_s80430" name="Equation" r:id="rId8" imgW="875920" imgH="393529" progId="Equation.DSMT4">
                    <p:embed/>
                  </p:oleObj>
                </mc:Choice>
                <mc:Fallback>
                  <p:oleObj name="Equation" r:id="rId8" imgW="875920" imgH="393529"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3" y="572"/>
                          <a:ext cx="1113" cy="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98" name="Rectangle 12"/>
            <p:cNvSpPr>
              <a:spLocks noChangeArrowheads="1"/>
            </p:cNvSpPr>
            <p:nvPr/>
          </p:nvSpPr>
          <p:spPr bwMode="auto">
            <a:xfrm>
              <a:off x="1647" y="652"/>
              <a:ext cx="573"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400" b="1">
                  <a:solidFill>
                    <a:srgbClr val="000000"/>
                  </a:solidFill>
                  <a:ea typeface="楷体_GB2312"/>
                </a:rPr>
                <a:t>时，</a:t>
              </a:r>
            </a:p>
          </p:txBody>
        </p:sp>
      </p:grpSp>
      <p:graphicFrame>
        <p:nvGraphicFramePr>
          <p:cNvPr id="119821" name="Object 13"/>
          <p:cNvGraphicFramePr>
            <a:graphicFrameLocks noChangeAspect="1"/>
          </p:cNvGraphicFramePr>
          <p:nvPr/>
        </p:nvGraphicFramePr>
        <p:xfrm>
          <a:off x="1476375" y="3116263"/>
          <a:ext cx="1790700" cy="457200"/>
        </p:xfrm>
        <a:graphic>
          <a:graphicData uri="http://schemas.openxmlformats.org/presentationml/2006/ole">
            <mc:AlternateContent xmlns:mc="http://schemas.openxmlformats.org/markup-compatibility/2006">
              <mc:Choice xmlns:v="urn:schemas-microsoft-com:vml" Requires="v">
                <p:oleObj spid="_x0000_s80431" name="Microsoft 公式 3.0" r:id="rId10" imgW="889000" imgH="228600" progId="Equation.3">
                  <p:embed/>
                </p:oleObj>
              </mc:Choice>
              <mc:Fallback>
                <p:oleObj name="Microsoft 公式 3.0" r:id="rId10" imgW="889000" imgH="2286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6375" y="3116263"/>
                        <a:ext cx="1790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9822" name="Object 14"/>
          <p:cNvGraphicFramePr>
            <a:graphicFrameLocks noChangeAspect="1"/>
          </p:cNvGraphicFramePr>
          <p:nvPr/>
        </p:nvGraphicFramePr>
        <p:xfrm>
          <a:off x="811213" y="5014913"/>
          <a:ext cx="1968500" cy="862012"/>
        </p:xfrm>
        <a:graphic>
          <a:graphicData uri="http://schemas.openxmlformats.org/presentationml/2006/ole">
            <mc:AlternateContent xmlns:mc="http://schemas.openxmlformats.org/markup-compatibility/2006">
              <mc:Choice xmlns:v="urn:schemas-microsoft-com:vml" Requires="v">
                <p:oleObj spid="_x0000_s80432" name="Equation" r:id="rId12" imgW="977900" imgH="431800" progId="Equation.DSMT4">
                  <p:embed/>
                </p:oleObj>
              </mc:Choice>
              <mc:Fallback>
                <p:oleObj name="Equation" r:id="rId12" imgW="977900" imgH="431800" progId="Equation.DSMT4">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213" y="5014913"/>
                        <a:ext cx="1968500"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23" name="Object 15"/>
          <p:cNvGraphicFramePr>
            <a:graphicFrameLocks noChangeAspect="1"/>
          </p:cNvGraphicFramePr>
          <p:nvPr/>
        </p:nvGraphicFramePr>
        <p:xfrm>
          <a:off x="5961063" y="5775325"/>
          <a:ext cx="1995487" cy="738188"/>
        </p:xfrm>
        <a:graphic>
          <a:graphicData uri="http://schemas.openxmlformats.org/presentationml/2006/ole">
            <mc:AlternateContent xmlns:mc="http://schemas.openxmlformats.org/markup-compatibility/2006">
              <mc:Choice xmlns:v="urn:schemas-microsoft-com:vml" Requires="v">
                <p:oleObj spid="_x0000_s80433" name="公式" r:id="rId14" imgW="990600" imgH="368300" progId="Equation.3">
                  <p:embed/>
                </p:oleObj>
              </mc:Choice>
              <mc:Fallback>
                <p:oleObj name="公式" r:id="rId14" imgW="990600" imgH="368300"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61063" y="5775325"/>
                        <a:ext cx="1995487"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9824" name="Group 16"/>
          <p:cNvGrpSpPr>
            <a:grpSpLocks/>
          </p:cNvGrpSpPr>
          <p:nvPr/>
        </p:nvGrpSpPr>
        <p:grpSpPr bwMode="auto">
          <a:xfrm>
            <a:off x="395288" y="3644900"/>
            <a:ext cx="6062662" cy="747713"/>
            <a:chOff x="135" y="3006"/>
            <a:chExt cx="3819" cy="471"/>
          </a:xfrm>
        </p:grpSpPr>
        <p:sp>
          <p:nvSpPr>
            <p:cNvPr id="79894" name="Rectangle 17"/>
            <p:cNvSpPr>
              <a:spLocks noChangeArrowheads="1"/>
            </p:cNvSpPr>
            <p:nvPr/>
          </p:nvSpPr>
          <p:spPr bwMode="auto">
            <a:xfrm>
              <a:off x="135" y="3079"/>
              <a:ext cx="3819"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400" b="1">
                  <a:solidFill>
                    <a:srgbClr val="000000"/>
                  </a:solidFill>
                  <a:ea typeface="楷体_GB2312"/>
                </a:rPr>
                <a:t>电路可以输出频率为                    的正弦波</a:t>
              </a:r>
            </a:p>
          </p:txBody>
        </p:sp>
        <p:graphicFrame>
          <p:nvGraphicFramePr>
            <p:cNvPr id="79895" name="Object 18"/>
            <p:cNvGraphicFramePr>
              <a:graphicFrameLocks noChangeAspect="1"/>
            </p:cNvGraphicFramePr>
            <p:nvPr/>
          </p:nvGraphicFramePr>
          <p:xfrm>
            <a:off x="1951" y="3006"/>
            <a:ext cx="900" cy="471"/>
          </p:xfrm>
          <a:graphic>
            <a:graphicData uri="http://schemas.openxmlformats.org/presentationml/2006/ole">
              <mc:AlternateContent xmlns:mc="http://schemas.openxmlformats.org/markup-compatibility/2006">
                <mc:Choice xmlns:v="urn:schemas-microsoft-com:vml" Requires="v">
                  <p:oleObj spid="_x0000_s80434" name="Equation" r:id="rId16" imgW="748975" imgH="393529" progId="Equation.DSMT4">
                    <p:embed/>
                  </p:oleObj>
                </mc:Choice>
                <mc:Fallback>
                  <p:oleObj name="Equation" r:id="rId16" imgW="748975" imgH="393529" progId="Equation.DSMT4">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1" y="3006"/>
                          <a:ext cx="900" cy="4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79885" name="Picture 20" descr="未标题-2 拷贝"/>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73600" y="712788"/>
            <a:ext cx="4164013" cy="30480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19829" name="Rectangle 21"/>
          <p:cNvSpPr>
            <a:spLocks noChangeArrowheads="1"/>
          </p:cNvSpPr>
          <p:nvPr/>
        </p:nvSpPr>
        <p:spPr bwMode="auto">
          <a:xfrm>
            <a:off x="250825" y="765175"/>
            <a:ext cx="42433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en-US" altLang="zh-CN" sz="2400" b="1">
                <a:solidFill>
                  <a:srgbClr val="000000"/>
                </a:solidFill>
                <a:ea typeface="楷体_GB2312"/>
              </a:rPr>
              <a:t>     </a:t>
            </a:r>
            <a:r>
              <a:rPr lang="zh-CN" altLang="en-US" sz="2400" b="1">
                <a:solidFill>
                  <a:srgbClr val="000000"/>
                </a:solidFill>
                <a:ea typeface="楷体_GB2312"/>
              </a:rPr>
              <a:t>用瞬时极性法判断可知</a:t>
            </a:r>
          </a:p>
        </p:txBody>
      </p:sp>
      <p:graphicFrame>
        <p:nvGraphicFramePr>
          <p:cNvPr id="119831" name="Object 23"/>
          <p:cNvGraphicFramePr>
            <a:graphicFrameLocks noChangeAspect="1"/>
          </p:cNvGraphicFramePr>
          <p:nvPr/>
        </p:nvGraphicFramePr>
        <p:xfrm>
          <a:off x="979488" y="1289050"/>
          <a:ext cx="1355725" cy="530225"/>
        </p:xfrm>
        <a:graphic>
          <a:graphicData uri="http://schemas.openxmlformats.org/presentationml/2006/ole">
            <mc:AlternateContent xmlns:mc="http://schemas.openxmlformats.org/markup-compatibility/2006">
              <mc:Choice xmlns:v="urn:schemas-microsoft-com:vml" Requires="v">
                <p:oleObj spid="_x0000_s80435" name="Equation" r:id="rId19" imgW="583947" imgH="228501" progId="Equation.DSMT4">
                  <p:embed/>
                </p:oleObj>
              </mc:Choice>
              <mc:Fallback>
                <p:oleObj name="Equation" r:id="rId19" imgW="583947" imgH="228501" progId="Equation.DSMT4">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79488" y="1289050"/>
                        <a:ext cx="1355725"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32" name="Rectangle 24"/>
          <p:cNvSpPr>
            <a:spLocks noChangeArrowheads="1"/>
          </p:cNvSpPr>
          <p:nvPr/>
        </p:nvSpPr>
        <p:spPr bwMode="auto">
          <a:xfrm>
            <a:off x="325438" y="4627563"/>
            <a:ext cx="41910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400" b="1">
                <a:solidFill>
                  <a:srgbClr val="000000"/>
                </a:solidFill>
                <a:ea typeface="楷体_GB2312"/>
              </a:rPr>
              <a:t>此时反馈网络的反馈系数为</a:t>
            </a:r>
            <a:r>
              <a:rPr lang="en-US" altLang="zh-CN" sz="2400" b="1">
                <a:solidFill>
                  <a:srgbClr val="000000"/>
                </a:solidFill>
                <a:ea typeface="楷体_GB2312"/>
              </a:rPr>
              <a:t>:</a:t>
            </a:r>
          </a:p>
        </p:txBody>
      </p:sp>
      <p:graphicFrame>
        <p:nvGraphicFramePr>
          <p:cNvPr id="119834" name="Object 26"/>
          <p:cNvGraphicFramePr>
            <a:graphicFrameLocks noChangeAspect="1"/>
          </p:cNvGraphicFramePr>
          <p:nvPr/>
        </p:nvGraphicFramePr>
        <p:xfrm>
          <a:off x="4429125" y="4364038"/>
          <a:ext cx="1079500" cy="930275"/>
        </p:xfrm>
        <a:graphic>
          <a:graphicData uri="http://schemas.openxmlformats.org/presentationml/2006/ole">
            <mc:AlternateContent xmlns:mc="http://schemas.openxmlformats.org/markup-compatibility/2006">
              <mc:Choice xmlns:v="urn:schemas-microsoft-com:vml" Requires="v">
                <p:oleObj spid="_x0000_s80436" name="Equation" r:id="rId21" imgW="457002" imgH="393529" progId="Equation.DSMT4">
                  <p:embed/>
                </p:oleObj>
              </mc:Choice>
              <mc:Fallback>
                <p:oleObj name="Equation" r:id="rId21" imgW="457002" imgH="393529" progId="Equation.DSMT4">
                  <p:embed/>
                  <p:pic>
                    <p:nvPicPr>
                      <p:cNvPr id="0"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29125" y="4364038"/>
                        <a:ext cx="10795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Rectangle 7"/>
          <p:cNvSpPr>
            <a:spLocks noChangeArrowheads="1"/>
          </p:cNvSpPr>
          <p:nvPr/>
        </p:nvSpPr>
        <p:spPr bwMode="auto">
          <a:xfrm>
            <a:off x="2843213" y="5157788"/>
            <a:ext cx="4384675"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400" b="1">
                <a:solidFill>
                  <a:srgbClr val="000000"/>
                </a:solidFill>
                <a:ea typeface="楷体_GB2312"/>
              </a:rPr>
              <a:t>则满足</a:t>
            </a:r>
            <a:r>
              <a:rPr lang="zh-CN" altLang="en-US" sz="2400" b="1">
                <a:solidFill>
                  <a:srgbClr val="0000FF"/>
                </a:solidFill>
                <a:ea typeface="楷体_GB2312"/>
              </a:rPr>
              <a:t>起振条件：</a:t>
            </a:r>
          </a:p>
        </p:txBody>
      </p:sp>
      <p:graphicFrame>
        <p:nvGraphicFramePr>
          <p:cNvPr id="2" name="对象 1"/>
          <p:cNvGraphicFramePr>
            <a:graphicFrameLocks noChangeAspect="1"/>
          </p:cNvGraphicFramePr>
          <p:nvPr/>
        </p:nvGraphicFramePr>
        <p:xfrm>
          <a:off x="5314950" y="5229225"/>
          <a:ext cx="1201738" cy="457200"/>
        </p:xfrm>
        <a:graphic>
          <a:graphicData uri="http://schemas.openxmlformats.org/presentationml/2006/ole">
            <mc:AlternateContent xmlns:mc="http://schemas.openxmlformats.org/markup-compatibility/2006">
              <mc:Choice xmlns:v="urn:schemas-microsoft-com:vml" Requires="v">
                <p:oleObj spid="_x0000_s80437" name="Equation" r:id="rId23" imgW="596900" imgH="228600" progId="Equation.DSMT4">
                  <p:embed/>
                </p:oleObj>
              </mc:Choice>
              <mc:Fallback>
                <p:oleObj name="Equation" r:id="rId23" imgW="596900" imgH="228600" progId="Equation.DSMT4">
                  <p:embed/>
                  <p:pic>
                    <p:nvPicPr>
                      <p:cNvPr id="0" name="对象 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14950" y="5229225"/>
                        <a:ext cx="12017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nvGraphicFramePr>
        <p:xfrm>
          <a:off x="900113" y="5807075"/>
          <a:ext cx="1968500" cy="862013"/>
        </p:xfrm>
        <a:graphic>
          <a:graphicData uri="http://schemas.openxmlformats.org/presentationml/2006/ole">
            <mc:AlternateContent xmlns:mc="http://schemas.openxmlformats.org/markup-compatibility/2006">
              <mc:Choice xmlns:v="urn:schemas-microsoft-com:vml" Requires="v">
                <p:oleObj spid="_x0000_s80438" name="Equation" r:id="rId25" imgW="977900" imgH="431800" progId="Equation.DSMT4">
                  <p:embed/>
                </p:oleObj>
              </mc:Choice>
              <mc:Fallback>
                <p:oleObj name="Equation" r:id="rId25" imgW="977900" imgH="431800" progId="Equation.DSMT4">
                  <p:embed/>
                  <p:pic>
                    <p:nvPicPr>
                      <p:cNvPr id="0" name="对象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00113" y="5807075"/>
                        <a:ext cx="196850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Rectangle 5"/>
          <p:cNvSpPr>
            <a:spLocks noChangeArrowheads="1"/>
          </p:cNvSpPr>
          <p:nvPr/>
        </p:nvSpPr>
        <p:spPr bwMode="auto">
          <a:xfrm>
            <a:off x="455613" y="5845175"/>
            <a:ext cx="25400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400" b="1">
                <a:solidFill>
                  <a:srgbClr val="000000"/>
                </a:solidFill>
                <a:ea typeface="楷体_GB2312"/>
              </a:rPr>
              <a:t>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9829"/>
                                        </p:tgtEl>
                                        <p:attrNameLst>
                                          <p:attrName>style.visibility</p:attrName>
                                        </p:attrNameLst>
                                      </p:cBhvr>
                                      <p:to>
                                        <p:strVal val="visible"/>
                                      </p:to>
                                    </p:set>
                                    <p:animEffect transition="in" filter="strips(downRight)">
                                      <p:cBhvr>
                                        <p:cTn id="7" dur="500"/>
                                        <p:tgtEl>
                                          <p:spTgt spid="119829"/>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19831"/>
                                        </p:tgtEl>
                                        <p:attrNameLst>
                                          <p:attrName>style.visibility</p:attrName>
                                        </p:attrNameLst>
                                      </p:cBhvr>
                                      <p:to>
                                        <p:strVal val="visible"/>
                                      </p:to>
                                    </p:set>
                                    <p:anim calcmode="lin" valueType="num">
                                      <p:cBhvr additive="base">
                                        <p:cTn id="12" dur="500" fill="hold"/>
                                        <p:tgtEl>
                                          <p:spTgt spid="119831"/>
                                        </p:tgtEl>
                                        <p:attrNameLst>
                                          <p:attrName>ppt_x</p:attrName>
                                        </p:attrNameLst>
                                      </p:cBhvr>
                                      <p:tavLst>
                                        <p:tav tm="0">
                                          <p:val>
                                            <p:strVal val="#ppt_x"/>
                                          </p:val>
                                        </p:tav>
                                        <p:tav tm="100000">
                                          <p:val>
                                            <p:strVal val="#ppt_x"/>
                                          </p:val>
                                        </p:tav>
                                      </p:tavLst>
                                    </p:anim>
                                    <p:anim calcmode="lin" valueType="num">
                                      <p:cBhvr additive="base">
                                        <p:cTn id="13" dur="500" fill="hold"/>
                                        <p:tgtEl>
                                          <p:spTgt spid="11983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119817"/>
                                        </p:tgtEl>
                                        <p:attrNameLst>
                                          <p:attrName>style.visibility</p:attrName>
                                        </p:attrNameLst>
                                      </p:cBhvr>
                                      <p:to>
                                        <p:strVal val="visible"/>
                                      </p:to>
                                    </p:set>
                                    <p:animEffect transition="in" filter="strips(downRight)">
                                      <p:cBhvr>
                                        <p:cTn id="18" dur="500"/>
                                        <p:tgtEl>
                                          <p:spTgt spid="119817"/>
                                        </p:tgtEl>
                                      </p:cBhvr>
                                    </p:animEffect>
                                  </p:childTnLst>
                                  <p:subTnLs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nodeType="clickEffect">
                                  <p:stCondLst>
                                    <p:cond delay="0"/>
                                  </p:stCondLst>
                                  <p:childTnLst>
                                    <p:set>
                                      <p:cBhvr>
                                        <p:cTn id="22" dur="1" fill="hold">
                                          <p:stCondLst>
                                            <p:cond delay="0"/>
                                          </p:stCondLst>
                                        </p:cTn>
                                        <p:tgtEl>
                                          <p:spTgt spid="119816"/>
                                        </p:tgtEl>
                                        <p:attrNameLst>
                                          <p:attrName>style.visibility</p:attrName>
                                        </p:attrNameLst>
                                      </p:cBhvr>
                                      <p:to>
                                        <p:strVal val="visible"/>
                                      </p:to>
                                    </p:set>
                                    <p:animEffect transition="in" filter="strips(downRight)">
                                      <p:cBhvr>
                                        <p:cTn id="23" dur="500"/>
                                        <p:tgtEl>
                                          <p:spTgt spid="119816"/>
                                        </p:tgtEl>
                                      </p:cBhvr>
                                    </p:animEffect>
                                  </p:childTnLst>
                                  <p:subTnLst>
                                    <p:audio>
                                      <p:cMediaNode>
                                        <p:cTn display="0" masterRel="sameClick">
                                          <p:stCondLst>
                                            <p:cond evt="begin" delay="0">
                                              <p:tn val="21"/>
                                            </p:cond>
                                          </p:stCondLst>
                                          <p:endCondLst>
                                            <p:cond evt="onStopAudio" delay="0">
                                              <p:tgtEl>
                                                <p:sldTgt/>
                                              </p:tgtEl>
                                            </p:cond>
                                          </p:endCondLst>
                                        </p:cTn>
                                        <p:tgtEl>
                                          <p:sndTgt r:embed="rId4" name="CHIMES.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119814"/>
                                        </p:tgtEl>
                                        <p:attrNameLst>
                                          <p:attrName>style.visibility</p:attrName>
                                        </p:attrNameLst>
                                      </p:cBhvr>
                                      <p:to>
                                        <p:strVal val="visible"/>
                                      </p:to>
                                    </p:set>
                                    <p:animEffect transition="in" filter="strips(downRight)">
                                      <p:cBhvr>
                                        <p:cTn id="28" dur="500"/>
                                        <p:tgtEl>
                                          <p:spTgt spid="119814"/>
                                        </p:tgtEl>
                                      </p:cBhvr>
                                    </p:animEffect>
                                  </p:childTnLst>
                                  <p:subTnLst>
                                    <p:audio>
                                      <p:cMediaNode>
                                        <p:cTn display="0" masterRel="sameClick">
                                          <p:stCondLst>
                                            <p:cond evt="begin" delay="0">
                                              <p:tn val="26"/>
                                            </p:cond>
                                          </p:stCondLst>
                                          <p:endCondLst>
                                            <p:cond evt="onStopAudio" delay="0">
                                              <p:tgtEl>
                                                <p:sldTgt/>
                                              </p:tgtEl>
                                            </p:cond>
                                          </p:endCondLst>
                                        </p:cTn>
                                        <p:tgtEl>
                                          <p:sndTgt r:embed="rId4" name="CHIMES.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nodeType="clickEffect">
                                  <p:stCondLst>
                                    <p:cond delay="0"/>
                                  </p:stCondLst>
                                  <p:childTnLst>
                                    <p:set>
                                      <p:cBhvr>
                                        <p:cTn id="32" dur="1" fill="hold">
                                          <p:stCondLst>
                                            <p:cond delay="0"/>
                                          </p:stCondLst>
                                        </p:cTn>
                                        <p:tgtEl>
                                          <p:spTgt spid="119821"/>
                                        </p:tgtEl>
                                        <p:attrNameLst>
                                          <p:attrName>style.visibility</p:attrName>
                                        </p:attrNameLst>
                                      </p:cBhvr>
                                      <p:to>
                                        <p:strVal val="visible"/>
                                      </p:to>
                                    </p:set>
                                    <p:animEffect transition="in" filter="strips(downRight)">
                                      <p:cBhvr>
                                        <p:cTn id="33" dur="500"/>
                                        <p:tgtEl>
                                          <p:spTgt spid="119821"/>
                                        </p:tgtEl>
                                      </p:cBhvr>
                                    </p:animEffect>
                                  </p:childTnLst>
                                  <p:subTnLst>
                                    <p:audio>
                                      <p:cMediaNode>
                                        <p:cTn display="0" masterRel="sameClick">
                                          <p:stCondLst>
                                            <p:cond evt="begin" delay="0">
                                              <p:tn val="31"/>
                                            </p:cond>
                                          </p:stCondLst>
                                          <p:endCondLst>
                                            <p:cond evt="onStopAudio" delay="0">
                                              <p:tgtEl>
                                                <p:sldTgt/>
                                              </p:tgtEl>
                                            </p:cond>
                                          </p:endCondLst>
                                        </p:cTn>
                                        <p:tgtEl>
                                          <p:sndTgt r:embed="rId4" name="CHIMES.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nodeType="clickEffect">
                                  <p:stCondLst>
                                    <p:cond delay="0"/>
                                  </p:stCondLst>
                                  <p:childTnLst>
                                    <p:set>
                                      <p:cBhvr>
                                        <p:cTn id="37" dur="1" fill="hold">
                                          <p:stCondLst>
                                            <p:cond delay="0"/>
                                          </p:stCondLst>
                                        </p:cTn>
                                        <p:tgtEl>
                                          <p:spTgt spid="119824"/>
                                        </p:tgtEl>
                                        <p:attrNameLst>
                                          <p:attrName>style.visibility</p:attrName>
                                        </p:attrNameLst>
                                      </p:cBhvr>
                                      <p:to>
                                        <p:strVal val="visible"/>
                                      </p:to>
                                    </p:set>
                                    <p:animEffect transition="in" filter="strips(downRight)">
                                      <p:cBhvr>
                                        <p:cTn id="38" dur="500"/>
                                        <p:tgtEl>
                                          <p:spTgt spid="119824"/>
                                        </p:tgtEl>
                                      </p:cBhvr>
                                    </p:animEffect>
                                  </p:childTnLst>
                                  <p:subTnLst>
                                    <p:audio>
                                      <p:cMediaNode>
                                        <p:cTn display="0" masterRel="sameClick">
                                          <p:stCondLst>
                                            <p:cond evt="begin" delay="0">
                                              <p:tn val="36"/>
                                            </p:cond>
                                          </p:stCondLst>
                                          <p:endCondLst>
                                            <p:cond evt="onStopAudio" delay="0">
                                              <p:tgtEl>
                                                <p:sldTgt/>
                                              </p:tgtEl>
                                            </p:cond>
                                          </p:endCondLst>
                                        </p:cTn>
                                        <p:tgtEl>
                                          <p:sndTgt r:embed="rId4" name="CHIMES.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119832"/>
                                        </p:tgtEl>
                                        <p:attrNameLst>
                                          <p:attrName>style.visibility</p:attrName>
                                        </p:attrNameLst>
                                      </p:cBhvr>
                                      <p:to>
                                        <p:strVal val="visible"/>
                                      </p:to>
                                    </p:set>
                                    <p:animEffect transition="in" filter="strips(downRight)">
                                      <p:cBhvr>
                                        <p:cTn id="43" dur="500"/>
                                        <p:tgtEl>
                                          <p:spTgt spid="119832"/>
                                        </p:tgtEl>
                                      </p:cBhvr>
                                    </p:animEffect>
                                  </p:childTnLst>
                                  <p:subTnLst>
                                    <p:audio>
                                      <p:cMediaNode>
                                        <p:cTn display="0" masterRel="sameClick">
                                          <p:stCondLst>
                                            <p:cond evt="begin" delay="0">
                                              <p:tn val="41"/>
                                            </p:cond>
                                          </p:stCondLst>
                                          <p:endCondLst>
                                            <p:cond evt="onStopAudio" delay="0">
                                              <p:tgtEl>
                                                <p:sldTgt/>
                                              </p:tgtEl>
                                            </p:cond>
                                          </p:endCondLst>
                                        </p:cTn>
                                        <p:tgtEl>
                                          <p:sndTgt r:embed="rId4" name="CHIMES.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119834"/>
                                        </p:tgtEl>
                                        <p:attrNameLst>
                                          <p:attrName>style.visibility</p:attrName>
                                        </p:attrNameLst>
                                      </p:cBhvr>
                                      <p:to>
                                        <p:strVal val="visible"/>
                                      </p:to>
                                    </p:set>
                                    <p:anim calcmode="lin" valueType="num">
                                      <p:cBhvr additive="base">
                                        <p:cTn id="48" dur="500" fill="hold"/>
                                        <p:tgtEl>
                                          <p:spTgt spid="119834"/>
                                        </p:tgtEl>
                                        <p:attrNameLst>
                                          <p:attrName>ppt_x</p:attrName>
                                        </p:attrNameLst>
                                      </p:cBhvr>
                                      <p:tavLst>
                                        <p:tav tm="0">
                                          <p:val>
                                            <p:strVal val="#ppt_x"/>
                                          </p:val>
                                        </p:tav>
                                        <p:tav tm="100000">
                                          <p:val>
                                            <p:strVal val="#ppt_x"/>
                                          </p:val>
                                        </p:tav>
                                      </p:tavLst>
                                    </p:anim>
                                    <p:anim calcmode="lin" valueType="num">
                                      <p:cBhvr additive="base">
                                        <p:cTn id="49" dur="500" fill="hold"/>
                                        <p:tgtEl>
                                          <p:spTgt spid="119834"/>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8" presetClass="entr" presetSubtype="6" fill="hold" grpId="0" nodeType="clickEffect">
                                  <p:stCondLst>
                                    <p:cond delay="0"/>
                                  </p:stCondLst>
                                  <p:childTnLst>
                                    <p:set>
                                      <p:cBhvr>
                                        <p:cTn id="53" dur="1" fill="hold">
                                          <p:stCondLst>
                                            <p:cond delay="0"/>
                                          </p:stCondLst>
                                        </p:cTn>
                                        <p:tgtEl>
                                          <p:spTgt spid="119813"/>
                                        </p:tgtEl>
                                        <p:attrNameLst>
                                          <p:attrName>style.visibility</p:attrName>
                                        </p:attrNameLst>
                                      </p:cBhvr>
                                      <p:to>
                                        <p:strVal val="visible"/>
                                      </p:to>
                                    </p:set>
                                    <p:animEffect transition="in" filter="strips(downRight)">
                                      <p:cBhvr>
                                        <p:cTn id="54" dur="500"/>
                                        <p:tgtEl>
                                          <p:spTgt spid="119813"/>
                                        </p:tgtEl>
                                      </p:cBhvr>
                                    </p:animEffect>
                                  </p:childTnLst>
                                  <p:subTnLst>
                                    <p:audio>
                                      <p:cMediaNode>
                                        <p:cTn display="0" masterRel="sameClick">
                                          <p:stCondLst>
                                            <p:cond evt="begin" delay="0">
                                              <p:tn val="52"/>
                                            </p:cond>
                                          </p:stCondLst>
                                          <p:endCondLst>
                                            <p:cond evt="onStopAudio" delay="0">
                                              <p:tgtEl>
                                                <p:sldTgt/>
                                              </p:tgtEl>
                                            </p:cond>
                                          </p:endCondLst>
                                        </p:cTn>
                                        <p:tgtEl>
                                          <p:sndTgt r:embed="rId4" name="CHIMES.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18" presetClass="entr" presetSubtype="6" fill="hold" nodeType="clickEffect">
                                  <p:stCondLst>
                                    <p:cond delay="0"/>
                                  </p:stCondLst>
                                  <p:childTnLst>
                                    <p:set>
                                      <p:cBhvr>
                                        <p:cTn id="58" dur="1" fill="hold">
                                          <p:stCondLst>
                                            <p:cond delay="0"/>
                                          </p:stCondLst>
                                        </p:cTn>
                                        <p:tgtEl>
                                          <p:spTgt spid="119822"/>
                                        </p:tgtEl>
                                        <p:attrNameLst>
                                          <p:attrName>style.visibility</p:attrName>
                                        </p:attrNameLst>
                                      </p:cBhvr>
                                      <p:to>
                                        <p:strVal val="visible"/>
                                      </p:to>
                                    </p:set>
                                    <p:animEffect transition="in" filter="strips(downRight)">
                                      <p:cBhvr>
                                        <p:cTn id="59" dur="500"/>
                                        <p:tgtEl>
                                          <p:spTgt spid="119822"/>
                                        </p:tgtEl>
                                      </p:cBhvr>
                                    </p:animEffect>
                                  </p:childTnLst>
                                  <p:subTnLst>
                                    <p:audio>
                                      <p:cMediaNode>
                                        <p:cTn display="0" masterRel="sameClick">
                                          <p:stCondLst>
                                            <p:cond evt="begin" delay="0">
                                              <p:tn val="57"/>
                                            </p:cond>
                                          </p:stCondLst>
                                          <p:endCondLst>
                                            <p:cond evt="onStopAudio" delay="0">
                                              <p:tgtEl>
                                                <p:sldTgt/>
                                              </p:tgtEl>
                                            </p:cond>
                                          </p:endCondLst>
                                        </p:cTn>
                                        <p:tgtEl>
                                          <p:sndTgt r:embed="rId4" name="CHIMES.WAV"/>
                                        </p:tgtEl>
                                      </p:cMediaNode>
                                    </p:audio>
                                  </p:subTnLst>
                                </p:cTn>
                              </p:par>
                            </p:childTnLst>
                          </p:cTn>
                        </p:par>
                      </p:childTnLst>
                    </p:cTn>
                  </p:par>
                  <p:par>
                    <p:cTn id="60" fill="hold" nodeType="clickPar">
                      <p:stCondLst>
                        <p:cond delay="indefinite"/>
                      </p:stCondLst>
                      <p:childTnLst>
                        <p:par>
                          <p:cTn id="61" fill="hold" nodeType="withGroup">
                            <p:stCondLst>
                              <p:cond delay="0"/>
                            </p:stCondLst>
                            <p:childTnLst>
                              <p:par>
                                <p:cTn id="62" presetID="18" presetClass="entr" presetSubtype="6"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strips(downRight)">
                                      <p:cBhvr>
                                        <p:cTn id="64" dur="500"/>
                                        <p:tgtEl>
                                          <p:spTgt spid="23"/>
                                        </p:tgtEl>
                                      </p:cBhvr>
                                    </p:animEffect>
                                  </p:childTnLst>
                                  <p:subTnLst>
                                    <p:audio>
                                      <p:cMediaNode>
                                        <p:cTn display="0" masterRel="sameClick">
                                          <p:stCondLst>
                                            <p:cond evt="begin" delay="0">
                                              <p:tn val="62"/>
                                            </p:cond>
                                          </p:stCondLst>
                                          <p:endCondLst>
                                            <p:cond evt="onStopAudio" delay="0">
                                              <p:tgtEl>
                                                <p:sldTgt/>
                                              </p:tgtEl>
                                            </p:cond>
                                          </p:endCondLst>
                                        </p:cTn>
                                        <p:tgtEl>
                                          <p:sndTgt r:embed="rId4" name="CHIMES.WAV"/>
                                        </p:tgtEl>
                                      </p:cMediaNode>
                                    </p:audio>
                                  </p:subTnLst>
                                </p:cTn>
                              </p:par>
                            </p:childTnLst>
                          </p:cTn>
                        </p:par>
                      </p:childTnLst>
                    </p:cTn>
                  </p:par>
                  <p:par>
                    <p:cTn id="65" fill="hold" nodeType="clickPar">
                      <p:stCondLst>
                        <p:cond delay="indefinite"/>
                      </p:stCondLst>
                      <p:childTnLst>
                        <p:par>
                          <p:cTn id="66" fill="hold" nodeType="withGroup">
                            <p:stCondLst>
                              <p:cond delay="0"/>
                            </p:stCondLst>
                            <p:childTnLst>
                              <p:par>
                                <p:cTn id="67" presetID="18" presetClass="entr" presetSubtype="6"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strips(downRight)">
                                      <p:cBhvr>
                                        <p:cTn id="69" dur="500"/>
                                        <p:tgtEl>
                                          <p:spTgt spid="2"/>
                                        </p:tgtEl>
                                      </p:cBhvr>
                                    </p:animEffect>
                                  </p:childTnLst>
                                  <p:subTnLst>
                                    <p:audio>
                                      <p:cMediaNode>
                                        <p:cTn display="0" masterRel="sameClick">
                                          <p:stCondLst>
                                            <p:cond evt="begin" delay="0">
                                              <p:tn val="67"/>
                                            </p:cond>
                                          </p:stCondLst>
                                          <p:endCondLst>
                                            <p:cond evt="onStopAudio" delay="0">
                                              <p:tgtEl>
                                                <p:sldTgt/>
                                              </p:tgtEl>
                                            </p:cond>
                                          </p:endCondLst>
                                        </p:cTn>
                                        <p:tgtEl>
                                          <p:sndTgt r:embed="rId4" name="CHIMES.WAV"/>
                                        </p:tgtEl>
                                      </p:cMediaNode>
                                    </p:audio>
                                  </p:subTnLst>
                                </p:cTn>
                              </p:par>
                            </p:childTnLst>
                          </p:cTn>
                        </p:par>
                      </p:childTnLst>
                    </p:cTn>
                  </p:par>
                  <p:par>
                    <p:cTn id="70" fill="hold" nodeType="clickPar">
                      <p:stCondLst>
                        <p:cond delay="indefinite"/>
                      </p:stCondLst>
                      <p:childTnLst>
                        <p:par>
                          <p:cTn id="71" fill="hold" nodeType="withGroup">
                            <p:stCondLst>
                              <p:cond delay="0"/>
                            </p:stCondLst>
                            <p:childTnLst>
                              <p:par>
                                <p:cTn id="72" presetID="18" presetClass="entr" presetSubtype="6" fill="hold"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strips(downRight)">
                                      <p:cBhvr>
                                        <p:cTn id="74" dur="500"/>
                                        <p:tgtEl>
                                          <p:spTgt spid="3"/>
                                        </p:tgtEl>
                                      </p:cBhvr>
                                    </p:animEffect>
                                  </p:childTnLst>
                                  <p:subTnLst>
                                    <p:audio>
                                      <p:cMediaNode>
                                        <p:cTn display="0" masterRel="sameClick">
                                          <p:stCondLst>
                                            <p:cond evt="begin" delay="0">
                                              <p:tn val="72"/>
                                            </p:cond>
                                          </p:stCondLst>
                                          <p:endCondLst>
                                            <p:cond evt="onStopAudio" delay="0">
                                              <p:tgtEl>
                                                <p:sldTgt/>
                                              </p:tgtEl>
                                            </p:cond>
                                          </p:endCondLst>
                                        </p:cTn>
                                        <p:tgtEl>
                                          <p:sndTgt r:embed="rId4" name="CHIMES.WAV"/>
                                        </p:tgtEl>
                                      </p:cMediaNode>
                                    </p:audio>
                                  </p:subTnLst>
                                </p:cTn>
                              </p:par>
                            </p:childTnLst>
                          </p:cTn>
                        </p:par>
                      </p:childTnLst>
                    </p:cTn>
                  </p:par>
                  <p:par>
                    <p:cTn id="75" fill="hold" nodeType="clickPar">
                      <p:stCondLst>
                        <p:cond delay="indefinite"/>
                      </p:stCondLst>
                      <p:childTnLst>
                        <p:par>
                          <p:cTn id="76" fill="hold" nodeType="withGroup">
                            <p:stCondLst>
                              <p:cond delay="0"/>
                            </p:stCondLst>
                            <p:childTnLst>
                              <p:par>
                                <p:cTn id="77" presetID="18" presetClass="entr" presetSubtype="6"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strips(downRight)">
                                      <p:cBhvr>
                                        <p:cTn id="79" dur="500"/>
                                        <p:tgtEl>
                                          <p:spTgt spid="26"/>
                                        </p:tgtEl>
                                      </p:cBhvr>
                                    </p:animEffect>
                                  </p:childTnLst>
                                  <p:subTnLst>
                                    <p:audio>
                                      <p:cMediaNode>
                                        <p:cTn display="0" masterRel="sameClick">
                                          <p:stCondLst>
                                            <p:cond evt="begin" delay="0">
                                              <p:tn val="77"/>
                                            </p:cond>
                                          </p:stCondLst>
                                          <p:endCondLst>
                                            <p:cond evt="onStopAudio" delay="0">
                                              <p:tgtEl>
                                                <p:sldTgt/>
                                              </p:tgtEl>
                                            </p:cond>
                                          </p:endCondLst>
                                        </p:cTn>
                                        <p:tgtEl>
                                          <p:sndTgt r:embed="rId4" name="CHIMES.WAV"/>
                                        </p:tgtEl>
                                      </p:cMediaNode>
                                    </p:audio>
                                  </p:subTnLst>
                                </p:cTn>
                              </p:par>
                            </p:childTnLst>
                          </p:cTn>
                        </p:par>
                      </p:childTnLst>
                    </p:cTn>
                  </p:par>
                  <p:par>
                    <p:cTn id="80" fill="hold" nodeType="clickPar">
                      <p:stCondLst>
                        <p:cond delay="indefinite"/>
                      </p:stCondLst>
                      <p:childTnLst>
                        <p:par>
                          <p:cTn id="81" fill="hold" nodeType="withGroup">
                            <p:stCondLst>
                              <p:cond delay="0"/>
                            </p:stCondLst>
                            <p:childTnLst>
                              <p:par>
                                <p:cTn id="82" presetID="18" presetClass="entr" presetSubtype="6" fill="hold" grpId="0" nodeType="clickEffect">
                                  <p:stCondLst>
                                    <p:cond delay="0"/>
                                  </p:stCondLst>
                                  <p:childTnLst>
                                    <p:set>
                                      <p:cBhvr>
                                        <p:cTn id="83" dur="1" fill="hold">
                                          <p:stCondLst>
                                            <p:cond delay="0"/>
                                          </p:stCondLst>
                                        </p:cTn>
                                        <p:tgtEl>
                                          <p:spTgt spid="119815"/>
                                        </p:tgtEl>
                                        <p:attrNameLst>
                                          <p:attrName>style.visibility</p:attrName>
                                        </p:attrNameLst>
                                      </p:cBhvr>
                                      <p:to>
                                        <p:strVal val="visible"/>
                                      </p:to>
                                    </p:set>
                                    <p:animEffect transition="in" filter="strips(downRight)">
                                      <p:cBhvr>
                                        <p:cTn id="84" dur="500"/>
                                        <p:tgtEl>
                                          <p:spTgt spid="119815"/>
                                        </p:tgtEl>
                                      </p:cBhvr>
                                    </p:animEffect>
                                  </p:childTnLst>
                                  <p:subTnLst>
                                    <p:audio>
                                      <p:cMediaNode>
                                        <p:cTn display="0" masterRel="sameClick">
                                          <p:stCondLst>
                                            <p:cond evt="begin" delay="0">
                                              <p:tn val="82"/>
                                            </p:cond>
                                          </p:stCondLst>
                                          <p:endCondLst>
                                            <p:cond evt="onStopAudio" delay="0">
                                              <p:tgtEl>
                                                <p:sldTgt/>
                                              </p:tgtEl>
                                            </p:cond>
                                          </p:endCondLst>
                                        </p:cTn>
                                        <p:tgtEl>
                                          <p:sndTgt r:embed="rId4" name="CHIMES.WAV"/>
                                        </p:tgtEl>
                                      </p:cMediaNode>
                                    </p:audio>
                                  </p:subTnLst>
                                </p:cTn>
                              </p:par>
                            </p:childTnLst>
                          </p:cTn>
                        </p:par>
                      </p:childTnLst>
                    </p:cTn>
                  </p:par>
                  <p:par>
                    <p:cTn id="85" fill="hold" nodeType="clickPar">
                      <p:stCondLst>
                        <p:cond delay="indefinite"/>
                      </p:stCondLst>
                      <p:childTnLst>
                        <p:par>
                          <p:cTn id="86" fill="hold" nodeType="withGroup">
                            <p:stCondLst>
                              <p:cond delay="0"/>
                            </p:stCondLst>
                            <p:childTnLst>
                              <p:par>
                                <p:cTn id="87" presetID="18" presetClass="entr" presetSubtype="6" fill="hold" nodeType="clickEffect">
                                  <p:stCondLst>
                                    <p:cond delay="0"/>
                                  </p:stCondLst>
                                  <p:childTnLst>
                                    <p:set>
                                      <p:cBhvr>
                                        <p:cTn id="88" dur="1" fill="hold">
                                          <p:stCondLst>
                                            <p:cond delay="0"/>
                                          </p:stCondLst>
                                        </p:cTn>
                                        <p:tgtEl>
                                          <p:spTgt spid="119823"/>
                                        </p:tgtEl>
                                        <p:attrNameLst>
                                          <p:attrName>style.visibility</p:attrName>
                                        </p:attrNameLst>
                                      </p:cBhvr>
                                      <p:to>
                                        <p:strVal val="visible"/>
                                      </p:to>
                                    </p:set>
                                    <p:animEffect transition="in" filter="strips(downRight)">
                                      <p:cBhvr>
                                        <p:cTn id="89" dur="500"/>
                                        <p:tgtEl>
                                          <p:spTgt spid="119823"/>
                                        </p:tgtEl>
                                      </p:cBhvr>
                                    </p:animEffect>
                                  </p:childTnLst>
                                  <p:subTnLst>
                                    <p:audio>
                                      <p:cMediaNode>
                                        <p:cTn display="0" masterRel="sameClick">
                                          <p:stCondLst>
                                            <p:cond evt="begin" delay="0">
                                              <p:tn val="87"/>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autoUpdateAnimBg="0"/>
      <p:bldP spid="119814" grpId="0" autoUpdateAnimBg="0"/>
      <p:bldP spid="119815" grpId="0" autoUpdateAnimBg="0"/>
      <p:bldP spid="119829" grpId="0" autoUpdateAnimBg="0"/>
      <p:bldP spid="119832" grpId="0" autoUpdateAnimBg="0"/>
      <p:bldP spid="23" grpId="0" autoUpdateAnimBg="0"/>
      <p:bldP spid="2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5"/>
          <p:cNvSpPr txBox="1">
            <a:spLocks noChangeArrowheads="1"/>
          </p:cNvSpPr>
          <p:nvPr/>
        </p:nvSpPr>
        <p:spPr bwMode="auto">
          <a:xfrm>
            <a:off x="2160588" y="609600"/>
            <a:ext cx="42402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1800" b="1">
                <a:solidFill>
                  <a:schemeClr val="accent2"/>
                </a:solidFill>
                <a:latin typeface="Century Gothic" panose="020B0502020202020204" pitchFamily="34" charset="0"/>
                <a:ea typeface="楷体_GB2312"/>
              </a:rPr>
              <a:t>Fundamental of Electronic Technology</a:t>
            </a:r>
          </a:p>
        </p:txBody>
      </p:sp>
      <p:pic>
        <p:nvPicPr>
          <p:cNvPr id="3075" name="Picture 6" descr="lin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908050"/>
            <a:ext cx="845502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20"/>
          <p:cNvSpPr txBox="1">
            <a:spLocks noChangeArrowheads="1"/>
          </p:cNvSpPr>
          <p:nvPr/>
        </p:nvSpPr>
        <p:spPr bwMode="auto">
          <a:xfrm>
            <a:off x="539750" y="2133600"/>
            <a:ext cx="8135938"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8800" b="1" dirty="0" smtClean="0">
                <a:solidFill>
                  <a:srgbClr val="008000"/>
                </a:solidFill>
                <a:latin typeface="黑体" panose="02010609060101010101" pitchFamily="49" charset="-122"/>
                <a:ea typeface="黑体" panose="02010609060101010101" pitchFamily="49" charset="-122"/>
              </a:rPr>
              <a:t>10 </a:t>
            </a:r>
            <a:r>
              <a:rPr lang="zh-CN" altLang="en-US" sz="8800" b="1" dirty="0">
                <a:solidFill>
                  <a:srgbClr val="008000"/>
                </a:solidFill>
                <a:latin typeface="黑体" panose="02010609060101010101" pitchFamily="49" charset="-122"/>
                <a:ea typeface="黑体" panose="02010609060101010101" pitchFamily="49" charset="-122"/>
              </a:rPr>
              <a:t>信号处理与信号产生电路</a:t>
            </a:r>
          </a:p>
        </p:txBody>
      </p:sp>
    </p:spTree>
    <p:extLst>
      <p:ext uri="{BB962C8B-B14F-4D97-AF65-F5344CB8AC3E}">
        <p14:creationId xmlns:p14="http://schemas.microsoft.com/office/powerpoint/2010/main" val="11770550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descr="未标题-2 拷贝"/>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538" y="487363"/>
            <a:ext cx="5100637" cy="3733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81923" name="Line 3"/>
          <p:cNvSpPr>
            <a:spLocks noChangeShapeType="1"/>
          </p:cNvSpPr>
          <p:nvPr/>
        </p:nvSpPr>
        <p:spPr bwMode="auto">
          <a:xfrm>
            <a:off x="522288" y="762000"/>
            <a:ext cx="2451100"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24" name="Rectangle 4"/>
          <p:cNvSpPr>
            <a:spLocks noChangeArrowheads="1"/>
          </p:cNvSpPr>
          <p:nvPr/>
        </p:nvSpPr>
        <p:spPr bwMode="auto">
          <a:xfrm>
            <a:off x="342900" y="1125538"/>
            <a:ext cx="287020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fontAlgn="t" hangingPunct="1">
              <a:lnSpc>
                <a:spcPct val="110000"/>
              </a:lnSpc>
              <a:buClr>
                <a:srgbClr val="FF3300"/>
              </a:buClr>
              <a:buFont typeface="Marlett" pitchFamily="2" charset="2"/>
              <a:buNone/>
            </a:pPr>
            <a:r>
              <a:rPr lang="zh-CN" altLang="en-US" sz="2800" b="1">
                <a:solidFill>
                  <a:srgbClr val="000000"/>
                </a:solidFill>
                <a:ea typeface="楷体_GB2312"/>
              </a:rPr>
              <a:t>采用非线性元件</a:t>
            </a:r>
          </a:p>
        </p:txBody>
      </p:sp>
      <p:sp>
        <p:nvSpPr>
          <p:cNvPr id="81925" name="Rectangle 5">
            <a:hlinkClick r:id="rId6" action="ppaction://hlinksldjump"/>
          </p:cNvPr>
          <p:cNvSpPr>
            <a:spLocks noChangeArrowheads="1"/>
          </p:cNvSpPr>
          <p:nvPr/>
        </p:nvSpPr>
        <p:spPr bwMode="auto">
          <a:xfrm>
            <a:off x="630238" y="195263"/>
            <a:ext cx="34321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chemeClr val="accent2"/>
                </a:solidFill>
                <a:ea typeface="黑体" panose="02010609060101010101" pitchFamily="49" charset="-122"/>
              </a:rPr>
              <a:t>4.</a:t>
            </a:r>
            <a:r>
              <a:rPr lang="en-US" altLang="zh-CN" b="1">
                <a:solidFill>
                  <a:schemeClr val="accent2"/>
                </a:solidFill>
                <a:latin typeface="黑体" panose="02010609060101010101" pitchFamily="49" charset="-122"/>
                <a:ea typeface="黑体" panose="02010609060101010101" pitchFamily="49" charset="-122"/>
              </a:rPr>
              <a:t> </a:t>
            </a:r>
            <a:r>
              <a:rPr lang="zh-CN" altLang="en-US" b="1">
                <a:solidFill>
                  <a:schemeClr val="accent2"/>
                </a:solidFill>
                <a:latin typeface="黑体" panose="02010609060101010101" pitchFamily="49" charset="-122"/>
                <a:ea typeface="黑体" panose="02010609060101010101" pitchFamily="49" charset="-122"/>
              </a:rPr>
              <a:t>稳幅措施</a:t>
            </a:r>
            <a:endParaRPr lang="zh-CN" altLang="en-US" sz="3600" b="1">
              <a:solidFill>
                <a:schemeClr val="accent2"/>
              </a:solidFill>
              <a:latin typeface="黑体" panose="02010609060101010101" pitchFamily="49" charset="-122"/>
              <a:ea typeface="黑体" panose="02010609060101010101" pitchFamily="49" charset="-122"/>
            </a:endParaRPr>
          </a:p>
        </p:txBody>
      </p:sp>
      <p:sp>
        <p:nvSpPr>
          <p:cNvPr id="120838" name="Rectangle 6"/>
          <p:cNvSpPr>
            <a:spLocks noChangeArrowheads="1"/>
          </p:cNvSpPr>
          <p:nvPr/>
        </p:nvSpPr>
        <p:spPr bwMode="auto">
          <a:xfrm>
            <a:off x="342900" y="2019300"/>
            <a:ext cx="30099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fontAlgn="t" hangingPunct="1">
              <a:lnSpc>
                <a:spcPct val="110000"/>
              </a:lnSpc>
              <a:buClr>
                <a:srgbClr val="FF3300"/>
              </a:buClr>
              <a:buFont typeface="Marlett" pitchFamily="2" charset="2"/>
              <a:buChar char="4"/>
            </a:pPr>
            <a:r>
              <a:rPr lang="zh-CN" altLang="en-US" sz="2800" b="1">
                <a:solidFill>
                  <a:srgbClr val="000000"/>
                </a:solidFill>
                <a:ea typeface="楷体_GB2312"/>
              </a:rPr>
              <a:t>热敏元件</a:t>
            </a:r>
          </a:p>
        </p:txBody>
      </p:sp>
      <p:sp>
        <p:nvSpPr>
          <p:cNvPr id="120839" name="AutoShape 7"/>
          <p:cNvSpPr>
            <a:spLocks noChangeArrowheads="1"/>
          </p:cNvSpPr>
          <p:nvPr/>
        </p:nvSpPr>
        <p:spPr bwMode="auto">
          <a:xfrm>
            <a:off x="6227763" y="187325"/>
            <a:ext cx="2095500" cy="565150"/>
          </a:xfrm>
          <a:prstGeom prst="wedgeEllipseCallout">
            <a:avLst>
              <a:gd name="adj1" fmla="val -39093"/>
              <a:gd name="adj2" fmla="val 191292"/>
            </a:avLst>
          </a:prstGeom>
          <a:solidFill>
            <a:srgbClr val="CCFFCC"/>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50000"/>
              </a:spcBef>
              <a:buFontTx/>
              <a:buNone/>
            </a:pPr>
            <a:r>
              <a:rPr lang="zh-CN" altLang="en-US" sz="2400" b="1">
                <a:solidFill>
                  <a:srgbClr val="FF0000"/>
                </a:solidFill>
                <a:ea typeface="楷体_GB2312"/>
              </a:rPr>
              <a:t>热敏电阻</a:t>
            </a:r>
          </a:p>
        </p:txBody>
      </p:sp>
      <p:grpSp>
        <p:nvGrpSpPr>
          <p:cNvPr id="120840" name="Group 8"/>
          <p:cNvGrpSpPr>
            <a:grpSpLocks/>
          </p:cNvGrpSpPr>
          <p:nvPr/>
        </p:nvGrpSpPr>
        <p:grpSpPr bwMode="auto">
          <a:xfrm>
            <a:off x="223838" y="2489200"/>
            <a:ext cx="3541712" cy="811213"/>
            <a:chOff x="322" y="1256"/>
            <a:chExt cx="2231" cy="511"/>
          </a:xfrm>
        </p:grpSpPr>
        <p:sp>
          <p:nvSpPr>
            <p:cNvPr id="81961" name="Rectangle 9"/>
            <p:cNvSpPr>
              <a:spLocks noChangeArrowheads="1"/>
            </p:cNvSpPr>
            <p:nvPr/>
          </p:nvSpPr>
          <p:spPr bwMode="auto">
            <a:xfrm>
              <a:off x="322" y="1320"/>
              <a:ext cx="95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800" b="1">
                  <a:solidFill>
                    <a:srgbClr val="000000"/>
                  </a:solidFill>
                  <a:ea typeface="楷体_GB2312"/>
                </a:rPr>
                <a:t>起振时，</a:t>
              </a:r>
            </a:p>
          </p:txBody>
        </p:sp>
        <p:graphicFrame>
          <p:nvGraphicFramePr>
            <p:cNvPr id="81962" name="Object 10"/>
            <p:cNvGraphicFramePr>
              <a:graphicFrameLocks noChangeAspect="1"/>
            </p:cNvGraphicFramePr>
            <p:nvPr/>
          </p:nvGraphicFramePr>
          <p:xfrm>
            <a:off x="1361" y="1256"/>
            <a:ext cx="1192" cy="511"/>
          </p:xfrm>
          <a:graphic>
            <a:graphicData uri="http://schemas.openxmlformats.org/presentationml/2006/ole">
              <mc:AlternateContent xmlns:mc="http://schemas.openxmlformats.org/markup-compatibility/2006">
                <mc:Choice xmlns:v="urn:schemas-microsoft-com:vml" Requires="v">
                  <p:oleObj spid="_x0000_s82503" name="公式" r:id="rId7" imgW="939392" imgH="406224" progId="Equation.3">
                    <p:embed/>
                  </p:oleObj>
                </mc:Choice>
                <mc:Fallback>
                  <p:oleObj name="公式" r:id="rId7" imgW="939392" imgH="406224"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1" y="1256"/>
                          <a:ext cx="1192" cy="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0843" name="Rectangle 11"/>
          <p:cNvSpPr>
            <a:spLocks noChangeArrowheads="1"/>
          </p:cNvSpPr>
          <p:nvPr/>
        </p:nvSpPr>
        <p:spPr bwMode="auto">
          <a:xfrm>
            <a:off x="708025" y="3324225"/>
            <a:ext cx="6985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800" b="1">
                <a:solidFill>
                  <a:srgbClr val="000000"/>
                </a:solidFill>
                <a:ea typeface="楷体_GB2312"/>
              </a:rPr>
              <a:t>即</a:t>
            </a:r>
          </a:p>
        </p:txBody>
      </p:sp>
      <p:graphicFrame>
        <p:nvGraphicFramePr>
          <p:cNvPr id="120844" name="Object 12"/>
          <p:cNvGraphicFramePr>
            <a:graphicFrameLocks noChangeAspect="1"/>
          </p:cNvGraphicFramePr>
          <p:nvPr/>
        </p:nvGraphicFramePr>
        <p:xfrm>
          <a:off x="1360488" y="3429000"/>
          <a:ext cx="1150937" cy="403225"/>
        </p:xfrm>
        <a:graphic>
          <a:graphicData uri="http://schemas.openxmlformats.org/presentationml/2006/ole">
            <mc:AlternateContent xmlns:mc="http://schemas.openxmlformats.org/markup-compatibility/2006">
              <mc:Choice xmlns:v="urn:schemas-microsoft-com:vml" Requires="v">
                <p:oleObj spid="_x0000_s82504" name="公式" r:id="rId9" imgW="571252" imgH="203112" progId="Equation.3">
                  <p:embed/>
                </p:oleObj>
              </mc:Choice>
              <mc:Fallback>
                <p:oleObj name="公式" r:id="rId9" imgW="571252" imgH="203112"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0488" y="3429000"/>
                        <a:ext cx="1150937"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45" name="Rectangle 13"/>
          <p:cNvSpPr>
            <a:spLocks noChangeArrowheads="1"/>
          </p:cNvSpPr>
          <p:nvPr/>
        </p:nvSpPr>
        <p:spPr bwMode="auto">
          <a:xfrm>
            <a:off x="300038" y="4001795"/>
            <a:ext cx="33115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800" b="1">
                <a:solidFill>
                  <a:srgbClr val="000000"/>
                </a:solidFill>
                <a:ea typeface="楷体_GB2312"/>
              </a:rPr>
              <a:t>热敏电阻的作用</a:t>
            </a:r>
          </a:p>
        </p:txBody>
      </p:sp>
      <p:graphicFrame>
        <p:nvGraphicFramePr>
          <p:cNvPr id="120846" name="Object 14"/>
          <p:cNvGraphicFramePr>
            <a:graphicFrameLocks noChangeAspect="1"/>
          </p:cNvGraphicFramePr>
          <p:nvPr>
            <p:extLst>
              <p:ext uri="{D42A27DB-BD31-4B8C-83A1-F6EECF244321}">
                <p14:modId xmlns:p14="http://schemas.microsoft.com/office/powerpoint/2010/main" val="1517190854"/>
              </p:ext>
            </p:extLst>
          </p:nvPr>
        </p:nvGraphicFramePr>
        <p:xfrm>
          <a:off x="557213" y="4566945"/>
          <a:ext cx="687387" cy="531812"/>
        </p:xfrm>
        <a:graphic>
          <a:graphicData uri="http://schemas.openxmlformats.org/presentationml/2006/ole">
            <mc:AlternateContent xmlns:mc="http://schemas.openxmlformats.org/markup-compatibility/2006">
              <mc:Choice xmlns:v="urn:schemas-microsoft-com:vml" Requires="v">
                <p:oleObj spid="_x0000_s82505" name="公式" r:id="rId11" imgW="342603" imgH="266469" progId="Equation.3">
                  <p:embed/>
                </p:oleObj>
              </mc:Choice>
              <mc:Fallback>
                <p:oleObj name="公式" r:id="rId11" imgW="342603" imgH="266469"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7213" y="4566945"/>
                        <a:ext cx="687387"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0847" name="Group 15"/>
          <p:cNvGrpSpPr>
            <a:grpSpLocks/>
          </p:cNvGrpSpPr>
          <p:nvPr/>
        </p:nvGrpSpPr>
        <p:grpSpPr bwMode="auto">
          <a:xfrm>
            <a:off x="1216025" y="4566945"/>
            <a:ext cx="1149350" cy="531812"/>
            <a:chOff x="766" y="2701"/>
            <a:chExt cx="724" cy="335"/>
          </a:xfrm>
        </p:grpSpPr>
        <p:graphicFrame>
          <p:nvGraphicFramePr>
            <p:cNvPr id="81959" name="Object 16"/>
            <p:cNvGraphicFramePr>
              <a:graphicFrameLocks noChangeAspect="1"/>
            </p:cNvGraphicFramePr>
            <p:nvPr/>
          </p:nvGraphicFramePr>
          <p:xfrm>
            <a:off x="1071" y="2701"/>
            <a:ext cx="419" cy="335"/>
          </p:xfrm>
          <a:graphic>
            <a:graphicData uri="http://schemas.openxmlformats.org/presentationml/2006/ole">
              <mc:AlternateContent xmlns:mc="http://schemas.openxmlformats.org/markup-compatibility/2006">
                <mc:Choice xmlns:v="urn:schemas-microsoft-com:vml" Requires="v">
                  <p:oleObj spid="_x0000_s82506" name="公式" r:id="rId13" imgW="330057" imgH="266584" progId="Equation.3">
                    <p:embed/>
                  </p:oleObj>
                </mc:Choice>
                <mc:Fallback>
                  <p:oleObj name="公式" r:id="rId13" imgW="330057" imgH="266584"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1" y="2701"/>
                          <a:ext cx="419"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60" name="Line 17"/>
            <p:cNvSpPr>
              <a:spLocks noChangeShapeType="1"/>
            </p:cNvSpPr>
            <p:nvPr/>
          </p:nvSpPr>
          <p:spPr bwMode="auto">
            <a:xfrm flipV="1">
              <a:off x="766" y="2868"/>
              <a:ext cx="311" cy="0"/>
            </a:xfrm>
            <a:prstGeom prst="line">
              <a:avLst/>
            </a:prstGeom>
            <a:noFill/>
            <a:ln w="25400">
              <a:solidFill>
                <a:srgbClr val="FF00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120850" name="Group 18"/>
          <p:cNvGrpSpPr>
            <a:grpSpLocks/>
          </p:cNvGrpSpPr>
          <p:nvPr/>
        </p:nvGrpSpPr>
        <p:grpSpPr bwMode="auto">
          <a:xfrm>
            <a:off x="2344738" y="4617745"/>
            <a:ext cx="1731962" cy="430212"/>
            <a:chOff x="1477" y="2733"/>
            <a:chExt cx="1091" cy="271"/>
          </a:xfrm>
        </p:grpSpPr>
        <p:graphicFrame>
          <p:nvGraphicFramePr>
            <p:cNvPr id="81957" name="Object 19"/>
            <p:cNvGraphicFramePr>
              <a:graphicFrameLocks noChangeAspect="1"/>
            </p:cNvGraphicFramePr>
            <p:nvPr/>
          </p:nvGraphicFramePr>
          <p:xfrm>
            <a:off x="1796" y="2733"/>
            <a:ext cx="772" cy="271"/>
          </p:xfrm>
          <a:graphic>
            <a:graphicData uri="http://schemas.openxmlformats.org/presentationml/2006/ole">
              <mc:AlternateContent xmlns:mc="http://schemas.openxmlformats.org/markup-compatibility/2006">
                <mc:Choice xmlns:v="urn:schemas-microsoft-com:vml" Requires="v">
                  <p:oleObj spid="_x0000_s82507" name="公式" r:id="rId15" imgW="609336" imgH="215806" progId="Equation.3">
                    <p:embed/>
                  </p:oleObj>
                </mc:Choice>
                <mc:Fallback>
                  <p:oleObj name="公式" r:id="rId15" imgW="609336" imgH="215806"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96" y="2733"/>
                          <a:ext cx="772"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58" name="Line 20"/>
            <p:cNvSpPr>
              <a:spLocks noChangeShapeType="1"/>
            </p:cNvSpPr>
            <p:nvPr/>
          </p:nvSpPr>
          <p:spPr bwMode="auto">
            <a:xfrm flipV="1">
              <a:off x="1477" y="2868"/>
              <a:ext cx="311" cy="0"/>
            </a:xfrm>
            <a:prstGeom prst="line">
              <a:avLst/>
            </a:prstGeom>
            <a:noFill/>
            <a:ln w="25400">
              <a:solidFill>
                <a:srgbClr val="FF00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120853" name="Group 21"/>
          <p:cNvGrpSpPr>
            <a:grpSpLocks/>
          </p:cNvGrpSpPr>
          <p:nvPr/>
        </p:nvGrpSpPr>
        <p:grpSpPr bwMode="auto">
          <a:xfrm>
            <a:off x="4090988" y="4617745"/>
            <a:ext cx="1779587" cy="430212"/>
            <a:chOff x="2577" y="2733"/>
            <a:chExt cx="1121" cy="271"/>
          </a:xfrm>
        </p:grpSpPr>
        <p:graphicFrame>
          <p:nvGraphicFramePr>
            <p:cNvPr id="81955" name="Object 22"/>
            <p:cNvGraphicFramePr>
              <a:graphicFrameLocks noChangeAspect="1"/>
            </p:cNvGraphicFramePr>
            <p:nvPr/>
          </p:nvGraphicFramePr>
          <p:xfrm>
            <a:off x="2912" y="2733"/>
            <a:ext cx="786" cy="271"/>
          </p:xfrm>
          <a:graphic>
            <a:graphicData uri="http://schemas.openxmlformats.org/presentationml/2006/ole">
              <mc:AlternateContent xmlns:mc="http://schemas.openxmlformats.org/markup-compatibility/2006">
                <mc:Choice xmlns:v="urn:schemas-microsoft-com:vml" Requires="v">
                  <p:oleObj spid="_x0000_s82508" name="公式" r:id="rId17" imgW="622030" imgH="215806" progId="Equation.3">
                    <p:embed/>
                  </p:oleObj>
                </mc:Choice>
                <mc:Fallback>
                  <p:oleObj name="公式" r:id="rId17" imgW="622030" imgH="215806"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2" y="2733"/>
                          <a:ext cx="786"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56" name="Line 23"/>
            <p:cNvSpPr>
              <a:spLocks noChangeShapeType="1"/>
            </p:cNvSpPr>
            <p:nvPr/>
          </p:nvSpPr>
          <p:spPr bwMode="auto">
            <a:xfrm flipV="1">
              <a:off x="2577" y="2868"/>
              <a:ext cx="311" cy="0"/>
            </a:xfrm>
            <a:prstGeom prst="line">
              <a:avLst/>
            </a:prstGeom>
            <a:noFill/>
            <a:ln w="25400">
              <a:solidFill>
                <a:srgbClr val="FF00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120856" name="Group 24"/>
          <p:cNvGrpSpPr>
            <a:grpSpLocks/>
          </p:cNvGrpSpPr>
          <p:nvPr/>
        </p:nvGrpSpPr>
        <p:grpSpPr bwMode="auto">
          <a:xfrm>
            <a:off x="5889625" y="4617745"/>
            <a:ext cx="1768475" cy="430212"/>
            <a:chOff x="3710" y="2733"/>
            <a:chExt cx="1114" cy="271"/>
          </a:xfrm>
        </p:grpSpPr>
        <p:graphicFrame>
          <p:nvGraphicFramePr>
            <p:cNvPr id="81953" name="Object 25"/>
            <p:cNvGraphicFramePr>
              <a:graphicFrameLocks noChangeAspect="1"/>
            </p:cNvGraphicFramePr>
            <p:nvPr/>
          </p:nvGraphicFramePr>
          <p:xfrm>
            <a:off x="4052" y="2733"/>
            <a:ext cx="772" cy="271"/>
          </p:xfrm>
          <a:graphic>
            <a:graphicData uri="http://schemas.openxmlformats.org/presentationml/2006/ole">
              <mc:AlternateContent xmlns:mc="http://schemas.openxmlformats.org/markup-compatibility/2006">
                <mc:Choice xmlns:v="urn:schemas-microsoft-com:vml" Requires="v">
                  <p:oleObj spid="_x0000_s82509" name="公式" r:id="rId19" imgW="609336" imgH="215806" progId="Equation.3">
                    <p:embed/>
                  </p:oleObj>
                </mc:Choice>
                <mc:Fallback>
                  <p:oleObj name="公式" r:id="rId19" imgW="609336" imgH="215806" progId="Equation.3">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52" y="2733"/>
                          <a:ext cx="772"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54" name="Line 26"/>
            <p:cNvSpPr>
              <a:spLocks noChangeShapeType="1"/>
            </p:cNvSpPr>
            <p:nvPr/>
          </p:nvSpPr>
          <p:spPr bwMode="auto">
            <a:xfrm flipV="1">
              <a:off x="3710" y="2868"/>
              <a:ext cx="311" cy="0"/>
            </a:xfrm>
            <a:prstGeom prst="line">
              <a:avLst/>
            </a:prstGeom>
            <a:noFill/>
            <a:ln w="25400">
              <a:solidFill>
                <a:srgbClr val="FF00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120859" name="Group 27"/>
          <p:cNvGrpSpPr>
            <a:grpSpLocks/>
          </p:cNvGrpSpPr>
          <p:nvPr/>
        </p:nvGrpSpPr>
        <p:grpSpPr bwMode="auto">
          <a:xfrm>
            <a:off x="2987675" y="5524207"/>
            <a:ext cx="1414463" cy="404813"/>
            <a:chOff x="1909" y="3304"/>
            <a:chExt cx="891" cy="255"/>
          </a:xfrm>
        </p:grpSpPr>
        <p:graphicFrame>
          <p:nvGraphicFramePr>
            <p:cNvPr id="81951" name="Object 28"/>
            <p:cNvGraphicFramePr>
              <a:graphicFrameLocks noChangeAspect="1"/>
            </p:cNvGraphicFramePr>
            <p:nvPr/>
          </p:nvGraphicFramePr>
          <p:xfrm>
            <a:off x="2254" y="3304"/>
            <a:ext cx="546" cy="255"/>
          </p:xfrm>
          <a:graphic>
            <a:graphicData uri="http://schemas.openxmlformats.org/presentationml/2006/ole">
              <mc:AlternateContent xmlns:mc="http://schemas.openxmlformats.org/markup-compatibility/2006">
                <mc:Choice xmlns:v="urn:schemas-microsoft-com:vml" Requires="v">
                  <p:oleObj spid="_x0000_s82510" name="公式" r:id="rId21" imgW="431613" imgH="203112" progId="Equation.3">
                    <p:embed/>
                  </p:oleObj>
                </mc:Choice>
                <mc:Fallback>
                  <p:oleObj name="公式" r:id="rId21" imgW="431613" imgH="203112"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54" y="3304"/>
                          <a:ext cx="546"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52" name="Line 29"/>
            <p:cNvSpPr>
              <a:spLocks noChangeShapeType="1"/>
            </p:cNvSpPr>
            <p:nvPr/>
          </p:nvSpPr>
          <p:spPr bwMode="auto">
            <a:xfrm flipV="1">
              <a:off x="1909" y="3424"/>
              <a:ext cx="311" cy="0"/>
            </a:xfrm>
            <a:prstGeom prst="line">
              <a:avLst/>
            </a:prstGeom>
            <a:noFill/>
            <a:ln w="25400">
              <a:solidFill>
                <a:srgbClr val="FF00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120862" name="Group 30"/>
          <p:cNvGrpSpPr>
            <a:grpSpLocks/>
          </p:cNvGrpSpPr>
          <p:nvPr/>
        </p:nvGrpSpPr>
        <p:grpSpPr bwMode="auto">
          <a:xfrm>
            <a:off x="4511675" y="5398795"/>
            <a:ext cx="2817813" cy="530225"/>
            <a:chOff x="2842" y="3225"/>
            <a:chExt cx="1775" cy="334"/>
          </a:xfrm>
        </p:grpSpPr>
        <p:graphicFrame>
          <p:nvGraphicFramePr>
            <p:cNvPr id="81948" name="Object 31"/>
            <p:cNvGraphicFramePr>
              <a:graphicFrameLocks noChangeAspect="1"/>
            </p:cNvGraphicFramePr>
            <p:nvPr/>
          </p:nvGraphicFramePr>
          <p:xfrm>
            <a:off x="3199" y="3305"/>
            <a:ext cx="725" cy="254"/>
          </p:xfrm>
          <a:graphic>
            <a:graphicData uri="http://schemas.openxmlformats.org/presentationml/2006/ole">
              <mc:AlternateContent xmlns:mc="http://schemas.openxmlformats.org/markup-compatibility/2006">
                <mc:Choice xmlns:v="urn:schemas-microsoft-com:vml" Requires="v">
                  <p:oleObj spid="_x0000_s82511" name="公式" r:id="rId23" imgW="571252" imgH="203112" progId="Equation.3">
                    <p:embed/>
                  </p:oleObj>
                </mc:Choice>
                <mc:Fallback>
                  <p:oleObj name="公式" r:id="rId23" imgW="571252" imgH="203112" progId="Equation.3">
                    <p:embed/>
                    <p:pic>
                      <p:nvPicPr>
                        <p:cNvPr id="0" name="Object 3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99" y="3305"/>
                          <a:ext cx="725"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49" name="Rectangle 32"/>
            <p:cNvSpPr>
              <a:spLocks noChangeArrowheads="1"/>
            </p:cNvSpPr>
            <p:nvPr/>
          </p:nvSpPr>
          <p:spPr bwMode="auto">
            <a:xfrm>
              <a:off x="3922" y="3225"/>
              <a:ext cx="695"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400" b="1">
                  <a:solidFill>
                    <a:srgbClr val="000000"/>
                  </a:solidFill>
                  <a:ea typeface="楷体_GB2312"/>
                </a:rPr>
                <a:t>稳幅</a:t>
              </a:r>
            </a:p>
          </p:txBody>
        </p:sp>
        <p:sp>
          <p:nvSpPr>
            <p:cNvPr id="81950" name="Line 33"/>
            <p:cNvSpPr>
              <a:spLocks noChangeShapeType="1"/>
            </p:cNvSpPr>
            <p:nvPr/>
          </p:nvSpPr>
          <p:spPr bwMode="auto">
            <a:xfrm flipV="1">
              <a:off x="2842" y="3413"/>
              <a:ext cx="311" cy="0"/>
            </a:xfrm>
            <a:prstGeom prst="line">
              <a:avLst/>
            </a:prstGeom>
            <a:noFill/>
            <a:ln w="25400">
              <a:solidFill>
                <a:srgbClr val="FF00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120866" name="Group 34"/>
          <p:cNvGrpSpPr>
            <a:grpSpLocks/>
          </p:cNvGrpSpPr>
          <p:nvPr/>
        </p:nvGrpSpPr>
        <p:grpSpPr bwMode="auto">
          <a:xfrm>
            <a:off x="1671638" y="4798720"/>
            <a:ext cx="6562725" cy="1130300"/>
            <a:chOff x="1053" y="2847"/>
            <a:chExt cx="4134" cy="712"/>
          </a:xfrm>
        </p:grpSpPr>
        <p:graphicFrame>
          <p:nvGraphicFramePr>
            <p:cNvPr id="81942" name="Object 35"/>
            <p:cNvGraphicFramePr>
              <a:graphicFrameLocks noChangeAspect="1"/>
            </p:cNvGraphicFramePr>
            <p:nvPr/>
          </p:nvGraphicFramePr>
          <p:xfrm>
            <a:off x="1438" y="3288"/>
            <a:ext cx="419" cy="271"/>
          </p:xfrm>
          <a:graphic>
            <a:graphicData uri="http://schemas.openxmlformats.org/presentationml/2006/ole">
              <mc:AlternateContent xmlns:mc="http://schemas.openxmlformats.org/markup-compatibility/2006">
                <mc:Choice xmlns:v="urn:schemas-microsoft-com:vml" Requires="v">
                  <p:oleObj spid="_x0000_s82512" name="公式" r:id="rId25" imgW="330057" imgH="215806" progId="Equation.3">
                    <p:embed/>
                  </p:oleObj>
                </mc:Choice>
                <mc:Fallback>
                  <p:oleObj name="公式" r:id="rId25" imgW="330057" imgH="215806" progId="Equation.3">
                    <p:embed/>
                    <p:pic>
                      <p:nvPicPr>
                        <p:cNvPr id="0" name="Object 3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438" y="3288"/>
                          <a:ext cx="419"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43" name="Line 36"/>
            <p:cNvSpPr>
              <a:spLocks noChangeShapeType="1"/>
            </p:cNvSpPr>
            <p:nvPr/>
          </p:nvSpPr>
          <p:spPr bwMode="auto">
            <a:xfrm flipV="1">
              <a:off x="4854" y="2857"/>
              <a:ext cx="311" cy="0"/>
            </a:xfrm>
            <a:prstGeom prst="line">
              <a:avLst/>
            </a:prstGeom>
            <a:noFill/>
            <a:ln w="25400">
              <a:solidFill>
                <a:srgbClr val="FF00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1944" name="Line 37"/>
            <p:cNvSpPr>
              <a:spLocks noChangeShapeType="1"/>
            </p:cNvSpPr>
            <p:nvPr/>
          </p:nvSpPr>
          <p:spPr bwMode="auto">
            <a:xfrm flipV="1">
              <a:off x="1064" y="3424"/>
              <a:ext cx="311" cy="0"/>
            </a:xfrm>
            <a:prstGeom prst="line">
              <a:avLst/>
            </a:prstGeom>
            <a:noFill/>
            <a:ln w="25400">
              <a:solidFill>
                <a:srgbClr val="FF00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1945" name="Line 38"/>
            <p:cNvSpPr>
              <a:spLocks noChangeShapeType="1"/>
            </p:cNvSpPr>
            <p:nvPr/>
          </p:nvSpPr>
          <p:spPr bwMode="auto">
            <a:xfrm flipV="1">
              <a:off x="1053" y="3168"/>
              <a:ext cx="4134" cy="0"/>
            </a:xfrm>
            <a:prstGeom prst="line">
              <a:avLst/>
            </a:prstGeom>
            <a:noFill/>
            <a:ln w="25400">
              <a:solidFill>
                <a:srgbClr val="FF00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1946" name="Line 39"/>
            <p:cNvSpPr>
              <a:spLocks noChangeShapeType="1"/>
            </p:cNvSpPr>
            <p:nvPr/>
          </p:nvSpPr>
          <p:spPr bwMode="auto">
            <a:xfrm rot="16200000" flipV="1">
              <a:off x="926" y="3297"/>
              <a:ext cx="255" cy="0"/>
            </a:xfrm>
            <a:prstGeom prst="line">
              <a:avLst/>
            </a:prstGeom>
            <a:noFill/>
            <a:ln w="25400">
              <a:solidFill>
                <a:srgbClr val="FF00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1947" name="Line 40"/>
            <p:cNvSpPr>
              <a:spLocks noChangeShapeType="1"/>
            </p:cNvSpPr>
            <p:nvPr/>
          </p:nvSpPr>
          <p:spPr bwMode="auto">
            <a:xfrm rot="16200000" flipV="1">
              <a:off x="5021" y="3002"/>
              <a:ext cx="310" cy="0"/>
            </a:xfrm>
            <a:prstGeom prst="line">
              <a:avLst/>
            </a:prstGeom>
            <a:noFill/>
            <a:ln w="25400">
              <a:solidFill>
                <a:srgbClr val="FF00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cxnSp>
        <p:nvCxnSpPr>
          <p:cNvPr id="81940" name="直接箭头连接符 2"/>
          <p:cNvCxnSpPr>
            <a:cxnSpLocks noChangeShapeType="1"/>
          </p:cNvCxnSpPr>
          <p:nvPr/>
        </p:nvCxnSpPr>
        <p:spPr bwMode="auto">
          <a:xfrm>
            <a:off x="6227763" y="1125538"/>
            <a:ext cx="0" cy="1290637"/>
          </a:xfrm>
          <a:prstGeom prst="straightConnector1">
            <a:avLst/>
          </a:prstGeom>
          <a:noFill/>
          <a:ln w="317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941" name="TextBox 3"/>
          <p:cNvSpPr txBox="1">
            <a:spLocks noChangeArrowheads="1"/>
          </p:cNvSpPr>
          <p:nvPr/>
        </p:nvSpPr>
        <p:spPr bwMode="auto">
          <a:xfrm>
            <a:off x="5743575" y="762000"/>
            <a:ext cx="477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a:solidFill>
                  <a:srgbClr val="FF0000"/>
                </a:solidFill>
                <a:ea typeface="楷体_GB2312"/>
              </a:rPr>
              <a:t>I</a:t>
            </a:r>
            <a:r>
              <a:rPr lang="en-US" altLang="zh-CN" sz="2800" baseline="-25000">
                <a:solidFill>
                  <a:srgbClr val="FF0000"/>
                </a:solidFill>
                <a:ea typeface="楷体_GB2312"/>
              </a:rPr>
              <a:t>O</a:t>
            </a:r>
            <a:endParaRPr lang="zh-CN" altLang="en-US" sz="2800" baseline="-25000">
              <a:solidFill>
                <a:srgbClr val="FF0000"/>
              </a:solidFill>
              <a:ea typeface="楷体_GB231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0838"/>
                                        </p:tgtEl>
                                        <p:attrNameLst>
                                          <p:attrName>style.visibility</p:attrName>
                                        </p:attrNameLst>
                                      </p:cBhvr>
                                      <p:to>
                                        <p:strVal val="visible"/>
                                      </p:to>
                                    </p:set>
                                    <p:animEffect transition="in" filter="strips(downRight)">
                                      <p:cBhvr>
                                        <p:cTn id="7" dur="500"/>
                                        <p:tgtEl>
                                          <p:spTgt spid="120838"/>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0839"/>
                                        </p:tgtEl>
                                        <p:attrNameLst>
                                          <p:attrName>style.visibility</p:attrName>
                                        </p:attrNameLst>
                                      </p:cBhvr>
                                      <p:to>
                                        <p:strVal val="visible"/>
                                      </p:to>
                                    </p:set>
                                    <p:animEffect transition="in" filter="dissolve">
                                      <p:cBhvr>
                                        <p:cTn id="12" dur="500"/>
                                        <p:tgtEl>
                                          <p:spTgt spid="120839"/>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20840"/>
                                        </p:tgtEl>
                                        <p:attrNameLst>
                                          <p:attrName>style.visibility</p:attrName>
                                        </p:attrNameLst>
                                      </p:cBhvr>
                                      <p:to>
                                        <p:strVal val="visible"/>
                                      </p:to>
                                    </p:set>
                                    <p:animEffect transition="in" filter="strips(downRight)">
                                      <p:cBhvr>
                                        <p:cTn id="17" dur="500"/>
                                        <p:tgtEl>
                                          <p:spTgt spid="120840"/>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20843"/>
                                        </p:tgtEl>
                                        <p:attrNameLst>
                                          <p:attrName>style.visibility</p:attrName>
                                        </p:attrNameLst>
                                      </p:cBhvr>
                                      <p:to>
                                        <p:strVal val="visible"/>
                                      </p:to>
                                    </p:set>
                                    <p:animEffect transition="in" filter="strips(downRight)">
                                      <p:cBhvr>
                                        <p:cTn id="22" dur="500"/>
                                        <p:tgtEl>
                                          <p:spTgt spid="120843"/>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20844"/>
                                        </p:tgtEl>
                                        <p:attrNameLst>
                                          <p:attrName>style.visibility</p:attrName>
                                        </p:attrNameLst>
                                      </p:cBhvr>
                                      <p:to>
                                        <p:strVal val="visible"/>
                                      </p:to>
                                    </p:set>
                                    <p:animEffect transition="in" filter="strips(downRight)">
                                      <p:cBhvr>
                                        <p:cTn id="27" dur="500"/>
                                        <p:tgtEl>
                                          <p:spTgt spid="120844"/>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20845"/>
                                        </p:tgtEl>
                                        <p:attrNameLst>
                                          <p:attrName>style.visibility</p:attrName>
                                        </p:attrNameLst>
                                      </p:cBhvr>
                                      <p:to>
                                        <p:strVal val="visible"/>
                                      </p:to>
                                    </p:set>
                                    <p:animEffect transition="in" filter="strips(downRight)">
                                      <p:cBhvr>
                                        <p:cTn id="32" dur="500"/>
                                        <p:tgtEl>
                                          <p:spTgt spid="120845"/>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120846"/>
                                        </p:tgtEl>
                                        <p:attrNameLst>
                                          <p:attrName>style.visibility</p:attrName>
                                        </p:attrNameLst>
                                      </p:cBhvr>
                                      <p:to>
                                        <p:strVal val="visible"/>
                                      </p:to>
                                    </p:set>
                                    <p:animEffect transition="in" filter="strips(downRight)">
                                      <p:cBhvr>
                                        <p:cTn id="37" dur="500"/>
                                        <p:tgtEl>
                                          <p:spTgt spid="120846"/>
                                        </p:tgtEl>
                                      </p:cBhvr>
                                    </p:animEffect>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120847"/>
                                        </p:tgtEl>
                                        <p:attrNameLst>
                                          <p:attrName>style.visibility</p:attrName>
                                        </p:attrNameLst>
                                      </p:cBhvr>
                                      <p:to>
                                        <p:strVal val="visible"/>
                                      </p:to>
                                    </p:set>
                                    <p:animEffect transition="in" filter="strips(downRight)">
                                      <p:cBhvr>
                                        <p:cTn id="42" dur="500"/>
                                        <p:tgtEl>
                                          <p:spTgt spid="120847"/>
                                        </p:tgtEl>
                                      </p:cBhvr>
                                    </p:animEffect>
                                  </p:childTnLst>
                                  <p:subTnLst>
                                    <p:audio>
                                      <p:cMediaNode>
                                        <p:cTn display="0" masterRel="sameClick">
                                          <p:stCondLst>
                                            <p:cond evt="begin" delay="0">
                                              <p:tn val="40"/>
                                            </p:cond>
                                          </p:stCondLst>
                                          <p:endCondLst>
                                            <p:cond evt="onStopAudio" delay="0">
                                              <p:tgtEl>
                                                <p:sldTgt/>
                                              </p:tgtEl>
                                            </p:cond>
                                          </p:endCondLst>
                                        </p:cTn>
                                        <p:tgtEl>
                                          <p:sndTgt r:embed="rId4" name="CHIMES.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120850"/>
                                        </p:tgtEl>
                                        <p:attrNameLst>
                                          <p:attrName>style.visibility</p:attrName>
                                        </p:attrNameLst>
                                      </p:cBhvr>
                                      <p:to>
                                        <p:strVal val="visible"/>
                                      </p:to>
                                    </p:set>
                                    <p:animEffect transition="in" filter="strips(downRight)">
                                      <p:cBhvr>
                                        <p:cTn id="47" dur="500"/>
                                        <p:tgtEl>
                                          <p:spTgt spid="120850"/>
                                        </p:tgtEl>
                                      </p:cBhvr>
                                    </p:animEffect>
                                  </p:childTnLst>
                                  <p:subTnLst>
                                    <p:audio>
                                      <p:cMediaNode>
                                        <p:cTn display="0" masterRel="sameClick">
                                          <p:stCondLst>
                                            <p:cond evt="begin" delay="0">
                                              <p:tn val="45"/>
                                            </p:cond>
                                          </p:stCondLst>
                                          <p:endCondLst>
                                            <p:cond evt="onStopAudio" delay="0">
                                              <p:tgtEl>
                                                <p:sldTgt/>
                                              </p:tgtEl>
                                            </p:cond>
                                          </p:endCondLst>
                                        </p:cTn>
                                        <p:tgtEl>
                                          <p:sndTgt r:embed="rId4" name="CHIMES.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120853"/>
                                        </p:tgtEl>
                                        <p:attrNameLst>
                                          <p:attrName>style.visibility</p:attrName>
                                        </p:attrNameLst>
                                      </p:cBhvr>
                                      <p:to>
                                        <p:strVal val="visible"/>
                                      </p:to>
                                    </p:set>
                                    <p:animEffect transition="in" filter="strips(downRight)">
                                      <p:cBhvr>
                                        <p:cTn id="52" dur="500"/>
                                        <p:tgtEl>
                                          <p:spTgt spid="120853"/>
                                        </p:tgtEl>
                                      </p:cBhvr>
                                    </p:animEffect>
                                  </p:childTnLst>
                                  <p:subTnLst>
                                    <p:audio>
                                      <p:cMediaNode>
                                        <p:cTn display="0" masterRel="sameClick">
                                          <p:stCondLst>
                                            <p:cond evt="begin" delay="0">
                                              <p:tn val="50"/>
                                            </p:cond>
                                          </p:stCondLst>
                                          <p:endCondLst>
                                            <p:cond evt="onStopAudio" delay="0">
                                              <p:tgtEl>
                                                <p:sldTgt/>
                                              </p:tgtEl>
                                            </p:cond>
                                          </p:endCondLst>
                                        </p:cTn>
                                        <p:tgtEl>
                                          <p:sndTgt r:embed="rId4" name="CHIMES.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nodeType="clickEffect">
                                  <p:stCondLst>
                                    <p:cond delay="0"/>
                                  </p:stCondLst>
                                  <p:childTnLst>
                                    <p:set>
                                      <p:cBhvr>
                                        <p:cTn id="56" dur="1" fill="hold">
                                          <p:stCondLst>
                                            <p:cond delay="0"/>
                                          </p:stCondLst>
                                        </p:cTn>
                                        <p:tgtEl>
                                          <p:spTgt spid="120856"/>
                                        </p:tgtEl>
                                        <p:attrNameLst>
                                          <p:attrName>style.visibility</p:attrName>
                                        </p:attrNameLst>
                                      </p:cBhvr>
                                      <p:to>
                                        <p:strVal val="visible"/>
                                      </p:to>
                                    </p:set>
                                    <p:animEffect transition="in" filter="strips(downRight)">
                                      <p:cBhvr>
                                        <p:cTn id="57" dur="500"/>
                                        <p:tgtEl>
                                          <p:spTgt spid="120856"/>
                                        </p:tgtEl>
                                      </p:cBhvr>
                                    </p:animEffect>
                                  </p:childTnLst>
                                  <p:subTnLst>
                                    <p:audio>
                                      <p:cMediaNode>
                                        <p:cTn display="0" masterRel="sameClick">
                                          <p:stCondLst>
                                            <p:cond evt="begin" delay="0">
                                              <p:tn val="55"/>
                                            </p:cond>
                                          </p:stCondLst>
                                          <p:endCondLst>
                                            <p:cond evt="onStopAudio" delay="0">
                                              <p:tgtEl>
                                                <p:sldTgt/>
                                              </p:tgtEl>
                                            </p:cond>
                                          </p:endCondLst>
                                        </p:cTn>
                                        <p:tgtEl>
                                          <p:sndTgt r:embed="rId4" name="CHIMES.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120866"/>
                                        </p:tgtEl>
                                        <p:attrNameLst>
                                          <p:attrName>style.visibility</p:attrName>
                                        </p:attrNameLst>
                                      </p:cBhvr>
                                      <p:to>
                                        <p:strVal val="visible"/>
                                      </p:to>
                                    </p:set>
                                    <p:animEffect transition="in" filter="wipe(up)">
                                      <p:cBhvr>
                                        <p:cTn id="62" dur="500"/>
                                        <p:tgtEl>
                                          <p:spTgt spid="120866"/>
                                        </p:tgtEl>
                                      </p:cBhvr>
                                    </p:animEffect>
                                  </p:childTnLst>
                                  <p:subTnLst>
                                    <p:audio>
                                      <p:cMediaNode>
                                        <p:cTn display="0" masterRel="sameClick">
                                          <p:stCondLst>
                                            <p:cond evt="begin" delay="0">
                                              <p:tn val="60"/>
                                            </p:cond>
                                          </p:stCondLst>
                                          <p:endCondLst>
                                            <p:cond evt="onStopAudio" delay="0">
                                              <p:tgtEl>
                                                <p:sldTgt/>
                                              </p:tgtEl>
                                            </p:cond>
                                          </p:endCondLst>
                                        </p:cTn>
                                        <p:tgtEl>
                                          <p:sndTgt r:embed="rId4" name="CHIMES.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6" fill="hold" nodeType="clickEffect">
                                  <p:stCondLst>
                                    <p:cond delay="0"/>
                                  </p:stCondLst>
                                  <p:childTnLst>
                                    <p:set>
                                      <p:cBhvr>
                                        <p:cTn id="66" dur="1" fill="hold">
                                          <p:stCondLst>
                                            <p:cond delay="0"/>
                                          </p:stCondLst>
                                        </p:cTn>
                                        <p:tgtEl>
                                          <p:spTgt spid="120859"/>
                                        </p:tgtEl>
                                        <p:attrNameLst>
                                          <p:attrName>style.visibility</p:attrName>
                                        </p:attrNameLst>
                                      </p:cBhvr>
                                      <p:to>
                                        <p:strVal val="visible"/>
                                      </p:to>
                                    </p:set>
                                    <p:animEffect transition="in" filter="strips(downRight)">
                                      <p:cBhvr>
                                        <p:cTn id="67" dur="500"/>
                                        <p:tgtEl>
                                          <p:spTgt spid="120859"/>
                                        </p:tgtEl>
                                      </p:cBhvr>
                                    </p:animEffect>
                                  </p:childTnLst>
                                  <p:subTnLst>
                                    <p:audio>
                                      <p:cMediaNode>
                                        <p:cTn display="0" masterRel="sameClick">
                                          <p:stCondLst>
                                            <p:cond evt="begin" delay="0">
                                              <p:tn val="65"/>
                                            </p:cond>
                                          </p:stCondLst>
                                          <p:endCondLst>
                                            <p:cond evt="onStopAudio" delay="0">
                                              <p:tgtEl>
                                                <p:sldTgt/>
                                              </p:tgtEl>
                                            </p:cond>
                                          </p:endCondLst>
                                        </p:cTn>
                                        <p:tgtEl>
                                          <p:sndTgt r:embed="rId4" name="CHIMES.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6" fill="hold" nodeType="clickEffect">
                                  <p:stCondLst>
                                    <p:cond delay="0"/>
                                  </p:stCondLst>
                                  <p:childTnLst>
                                    <p:set>
                                      <p:cBhvr>
                                        <p:cTn id="71" dur="1" fill="hold">
                                          <p:stCondLst>
                                            <p:cond delay="0"/>
                                          </p:stCondLst>
                                        </p:cTn>
                                        <p:tgtEl>
                                          <p:spTgt spid="120862"/>
                                        </p:tgtEl>
                                        <p:attrNameLst>
                                          <p:attrName>style.visibility</p:attrName>
                                        </p:attrNameLst>
                                      </p:cBhvr>
                                      <p:to>
                                        <p:strVal val="visible"/>
                                      </p:to>
                                    </p:set>
                                    <p:animEffect transition="in" filter="strips(downRight)">
                                      <p:cBhvr>
                                        <p:cTn id="72" dur="500"/>
                                        <p:tgtEl>
                                          <p:spTgt spid="120862"/>
                                        </p:tgtEl>
                                      </p:cBhvr>
                                    </p:animEffect>
                                  </p:childTnLst>
                                  <p:subTnLst>
                                    <p:audio>
                                      <p:cMediaNode>
                                        <p:cTn display="0" masterRel="sameClick">
                                          <p:stCondLst>
                                            <p:cond evt="begin" delay="0">
                                              <p:tn val="7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8" grpId="0" autoUpdateAnimBg="0"/>
      <p:bldP spid="120839" grpId="0" animBg="1" autoUpdateAnimBg="0"/>
      <p:bldP spid="120843" grpId="0" autoUpdateAnimBg="0"/>
      <p:bldP spid="120845"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4"/>
          <p:cNvPicPr>
            <a:picLocks noChangeAspect="1" noChangeArrowheads="1"/>
          </p:cNvPicPr>
          <p:nvPr/>
        </p:nvPicPr>
        <p:blipFill>
          <a:blip r:embed="rId5">
            <a:extLst>
              <a:ext uri="{28A0092B-C50C-407E-A947-70E740481C1C}">
                <a14:useLocalDpi xmlns:a14="http://schemas.microsoft.com/office/drawing/2010/main" val="0"/>
              </a:ext>
            </a:extLst>
          </a:blip>
          <a:srcRect l="493" t="4305" r="6642" b="6255"/>
          <a:stretch>
            <a:fillRect/>
          </a:stretch>
        </p:blipFill>
        <p:spPr bwMode="auto">
          <a:xfrm>
            <a:off x="339408" y="801858"/>
            <a:ext cx="4049712"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022" name="Text Box 4"/>
          <p:cNvSpPr txBox="1">
            <a:spLocks noChangeArrowheads="1"/>
          </p:cNvSpPr>
          <p:nvPr/>
        </p:nvSpPr>
        <p:spPr bwMode="auto">
          <a:xfrm>
            <a:off x="468313" y="166688"/>
            <a:ext cx="489585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en-US" altLang="zh-CN" b="1">
                <a:solidFill>
                  <a:srgbClr val="FF00FF"/>
                </a:solidFill>
                <a:ea typeface="楷体_GB2312"/>
              </a:rPr>
              <a:t>5</a:t>
            </a:r>
            <a:r>
              <a:rPr kumimoji="0" lang="zh-CN" altLang="en-US" b="1" i="1">
                <a:solidFill>
                  <a:srgbClr val="FF00FF"/>
                </a:solidFill>
                <a:ea typeface="楷体_GB2312"/>
              </a:rPr>
              <a:t>、</a:t>
            </a:r>
            <a:r>
              <a:rPr kumimoji="0" lang="en-US" altLang="zh-CN" b="1" i="1">
                <a:solidFill>
                  <a:srgbClr val="FF00FF"/>
                </a:solidFill>
                <a:ea typeface="楷体_GB2312"/>
              </a:rPr>
              <a:t>RC </a:t>
            </a:r>
            <a:r>
              <a:rPr kumimoji="0" lang="zh-CN" altLang="en-US" b="1">
                <a:solidFill>
                  <a:srgbClr val="FF00FF"/>
                </a:solidFill>
                <a:latin typeface="Arial" panose="020B0604020202020204" pitchFamily="34" charset="0"/>
                <a:ea typeface="楷体_GB2312"/>
              </a:rPr>
              <a:t>移相式电路</a:t>
            </a:r>
          </a:p>
        </p:txBody>
      </p:sp>
      <p:sp>
        <p:nvSpPr>
          <p:cNvPr id="86023" name="Line 3"/>
          <p:cNvSpPr>
            <a:spLocks noChangeShapeType="1"/>
          </p:cNvSpPr>
          <p:nvPr/>
        </p:nvSpPr>
        <p:spPr bwMode="auto">
          <a:xfrm>
            <a:off x="522288" y="762000"/>
            <a:ext cx="4049712"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TextBox 1"/>
          <p:cNvSpPr txBox="1"/>
          <p:nvPr/>
        </p:nvSpPr>
        <p:spPr>
          <a:xfrm>
            <a:off x="119087" y="3995678"/>
            <a:ext cx="4289140" cy="2308324"/>
          </a:xfrm>
          <a:prstGeom prst="rect">
            <a:avLst/>
          </a:prstGeom>
          <a:noFill/>
        </p:spPr>
        <p:txBody>
          <a:bodyPr wrap="square">
            <a:spAutoFit/>
          </a:bodyPr>
          <a:lstStyle/>
          <a:p>
            <a:pPr eaLnBrk="1" hangingPunct="1">
              <a:defRPr/>
            </a:pPr>
            <a:r>
              <a:rPr lang="zh-CN" altLang="zh-CN" b="1" dirty="0" smtClean="0">
                <a:solidFill>
                  <a:srgbClr val="FF0000"/>
                </a:solidFill>
                <a:ea typeface="楷体_GB2312" pitchFamily="49" charset="-122"/>
                <a:cs typeface="+mn-cs"/>
              </a:rPr>
              <a:t>优点</a:t>
            </a:r>
            <a:r>
              <a:rPr lang="zh-CN" altLang="en-US" b="1" dirty="0">
                <a:solidFill>
                  <a:srgbClr val="FF0000"/>
                </a:solidFill>
                <a:ea typeface="楷体_GB2312" pitchFamily="49" charset="-122"/>
                <a:cs typeface="+mn-cs"/>
              </a:rPr>
              <a:t>：</a:t>
            </a:r>
            <a:r>
              <a:rPr lang="zh-CN" altLang="zh-CN" b="1" dirty="0">
                <a:solidFill>
                  <a:srgbClr val="FF0000"/>
                </a:solidFill>
                <a:ea typeface="楷体_GB2312" pitchFamily="49" charset="-122"/>
                <a:cs typeface="+mn-cs"/>
              </a:rPr>
              <a:t>结构简单、 经济方便等。 </a:t>
            </a:r>
            <a:endParaRPr lang="en-US" altLang="zh-CN" b="1" dirty="0">
              <a:solidFill>
                <a:srgbClr val="FF0000"/>
              </a:solidFill>
              <a:ea typeface="楷体_GB2312" pitchFamily="49" charset="-122"/>
              <a:cs typeface="+mn-cs"/>
            </a:endParaRPr>
          </a:p>
          <a:p>
            <a:pPr marL="982663" indent="-982663" eaLnBrk="1" hangingPunct="1">
              <a:defRPr/>
            </a:pPr>
            <a:r>
              <a:rPr lang="zh-CN" altLang="zh-CN" b="1" dirty="0">
                <a:solidFill>
                  <a:srgbClr val="0000FF"/>
                </a:solidFill>
                <a:ea typeface="楷体_GB2312" pitchFamily="49" charset="-122"/>
                <a:cs typeface="+mn-cs"/>
              </a:rPr>
              <a:t>缺点</a:t>
            </a:r>
            <a:r>
              <a:rPr lang="zh-CN" altLang="en-US" b="1" dirty="0">
                <a:solidFill>
                  <a:srgbClr val="0000FF"/>
                </a:solidFill>
                <a:ea typeface="楷体_GB2312" pitchFamily="49" charset="-122"/>
                <a:cs typeface="+mn-cs"/>
              </a:rPr>
              <a:t>：</a:t>
            </a:r>
            <a:r>
              <a:rPr lang="zh-CN" altLang="zh-CN" b="1" dirty="0">
                <a:solidFill>
                  <a:srgbClr val="0000FF"/>
                </a:solidFill>
                <a:ea typeface="楷体_GB2312" pitchFamily="49" charset="-122"/>
                <a:cs typeface="+mn-cs"/>
              </a:rPr>
              <a:t>选频性能较差</a:t>
            </a:r>
            <a:r>
              <a:rPr lang="en-US" altLang="zh-CN" b="1" dirty="0">
                <a:solidFill>
                  <a:srgbClr val="0000FF"/>
                </a:solidFill>
                <a:ea typeface="楷体_GB2312" pitchFamily="49" charset="-122"/>
                <a:cs typeface="+mn-cs"/>
              </a:rPr>
              <a:t>, </a:t>
            </a:r>
            <a:r>
              <a:rPr lang="zh-CN" altLang="zh-CN" b="1" dirty="0">
                <a:solidFill>
                  <a:srgbClr val="0000FF"/>
                </a:solidFill>
                <a:ea typeface="楷体_GB2312" pitchFamily="49" charset="-122"/>
                <a:cs typeface="+mn-cs"/>
              </a:rPr>
              <a:t>频率调节不方便</a:t>
            </a:r>
            <a:r>
              <a:rPr lang="en-US" altLang="zh-CN" b="1" dirty="0">
                <a:solidFill>
                  <a:srgbClr val="0000FF"/>
                </a:solidFill>
                <a:ea typeface="楷体_GB2312" pitchFamily="49" charset="-122"/>
                <a:cs typeface="+mn-cs"/>
              </a:rPr>
              <a:t>, </a:t>
            </a:r>
            <a:r>
              <a:rPr lang="zh-CN" altLang="zh-CN" b="1" dirty="0">
                <a:solidFill>
                  <a:srgbClr val="0000FF"/>
                </a:solidFill>
                <a:ea typeface="楷体_GB2312" pitchFamily="49" charset="-122"/>
                <a:cs typeface="+mn-cs"/>
              </a:rPr>
              <a:t>输出幅度不稳定</a:t>
            </a:r>
            <a:r>
              <a:rPr lang="en-US" altLang="zh-CN" b="1" dirty="0">
                <a:solidFill>
                  <a:srgbClr val="0000FF"/>
                </a:solidFill>
                <a:ea typeface="楷体_GB2312" pitchFamily="49" charset="-122"/>
                <a:cs typeface="+mn-cs"/>
              </a:rPr>
              <a:t>, </a:t>
            </a:r>
            <a:r>
              <a:rPr lang="zh-CN" altLang="zh-CN" b="1" dirty="0">
                <a:solidFill>
                  <a:srgbClr val="0000FF"/>
                </a:solidFill>
                <a:ea typeface="楷体_GB2312" pitchFamily="49" charset="-122"/>
                <a:cs typeface="+mn-cs"/>
              </a:rPr>
              <a:t>输出波形较差</a:t>
            </a:r>
            <a:endParaRPr lang="en-US" altLang="zh-CN" b="1" dirty="0">
              <a:solidFill>
                <a:srgbClr val="0000FF"/>
              </a:solidFill>
              <a:ea typeface="楷体_GB2312" pitchFamily="49" charset="-122"/>
              <a:cs typeface="+mn-cs"/>
            </a:endParaRPr>
          </a:p>
          <a:p>
            <a:pPr eaLnBrk="1" hangingPunct="1">
              <a:defRPr/>
            </a:pPr>
            <a:r>
              <a:rPr lang="zh-CN" altLang="zh-CN" b="1" dirty="0">
                <a:ea typeface="楷体_GB2312" pitchFamily="49" charset="-122"/>
                <a:cs typeface="+mn-cs"/>
              </a:rPr>
              <a:t>一般只用于振荡频率固定、 稳定性要求不高的场合。 </a:t>
            </a:r>
            <a:endParaRPr lang="zh-CN" altLang="en-US" b="1" dirty="0">
              <a:ea typeface="楷体_GB2312" pitchFamily="49" charset="-122"/>
              <a:cs typeface="+mn-cs"/>
            </a:endParaRPr>
          </a:p>
        </p:txBody>
      </p:sp>
      <p:pic>
        <p:nvPicPr>
          <p:cNvPr id="4" name="图片 3"/>
          <p:cNvPicPr>
            <a:picLocks noChangeAspect="1"/>
          </p:cNvPicPr>
          <p:nvPr/>
        </p:nvPicPr>
        <p:blipFill>
          <a:blip r:embed="rId6"/>
          <a:stretch>
            <a:fillRect/>
          </a:stretch>
        </p:blipFill>
        <p:spPr>
          <a:xfrm>
            <a:off x="4558833" y="986049"/>
            <a:ext cx="4338109" cy="5410129"/>
          </a:xfrm>
          <a:prstGeom prst="rect">
            <a:avLst/>
          </a:prstGeom>
        </p:spPr>
      </p:pic>
      <p:grpSp>
        <p:nvGrpSpPr>
          <p:cNvPr id="211981" name="Group 13"/>
          <p:cNvGrpSpPr>
            <a:grpSpLocks/>
          </p:cNvGrpSpPr>
          <p:nvPr/>
        </p:nvGrpSpPr>
        <p:grpSpPr bwMode="auto">
          <a:xfrm>
            <a:off x="6817662" y="4191870"/>
            <a:ext cx="1989138" cy="892176"/>
            <a:chOff x="2941" y="3370"/>
            <a:chExt cx="1253" cy="562"/>
          </a:xfrm>
        </p:grpSpPr>
        <p:sp>
          <p:nvSpPr>
            <p:cNvPr id="86025" name="Text Box 14"/>
            <p:cNvSpPr txBox="1">
              <a:spLocks noChangeArrowheads="1"/>
            </p:cNvSpPr>
            <p:nvPr/>
          </p:nvSpPr>
          <p:spPr bwMode="auto">
            <a:xfrm>
              <a:off x="2952" y="3370"/>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dirty="0">
                  <a:ea typeface="黑体" panose="02010609060101010101" pitchFamily="49" charset="-122"/>
                </a:rPr>
                <a:t>相频响应</a:t>
              </a:r>
            </a:p>
          </p:txBody>
        </p:sp>
        <p:graphicFrame>
          <p:nvGraphicFramePr>
            <p:cNvPr id="86026" name="Object 17"/>
            <p:cNvGraphicFramePr>
              <a:graphicFrameLocks noChangeAspect="1"/>
            </p:cNvGraphicFramePr>
            <p:nvPr>
              <p:extLst>
                <p:ext uri="{D42A27DB-BD31-4B8C-83A1-F6EECF244321}">
                  <p14:modId xmlns:p14="http://schemas.microsoft.com/office/powerpoint/2010/main" val="997190436"/>
                </p:ext>
              </p:extLst>
            </p:nvPr>
          </p:nvGraphicFramePr>
          <p:xfrm>
            <a:off x="2941" y="3467"/>
            <a:ext cx="1253" cy="465"/>
          </p:xfrm>
          <a:graphic>
            <a:graphicData uri="http://schemas.openxmlformats.org/presentationml/2006/ole">
              <mc:AlternateContent xmlns:mc="http://schemas.openxmlformats.org/markup-compatibility/2006">
                <mc:Choice xmlns:v="urn:schemas-microsoft-com:vml" Requires="v">
                  <p:oleObj spid="_x0000_s86082" name="Equation" r:id="rId7" imgW="1117440" imgH="444240" progId="Equation.DSMT4">
                    <p:embed/>
                  </p:oleObj>
                </mc:Choice>
                <mc:Fallback>
                  <p:oleObj name="Equation" r:id="rId7" imgW="1117440" imgH="444240" progId="Equation.DSMT4">
                    <p:embed/>
                    <p:pic>
                      <p:nvPicPr>
                        <p:cNvPr id="0" name="Object 17"/>
                        <p:cNvPicPr>
                          <a:picLocks noChangeAspect="1" noChangeArrowheads="1"/>
                        </p:cNvPicPr>
                        <p:nvPr/>
                      </p:nvPicPr>
                      <p:blipFill>
                        <a:blip r:embed="rId8"/>
                        <a:srcRect/>
                        <a:stretch>
                          <a:fillRect/>
                        </a:stretch>
                      </p:blipFill>
                      <p:spPr bwMode="auto">
                        <a:xfrm>
                          <a:off x="2941" y="3467"/>
                          <a:ext cx="1253"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6019" name="Rectangle 12"/>
          <p:cNvSpPr>
            <a:spLocks noChangeArrowheads="1"/>
          </p:cNvSpPr>
          <p:nvPr/>
        </p:nvSpPr>
        <p:spPr bwMode="auto">
          <a:xfrm>
            <a:off x="6618316" y="2010656"/>
            <a:ext cx="19097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i="1" dirty="0">
                <a:ea typeface="楷体_GB2312"/>
              </a:rPr>
              <a:t>RC</a:t>
            </a:r>
            <a:r>
              <a:rPr lang="zh-CN" altLang="en-US" sz="2400" b="1" dirty="0">
                <a:ea typeface="楷体_GB2312"/>
              </a:rPr>
              <a:t>高通电路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11981"/>
                                        </p:tgtEl>
                                        <p:attrNameLst>
                                          <p:attrName>style.visibility</p:attrName>
                                        </p:attrNameLst>
                                      </p:cBhvr>
                                      <p:to>
                                        <p:strVal val="visible"/>
                                      </p:to>
                                    </p:set>
                                    <p:animEffect transition="in" filter="strips(downRight)">
                                      <p:cBhvr>
                                        <p:cTn id="7" dur="500"/>
                                        <p:tgtEl>
                                          <p:spTgt spid="211981"/>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Line 2"/>
          <p:cNvSpPr>
            <a:spLocks noChangeShapeType="1"/>
          </p:cNvSpPr>
          <p:nvPr/>
        </p:nvSpPr>
        <p:spPr bwMode="auto">
          <a:xfrm>
            <a:off x="1143000" y="1268413"/>
            <a:ext cx="6858000"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19" name="Rectangle 3"/>
          <p:cNvSpPr>
            <a:spLocks noChangeArrowheads="1"/>
          </p:cNvSpPr>
          <p:nvPr/>
        </p:nvSpPr>
        <p:spPr bwMode="auto">
          <a:xfrm>
            <a:off x="838200" y="417164"/>
            <a:ext cx="7391400" cy="702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0"/>
              </a:spcBef>
              <a:buFontTx/>
              <a:buNone/>
            </a:pPr>
            <a:r>
              <a:rPr lang="en-US" altLang="zh-CN" sz="4400" b="1" dirty="0" smtClean="0">
                <a:solidFill>
                  <a:srgbClr val="FF0000"/>
                </a:solidFill>
                <a:ea typeface="黑体" panose="02010609060101010101" pitchFamily="49" charset="-122"/>
              </a:rPr>
              <a:t>10.8  </a:t>
            </a:r>
            <a:r>
              <a:rPr lang="zh-CN" altLang="en-US" sz="4400" b="1" dirty="0">
                <a:solidFill>
                  <a:srgbClr val="FF0000"/>
                </a:solidFill>
                <a:ea typeface="黑体" panose="02010609060101010101" pitchFamily="49" charset="-122"/>
              </a:rPr>
              <a:t>非正弦信号产生电路</a:t>
            </a:r>
          </a:p>
        </p:txBody>
      </p:sp>
      <p:pic>
        <p:nvPicPr>
          <p:cNvPr id="9" name="Picture 3" descr="E:\模拟电路图\Tif\第八章\Dz080301.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286000"/>
            <a:ext cx="56388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4"/>
          <p:cNvSpPr>
            <a:spLocks/>
          </p:cNvSpPr>
          <p:nvPr/>
        </p:nvSpPr>
        <p:spPr bwMode="auto">
          <a:xfrm>
            <a:off x="838200" y="1676400"/>
            <a:ext cx="1125538" cy="815975"/>
          </a:xfrm>
          <a:prstGeom prst="borderCallout2">
            <a:avLst>
              <a:gd name="adj1" fmla="val 23454"/>
              <a:gd name="adj2" fmla="val 106769"/>
              <a:gd name="adj3" fmla="val 23454"/>
              <a:gd name="adj4" fmla="val 115940"/>
              <a:gd name="adj5" fmla="val 130620"/>
              <a:gd name="adj6" fmla="val 125389"/>
            </a:avLst>
          </a:prstGeom>
          <a:solidFill>
            <a:srgbClr val="66FFFF"/>
          </a:solidFill>
          <a:ln w="190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ea typeface="楷体_GB2312"/>
              </a:rPr>
              <a:t>矩形波</a:t>
            </a:r>
            <a:endParaRPr lang="en-US" altLang="zh-CN" sz="2400" b="1">
              <a:ea typeface="楷体_GB2312"/>
            </a:endParaRPr>
          </a:p>
          <a:p>
            <a:pPr algn="ctr" eaLnBrk="1" hangingPunct="1">
              <a:spcBef>
                <a:spcPct val="0"/>
              </a:spcBef>
              <a:buFontTx/>
              <a:buNone/>
            </a:pPr>
            <a:r>
              <a:rPr lang="en-US" altLang="zh-CN" sz="2400" b="1">
                <a:ea typeface="楷体_GB2312"/>
              </a:rPr>
              <a:t>(</a:t>
            </a:r>
            <a:r>
              <a:rPr lang="zh-CN" altLang="en-US" sz="2400" b="1">
                <a:ea typeface="楷体_GB2312"/>
              </a:rPr>
              <a:t>方波</a:t>
            </a:r>
            <a:r>
              <a:rPr lang="en-US" altLang="zh-CN" sz="2400" b="1">
                <a:ea typeface="楷体_GB2312"/>
              </a:rPr>
              <a:t>)</a:t>
            </a:r>
            <a:endParaRPr lang="zh-CN" altLang="en-US" sz="2400" b="1">
              <a:ea typeface="楷体_GB2312"/>
            </a:endParaRPr>
          </a:p>
        </p:txBody>
      </p:sp>
      <p:sp>
        <p:nvSpPr>
          <p:cNvPr id="11" name="AutoShape 5"/>
          <p:cNvSpPr>
            <a:spLocks/>
          </p:cNvSpPr>
          <p:nvPr/>
        </p:nvSpPr>
        <p:spPr bwMode="auto">
          <a:xfrm>
            <a:off x="2819400" y="1676400"/>
            <a:ext cx="1125538" cy="487363"/>
          </a:xfrm>
          <a:prstGeom prst="borderCallout2">
            <a:avLst>
              <a:gd name="adj1" fmla="val 23454"/>
              <a:gd name="adj2" fmla="val 106769"/>
              <a:gd name="adj3" fmla="val 23454"/>
              <a:gd name="adj4" fmla="val 123977"/>
              <a:gd name="adj5" fmla="val 167755"/>
              <a:gd name="adj6" fmla="val 142032"/>
            </a:avLst>
          </a:prstGeom>
          <a:solidFill>
            <a:srgbClr val="66FFFF"/>
          </a:solidFill>
          <a:ln w="190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ea typeface="楷体_GB2312"/>
              </a:rPr>
              <a:t>三角波</a:t>
            </a:r>
          </a:p>
        </p:txBody>
      </p:sp>
      <p:sp>
        <p:nvSpPr>
          <p:cNvPr id="12" name="AutoShape 6"/>
          <p:cNvSpPr>
            <a:spLocks/>
          </p:cNvSpPr>
          <p:nvPr/>
        </p:nvSpPr>
        <p:spPr bwMode="auto">
          <a:xfrm>
            <a:off x="4953000" y="1676400"/>
            <a:ext cx="1125538" cy="487363"/>
          </a:xfrm>
          <a:prstGeom prst="borderCallout2">
            <a:avLst>
              <a:gd name="adj1" fmla="val 23454"/>
              <a:gd name="adj2" fmla="val 106769"/>
              <a:gd name="adj3" fmla="val 23454"/>
              <a:gd name="adj4" fmla="val 136250"/>
              <a:gd name="adj5" fmla="val 152444"/>
              <a:gd name="adj6" fmla="val 166574"/>
            </a:avLst>
          </a:prstGeom>
          <a:solidFill>
            <a:srgbClr val="66FFFF"/>
          </a:solidFill>
          <a:ln w="190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ea typeface="楷体_GB2312"/>
              </a:rPr>
              <a:t>锯齿波</a:t>
            </a:r>
          </a:p>
        </p:txBody>
      </p:sp>
      <p:sp>
        <p:nvSpPr>
          <p:cNvPr id="13" name="AutoShape 7"/>
          <p:cNvSpPr>
            <a:spLocks/>
          </p:cNvSpPr>
          <p:nvPr/>
        </p:nvSpPr>
        <p:spPr bwMode="auto">
          <a:xfrm>
            <a:off x="838200" y="4572000"/>
            <a:ext cx="1125538" cy="487363"/>
          </a:xfrm>
          <a:prstGeom prst="borderCallout2">
            <a:avLst>
              <a:gd name="adj1" fmla="val 23454"/>
              <a:gd name="adj2" fmla="val 106769"/>
              <a:gd name="adj3" fmla="val 23454"/>
              <a:gd name="adj4" fmla="val 126940"/>
              <a:gd name="adj5" fmla="val -121171"/>
              <a:gd name="adj6" fmla="val 147815"/>
            </a:avLst>
          </a:prstGeom>
          <a:solidFill>
            <a:srgbClr val="66FFFF"/>
          </a:solidFill>
          <a:ln w="190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ea typeface="楷体_GB2312"/>
              </a:rPr>
              <a:t>尖顶波</a:t>
            </a:r>
          </a:p>
        </p:txBody>
      </p:sp>
      <p:sp>
        <p:nvSpPr>
          <p:cNvPr id="14" name="AutoShape 8"/>
          <p:cNvSpPr>
            <a:spLocks/>
          </p:cNvSpPr>
          <p:nvPr/>
        </p:nvSpPr>
        <p:spPr bwMode="auto">
          <a:xfrm>
            <a:off x="3505200" y="4648200"/>
            <a:ext cx="1125538" cy="487363"/>
          </a:xfrm>
          <a:prstGeom prst="borderCallout2">
            <a:avLst>
              <a:gd name="adj1" fmla="val 23454"/>
              <a:gd name="adj2" fmla="val 106769"/>
              <a:gd name="adj3" fmla="val 23454"/>
              <a:gd name="adj4" fmla="val 122991"/>
              <a:gd name="adj5" fmla="val -81759"/>
              <a:gd name="adj6" fmla="val 139917"/>
            </a:avLst>
          </a:prstGeom>
          <a:solidFill>
            <a:srgbClr val="66FFFF"/>
          </a:solidFill>
          <a:ln w="190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ea typeface="楷体_GB2312"/>
              </a:rPr>
              <a:t>阶梯波</a:t>
            </a:r>
          </a:p>
        </p:txBody>
      </p:sp>
      <p:sp>
        <p:nvSpPr>
          <p:cNvPr id="15" name="Text Box 9"/>
          <p:cNvSpPr txBox="1">
            <a:spLocks noChangeArrowheads="1"/>
          </p:cNvSpPr>
          <p:nvPr/>
        </p:nvSpPr>
        <p:spPr bwMode="auto">
          <a:xfrm>
            <a:off x="609600" y="5334000"/>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a:ea typeface="楷体_GB2312"/>
              </a:rPr>
              <a:t>矩形波是基础波形，可通过波形变换得到其它波形。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xEl>
                                              <p:pRg st="0" end="0"/>
                                            </p:txEl>
                                          </p:spTgt>
                                        </p:tgtEl>
                                        <p:attrNameLst>
                                          <p:attrName>style.visibility</p:attrName>
                                        </p:attrNameLst>
                                      </p:cBhvr>
                                      <p:to>
                                        <p:strVal val="visible"/>
                                      </p:to>
                                    </p:set>
                                    <p:animEffect transition="in" filter="wipe(left)">
                                      <p:cBhvr>
                                        <p:cTn id="3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1" grpId="0" animBg="1" autoUpdateAnimBg="0"/>
      <p:bldP spid="12" grpId="0" animBg="1" autoUpdateAnimBg="0"/>
      <p:bldP spid="13" grpId="0" animBg="1" autoUpdateAnimBg="0"/>
      <p:bldP spid="14" grpId="0" animBg="1" autoUpdateAnimBg="0"/>
      <p:bldP spid="1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Line 2"/>
          <p:cNvSpPr>
            <a:spLocks noChangeShapeType="1"/>
          </p:cNvSpPr>
          <p:nvPr/>
        </p:nvSpPr>
        <p:spPr bwMode="auto">
          <a:xfrm>
            <a:off x="1143000" y="1268413"/>
            <a:ext cx="6858000"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67" name="Rectangle 3"/>
          <p:cNvSpPr>
            <a:spLocks noChangeArrowheads="1"/>
          </p:cNvSpPr>
          <p:nvPr/>
        </p:nvSpPr>
        <p:spPr bwMode="auto">
          <a:xfrm>
            <a:off x="838200" y="417164"/>
            <a:ext cx="7391400" cy="702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0"/>
              </a:spcBef>
              <a:buFontTx/>
              <a:buNone/>
            </a:pPr>
            <a:r>
              <a:rPr lang="en-US" altLang="zh-CN" sz="4400" b="1" dirty="0" smtClean="0">
                <a:solidFill>
                  <a:srgbClr val="FF0000"/>
                </a:solidFill>
                <a:ea typeface="黑体" panose="02010609060101010101" pitchFamily="49" charset="-122"/>
              </a:rPr>
              <a:t>10.8  </a:t>
            </a:r>
            <a:r>
              <a:rPr lang="zh-CN" altLang="en-US" sz="4400" b="1" dirty="0">
                <a:solidFill>
                  <a:srgbClr val="FF0000"/>
                </a:solidFill>
                <a:ea typeface="黑体" panose="02010609060101010101" pitchFamily="49" charset="-122"/>
              </a:rPr>
              <a:t>非正弦信号产生电路</a:t>
            </a:r>
          </a:p>
        </p:txBody>
      </p:sp>
      <p:sp>
        <p:nvSpPr>
          <p:cNvPr id="113668" name="Rectangle 4">
            <a:hlinkClick r:id="rId3" action="ppaction://hlinksldjump"/>
          </p:cNvPr>
          <p:cNvSpPr>
            <a:spLocks noChangeArrowheads="1"/>
          </p:cNvSpPr>
          <p:nvPr/>
        </p:nvSpPr>
        <p:spPr bwMode="auto">
          <a:xfrm>
            <a:off x="1600200" y="4311650"/>
            <a:ext cx="64150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dirty="0" smtClean="0">
                <a:solidFill>
                  <a:srgbClr val="000066"/>
                </a:solidFill>
                <a:ea typeface="黑体" panose="02010609060101010101" pitchFamily="49" charset="-122"/>
              </a:rPr>
              <a:t>10.8.2  </a:t>
            </a:r>
            <a:r>
              <a:rPr lang="zh-CN" altLang="en-US" sz="3600" b="1" dirty="0">
                <a:solidFill>
                  <a:srgbClr val="000066"/>
                </a:solidFill>
                <a:ea typeface="黑体" panose="02010609060101010101" pitchFamily="49" charset="-122"/>
              </a:rPr>
              <a:t>方波产生电路</a:t>
            </a:r>
          </a:p>
        </p:txBody>
      </p:sp>
      <p:sp>
        <p:nvSpPr>
          <p:cNvPr id="113669" name="Rectangle 5">
            <a:hlinkClick r:id="rId4" action="ppaction://hlinksldjump"/>
          </p:cNvPr>
          <p:cNvSpPr>
            <a:spLocks noChangeArrowheads="1"/>
          </p:cNvSpPr>
          <p:nvPr/>
        </p:nvSpPr>
        <p:spPr bwMode="auto">
          <a:xfrm>
            <a:off x="1600200" y="5073650"/>
            <a:ext cx="6629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dirty="0" smtClean="0">
                <a:solidFill>
                  <a:srgbClr val="000066"/>
                </a:solidFill>
                <a:ea typeface="黑体" panose="02010609060101010101" pitchFamily="49" charset="-122"/>
              </a:rPr>
              <a:t>10.8.3  </a:t>
            </a:r>
            <a:r>
              <a:rPr lang="zh-CN" altLang="en-US" sz="3600" b="1" dirty="0">
                <a:solidFill>
                  <a:srgbClr val="000066"/>
                </a:solidFill>
                <a:ea typeface="黑体" panose="02010609060101010101" pitchFamily="49" charset="-122"/>
              </a:rPr>
              <a:t>锯齿波产生电路</a:t>
            </a:r>
          </a:p>
        </p:txBody>
      </p:sp>
      <p:sp>
        <p:nvSpPr>
          <p:cNvPr id="113670" name="Rectangle 7">
            <a:hlinkClick r:id="rId5" action="ppaction://hlinksldjump"/>
          </p:cNvPr>
          <p:cNvSpPr>
            <a:spLocks noChangeArrowheads="1"/>
          </p:cNvSpPr>
          <p:nvPr/>
        </p:nvSpPr>
        <p:spPr bwMode="auto">
          <a:xfrm>
            <a:off x="1600200" y="1654175"/>
            <a:ext cx="5702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dirty="0" smtClean="0">
                <a:solidFill>
                  <a:srgbClr val="000066"/>
                </a:solidFill>
                <a:ea typeface="黑体" panose="02010609060101010101" pitchFamily="49" charset="-122"/>
              </a:rPr>
              <a:t>10.8.1  </a:t>
            </a:r>
            <a:r>
              <a:rPr lang="zh-CN" altLang="en-US" sz="3600" b="1" dirty="0">
                <a:solidFill>
                  <a:srgbClr val="000066"/>
                </a:solidFill>
                <a:ea typeface="黑体" panose="02010609060101010101" pitchFamily="49" charset="-122"/>
              </a:rPr>
              <a:t>电压比较器</a:t>
            </a:r>
          </a:p>
        </p:txBody>
      </p:sp>
      <p:sp>
        <p:nvSpPr>
          <p:cNvPr id="113671" name="Rectangle 8">
            <a:hlinkClick r:id="" action="ppaction://hlinkshowjump?jump=nextslide"/>
          </p:cNvPr>
          <p:cNvSpPr>
            <a:spLocks noChangeArrowheads="1"/>
          </p:cNvSpPr>
          <p:nvPr/>
        </p:nvSpPr>
        <p:spPr bwMode="auto">
          <a:xfrm>
            <a:off x="2971800" y="2659063"/>
            <a:ext cx="396240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a:solidFill>
                  <a:srgbClr val="CC0000"/>
                </a:solidFill>
                <a:ea typeface="黑体" panose="02010609060101010101" pitchFamily="49" charset="-122"/>
              </a:rPr>
              <a:t>单门限电压比较器</a:t>
            </a:r>
          </a:p>
        </p:txBody>
      </p:sp>
      <p:sp>
        <p:nvSpPr>
          <p:cNvPr id="113672" name="Rectangle 9">
            <a:hlinkClick r:id="rId6" action="ppaction://hlinksldjump"/>
          </p:cNvPr>
          <p:cNvSpPr>
            <a:spLocks noChangeArrowheads="1"/>
          </p:cNvSpPr>
          <p:nvPr/>
        </p:nvSpPr>
        <p:spPr bwMode="auto">
          <a:xfrm>
            <a:off x="2971800" y="3302000"/>
            <a:ext cx="39624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a:solidFill>
                  <a:srgbClr val="CC0000"/>
                </a:solidFill>
                <a:ea typeface="黑体" panose="02010609060101010101" pitchFamily="49" charset="-122"/>
              </a:rPr>
              <a:t>迟滞比较器</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hlinkClick r:id="rId5" action="ppaction://hlinksldjump"/>
          </p:cNvPr>
          <p:cNvSpPr>
            <a:spLocks noChangeArrowheads="1"/>
          </p:cNvSpPr>
          <p:nvPr/>
        </p:nvSpPr>
        <p:spPr bwMode="auto">
          <a:xfrm>
            <a:off x="533400" y="106363"/>
            <a:ext cx="342741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dirty="0" smtClean="0">
                <a:solidFill>
                  <a:srgbClr val="000066"/>
                </a:solidFill>
                <a:ea typeface="黑体" panose="02010609060101010101" pitchFamily="49" charset="-122"/>
              </a:rPr>
              <a:t>10.8.1  </a:t>
            </a:r>
            <a:r>
              <a:rPr lang="zh-CN" altLang="en-US" b="1" dirty="0">
                <a:solidFill>
                  <a:srgbClr val="000066"/>
                </a:solidFill>
                <a:ea typeface="黑体" panose="02010609060101010101" pitchFamily="49" charset="-122"/>
              </a:rPr>
              <a:t>电压比较器</a:t>
            </a:r>
          </a:p>
        </p:txBody>
      </p:sp>
      <p:sp>
        <p:nvSpPr>
          <p:cNvPr id="115715" name="Line 3"/>
          <p:cNvSpPr>
            <a:spLocks noChangeShapeType="1"/>
          </p:cNvSpPr>
          <p:nvPr/>
        </p:nvSpPr>
        <p:spPr bwMode="auto">
          <a:xfrm>
            <a:off x="533400" y="762000"/>
            <a:ext cx="3276600" cy="0"/>
          </a:xfrm>
          <a:prstGeom prst="line">
            <a:avLst/>
          </a:prstGeom>
          <a:noFill/>
          <a:ln w="889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16" name="Rectangle 7"/>
          <p:cNvSpPr>
            <a:spLocks noChangeArrowheads="1"/>
          </p:cNvSpPr>
          <p:nvPr/>
        </p:nvSpPr>
        <p:spPr bwMode="auto">
          <a:xfrm>
            <a:off x="277813" y="908050"/>
            <a:ext cx="3683000"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0"/>
              </a:spcBef>
              <a:buFontTx/>
              <a:buNone/>
            </a:pPr>
            <a:r>
              <a:rPr lang="en-US" altLang="zh-CN" sz="2800" b="1">
                <a:solidFill>
                  <a:srgbClr val="000066"/>
                </a:solidFill>
                <a:ea typeface="楷体_GB2312"/>
              </a:rPr>
              <a:t>1. </a:t>
            </a:r>
            <a:r>
              <a:rPr lang="zh-CN" altLang="en-US" sz="2800" b="1">
                <a:solidFill>
                  <a:srgbClr val="000066"/>
                </a:solidFill>
                <a:ea typeface="黑体" panose="02010609060101010101" pitchFamily="49" charset="-122"/>
              </a:rPr>
              <a:t>单门限电压比较器</a:t>
            </a:r>
          </a:p>
        </p:txBody>
      </p:sp>
      <p:sp>
        <p:nvSpPr>
          <p:cNvPr id="161800" name="Rectangle 8"/>
          <p:cNvSpPr>
            <a:spLocks noChangeArrowheads="1"/>
          </p:cNvSpPr>
          <p:nvPr/>
        </p:nvSpPr>
        <p:spPr bwMode="auto">
          <a:xfrm>
            <a:off x="307975" y="4578350"/>
            <a:ext cx="2698750"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0"/>
              </a:spcBef>
              <a:buFontTx/>
              <a:buNone/>
            </a:pPr>
            <a:r>
              <a:rPr lang="zh-CN" altLang="en-US" sz="2800" b="1">
                <a:solidFill>
                  <a:srgbClr val="000000"/>
                </a:solidFill>
                <a:ea typeface="楷体_GB2312"/>
              </a:rPr>
              <a:t>（</a:t>
            </a:r>
            <a:r>
              <a:rPr lang="en-US" altLang="zh-CN" sz="2800" b="1">
                <a:solidFill>
                  <a:srgbClr val="000000"/>
                </a:solidFill>
                <a:ea typeface="楷体_GB2312"/>
              </a:rPr>
              <a:t>1</a:t>
            </a:r>
            <a:r>
              <a:rPr lang="zh-CN" altLang="en-US" sz="2800" b="1">
                <a:solidFill>
                  <a:srgbClr val="000000"/>
                </a:solidFill>
                <a:ea typeface="楷体_GB2312"/>
              </a:rPr>
              <a:t>）过零比较器</a:t>
            </a:r>
          </a:p>
        </p:txBody>
      </p:sp>
      <p:sp>
        <p:nvSpPr>
          <p:cNvPr id="161812" name="Rectangle 20"/>
          <p:cNvSpPr>
            <a:spLocks noChangeArrowheads="1"/>
          </p:cNvSpPr>
          <p:nvPr/>
        </p:nvSpPr>
        <p:spPr bwMode="auto">
          <a:xfrm>
            <a:off x="655638" y="4992688"/>
            <a:ext cx="381635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0"/>
              </a:spcBef>
              <a:buFontTx/>
              <a:buNone/>
            </a:pPr>
            <a:r>
              <a:rPr lang="en-US" altLang="zh-CN" sz="2800" b="1" i="1">
                <a:ea typeface="楷体_GB2312"/>
              </a:rPr>
              <a:t>v</a:t>
            </a:r>
            <a:r>
              <a:rPr lang="en-US" altLang="zh-CN" sz="2800" b="1" baseline="-25000">
                <a:ea typeface="楷体_GB2312"/>
              </a:rPr>
              <a:t>I </a:t>
            </a:r>
            <a:r>
              <a:rPr lang="en-US" altLang="zh-CN" sz="2800" b="1">
                <a:ea typeface="楷体_GB2312"/>
              </a:rPr>
              <a:t>&gt;0 </a:t>
            </a:r>
            <a:r>
              <a:rPr lang="zh-CN" altLang="en-US" sz="2800" b="1">
                <a:ea typeface="楷体_GB2312"/>
              </a:rPr>
              <a:t>时， </a:t>
            </a:r>
            <a:r>
              <a:rPr lang="en-US" altLang="zh-CN" sz="2800" b="1" i="1">
                <a:ea typeface="楷体_GB2312"/>
              </a:rPr>
              <a:t>v</a:t>
            </a:r>
            <a:r>
              <a:rPr lang="en-US" altLang="zh-CN" sz="2800" b="1" baseline="-25000">
                <a:ea typeface="楷体_GB2312"/>
              </a:rPr>
              <a:t>Omax </a:t>
            </a:r>
            <a:r>
              <a:rPr lang="en-US" altLang="zh-CN" sz="2800" b="1">
                <a:ea typeface="楷体_GB2312"/>
              </a:rPr>
              <a:t>= +</a:t>
            </a:r>
            <a:r>
              <a:rPr lang="en-US" altLang="zh-CN" sz="2800" b="1" i="1">
                <a:ea typeface="楷体_GB2312"/>
              </a:rPr>
              <a:t>V</a:t>
            </a:r>
            <a:r>
              <a:rPr lang="en-US" altLang="zh-CN" sz="2800" b="1" baseline="-25000">
                <a:ea typeface="楷体_GB2312"/>
              </a:rPr>
              <a:t>CC</a:t>
            </a:r>
          </a:p>
        </p:txBody>
      </p:sp>
      <p:sp>
        <p:nvSpPr>
          <p:cNvPr id="161813" name="AutoShape 21"/>
          <p:cNvSpPr>
            <a:spLocks/>
          </p:cNvSpPr>
          <p:nvPr/>
        </p:nvSpPr>
        <p:spPr bwMode="auto">
          <a:xfrm>
            <a:off x="438150" y="5324475"/>
            <a:ext cx="171450" cy="557213"/>
          </a:xfrm>
          <a:prstGeom prst="leftBrace">
            <a:avLst>
              <a:gd name="adj1" fmla="val 37631"/>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ea typeface="楷体_GB2312"/>
            </a:endParaRPr>
          </a:p>
        </p:txBody>
      </p:sp>
      <p:sp>
        <p:nvSpPr>
          <p:cNvPr id="161814" name="Rectangle 22"/>
          <p:cNvSpPr>
            <a:spLocks noChangeArrowheads="1"/>
          </p:cNvSpPr>
          <p:nvPr/>
        </p:nvSpPr>
        <p:spPr bwMode="auto">
          <a:xfrm>
            <a:off x="655638" y="5529263"/>
            <a:ext cx="401955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0"/>
              </a:spcBef>
              <a:buFontTx/>
              <a:buNone/>
            </a:pPr>
            <a:r>
              <a:rPr lang="en-US" altLang="zh-CN" sz="2800" b="1" i="1">
                <a:ea typeface="楷体_GB2312"/>
              </a:rPr>
              <a:t>v</a:t>
            </a:r>
            <a:r>
              <a:rPr lang="en-US" altLang="zh-CN" sz="2800" b="1" baseline="-25000">
                <a:ea typeface="楷体_GB2312"/>
              </a:rPr>
              <a:t>I </a:t>
            </a:r>
            <a:r>
              <a:rPr lang="en-US" altLang="zh-CN" sz="2800" b="1">
                <a:ea typeface="楷体_GB2312"/>
              </a:rPr>
              <a:t>&lt;0 </a:t>
            </a:r>
            <a:r>
              <a:rPr lang="zh-CN" altLang="en-US" sz="2800" b="1">
                <a:ea typeface="楷体_GB2312"/>
              </a:rPr>
              <a:t>时， </a:t>
            </a:r>
            <a:r>
              <a:rPr lang="en-US" altLang="zh-CN" sz="2800" b="1" i="1">
                <a:ea typeface="楷体_GB2312"/>
              </a:rPr>
              <a:t>v</a:t>
            </a:r>
            <a:r>
              <a:rPr lang="en-US" altLang="zh-CN" sz="2800" b="1" baseline="-25000">
                <a:ea typeface="楷体_GB2312"/>
              </a:rPr>
              <a:t>Omax </a:t>
            </a:r>
            <a:r>
              <a:rPr lang="en-US" altLang="zh-CN" sz="2800" b="1">
                <a:ea typeface="楷体_GB2312"/>
              </a:rPr>
              <a:t>= -</a:t>
            </a:r>
            <a:r>
              <a:rPr lang="en-US" altLang="zh-CN" sz="2800" b="1" i="1">
                <a:ea typeface="楷体_GB2312"/>
              </a:rPr>
              <a:t>V</a:t>
            </a:r>
            <a:r>
              <a:rPr lang="en-US" altLang="zh-CN" sz="2800" b="1" baseline="-25000">
                <a:ea typeface="楷体_GB2312"/>
              </a:rPr>
              <a:t>EE</a:t>
            </a:r>
          </a:p>
        </p:txBody>
      </p:sp>
      <p:sp>
        <p:nvSpPr>
          <p:cNvPr id="161816" name="Rectangle 24" descr="再生纸"/>
          <p:cNvSpPr>
            <a:spLocks noChangeArrowheads="1"/>
          </p:cNvSpPr>
          <p:nvPr/>
        </p:nvSpPr>
        <p:spPr bwMode="auto">
          <a:xfrm>
            <a:off x="242888" y="2913063"/>
            <a:ext cx="5919787" cy="181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tIns="46800" bIns="82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
                <a:schemeClr val="accent2"/>
              </a:buClr>
              <a:buFontTx/>
              <a:buNone/>
            </a:pPr>
            <a:r>
              <a:rPr lang="zh-CN" altLang="en-US" sz="2800" b="1">
                <a:solidFill>
                  <a:srgbClr val="000000"/>
                </a:solidFill>
                <a:ea typeface="楷体_GB2312"/>
              </a:rPr>
              <a:t>特点：</a:t>
            </a:r>
            <a:endParaRPr lang="en-US" altLang="zh-CN" sz="2800" b="1">
              <a:solidFill>
                <a:srgbClr val="000000"/>
              </a:solidFill>
              <a:ea typeface="楷体_GB2312"/>
            </a:endParaRPr>
          </a:p>
          <a:p>
            <a:pPr eaLnBrk="1" hangingPunct="1">
              <a:lnSpc>
                <a:spcPct val="130000"/>
              </a:lnSpc>
              <a:spcBef>
                <a:spcPct val="0"/>
              </a:spcBef>
              <a:buClr>
                <a:schemeClr val="accent2"/>
              </a:buClr>
              <a:buFontTx/>
              <a:buNone/>
            </a:pPr>
            <a:r>
              <a:rPr lang="zh-CN" altLang="en-US" sz="2800" b="1">
                <a:solidFill>
                  <a:srgbClr val="FF0000"/>
                </a:solidFill>
                <a:latin typeface="楷体_GB2312"/>
                <a:ea typeface="楷体_GB2312"/>
              </a:rPr>
              <a:t>运算放大器工作在非线性区</a:t>
            </a:r>
          </a:p>
          <a:p>
            <a:pPr eaLnBrk="1" hangingPunct="1">
              <a:lnSpc>
                <a:spcPct val="130000"/>
              </a:lnSpc>
              <a:spcBef>
                <a:spcPct val="0"/>
              </a:spcBef>
              <a:buClr>
                <a:schemeClr val="accent2"/>
              </a:buClr>
              <a:buFontTx/>
              <a:buNone/>
            </a:pPr>
            <a:r>
              <a:rPr lang="zh-CN" altLang="en-US" sz="2800" b="1">
                <a:solidFill>
                  <a:schemeClr val="accent2"/>
                </a:solidFill>
                <a:latin typeface="楷体_GB2312"/>
                <a:ea typeface="楷体_GB2312"/>
              </a:rPr>
              <a:t>条件：开环或正反馈</a:t>
            </a:r>
          </a:p>
        </p:txBody>
      </p:sp>
      <p:sp>
        <p:nvSpPr>
          <p:cNvPr id="115722" name="Line 37"/>
          <p:cNvSpPr>
            <a:spLocks noChangeShapeType="1"/>
          </p:cNvSpPr>
          <p:nvPr/>
        </p:nvSpPr>
        <p:spPr bwMode="auto">
          <a:xfrm>
            <a:off x="6223000" y="2133600"/>
            <a:ext cx="2032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5723" name="Line 38"/>
          <p:cNvSpPr>
            <a:spLocks noChangeShapeType="1"/>
          </p:cNvSpPr>
          <p:nvPr/>
        </p:nvSpPr>
        <p:spPr bwMode="auto">
          <a:xfrm rot="-5400000">
            <a:off x="5559425" y="1981200"/>
            <a:ext cx="2895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5724" name="Line 39"/>
          <p:cNvSpPr>
            <a:spLocks noChangeShapeType="1"/>
          </p:cNvSpPr>
          <p:nvPr/>
        </p:nvSpPr>
        <p:spPr bwMode="auto">
          <a:xfrm>
            <a:off x="7007225" y="1219200"/>
            <a:ext cx="0" cy="1828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5" name="Line 40"/>
          <p:cNvSpPr>
            <a:spLocks noChangeShapeType="1"/>
          </p:cNvSpPr>
          <p:nvPr/>
        </p:nvSpPr>
        <p:spPr bwMode="auto">
          <a:xfrm flipH="1">
            <a:off x="6443663" y="3048000"/>
            <a:ext cx="5635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6" name="Line 41"/>
          <p:cNvSpPr>
            <a:spLocks noChangeShapeType="1"/>
          </p:cNvSpPr>
          <p:nvPr/>
        </p:nvSpPr>
        <p:spPr bwMode="auto">
          <a:xfrm flipH="1">
            <a:off x="7007225" y="1219200"/>
            <a:ext cx="7191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7" name="Text Box 43"/>
          <p:cNvSpPr txBox="1">
            <a:spLocks noChangeArrowheads="1"/>
          </p:cNvSpPr>
          <p:nvPr/>
        </p:nvSpPr>
        <p:spPr bwMode="auto">
          <a:xfrm>
            <a:off x="6931025"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ea typeface="黑体" panose="02010609060101010101" pitchFamily="49" charset="-122"/>
              </a:rPr>
              <a:t>o</a:t>
            </a:r>
          </a:p>
        </p:txBody>
      </p:sp>
      <p:sp>
        <p:nvSpPr>
          <p:cNvPr id="115728" name="Text Box 44"/>
          <p:cNvSpPr txBox="1">
            <a:spLocks noChangeArrowheads="1"/>
          </p:cNvSpPr>
          <p:nvPr/>
        </p:nvSpPr>
        <p:spPr bwMode="auto">
          <a:xfrm>
            <a:off x="6223000" y="990600"/>
            <a:ext cx="788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ea typeface="黑体" panose="02010609060101010101" pitchFamily="49" charset="-122"/>
              </a:rPr>
              <a:t>+</a:t>
            </a:r>
            <a:r>
              <a:rPr lang="en-US" altLang="zh-CN" sz="2400" i="1">
                <a:ea typeface="黑体" panose="02010609060101010101" pitchFamily="49" charset="-122"/>
              </a:rPr>
              <a:t>V</a:t>
            </a:r>
            <a:r>
              <a:rPr lang="en-US" altLang="zh-CN" sz="2400" i="1" baseline="-25000">
                <a:ea typeface="黑体" panose="02010609060101010101" pitchFamily="49" charset="-122"/>
              </a:rPr>
              <a:t>om</a:t>
            </a:r>
          </a:p>
        </p:txBody>
      </p:sp>
      <p:sp>
        <p:nvSpPr>
          <p:cNvPr id="115729" name="Text Box 45"/>
          <p:cNvSpPr txBox="1">
            <a:spLocks noChangeArrowheads="1"/>
          </p:cNvSpPr>
          <p:nvPr/>
        </p:nvSpPr>
        <p:spPr bwMode="auto">
          <a:xfrm>
            <a:off x="7007225" y="2819400"/>
            <a:ext cx="71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ea typeface="黑体" panose="02010609060101010101" pitchFamily="49" charset="-122"/>
              </a:rPr>
              <a:t>-</a:t>
            </a:r>
            <a:r>
              <a:rPr lang="en-US" altLang="zh-CN" sz="2400" i="1">
                <a:ea typeface="黑体" panose="02010609060101010101" pitchFamily="49" charset="-122"/>
              </a:rPr>
              <a:t>V</a:t>
            </a:r>
            <a:r>
              <a:rPr lang="en-US" altLang="zh-CN" sz="2400" i="1" baseline="-25000">
                <a:ea typeface="黑体" panose="02010609060101010101" pitchFamily="49" charset="-122"/>
              </a:rPr>
              <a:t>om</a:t>
            </a:r>
          </a:p>
        </p:txBody>
      </p:sp>
      <p:sp>
        <p:nvSpPr>
          <p:cNvPr id="115730" name="Text Box 48"/>
          <p:cNvSpPr txBox="1">
            <a:spLocks noChangeArrowheads="1"/>
          </p:cNvSpPr>
          <p:nvPr/>
        </p:nvSpPr>
        <p:spPr bwMode="auto">
          <a:xfrm>
            <a:off x="7791450" y="1981200"/>
            <a:ext cx="1038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ea typeface="黑体" panose="02010609060101010101" pitchFamily="49" charset="-122"/>
              </a:rPr>
              <a:t>u</a:t>
            </a:r>
            <a:r>
              <a:rPr lang="en-US" altLang="zh-CN" sz="2800" i="1" baseline="-25000">
                <a:ea typeface="黑体" panose="02010609060101010101" pitchFamily="49" charset="-122"/>
              </a:rPr>
              <a:t>+</a:t>
            </a:r>
            <a:r>
              <a:rPr lang="en-US" altLang="zh-CN" sz="2400" i="1">
                <a:ea typeface="黑体" panose="02010609060101010101" pitchFamily="49" charset="-122"/>
              </a:rPr>
              <a:t> - </a:t>
            </a:r>
            <a:r>
              <a:rPr lang="en-US" altLang="zh-CN" sz="2800" i="1">
                <a:ea typeface="黑体" panose="02010609060101010101" pitchFamily="49" charset="-122"/>
              </a:rPr>
              <a:t>u</a:t>
            </a:r>
            <a:r>
              <a:rPr lang="en-US" altLang="zh-CN" sz="2800" i="1" baseline="-25000">
                <a:ea typeface="黑体" panose="02010609060101010101" pitchFamily="49" charset="-122"/>
              </a:rPr>
              <a:t>-</a:t>
            </a:r>
          </a:p>
        </p:txBody>
      </p:sp>
      <p:sp>
        <p:nvSpPr>
          <p:cNvPr id="115731" name="AutoShape 11"/>
          <p:cNvSpPr>
            <a:spLocks noChangeArrowheads="1"/>
          </p:cNvSpPr>
          <p:nvPr/>
        </p:nvSpPr>
        <p:spPr bwMode="auto">
          <a:xfrm>
            <a:off x="7378700" y="466725"/>
            <a:ext cx="1470025" cy="523875"/>
          </a:xfrm>
          <a:prstGeom prst="wedgeRoundRectCallout">
            <a:avLst>
              <a:gd name="adj1" fmla="val -41139"/>
              <a:gd name="adj2" fmla="val 92509"/>
              <a:gd name="adj3" fmla="val 16667"/>
            </a:avLst>
          </a:prstGeom>
          <a:solidFill>
            <a:srgbClr val="CCFFCC"/>
          </a:solidFill>
          <a:ln w="28575">
            <a:solidFill>
              <a:srgbClr val="FF66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solidFill>
                  <a:srgbClr val="9900FF"/>
                </a:solidFill>
                <a:ea typeface="楷体_GB2312"/>
              </a:rPr>
              <a:t>非线性区</a:t>
            </a:r>
          </a:p>
          <a:p>
            <a:pPr algn="ctr" eaLnBrk="1" hangingPunct="1">
              <a:spcBef>
                <a:spcPct val="0"/>
              </a:spcBef>
              <a:buFontTx/>
              <a:buNone/>
            </a:pPr>
            <a:r>
              <a:rPr lang="zh-CN" altLang="en-US" sz="1800" b="1">
                <a:solidFill>
                  <a:srgbClr val="9900FF"/>
                </a:solidFill>
                <a:ea typeface="楷体_GB2312"/>
              </a:rPr>
              <a:t>（限幅区）</a:t>
            </a:r>
          </a:p>
        </p:txBody>
      </p:sp>
      <p:pic>
        <p:nvPicPr>
          <p:cNvPr id="115732" name="图片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830388" y="1647825"/>
            <a:ext cx="2689225"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4" descr="未标题-3 拷贝"/>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0063" y="3595688"/>
            <a:ext cx="3449637" cy="30956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4" name="Rectangle 11"/>
          <p:cNvSpPr>
            <a:spLocks noChangeArrowheads="1"/>
          </p:cNvSpPr>
          <p:nvPr/>
        </p:nvSpPr>
        <p:spPr bwMode="auto">
          <a:xfrm>
            <a:off x="533400" y="6200775"/>
            <a:ext cx="48561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800" b="1">
                <a:solidFill>
                  <a:srgbClr val="000000"/>
                </a:solidFill>
                <a:latin typeface="楷体_GB2312"/>
                <a:ea typeface="楷体_GB2312"/>
              </a:rPr>
              <a:t>输入为正弦波</a:t>
            </a:r>
            <a:r>
              <a:rPr lang="en-US" altLang="zh-CN" sz="2800" b="1">
                <a:solidFill>
                  <a:srgbClr val="000000"/>
                </a:solidFill>
                <a:latin typeface="楷体_GB2312"/>
                <a:ea typeface="楷体_GB2312"/>
              </a:rPr>
              <a:t>;</a:t>
            </a:r>
            <a:r>
              <a:rPr lang="zh-CN" altLang="en-US" sz="2800" b="1">
                <a:solidFill>
                  <a:srgbClr val="000000"/>
                </a:solidFill>
                <a:latin typeface="楷体_GB2312"/>
                <a:ea typeface="楷体_GB2312"/>
              </a:rPr>
              <a:t>输出为方波。</a:t>
            </a:r>
            <a:endParaRPr lang="zh-CN" altLang="en-US" sz="2800" b="1">
              <a:latin typeface="楷体_GB2312"/>
              <a:ea typeface="楷体_GB231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61816"/>
                                        </p:tgtEl>
                                        <p:attrNameLst>
                                          <p:attrName>style.visibility</p:attrName>
                                        </p:attrNameLst>
                                      </p:cBhvr>
                                      <p:to>
                                        <p:strVal val="visible"/>
                                      </p:to>
                                    </p:set>
                                    <p:anim calcmode="lin" valueType="num">
                                      <p:cBhvr>
                                        <p:cTn id="7" dur="500" fill="hold"/>
                                        <p:tgtEl>
                                          <p:spTgt spid="161816"/>
                                        </p:tgtEl>
                                        <p:attrNameLst>
                                          <p:attrName>ppt_w</p:attrName>
                                        </p:attrNameLst>
                                      </p:cBhvr>
                                      <p:tavLst>
                                        <p:tav tm="0">
                                          <p:val>
                                            <p:fltVal val="0"/>
                                          </p:val>
                                        </p:tav>
                                        <p:tav tm="100000">
                                          <p:val>
                                            <p:strVal val="#ppt_w"/>
                                          </p:val>
                                        </p:tav>
                                      </p:tavLst>
                                    </p:anim>
                                    <p:anim calcmode="lin" valueType="num">
                                      <p:cBhvr>
                                        <p:cTn id="8" dur="500" fill="hold"/>
                                        <p:tgtEl>
                                          <p:spTgt spid="16181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61800"/>
                                        </p:tgtEl>
                                        <p:attrNameLst>
                                          <p:attrName>style.visibility</p:attrName>
                                        </p:attrNameLst>
                                      </p:cBhvr>
                                      <p:to>
                                        <p:strVal val="visible"/>
                                      </p:to>
                                    </p:set>
                                    <p:animEffect transition="in" filter="strips(downRight)">
                                      <p:cBhvr>
                                        <p:cTn id="13" dur="500"/>
                                        <p:tgtEl>
                                          <p:spTgt spid="161800"/>
                                        </p:tgtEl>
                                      </p:cBhvr>
                                    </p:animEffect>
                                  </p:childTnLst>
                                  <p:subTnLs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161813"/>
                                        </p:tgtEl>
                                        <p:attrNameLst>
                                          <p:attrName>style.visibility</p:attrName>
                                        </p:attrNameLst>
                                      </p:cBhvr>
                                      <p:to>
                                        <p:strVal val="visible"/>
                                      </p:to>
                                    </p:set>
                                    <p:animEffect transition="in" filter="strips(downRight)">
                                      <p:cBhvr>
                                        <p:cTn id="18" dur="500"/>
                                        <p:tgtEl>
                                          <p:spTgt spid="161813"/>
                                        </p:tgtEl>
                                      </p:cBhvr>
                                    </p:animEffect>
                                  </p:childTnLst>
                                  <p:subTnLs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61812"/>
                                        </p:tgtEl>
                                        <p:attrNameLst>
                                          <p:attrName>style.visibility</p:attrName>
                                        </p:attrNameLst>
                                      </p:cBhvr>
                                      <p:to>
                                        <p:strVal val="visible"/>
                                      </p:to>
                                    </p:set>
                                    <p:animEffect transition="in" filter="strips(downRight)">
                                      <p:cBhvr>
                                        <p:cTn id="23" dur="500"/>
                                        <p:tgtEl>
                                          <p:spTgt spid="161812"/>
                                        </p:tgtEl>
                                      </p:cBhvr>
                                    </p:animEffect>
                                  </p:childTnLst>
                                  <p:subTnLst>
                                    <p:audio>
                                      <p:cMediaNode>
                                        <p:cTn display="0" masterRel="sameClick">
                                          <p:stCondLst>
                                            <p:cond evt="begin" delay="0">
                                              <p:tn val="21"/>
                                            </p:cond>
                                          </p:stCondLst>
                                          <p:endCondLst>
                                            <p:cond evt="onStopAudio" delay="0">
                                              <p:tgtEl>
                                                <p:sldTgt/>
                                              </p:tgtEl>
                                            </p:cond>
                                          </p:endCondLst>
                                        </p:cTn>
                                        <p:tgtEl>
                                          <p:sndTgt r:embed="rId4" name="CHIMES.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161814"/>
                                        </p:tgtEl>
                                        <p:attrNameLst>
                                          <p:attrName>style.visibility</p:attrName>
                                        </p:attrNameLst>
                                      </p:cBhvr>
                                      <p:to>
                                        <p:strVal val="visible"/>
                                      </p:to>
                                    </p:set>
                                    <p:animEffect transition="in" filter="strips(downRight)">
                                      <p:cBhvr>
                                        <p:cTn id="28" dur="500"/>
                                        <p:tgtEl>
                                          <p:spTgt spid="161814"/>
                                        </p:tgtEl>
                                      </p:cBhvr>
                                    </p:animEffect>
                                  </p:childTnLst>
                                  <p:subTnLst>
                                    <p:audio>
                                      <p:cMediaNode>
                                        <p:cTn display="0" masterRel="sameClick">
                                          <p:stCondLst>
                                            <p:cond evt="begin" delay="0">
                                              <p:tn val="26"/>
                                            </p:cond>
                                          </p:stCondLst>
                                          <p:endCondLst>
                                            <p:cond evt="onStopAudio" delay="0">
                                              <p:tgtEl>
                                                <p:sldTgt/>
                                              </p:tgtEl>
                                            </p:cond>
                                          </p:endCondLst>
                                        </p:cTn>
                                        <p:tgtEl>
                                          <p:sndTgt r:embed="rId4" name="CHIMES.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box(in)">
                                      <p:cBhvr>
                                        <p:cTn id="33" dur="500"/>
                                        <p:tgtEl>
                                          <p:spTgt spid="2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strips(downRight)">
                                      <p:cBhvr>
                                        <p:cTn id="38" dur="500"/>
                                        <p:tgtEl>
                                          <p:spTgt spid="24"/>
                                        </p:tgtEl>
                                      </p:cBhvr>
                                    </p:animEffect>
                                  </p:childTnLst>
                                  <p:subTnLst>
                                    <p:audio>
                                      <p:cMediaNode>
                                        <p:cTn display="0" masterRel="sameClick">
                                          <p:stCondLst>
                                            <p:cond evt="begin" delay="0">
                                              <p:tn val="36"/>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00" grpId="0" autoUpdateAnimBg="0"/>
      <p:bldP spid="161812" grpId="0" autoUpdateAnimBg="0"/>
      <p:bldP spid="161813" grpId="0" animBg="1"/>
      <p:bldP spid="161814" grpId="0" autoUpdateAnimBg="0"/>
      <p:bldP spid="161816" grpId="0"/>
      <p:bldP spid="24"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a:hlinkClick r:id="rId4" action="ppaction://hlinksldjump"/>
          </p:cNvPr>
          <p:cNvSpPr>
            <a:spLocks noChangeArrowheads="1"/>
          </p:cNvSpPr>
          <p:nvPr/>
        </p:nvSpPr>
        <p:spPr bwMode="auto">
          <a:xfrm>
            <a:off x="533400" y="106363"/>
            <a:ext cx="5105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dirty="0" smtClean="0">
                <a:solidFill>
                  <a:srgbClr val="000066"/>
                </a:solidFill>
                <a:ea typeface="黑体" panose="02010609060101010101" pitchFamily="49" charset="-122"/>
              </a:rPr>
              <a:t>10.8.1  </a:t>
            </a:r>
            <a:r>
              <a:rPr lang="zh-CN" altLang="en-US" b="1" dirty="0">
                <a:solidFill>
                  <a:srgbClr val="000066"/>
                </a:solidFill>
                <a:ea typeface="黑体" panose="02010609060101010101" pitchFamily="49" charset="-122"/>
              </a:rPr>
              <a:t>电压比较器</a:t>
            </a:r>
          </a:p>
        </p:txBody>
      </p:sp>
      <p:sp>
        <p:nvSpPr>
          <p:cNvPr id="117763" name="Line 4"/>
          <p:cNvSpPr>
            <a:spLocks noChangeShapeType="1"/>
          </p:cNvSpPr>
          <p:nvPr/>
        </p:nvSpPr>
        <p:spPr bwMode="auto">
          <a:xfrm>
            <a:off x="533400" y="765175"/>
            <a:ext cx="3276600" cy="0"/>
          </a:xfrm>
          <a:prstGeom prst="line">
            <a:avLst/>
          </a:prstGeom>
          <a:noFill/>
          <a:ln w="889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64" name="Rectangle 5"/>
          <p:cNvSpPr>
            <a:spLocks noChangeArrowheads="1"/>
          </p:cNvSpPr>
          <p:nvPr/>
        </p:nvSpPr>
        <p:spPr bwMode="auto">
          <a:xfrm>
            <a:off x="277813" y="942975"/>
            <a:ext cx="3683000"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0"/>
              </a:spcBef>
              <a:buFontTx/>
              <a:buNone/>
            </a:pPr>
            <a:r>
              <a:rPr lang="en-US" altLang="zh-CN" sz="2800" b="1">
                <a:solidFill>
                  <a:srgbClr val="000066"/>
                </a:solidFill>
                <a:ea typeface="楷体_GB2312"/>
              </a:rPr>
              <a:t>1. </a:t>
            </a:r>
            <a:r>
              <a:rPr lang="zh-CN" altLang="en-US" sz="2800" b="1">
                <a:solidFill>
                  <a:srgbClr val="000066"/>
                </a:solidFill>
                <a:ea typeface="黑体" panose="02010609060101010101" pitchFamily="49" charset="-122"/>
              </a:rPr>
              <a:t>单门限电压比较器</a:t>
            </a:r>
          </a:p>
        </p:txBody>
      </p:sp>
      <p:sp>
        <p:nvSpPr>
          <p:cNvPr id="117765" name="Rectangle 6"/>
          <p:cNvSpPr>
            <a:spLocks noChangeArrowheads="1"/>
          </p:cNvSpPr>
          <p:nvPr/>
        </p:nvSpPr>
        <p:spPr bwMode="auto">
          <a:xfrm>
            <a:off x="250825" y="1789113"/>
            <a:ext cx="5113338"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0"/>
              </a:spcBef>
              <a:buFontTx/>
              <a:buNone/>
            </a:pPr>
            <a:r>
              <a:rPr lang="zh-CN" altLang="en-US" sz="2800" b="1">
                <a:solidFill>
                  <a:srgbClr val="000000"/>
                </a:solidFill>
                <a:ea typeface="楷体_GB2312"/>
              </a:rPr>
              <a:t>（</a:t>
            </a:r>
            <a:r>
              <a:rPr lang="en-US" altLang="zh-CN" sz="2800" b="1">
                <a:solidFill>
                  <a:srgbClr val="000000"/>
                </a:solidFill>
                <a:ea typeface="楷体_GB2312"/>
              </a:rPr>
              <a:t>2</a:t>
            </a:r>
            <a:r>
              <a:rPr lang="zh-CN" altLang="en-US" sz="2800" b="1">
                <a:solidFill>
                  <a:srgbClr val="000000"/>
                </a:solidFill>
                <a:ea typeface="楷体_GB2312"/>
              </a:rPr>
              <a:t>）</a:t>
            </a:r>
            <a:r>
              <a:rPr lang="zh-CN" altLang="en-US" sz="2800" b="1">
                <a:ea typeface="楷体_GB2312"/>
              </a:rPr>
              <a:t>门限电压不为</a:t>
            </a:r>
            <a:r>
              <a:rPr lang="zh-CN" altLang="en-US" sz="2800" b="1">
                <a:solidFill>
                  <a:srgbClr val="000000"/>
                </a:solidFill>
                <a:ea typeface="楷体_GB2312"/>
              </a:rPr>
              <a:t>零的比较器</a:t>
            </a:r>
          </a:p>
        </p:txBody>
      </p:sp>
      <p:sp>
        <p:nvSpPr>
          <p:cNvPr id="163847" name="Rectangle 7"/>
          <p:cNvSpPr>
            <a:spLocks noChangeArrowheads="1"/>
          </p:cNvSpPr>
          <p:nvPr/>
        </p:nvSpPr>
        <p:spPr bwMode="auto">
          <a:xfrm>
            <a:off x="6070600" y="3341688"/>
            <a:ext cx="2203450"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0"/>
              </a:spcBef>
              <a:buFontTx/>
              <a:buNone/>
            </a:pPr>
            <a:r>
              <a:rPr lang="zh-CN" altLang="en-US" sz="2800" b="1">
                <a:solidFill>
                  <a:srgbClr val="000000"/>
                </a:solidFill>
                <a:ea typeface="楷体_GB2312"/>
              </a:rPr>
              <a:t>电压传输特性</a:t>
            </a:r>
            <a:endParaRPr lang="zh-CN" altLang="en-US" sz="2800" b="1">
              <a:ea typeface="楷体_GB2312"/>
            </a:endParaRPr>
          </a:p>
        </p:txBody>
      </p:sp>
      <p:sp>
        <p:nvSpPr>
          <p:cNvPr id="163848" name="Rectangle 8"/>
          <p:cNvSpPr>
            <a:spLocks noChangeArrowheads="1"/>
          </p:cNvSpPr>
          <p:nvPr/>
        </p:nvSpPr>
        <p:spPr bwMode="auto">
          <a:xfrm>
            <a:off x="765175" y="2365375"/>
            <a:ext cx="3035300"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0"/>
              </a:spcBef>
              <a:buFontTx/>
              <a:buNone/>
            </a:pPr>
            <a:r>
              <a:rPr lang="zh-CN" altLang="en-US" sz="2800" b="1">
                <a:ea typeface="楷体_GB2312"/>
              </a:rPr>
              <a:t>（</a:t>
            </a:r>
            <a:r>
              <a:rPr lang="zh-CN" altLang="en-US" sz="2800" b="1">
                <a:solidFill>
                  <a:srgbClr val="FF0000"/>
                </a:solidFill>
                <a:ea typeface="楷体_GB2312"/>
              </a:rPr>
              <a:t>门限电压</a:t>
            </a:r>
            <a:r>
              <a:rPr lang="zh-CN" altLang="en-US" sz="2800" b="1">
                <a:ea typeface="楷体_GB2312"/>
              </a:rPr>
              <a:t>为</a:t>
            </a:r>
            <a:r>
              <a:rPr lang="en-US" altLang="zh-CN" sz="2800" b="1" i="1">
                <a:ea typeface="楷体_GB2312"/>
              </a:rPr>
              <a:t>V</a:t>
            </a:r>
            <a:r>
              <a:rPr lang="en-US" altLang="zh-CN" sz="2800" b="1" baseline="-25000">
                <a:ea typeface="楷体_GB2312"/>
              </a:rPr>
              <a:t>REF</a:t>
            </a:r>
            <a:r>
              <a:rPr lang="zh-CN" altLang="en-US" sz="2800" b="1">
                <a:ea typeface="楷体_GB2312"/>
              </a:rPr>
              <a:t>）</a:t>
            </a:r>
          </a:p>
        </p:txBody>
      </p:sp>
      <p:pic>
        <p:nvPicPr>
          <p:cNvPr id="163849" name="Picture 9" descr="未标题-2 拷贝"/>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163" y="468313"/>
            <a:ext cx="3455987" cy="2768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63850" name="Picture 10" descr="未标题-3 拷贝"/>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5975" y="3902075"/>
            <a:ext cx="2390775" cy="26225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20"/>
          <p:cNvSpPr>
            <a:spLocks noChangeArrowheads="1"/>
          </p:cNvSpPr>
          <p:nvPr/>
        </p:nvSpPr>
        <p:spPr bwMode="auto">
          <a:xfrm>
            <a:off x="765175" y="3902075"/>
            <a:ext cx="4598988"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0"/>
              </a:spcBef>
              <a:buFontTx/>
              <a:buNone/>
            </a:pPr>
            <a:r>
              <a:rPr lang="en-US" altLang="zh-CN" sz="2800" b="1" i="1">
                <a:ea typeface="楷体_GB2312"/>
              </a:rPr>
              <a:t>v</a:t>
            </a:r>
            <a:r>
              <a:rPr lang="en-US" altLang="zh-CN" sz="2800" b="1" baseline="-25000">
                <a:ea typeface="楷体_GB2312"/>
              </a:rPr>
              <a:t>I </a:t>
            </a:r>
            <a:r>
              <a:rPr lang="en-US" altLang="zh-CN" sz="2800" b="1">
                <a:ea typeface="楷体_GB2312"/>
              </a:rPr>
              <a:t>&gt;</a:t>
            </a:r>
            <a:r>
              <a:rPr lang="en-US" altLang="zh-CN" sz="2800" b="1" i="1">
                <a:ea typeface="楷体_GB2312"/>
              </a:rPr>
              <a:t>V</a:t>
            </a:r>
            <a:r>
              <a:rPr lang="en-US" altLang="zh-CN" sz="2800" b="1" baseline="-25000">
                <a:ea typeface="楷体_GB2312"/>
              </a:rPr>
              <a:t>REF</a:t>
            </a:r>
            <a:r>
              <a:rPr lang="zh-CN" altLang="en-US" sz="2800" b="1">
                <a:ea typeface="楷体_GB2312"/>
              </a:rPr>
              <a:t>时， </a:t>
            </a:r>
            <a:r>
              <a:rPr lang="en-US" altLang="zh-CN" sz="2800" b="1" i="1">
                <a:ea typeface="楷体_GB2312"/>
              </a:rPr>
              <a:t>v</a:t>
            </a:r>
            <a:r>
              <a:rPr lang="en-US" altLang="zh-CN" sz="2800" b="1" baseline="-25000">
                <a:ea typeface="楷体_GB2312"/>
              </a:rPr>
              <a:t>O</a:t>
            </a:r>
            <a:r>
              <a:rPr lang="en-US" altLang="zh-CN" sz="2800" b="1">
                <a:ea typeface="楷体_GB2312"/>
              </a:rPr>
              <a:t>= +</a:t>
            </a:r>
            <a:r>
              <a:rPr lang="en-US" altLang="zh-CN" sz="2800" b="1" i="1">
                <a:ea typeface="楷体_GB2312"/>
              </a:rPr>
              <a:t>V</a:t>
            </a:r>
            <a:r>
              <a:rPr lang="en-US" altLang="zh-CN" sz="2800" b="1" baseline="-25000">
                <a:ea typeface="楷体_GB2312"/>
              </a:rPr>
              <a:t>OH</a:t>
            </a:r>
          </a:p>
        </p:txBody>
      </p:sp>
      <p:sp>
        <p:nvSpPr>
          <p:cNvPr id="11" name="AutoShape 21"/>
          <p:cNvSpPr>
            <a:spLocks/>
          </p:cNvSpPr>
          <p:nvPr/>
        </p:nvSpPr>
        <p:spPr bwMode="auto">
          <a:xfrm>
            <a:off x="547688" y="4233863"/>
            <a:ext cx="171450" cy="557212"/>
          </a:xfrm>
          <a:prstGeom prst="leftBrace">
            <a:avLst>
              <a:gd name="adj1" fmla="val 37631"/>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ea typeface="楷体_GB2312"/>
            </a:endParaRPr>
          </a:p>
        </p:txBody>
      </p:sp>
      <p:sp>
        <p:nvSpPr>
          <p:cNvPr id="12" name="Rectangle 22"/>
          <p:cNvSpPr>
            <a:spLocks noChangeArrowheads="1"/>
          </p:cNvSpPr>
          <p:nvPr/>
        </p:nvSpPr>
        <p:spPr bwMode="auto">
          <a:xfrm>
            <a:off x="765175" y="4438650"/>
            <a:ext cx="4019550"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0"/>
              </a:spcBef>
              <a:buFontTx/>
              <a:buNone/>
            </a:pPr>
            <a:r>
              <a:rPr lang="en-US" altLang="zh-CN" sz="2800" b="1" i="1">
                <a:ea typeface="楷体_GB2312"/>
              </a:rPr>
              <a:t>v</a:t>
            </a:r>
            <a:r>
              <a:rPr lang="en-US" altLang="zh-CN" sz="2800" b="1" baseline="-25000">
                <a:ea typeface="楷体_GB2312"/>
              </a:rPr>
              <a:t>I </a:t>
            </a:r>
            <a:r>
              <a:rPr lang="en-US" altLang="zh-CN" sz="2800" b="1">
                <a:ea typeface="楷体_GB2312"/>
              </a:rPr>
              <a:t>&lt;</a:t>
            </a:r>
            <a:r>
              <a:rPr lang="en-US" altLang="zh-CN" sz="2800" b="1" i="1">
                <a:ea typeface="楷体_GB2312"/>
              </a:rPr>
              <a:t>V</a:t>
            </a:r>
            <a:r>
              <a:rPr lang="en-US" altLang="zh-CN" sz="2800" b="1" baseline="-25000">
                <a:ea typeface="楷体_GB2312"/>
              </a:rPr>
              <a:t>REF</a:t>
            </a:r>
            <a:r>
              <a:rPr lang="zh-CN" altLang="en-US" sz="2800" b="1">
                <a:ea typeface="楷体_GB2312"/>
              </a:rPr>
              <a:t>时，</a:t>
            </a:r>
            <a:r>
              <a:rPr lang="en-US" altLang="zh-CN" sz="2800" b="1" i="1">
                <a:ea typeface="楷体_GB2312"/>
              </a:rPr>
              <a:t>v</a:t>
            </a:r>
            <a:r>
              <a:rPr lang="en-US" altLang="zh-CN" sz="2800" b="1" baseline="-25000">
                <a:ea typeface="楷体_GB2312"/>
              </a:rPr>
              <a:t>O </a:t>
            </a:r>
            <a:r>
              <a:rPr lang="en-US" altLang="zh-CN" sz="2800" b="1">
                <a:ea typeface="楷体_GB2312"/>
              </a:rPr>
              <a:t>= -</a:t>
            </a:r>
            <a:r>
              <a:rPr lang="en-US" altLang="zh-CN" sz="2800" b="1" i="1">
                <a:ea typeface="楷体_GB2312"/>
              </a:rPr>
              <a:t>V</a:t>
            </a:r>
            <a:r>
              <a:rPr lang="en-US" altLang="zh-CN" sz="2800" b="1" baseline="-25000">
                <a:ea typeface="楷体_GB2312"/>
              </a:rPr>
              <a:t>OH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3848"/>
                                        </p:tgtEl>
                                        <p:attrNameLst>
                                          <p:attrName>style.visibility</p:attrName>
                                        </p:attrNameLst>
                                      </p:cBhvr>
                                      <p:to>
                                        <p:strVal val="visible"/>
                                      </p:to>
                                    </p:set>
                                    <p:animEffect transition="in" filter="strips(downRight)">
                                      <p:cBhvr>
                                        <p:cTn id="7" dur="500"/>
                                        <p:tgtEl>
                                          <p:spTgt spid="163848"/>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163849"/>
                                        </p:tgtEl>
                                        <p:attrNameLst>
                                          <p:attrName>style.visibility</p:attrName>
                                        </p:attrNameLst>
                                      </p:cBhvr>
                                      <p:to>
                                        <p:strVal val="visible"/>
                                      </p:to>
                                    </p:set>
                                    <p:anim calcmode="lin" valueType="num">
                                      <p:cBhvr>
                                        <p:cTn id="12" dur="500" fill="hold"/>
                                        <p:tgtEl>
                                          <p:spTgt spid="163849"/>
                                        </p:tgtEl>
                                        <p:attrNameLst>
                                          <p:attrName>ppt_w</p:attrName>
                                        </p:attrNameLst>
                                      </p:cBhvr>
                                      <p:tavLst>
                                        <p:tav tm="0">
                                          <p:val>
                                            <p:fltVal val="0"/>
                                          </p:val>
                                        </p:tav>
                                        <p:tav tm="100000">
                                          <p:val>
                                            <p:strVal val="#ppt_w"/>
                                          </p:val>
                                        </p:tav>
                                      </p:tavLst>
                                    </p:anim>
                                    <p:anim calcmode="lin" valueType="num">
                                      <p:cBhvr>
                                        <p:cTn id="13" dur="500" fill="hold"/>
                                        <p:tgtEl>
                                          <p:spTgt spid="163849"/>
                                        </p:tgtEl>
                                        <p:attrNameLst>
                                          <p:attrName>ppt_h</p:attrName>
                                        </p:attrNameLst>
                                      </p:cBhvr>
                                      <p:tavLst>
                                        <p:tav tm="0">
                                          <p:val>
                                            <p:fltVal val="0"/>
                                          </p:val>
                                        </p:tav>
                                        <p:tav tm="100000">
                                          <p:val>
                                            <p:strVal val="#ppt_h"/>
                                          </p:val>
                                        </p:tav>
                                      </p:tavLst>
                                    </p:anim>
                                    <p:anim calcmode="lin" valueType="num">
                                      <p:cBhvr>
                                        <p:cTn id="14" dur="500" fill="hold"/>
                                        <p:tgtEl>
                                          <p:spTgt spid="163849"/>
                                        </p:tgtEl>
                                        <p:attrNameLst>
                                          <p:attrName>style.rotation</p:attrName>
                                        </p:attrNameLst>
                                      </p:cBhvr>
                                      <p:tavLst>
                                        <p:tav tm="0">
                                          <p:val>
                                            <p:fltVal val="360"/>
                                          </p:val>
                                        </p:tav>
                                        <p:tav tm="100000">
                                          <p:val>
                                            <p:fltVal val="0"/>
                                          </p:val>
                                        </p:tav>
                                      </p:tavLst>
                                    </p:anim>
                                    <p:animEffect transition="in" filter="fade">
                                      <p:cBhvr>
                                        <p:cTn id="15" dur="500"/>
                                        <p:tgtEl>
                                          <p:spTgt spid="16384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163847"/>
                                        </p:tgtEl>
                                        <p:attrNameLst>
                                          <p:attrName>style.visibility</p:attrName>
                                        </p:attrNameLst>
                                      </p:cBhvr>
                                      <p:to>
                                        <p:strVal val="visible"/>
                                      </p:to>
                                    </p:set>
                                    <p:animEffect transition="in" filter="strips(downRight)">
                                      <p:cBhvr>
                                        <p:cTn id="20" dur="500"/>
                                        <p:tgtEl>
                                          <p:spTgt spid="163847"/>
                                        </p:tgtEl>
                                      </p:cBhvr>
                                    </p:animEffect>
                                  </p:childTnLst>
                                  <p:subTnLst>
                                    <p:audio>
                                      <p:cMediaNode>
                                        <p:cTn display="0" masterRel="sameClick">
                                          <p:stCondLst>
                                            <p:cond evt="begin" delay="0">
                                              <p:tn val="18"/>
                                            </p:cond>
                                          </p:stCondLst>
                                          <p:endCondLst>
                                            <p:cond evt="onStopAudio" delay="0">
                                              <p:tgtEl>
                                                <p:sldTgt/>
                                              </p:tgtEl>
                                            </p:cond>
                                          </p:endCondLst>
                                        </p:cTn>
                                        <p:tgtEl>
                                          <p:sndTgt r:embed="rId3" name="CHIMES.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163850"/>
                                        </p:tgtEl>
                                        <p:attrNameLst>
                                          <p:attrName>style.visibility</p:attrName>
                                        </p:attrNameLst>
                                      </p:cBhvr>
                                      <p:to>
                                        <p:strVal val="visible"/>
                                      </p:to>
                                    </p:set>
                                    <p:animEffect transition="in" filter="box(in)">
                                      <p:cBhvr>
                                        <p:cTn id="25" dur="500"/>
                                        <p:tgtEl>
                                          <p:spTgt spid="16385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strips(downRight)">
                                      <p:cBhvr>
                                        <p:cTn id="30" dur="500"/>
                                        <p:tgtEl>
                                          <p:spTgt spid="11"/>
                                        </p:tgtEl>
                                      </p:cBhvr>
                                    </p:animEffect>
                                  </p:childTnLst>
                                  <p:subTnLst>
                                    <p:audio>
                                      <p:cMediaNode>
                                        <p:cTn display="0" masterRel="sameClick">
                                          <p:stCondLst>
                                            <p:cond evt="begin" delay="0">
                                              <p:tn val="28"/>
                                            </p:cond>
                                          </p:stCondLst>
                                          <p:endCondLst>
                                            <p:cond evt="onStopAudio" delay="0">
                                              <p:tgtEl>
                                                <p:sldTgt/>
                                              </p:tgtEl>
                                            </p:cond>
                                          </p:endCondLst>
                                        </p:cTn>
                                        <p:tgtEl>
                                          <p:sndTgt r:embed="rId3" name="CHIMES.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strips(downRight)">
                                      <p:cBhvr>
                                        <p:cTn id="35" dur="500"/>
                                        <p:tgtEl>
                                          <p:spTgt spid="10"/>
                                        </p:tgtEl>
                                      </p:cBhvr>
                                    </p:animEffect>
                                  </p:childTnLst>
                                  <p:subTnLst>
                                    <p:audio>
                                      <p:cMediaNode>
                                        <p:cTn display="0" masterRel="sameClick">
                                          <p:stCondLst>
                                            <p:cond evt="begin" delay="0">
                                              <p:tn val="33"/>
                                            </p:cond>
                                          </p:stCondLst>
                                          <p:endCondLst>
                                            <p:cond evt="onStopAudio" delay="0">
                                              <p:tgtEl>
                                                <p:sldTgt/>
                                              </p:tgtEl>
                                            </p:cond>
                                          </p:endCondLst>
                                        </p:cTn>
                                        <p:tgtEl>
                                          <p:sndTgt r:embed="rId3" name="CHIMES.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strips(downRight)">
                                      <p:cBhvr>
                                        <p:cTn id="40" dur="500"/>
                                        <p:tgtEl>
                                          <p:spTgt spid="12"/>
                                        </p:tgtEl>
                                      </p:cBhvr>
                                    </p:animEffect>
                                  </p:childTnLst>
                                  <p:subTnLst>
                                    <p:audio>
                                      <p:cMediaNode>
                                        <p:cTn display="0" masterRel="sameClick">
                                          <p:stCondLst>
                                            <p:cond evt="begin" delay="0">
                                              <p:tn val="38"/>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7" grpId="0" autoUpdateAnimBg="0"/>
      <p:bldP spid="163848" grpId="0" autoUpdateAnimBg="0"/>
      <p:bldP spid="10" grpId="0" autoUpdateAnimBg="0"/>
      <p:bldP spid="11" grpId="0" animBg="1"/>
      <p:bldP spid="12"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hlinkClick r:id="rId3" action="ppaction://hlinksldjump"/>
          </p:cNvPr>
          <p:cNvSpPr>
            <a:spLocks noChangeArrowheads="1"/>
          </p:cNvSpPr>
          <p:nvPr/>
        </p:nvSpPr>
        <p:spPr bwMode="auto">
          <a:xfrm>
            <a:off x="533400" y="106363"/>
            <a:ext cx="5105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dirty="0" smtClean="0">
                <a:solidFill>
                  <a:srgbClr val="000066"/>
                </a:solidFill>
                <a:ea typeface="黑体" panose="02010609060101010101" pitchFamily="49" charset="-122"/>
              </a:rPr>
              <a:t>10.8.1  </a:t>
            </a:r>
            <a:r>
              <a:rPr lang="zh-CN" altLang="en-US" b="1" dirty="0">
                <a:solidFill>
                  <a:srgbClr val="000066"/>
                </a:solidFill>
                <a:ea typeface="黑体" panose="02010609060101010101" pitchFamily="49" charset="-122"/>
              </a:rPr>
              <a:t>电压比较器</a:t>
            </a:r>
          </a:p>
        </p:txBody>
      </p:sp>
      <p:sp>
        <p:nvSpPr>
          <p:cNvPr id="119811" name="Line 3"/>
          <p:cNvSpPr>
            <a:spLocks noChangeShapeType="1"/>
          </p:cNvSpPr>
          <p:nvPr/>
        </p:nvSpPr>
        <p:spPr bwMode="auto">
          <a:xfrm>
            <a:off x="533400" y="762000"/>
            <a:ext cx="3276600" cy="0"/>
          </a:xfrm>
          <a:prstGeom prst="line">
            <a:avLst/>
          </a:prstGeom>
          <a:noFill/>
          <a:ln w="889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19812" name="Picture 7" descr="未标题-2 拷贝"/>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0" y="4433888"/>
            <a:ext cx="2736850" cy="219233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19813" name="Picture 9" descr="未标题-4 拷贝"/>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0100" y="4581525"/>
            <a:ext cx="4354513" cy="1943100"/>
          </a:xfrm>
          <a:prstGeom prst="rect">
            <a:avLst/>
          </a:prstGeom>
          <a:noFill/>
          <a:ln w="28575" algn="ctr">
            <a:solidFill>
              <a:srgbClr val="00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9814" name="Picture 10" descr="未标题-2 拷贝"/>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1525" y="260350"/>
            <a:ext cx="4383088" cy="2160588"/>
          </a:xfrm>
          <a:prstGeom prst="rect">
            <a:avLst/>
          </a:prstGeom>
          <a:noFill/>
          <a:ln w="28575">
            <a:solidFill>
              <a:srgbClr val="009900"/>
            </a:solidFill>
            <a:miter lim="800000"/>
            <a:headEnd/>
            <a:tailEnd/>
          </a:ln>
          <a:extLst>
            <a:ext uri="{909E8E84-426E-40DD-AFC4-6F175D3DCCD1}">
              <a14:hiddenFill xmlns:a14="http://schemas.microsoft.com/office/drawing/2010/main">
                <a:solidFill>
                  <a:srgbClr val="FFFFFF"/>
                </a:solidFill>
              </a14:hiddenFill>
            </a:ext>
          </a:extLst>
        </p:spPr>
      </p:pic>
      <p:pic>
        <p:nvPicPr>
          <p:cNvPr id="119815" name="Picture 11" descr="未标题-3 拷贝"/>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92638" y="2636838"/>
            <a:ext cx="4371975" cy="1797050"/>
          </a:xfrm>
          <a:prstGeom prst="rect">
            <a:avLst/>
          </a:prstGeom>
          <a:noFill/>
          <a:ln w="28575" algn="ctr">
            <a:solidFill>
              <a:srgbClr val="00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9816" name="Rectangle 12"/>
          <p:cNvSpPr>
            <a:spLocks noChangeArrowheads="1"/>
          </p:cNvSpPr>
          <p:nvPr/>
        </p:nvSpPr>
        <p:spPr bwMode="auto">
          <a:xfrm>
            <a:off x="539750" y="2905125"/>
            <a:ext cx="34131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206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b="1">
                <a:ea typeface="楷体_GB2312"/>
                <a:cs typeface="Arial" panose="020B0604020202020204" pitchFamily="34" charset="0"/>
              </a:rPr>
              <a:t>(a) </a:t>
            </a:r>
            <a:r>
              <a:rPr lang="en-US" altLang="zh-CN" sz="2800" b="1" i="1">
                <a:ea typeface="楷体_GB2312"/>
                <a:cs typeface="Arial" panose="020B0604020202020204" pitchFamily="34" charset="0"/>
              </a:rPr>
              <a:t>V</a:t>
            </a:r>
            <a:r>
              <a:rPr lang="en-US" altLang="zh-CN" sz="2800" b="1" baseline="-30000">
                <a:ea typeface="楷体_GB2312"/>
                <a:cs typeface="Arial" panose="020B0604020202020204" pitchFamily="34" charset="0"/>
              </a:rPr>
              <a:t>REF</a:t>
            </a:r>
            <a:r>
              <a:rPr lang="zh-CN" altLang="en-US" sz="2800" b="1">
                <a:ea typeface="楷体_GB2312"/>
                <a:cs typeface="Arial" panose="020B0604020202020204" pitchFamily="34" charset="0"/>
              </a:rPr>
              <a:t>＝</a:t>
            </a:r>
            <a:r>
              <a:rPr lang="en-US" altLang="zh-CN" sz="2800" b="1">
                <a:ea typeface="楷体_GB2312"/>
                <a:cs typeface="Arial" panose="020B0604020202020204" pitchFamily="34" charset="0"/>
              </a:rPr>
              <a:t>0</a:t>
            </a:r>
            <a:r>
              <a:rPr lang="zh-CN" altLang="en-US" sz="2800" b="1">
                <a:ea typeface="楷体_GB2312"/>
                <a:cs typeface="Arial" panose="020B0604020202020204" pitchFamily="34" charset="0"/>
              </a:rPr>
              <a:t>时</a:t>
            </a:r>
          </a:p>
        </p:txBody>
      </p:sp>
      <p:sp>
        <p:nvSpPr>
          <p:cNvPr id="119817" name="Rectangle 13"/>
          <p:cNvSpPr>
            <a:spLocks noChangeArrowheads="1"/>
          </p:cNvSpPr>
          <p:nvPr/>
        </p:nvSpPr>
        <p:spPr bwMode="auto">
          <a:xfrm>
            <a:off x="539750" y="3409950"/>
            <a:ext cx="34131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206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b="1">
                <a:ea typeface="楷体_GB2312"/>
                <a:cs typeface="Arial" panose="020B0604020202020204" pitchFamily="34" charset="0"/>
              </a:rPr>
              <a:t>(b) </a:t>
            </a:r>
            <a:r>
              <a:rPr lang="en-US" altLang="zh-CN" sz="2800" b="1" i="1">
                <a:ea typeface="楷体_GB2312"/>
                <a:cs typeface="Arial" panose="020B0604020202020204" pitchFamily="34" charset="0"/>
              </a:rPr>
              <a:t>V</a:t>
            </a:r>
            <a:r>
              <a:rPr lang="en-US" altLang="zh-CN" sz="2800" b="1" baseline="-30000">
                <a:ea typeface="楷体_GB2312"/>
                <a:cs typeface="Arial" panose="020B0604020202020204" pitchFamily="34" charset="0"/>
              </a:rPr>
              <a:t>REF</a:t>
            </a:r>
            <a:r>
              <a:rPr lang="zh-CN" altLang="en-US" sz="2800" b="1">
                <a:ea typeface="楷体_GB2312"/>
                <a:cs typeface="Arial" panose="020B0604020202020204" pitchFamily="34" charset="0"/>
              </a:rPr>
              <a:t>＝</a:t>
            </a:r>
            <a:r>
              <a:rPr lang="en-US" altLang="zh-CN" sz="2800" b="1">
                <a:ea typeface="楷体_GB2312"/>
                <a:cs typeface="Arial" panose="020B0604020202020204" pitchFamily="34" charset="0"/>
              </a:rPr>
              <a:t>2V</a:t>
            </a:r>
            <a:r>
              <a:rPr lang="zh-CN" altLang="en-US" sz="2800" b="1">
                <a:ea typeface="楷体_GB2312"/>
                <a:cs typeface="Arial" panose="020B0604020202020204" pitchFamily="34" charset="0"/>
              </a:rPr>
              <a:t>时                       </a:t>
            </a:r>
            <a:r>
              <a:rPr lang="zh-CN" altLang="en-US" sz="2800" b="1" baseline="-30000">
                <a:ea typeface="楷体_GB2312"/>
                <a:cs typeface="Arial" panose="020B0604020202020204" pitchFamily="34" charset="0"/>
              </a:rPr>
              <a:t>  </a:t>
            </a:r>
            <a:endParaRPr lang="zh-CN" altLang="en-US" sz="2800" b="1">
              <a:ea typeface="楷体_GB2312"/>
              <a:cs typeface="Arial" panose="020B0604020202020204" pitchFamily="34" charset="0"/>
            </a:endParaRPr>
          </a:p>
        </p:txBody>
      </p:sp>
      <p:sp>
        <p:nvSpPr>
          <p:cNvPr id="119818" name="Rectangle 14"/>
          <p:cNvSpPr>
            <a:spLocks noChangeArrowheads="1"/>
          </p:cNvSpPr>
          <p:nvPr/>
        </p:nvSpPr>
        <p:spPr bwMode="auto">
          <a:xfrm>
            <a:off x="582613" y="3833813"/>
            <a:ext cx="341312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206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b="1">
                <a:ea typeface="楷体_GB2312"/>
                <a:cs typeface="Arial" panose="020B0604020202020204" pitchFamily="34" charset="0"/>
              </a:rPr>
              <a:t>(c) </a:t>
            </a:r>
            <a:r>
              <a:rPr lang="en-US" altLang="zh-CN" sz="2800" b="1" i="1">
                <a:ea typeface="楷体_GB2312"/>
                <a:cs typeface="Arial" panose="020B0604020202020204" pitchFamily="34" charset="0"/>
              </a:rPr>
              <a:t>V</a:t>
            </a:r>
            <a:r>
              <a:rPr lang="en-US" altLang="zh-CN" sz="2800" b="1" baseline="-30000">
                <a:ea typeface="楷体_GB2312"/>
                <a:cs typeface="Arial" panose="020B0604020202020204" pitchFamily="34" charset="0"/>
              </a:rPr>
              <a:t>REF</a:t>
            </a:r>
            <a:r>
              <a:rPr lang="zh-CN" altLang="en-US" sz="2800" b="1">
                <a:ea typeface="楷体_GB2312"/>
                <a:cs typeface="Arial" panose="020B0604020202020204" pitchFamily="34" charset="0"/>
              </a:rPr>
              <a:t>＝－</a:t>
            </a:r>
            <a:r>
              <a:rPr lang="en-US" altLang="zh-CN" sz="2800" b="1">
                <a:ea typeface="楷体_GB2312"/>
                <a:cs typeface="Arial" panose="020B0604020202020204" pitchFamily="34" charset="0"/>
              </a:rPr>
              <a:t>4V</a:t>
            </a:r>
            <a:r>
              <a:rPr lang="zh-CN" altLang="en-US" sz="2800" b="1">
                <a:ea typeface="楷体_GB2312"/>
                <a:cs typeface="Arial" panose="020B0604020202020204" pitchFamily="34" charset="0"/>
              </a:rPr>
              <a:t>时</a:t>
            </a:r>
          </a:p>
        </p:txBody>
      </p:sp>
      <p:sp>
        <p:nvSpPr>
          <p:cNvPr id="119819" name="Rectangle 15"/>
          <p:cNvSpPr>
            <a:spLocks noChangeArrowheads="1"/>
          </p:cNvSpPr>
          <p:nvPr/>
        </p:nvSpPr>
        <p:spPr bwMode="auto">
          <a:xfrm>
            <a:off x="215900" y="706438"/>
            <a:ext cx="435610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FontTx/>
              <a:buNone/>
            </a:pPr>
            <a:r>
              <a:rPr lang="en-US" altLang="zh-CN" sz="2800" b="1" i="1">
                <a:latin typeface="Book Antiqua" panose="02040602050305030304" pitchFamily="18" charset="0"/>
                <a:ea typeface="华康简宋" charset="-122"/>
                <a:cs typeface="Times New Roman" panose="02020603050405020304" pitchFamily="18" charset="0"/>
              </a:rPr>
              <a:t> </a:t>
            </a:r>
            <a:r>
              <a:rPr lang="en-US" altLang="zh-CN" sz="2800" b="1">
                <a:solidFill>
                  <a:srgbClr val="FF0000"/>
                </a:solidFill>
                <a:latin typeface="Book Antiqua" panose="02040602050305030304" pitchFamily="18" charset="0"/>
                <a:ea typeface="华康简宋" charset="-122"/>
                <a:cs typeface="Times New Roman" panose="02020603050405020304" pitchFamily="18" charset="0"/>
              </a:rPr>
              <a:t>【</a:t>
            </a:r>
            <a:r>
              <a:rPr lang="zh-CN" altLang="en-US" sz="2800" b="1">
                <a:solidFill>
                  <a:srgbClr val="FF0000"/>
                </a:solidFill>
                <a:latin typeface="Book Antiqua" panose="02040602050305030304" pitchFamily="18" charset="0"/>
                <a:ea typeface="华康简宋" charset="-122"/>
                <a:cs typeface="Times New Roman" panose="02020603050405020304" pitchFamily="18" charset="0"/>
              </a:rPr>
              <a:t>例</a:t>
            </a:r>
            <a:r>
              <a:rPr lang="en-US" altLang="zh-CN" sz="2800" b="1">
                <a:solidFill>
                  <a:srgbClr val="FF0000"/>
                </a:solidFill>
                <a:latin typeface="Book Antiqua" panose="02040602050305030304" pitchFamily="18" charset="0"/>
                <a:ea typeface="华康简宋" charset="-122"/>
                <a:cs typeface="Times New Roman" panose="02020603050405020304" pitchFamily="18" charset="0"/>
              </a:rPr>
              <a:t>】</a:t>
            </a:r>
            <a:r>
              <a:rPr lang="en-US" altLang="zh-CN" sz="2800" b="1" i="1">
                <a:latin typeface="Book Antiqua" panose="02040602050305030304" pitchFamily="18" charset="0"/>
                <a:ea typeface="华康简宋" charset="-122"/>
                <a:cs typeface="Times New Roman" panose="02020603050405020304" pitchFamily="18" charset="0"/>
              </a:rPr>
              <a:t>v</a:t>
            </a:r>
            <a:r>
              <a:rPr lang="en-US" altLang="zh-CN" sz="2800" b="1" baseline="-30000">
                <a:ea typeface="华康简宋" charset="-122"/>
                <a:cs typeface="Times New Roman" panose="02020603050405020304" pitchFamily="18" charset="0"/>
              </a:rPr>
              <a:t>I</a:t>
            </a:r>
            <a:r>
              <a:rPr lang="zh-CN" altLang="en-US" sz="2800" b="1">
                <a:ea typeface="华康简宋" charset="-122"/>
                <a:cs typeface="Times New Roman" panose="02020603050405020304" pitchFamily="18" charset="0"/>
              </a:rPr>
              <a:t>为峰值</a:t>
            </a:r>
            <a:r>
              <a:rPr lang="en-US" altLang="zh-CN" sz="2800" b="1">
                <a:ea typeface="华康简宋" charset="-122"/>
                <a:cs typeface="Times New Roman" panose="02020603050405020304" pitchFamily="18" charset="0"/>
              </a:rPr>
              <a:t>6V</a:t>
            </a:r>
            <a:r>
              <a:rPr lang="zh-CN" altLang="en-US" sz="2800" b="1">
                <a:ea typeface="华康简宋" charset="-122"/>
                <a:cs typeface="Times New Roman" panose="02020603050405020304" pitchFamily="18" charset="0"/>
              </a:rPr>
              <a:t>的三角波，设</a:t>
            </a:r>
            <a:r>
              <a:rPr lang="en-US" altLang="zh-CN" sz="2800" b="1" i="1">
                <a:ea typeface="华康简宋" charset="-122"/>
                <a:cs typeface="Times New Roman" panose="02020603050405020304" pitchFamily="18" charset="0"/>
              </a:rPr>
              <a:t>V</a:t>
            </a:r>
            <a:r>
              <a:rPr lang="en-US" altLang="zh-CN" sz="2800" b="1" baseline="-30000">
                <a:ea typeface="华康简宋" charset="-122"/>
                <a:cs typeface="Times New Roman" panose="02020603050405020304" pitchFamily="18" charset="0"/>
              </a:rPr>
              <a:t>CC</a:t>
            </a:r>
            <a:r>
              <a:rPr lang="zh-CN" altLang="en-US" sz="2800" b="1">
                <a:ea typeface="华康简宋" charset="-122"/>
                <a:cs typeface="Times New Roman" panose="02020603050405020304" pitchFamily="18" charset="0"/>
              </a:rPr>
              <a:t>＝</a:t>
            </a:r>
            <a:r>
              <a:rPr lang="en-US" altLang="zh-CN" sz="2800" b="1">
                <a:ea typeface="华康简宋" charset="-122"/>
                <a:cs typeface="Times New Roman" panose="02020603050405020304" pitchFamily="18" charset="0"/>
              </a:rPr>
              <a:t>±12V</a:t>
            </a:r>
            <a:r>
              <a:rPr lang="zh-CN" altLang="en-US" sz="2800" b="1">
                <a:ea typeface="华康简宋" charset="-122"/>
                <a:cs typeface="Times New Roman" panose="02020603050405020304" pitchFamily="18" charset="0"/>
              </a:rPr>
              <a:t>，运放为理想器件，求下列参考制值时的输出波形： </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descr="未标题-2 拷贝"/>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125538"/>
            <a:ext cx="5081587" cy="547211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21859" name="Rectangle 4"/>
          <p:cNvSpPr>
            <a:spLocks noChangeArrowheads="1"/>
          </p:cNvSpPr>
          <p:nvPr/>
        </p:nvSpPr>
        <p:spPr bwMode="auto">
          <a:xfrm>
            <a:off x="468313" y="301625"/>
            <a:ext cx="53784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800" b="1">
                <a:ea typeface="楷体_GB2312"/>
              </a:rPr>
              <a:t>单门限比较器的抗干扰能力差</a:t>
            </a:r>
          </a:p>
        </p:txBody>
      </p:sp>
      <p:grpSp>
        <p:nvGrpSpPr>
          <p:cNvPr id="166917" name="Group 5"/>
          <p:cNvGrpSpPr>
            <a:grpSpLocks/>
          </p:cNvGrpSpPr>
          <p:nvPr/>
        </p:nvGrpSpPr>
        <p:grpSpPr bwMode="auto">
          <a:xfrm>
            <a:off x="3419475" y="539750"/>
            <a:ext cx="4851400" cy="1681163"/>
            <a:chOff x="2328" y="340"/>
            <a:chExt cx="3056" cy="1059"/>
          </a:xfrm>
        </p:grpSpPr>
        <p:sp>
          <p:nvSpPr>
            <p:cNvPr id="121864" name="Oval 6"/>
            <p:cNvSpPr>
              <a:spLocks noChangeArrowheads="1"/>
            </p:cNvSpPr>
            <p:nvPr/>
          </p:nvSpPr>
          <p:spPr bwMode="auto">
            <a:xfrm>
              <a:off x="2328" y="894"/>
              <a:ext cx="1716" cy="505"/>
            </a:xfrm>
            <a:prstGeom prst="ellipse">
              <a:avLst/>
            </a:prstGeom>
            <a:noFill/>
            <a:ln w="2222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ea typeface="楷体_GB2312"/>
              </a:endParaRPr>
            </a:p>
          </p:txBody>
        </p:sp>
        <p:sp>
          <p:nvSpPr>
            <p:cNvPr id="121865" name="AutoShape 7"/>
            <p:cNvSpPr>
              <a:spLocks noChangeArrowheads="1"/>
            </p:cNvSpPr>
            <p:nvPr/>
          </p:nvSpPr>
          <p:spPr bwMode="auto">
            <a:xfrm>
              <a:off x="4091" y="340"/>
              <a:ext cx="1293" cy="354"/>
            </a:xfrm>
            <a:prstGeom prst="wedgeRoundRectCallout">
              <a:avLst>
                <a:gd name="adj1" fmla="val -90727"/>
                <a:gd name="adj2" fmla="val 22712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b="1">
                  <a:solidFill>
                    <a:srgbClr val="FF0000"/>
                  </a:solidFill>
                  <a:ea typeface="楷体_GB2312"/>
                </a:rPr>
                <a:t>应为高电平</a:t>
              </a:r>
            </a:p>
          </p:txBody>
        </p:sp>
      </p:grpSp>
      <p:grpSp>
        <p:nvGrpSpPr>
          <p:cNvPr id="166920" name="Group 8"/>
          <p:cNvGrpSpPr>
            <a:grpSpLocks/>
          </p:cNvGrpSpPr>
          <p:nvPr/>
        </p:nvGrpSpPr>
        <p:grpSpPr bwMode="auto">
          <a:xfrm>
            <a:off x="3756025" y="4113213"/>
            <a:ext cx="5029200" cy="819150"/>
            <a:chOff x="2304" y="2492"/>
            <a:chExt cx="3168" cy="516"/>
          </a:xfrm>
        </p:grpSpPr>
        <p:sp>
          <p:nvSpPr>
            <p:cNvPr id="121862" name="Oval 9"/>
            <p:cNvSpPr>
              <a:spLocks noChangeArrowheads="1"/>
            </p:cNvSpPr>
            <p:nvPr/>
          </p:nvSpPr>
          <p:spPr bwMode="auto">
            <a:xfrm>
              <a:off x="2304" y="2492"/>
              <a:ext cx="1434" cy="340"/>
            </a:xfrm>
            <a:prstGeom prst="ellipse">
              <a:avLst/>
            </a:prstGeom>
            <a:noFill/>
            <a:ln w="2222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ea typeface="楷体_GB2312"/>
              </a:endParaRPr>
            </a:p>
          </p:txBody>
        </p:sp>
        <p:sp>
          <p:nvSpPr>
            <p:cNvPr id="121863" name="AutoShape 10"/>
            <p:cNvSpPr>
              <a:spLocks noChangeArrowheads="1"/>
            </p:cNvSpPr>
            <p:nvPr/>
          </p:nvSpPr>
          <p:spPr bwMode="auto">
            <a:xfrm>
              <a:off x="4179" y="2654"/>
              <a:ext cx="1293" cy="354"/>
            </a:xfrm>
            <a:prstGeom prst="wedgeRoundRectCallout">
              <a:avLst>
                <a:gd name="adj1" fmla="val -117454"/>
                <a:gd name="adj2" fmla="val 27856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b="1">
                  <a:solidFill>
                    <a:srgbClr val="FF0000"/>
                  </a:solidFill>
                  <a:ea typeface="楷体_GB2312"/>
                </a:rPr>
                <a:t>错误电平</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6917"/>
                                        </p:tgtEl>
                                        <p:attrNameLst>
                                          <p:attrName>style.visibility</p:attrName>
                                        </p:attrNameLst>
                                      </p:cBhvr>
                                      <p:to>
                                        <p:strVal val="visible"/>
                                      </p:to>
                                    </p:set>
                                    <p:animEffect transition="in" filter="dissolve">
                                      <p:cBhvr>
                                        <p:cTn id="7" dur="500"/>
                                        <p:tgtEl>
                                          <p:spTgt spid="166917"/>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6920"/>
                                        </p:tgtEl>
                                        <p:attrNameLst>
                                          <p:attrName>style.visibility</p:attrName>
                                        </p:attrNameLst>
                                      </p:cBhvr>
                                      <p:to>
                                        <p:strVal val="visible"/>
                                      </p:to>
                                    </p:set>
                                    <p:animEffect transition="in" filter="dissolve">
                                      <p:cBhvr>
                                        <p:cTn id="12" dur="500"/>
                                        <p:tgtEl>
                                          <p:spTgt spid="166920"/>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hlinkClick r:id="rId6" action="ppaction://hlinksldjump"/>
          </p:cNvPr>
          <p:cNvSpPr>
            <a:spLocks noChangeArrowheads="1"/>
          </p:cNvSpPr>
          <p:nvPr/>
        </p:nvSpPr>
        <p:spPr bwMode="auto">
          <a:xfrm>
            <a:off x="533400" y="106363"/>
            <a:ext cx="5105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dirty="0" smtClean="0">
                <a:solidFill>
                  <a:srgbClr val="000066"/>
                </a:solidFill>
                <a:ea typeface="黑体" panose="02010609060101010101" pitchFamily="49" charset="-122"/>
              </a:rPr>
              <a:t>10.8.1  </a:t>
            </a:r>
            <a:r>
              <a:rPr lang="zh-CN" altLang="en-US" b="1" dirty="0">
                <a:solidFill>
                  <a:srgbClr val="000066"/>
                </a:solidFill>
                <a:ea typeface="黑体" panose="02010609060101010101" pitchFamily="49" charset="-122"/>
              </a:rPr>
              <a:t>电压比较器</a:t>
            </a:r>
          </a:p>
        </p:txBody>
      </p:sp>
      <p:sp>
        <p:nvSpPr>
          <p:cNvPr id="123907" name="Line 3"/>
          <p:cNvSpPr>
            <a:spLocks noChangeShapeType="1"/>
          </p:cNvSpPr>
          <p:nvPr/>
        </p:nvSpPr>
        <p:spPr bwMode="auto">
          <a:xfrm>
            <a:off x="533400" y="762000"/>
            <a:ext cx="3276600" cy="0"/>
          </a:xfrm>
          <a:prstGeom prst="line">
            <a:avLst/>
          </a:prstGeom>
          <a:noFill/>
          <a:ln w="889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08" name="Rectangle 5"/>
          <p:cNvSpPr>
            <a:spLocks noChangeArrowheads="1"/>
          </p:cNvSpPr>
          <p:nvPr/>
        </p:nvSpPr>
        <p:spPr bwMode="auto">
          <a:xfrm>
            <a:off x="277813" y="782638"/>
            <a:ext cx="2638425"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0"/>
              </a:spcBef>
              <a:buFontTx/>
              <a:buNone/>
            </a:pPr>
            <a:r>
              <a:rPr lang="en-US" altLang="zh-CN" sz="2800" b="1">
                <a:solidFill>
                  <a:srgbClr val="000066"/>
                </a:solidFill>
                <a:ea typeface="楷体_GB2312"/>
              </a:rPr>
              <a:t>2. </a:t>
            </a:r>
            <a:r>
              <a:rPr lang="zh-CN" altLang="en-US" sz="2800" b="1">
                <a:solidFill>
                  <a:srgbClr val="000066"/>
                </a:solidFill>
                <a:ea typeface="黑体" panose="02010609060101010101" pitchFamily="49" charset="-122"/>
              </a:rPr>
              <a:t>迟滞比较器</a:t>
            </a:r>
          </a:p>
        </p:txBody>
      </p:sp>
      <p:sp>
        <p:nvSpPr>
          <p:cNvPr id="167942" name="Rectangle 6"/>
          <p:cNvSpPr>
            <a:spLocks noChangeArrowheads="1"/>
          </p:cNvSpPr>
          <p:nvPr/>
        </p:nvSpPr>
        <p:spPr bwMode="auto">
          <a:xfrm>
            <a:off x="438150" y="2179638"/>
            <a:ext cx="2478088"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0"/>
              </a:spcBef>
              <a:buFontTx/>
              <a:buNone/>
            </a:pPr>
            <a:r>
              <a:rPr lang="zh-CN" altLang="en-US" sz="2800" b="1">
                <a:solidFill>
                  <a:srgbClr val="000000"/>
                </a:solidFill>
                <a:ea typeface="楷体_GB2312"/>
              </a:rPr>
              <a:t>（</a:t>
            </a:r>
            <a:r>
              <a:rPr lang="en-US" altLang="zh-CN" sz="2800" b="1">
                <a:solidFill>
                  <a:srgbClr val="000000"/>
                </a:solidFill>
                <a:ea typeface="楷体_GB2312"/>
              </a:rPr>
              <a:t>1</a:t>
            </a:r>
            <a:r>
              <a:rPr lang="zh-CN" altLang="en-US" sz="2800" b="1">
                <a:solidFill>
                  <a:srgbClr val="000000"/>
                </a:solidFill>
                <a:ea typeface="楷体_GB2312"/>
              </a:rPr>
              <a:t>）</a:t>
            </a:r>
            <a:r>
              <a:rPr lang="zh-CN" altLang="en-US" sz="2800" b="1">
                <a:ea typeface="楷体_GB2312"/>
              </a:rPr>
              <a:t>电路组成</a:t>
            </a:r>
            <a:endParaRPr lang="zh-CN" altLang="en-US" sz="2800" b="1">
              <a:solidFill>
                <a:srgbClr val="000000"/>
              </a:solidFill>
              <a:ea typeface="楷体_GB2312"/>
            </a:endParaRPr>
          </a:p>
        </p:txBody>
      </p:sp>
      <p:sp>
        <p:nvSpPr>
          <p:cNvPr id="167943" name="Rectangle 7"/>
          <p:cNvSpPr>
            <a:spLocks noChangeArrowheads="1"/>
          </p:cNvSpPr>
          <p:nvPr/>
        </p:nvSpPr>
        <p:spPr bwMode="auto">
          <a:xfrm>
            <a:off x="533400" y="3552825"/>
            <a:ext cx="3967163"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0"/>
              </a:spcBef>
              <a:buFontTx/>
              <a:buNone/>
            </a:pPr>
            <a:r>
              <a:rPr lang="zh-CN" altLang="en-US" sz="2800" b="1">
                <a:solidFill>
                  <a:srgbClr val="000000"/>
                </a:solidFill>
                <a:ea typeface="楷体_GB2312"/>
              </a:rPr>
              <a:t>（</a:t>
            </a:r>
            <a:r>
              <a:rPr lang="en-US" altLang="zh-CN" sz="2800" b="1">
                <a:solidFill>
                  <a:srgbClr val="000000"/>
                </a:solidFill>
                <a:ea typeface="楷体_GB2312"/>
              </a:rPr>
              <a:t>2</a:t>
            </a:r>
            <a:r>
              <a:rPr lang="zh-CN" altLang="en-US" sz="2800" b="1">
                <a:solidFill>
                  <a:srgbClr val="000000"/>
                </a:solidFill>
                <a:ea typeface="楷体_GB2312"/>
              </a:rPr>
              <a:t>）</a:t>
            </a:r>
            <a:r>
              <a:rPr lang="zh-CN" altLang="en-US" sz="2800" b="1">
                <a:ea typeface="楷体_GB2312"/>
              </a:rPr>
              <a:t>门限电压</a:t>
            </a:r>
            <a:r>
              <a:rPr lang="en-US" altLang="zh-CN" sz="2800" b="1" i="1">
                <a:latin typeface="Book Antiqua" panose="02040602050305030304" pitchFamily="18" charset="0"/>
                <a:ea typeface="楷体_GB2312"/>
              </a:rPr>
              <a:t>v</a:t>
            </a:r>
            <a:r>
              <a:rPr lang="en-US" altLang="zh-CN" sz="2800" b="1" baseline="-25000">
                <a:ea typeface="楷体_GB2312"/>
              </a:rPr>
              <a:t>p</a:t>
            </a:r>
            <a:r>
              <a:rPr lang="en-US" altLang="zh-CN" sz="2800" b="1">
                <a:ea typeface="楷体_GB2312"/>
              </a:rPr>
              <a:t>:</a:t>
            </a:r>
            <a:endParaRPr lang="zh-CN" altLang="en-US" sz="2800" b="1">
              <a:solidFill>
                <a:srgbClr val="000000"/>
              </a:solidFill>
              <a:ea typeface="楷体_GB2312"/>
            </a:endParaRPr>
          </a:p>
        </p:txBody>
      </p:sp>
      <p:graphicFrame>
        <p:nvGraphicFramePr>
          <p:cNvPr id="167948" name="Object 12"/>
          <p:cNvGraphicFramePr>
            <a:graphicFrameLocks noChangeAspect="1"/>
          </p:cNvGraphicFramePr>
          <p:nvPr/>
        </p:nvGraphicFramePr>
        <p:xfrm>
          <a:off x="1111250" y="4365625"/>
          <a:ext cx="5597525" cy="647700"/>
        </p:xfrm>
        <a:graphic>
          <a:graphicData uri="http://schemas.openxmlformats.org/presentationml/2006/ole">
            <mc:AlternateContent xmlns:mc="http://schemas.openxmlformats.org/markup-compatibility/2006">
              <mc:Choice xmlns:v="urn:schemas-microsoft-com:vml" Requires="v">
                <p:oleObj spid="_x0000_s124022" name="公式" r:id="rId7" imgW="1981200" imgH="228600" progId="Equation.3">
                  <p:embed/>
                </p:oleObj>
              </mc:Choice>
              <mc:Fallback>
                <p:oleObj name="公式" r:id="rId7" imgW="1981200" imgH="2286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1250" y="4365625"/>
                        <a:ext cx="5597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7949" name="Object 13"/>
          <p:cNvGraphicFramePr>
            <a:graphicFrameLocks noChangeAspect="1"/>
          </p:cNvGraphicFramePr>
          <p:nvPr/>
        </p:nvGraphicFramePr>
        <p:xfrm>
          <a:off x="1098550" y="5157788"/>
          <a:ext cx="5705475" cy="655637"/>
        </p:xfrm>
        <a:graphic>
          <a:graphicData uri="http://schemas.openxmlformats.org/presentationml/2006/ole">
            <mc:AlternateContent xmlns:mc="http://schemas.openxmlformats.org/markup-compatibility/2006">
              <mc:Choice xmlns:v="urn:schemas-microsoft-com:vml" Requires="v">
                <p:oleObj spid="_x0000_s124023" name="公式" r:id="rId9" imgW="1993900" imgH="228600" progId="Equation.3">
                  <p:embed/>
                </p:oleObj>
              </mc:Choice>
              <mc:Fallback>
                <p:oleObj name="公式" r:id="rId9" imgW="1993900" imgH="2286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8550" y="5157788"/>
                        <a:ext cx="570547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67957" name="Picture 21" descr="未标题-2 拷贝"/>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49700" y="1014413"/>
            <a:ext cx="4702175" cy="22034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67958" name="AutoShape 22"/>
          <p:cNvSpPr>
            <a:spLocks noChangeArrowheads="1"/>
          </p:cNvSpPr>
          <p:nvPr/>
        </p:nvSpPr>
        <p:spPr bwMode="auto">
          <a:xfrm>
            <a:off x="6300788" y="3492500"/>
            <a:ext cx="2203450" cy="584200"/>
          </a:xfrm>
          <a:prstGeom prst="wedgeEllipseCallout">
            <a:avLst>
              <a:gd name="adj1" fmla="val -62042"/>
              <a:gd name="adj2" fmla="val -162144"/>
            </a:avLst>
          </a:prstGeom>
          <a:solidFill>
            <a:srgbClr val="CCFFCC"/>
          </a:solidFill>
          <a:ln w="2857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50000"/>
              </a:spcBef>
              <a:buFontTx/>
              <a:buNone/>
            </a:pPr>
            <a:r>
              <a:rPr lang="zh-CN" altLang="en-US" sz="2400" b="1">
                <a:solidFill>
                  <a:srgbClr val="FF0000"/>
                </a:solidFill>
                <a:ea typeface="楷体_GB2312"/>
              </a:rPr>
              <a:t>正反馈</a:t>
            </a:r>
          </a:p>
        </p:txBody>
      </p:sp>
      <p:sp>
        <p:nvSpPr>
          <p:cNvPr id="123915" name="TextBox 1"/>
          <p:cNvSpPr txBox="1">
            <a:spLocks noChangeArrowheads="1"/>
          </p:cNvSpPr>
          <p:nvPr/>
        </p:nvSpPr>
        <p:spPr bwMode="auto">
          <a:xfrm>
            <a:off x="382588" y="1517650"/>
            <a:ext cx="258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a:ea typeface="楷体_GB2312"/>
              </a:rPr>
              <a:t>(</a:t>
            </a:r>
            <a:r>
              <a:rPr lang="zh-CN" altLang="en-US" sz="2800" b="1">
                <a:ea typeface="楷体_GB2312"/>
              </a:rPr>
              <a:t>施密特触发器</a:t>
            </a:r>
            <a:r>
              <a:rPr lang="en-US" altLang="zh-CN" sz="2800" b="1">
                <a:ea typeface="楷体_GB2312"/>
              </a:rPr>
              <a:t>)</a:t>
            </a:r>
            <a:endParaRPr lang="zh-CN" altLang="en-US" sz="2800" b="1">
              <a:ea typeface="楷体_GB2312"/>
            </a:endParaRPr>
          </a:p>
        </p:txBody>
      </p:sp>
    </p:spTree>
  </p:cSld>
  <p:clrMapOvr>
    <a:masterClrMapping/>
  </p:clrMapOvr>
  <p:transition>
    <p:wipe dir="r"/>
    <p:sndAc>
      <p:stSnd>
        <p:snd r:embed="rId4"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7942"/>
                                        </p:tgtEl>
                                        <p:attrNameLst>
                                          <p:attrName>style.visibility</p:attrName>
                                        </p:attrNameLst>
                                      </p:cBhvr>
                                      <p:to>
                                        <p:strVal val="visible"/>
                                      </p:to>
                                    </p:set>
                                    <p:animEffect transition="in" filter="strips(downRight)">
                                      <p:cBhvr>
                                        <p:cTn id="7" dur="500"/>
                                        <p:tgtEl>
                                          <p:spTgt spid="167942"/>
                                        </p:tgtEl>
                                      </p:cBhvr>
                                    </p:animEffect>
                                  </p:childTnLst>
                                  <p:subTnLst>
                                    <p:audio>
                                      <p:cMediaNode>
                                        <p:cTn display="0" masterRel="sameClick">
                                          <p:stCondLst>
                                            <p:cond evt="begin" delay="0">
                                              <p:tn val="5"/>
                                            </p:cond>
                                          </p:stCondLst>
                                          <p:endCondLst>
                                            <p:cond evt="onStopAudio" delay="0">
                                              <p:tgtEl>
                                                <p:sldTgt/>
                                              </p:tgtEl>
                                            </p:cond>
                                          </p:endCondLst>
                                        </p:cTn>
                                        <p:tgtEl>
                                          <p:sndTgt r:embed="rId5"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67957"/>
                                        </p:tgtEl>
                                        <p:attrNameLst>
                                          <p:attrName>style.visibility</p:attrName>
                                        </p:attrNameLst>
                                      </p:cBhvr>
                                      <p:to>
                                        <p:strVal val="visible"/>
                                      </p:to>
                                    </p:set>
                                    <p:animEffect transition="in" filter="box(in)">
                                      <p:cBhvr>
                                        <p:cTn id="12" dur="500"/>
                                        <p:tgtEl>
                                          <p:spTgt spid="1679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7958"/>
                                        </p:tgtEl>
                                        <p:attrNameLst>
                                          <p:attrName>style.visibility</p:attrName>
                                        </p:attrNameLst>
                                      </p:cBhvr>
                                      <p:to>
                                        <p:strVal val="visible"/>
                                      </p:to>
                                    </p:set>
                                    <p:animEffect transition="in" filter="dissolve">
                                      <p:cBhvr>
                                        <p:cTn id="17" dur="500"/>
                                        <p:tgtEl>
                                          <p:spTgt spid="167958"/>
                                        </p:tgtEl>
                                      </p:cBhvr>
                                    </p:animEffect>
                                  </p:childTnLst>
                                  <p:subTnLst>
                                    <p:set>
                                      <p:cBhvr override="childStyle">
                                        <p:cTn dur="1" fill="hold" display="0" masterRel="nextClick" afterEffect="1"/>
                                        <p:tgtEl>
                                          <p:spTgt spid="167958"/>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5"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7943"/>
                                        </p:tgtEl>
                                        <p:attrNameLst>
                                          <p:attrName>style.visibility</p:attrName>
                                        </p:attrNameLst>
                                      </p:cBhvr>
                                      <p:to>
                                        <p:strVal val="visible"/>
                                      </p:to>
                                    </p:set>
                                    <p:animEffect transition="in" filter="strips(downRight)">
                                      <p:cBhvr>
                                        <p:cTn id="22" dur="500"/>
                                        <p:tgtEl>
                                          <p:spTgt spid="167943"/>
                                        </p:tgtEl>
                                      </p:cBhvr>
                                    </p:animEffect>
                                  </p:childTnLst>
                                  <p:subTnLst>
                                    <p:audio>
                                      <p:cMediaNode>
                                        <p:cTn display="0" masterRel="sameClick">
                                          <p:stCondLst>
                                            <p:cond evt="begin" delay="0">
                                              <p:tn val="20"/>
                                            </p:cond>
                                          </p:stCondLst>
                                          <p:endCondLst>
                                            <p:cond evt="onStopAudio" delay="0">
                                              <p:tgtEl>
                                                <p:sldTgt/>
                                              </p:tgtEl>
                                            </p:cond>
                                          </p:endCondLst>
                                        </p:cTn>
                                        <p:tgtEl>
                                          <p:sndTgt r:embed="rId5"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67948"/>
                                        </p:tgtEl>
                                        <p:attrNameLst>
                                          <p:attrName>style.visibility</p:attrName>
                                        </p:attrNameLst>
                                      </p:cBhvr>
                                      <p:to>
                                        <p:strVal val="visible"/>
                                      </p:to>
                                    </p:set>
                                    <p:animEffect transition="in" filter="strips(downRight)">
                                      <p:cBhvr>
                                        <p:cTn id="27" dur="500"/>
                                        <p:tgtEl>
                                          <p:spTgt spid="167948"/>
                                        </p:tgtEl>
                                      </p:cBhvr>
                                    </p:animEffect>
                                  </p:childTnLst>
                                  <p:subTnLst>
                                    <p:audio>
                                      <p:cMediaNode>
                                        <p:cTn display="0" masterRel="sameClick">
                                          <p:stCondLst>
                                            <p:cond evt="begin" delay="0">
                                              <p:tn val="25"/>
                                            </p:cond>
                                          </p:stCondLst>
                                          <p:endCondLst>
                                            <p:cond evt="onStopAudio" delay="0">
                                              <p:tgtEl>
                                                <p:sldTgt/>
                                              </p:tgtEl>
                                            </p:cond>
                                          </p:endCondLst>
                                        </p:cTn>
                                        <p:tgtEl>
                                          <p:sndTgt r:embed="rId5"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67949"/>
                                        </p:tgtEl>
                                        <p:attrNameLst>
                                          <p:attrName>style.visibility</p:attrName>
                                        </p:attrNameLst>
                                      </p:cBhvr>
                                      <p:to>
                                        <p:strVal val="visible"/>
                                      </p:to>
                                    </p:set>
                                    <p:animEffect transition="in" filter="strips(downRight)">
                                      <p:cBhvr>
                                        <p:cTn id="32" dur="500"/>
                                        <p:tgtEl>
                                          <p:spTgt spid="167949"/>
                                        </p:tgtEl>
                                      </p:cBhvr>
                                    </p:animEffect>
                                  </p:childTnLst>
                                  <p:subTnLst>
                                    <p:audio>
                                      <p:cMediaNode>
                                        <p:cTn display="0" masterRel="sameClick">
                                          <p:stCondLst>
                                            <p:cond evt="begin" delay="0">
                                              <p:tn val="30"/>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2" grpId="0" autoUpdateAnimBg="0"/>
      <p:bldP spid="167943" grpId="0" autoUpdateAnimBg="0"/>
      <p:bldP spid="167958"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hlinkClick r:id="rId6" action="ppaction://hlinksldjump"/>
          </p:cNvPr>
          <p:cNvSpPr>
            <a:spLocks noChangeArrowheads="1"/>
          </p:cNvSpPr>
          <p:nvPr/>
        </p:nvSpPr>
        <p:spPr bwMode="auto">
          <a:xfrm>
            <a:off x="533400" y="106363"/>
            <a:ext cx="5105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dirty="0" smtClean="0">
                <a:solidFill>
                  <a:srgbClr val="000066"/>
                </a:solidFill>
                <a:ea typeface="黑体" panose="02010609060101010101" pitchFamily="49" charset="-122"/>
              </a:rPr>
              <a:t>10.8.1  </a:t>
            </a:r>
            <a:r>
              <a:rPr lang="zh-CN" altLang="en-US" b="1" dirty="0">
                <a:solidFill>
                  <a:srgbClr val="000066"/>
                </a:solidFill>
                <a:ea typeface="黑体" panose="02010609060101010101" pitchFamily="49" charset="-122"/>
              </a:rPr>
              <a:t>电压比较器</a:t>
            </a:r>
          </a:p>
        </p:txBody>
      </p:sp>
      <p:sp>
        <p:nvSpPr>
          <p:cNvPr id="125955" name="Line 3"/>
          <p:cNvSpPr>
            <a:spLocks noChangeShapeType="1"/>
          </p:cNvSpPr>
          <p:nvPr/>
        </p:nvSpPr>
        <p:spPr bwMode="auto">
          <a:xfrm>
            <a:off x="533400" y="762000"/>
            <a:ext cx="3276600" cy="0"/>
          </a:xfrm>
          <a:prstGeom prst="line">
            <a:avLst/>
          </a:prstGeom>
          <a:noFill/>
          <a:ln w="889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7950" name="Object 14"/>
          <p:cNvGraphicFramePr>
            <a:graphicFrameLocks noChangeAspect="1"/>
          </p:cNvGraphicFramePr>
          <p:nvPr/>
        </p:nvGraphicFramePr>
        <p:xfrm>
          <a:off x="954088" y="3155950"/>
          <a:ext cx="4438650" cy="1000125"/>
        </p:xfrm>
        <a:graphic>
          <a:graphicData uri="http://schemas.openxmlformats.org/presentationml/2006/ole">
            <mc:AlternateContent xmlns:mc="http://schemas.openxmlformats.org/markup-compatibility/2006">
              <mc:Choice xmlns:v="urn:schemas-microsoft-com:vml" Requires="v">
                <p:oleObj spid="_x0000_s126124" name="Equation" r:id="rId7" imgW="1765300" imgH="431800" progId="Equation.DSMT4">
                  <p:embed/>
                </p:oleObj>
              </mc:Choice>
              <mc:Fallback>
                <p:oleObj name="Equation" r:id="rId7" imgW="1765300" imgH="4318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4088" y="3155950"/>
                        <a:ext cx="44386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7951" name="Object 15"/>
          <p:cNvGraphicFramePr>
            <a:graphicFrameLocks noChangeAspect="1"/>
          </p:cNvGraphicFramePr>
          <p:nvPr/>
        </p:nvGraphicFramePr>
        <p:xfrm>
          <a:off x="1028700" y="4260850"/>
          <a:ext cx="4191000" cy="1050925"/>
        </p:xfrm>
        <a:graphic>
          <a:graphicData uri="http://schemas.openxmlformats.org/presentationml/2006/ole">
            <mc:AlternateContent xmlns:mc="http://schemas.openxmlformats.org/markup-compatibility/2006">
              <mc:Choice xmlns:v="urn:schemas-microsoft-com:vml" Requires="v">
                <p:oleObj spid="_x0000_s126125" name="Equation" r:id="rId9" imgW="1727200" imgH="431800" progId="Equation.DSMT4">
                  <p:embed/>
                </p:oleObj>
              </mc:Choice>
              <mc:Fallback>
                <p:oleObj name="Equation" r:id="rId9" imgW="1727200" imgH="4318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8700" y="4260850"/>
                        <a:ext cx="41910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7952" name="AutoShape 16"/>
          <p:cNvSpPr>
            <a:spLocks/>
          </p:cNvSpPr>
          <p:nvPr/>
        </p:nvSpPr>
        <p:spPr bwMode="auto">
          <a:xfrm>
            <a:off x="900113" y="3429000"/>
            <a:ext cx="142875" cy="1400175"/>
          </a:xfrm>
          <a:prstGeom prst="leftBrace">
            <a:avLst>
              <a:gd name="adj1" fmla="val 132300"/>
              <a:gd name="adj2" fmla="val 50000"/>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ea typeface="楷体_GB2312"/>
            </a:endParaRPr>
          </a:p>
        </p:txBody>
      </p:sp>
      <p:sp>
        <p:nvSpPr>
          <p:cNvPr id="167953" name="Rectangle 17"/>
          <p:cNvSpPr>
            <a:spLocks noChangeArrowheads="1"/>
          </p:cNvSpPr>
          <p:nvPr/>
        </p:nvSpPr>
        <p:spPr bwMode="auto">
          <a:xfrm>
            <a:off x="5295900" y="3357563"/>
            <a:ext cx="2047875"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0"/>
              </a:spcBef>
              <a:buFontTx/>
              <a:buNone/>
            </a:pPr>
            <a:r>
              <a:rPr lang="zh-CN" altLang="en-US" sz="2800" b="1">
                <a:solidFill>
                  <a:srgbClr val="FF0000"/>
                </a:solidFill>
                <a:ea typeface="楷体_GB2312"/>
              </a:rPr>
              <a:t>上门限电压</a:t>
            </a:r>
          </a:p>
        </p:txBody>
      </p:sp>
      <p:sp>
        <p:nvSpPr>
          <p:cNvPr id="167954" name="Rectangle 18"/>
          <p:cNvSpPr>
            <a:spLocks noChangeArrowheads="1"/>
          </p:cNvSpPr>
          <p:nvPr/>
        </p:nvSpPr>
        <p:spPr bwMode="auto">
          <a:xfrm>
            <a:off x="5295900" y="4452938"/>
            <a:ext cx="2047875"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0"/>
              </a:spcBef>
              <a:buFontTx/>
              <a:buNone/>
            </a:pPr>
            <a:r>
              <a:rPr lang="zh-CN" altLang="en-US" sz="2800" b="1">
                <a:solidFill>
                  <a:srgbClr val="FF0000"/>
                </a:solidFill>
                <a:ea typeface="楷体_GB2312"/>
              </a:rPr>
              <a:t>下门限电压</a:t>
            </a:r>
          </a:p>
        </p:txBody>
      </p:sp>
      <p:sp>
        <p:nvSpPr>
          <p:cNvPr id="167955" name="Rectangle 19"/>
          <p:cNvSpPr>
            <a:spLocks noChangeArrowheads="1"/>
          </p:cNvSpPr>
          <p:nvPr/>
        </p:nvSpPr>
        <p:spPr bwMode="auto">
          <a:xfrm>
            <a:off x="661988" y="5605463"/>
            <a:ext cx="2047875"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0"/>
              </a:spcBef>
              <a:buFontTx/>
              <a:buNone/>
            </a:pPr>
            <a:r>
              <a:rPr lang="zh-CN" altLang="en-US" sz="2800" b="1">
                <a:solidFill>
                  <a:srgbClr val="FF0000"/>
                </a:solidFill>
                <a:ea typeface="楷体_GB2312"/>
              </a:rPr>
              <a:t>回差电压</a:t>
            </a:r>
          </a:p>
        </p:txBody>
      </p:sp>
      <p:graphicFrame>
        <p:nvGraphicFramePr>
          <p:cNvPr id="167956" name="Object 20"/>
          <p:cNvGraphicFramePr>
            <a:graphicFrameLocks noChangeAspect="1"/>
          </p:cNvGraphicFramePr>
          <p:nvPr/>
        </p:nvGraphicFramePr>
        <p:xfrm>
          <a:off x="2406650" y="5419725"/>
          <a:ext cx="5194300" cy="1093788"/>
        </p:xfrm>
        <a:graphic>
          <a:graphicData uri="http://schemas.openxmlformats.org/presentationml/2006/ole">
            <mc:AlternateContent xmlns:mc="http://schemas.openxmlformats.org/markup-compatibility/2006">
              <mc:Choice xmlns:v="urn:schemas-microsoft-com:vml" Requires="v">
                <p:oleObj spid="_x0000_s126126" name="Equation" r:id="rId11" imgW="2120900" imgH="444500" progId="Equation.3">
                  <p:embed/>
                </p:oleObj>
              </mc:Choice>
              <mc:Fallback>
                <p:oleObj name="Equation" r:id="rId11" imgW="2120900" imgH="444500"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06650" y="5419725"/>
                        <a:ext cx="5194300"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67957" name="Picture 21" descr="未标题-2 拷贝"/>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03800" y="1131888"/>
            <a:ext cx="3848100" cy="1803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25964" name="TextBox 1"/>
          <p:cNvSpPr txBox="1">
            <a:spLocks noChangeArrowheads="1"/>
          </p:cNvSpPr>
          <p:nvPr/>
        </p:nvSpPr>
        <p:spPr bwMode="auto">
          <a:xfrm>
            <a:off x="557213" y="1017588"/>
            <a:ext cx="4303712"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FontTx/>
              <a:buNone/>
            </a:pPr>
            <a:r>
              <a:rPr lang="en-US" altLang="zh-CN" sz="2800" b="1" i="1">
                <a:latin typeface="Book Antiqua" panose="02040602050305030304" pitchFamily="18" charset="0"/>
                <a:ea typeface="楷体_GB2312"/>
              </a:rPr>
              <a:t>v</a:t>
            </a:r>
            <a:r>
              <a:rPr lang="en-US" altLang="zh-CN" sz="2800" b="1" baseline="-25000">
                <a:ea typeface="楷体_GB2312"/>
              </a:rPr>
              <a:t>p</a:t>
            </a:r>
            <a:r>
              <a:rPr lang="zh-CN" altLang="en-US" sz="2800" b="1">
                <a:ea typeface="楷体_GB2312"/>
              </a:rPr>
              <a:t>与</a:t>
            </a:r>
            <a:r>
              <a:rPr lang="en-US" altLang="zh-CN" sz="2800" b="1" i="1">
                <a:latin typeface="Book Antiqua" panose="02040602050305030304" pitchFamily="18" charset="0"/>
                <a:ea typeface="楷体_GB2312"/>
              </a:rPr>
              <a:t>v</a:t>
            </a:r>
            <a:r>
              <a:rPr lang="en-US" altLang="zh-CN" sz="2800" b="1" baseline="-25000">
                <a:ea typeface="楷体_GB2312"/>
              </a:rPr>
              <a:t>o</a:t>
            </a:r>
            <a:r>
              <a:rPr lang="zh-CN" altLang="en-US" sz="2800" b="1">
                <a:ea typeface="楷体_GB2312"/>
              </a:rPr>
              <a:t>有关，</a:t>
            </a:r>
            <a:endParaRPr lang="en-US" altLang="zh-CN" sz="2800" b="1">
              <a:ea typeface="楷体_GB2312"/>
            </a:endParaRPr>
          </a:p>
          <a:p>
            <a:pPr eaLnBrk="1" hangingPunct="1">
              <a:lnSpc>
                <a:spcPct val="150000"/>
              </a:lnSpc>
              <a:spcBef>
                <a:spcPct val="0"/>
              </a:spcBef>
              <a:buFontTx/>
              <a:buNone/>
            </a:pPr>
            <a:r>
              <a:rPr lang="en-US" altLang="zh-CN" sz="2800" b="1" i="1">
                <a:latin typeface="Book Antiqua" panose="02040602050305030304" pitchFamily="18" charset="0"/>
                <a:ea typeface="楷体_GB2312"/>
              </a:rPr>
              <a:t>v</a:t>
            </a:r>
            <a:r>
              <a:rPr lang="en-US" altLang="zh-CN" sz="2800" b="1" baseline="-25000">
                <a:ea typeface="楷体_GB2312"/>
              </a:rPr>
              <a:t>O</a:t>
            </a:r>
            <a:r>
              <a:rPr lang="zh-CN" altLang="en-US" sz="2800" b="1">
                <a:ea typeface="楷体_GB2312"/>
              </a:rPr>
              <a:t>有两个状态：</a:t>
            </a:r>
            <a:r>
              <a:rPr lang="en-US" altLang="zh-CN" sz="2800" b="1" i="1">
                <a:latin typeface="Book Antiqua" panose="02040602050305030304" pitchFamily="18" charset="0"/>
                <a:ea typeface="楷体_GB2312"/>
              </a:rPr>
              <a:t> v</a:t>
            </a:r>
            <a:r>
              <a:rPr lang="en-US" altLang="zh-CN" sz="2800" b="1" baseline="-25000">
                <a:ea typeface="楷体_GB2312"/>
              </a:rPr>
              <a:t>OH</a:t>
            </a:r>
            <a:r>
              <a:rPr lang="zh-CN" altLang="en-US" sz="2800" b="1">
                <a:ea typeface="楷体_GB2312"/>
              </a:rPr>
              <a:t>和</a:t>
            </a:r>
            <a:r>
              <a:rPr lang="en-US" altLang="zh-CN" sz="2800" b="1" i="1">
                <a:latin typeface="Book Antiqua" panose="02040602050305030304" pitchFamily="18" charset="0"/>
                <a:ea typeface="楷体_GB2312"/>
              </a:rPr>
              <a:t>v</a:t>
            </a:r>
            <a:r>
              <a:rPr lang="en-US" altLang="zh-CN" sz="2800" b="1" baseline="-25000">
                <a:ea typeface="楷体_GB2312"/>
              </a:rPr>
              <a:t>OL</a:t>
            </a:r>
            <a:endParaRPr lang="en-US" altLang="zh-CN" sz="2800" b="1">
              <a:ea typeface="楷体_GB2312"/>
            </a:endParaRPr>
          </a:p>
          <a:p>
            <a:pPr eaLnBrk="1" hangingPunct="1">
              <a:lnSpc>
                <a:spcPct val="150000"/>
              </a:lnSpc>
              <a:spcBef>
                <a:spcPct val="0"/>
              </a:spcBef>
              <a:buFontTx/>
              <a:buNone/>
            </a:pPr>
            <a:r>
              <a:rPr lang="en-US" altLang="zh-CN" sz="2800" b="1" i="1">
                <a:latin typeface="Book Antiqua" panose="02040602050305030304" pitchFamily="18" charset="0"/>
                <a:ea typeface="楷体_GB2312"/>
              </a:rPr>
              <a:t>v</a:t>
            </a:r>
            <a:r>
              <a:rPr lang="en-US" altLang="zh-CN" sz="2800" b="1" baseline="-25000">
                <a:ea typeface="楷体_GB2312"/>
              </a:rPr>
              <a:t>p</a:t>
            </a:r>
            <a:r>
              <a:rPr lang="zh-CN" altLang="en-US" sz="2800" b="1">
                <a:ea typeface="楷体_GB2312"/>
              </a:rPr>
              <a:t>有两个门限电压：</a:t>
            </a:r>
          </a:p>
        </p:txBody>
      </p:sp>
    </p:spTree>
  </p:cSld>
  <p:clrMapOvr>
    <a:masterClrMapping/>
  </p:clrMapOvr>
  <p:transition>
    <p:wipe dir="r"/>
    <p:sndAc>
      <p:stSnd>
        <p:snd r:embed="rId4"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7957"/>
                                        </p:tgtEl>
                                        <p:attrNameLst>
                                          <p:attrName>style.visibility</p:attrName>
                                        </p:attrNameLst>
                                      </p:cBhvr>
                                      <p:to>
                                        <p:strVal val="visible"/>
                                      </p:to>
                                    </p:set>
                                    <p:animEffect transition="in" filter="box(in)">
                                      <p:cBhvr>
                                        <p:cTn id="7" dur="500"/>
                                        <p:tgtEl>
                                          <p:spTgt spid="1679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7952"/>
                                        </p:tgtEl>
                                        <p:attrNameLst>
                                          <p:attrName>style.visibility</p:attrName>
                                        </p:attrNameLst>
                                      </p:cBhvr>
                                      <p:to>
                                        <p:strVal val="visible"/>
                                      </p:to>
                                    </p:set>
                                    <p:animEffect transition="in" filter="strips(downRight)">
                                      <p:cBhvr>
                                        <p:cTn id="12" dur="500"/>
                                        <p:tgtEl>
                                          <p:spTgt spid="167952"/>
                                        </p:tgtEl>
                                      </p:cBhvr>
                                    </p:animEffect>
                                  </p:childTnLst>
                                  <p:subTnLst>
                                    <p:audio>
                                      <p:cMediaNode>
                                        <p:cTn display="0" masterRel="sameClick">
                                          <p:stCondLst>
                                            <p:cond evt="begin" delay="0">
                                              <p:tn val="10"/>
                                            </p:cond>
                                          </p:stCondLst>
                                          <p:endCondLst>
                                            <p:cond evt="onStopAudio" delay="0">
                                              <p:tgtEl>
                                                <p:sldTgt/>
                                              </p:tgtEl>
                                            </p:cond>
                                          </p:endCondLst>
                                        </p:cTn>
                                        <p:tgtEl>
                                          <p:sndTgt r:embed="rId5"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67950"/>
                                        </p:tgtEl>
                                        <p:attrNameLst>
                                          <p:attrName>style.visibility</p:attrName>
                                        </p:attrNameLst>
                                      </p:cBhvr>
                                      <p:to>
                                        <p:strVal val="visible"/>
                                      </p:to>
                                    </p:set>
                                    <p:animEffect transition="in" filter="strips(downRight)">
                                      <p:cBhvr>
                                        <p:cTn id="17" dur="500"/>
                                        <p:tgtEl>
                                          <p:spTgt spid="167950"/>
                                        </p:tgtEl>
                                      </p:cBhvr>
                                    </p:animEffect>
                                  </p:childTnLst>
                                  <p:subTnLst>
                                    <p:audio>
                                      <p:cMediaNode>
                                        <p:cTn display="0" masterRel="sameClick">
                                          <p:stCondLst>
                                            <p:cond evt="begin" delay="0">
                                              <p:tn val="15"/>
                                            </p:cond>
                                          </p:stCondLst>
                                          <p:endCondLst>
                                            <p:cond evt="onStopAudio" delay="0">
                                              <p:tgtEl>
                                                <p:sldTgt/>
                                              </p:tgtEl>
                                            </p:cond>
                                          </p:endCondLst>
                                        </p:cTn>
                                        <p:tgtEl>
                                          <p:sndTgt r:embed="rId5"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7953"/>
                                        </p:tgtEl>
                                        <p:attrNameLst>
                                          <p:attrName>style.visibility</p:attrName>
                                        </p:attrNameLst>
                                      </p:cBhvr>
                                      <p:to>
                                        <p:strVal val="visible"/>
                                      </p:to>
                                    </p:set>
                                    <p:animEffect transition="in" filter="strips(downRight)">
                                      <p:cBhvr>
                                        <p:cTn id="22" dur="500"/>
                                        <p:tgtEl>
                                          <p:spTgt spid="167953"/>
                                        </p:tgtEl>
                                      </p:cBhvr>
                                    </p:animEffect>
                                  </p:childTnLst>
                                  <p:subTnLst>
                                    <p:audio>
                                      <p:cMediaNode>
                                        <p:cTn display="0" masterRel="sameClick">
                                          <p:stCondLst>
                                            <p:cond evt="begin" delay="0">
                                              <p:tn val="20"/>
                                            </p:cond>
                                          </p:stCondLst>
                                          <p:endCondLst>
                                            <p:cond evt="onStopAudio" delay="0">
                                              <p:tgtEl>
                                                <p:sldTgt/>
                                              </p:tgtEl>
                                            </p:cond>
                                          </p:endCondLst>
                                        </p:cTn>
                                        <p:tgtEl>
                                          <p:sndTgt r:embed="rId5"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67951"/>
                                        </p:tgtEl>
                                        <p:attrNameLst>
                                          <p:attrName>style.visibility</p:attrName>
                                        </p:attrNameLst>
                                      </p:cBhvr>
                                      <p:to>
                                        <p:strVal val="visible"/>
                                      </p:to>
                                    </p:set>
                                    <p:animEffect transition="in" filter="strips(downRight)">
                                      <p:cBhvr>
                                        <p:cTn id="27" dur="500"/>
                                        <p:tgtEl>
                                          <p:spTgt spid="167951"/>
                                        </p:tgtEl>
                                      </p:cBhvr>
                                    </p:animEffect>
                                  </p:childTnLst>
                                  <p:subTnLst>
                                    <p:audio>
                                      <p:cMediaNode>
                                        <p:cTn display="0" masterRel="sameClick">
                                          <p:stCondLst>
                                            <p:cond evt="begin" delay="0">
                                              <p:tn val="25"/>
                                            </p:cond>
                                          </p:stCondLst>
                                          <p:endCondLst>
                                            <p:cond evt="onStopAudio" delay="0">
                                              <p:tgtEl>
                                                <p:sldTgt/>
                                              </p:tgtEl>
                                            </p:cond>
                                          </p:endCondLst>
                                        </p:cTn>
                                        <p:tgtEl>
                                          <p:sndTgt r:embed="rId5"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67954"/>
                                        </p:tgtEl>
                                        <p:attrNameLst>
                                          <p:attrName>style.visibility</p:attrName>
                                        </p:attrNameLst>
                                      </p:cBhvr>
                                      <p:to>
                                        <p:strVal val="visible"/>
                                      </p:to>
                                    </p:set>
                                    <p:animEffect transition="in" filter="strips(downRight)">
                                      <p:cBhvr>
                                        <p:cTn id="32" dur="500"/>
                                        <p:tgtEl>
                                          <p:spTgt spid="167954"/>
                                        </p:tgtEl>
                                      </p:cBhvr>
                                    </p:animEffect>
                                  </p:childTnLst>
                                  <p:subTnLst>
                                    <p:audio>
                                      <p:cMediaNode>
                                        <p:cTn display="0" masterRel="sameClick">
                                          <p:stCondLst>
                                            <p:cond evt="begin" delay="0">
                                              <p:tn val="30"/>
                                            </p:cond>
                                          </p:stCondLst>
                                          <p:endCondLst>
                                            <p:cond evt="onStopAudio" delay="0">
                                              <p:tgtEl>
                                                <p:sldTgt/>
                                              </p:tgtEl>
                                            </p:cond>
                                          </p:endCondLst>
                                        </p:cTn>
                                        <p:tgtEl>
                                          <p:sndTgt r:embed="rId5" name="CHIMES.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67955"/>
                                        </p:tgtEl>
                                        <p:attrNameLst>
                                          <p:attrName>style.visibility</p:attrName>
                                        </p:attrNameLst>
                                      </p:cBhvr>
                                      <p:to>
                                        <p:strVal val="visible"/>
                                      </p:to>
                                    </p:set>
                                    <p:animEffect transition="in" filter="strips(downRight)">
                                      <p:cBhvr>
                                        <p:cTn id="37" dur="500"/>
                                        <p:tgtEl>
                                          <p:spTgt spid="167955"/>
                                        </p:tgtEl>
                                      </p:cBhvr>
                                    </p:animEffect>
                                  </p:childTnLst>
                                  <p:subTnLst>
                                    <p:audio>
                                      <p:cMediaNode>
                                        <p:cTn display="0" masterRel="sameClick">
                                          <p:stCondLst>
                                            <p:cond evt="begin" delay="0">
                                              <p:tn val="35"/>
                                            </p:cond>
                                          </p:stCondLst>
                                          <p:endCondLst>
                                            <p:cond evt="onStopAudio" delay="0">
                                              <p:tgtEl>
                                                <p:sldTgt/>
                                              </p:tgtEl>
                                            </p:cond>
                                          </p:endCondLst>
                                        </p:cTn>
                                        <p:tgtEl>
                                          <p:sndTgt r:embed="rId5" name="CHIMES.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167956"/>
                                        </p:tgtEl>
                                        <p:attrNameLst>
                                          <p:attrName>style.visibility</p:attrName>
                                        </p:attrNameLst>
                                      </p:cBhvr>
                                      <p:to>
                                        <p:strVal val="visible"/>
                                      </p:to>
                                    </p:set>
                                    <p:animEffect transition="in" filter="strips(downRight)">
                                      <p:cBhvr>
                                        <p:cTn id="42" dur="500"/>
                                        <p:tgtEl>
                                          <p:spTgt spid="167956"/>
                                        </p:tgtEl>
                                      </p:cBhvr>
                                    </p:animEffect>
                                  </p:childTnLst>
                                  <p:subTnLst>
                                    <p:audio>
                                      <p:cMediaNode>
                                        <p:cTn display="0" masterRel="sameClick">
                                          <p:stCondLst>
                                            <p:cond evt="begin" delay="0">
                                              <p:tn val="40"/>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52" grpId="0" animBg="1"/>
      <p:bldP spid="167953" grpId="0" autoUpdateAnimBg="0"/>
      <p:bldP spid="167954" grpId="0" autoUpdateAnimBg="0"/>
      <p:bldP spid="16795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hlinkClick r:id="rId3"/>
          </p:cNvPr>
          <p:cNvSpPr txBox="1">
            <a:spLocks noChangeArrowheads="1"/>
          </p:cNvSpPr>
          <p:nvPr/>
        </p:nvSpPr>
        <p:spPr bwMode="auto">
          <a:xfrm>
            <a:off x="1143000" y="1510348"/>
            <a:ext cx="70104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spcBef>
                <a:spcPct val="50000"/>
              </a:spcBef>
            </a:pPr>
            <a:r>
              <a:rPr lang="en-US" altLang="zh-CN" sz="3200" dirty="0" smtClean="0">
                <a:solidFill>
                  <a:srgbClr val="000066"/>
                </a:solidFill>
                <a:ea typeface="黑体" pitchFamily="49" charset="-122"/>
              </a:rPr>
              <a:t>10</a:t>
            </a:r>
            <a:r>
              <a:rPr lang="zh-CN" altLang="zh-CN" sz="3200" dirty="0" smtClean="0">
                <a:solidFill>
                  <a:srgbClr val="000066"/>
                </a:solidFill>
                <a:ea typeface="黑体" pitchFamily="49" charset="-122"/>
              </a:rPr>
              <a:t>.</a:t>
            </a:r>
            <a:r>
              <a:rPr lang="zh-CN" altLang="zh-CN" sz="3200" dirty="0">
                <a:solidFill>
                  <a:srgbClr val="000066"/>
                </a:solidFill>
                <a:ea typeface="黑体" pitchFamily="49" charset="-122"/>
              </a:rPr>
              <a:t>1  </a:t>
            </a:r>
            <a:r>
              <a:rPr lang="zh-CN" sz="3200" dirty="0">
                <a:solidFill>
                  <a:srgbClr val="000066"/>
                </a:solidFill>
                <a:ea typeface="黑体" pitchFamily="49" charset="-122"/>
              </a:rPr>
              <a:t>滤波电路的基本概念与分类</a:t>
            </a:r>
          </a:p>
        </p:txBody>
      </p:sp>
      <p:sp>
        <p:nvSpPr>
          <p:cNvPr id="5123" name="Text Box 3">
            <a:hlinkClick r:id="rId4"/>
          </p:cNvPr>
          <p:cNvSpPr txBox="1">
            <a:spLocks noChangeArrowheads="1"/>
          </p:cNvSpPr>
          <p:nvPr/>
        </p:nvSpPr>
        <p:spPr bwMode="auto">
          <a:xfrm>
            <a:off x="1143000" y="2704148"/>
            <a:ext cx="74676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spcBef>
                <a:spcPct val="50000"/>
              </a:spcBef>
            </a:pPr>
            <a:r>
              <a:rPr lang="en-US" altLang="zh-CN" sz="3200" dirty="0" smtClean="0">
                <a:solidFill>
                  <a:srgbClr val="000066"/>
                </a:solidFill>
                <a:ea typeface="黑体" pitchFamily="49" charset="-122"/>
              </a:rPr>
              <a:t>10</a:t>
            </a:r>
            <a:r>
              <a:rPr lang="zh-CN" altLang="zh-CN" sz="3200" dirty="0" smtClean="0">
                <a:solidFill>
                  <a:srgbClr val="000066"/>
                </a:solidFill>
                <a:ea typeface="黑体" pitchFamily="49" charset="-122"/>
              </a:rPr>
              <a:t>.</a:t>
            </a:r>
            <a:r>
              <a:rPr lang="zh-CN" altLang="zh-CN" sz="3200" dirty="0">
                <a:solidFill>
                  <a:srgbClr val="000066"/>
                </a:solidFill>
                <a:ea typeface="黑体" pitchFamily="49" charset="-122"/>
              </a:rPr>
              <a:t>3  </a:t>
            </a:r>
            <a:r>
              <a:rPr lang="zh-CN" sz="3200" dirty="0">
                <a:solidFill>
                  <a:srgbClr val="000066"/>
                </a:solidFill>
                <a:ea typeface="黑体" pitchFamily="49" charset="-122"/>
              </a:rPr>
              <a:t>高阶有源滤波电路</a:t>
            </a:r>
          </a:p>
        </p:txBody>
      </p:sp>
      <p:sp>
        <p:nvSpPr>
          <p:cNvPr id="5124" name="Text Box 4">
            <a:hlinkClick r:id="rId5"/>
          </p:cNvPr>
          <p:cNvSpPr txBox="1">
            <a:spLocks noChangeArrowheads="1"/>
          </p:cNvSpPr>
          <p:nvPr/>
        </p:nvSpPr>
        <p:spPr bwMode="auto">
          <a:xfrm>
            <a:off x="1143000" y="3302635"/>
            <a:ext cx="76962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spcBef>
                <a:spcPct val="50000"/>
              </a:spcBef>
            </a:pPr>
            <a:r>
              <a:rPr lang="zh-CN" altLang="zh-CN" sz="3200" dirty="0">
                <a:solidFill>
                  <a:schemeClr val="tx1"/>
                </a:solidFill>
                <a:ea typeface="黑体" pitchFamily="49" charset="-122"/>
              </a:rPr>
              <a:t>*9.4  </a:t>
            </a:r>
            <a:r>
              <a:rPr lang="zh-CN" sz="3200" dirty="0" smtClean="0">
                <a:solidFill>
                  <a:schemeClr val="tx1"/>
                </a:solidFill>
                <a:ea typeface="黑体" pitchFamily="49" charset="-122"/>
              </a:rPr>
              <a:t>开关电容滤波器</a:t>
            </a:r>
            <a:r>
              <a:rPr lang="en-US" altLang="zh-CN" sz="3200" dirty="0" smtClean="0">
                <a:solidFill>
                  <a:schemeClr val="tx1"/>
                </a:solidFill>
                <a:ea typeface="黑体" pitchFamily="49" charset="-122"/>
              </a:rPr>
              <a:t>(</a:t>
            </a:r>
            <a:r>
              <a:rPr lang="zh-CN" altLang="en-US" sz="3200" dirty="0" smtClean="0">
                <a:solidFill>
                  <a:schemeClr val="tx1"/>
                </a:solidFill>
                <a:ea typeface="黑体" pitchFamily="49" charset="-122"/>
              </a:rPr>
              <a:t>不做要求</a:t>
            </a:r>
            <a:r>
              <a:rPr lang="en-US" altLang="zh-CN" sz="3200" dirty="0" smtClean="0">
                <a:solidFill>
                  <a:schemeClr val="tx1"/>
                </a:solidFill>
                <a:ea typeface="黑体" pitchFamily="49" charset="-122"/>
              </a:rPr>
              <a:t>)</a:t>
            </a:r>
            <a:endParaRPr lang="zh-CN" sz="3200" dirty="0">
              <a:solidFill>
                <a:schemeClr val="tx1"/>
              </a:solidFill>
              <a:ea typeface="黑体" pitchFamily="49" charset="-122"/>
            </a:endParaRPr>
          </a:p>
        </p:txBody>
      </p:sp>
      <p:sp>
        <p:nvSpPr>
          <p:cNvPr id="5125" name="Text Box 5">
            <a:hlinkClick r:id="rId6"/>
          </p:cNvPr>
          <p:cNvSpPr txBox="1">
            <a:spLocks noChangeArrowheads="1"/>
          </p:cNvSpPr>
          <p:nvPr/>
        </p:nvSpPr>
        <p:spPr bwMode="auto">
          <a:xfrm>
            <a:off x="1143000" y="3918585"/>
            <a:ext cx="79248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spcBef>
                <a:spcPct val="50000"/>
              </a:spcBef>
            </a:pPr>
            <a:r>
              <a:rPr lang="en-US" altLang="zh-CN" sz="3200" dirty="0" smtClean="0">
                <a:solidFill>
                  <a:srgbClr val="000066"/>
                </a:solidFill>
                <a:ea typeface="黑体" pitchFamily="49" charset="-122"/>
              </a:rPr>
              <a:t>10</a:t>
            </a:r>
            <a:r>
              <a:rPr lang="zh-CN" altLang="zh-CN" sz="3200" dirty="0" smtClean="0">
                <a:solidFill>
                  <a:srgbClr val="000066"/>
                </a:solidFill>
                <a:ea typeface="黑体" pitchFamily="49" charset="-122"/>
              </a:rPr>
              <a:t>.</a:t>
            </a:r>
            <a:r>
              <a:rPr lang="zh-CN" altLang="zh-CN" sz="3200" dirty="0">
                <a:solidFill>
                  <a:srgbClr val="000066"/>
                </a:solidFill>
                <a:ea typeface="黑体" pitchFamily="49" charset="-122"/>
              </a:rPr>
              <a:t>5  </a:t>
            </a:r>
            <a:r>
              <a:rPr lang="zh-CN" sz="3200" dirty="0">
                <a:solidFill>
                  <a:srgbClr val="000066"/>
                </a:solidFill>
                <a:ea typeface="黑体" pitchFamily="49" charset="-122"/>
              </a:rPr>
              <a:t>正弦波振荡电路的振荡条件</a:t>
            </a:r>
          </a:p>
        </p:txBody>
      </p:sp>
      <p:sp>
        <p:nvSpPr>
          <p:cNvPr id="5126" name="Text Box 6">
            <a:hlinkClick r:id="rId7"/>
          </p:cNvPr>
          <p:cNvSpPr txBox="1">
            <a:spLocks noChangeArrowheads="1"/>
          </p:cNvSpPr>
          <p:nvPr/>
        </p:nvSpPr>
        <p:spPr bwMode="auto">
          <a:xfrm>
            <a:off x="1143000" y="2107248"/>
            <a:ext cx="70104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spcBef>
                <a:spcPct val="50000"/>
              </a:spcBef>
            </a:pPr>
            <a:r>
              <a:rPr lang="en-US" altLang="zh-CN" sz="3200" dirty="0" smtClean="0">
                <a:solidFill>
                  <a:srgbClr val="000066"/>
                </a:solidFill>
                <a:ea typeface="黑体" pitchFamily="49" charset="-122"/>
              </a:rPr>
              <a:t>10</a:t>
            </a:r>
            <a:r>
              <a:rPr lang="zh-CN" altLang="zh-CN" sz="3200" dirty="0" smtClean="0">
                <a:solidFill>
                  <a:srgbClr val="000066"/>
                </a:solidFill>
                <a:ea typeface="黑体" pitchFamily="49" charset="-122"/>
              </a:rPr>
              <a:t>.</a:t>
            </a:r>
            <a:r>
              <a:rPr lang="zh-CN" altLang="zh-CN" sz="3200" dirty="0">
                <a:solidFill>
                  <a:srgbClr val="000066"/>
                </a:solidFill>
                <a:ea typeface="黑体" pitchFamily="49" charset="-122"/>
              </a:rPr>
              <a:t>2  </a:t>
            </a:r>
            <a:r>
              <a:rPr lang="zh-CN" sz="3200" dirty="0">
                <a:solidFill>
                  <a:srgbClr val="000066"/>
                </a:solidFill>
                <a:ea typeface="黑体" pitchFamily="49" charset="-122"/>
              </a:rPr>
              <a:t>一阶有源滤波电路</a:t>
            </a:r>
          </a:p>
        </p:txBody>
      </p:sp>
      <p:sp>
        <p:nvSpPr>
          <p:cNvPr id="5127" name="Text Box 7">
            <a:hlinkClick r:id="rId8"/>
          </p:cNvPr>
          <p:cNvSpPr txBox="1">
            <a:spLocks noChangeArrowheads="1"/>
          </p:cNvSpPr>
          <p:nvPr/>
        </p:nvSpPr>
        <p:spPr bwMode="auto">
          <a:xfrm>
            <a:off x="1143000" y="4528185"/>
            <a:ext cx="76962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spcBef>
                <a:spcPct val="50000"/>
              </a:spcBef>
            </a:pPr>
            <a:r>
              <a:rPr lang="en-US" altLang="zh-CN" sz="3200" dirty="0" smtClean="0">
                <a:solidFill>
                  <a:srgbClr val="FF0000"/>
                </a:solidFill>
                <a:ea typeface="黑体" pitchFamily="49" charset="-122"/>
              </a:rPr>
              <a:t>10</a:t>
            </a:r>
            <a:r>
              <a:rPr lang="zh-CN" altLang="zh-CN" sz="3200" dirty="0" smtClean="0">
                <a:solidFill>
                  <a:srgbClr val="FF0000"/>
                </a:solidFill>
                <a:ea typeface="黑体" pitchFamily="49" charset="-122"/>
              </a:rPr>
              <a:t>.</a:t>
            </a:r>
            <a:r>
              <a:rPr lang="zh-CN" altLang="zh-CN" sz="3200" dirty="0">
                <a:solidFill>
                  <a:srgbClr val="FF0000"/>
                </a:solidFill>
                <a:ea typeface="黑体" pitchFamily="49" charset="-122"/>
              </a:rPr>
              <a:t>6  RC</a:t>
            </a:r>
            <a:r>
              <a:rPr lang="zh-CN" sz="3200" dirty="0">
                <a:solidFill>
                  <a:srgbClr val="FF0000"/>
                </a:solidFill>
                <a:ea typeface="黑体" pitchFamily="49" charset="-122"/>
              </a:rPr>
              <a:t>正弦波振荡电路</a:t>
            </a:r>
          </a:p>
        </p:txBody>
      </p:sp>
      <p:sp>
        <p:nvSpPr>
          <p:cNvPr id="5128" name="Text Box 8">
            <a:hlinkClick r:id="rId9"/>
          </p:cNvPr>
          <p:cNvSpPr txBox="1">
            <a:spLocks noChangeArrowheads="1"/>
          </p:cNvSpPr>
          <p:nvPr/>
        </p:nvSpPr>
        <p:spPr bwMode="auto">
          <a:xfrm>
            <a:off x="1143000" y="5137785"/>
            <a:ext cx="79248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spcBef>
                <a:spcPct val="50000"/>
              </a:spcBef>
            </a:pPr>
            <a:r>
              <a:rPr lang="en-US" altLang="zh-CN" sz="3200" dirty="0" smtClean="0">
                <a:ea typeface="黑体" pitchFamily="49" charset="-122"/>
              </a:rPr>
              <a:t>10</a:t>
            </a:r>
            <a:r>
              <a:rPr lang="zh-CN" altLang="zh-CN" sz="3200" dirty="0" smtClean="0">
                <a:ea typeface="黑体" pitchFamily="49" charset="-122"/>
              </a:rPr>
              <a:t>.</a:t>
            </a:r>
            <a:r>
              <a:rPr lang="zh-CN" altLang="zh-CN" sz="3200" dirty="0">
                <a:ea typeface="黑体" pitchFamily="49" charset="-122"/>
              </a:rPr>
              <a:t>7  LC</a:t>
            </a:r>
            <a:r>
              <a:rPr lang="zh-CN" sz="3200" dirty="0">
                <a:ea typeface="黑体" pitchFamily="49" charset="-122"/>
              </a:rPr>
              <a:t>正弦波振荡</a:t>
            </a:r>
            <a:r>
              <a:rPr lang="zh-CN" sz="3200" dirty="0" smtClean="0">
                <a:ea typeface="黑体" pitchFamily="49" charset="-122"/>
              </a:rPr>
              <a:t>电路</a:t>
            </a:r>
            <a:r>
              <a:rPr lang="zh-CN" altLang="en-US" sz="3200" dirty="0" smtClean="0">
                <a:ea typeface="黑体" pitchFamily="49" charset="-122"/>
              </a:rPr>
              <a:t>（不做要求）</a:t>
            </a:r>
            <a:endParaRPr lang="zh-CN" sz="3200" dirty="0">
              <a:ea typeface="黑体" pitchFamily="49" charset="-122"/>
            </a:endParaRPr>
          </a:p>
        </p:txBody>
      </p:sp>
      <p:sp>
        <p:nvSpPr>
          <p:cNvPr id="5129" name="Text Box 9">
            <a:hlinkClick r:id="rId10"/>
          </p:cNvPr>
          <p:cNvSpPr txBox="1">
            <a:spLocks noChangeArrowheads="1"/>
          </p:cNvSpPr>
          <p:nvPr/>
        </p:nvSpPr>
        <p:spPr bwMode="auto">
          <a:xfrm>
            <a:off x="1143000" y="5747385"/>
            <a:ext cx="76962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spcBef>
                <a:spcPct val="50000"/>
              </a:spcBef>
            </a:pPr>
            <a:r>
              <a:rPr lang="en-US" altLang="zh-CN" sz="3200" dirty="0" smtClean="0">
                <a:solidFill>
                  <a:srgbClr val="FF0000"/>
                </a:solidFill>
                <a:ea typeface="黑体" pitchFamily="49" charset="-122"/>
              </a:rPr>
              <a:t>10</a:t>
            </a:r>
            <a:r>
              <a:rPr lang="zh-CN" altLang="zh-CN" sz="3200" dirty="0" smtClean="0">
                <a:solidFill>
                  <a:srgbClr val="FF0000"/>
                </a:solidFill>
                <a:ea typeface="黑体" pitchFamily="49" charset="-122"/>
              </a:rPr>
              <a:t>.</a:t>
            </a:r>
            <a:r>
              <a:rPr lang="zh-CN" altLang="zh-CN" sz="3200" dirty="0">
                <a:solidFill>
                  <a:srgbClr val="FF0000"/>
                </a:solidFill>
                <a:ea typeface="黑体" pitchFamily="49" charset="-122"/>
              </a:rPr>
              <a:t>8 </a:t>
            </a:r>
            <a:r>
              <a:rPr lang="en-US" altLang="zh-CN" sz="3200" dirty="0" smtClean="0">
                <a:solidFill>
                  <a:srgbClr val="FF0000"/>
                </a:solidFill>
                <a:ea typeface="黑体" pitchFamily="49" charset="-122"/>
              </a:rPr>
              <a:t>.1</a:t>
            </a:r>
            <a:r>
              <a:rPr lang="zh-CN" altLang="zh-CN" sz="3200" dirty="0" smtClean="0">
                <a:solidFill>
                  <a:srgbClr val="FF0000"/>
                </a:solidFill>
                <a:ea typeface="黑体" pitchFamily="49" charset="-122"/>
              </a:rPr>
              <a:t> </a:t>
            </a:r>
            <a:r>
              <a:rPr lang="zh-CN" sz="3200" dirty="0">
                <a:solidFill>
                  <a:srgbClr val="FF0000"/>
                </a:solidFill>
                <a:ea typeface="黑体" pitchFamily="49" charset="-122"/>
              </a:rPr>
              <a:t>非正弦信号产生电路</a:t>
            </a:r>
          </a:p>
        </p:txBody>
      </p:sp>
      <p:sp>
        <p:nvSpPr>
          <p:cNvPr id="5130" name="Text Box 28"/>
          <p:cNvSpPr txBox="1">
            <a:spLocks noChangeArrowheads="1"/>
          </p:cNvSpPr>
          <p:nvPr/>
        </p:nvSpPr>
        <p:spPr bwMode="auto">
          <a:xfrm>
            <a:off x="735013" y="290513"/>
            <a:ext cx="16049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zh-CN" sz="4400">
                <a:solidFill>
                  <a:srgbClr val="008000"/>
                </a:solidFill>
                <a:ea typeface="黑体" pitchFamily="49" charset="-122"/>
              </a:rPr>
              <a:t>内 容</a:t>
            </a:r>
          </a:p>
        </p:txBody>
      </p:sp>
      <p:pic>
        <p:nvPicPr>
          <p:cNvPr id="5131" name="Picture 23" descr="line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5288" y="1052513"/>
            <a:ext cx="845502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283702"/>
      </p:ext>
    </p:extLst>
  </p:cSld>
  <p:clrMapOvr>
    <a:masterClrMapping/>
  </p:clrMapOvr>
  <p:transition>
    <p:split/>
    <p:sndAc>
      <p:stSnd>
        <p:snd r:embed="rId2" name="PROJCTOR.WAV"/>
      </p:stSnd>
    </p:sndAc>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a:hlinkClick r:id="rId3" action="ppaction://hlinksldjump"/>
          </p:cNvPr>
          <p:cNvSpPr>
            <a:spLocks noChangeArrowheads="1"/>
          </p:cNvSpPr>
          <p:nvPr/>
        </p:nvSpPr>
        <p:spPr bwMode="auto">
          <a:xfrm>
            <a:off x="533400" y="106363"/>
            <a:ext cx="5105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dirty="0" smtClean="0">
                <a:solidFill>
                  <a:srgbClr val="000066"/>
                </a:solidFill>
                <a:ea typeface="黑体" panose="02010609060101010101" pitchFamily="49" charset="-122"/>
              </a:rPr>
              <a:t>10.8.1  </a:t>
            </a:r>
            <a:r>
              <a:rPr lang="zh-CN" altLang="en-US" b="1" dirty="0">
                <a:solidFill>
                  <a:srgbClr val="000066"/>
                </a:solidFill>
                <a:ea typeface="黑体" panose="02010609060101010101" pitchFamily="49" charset="-122"/>
              </a:rPr>
              <a:t>电压比较器</a:t>
            </a:r>
          </a:p>
        </p:txBody>
      </p:sp>
      <p:sp>
        <p:nvSpPr>
          <p:cNvPr id="128003" name="Line 4"/>
          <p:cNvSpPr>
            <a:spLocks noChangeShapeType="1"/>
          </p:cNvSpPr>
          <p:nvPr/>
        </p:nvSpPr>
        <p:spPr bwMode="auto">
          <a:xfrm>
            <a:off x="533400" y="762000"/>
            <a:ext cx="3276600" cy="0"/>
          </a:xfrm>
          <a:prstGeom prst="line">
            <a:avLst/>
          </a:prstGeom>
          <a:noFill/>
          <a:ln w="889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04" name="Rectangle 5"/>
          <p:cNvSpPr>
            <a:spLocks noChangeArrowheads="1"/>
          </p:cNvSpPr>
          <p:nvPr/>
        </p:nvSpPr>
        <p:spPr bwMode="auto">
          <a:xfrm>
            <a:off x="277813" y="782638"/>
            <a:ext cx="2638425"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0"/>
              </a:spcBef>
              <a:buFontTx/>
              <a:buNone/>
            </a:pPr>
            <a:r>
              <a:rPr lang="en-US" altLang="zh-CN" sz="2400" b="1">
                <a:solidFill>
                  <a:srgbClr val="000066"/>
                </a:solidFill>
                <a:ea typeface="楷体_GB2312"/>
              </a:rPr>
              <a:t>2. </a:t>
            </a:r>
            <a:r>
              <a:rPr lang="zh-CN" altLang="en-US" sz="2400" b="1">
                <a:solidFill>
                  <a:srgbClr val="000066"/>
                </a:solidFill>
                <a:ea typeface="黑体" panose="02010609060101010101" pitchFamily="49" charset="-122"/>
              </a:rPr>
              <a:t>迟滞比较器</a:t>
            </a:r>
            <a:endParaRPr lang="zh-CN" altLang="en-US" sz="2000" b="1">
              <a:solidFill>
                <a:srgbClr val="000066"/>
              </a:solidFill>
              <a:ea typeface="黑体" panose="02010609060101010101" pitchFamily="49" charset="-122"/>
            </a:endParaRPr>
          </a:p>
        </p:txBody>
      </p:sp>
      <p:sp>
        <p:nvSpPr>
          <p:cNvPr id="128005" name="Rectangle 6"/>
          <p:cNvSpPr>
            <a:spLocks noChangeArrowheads="1"/>
          </p:cNvSpPr>
          <p:nvPr/>
        </p:nvSpPr>
        <p:spPr bwMode="auto">
          <a:xfrm>
            <a:off x="300038" y="3459163"/>
            <a:ext cx="2478087"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0"/>
              </a:spcBef>
              <a:buFontTx/>
              <a:buNone/>
            </a:pPr>
            <a:r>
              <a:rPr lang="zh-CN" altLang="en-US" sz="2400" b="1">
                <a:solidFill>
                  <a:srgbClr val="000000"/>
                </a:solidFill>
                <a:latin typeface="楷体_GB2312"/>
                <a:ea typeface="楷体_GB2312"/>
              </a:rPr>
              <a:t>（</a:t>
            </a:r>
            <a:r>
              <a:rPr lang="en-US" altLang="zh-CN" sz="2400" b="1">
                <a:solidFill>
                  <a:srgbClr val="000000"/>
                </a:solidFill>
                <a:latin typeface="楷体_GB2312"/>
                <a:ea typeface="楷体_GB2312"/>
              </a:rPr>
              <a:t>3</a:t>
            </a:r>
            <a:r>
              <a:rPr lang="zh-CN" altLang="en-US" sz="2400" b="1">
                <a:solidFill>
                  <a:srgbClr val="000000"/>
                </a:solidFill>
                <a:latin typeface="楷体_GB2312"/>
                <a:ea typeface="楷体_GB2312"/>
              </a:rPr>
              <a:t>）</a:t>
            </a:r>
            <a:r>
              <a:rPr lang="zh-CN" altLang="en-US" sz="2400" b="1">
                <a:latin typeface="楷体_GB2312"/>
                <a:ea typeface="楷体_GB2312"/>
              </a:rPr>
              <a:t>传输特性</a:t>
            </a:r>
            <a:endParaRPr lang="zh-CN" altLang="en-US" sz="2400" b="1">
              <a:solidFill>
                <a:srgbClr val="000000"/>
              </a:solidFill>
              <a:latin typeface="楷体_GB2312"/>
              <a:ea typeface="楷体_GB2312"/>
            </a:endParaRPr>
          </a:p>
        </p:txBody>
      </p:sp>
      <p:pic>
        <p:nvPicPr>
          <p:cNvPr id="128006" name="Picture 10" descr="未标题-2 拷贝"/>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484313"/>
            <a:ext cx="3848100" cy="1803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28007" name="Picture 33" descr="未标题-3 拷贝"/>
          <p:cNvPicPr>
            <a:picLocks noChangeAspect="1" noChangeArrowheads="1"/>
          </p:cNvPicPr>
          <p:nvPr/>
        </p:nvPicPr>
        <p:blipFill>
          <a:blip r:embed="rId5">
            <a:extLst>
              <a:ext uri="{28A0092B-C50C-407E-A947-70E740481C1C}">
                <a14:useLocalDpi xmlns:a14="http://schemas.microsoft.com/office/drawing/2010/main" val="0"/>
              </a:ext>
            </a:extLst>
          </a:blip>
          <a:srcRect b="37708"/>
          <a:stretch>
            <a:fillRect/>
          </a:stretch>
        </p:blipFill>
        <p:spPr bwMode="auto">
          <a:xfrm>
            <a:off x="5148263" y="333375"/>
            <a:ext cx="3487737" cy="38576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87051" name="Line 34"/>
          <p:cNvSpPr>
            <a:spLocks noChangeShapeType="1"/>
          </p:cNvSpPr>
          <p:nvPr/>
        </p:nvSpPr>
        <p:spPr bwMode="auto">
          <a:xfrm rot="10800000">
            <a:off x="7635875" y="4076700"/>
            <a:ext cx="536575" cy="0"/>
          </a:xfrm>
          <a:prstGeom prst="line">
            <a:avLst/>
          </a:prstGeom>
          <a:noFill/>
          <a:ln w="5080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2" name="Line 35"/>
          <p:cNvSpPr>
            <a:spLocks noChangeShapeType="1"/>
          </p:cNvSpPr>
          <p:nvPr/>
        </p:nvSpPr>
        <p:spPr bwMode="auto">
          <a:xfrm rot="10800000">
            <a:off x="6300788" y="2852738"/>
            <a:ext cx="615950" cy="0"/>
          </a:xfrm>
          <a:prstGeom prst="line">
            <a:avLst/>
          </a:prstGeom>
          <a:noFill/>
          <a:ln w="5080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3" name="Line 36"/>
          <p:cNvSpPr>
            <a:spLocks noChangeShapeType="1"/>
          </p:cNvSpPr>
          <p:nvPr/>
        </p:nvSpPr>
        <p:spPr bwMode="auto">
          <a:xfrm>
            <a:off x="6400800" y="909638"/>
            <a:ext cx="515938" cy="0"/>
          </a:xfrm>
          <a:prstGeom prst="line">
            <a:avLst/>
          </a:prstGeom>
          <a:noFill/>
          <a:ln w="508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4" name="Line 37"/>
          <p:cNvSpPr>
            <a:spLocks noChangeShapeType="1"/>
          </p:cNvSpPr>
          <p:nvPr/>
        </p:nvSpPr>
        <p:spPr bwMode="auto">
          <a:xfrm>
            <a:off x="7626350" y="2060575"/>
            <a:ext cx="617538" cy="0"/>
          </a:xfrm>
          <a:prstGeom prst="line">
            <a:avLst/>
          </a:prstGeom>
          <a:noFill/>
          <a:ln w="508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Text Box 3"/>
          <p:cNvSpPr txBox="1">
            <a:spLocks noChangeArrowheads="1"/>
          </p:cNvSpPr>
          <p:nvPr/>
        </p:nvSpPr>
        <p:spPr bwMode="auto">
          <a:xfrm>
            <a:off x="277813" y="3903663"/>
            <a:ext cx="7848600" cy="503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b="1">
                <a:solidFill>
                  <a:srgbClr val="FF0000"/>
                </a:solidFill>
                <a:ea typeface="楷体_GB2312"/>
              </a:rPr>
              <a:t>设</a:t>
            </a:r>
            <a:r>
              <a:rPr lang="en-US" altLang="zh-CN" sz="2400" b="1" i="1">
                <a:solidFill>
                  <a:srgbClr val="FF0000"/>
                </a:solidFill>
                <a:latin typeface="Book Antiqua" panose="02040602050305030304" pitchFamily="18" charset="0"/>
                <a:ea typeface="楷体_GB2312"/>
              </a:rPr>
              <a:t>v</a:t>
            </a:r>
            <a:r>
              <a:rPr lang="zh-CN" altLang="zh-CN" sz="2400" b="1" baseline="-25000">
                <a:solidFill>
                  <a:srgbClr val="FF0000"/>
                </a:solidFill>
                <a:ea typeface="楷体_GB2312"/>
              </a:rPr>
              <a:t>I</a:t>
            </a:r>
            <a:r>
              <a:rPr lang="zh-CN" altLang="zh-CN" sz="2400" b="1">
                <a:solidFill>
                  <a:srgbClr val="FF0000"/>
                </a:solidFill>
                <a:ea typeface="楷体_GB2312"/>
              </a:rPr>
              <a:t>＜</a:t>
            </a:r>
            <a:r>
              <a:rPr lang="en-US" altLang="zh-CN" sz="2400" b="1" i="1">
                <a:solidFill>
                  <a:srgbClr val="FF0000"/>
                </a:solidFill>
                <a:ea typeface="楷体_GB2312"/>
              </a:rPr>
              <a:t>V</a:t>
            </a:r>
            <a:r>
              <a:rPr lang="zh-CN" altLang="zh-CN" sz="2400" b="1" baseline="-25000">
                <a:solidFill>
                  <a:srgbClr val="FF0000"/>
                </a:solidFill>
                <a:ea typeface="楷体_GB2312"/>
              </a:rPr>
              <a:t>T</a:t>
            </a:r>
            <a:r>
              <a:rPr lang="en-US" altLang="zh-CN" sz="2400" b="1" baseline="-25000">
                <a:solidFill>
                  <a:srgbClr val="FF0000"/>
                </a:solidFill>
                <a:ea typeface="楷体_GB2312"/>
              </a:rPr>
              <a:t>+</a:t>
            </a:r>
            <a:r>
              <a:rPr lang="zh-CN" altLang="zh-CN" sz="2400" b="1">
                <a:solidFill>
                  <a:srgbClr val="FF0000"/>
                </a:solidFill>
                <a:ea typeface="楷体_GB2312"/>
              </a:rPr>
              <a:t>，则 </a:t>
            </a:r>
            <a:r>
              <a:rPr lang="en-US" altLang="zh-CN" sz="2400" b="1" i="1">
                <a:solidFill>
                  <a:srgbClr val="FF0000"/>
                </a:solidFill>
                <a:latin typeface="Book Antiqua" panose="02040602050305030304" pitchFamily="18" charset="0"/>
                <a:ea typeface="楷体_GB2312"/>
              </a:rPr>
              <a:t>v</a:t>
            </a:r>
            <a:r>
              <a:rPr lang="zh-CN" altLang="zh-CN" sz="2400" b="1" baseline="-25000">
                <a:solidFill>
                  <a:srgbClr val="FF0000"/>
                </a:solidFill>
                <a:ea typeface="楷体_GB2312"/>
              </a:rPr>
              <a:t>N</a:t>
            </a:r>
            <a:r>
              <a:rPr lang="zh-CN" altLang="zh-CN" sz="2400" b="1">
                <a:solidFill>
                  <a:srgbClr val="FF0000"/>
                </a:solidFill>
                <a:ea typeface="楷体_GB2312"/>
              </a:rPr>
              <a:t>＜ </a:t>
            </a:r>
            <a:r>
              <a:rPr lang="en-US" altLang="zh-CN" sz="2400" b="1" i="1">
                <a:solidFill>
                  <a:srgbClr val="FF0000"/>
                </a:solidFill>
                <a:latin typeface="Book Antiqua" panose="02040602050305030304" pitchFamily="18" charset="0"/>
                <a:ea typeface="楷体_GB2312"/>
              </a:rPr>
              <a:t>v</a:t>
            </a:r>
            <a:r>
              <a:rPr lang="zh-CN" altLang="zh-CN" sz="2400" b="1" baseline="-25000">
                <a:solidFill>
                  <a:srgbClr val="FF0000"/>
                </a:solidFill>
                <a:ea typeface="楷体_GB2312"/>
              </a:rPr>
              <a:t>P</a:t>
            </a:r>
            <a:r>
              <a:rPr lang="zh-CN" altLang="zh-CN" sz="2400" b="1">
                <a:solidFill>
                  <a:srgbClr val="FF0000"/>
                </a:solidFill>
                <a:ea typeface="楷体_GB2312"/>
              </a:rPr>
              <a:t>，</a:t>
            </a:r>
            <a:r>
              <a:rPr lang="zh-CN" altLang="en-US" sz="2400" b="1">
                <a:solidFill>
                  <a:srgbClr val="FF0000"/>
                </a:solidFill>
                <a:ea typeface="楷体_GB2312"/>
              </a:rPr>
              <a:t> </a:t>
            </a:r>
            <a:r>
              <a:rPr lang="en-US" altLang="zh-CN" sz="2400" b="1" i="1">
                <a:solidFill>
                  <a:srgbClr val="FF0000"/>
                </a:solidFill>
                <a:latin typeface="Book Antiqua" panose="02040602050305030304" pitchFamily="18" charset="0"/>
                <a:ea typeface="楷体_GB2312"/>
              </a:rPr>
              <a:t>v</a:t>
            </a:r>
            <a:r>
              <a:rPr lang="zh-CN" altLang="zh-CN" sz="2400" b="1" baseline="-25000">
                <a:solidFill>
                  <a:srgbClr val="FF0000"/>
                </a:solidFill>
                <a:ea typeface="楷体_GB2312"/>
              </a:rPr>
              <a:t>O</a:t>
            </a:r>
            <a:r>
              <a:rPr lang="zh-CN" altLang="zh-CN" sz="2400" b="1">
                <a:solidFill>
                  <a:srgbClr val="FF0000"/>
                </a:solidFill>
                <a:ea typeface="楷体_GB2312"/>
              </a:rPr>
              <a:t>＝</a:t>
            </a:r>
            <a:r>
              <a:rPr lang="en-US" altLang="zh-CN" sz="2400" b="1" i="1">
                <a:solidFill>
                  <a:srgbClr val="FF0000"/>
                </a:solidFill>
                <a:ea typeface="楷体_GB2312"/>
              </a:rPr>
              <a:t>V</a:t>
            </a:r>
            <a:r>
              <a:rPr lang="en-US" altLang="zh-CN" sz="2400" b="1" baseline="-25000">
                <a:solidFill>
                  <a:srgbClr val="FF0000"/>
                </a:solidFill>
                <a:ea typeface="楷体_GB2312"/>
              </a:rPr>
              <a:t>OH</a:t>
            </a:r>
            <a:r>
              <a:rPr lang="zh-CN" altLang="zh-CN" sz="2400" b="1">
                <a:solidFill>
                  <a:srgbClr val="FF0000"/>
                </a:solidFill>
                <a:ea typeface="楷体_GB2312"/>
              </a:rPr>
              <a:t>。</a:t>
            </a:r>
            <a:endParaRPr lang="zh-CN" altLang="en-US" sz="2400" b="1" baseline="-25000">
              <a:solidFill>
                <a:srgbClr val="FF0000"/>
              </a:solidFill>
              <a:ea typeface="楷体_GB2312"/>
            </a:endParaRPr>
          </a:p>
        </p:txBody>
      </p:sp>
      <p:sp>
        <p:nvSpPr>
          <p:cNvPr id="17" name="Text Box 3"/>
          <p:cNvSpPr txBox="1">
            <a:spLocks noChangeArrowheads="1"/>
          </p:cNvSpPr>
          <p:nvPr/>
        </p:nvSpPr>
        <p:spPr bwMode="auto">
          <a:xfrm>
            <a:off x="395288" y="5229225"/>
            <a:ext cx="7848600" cy="979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b="1">
                <a:solidFill>
                  <a:srgbClr val="0000FF"/>
                </a:solidFill>
                <a:ea typeface="楷体_GB2312"/>
              </a:rPr>
              <a:t>设</a:t>
            </a:r>
            <a:r>
              <a:rPr lang="en-US" altLang="zh-CN" sz="2400" b="1" i="1">
                <a:solidFill>
                  <a:srgbClr val="0000FF"/>
                </a:solidFill>
                <a:latin typeface="Book Antiqua" panose="02040602050305030304" pitchFamily="18" charset="0"/>
                <a:ea typeface="楷体_GB2312"/>
              </a:rPr>
              <a:t>v</a:t>
            </a:r>
            <a:r>
              <a:rPr lang="zh-CN" altLang="zh-CN" sz="2400" b="1" baseline="-25000">
                <a:solidFill>
                  <a:srgbClr val="0000FF"/>
                </a:solidFill>
                <a:ea typeface="楷体_GB2312"/>
              </a:rPr>
              <a:t>I</a:t>
            </a:r>
            <a:r>
              <a:rPr lang="zh-CN" altLang="zh-CN" sz="2400" b="1">
                <a:solidFill>
                  <a:srgbClr val="0000FF"/>
                </a:solidFill>
                <a:ea typeface="楷体_GB2312"/>
              </a:rPr>
              <a:t>＞</a:t>
            </a:r>
            <a:r>
              <a:rPr lang="en-US" altLang="zh-CN" sz="2400" b="1" i="1">
                <a:solidFill>
                  <a:srgbClr val="0000FF"/>
                </a:solidFill>
                <a:ea typeface="楷体_GB2312"/>
              </a:rPr>
              <a:t>V</a:t>
            </a:r>
            <a:r>
              <a:rPr lang="zh-CN" altLang="zh-CN" sz="2400" b="1" baseline="-25000">
                <a:solidFill>
                  <a:srgbClr val="0000FF"/>
                </a:solidFill>
                <a:ea typeface="楷体_GB2312"/>
              </a:rPr>
              <a:t>T</a:t>
            </a:r>
            <a:r>
              <a:rPr lang="en-US" altLang="zh-CN" sz="2400" b="1" baseline="-25000">
                <a:solidFill>
                  <a:srgbClr val="0000FF"/>
                </a:solidFill>
                <a:ea typeface="楷体_GB2312"/>
              </a:rPr>
              <a:t>+</a:t>
            </a:r>
            <a:r>
              <a:rPr lang="zh-CN" altLang="zh-CN" sz="2400" b="1">
                <a:solidFill>
                  <a:srgbClr val="0000FF"/>
                </a:solidFill>
                <a:ea typeface="楷体_GB2312"/>
              </a:rPr>
              <a:t>，则 </a:t>
            </a:r>
            <a:r>
              <a:rPr lang="en-US" altLang="zh-CN" sz="2400" b="1" i="1">
                <a:solidFill>
                  <a:srgbClr val="0000FF"/>
                </a:solidFill>
                <a:latin typeface="Book Antiqua" panose="02040602050305030304" pitchFamily="18" charset="0"/>
                <a:ea typeface="楷体_GB2312"/>
              </a:rPr>
              <a:t>v</a:t>
            </a:r>
            <a:r>
              <a:rPr lang="zh-CN" altLang="zh-CN" sz="2400" b="1" baseline="-25000">
                <a:solidFill>
                  <a:srgbClr val="0000FF"/>
                </a:solidFill>
                <a:ea typeface="楷体_GB2312"/>
              </a:rPr>
              <a:t>N</a:t>
            </a:r>
            <a:r>
              <a:rPr lang="zh-CN" altLang="zh-CN" sz="2400" b="1">
                <a:solidFill>
                  <a:srgbClr val="0000FF"/>
                </a:solidFill>
                <a:ea typeface="楷体_GB2312"/>
              </a:rPr>
              <a:t>＞</a:t>
            </a:r>
            <a:r>
              <a:rPr lang="en-US" altLang="zh-CN" sz="2400" b="1" i="1">
                <a:solidFill>
                  <a:srgbClr val="0000FF"/>
                </a:solidFill>
                <a:latin typeface="Book Antiqua" panose="02040602050305030304" pitchFamily="18" charset="0"/>
                <a:ea typeface="楷体_GB2312"/>
              </a:rPr>
              <a:t>v</a:t>
            </a:r>
            <a:r>
              <a:rPr lang="zh-CN" altLang="zh-CN" sz="2400" b="1" baseline="-25000">
                <a:solidFill>
                  <a:srgbClr val="0000FF"/>
                </a:solidFill>
                <a:ea typeface="楷体_GB2312"/>
              </a:rPr>
              <a:t>P</a:t>
            </a:r>
            <a:r>
              <a:rPr lang="zh-CN" altLang="zh-CN" sz="2400" b="1">
                <a:solidFill>
                  <a:srgbClr val="0000FF"/>
                </a:solidFill>
                <a:ea typeface="楷体_GB2312"/>
              </a:rPr>
              <a:t>，</a:t>
            </a:r>
            <a:r>
              <a:rPr lang="zh-CN" altLang="en-US" sz="2400" b="1">
                <a:solidFill>
                  <a:srgbClr val="0000FF"/>
                </a:solidFill>
                <a:ea typeface="楷体_GB2312"/>
              </a:rPr>
              <a:t> </a:t>
            </a:r>
            <a:r>
              <a:rPr lang="en-US" altLang="zh-CN" sz="2400" b="1" i="1">
                <a:solidFill>
                  <a:srgbClr val="0000FF"/>
                </a:solidFill>
                <a:latin typeface="Book Antiqua" panose="02040602050305030304" pitchFamily="18" charset="0"/>
                <a:ea typeface="楷体_GB2312"/>
              </a:rPr>
              <a:t>v</a:t>
            </a:r>
            <a:r>
              <a:rPr lang="zh-CN" altLang="zh-CN" sz="2400" b="1" baseline="-25000">
                <a:solidFill>
                  <a:srgbClr val="0000FF"/>
                </a:solidFill>
                <a:ea typeface="楷体_GB2312"/>
              </a:rPr>
              <a:t>O</a:t>
            </a:r>
            <a:r>
              <a:rPr lang="zh-CN" altLang="zh-CN" sz="2400" b="1">
                <a:solidFill>
                  <a:srgbClr val="0000FF"/>
                </a:solidFill>
                <a:ea typeface="楷体_GB2312"/>
              </a:rPr>
              <a:t>＝</a:t>
            </a:r>
            <a:r>
              <a:rPr lang="en-US" altLang="zh-CN" sz="2400" b="1" i="1">
                <a:solidFill>
                  <a:srgbClr val="0000FF"/>
                </a:solidFill>
                <a:ea typeface="楷体_GB2312"/>
              </a:rPr>
              <a:t>V</a:t>
            </a:r>
            <a:r>
              <a:rPr lang="en-US" altLang="zh-CN" sz="2400" b="1" baseline="-25000">
                <a:solidFill>
                  <a:srgbClr val="0000FF"/>
                </a:solidFill>
                <a:ea typeface="楷体_GB2312"/>
              </a:rPr>
              <a:t>OL</a:t>
            </a:r>
            <a:r>
              <a:rPr lang="zh-CN" altLang="zh-CN" sz="2400" b="1">
                <a:solidFill>
                  <a:srgbClr val="0000FF"/>
                </a:solidFill>
                <a:ea typeface="楷体_GB2312"/>
              </a:rPr>
              <a:t>。</a:t>
            </a:r>
            <a:endParaRPr lang="en-US" altLang="zh-CN" sz="2400" b="1">
              <a:solidFill>
                <a:srgbClr val="0000FF"/>
              </a:solidFill>
              <a:ea typeface="楷体_GB2312"/>
            </a:endParaRPr>
          </a:p>
          <a:p>
            <a:pPr eaLnBrk="1" hangingPunct="1">
              <a:lnSpc>
                <a:spcPct val="120000"/>
              </a:lnSpc>
              <a:spcBef>
                <a:spcPct val="0"/>
              </a:spcBef>
              <a:buFontTx/>
              <a:buNone/>
            </a:pPr>
            <a:r>
              <a:rPr lang="zh-CN" altLang="zh-CN" sz="2400" b="1">
                <a:solidFill>
                  <a:srgbClr val="0000FF"/>
                </a:solidFill>
                <a:ea typeface="楷体_GB2312"/>
              </a:rPr>
              <a:t>此时</a:t>
            </a:r>
            <a:r>
              <a:rPr lang="en-US" altLang="zh-CN" sz="2400" b="1" i="1">
                <a:solidFill>
                  <a:srgbClr val="0000FF"/>
                </a:solidFill>
                <a:latin typeface="Book Antiqua" panose="02040602050305030304" pitchFamily="18" charset="0"/>
                <a:ea typeface="楷体_GB2312"/>
              </a:rPr>
              <a:t>v</a:t>
            </a:r>
            <a:r>
              <a:rPr lang="zh-CN" altLang="zh-CN" sz="2400" b="1" baseline="-25000">
                <a:solidFill>
                  <a:srgbClr val="0000FF"/>
                </a:solidFill>
                <a:ea typeface="楷体_GB2312"/>
              </a:rPr>
              <a:t>P</a:t>
            </a:r>
            <a:r>
              <a:rPr lang="zh-CN" altLang="zh-CN" sz="2400" b="1">
                <a:solidFill>
                  <a:srgbClr val="0000FF"/>
                </a:solidFill>
                <a:ea typeface="楷体_GB2312"/>
              </a:rPr>
              <a:t>＝</a:t>
            </a:r>
            <a:r>
              <a:rPr lang="en-US" altLang="zh-CN" sz="2400" b="1" i="1">
                <a:solidFill>
                  <a:srgbClr val="0000FF"/>
                </a:solidFill>
                <a:ea typeface="楷体_GB2312"/>
              </a:rPr>
              <a:t> V</a:t>
            </a:r>
            <a:r>
              <a:rPr lang="zh-CN" altLang="zh-CN" sz="2400" b="1" baseline="-25000">
                <a:solidFill>
                  <a:srgbClr val="0000FF"/>
                </a:solidFill>
                <a:ea typeface="楷体_GB2312"/>
              </a:rPr>
              <a:t>T</a:t>
            </a:r>
            <a:r>
              <a:rPr lang="en-US" altLang="zh-CN" sz="2400" b="1" baseline="-25000">
                <a:solidFill>
                  <a:srgbClr val="0000FF"/>
                </a:solidFill>
                <a:ea typeface="楷体_GB2312"/>
              </a:rPr>
              <a:t>- </a:t>
            </a:r>
            <a:r>
              <a:rPr lang="zh-CN" altLang="zh-CN" sz="2400" b="1">
                <a:solidFill>
                  <a:srgbClr val="0000FF"/>
                </a:solidFill>
                <a:ea typeface="楷体_GB2312"/>
              </a:rPr>
              <a:t>，</a:t>
            </a:r>
            <a:r>
              <a:rPr lang="zh-CN" altLang="en-US" sz="2400" b="1">
                <a:solidFill>
                  <a:srgbClr val="0000FF"/>
                </a:solidFill>
                <a:ea typeface="楷体_GB2312"/>
              </a:rPr>
              <a:t>减小 </a:t>
            </a:r>
            <a:r>
              <a:rPr lang="en-US" altLang="zh-CN" sz="2400" b="1" i="1">
                <a:solidFill>
                  <a:srgbClr val="0000FF"/>
                </a:solidFill>
                <a:latin typeface="Book Antiqua" panose="02040602050305030304" pitchFamily="18" charset="0"/>
                <a:ea typeface="楷体_GB2312"/>
              </a:rPr>
              <a:t>v</a:t>
            </a:r>
            <a:r>
              <a:rPr lang="zh-CN" altLang="zh-CN" sz="2400" b="1" baseline="-25000">
                <a:solidFill>
                  <a:srgbClr val="0000FF"/>
                </a:solidFill>
                <a:ea typeface="楷体_GB2312"/>
              </a:rPr>
              <a:t>I</a:t>
            </a:r>
            <a:r>
              <a:rPr lang="zh-CN" altLang="zh-CN" sz="2400" b="1">
                <a:solidFill>
                  <a:srgbClr val="0000FF"/>
                </a:solidFill>
                <a:ea typeface="楷体_GB2312"/>
              </a:rPr>
              <a:t>，直至</a:t>
            </a:r>
            <a:r>
              <a:rPr lang="en-US" altLang="zh-CN" sz="2400" b="1" i="1">
                <a:solidFill>
                  <a:srgbClr val="0000FF"/>
                </a:solidFill>
                <a:ea typeface="楷体_GB2312"/>
              </a:rPr>
              <a:t>V</a:t>
            </a:r>
            <a:r>
              <a:rPr lang="zh-CN" altLang="zh-CN" sz="2400" b="1" baseline="-25000">
                <a:solidFill>
                  <a:srgbClr val="0000FF"/>
                </a:solidFill>
                <a:ea typeface="楷体_GB2312"/>
              </a:rPr>
              <a:t>T</a:t>
            </a:r>
            <a:r>
              <a:rPr lang="en-US" altLang="zh-CN" sz="2400" b="1" baseline="-25000">
                <a:solidFill>
                  <a:srgbClr val="0000FF"/>
                </a:solidFill>
                <a:ea typeface="楷体_GB2312"/>
              </a:rPr>
              <a:t>-</a:t>
            </a:r>
            <a:r>
              <a:rPr lang="zh-CN" altLang="zh-CN" sz="2400" b="1">
                <a:solidFill>
                  <a:srgbClr val="0000FF"/>
                </a:solidFill>
                <a:ea typeface="楷体_GB2312"/>
              </a:rPr>
              <a:t>，</a:t>
            </a:r>
            <a:r>
              <a:rPr lang="zh-CN" altLang="en-US" sz="2400" b="1">
                <a:solidFill>
                  <a:srgbClr val="0000FF"/>
                </a:solidFill>
                <a:ea typeface="楷体_GB2312"/>
              </a:rPr>
              <a:t> </a:t>
            </a:r>
            <a:r>
              <a:rPr lang="en-US" altLang="zh-CN" sz="2400" b="1" i="1">
                <a:solidFill>
                  <a:srgbClr val="0000FF"/>
                </a:solidFill>
                <a:latin typeface="Book Antiqua" panose="02040602050305030304" pitchFamily="18" charset="0"/>
                <a:ea typeface="楷体_GB2312"/>
              </a:rPr>
              <a:t>v</a:t>
            </a:r>
            <a:r>
              <a:rPr lang="zh-CN" altLang="zh-CN" sz="2400" b="1" baseline="-25000">
                <a:solidFill>
                  <a:srgbClr val="0000FF"/>
                </a:solidFill>
                <a:ea typeface="楷体_GB2312"/>
              </a:rPr>
              <a:t>O</a:t>
            </a:r>
            <a:r>
              <a:rPr lang="zh-CN" altLang="zh-CN" sz="2400" b="1">
                <a:solidFill>
                  <a:srgbClr val="0000FF"/>
                </a:solidFill>
                <a:ea typeface="楷体_GB2312"/>
              </a:rPr>
              <a:t>才从</a:t>
            </a:r>
            <a:r>
              <a:rPr lang="en-US" altLang="zh-CN" sz="2400" b="1" i="1">
                <a:solidFill>
                  <a:srgbClr val="0000FF"/>
                </a:solidFill>
                <a:ea typeface="楷体_GB2312"/>
              </a:rPr>
              <a:t>V</a:t>
            </a:r>
            <a:r>
              <a:rPr lang="en-US" altLang="zh-CN" sz="2400" b="1" baseline="-25000">
                <a:solidFill>
                  <a:srgbClr val="0000FF"/>
                </a:solidFill>
                <a:ea typeface="楷体_GB2312"/>
              </a:rPr>
              <a:t>OL</a:t>
            </a:r>
            <a:r>
              <a:rPr lang="zh-CN" altLang="zh-CN" sz="2400" b="1">
                <a:solidFill>
                  <a:srgbClr val="0000FF"/>
                </a:solidFill>
                <a:ea typeface="楷体_GB2312"/>
              </a:rPr>
              <a:t>跃变为</a:t>
            </a:r>
            <a:r>
              <a:rPr lang="en-US" altLang="zh-CN" sz="2400" b="1" i="1">
                <a:solidFill>
                  <a:srgbClr val="0000FF"/>
                </a:solidFill>
                <a:ea typeface="楷体_GB2312"/>
              </a:rPr>
              <a:t>V</a:t>
            </a:r>
            <a:r>
              <a:rPr lang="en-US" altLang="zh-CN" sz="2400" b="1" baseline="-25000">
                <a:solidFill>
                  <a:srgbClr val="0000FF"/>
                </a:solidFill>
                <a:ea typeface="楷体_GB2312"/>
              </a:rPr>
              <a:t>OH</a:t>
            </a:r>
            <a:r>
              <a:rPr lang="zh-CN" altLang="zh-CN" sz="2400" b="1" baseline="-25000">
                <a:solidFill>
                  <a:srgbClr val="0000FF"/>
                </a:solidFill>
                <a:ea typeface="楷体_GB2312"/>
              </a:rPr>
              <a:t>。</a:t>
            </a:r>
            <a:endParaRPr lang="zh-CN" altLang="en-US" sz="2400" b="1" baseline="-25000">
              <a:solidFill>
                <a:srgbClr val="0000FF"/>
              </a:solidFill>
              <a:ea typeface="楷体_GB2312"/>
            </a:endParaRPr>
          </a:p>
        </p:txBody>
      </p:sp>
      <p:sp>
        <p:nvSpPr>
          <p:cNvPr id="16" name="Text Box 3"/>
          <p:cNvSpPr txBox="1">
            <a:spLocks noChangeArrowheads="1"/>
          </p:cNvSpPr>
          <p:nvPr/>
        </p:nvSpPr>
        <p:spPr bwMode="auto">
          <a:xfrm>
            <a:off x="247650" y="4637088"/>
            <a:ext cx="8456613" cy="503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zh-CN" sz="2400" b="1">
                <a:solidFill>
                  <a:srgbClr val="FF0000"/>
                </a:solidFill>
                <a:ea typeface="楷体_GB2312"/>
              </a:rPr>
              <a:t>此时</a:t>
            </a:r>
            <a:r>
              <a:rPr lang="en-US" altLang="zh-CN" sz="2400" b="1" i="1">
                <a:solidFill>
                  <a:srgbClr val="FF0000"/>
                </a:solidFill>
                <a:latin typeface="Book Antiqua" panose="02040602050305030304" pitchFamily="18" charset="0"/>
                <a:ea typeface="楷体_GB2312"/>
              </a:rPr>
              <a:t>v</a:t>
            </a:r>
            <a:r>
              <a:rPr lang="zh-CN" altLang="zh-CN" sz="2400" b="1" baseline="-25000">
                <a:solidFill>
                  <a:srgbClr val="FF0000"/>
                </a:solidFill>
                <a:ea typeface="楷体_GB2312"/>
              </a:rPr>
              <a:t>P</a:t>
            </a:r>
            <a:r>
              <a:rPr lang="zh-CN" altLang="zh-CN" sz="2400" b="1">
                <a:solidFill>
                  <a:srgbClr val="FF0000"/>
                </a:solidFill>
                <a:ea typeface="楷体_GB2312"/>
              </a:rPr>
              <a:t>＝</a:t>
            </a:r>
            <a:r>
              <a:rPr lang="en-US" altLang="zh-CN" sz="2400" b="1" i="1">
                <a:solidFill>
                  <a:srgbClr val="FF0000"/>
                </a:solidFill>
                <a:ea typeface="楷体_GB2312"/>
              </a:rPr>
              <a:t> V</a:t>
            </a:r>
            <a:r>
              <a:rPr lang="zh-CN" altLang="zh-CN" sz="2400" b="1" baseline="-25000">
                <a:solidFill>
                  <a:srgbClr val="FF0000"/>
                </a:solidFill>
                <a:ea typeface="楷体_GB2312"/>
              </a:rPr>
              <a:t>T</a:t>
            </a:r>
            <a:r>
              <a:rPr lang="en-US" altLang="zh-CN" sz="2400" b="1" baseline="-25000">
                <a:solidFill>
                  <a:srgbClr val="FF0000"/>
                </a:solidFill>
                <a:ea typeface="楷体_GB2312"/>
              </a:rPr>
              <a:t>+ </a:t>
            </a:r>
            <a:r>
              <a:rPr lang="zh-CN" altLang="zh-CN" sz="2400" b="1">
                <a:solidFill>
                  <a:srgbClr val="FF0000"/>
                </a:solidFill>
                <a:ea typeface="楷体_GB2312"/>
              </a:rPr>
              <a:t>，增大</a:t>
            </a:r>
            <a:r>
              <a:rPr lang="zh-CN" altLang="en-US" sz="2400" b="1">
                <a:solidFill>
                  <a:srgbClr val="FF0000"/>
                </a:solidFill>
                <a:ea typeface="楷体_GB2312"/>
              </a:rPr>
              <a:t> </a:t>
            </a:r>
            <a:r>
              <a:rPr lang="en-US" altLang="zh-CN" sz="2400" b="1" i="1">
                <a:solidFill>
                  <a:srgbClr val="FF0000"/>
                </a:solidFill>
                <a:latin typeface="Book Antiqua" panose="02040602050305030304" pitchFamily="18" charset="0"/>
                <a:ea typeface="楷体_GB2312"/>
              </a:rPr>
              <a:t>v</a:t>
            </a:r>
            <a:r>
              <a:rPr lang="zh-CN" altLang="zh-CN" sz="2400" b="1" baseline="-25000">
                <a:solidFill>
                  <a:srgbClr val="FF0000"/>
                </a:solidFill>
                <a:ea typeface="楷体_GB2312"/>
              </a:rPr>
              <a:t>I</a:t>
            </a:r>
            <a:r>
              <a:rPr lang="zh-CN" altLang="zh-CN" sz="2400" b="1">
                <a:solidFill>
                  <a:srgbClr val="FF0000"/>
                </a:solidFill>
                <a:ea typeface="楷体_GB2312"/>
              </a:rPr>
              <a:t>，直至</a:t>
            </a:r>
            <a:r>
              <a:rPr lang="en-US" altLang="zh-CN" sz="2400" b="1" i="1">
                <a:solidFill>
                  <a:srgbClr val="FF0000"/>
                </a:solidFill>
                <a:ea typeface="楷体_GB2312"/>
              </a:rPr>
              <a:t>V</a:t>
            </a:r>
            <a:r>
              <a:rPr lang="zh-CN" altLang="zh-CN" sz="2400" b="1" baseline="-25000">
                <a:solidFill>
                  <a:srgbClr val="FF0000"/>
                </a:solidFill>
                <a:ea typeface="楷体_GB2312"/>
              </a:rPr>
              <a:t>T</a:t>
            </a:r>
            <a:r>
              <a:rPr lang="en-US" altLang="zh-CN" sz="2400" b="1" baseline="-25000">
                <a:solidFill>
                  <a:srgbClr val="FF0000"/>
                </a:solidFill>
                <a:ea typeface="楷体_GB2312"/>
              </a:rPr>
              <a:t>+ </a:t>
            </a:r>
            <a:r>
              <a:rPr lang="zh-CN" altLang="zh-CN" sz="2400" b="1">
                <a:solidFill>
                  <a:srgbClr val="FF0000"/>
                </a:solidFill>
                <a:ea typeface="楷体_GB2312"/>
              </a:rPr>
              <a:t>，</a:t>
            </a:r>
            <a:r>
              <a:rPr lang="zh-CN" altLang="en-US" sz="2400" b="1">
                <a:solidFill>
                  <a:srgbClr val="FF0000"/>
                </a:solidFill>
                <a:ea typeface="楷体_GB2312"/>
              </a:rPr>
              <a:t> </a:t>
            </a:r>
            <a:r>
              <a:rPr lang="en-US" altLang="zh-CN" sz="2400" b="1" i="1">
                <a:solidFill>
                  <a:srgbClr val="FF0000"/>
                </a:solidFill>
                <a:latin typeface="Book Antiqua" panose="02040602050305030304" pitchFamily="18" charset="0"/>
                <a:ea typeface="楷体_GB2312"/>
              </a:rPr>
              <a:t>v</a:t>
            </a:r>
            <a:r>
              <a:rPr lang="zh-CN" altLang="zh-CN" sz="2400" b="1" baseline="-25000">
                <a:solidFill>
                  <a:srgbClr val="FF0000"/>
                </a:solidFill>
                <a:ea typeface="楷体_GB2312"/>
              </a:rPr>
              <a:t>O</a:t>
            </a:r>
            <a:r>
              <a:rPr lang="zh-CN" altLang="zh-CN" sz="2400" b="1">
                <a:solidFill>
                  <a:srgbClr val="FF0000"/>
                </a:solidFill>
                <a:ea typeface="楷体_GB2312"/>
              </a:rPr>
              <a:t>才从</a:t>
            </a:r>
            <a:r>
              <a:rPr lang="en-US" altLang="zh-CN" sz="2400" b="1" i="1">
                <a:solidFill>
                  <a:srgbClr val="FF0000"/>
                </a:solidFill>
                <a:ea typeface="楷体_GB2312"/>
              </a:rPr>
              <a:t>V</a:t>
            </a:r>
            <a:r>
              <a:rPr lang="en-US" altLang="zh-CN" sz="2400" b="1" baseline="-25000">
                <a:solidFill>
                  <a:srgbClr val="FF0000"/>
                </a:solidFill>
                <a:ea typeface="楷体_GB2312"/>
              </a:rPr>
              <a:t>OH</a:t>
            </a:r>
            <a:r>
              <a:rPr lang="zh-CN" altLang="zh-CN" sz="2400" b="1">
                <a:solidFill>
                  <a:srgbClr val="FF0000"/>
                </a:solidFill>
                <a:ea typeface="楷体_GB2312"/>
              </a:rPr>
              <a:t>跃变为</a:t>
            </a:r>
            <a:r>
              <a:rPr lang="en-US" altLang="zh-CN" sz="2400" b="1" i="1">
                <a:solidFill>
                  <a:srgbClr val="FF0000"/>
                </a:solidFill>
                <a:ea typeface="楷体_GB2312"/>
              </a:rPr>
              <a:t>V</a:t>
            </a:r>
            <a:r>
              <a:rPr lang="en-US" altLang="zh-CN" sz="2400" b="1" baseline="-25000">
                <a:solidFill>
                  <a:srgbClr val="FF0000"/>
                </a:solidFill>
                <a:ea typeface="楷体_GB2312"/>
              </a:rPr>
              <a:t>OL</a:t>
            </a:r>
            <a:r>
              <a:rPr lang="zh-CN" altLang="zh-CN" sz="2400" b="1" baseline="-25000">
                <a:solidFill>
                  <a:srgbClr val="FF0000"/>
                </a:solidFill>
                <a:ea typeface="楷体_GB2312"/>
              </a:rPr>
              <a:t>。</a:t>
            </a:r>
            <a:endParaRPr lang="zh-CN" altLang="en-US" sz="2400" b="1" baseline="-25000">
              <a:solidFill>
                <a:srgbClr val="FF0000"/>
              </a:solidFill>
              <a:ea typeface="楷体_GB2312"/>
            </a:endParaRPr>
          </a:p>
        </p:txBody>
      </p:sp>
      <p:sp>
        <p:nvSpPr>
          <p:cNvPr id="18" name="Line 36"/>
          <p:cNvSpPr>
            <a:spLocks noChangeShapeType="1"/>
          </p:cNvSpPr>
          <p:nvPr/>
        </p:nvSpPr>
        <p:spPr bwMode="auto">
          <a:xfrm>
            <a:off x="7019925" y="908050"/>
            <a:ext cx="515938" cy="0"/>
          </a:xfrm>
          <a:prstGeom prst="line">
            <a:avLst/>
          </a:prstGeom>
          <a:noFill/>
          <a:ln w="508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34"/>
          <p:cNvSpPr>
            <a:spLocks noChangeShapeType="1"/>
          </p:cNvSpPr>
          <p:nvPr/>
        </p:nvSpPr>
        <p:spPr bwMode="auto">
          <a:xfrm rot="10800000">
            <a:off x="6973888" y="4129088"/>
            <a:ext cx="536575" cy="0"/>
          </a:xfrm>
          <a:prstGeom prst="line">
            <a:avLst/>
          </a:prstGeom>
          <a:noFill/>
          <a:ln w="5080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up)">
                                      <p:cBhvr>
                                        <p:cTn id="7" dur="75"/>
                                        <p:tgtEl>
                                          <p:spTgt spid="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705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iterate type="lt">
                                    <p:tmPct val="100000"/>
                                  </p:iterate>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wipe(up)">
                                      <p:cBhvr>
                                        <p:cTn id="16" dur="75"/>
                                        <p:tgtEl>
                                          <p:spTgt spid="16">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705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iterate type="lt">
                                    <p:tmPct val="100000"/>
                                  </p:iterate>
                                  <p:childTnLst>
                                    <p:set>
                                      <p:cBhvr>
                                        <p:cTn id="28" dur="1" fill="hold">
                                          <p:stCondLst>
                                            <p:cond delay="0"/>
                                          </p:stCondLst>
                                        </p:cTn>
                                        <p:tgtEl>
                                          <p:spTgt spid="17">
                                            <p:txEl>
                                              <p:pRg st="0" end="0"/>
                                            </p:txEl>
                                          </p:spTgt>
                                        </p:tgtEl>
                                        <p:attrNameLst>
                                          <p:attrName>style.visibility</p:attrName>
                                        </p:attrNameLst>
                                      </p:cBhvr>
                                      <p:to>
                                        <p:strVal val="visible"/>
                                      </p:to>
                                    </p:set>
                                    <p:animEffect transition="in" filter="wipe(up)">
                                      <p:cBhvr>
                                        <p:cTn id="29" dur="75"/>
                                        <p:tgtEl>
                                          <p:spTgt spid="17">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7051"/>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iterate type="lt">
                                    <p:tmPct val="100000"/>
                                  </p:iterate>
                                  <p:childTnLst>
                                    <p:set>
                                      <p:cBhvr>
                                        <p:cTn id="37" dur="1" fill="hold">
                                          <p:stCondLst>
                                            <p:cond delay="0"/>
                                          </p:stCondLst>
                                        </p:cTn>
                                        <p:tgtEl>
                                          <p:spTgt spid="17">
                                            <p:txEl>
                                              <p:pRg st="1" end="1"/>
                                            </p:txEl>
                                          </p:spTgt>
                                        </p:tgtEl>
                                        <p:attrNameLst>
                                          <p:attrName>style.visibility</p:attrName>
                                        </p:attrNameLst>
                                      </p:cBhvr>
                                      <p:to>
                                        <p:strVal val="visible"/>
                                      </p:to>
                                    </p:set>
                                    <p:animEffect transition="in" filter="wipe(up)">
                                      <p:cBhvr>
                                        <p:cTn id="38" dur="75"/>
                                        <p:tgtEl>
                                          <p:spTgt spid="17">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7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1" grpId="0" animBg="1"/>
      <p:bldP spid="87052" grpId="0" animBg="1"/>
      <p:bldP spid="87053" grpId="0" animBg="1"/>
      <p:bldP spid="87054" grpId="0" animBg="1"/>
      <p:bldP spid="15" grpId="0" build="p" autoUpdateAnimBg="0"/>
      <p:bldP spid="17" grpId="0" build="p" autoUpdateAnimBg="0"/>
      <p:bldP spid="16" grpId="0" build="p" autoUpdateAnimBg="0"/>
      <p:bldP spid="18" grpId="0" animBg="1"/>
      <p:bldP spid="1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4"/>
          <p:cNvSpPr>
            <a:spLocks noChangeArrowheads="1"/>
          </p:cNvSpPr>
          <p:nvPr/>
        </p:nvSpPr>
        <p:spPr bwMode="auto">
          <a:xfrm>
            <a:off x="38100" y="3481388"/>
            <a:ext cx="1069975"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0"/>
              </a:spcBef>
              <a:buFontTx/>
              <a:buNone/>
            </a:pPr>
            <a:r>
              <a:rPr lang="zh-CN" altLang="en-US" sz="2400" b="1">
                <a:solidFill>
                  <a:srgbClr val="FF0000"/>
                </a:solidFill>
                <a:ea typeface="楷体_GB2312"/>
              </a:rPr>
              <a:t>解：</a:t>
            </a:r>
            <a:endParaRPr lang="zh-CN" altLang="en-US" sz="2000" b="1">
              <a:solidFill>
                <a:srgbClr val="FF0000"/>
              </a:solidFill>
              <a:ea typeface="楷体_GB2312"/>
            </a:endParaRPr>
          </a:p>
        </p:txBody>
      </p:sp>
      <p:sp>
        <p:nvSpPr>
          <p:cNvPr id="169989" name="Rectangle 5"/>
          <p:cNvSpPr>
            <a:spLocks noChangeArrowheads="1"/>
          </p:cNvSpPr>
          <p:nvPr/>
        </p:nvSpPr>
        <p:spPr bwMode="auto">
          <a:xfrm>
            <a:off x="687388" y="3579813"/>
            <a:ext cx="2625725"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0"/>
              </a:spcBef>
              <a:buFontTx/>
              <a:buNone/>
            </a:pPr>
            <a:r>
              <a:rPr lang="zh-CN" altLang="en-US" sz="2400" b="1">
                <a:solidFill>
                  <a:srgbClr val="000000"/>
                </a:solidFill>
                <a:ea typeface="楷体_GB2312"/>
              </a:rPr>
              <a:t>（</a:t>
            </a:r>
            <a:r>
              <a:rPr lang="en-US" altLang="zh-CN" sz="2400" b="1">
                <a:solidFill>
                  <a:srgbClr val="000000"/>
                </a:solidFill>
                <a:ea typeface="楷体_GB2312"/>
              </a:rPr>
              <a:t>1</a:t>
            </a:r>
            <a:r>
              <a:rPr lang="zh-CN" altLang="en-US" sz="2400" b="1">
                <a:solidFill>
                  <a:srgbClr val="000000"/>
                </a:solidFill>
                <a:ea typeface="楷体_GB2312"/>
              </a:rPr>
              <a:t>）门限电压</a:t>
            </a:r>
          </a:p>
        </p:txBody>
      </p:sp>
      <p:sp>
        <p:nvSpPr>
          <p:cNvPr id="169990" name="Rectangle 6"/>
          <p:cNvSpPr>
            <a:spLocks noChangeArrowheads="1"/>
          </p:cNvSpPr>
          <p:nvPr/>
        </p:nvSpPr>
        <p:spPr bwMode="auto">
          <a:xfrm>
            <a:off x="849313" y="6194425"/>
            <a:ext cx="3173412"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0"/>
              </a:spcBef>
              <a:buFontTx/>
              <a:buNone/>
            </a:pPr>
            <a:r>
              <a:rPr lang="zh-CN" altLang="en-US" sz="2400" b="1">
                <a:solidFill>
                  <a:srgbClr val="000000"/>
                </a:solidFill>
                <a:ea typeface="楷体_GB2312"/>
              </a:rPr>
              <a:t>（</a:t>
            </a:r>
            <a:r>
              <a:rPr lang="en-US" altLang="zh-CN" sz="2400" b="1">
                <a:solidFill>
                  <a:srgbClr val="000000"/>
                </a:solidFill>
                <a:ea typeface="楷体_GB2312"/>
              </a:rPr>
              <a:t>3</a:t>
            </a:r>
            <a:r>
              <a:rPr lang="zh-CN" altLang="en-US" sz="2400" b="1">
                <a:solidFill>
                  <a:srgbClr val="000000"/>
                </a:solidFill>
                <a:ea typeface="楷体_GB2312"/>
              </a:rPr>
              <a:t>）</a:t>
            </a:r>
            <a:r>
              <a:rPr lang="zh-CN" altLang="en-US" sz="2400" b="1">
                <a:ea typeface="楷体_GB2312"/>
              </a:rPr>
              <a:t>输出电压波形</a:t>
            </a:r>
          </a:p>
        </p:txBody>
      </p:sp>
      <p:sp>
        <p:nvSpPr>
          <p:cNvPr id="130053" name="Text Box 7"/>
          <p:cNvSpPr txBox="1">
            <a:spLocks noChangeArrowheads="1"/>
          </p:cNvSpPr>
          <p:nvPr/>
        </p:nvSpPr>
        <p:spPr bwMode="auto">
          <a:xfrm>
            <a:off x="84138" y="130175"/>
            <a:ext cx="725487" cy="701675"/>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4000" b="1">
                <a:solidFill>
                  <a:schemeClr val="accent2"/>
                </a:solidFill>
                <a:ea typeface="楷体_GB2312"/>
              </a:rPr>
              <a:t>例</a:t>
            </a:r>
            <a:endParaRPr lang="zh-CN" altLang="en-US" sz="4000" b="1">
              <a:solidFill>
                <a:srgbClr val="800000"/>
              </a:solidFill>
              <a:ea typeface="楷体_GB2312"/>
            </a:endParaRPr>
          </a:p>
        </p:txBody>
      </p:sp>
      <p:sp>
        <p:nvSpPr>
          <p:cNvPr id="130054" name="Rectangle 8"/>
          <p:cNvSpPr>
            <a:spLocks noChangeArrowheads="1"/>
          </p:cNvSpPr>
          <p:nvPr/>
        </p:nvSpPr>
        <p:spPr bwMode="auto">
          <a:xfrm>
            <a:off x="827088" y="338138"/>
            <a:ext cx="4875212"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2400" b="1">
                <a:ea typeface="楷体_GB2312"/>
              </a:rPr>
              <a:t>电路如图所示，试求门限电压，画出传输特性和图</a:t>
            </a:r>
            <a:r>
              <a:rPr lang="en-US" altLang="zh-CN" sz="2400" b="1">
                <a:ea typeface="楷体_GB2312"/>
              </a:rPr>
              <a:t>c</a:t>
            </a:r>
            <a:r>
              <a:rPr lang="zh-CN" altLang="en-US" sz="2400" b="1">
                <a:ea typeface="楷体_GB2312"/>
              </a:rPr>
              <a:t>所示输入信号下的输出电压波形。</a:t>
            </a:r>
          </a:p>
        </p:txBody>
      </p:sp>
      <p:sp>
        <p:nvSpPr>
          <p:cNvPr id="169993" name="Rectangle 9"/>
          <p:cNvSpPr>
            <a:spLocks noChangeArrowheads="1"/>
          </p:cNvSpPr>
          <p:nvPr/>
        </p:nvSpPr>
        <p:spPr bwMode="auto">
          <a:xfrm>
            <a:off x="833438" y="5834063"/>
            <a:ext cx="2652712"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0"/>
              </a:spcBef>
              <a:buFontTx/>
              <a:buNone/>
            </a:pPr>
            <a:r>
              <a:rPr lang="zh-CN" altLang="en-US" sz="2400" b="1">
                <a:solidFill>
                  <a:srgbClr val="000000"/>
                </a:solidFill>
                <a:ea typeface="楷体_GB2312"/>
              </a:rPr>
              <a:t>（</a:t>
            </a:r>
            <a:r>
              <a:rPr lang="en-US" altLang="zh-CN" sz="2400" b="1">
                <a:solidFill>
                  <a:srgbClr val="000000"/>
                </a:solidFill>
                <a:ea typeface="楷体_GB2312"/>
              </a:rPr>
              <a:t>2</a:t>
            </a:r>
            <a:r>
              <a:rPr lang="zh-CN" altLang="en-US" sz="2400" b="1">
                <a:solidFill>
                  <a:srgbClr val="000000"/>
                </a:solidFill>
                <a:ea typeface="楷体_GB2312"/>
              </a:rPr>
              <a:t>）传输特性</a:t>
            </a:r>
          </a:p>
        </p:txBody>
      </p:sp>
      <p:graphicFrame>
        <p:nvGraphicFramePr>
          <p:cNvPr id="169994" name="Object 10"/>
          <p:cNvGraphicFramePr>
            <a:graphicFrameLocks noChangeAspect="1"/>
          </p:cNvGraphicFramePr>
          <p:nvPr/>
        </p:nvGraphicFramePr>
        <p:xfrm>
          <a:off x="1216025" y="4456113"/>
          <a:ext cx="2722563" cy="690562"/>
        </p:xfrm>
        <a:graphic>
          <a:graphicData uri="http://schemas.openxmlformats.org/presentationml/2006/ole">
            <mc:AlternateContent xmlns:mc="http://schemas.openxmlformats.org/markup-compatibility/2006">
              <mc:Choice xmlns:v="urn:schemas-microsoft-com:vml" Requires="v">
                <p:oleObj spid="_x0000_s130276" name="Equation" r:id="rId5" imgW="1701800" imgH="431800" progId="Equation.DSMT4">
                  <p:embed/>
                </p:oleObj>
              </mc:Choice>
              <mc:Fallback>
                <p:oleObj name="Equation" r:id="rId5" imgW="1701800" imgH="4318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6025" y="4456113"/>
                        <a:ext cx="2722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9995" name="Object 11"/>
          <p:cNvGraphicFramePr>
            <a:graphicFrameLocks noChangeAspect="1"/>
          </p:cNvGraphicFramePr>
          <p:nvPr/>
        </p:nvGraphicFramePr>
        <p:xfrm>
          <a:off x="1233488" y="5175250"/>
          <a:ext cx="2801937" cy="690563"/>
        </p:xfrm>
        <a:graphic>
          <a:graphicData uri="http://schemas.openxmlformats.org/presentationml/2006/ole">
            <mc:AlternateContent xmlns:mc="http://schemas.openxmlformats.org/markup-compatibility/2006">
              <mc:Choice xmlns:v="urn:schemas-microsoft-com:vml" Requires="v">
                <p:oleObj spid="_x0000_s130277" name="Equation" r:id="rId7" imgW="1752600" imgH="431800" progId="Equation.DSMT4">
                  <p:embed/>
                </p:oleObj>
              </mc:Choice>
              <mc:Fallback>
                <p:oleObj name="Equation" r:id="rId7" imgW="1752600" imgH="4318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3488" y="5175250"/>
                        <a:ext cx="2801937"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9996" name="Object 12"/>
          <p:cNvGraphicFramePr>
            <a:graphicFrameLocks noChangeAspect="1"/>
          </p:cNvGraphicFramePr>
          <p:nvPr/>
        </p:nvGraphicFramePr>
        <p:xfrm>
          <a:off x="1528763" y="4083050"/>
          <a:ext cx="954087" cy="344488"/>
        </p:xfrm>
        <a:graphic>
          <a:graphicData uri="http://schemas.openxmlformats.org/presentationml/2006/ole">
            <mc:AlternateContent xmlns:mc="http://schemas.openxmlformats.org/markup-compatibility/2006">
              <mc:Choice xmlns:v="urn:schemas-microsoft-com:vml" Requires="v">
                <p:oleObj spid="_x0000_s130278" name="Equation" r:id="rId9" imgW="596641" imgH="215806" progId="Equation.3">
                  <p:embed/>
                </p:oleObj>
              </mc:Choice>
              <mc:Fallback>
                <p:oleObj name="Equation" r:id="rId9" imgW="596641" imgH="215806"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8763" y="4083050"/>
                        <a:ext cx="954087"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9997" name="Object 13"/>
          <p:cNvGraphicFramePr>
            <a:graphicFrameLocks noChangeAspect="1"/>
          </p:cNvGraphicFramePr>
          <p:nvPr/>
        </p:nvGraphicFramePr>
        <p:xfrm>
          <a:off x="2973388" y="4071938"/>
          <a:ext cx="1219200" cy="365125"/>
        </p:xfrm>
        <a:graphic>
          <a:graphicData uri="http://schemas.openxmlformats.org/presentationml/2006/ole">
            <mc:AlternateContent xmlns:mc="http://schemas.openxmlformats.org/markup-compatibility/2006">
              <mc:Choice xmlns:v="urn:schemas-microsoft-com:vml" Requires="v">
                <p:oleObj spid="_x0000_s130279" name="Equation" r:id="rId11" imgW="761669" imgH="228501" progId="Equation.3">
                  <p:embed/>
                </p:oleObj>
              </mc:Choice>
              <mc:Fallback>
                <p:oleObj name="Equation" r:id="rId11" imgW="761669" imgH="228501"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3388" y="4071938"/>
                        <a:ext cx="1219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0060" name="Picture 14" descr="未标题-2 拷贝"/>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7088" y="1608138"/>
            <a:ext cx="3024187" cy="19653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69999" name="Picture 15" descr="未标题-3 拷贝"/>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95963" y="692150"/>
            <a:ext cx="3024187" cy="2257425"/>
          </a:xfrm>
          <a:prstGeom prst="rect">
            <a:avLst/>
          </a:prstGeom>
          <a:noFill/>
          <a:ln w="28575">
            <a:solidFill>
              <a:srgbClr val="33CCCC"/>
            </a:solidFill>
            <a:miter lim="800000"/>
            <a:headEnd/>
            <a:tailEnd/>
          </a:ln>
          <a:extLst>
            <a:ext uri="{909E8E84-426E-40DD-AFC4-6F175D3DCCD1}">
              <a14:hiddenFill xmlns:a14="http://schemas.microsoft.com/office/drawing/2010/main">
                <a:solidFill>
                  <a:srgbClr val="FFFFFF"/>
                </a:solidFill>
              </a14:hiddenFill>
            </a:ext>
          </a:extLst>
        </p:spPr>
      </p:pic>
      <p:pic>
        <p:nvPicPr>
          <p:cNvPr id="170000" name="Picture 16" descr="未标题-4 拷贝"/>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95963" y="3089275"/>
            <a:ext cx="3024187" cy="3660775"/>
          </a:xfrm>
          <a:prstGeom prst="rect">
            <a:avLst/>
          </a:prstGeom>
          <a:noFill/>
          <a:ln w="28575">
            <a:solidFill>
              <a:srgbClr val="009900"/>
            </a:solidFill>
            <a:miter lim="800000"/>
            <a:headEnd/>
            <a:tailEnd/>
          </a:ln>
          <a:extLst>
            <a:ext uri="{909E8E84-426E-40DD-AFC4-6F175D3DCCD1}">
              <a14:hiddenFill xmlns:a14="http://schemas.microsoft.com/office/drawing/2010/main">
                <a:solidFill>
                  <a:srgbClr val="FFFFFF"/>
                </a:solidFill>
              </a14:hiddenFill>
            </a:ext>
          </a:extLst>
        </p:spPr>
      </p:pic>
      <p:sp>
        <p:nvSpPr>
          <p:cNvPr id="130063" name="AutoShape 17"/>
          <p:cNvSpPr>
            <a:spLocks noChangeArrowheads="1"/>
          </p:cNvSpPr>
          <p:nvPr/>
        </p:nvSpPr>
        <p:spPr bwMode="auto">
          <a:xfrm>
            <a:off x="4140200" y="1989138"/>
            <a:ext cx="1562100" cy="935037"/>
          </a:xfrm>
          <a:prstGeom prst="wedgeRoundRectCallout">
            <a:avLst>
              <a:gd name="adj1" fmla="val -89528"/>
              <a:gd name="adj2" fmla="val 44292"/>
              <a:gd name="adj3" fmla="val 16667"/>
            </a:avLst>
          </a:prstGeom>
          <a:solidFill>
            <a:srgbClr val="CCFFFF"/>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b="1">
                <a:solidFill>
                  <a:srgbClr val="FF0000"/>
                </a:solidFill>
                <a:ea typeface="楷体_GB2312"/>
              </a:rPr>
              <a:t>稳压管双向限幅</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9989"/>
                                        </p:tgtEl>
                                        <p:attrNameLst>
                                          <p:attrName>style.visibility</p:attrName>
                                        </p:attrNameLst>
                                      </p:cBhvr>
                                      <p:to>
                                        <p:strVal val="visible"/>
                                      </p:to>
                                    </p:set>
                                    <p:animEffect transition="in" filter="strips(downRight)">
                                      <p:cBhvr>
                                        <p:cTn id="7" dur="500"/>
                                        <p:tgtEl>
                                          <p:spTgt spid="169989"/>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69996"/>
                                        </p:tgtEl>
                                        <p:attrNameLst>
                                          <p:attrName>style.visibility</p:attrName>
                                        </p:attrNameLst>
                                      </p:cBhvr>
                                      <p:to>
                                        <p:strVal val="visible"/>
                                      </p:to>
                                    </p:set>
                                    <p:animEffect transition="in" filter="strips(downRight)">
                                      <p:cBhvr>
                                        <p:cTn id="12" dur="500"/>
                                        <p:tgtEl>
                                          <p:spTgt spid="169996"/>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69997"/>
                                        </p:tgtEl>
                                        <p:attrNameLst>
                                          <p:attrName>style.visibility</p:attrName>
                                        </p:attrNameLst>
                                      </p:cBhvr>
                                      <p:to>
                                        <p:strVal val="visible"/>
                                      </p:to>
                                    </p:set>
                                    <p:animEffect transition="in" filter="strips(downRight)">
                                      <p:cBhvr>
                                        <p:cTn id="17" dur="500"/>
                                        <p:tgtEl>
                                          <p:spTgt spid="169997"/>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69994"/>
                                        </p:tgtEl>
                                        <p:attrNameLst>
                                          <p:attrName>style.visibility</p:attrName>
                                        </p:attrNameLst>
                                      </p:cBhvr>
                                      <p:to>
                                        <p:strVal val="visible"/>
                                      </p:to>
                                    </p:set>
                                    <p:animEffect transition="in" filter="strips(downRight)">
                                      <p:cBhvr>
                                        <p:cTn id="22" dur="500"/>
                                        <p:tgtEl>
                                          <p:spTgt spid="169994"/>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69995"/>
                                        </p:tgtEl>
                                        <p:attrNameLst>
                                          <p:attrName>style.visibility</p:attrName>
                                        </p:attrNameLst>
                                      </p:cBhvr>
                                      <p:to>
                                        <p:strVal val="visible"/>
                                      </p:to>
                                    </p:set>
                                    <p:animEffect transition="in" filter="strips(downRight)">
                                      <p:cBhvr>
                                        <p:cTn id="27" dur="500"/>
                                        <p:tgtEl>
                                          <p:spTgt spid="169995"/>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69993"/>
                                        </p:tgtEl>
                                        <p:attrNameLst>
                                          <p:attrName>style.visibility</p:attrName>
                                        </p:attrNameLst>
                                      </p:cBhvr>
                                      <p:to>
                                        <p:strVal val="visible"/>
                                      </p:to>
                                    </p:set>
                                    <p:animEffect transition="in" filter="strips(downRight)">
                                      <p:cBhvr>
                                        <p:cTn id="32" dur="500"/>
                                        <p:tgtEl>
                                          <p:spTgt spid="169993"/>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69999"/>
                                        </p:tgtEl>
                                        <p:attrNameLst>
                                          <p:attrName>style.visibility</p:attrName>
                                        </p:attrNameLst>
                                      </p:cBhvr>
                                      <p:to>
                                        <p:strVal val="visible"/>
                                      </p:to>
                                    </p:set>
                                    <p:animEffect transition="in" filter="box(in)">
                                      <p:cBhvr>
                                        <p:cTn id="37" dur="500"/>
                                        <p:tgtEl>
                                          <p:spTgt spid="1699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69990"/>
                                        </p:tgtEl>
                                        <p:attrNameLst>
                                          <p:attrName>style.visibility</p:attrName>
                                        </p:attrNameLst>
                                      </p:cBhvr>
                                      <p:to>
                                        <p:strVal val="visible"/>
                                      </p:to>
                                    </p:set>
                                    <p:animEffect transition="in" filter="strips(downRight)">
                                      <p:cBhvr>
                                        <p:cTn id="42" dur="500"/>
                                        <p:tgtEl>
                                          <p:spTgt spid="169990"/>
                                        </p:tgtEl>
                                      </p:cBhvr>
                                    </p:animEffect>
                                  </p:childTnLst>
                                  <p:subTnLst>
                                    <p:audio>
                                      <p:cMediaNode>
                                        <p:cTn display="0" masterRel="sameClick">
                                          <p:stCondLst>
                                            <p:cond evt="begin" delay="0">
                                              <p:tn val="40"/>
                                            </p:cond>
                                          </p:stCondLst>
                                          <p:endCondLst>
                                            <p:cond evt="onStopAudio" delay="0">
                                              <p:tgtEl>
                                                <p:sldTgt/>
                                              </p:tgtEl>
                                            </p:cond>
                                          </p:endCondLst>
                                        </p:cTn>
                                        <p:tgtEl>
                                          <p:sndTgt r:embed="rId4" name="CHIMES.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170000"/>
                                        </p:tgtEl>
                                        <p:attrNameLst>
                                          <p:attrName>style.visibility</p:attrName>
                                        </p:attrNameLst>
                                      </p:cBhvr>
                                      <p:to>
                                        <p:strVal val="visible"/>
                                      </p:to>
                                    </p:set>
                                    <p:animEffect transition="in" filter="wipe(up)">
                                      <p:cBhvr>
                                        <p:cTn id="47" dur="500"/>
                                        <p:tgtEl>
                                          <p:spTgt spid="170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9" grpId="0" autoUpdateAnimBg="0"/>
      <p:bldP spid="169990" grpId="0" autoUpdateAnimBg="0"/>
      <p:bldP spid="169993"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6"/>
          <p:cNvSpPr>
            <a:spLocks noChangeArrowheads="1"/>
          </p:cNvSpPr>
          <p:nvPr/>
        </p:nvSpPr>
        <p:spPr bwMode="auto">
          <a:xfrm>
            <a:off x="114300" y="74295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15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b="1">
                <a:ea typeface="楷体_GB2312"/>
              </a:rPr>
              <a:t>通过上述几种电压比较器的分析，可得出如下结论：</a:t>
            </a:r>
          </a:p>
        </p:txBody>
      </p:sp>
      <p:sp>
        <p:nvSpPr>
          <p:cNvPr id="171015" name="Rectangle 7"/>
          <p:cNvSpPr>
            <a:spLocks noChangeArrowheads="1"/>
          </p:cNvSpPr>
          <p:nvPr/>
        </p:nvSpPr>
        <p:spPr bwMode="auto">
          <a:xfrm>
            <a:off x="266700" y="1212850"/>
            <a:ext cx="87630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15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0"/>
              </a:spcBef>
              <a:buFontTx/>
              <a:buNone/>
            </a:pPr>
            <a:r>
              <a:rPr lang="zh-CN" altLang="en-US" sz="2400" b="1">
                <a:ea typeface="楷体_GB2312"/>
              </a:rPr>
              <a:t>（</a:t>
            </a:r>
            <a:r>
              <a:rPr lang="en-US" altLang="zh-CN" sz="2400" b="1">
                <a:ea typeface="楷体_GB2312"/>
              </a:rPr>
              <a:t>1</a:t>
            </a:r>
            <a:r>
              <a:rPr lang="zh-CN" altLang="en-US" sz="2400" b="1">
                <a:ea typeface="楷体_GB2312"/>
              </a:rPr>
              <a:t>）用于电压比较器的运放，通常工作在非线性区</a:t>
            </a:r>
            <a:r>
              <a:rPr lang="en-US" altLang="zh-CN" sz="2400" b="1">
                <a:ea typeface="楷体_GB2312"/>
              </a:rPr>
              <a:t>(</a:t>
            </a:r>
            <a:r>
              <a:rPr lang="zh-CN" altLang="en-US" sz="2400" b="1">
                <a:solidFill>
                  <a:srgbClr val="FF0000"/>
                </a:solidFill>
                <a:ea typeface="楷体_GB2312"/>
              </a:rPr>
              <a:t>开环或正反馈状态</a:t>
            </a:r>
            <a:r>
              <a:rPr lang="en-US" altLang="zh-CN" sz="2400" b="1">
                <a:ea typeface="楷体_GB2312"/>
              </a:rPr>
              <a:t>)</a:t>
            </a:r>
            <a:r>
              <a:rPr lang="zh-CN" altLang="en-US" sz="2400" b="1">
                <a:ea typeface="楷体_GB2312"/>
              </a:rPr>
              <a:t>，其输出电压只有高电平</a:t>
            </a:r>
            <a:r>
              <a:rPr lang="en-US" altLang="zh-CN" sz="2400" b="1" i="1">
                <a:ea typeface="楷体_GB2312"/>
              </a:rPr>
              <a:t>V</a:t>
            </a:r>
            <a:r>
              <a:rPr lang="en-US" altLang="zh-CN" sz="2400" b="1" baseline="-30000">
                <a:ea typeface="楷体_GB2312"/>
              </a:rPr>
              <a:t>OH</a:t>
            </a:r>
            <a:r>
              <a:rPr lang="zh-CN" altLang="en-US" sz="2400" b="1">
                <a:ea typeface="楷体_GB2312"/>
              </a:rPr>
              <a:t>和低电</a:t>
            </a:r>
            <a:r>
              <a:rPr lang="en-US" altLang="zh-CN" sz="2400" b="1" i="1">
                <a:ea typeface="楷体_GB2312"/>
              </a:rPr>
              <a:t>V</a:t>
            </a:r>
            <a:r>
              <a:rPr lang="en-US" altLang="zh-CN" sz="2400" b="1" baseline="-30000">
                <a:ea typeface="楷体_GB2312"/>
              </a:rPr>
              <a:t>OL</a:t>
            </a:r>
            <a:r>
              <a:rPr lang="zh-CN" altLang="en-US" sz="2400" b="1">
                <a:ea typeface="楷体_GB2312"/>
              </a:rPr>
              <a:t>两种情况。</a:t>
            </a:r>
          </a:p>
        </p:txBody>
      </p:sp>
      <p:sp>
        <p:nvSpPr>
          <p:cNvPr id="171016" name="Rectangle 8"/>
          <p:cNvSpPr>
            <a:spLocks noChangeArrowheads="1"/>
          </p:cNvSpPr>
          <p:nvPr/>
        </p:nvSpPr>
        <p:spPr bwMode="auto">
          <a:xfrm>
            <a:off x="228600" y="2184400"/>
            <a:ext cx="85344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15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30000"/>
              </a:lnSpc>
              <a:spcBef>
                <a:spcPct val="0"/>
              </a:spcBef>
              <a:buFontTx/>
              <a:buNone/>
            </a:pPr>
            <a:r>
              <a:rPr lang="zh-CN" altLang="en-US" sz="2400" b="1">
                <a:ea typeface="楷体_GB2312"/>
              </a:rPr>
              <a:t>（</a:t>
            </a:r>
            <a:r>
              <a:rPr lang="en-US" altLang="zh-CN" sz="2400" b="1">
                <a:ea typeface="楷体_GB2312"/>
              </a:rPr>
              <a:t>2</a:t>
            </a:r>
            <a:r>
              <a:rPr lang="zh-CN" altLang="en-US" sz="2400" b="1">
                <a:ea typeface="楷体_GB2312"/>
              </a:rPr>
              <a:t>）用电压传输特性来描述输出与输入电压的函数关系。</a:t>
            </a:r>
          </a:p>
        </p:txBody>
      </p:sp>
      <p:sp>
        <p:nvSpPr>
          <p:cNvPr id="171017" name="Rectangle 9"/>
          <p:cNvSpPr>
            <a:spLocks noChangeArrowheads="1"/>
          </p:cNvSpPr>
          <p:nvPr/>
        </p:nvSpPr>
        <p:spPr bwMode="auto">
          <a:xfrm>
            <a:off x="228600" y="2667000"/>
            <a:ext cx="8763000"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15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30000"/>
              </a:lnSpc>
              <a:spcBef>
                <a:spcPct val="0"/>
              </a:spcBef>
              <a:buFontTx/>
              <a:buNone/>
            </a:pPr>
            <a:r>
              <a:rPr lang="zh-CN" altLang="en-US" sz="2400" b="1">
                <a:ea typeface="楷体_GB2312"/>
              </a:rPr>
              <a:t>（</a:t>
            </a:r>
            <a:r>
              <a:rPr lang="en-US" altLang="zh-CN" sz="2400" b="1">
                <a:ea typeface="楷体_GB2312"/>
              </a:rPr>
              <a:t>3</a:t>
            </a:r>
            <a:r>
              <a:rPr lang="zh-CN" altLang="en-US" sz="2400" b="1">
                <a:ea typeface="楷体_GB2312"/>
              </a:rPr>
              <a:t>）电压传输特性的关键要素</a:t>
            </a:r>
            <a:r>
              <a:rPr lang="zh-CN" altLang="en-US" sz="2400" b="1">
                <a:solidFill>
                  <a:srgbClr val="0000FF"/>
                </a:solidFill>
                <a:ea typeface="楷体_GB2312"/>
              </a:rPr>
              <a:t>（三要素）</a:t>
            </a:r>
          </a:p>
          <a:p>
            <a:pPr algn="just">
              <a:lnSpc>
                <a:spcPct val="130000"/>
              </a:lnSpc>
              <a:spcBef>
                <a:spcPct val="0"/>
              </a:spcBef>
              <a:buFontTx/>
              <a:buNone/>
            </a:pPr>
            <a:r>
              <a:rPr lang="zh-CN" altLang="en-US" sz="2400" b="1">
                <a:ea typeface="楷体_GB2312"/>
              </a:rPr>
              <a:t>                </a:t>
            </a:r>
            <a:r>
              <a:rPr lang="zh-CN" altLang="en-US" sz="2400" b="1">
                <a:solidFill>
                  <a:srgbClr val="FF0000"/>
                </a:solidFill>
                <a:ea typeface="楷体_GB2312"/>
              </a:rPr>
              <a:t>输出电压的高电平</a:t>
            </a:r>
            <a:r>
              <a:rPr lang="en-US" altLang="zh-CN" sz="2400" b="1" i="1">
                <a:solidFill>
                  <a:srgbClr val="FF0000"/>
                </a:solidFill>
                <a:ea typeface="楷体_GB2312"/>
              </a:rPr>
              <a:t>V</a:t>
            </a:r>
            <a:r>
              <a:rPr lang="en-US" altLang="zh-CN" sz="2400" b="1" baseline="-30000">
                <a:solidFill>
                  <a:srgbClr val="FF0000"/>
                </a:solidFill>
                <a:ea typeface="楷体_GB2312"/>
              </a:rPr>
              <a:t>OH</a:t>
            </a:r>
            <a:r>
              <a:rPr lang="zh-CN" altLang="en-US" sz="2400" b="1">
                <a:solidFill>
                  <a:srgbClr val="FF0000"/>
                </a:solidFill>
                <a:ea typeface="楷体_GB2312"/>
              </a:rPr>
              <a:t>和低电平</a:t>
            </a:r>
            <a:r>
              <a:rPr lang="en-US" altLang="zh-CN" sz="2400" b="1" i="1">
                <a:solidFill>
                  <a:srgbClr val="FF0000"/>
                </a:solidFill>
                <a:ea typeface="楷体_GB2312"/>
              </a:rPr>
              <a:t>V</a:t>
            </a:r>
            <a:r>
              <a:rPr lang="en-US" altLang="zh-CN" sz="2400" b="1" baseline="-30000">
                <a:solidFill>
                  <a:srgbClr val="FF0000"/>
                </a:solidFill>
                <a:ea typeface="楷体_GB2312"/>
              </a:rPr>
              <a:t>OL</a:t>
            </a:r>
          </a:p>
          <a:p>
            <a:pPr algn="just">
              <a:lnSpc>
                <a:spcPct val="130000"/>
              </a:lnSpc>
              <a:spcBef>
                <a:spcPct val="0"/>
              </a:spcBef>
              <a:buFontTx/>
              <a:buNone/>
            </a:pPr>
            <a:r>
              <a:rPr lang="en-US" altLang="zh-CN" sz="2400" b="1">
                <a:solidFill>
                  <a:srgbClr val="FF0000"/>
                </a:solidFill>
                <a:ea typeface="楷体_GB2312"/>
              </a:rPr>
              <a:t>                </a:t>
            </a:r>
            <a:r>
              <a:rPr lang="zh-CN" altLang="en-US" sz="2400" b="1">
                <a:solidFill>
                  <a:srgbClr val="FF0000"/>
                </a:solidFill>
                <a:ea typeface="楷体_GB2312"/>
              </a:rPr>
              <a:t>门限电压</a:t>
            </a:r>
          </a:p>
          <a:p>
            <a:pPr algn="just">
              <a:lnSpc>
                <a:spcPct val="130000"/>
              </a:lnSpc>
              <a:spcBef>
                <a:spcPct val="0"/>
              </a:spcBef>
              <a:buFontTx/>
              <a:buNone/>
            </a:pPr>
            <a:r>
              <a:rPr lang="zh-CN" altLang="en-US" sz="2400" b="1">
                <a:solidFill>
                  <a:srgbClr val="FF0000"/>
                </a:solidFill>
                <a:ea typeface="楷体_GB2312"/>
              </a:rPr>
              <a:t>                输出电压的跳变方向</a:t>
            </a:r>
          </a:p>
        </p:txBody>
      </p:sp>
      <p:sp>
        <p:nvSpPr>
          <p:cNvPr id="171018" name="Rectangle 10"/>
          <p:cNvSpPr>
            <a:spLocks noChangeArrowheads="1"/>
          </p:cNvSpPr>
          <p:nvPr/>
        </p:nvSpPr>
        <p:spPr bwMode="auto">
          <a:xfrm>
            <a:off x="838200" y="4686300"/>
            <a:ext cx="7620000" cy="151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15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0"/>
              </a:spcBef>
              <a:buClr>
                <a:srgbClr val="FF0000"/>
              </a:buClr>
              <a:buFont typeface="Wingdings" panose="05000000000000000000" pitchFamily="2" charset="2"/>
              <a:buChar char="Ø"/>
            </a:pPr>
            <a:r>
              <a:rPr lang="zh-CN" altLang="en-US" sz="2400" b="1">
                <a:ea typeface="楷体_GB2312"/>
              </a:rPr>
              <a:t>令</a:t>
            </a:r>
            <a:r>
              <a:rPr lang="en-US" altLang="zh-CN" sz="2400" b="1" i="1">
                <a:latin typeface="Book Antiqua" panose="02040602050305030304" pitchFamily="18" charset="0"/>
                <a:ea typeface="楷体_GB2312"/>
              </a:rPr>
              <a:t>v</a:t>
            </a:r>
            <a:r>
              <a:rPr lang="en-US" altLang="zh-CN" sz="2400" b="1" baseline="-30000">
                <a:ea typeface="楷体_GB2312"/>
              </a:rPr>
              <a:t>P</a:t>
            </a:r>
            <a:r>
              <a:rPr lang="zh-CN" altLang="en-US" sz="2400" b="1">
                <a:ea typeface="楷体_GB2312"/>
              </a:rPr>
              <a:t>＝</a:t>
            </a:r>
            <a:r>
              <a:rPr lang="en-US" altLang="zh-CN" sz="2400" b="1" i="1">
                <a:latin typeface="Book Antiqua" panose="02040602050305030304" pitchFamily="18" charset="0"/>
                <a:ea typeface="楷体_GB2312"/>
              </a:rPr>
              <a:t>v</a:t>
            </a:r>
            <a:r>
              <a:rPr lang="en-US" altLang="zh-CN" sz="2400" b="1" baseline="-30000">
                <a:ea typeface="楷体_GB2312"/>
              </a:rPr>
              <a:t>N</a:t>
            </a:r>
            <a:r>
              <a:rPr lang="zh-CN" altLang="en-US" sz="2400" b="1">
                <a:ea typeface="楷体_GB2312"/>
              </a:rPr>
              <a:t>所求出的</a:t>
            </a:r>
            <a:r>
              <a:rPr lang="en-US" altLang="zh-CN" sz="2400" b="1" i="1">
                <a:latin typeface="Book Antiqua" panose="02040602050305030304" pitchFamily="18" charset="0"/>
                <a:ea typeface="楷体_GB2312"/>
              </a:rPr>
              <a:t>v</a:t>
            </a:r>
            <a:r>
              <a:rPr lang="en-US" altLang="zh-CN" sz="2400" b="1" baseline="-30000">
                <a:ea typeface="楷体_GB2312"/>
              </a:rPr>
              <a:t>I</a:t>
            </a:r>
            <a:r>
              <a:rPr lang="zh-CN" altLang="en-US" sz="2400" b="1">
                <a:ea typeface="楷体_GB2312"/>
              </a:rPr>
              <a:t>就是门限电压</a:t>
            </a:r>
          </a:p>
          <a:p>
            <a:pPr>
              <a:lnSpc>
                <a:spcPct val="130000"/>
              </a:lnSpc>
              <a:spcBef>
                <a:spcPct val="0"/>
              </a:spcBef>
              <a:buClr>
                <a:srgbClr val="FF0000"/>
              </a:buClr>
              <a:buFont typeface="Wingdings" panose="05000000000000000000" pitchFamily="2" charset="2"/>
              <a:buChar char="Ø"/>
            </a:pPr>
            <a:r>
              <a:rPr lang="en-US" altLang="zh-CN" sz="2400" b="1" i="1">
                <a:latin typeface="Book Antiqua" panose="02040602050305030304" pitchFamily="18" charset="0"/>
                <a:ea typeface="楷体_GB2312"/>
              </a:rPr>
              <a:t>v</a:t>
            </a:r>
            <a:r>
              <a:rPr lang="en-US" altLang="zh-CN" sz="2400" b="1" baseline="-30000">
                <a:ea typeface="楷体_GB2312"/>
              </a:rPr>
              <a:t>I</a:t>
            </a:r>
            <a:r>
              <a:rPr lang="zh-CN" altLang="en-US" sz="2400" b="1">
                <a:ea typeface="楷体_GB2312"/>
              </a:rPr>
              <a:t>等于门限电压时输出电压发生跳变</a:t>
            </a:r>
          </a:p>
          <a:p>
            <a:pPr>
              <a:lnSpc>
                <a:spcPct val="130000"/>
              </a:lnSpc>
              <a:spcBef>
                <a:spcPct val="0"/>
              </a:spcBef>
              <a:buClr>
                <a:srgbClr val="FF0000"/>
              </a:buClr>
              <a:buFont typeface="Wingdings" panose="05000000000000000000" pitchFamily="2" charset="2"/>
              <a:buChar char="Ø"/>
            </a:pPr>
            <a:r>
              <a:rPr lang="zh-CN" altLang="en-US" sz="2400" b="1">
                <a:ea typeface="楷体_GB2312"/>
              </a:rPr>
              <a:t>跳变方向取决于是同相输入方式还是反相输入方式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1015"/>
                                        </p:tgtEl>
                                        <p:attrNameLst>
                                          <p:attrName>style.visibility</p:attrName>
                                        </p:attrNameLst>
                                      </p:cBhvr>
                                      <p:to>
                                        <p:strVal val="visible"/>
                                      </p:to>
                                    </p:set>
                                    <p:animEffect transition="in" filter="strips(downRight)">
                                      <p:cBhvr>
                                        <p:cTn id="7" dur="500"/>
                                        <p:tgtEl>
                                          <p:spTgt spid="1710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1016"/>
                                        </p:tgtEl>
                                        <p:attrNameLst>
                                          <p:attrName>style.visibility</p:attrName>
                                        </p:attrNameLst>
                                      </p:cBhvr>
                                      <p:to>
                                        <p:strVal val="visible"/>
                                      </p:to>
                                    </p:set>
                                    <p:animEffect transition="in" filter="strips(downRight)">
                                      <p:cBhvr>
                                        <p:cTn id="12" dur="500"/>
                                        <p:tgtEl>
                                          <p:spTgt spid="1710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1017"/>
                                        </p:tgtEl>
                                        <p:attrNameLst>
                                          <p:attrName>style.visibility</p:attrName>
                                        </p:attrNameLst>
                                      </p:cBhvr>
                                      <p:to>
                                        <p:strVal val="visible"/>
                                      </p:to>
                                    </p:set>
                                    <p:animEffect transition="in" filter="strips(downRight)">
                                      <p:cBhvr>
                                        <p:cTn id="17" dur="500"/>
                                        <p:tgtEl>
                                          <p:spTgt spid="1710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71018"/>
                                        </p:tgtEl>
                                        <p:attrNameLst>
                                          <p:attrName>style.visibility</p:attrName>
                                        </p:attrNameLst>
                                      </p:cBhvr>
                                      <p:to>
                                        <p:strVal val="visible"/>
                                      </p:to>
                                    </p:set>
                                    <p:animEffect transition="in" filter="strips(downRight)">
                                      <p:cBhvr>
                                        <p:cTn id="22" dur="500"/>
                                        <p:tgtEl>
                                          <p:spTgt spid="171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5" grpId="0" autoUpdateAnimBg="0"/>
      <p:bldP spid="171016" grpId="0" autoUpdateAnimBg="0"/>
      <p:bldP spid="171017" grpId="0" autoUpdateAnimBg="0"/>
      <p:bldP spid="171018"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611188" y="1125538"/>
            <a:ext cx="7772400" cy="4114800"/>
          </a:xfrm>
        </p:spPr>
        <p:txBody>
          <a:bodyPr/>
          <a:lstStyle/>
          <a:p>
            <a:pPr eaLnBrk="1" hangingPunct="1">
              <a:buFontTx/>
              <a:buNone/>
            </a:pPr>
            <a:r>
              <a:rPr lang="zh-CN" altLang="en-US" sz="7200" b="1" dirty="0" smtClean="0">
                <a:solidFill>
                  <a:srgbClr val="FF0000"/>
                </a:solidFill>
              </a:rPr>
              <a:t>作业：</a:t>
            </a:r>
          </a:p>
          <a:p>
            <a:pPr eaLnBrk="1" hangingPunct="1">
              <a:buFontTx/>
              <a:buNone/>
            </a:pPr>
            <a:r>
              <a:rPr lang="zh-CN" altLang="en-US" dirty="0" smtClean="0"/>
              <a:t>  </a:t>
            </a:r>
          </a:p>
          <a:p>
            <a:pPr eaLnBrk="1" hangingPunct="1">
              <a:buFontTx/>
              <a:buNone/>
            </a:pPr>
            <a:r>
              <a:rPr lang="zh-CN" altLang="en-US" sz="5400" b="1" dirty="0" smtClean="0"/>
              <a:t>  </a:t>
            </a:r>
            <a:r>
              <a:rPr lang="en-US" altLang="zh-CN" sz="5400" b="1" dirty="0" smtClean="0"/>
              <a:t>10.1.1   </a:t>
            </a:r>
            <a:r>
              <a:rPr lang="en-US" altLang="zh-CN" sz="5400" b="1" dirty="0" smtClean="0"/>
              <a:t>10.2.2.  </a:t>
            </a:r>
            <a:r>
              <a:rPr lang="en-US" altLang="zh-CN" sz="5400" b="1" dirty="0"/>
              <a:t>10.3.1 10.6.2   10.6.3</a:t>
            </a:r>
            <a:r>
              <a:rPr lang="zh-CN" altLang="en-US" sz="5400" b="1" dirty="0"/>
              <a:t>， </a:t>
            </a:r>
            <a:r>
              <a:rPr lang="en-US" altLang="zh-CN" sz="5400" b="1" dirty="0"/>
              <a:t>10.6.6</a:t>
            </a:r>
            <a:r>
              <a:rPr lang="en-US" altLang="zh-CN" sz="5400" dirty="0"/>
              <a:t> </a:t>
            </a:r>
            <a:r>
              <a:rPr lang="en-US" altLang="zh-CN" sz="4800" b="1" dirty="0" smtClean="0"/>
              <a:t>10.8.5 </a:t>
            </a:r>
            <a:endParaRPr lang="en-US" altLang="zh-CN" sz="5400" b="1" dirty="0" smtClean="0"/>
          </a:p>
          <a:p>
            <a:pPr eaLnBrk="1" hangingPunct="1">
              <a:buFontTx/>
              <a:buNone/>
            </a:pPr>
            <a:r>
              <a:rPr lang="en-US" altLang="zh-CN" sz="5400" b="1" dirty="0" smtClean="0"/>
              <a:t>     </a:t>
            </a:r>
            <a:endParaRPr lang="en-US" altLang="zh-CN" dirty="0" smtClean="0"/>
          </a:p>
        </p:txBody>
      </p:sp>
    </p:spTree>
    <p:extLst>
      <p:ext uri="{BB962C8B-B14F-4D97-AF65-F5344CB8AC3E}">
        <p14:creationId xmlns:p14="http://schemas.microsoft.com/office/powerpoint/2010/main" val="14057932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611188" y="260350"/>
            <a:ext cx="7772400" cy="587375"/>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z="3200" b="1" dirty="0" smtClean="0">
                <a:solidFill>
                  <a:schemeClr val="accent2"/>
                </a:solidFill>
              </a:rPr>
              <a:t> </a:t>
            </a:r>
            <a:r>
              <a:rPr lang="zh-CN" altLang="en-US" sz="3200" b="1" dirty="0" smtClean="0">
                <a:solidFill>
                  <a:schemeClr val="accent2"/>
                </a:solidFill>
              </a:rPr>
              <a:t>第十章  信号处理与信号产生电路</a:t>
            </a:r>
          </a:p>
        </p:txBody>
      </p:sp>
      <p:sp>
        <p:nvSpPr>
          <p:cNvPr id="153603" name="Rectangle 3"/>
          <p:cNvSpPr>
            <a:spLocks noGrp="1" noChangeArrowheads="1"/>
          </p:cNvSpPr>
          <p:nvPr>
            <p:ph type="body" idx="1"/>
          </p:nvPr>
        </p:nvSpPr>
        <p:spPr>
          <a:xfrm>
            <a:off x="971550" y="1125538"/>
            <a:ext cx="7632700" cy="489585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lnSpc>
                <a:spcPct val="120000"/>
              </a:lnSpc>
              <a:buFontTx/>
              <a:buNone/>
            </a:pPr>
            <a:endParaRPr lang="en-US" altLang="zh-CN" sz="2800" b="1" smtClean="0">
              <a:solidFill>
                <a:srgbClr val="FF0000"/>
              </a:solidFill>
            </a:endParaRPr>
          </a:p>
          <a:p>
            <a:pPr eaLnBrk="1" hangingPunct="1">
              <a:lnSpc>
                <a:spcPct val="120000"/>
              </a:lnSpc>
              <a:buFontTx/>
              <a:buNone/>
            </a:pPr>
            <a:r>
              <a:rPr lang="zh-CN" altLang="en-US" sz="2800" b="1" smtClean="0">
                <a:solidFill>
                  <a:srgbClr val="FF0000"/>
                </a:solidFill>
              </a:rPr>
              <a:t>一、教学要求</a:t>
            </a:r>
          </a:p>
          <a:p>
            <a:pPr eaLnBrk="1" hangingPunct="1">
              <a:lnSpc>
                <a:spcPct val="120000"/>
              </a:lnSpc>
              <a:buFontTx/>
              <a:buNone/>
            </a:pPr>
            <a:r>
              <a:rPr lang="en-US" altLang="zh-CN" sz="2800" b="1" smtClean="0"/>
              <a:t>1.  </a:t>
            </a:r>
            <a:r>
              <a:rPr lang="zh-CN" altLang="en-US" sz="2800" b="1" smtClean="0"/>
              <a:t>掌握有源滤波器的构成与特性</a:t>
            </a:r>
          </a:p>
          <a:p>
            <a:pPr eaLnBrk="1" hangingPunct="1">
              <a:lnSpc>
                <a:spcPct val="120000"/>
              </a:lnSpc>
              <a:buFontTx/>
              <a:buNone/>
            </a:pPr>
            <a:r>
              <a:rPr lang="en-US" altLang="zh-CN" sz="2800" b="1" smtClean="0"/>
              <a:t>2. </a:t>
            </a:r>
            <a:r>
              <a:rPr lang="zh-CN" altLang="en-US" sz="2800" b="1" smtClean="0"/>
              <a:t>掌握正弦波振荡器的振荡条件</a:t>
            </a:r>
          </a:p>
          <a:p>
            <a:pPr eaLnBrk="1" hangingPunct="1">
              <a:lnSpc>
                <a:spcPct val="120000"/>
              </a:lnSpc>
              <a:buFontTx/>
              <a:buNone/>
            </a:pPr>
            <a:r>
              <a:rPr lang="en-US" altLang="zh-CN" sz="2800" b="1" smtClean="0"/>
              <a:t>3. </a:t>
            </a:r>
            <a:r>
              <a:rPr lang="zh-CN" altLang="en-US" sz="2800" b="1" smtClean="0"/>
              <a:t>掌握</a:t>
            </a:r>
            <a:r>
              <a:rPr lang="en-US" altLang="zh-CN" sz="2800" b="1" smtClean="0"/>
              <a:t>RC</a:t>
            </a:r>
            <a:r>
              <a:rPr lang="zh-CN" altLang="en-US" sz="2800" b="1" smtClean="0"/>
              <a:t>振荡器特性</a:t>
            </a:r>
          </a:p>
          <a:p>
            <a:pPr eaLnBrk="1" hangingPunct="1">
              <a:lnSpc>
                <a:spcPct val="120000"/>
              </a:lnSpc>
              <a:buFontTx/>
              <a:buNone/>
            </a:pPr>
            <a:r>
              <a:rPr lang="en-US" altLang="zh-CN" sz="2800" b="1" smtClean="0"/>
              <a:t>4. </a:t>
            </a:r>
            <a:r>
              <a:rPr lang="zh-CN" altLang="en-US" sz="2800" b="1" smtClean="0"/>
              <a:t>掌握电压比较器原理</a:t>
            </a:r>
          </a:p>
          <a:p>
            <a:pPr eaLnBrk="1" hangingPunct="1">
              <a:lnSpc>
                <a:spcPct val="120000"/>
              </a:lnSpc>
              <a:buFontTx/>
              <a:buNone/>
            </a:pPr>
            <a:endParaRPr lang="zh-CN" altLang="en-US" sz="2800" b="1" smtClean="0"/>
          </a:p>
          <a:p>
            <a:pPr eaLnBrk="1" hangingPunct="1">
              <a:lnSpc>
                <a:spcPct val="120000"/>
              </a:lnSpc>
              <a:buFontTx/>
              <a:buNone/>
            </a:pPr>
            <a:r>
              <a:rPr lang="zh-CN" altLang="en-US" sz="2800" b="1" smtClean="0">
                <a:solidFill>
                  <a:srgbClr val="FF0000"/>
                </a:solidFill>
              </a:rPr>
              <a:t>二、重点与难点　</a:t>
            </a:r>
          </a:p>
          <a:p>
            <a:pPr eaLnBrk="1" hangingPunct="1">
              <a:lnSpc>
                <a:spcPct val="120000"/>
              </a:lnSpc>
              <a:buFontTx/>
              <a:buNone/>
            </a:pPr>
            <a:r>
              <a:rPr lang="zh-CN" altLang="en-US" sz="2800" b="1" smtClean="0"/>
              <a:t>　重点：振荡的判断、电压比较器工作原理</a:t>
            </a:r>
          </a:p>
        </p:txBody>
      </p:sp>
      <p:pic>
        <p:nvPicPr>
          <p:cNvPr id="153604" name="Picture 6" descr="lin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908050"/>
            <a:ext cx="845502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2"/>
          <p:cNvSpPr>
            <a:spLocks noChangeShapeType="1"/>
          </p:cNvSpPr>
          <p:nvPr/>
        </p:nvSpPr>
        <p:spPr bwMode="auto">
          <a:xfrm>
            <a:off x="457200" y="762000"/>
            <a:ext cx="8153400"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 name="Rectangle 3"/>
          <p:cNvSpPr>
            <a:spLocks noChangeArrowheads="1"/>
          </p:cNvSpPr>
          <p:nvPr/>
        </p:nvSpPr>
        <p:spPr bwMode="auto">
          <a:xfrm>
            <a:off x="533400" y="127283"/>
            <a:ext cx="8001000" cy="591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0"/>
              </a:spcBef>
              <a:buFontTx/>
              <a:buNone/>
            </a:pPr>
            <a:r>
              <a:rPr lang="en-US" altLang="zh-CN" sz="3600" b="1" dirty="0" smtClean="0">
                <a:solidFill>
                  <a:srgbClr val="FF0000"/>
                </a:solidFill>
                <a:ea typeface="黑体" panose="02010609060101010101" pitchFamily="49" charset="-122"/>
              </a:rPr>
              <a:t>10.1  </a:t>
            </a:r>
            <a:r>
              <a:rPr lang="zh-CN" altLang="en-US" sz="3600" b="1" dirty="0">
                <a:solidFill>
                  <a:srgbClr val="FF0000"/>
                </a:solidFill>
                <a:ea typeface="黑体" panose="02010609060101010101" pitchFamily="49" charset="-122"/>
              </a:rPr>
              <a:t>滤波电路的基本概念与分类</a:t>
            </a:r>
          </a:p>
        </p:txBody>
      </p:sp>
      <p:sp>
        <p:nvSpPr>
          <p:cNvPr id="3076" name="Rectangle 5"/>
          <p:cNvSpPr>
            <a:spLocks noChangeArrowheads="1"/>
          </p:cNvSpPr>
          <p:nvPr/>
        </p:nvSpPr>
        <p:spPr bwMode="auto">
          <a:xfrm>
            <a:off x="436563" y="1042988"/>
            <a:ext cx="2351087"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10000"/>
              </a:lnSpc>
              <a:spcBef>
                <a:spcPct val="20000"/>
              </a:spcBef>
              <a:defRPr/>
            </a:pPr>
            <a:r>
              <a:rPr lang="en-US" altLang="zh-CN" sz="2800" b="1" dirty="0">
                <a:solidFill>
                  <a:schemeClr val="accent2"/>
                </a:solidFill>
                <a:latin typeface="+mn-ea"/>
                <a:ea typeface="+mn-ea"/>
                <a:cs typeface="+mn-cs"/>
              </a:rPr>
              <a:t>1. </a:t>
            </a:r>
            <a:r>
              <a:rPr lang="zh-CN" altLang="en-US" sz="2800" b="1">
                <a:solidFill>
                  <a:schemeClr val="accent2"/>
                </a:solidFill>
                <a:latin typeface="+mn-ea"/>
                <a:ea typeface="+mn-ea"/>
                <a:cs typeface="+mn-cs"/>
              </a:rPr>
              <a:t>基本概念</a:t>
            </a:r>
          </a:p>
        </p:txBody>
      </p:sp>
      <p:sp>
        <p:nvSpPr>
          <p:cNvPr id="3077" name="Rectangle 7"/>
          <p:cNvSpPr>
            <a:spLocks noChangeArrowheads="1"/>
          </p:cNvSpPr>
          <p:nvPr/>
        </p:nvSpPr>
        <p:spPr bwMode="auto">
          <a:xfrm>
            <a:off x="447675" y="1760538"/>
            <a:ext cx="8355013" cy="103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10000"/>
              </a:lnSpc>
              <a:spcBef>
                <a:spcPct val="20000"/>
              </a:spcBef>
              <a:defRPr/>
            </a:pPr>
            <a:r>
              <a:rPr lang="zh-CN" altLang="en-US" sz="2800" b="1" dirty="0">
                <a:solidFill>
                  <a:srgbClr val="000000"/>
                </a:solidFill>
                <a:latin typeface="+mn-ea"/>
                <a:ea typeface="+mn-ea"/>
                <a:cs typeface="+mn-cs"/>
              </a:rPr>
              <a:t>滤波器：是一种能使有用频率信号通过而同时抑制或衰减无用频率信号的电子装置。</a:t>
            </a:r>
          </a:p>
        </p:txBody>
      </p:sp>
      <p:sp>
        <p:nvSpPr>
          <p:cNvPr id="3078" name="Rectangle 12"/>
          <p:cNvSpPr>
            <a:spLocks noChangeArrowheads="1"/>
          </p:cNvSpPr>
          <p:nvPr/>
        </p:nvSpPr>
        <p:spPr bwMode="auto">
          <a:xfrm>
            <a:off x="471488" y="2840038"/>
            <a:ext cx="8153400"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457200" indent="-457200" eaLnBrk="1" hangingPunct="1">
              <a:lnSpc>
                <a:spcPct val="130000"/>
              </a:lnSpc>
              <a:buClr>
                <a:srgbClr val="FF0000"/>
              </a:buClr>
              <a:buFont typeface="Wingdings" pitchFamily="2" charset="2"/>
              <a:buChar char="p"/>
              <a:defRPr/>
            </a:pPr>
            <a:r>
              <a:rPr lang="zh-CN" altLang="en-US" sz="2800" b="1" dirty="0">
                <a:latin typeface="+mn-ea"/>
                <a:ea typeface="+mn-ea"/>
                <a:cs typeface="+mn-cs"/>
              </a:rPr>
              <a:t>功能</a:t>
            </a:r>
            <a:r>
              <a:rPr lang="en-US" altLang="zh-CN" sz="2800" b="1" dirty="0">
                <a:latin typeface="+mn-ea"/>
                <a:ea typeface="+mn-ea"/>
                <a:cs typeface="+mn-cs"/>
              </a:rPr>
              <a:t>: </a:t>
            </a:r>
            <a:r>
              <a:rPr lang="zh-CN" altLang="en-US" sz="2800" b="1" dirty="0">
                <a:latin typeface="+mn-ea"/>
                <a:ea typeface="+mn-ea"/>
                <a:cs typeface="+mn-cs"/>
              </a:rPr>
              <a:t>允许信号中某一部分频率的分量通过。</a:t>
            </a:r>
          </a:p>
        </p:txBody>
      </p:sp>
      <p:sp>
        <p:nvSpPr>
          <p:cNvPr id="3079" name="Rectangle 15"/>
          <p:cNvSpPr>
            <a:spLocks noChangeArrowheads="1"/>
          </p:cNvSpPr>
          <p:nvPr/>
        </p:nvSpPr>
        <p:spPr bwMode="auto">
          <a:xfrm>
            <a:off x="471488" y="3527425"/>
            <a:ext cx="68056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457200" indent="-457200" eaLnBrk="1" hangingPunct="1">
              <a:buClr>
                <a:srgbClr val="FF0000"/>
              </a:buClr>
              <a:buFont typeface="Wingdings" pitchFamily="2" charset="2"/>
              <a:buChar char="p"/>
              <a:defRPr/>
            </a:pPr>
            <a:r>
              <a:rPr lang="zh-CN" altLang="en-US" sz="2800" b="1" dirty="0">
                <a:latin typeface="+mn-ea"/>
                <a:ea typeface="+mn-ea"/>
                <a:cs typeface="+mn-cs"/>
              </a:rPr>
              <a:t>通带</a:t>
            </a:r>
            <a:r>
              <a:rPr lang="en-US" altLang="zh-CN" sz="2800" b="1" dirty="0">
                <a:latin typeface="+mn-ea"/>
                <a:ea typeface="+mn-ea"/>
                <a:cs typeface="+mn-cs"/>
              </a:rPr>
              <a:t>: </a:t>
            </a:r>
            <a:r>
              <a:rPr lang="zh-CN" altLang="en-US" sz="2800" b="1" dirty="0">
                <a:latin typeface="+mn-ea"/>
                <a:ea typeface="+mn-ea"/>
                <a:cs typeface="+mn-cs"/>
              </a:rPr>
              <a:t>能够通过信号的频率范围。</a:t>
            </a:r>
          </a:p>
        </p:txBody>
      </p:sp>
      <p:sp>
        <p:nvSpPr>
          <p:cNvPr id="3080" name="Rectangle 16"/>
          <p:cNvSpPr>
            <a:spLocks noChangeArrowheads="1"/>
          </p:cNvSpPr>
          <p:nvPr/>
        </p:nvSpPr>
        <p:spPr bwMode="auto">
          <a:xfrm>
            <a:off x="471488" y="4083050"/>
            <a:ext cx="6691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457200" indent="-457200" eaLnBrk="1" hangingPunct="1">
              <a:buClr>
                <a:srgbClr val="FF0000"/>
              </a:buClr>
              <a:buFont typeface="Wingdings" pitchFamily="2" charset="2"/>
              <a:buChar char="p"/>
              <a:defRPr/>
            </a:pPr>
            <a:r>
              <a:rPr lang="zh-CN" altLang="en-US" sz="2800" b="1">
                <a:latin typeface="+mn-ea"/>
                <a:ea typeface="+mn-ea"/>
                <a:cs typeface="+mn-cs"/>
              </a:rPr>
              <a:t>阻带</a:t>
            </a:r>
            <a:r>
              <a:rPr lang="en-US" altLang="zh-CN" sz="2800" b="1" dirty="0">
                <a:latin typeface="+mn-ea"/>
                <a:ea typeface="+mn-ea"/>
                <a:cs typeface="+mn-cs"/>
              </a:rPr>
              <a:t>: </a:t>
            </a:r>
            <a:r>
              <a:rPr lang="zh-CN" altLang="en-US" sz="2800" b="1">
                <a:latin typeface="+mn-ea"/>
                <a:ea typeface="+mn-ea"/>
                <a:cs typeface="+mn-cs"/>
              </a:rPr>
              <a:t>不能够通过信号的频率范围。</a:t>
            </a:r>
          </a:p>
        </p:txBody>
      </p:sp>
      <p:sp>
        <p:nvSpPr>
          <p:cNvPr id="3081" name="Rectangle 17"/>
          <p:cNvSpPr>
            <a:spLocks noChangeArrowheads="1"/>
          </p:cNvSpPr>
          <p:nvPr/>
        </p:nvSpPr>
        <p:spPr bwMode="auto">
          <a:xfrm>
            <a:off x="471488" y="4638675"/>
            <a:ext cx="7405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457200" indent="-457200" eaLnBrk="1" hangingPunct="1">
              <a:buClr>
                <a:srgbClr val="FF0000"/>
              </a:buClr>
              <a:buFont typeface="Wingdings" pitchFamily="2" charset="2"/>
              <a:buChar char="p"/>
              <a:defRPr/>
            </a:pPr>
            <a:r>
              <a:rPr lang="zh-CN" altLang="en-US" sz="2800" b="1" dirty="0">
                <a:latin typeface="+mn-ea"/>
                <a:ea typeface="+mn-ea"/>
                <a:cs typeface="+mn-cs"/>
              </a:rPr>
              <a:t>截止频率</a:t>
            </a:r>
            <a:r>
              <a:rPr lang="en-US" altLang="zh-CN" sz="2800" b="1" dirty="0">
                <a:latin typeface="+mn-ea"/>
                <a:ea typeface="+mn-ea"/>
                <a:cs typeface="+mn-cs"/>
              </a:rPr>
              <a:t>: </a:t>
            </a:r>
            <a:r>
              <a:rPr lang="zh-CN" altLang="en-US" sz="2800" b="1" dirty="0">
                <a:latin typeface="+mn-ea"/>
                <a:ea typeface="+mn-ea"/>
                <a:cs typeface="+mn-cs"/>
              </a:rPr>
              <a:t>通带和阻带之间的分界频率。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a:off x="457200" y="762000"/>
            <a:ext cx="8153400"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1" name="Rectangle 3"/>
          <p:cNvSpPr>
            <a:spLocks noChangeArrowheads="1"/>
          </p:cNvSpPr>
          <p:nvPr/>
        </p:nvSpPr>
        <p:spPr bwMode="auto">
          <a:xfrm>
            <a:off x="533400" y="127283"/>
            <a:ext cx="8001000" cy="591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0"/>
              </a:spcBef>
              <a:buFontTx/>
              <a:buNone/>
            </a:pPr>
            <a:r>
              <a:rPr lang="en-US" altLang="zh-CN" sz="3600" b="1" dirty="0" smtClean="0">
                <a:solidFill>
                  <a:srgbClr val="FF0000"/>
                </a:solidFill>
                <a:ea typeface="黑体" panose="02010609060101010101" pitchFamily="49" charset="-122"/>
              </a:rPr>
              <a:t>10.1  </a:t>
            </a:r>
            <a:r>
              <a:rPr lang="zh-CN" altLang="en-US" sz="3600" b="1" dirty="0">
                <a:solidFill>
                  <a:srgbClr val="FF0000"/>
                </a:solidFill>
                <a:ea typeface="黑体" panose="02010609060101010101" pitchFamily="49" charset="-122"/>
              </a:rPr>
              <a:t>滤波电路的基本概念与分类</a:t>
            </a:r>
          </a:p>
        </p:txBody>
      </p:sp>
      <p:sp>
        <p:nvSpPr>
          <p:cNvPr id="7172" name="Rectangle 4"/>
          <p:cNvSpPr>
            <a:spLocks noChangeArrowheads="1"/>
          </p:cNvSpPr>
          <p:nvPr/>
        </p:nvSpPr>
        <p:spPr bwMode="auto">
          <a:xfrm>
            <a:off x="436563" y="908050"/>
            <a:ext cx="28908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800" b="1" dirty="0">
                <a:solidFill>
                  <a:srgbClr val="003399"/>
                </a:solidFill>
                <a:latin typeface="楷体_GB2312"/>
                <a:ea typeface="楷体_GB2312"/>
              </a:rPr>
              <a:t>2</a:t>
            </a:r>
            <a:r>
              <a:rPr lang="zh-CN" altLang="en-US" sz="2800" b="1" dirty="0">
                <a:solidFill>
                  <a:srgbClr val="003399"/>
                </a:solidFill>
                <a:latin typeface="楷体_GB2312"/>
                <a:ea typeface="楷体_GB2312"/>
              </a:rPr>
              <a:t>、滤波器的分类</a:t>
            </a:r>
          </a:p>
        </p:txBody>
      </p:sp>
      <p:sp>
        <p:nvSpPr>
          <p:cNvPr id="5" name="Rectangle 5"/>
          <p:cNvSpPr>
            <a:spLocks noChangeArrowheads="1"/>
          </p:cNvSpPr>
          <p:nvPr/>
        </p:nvSpPr>
        <p:spPr bwMode="auto">
          <a:xfrm>
            <a:off x="846138" y="1501775"/>
            <a:ext cx="4737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800" b="1">
                <a:ea typeface="楷体_GB2312"/>
              </a:rPr>
              <a:t>a.  </a:t>
            </a:r>
            <a:r>
              <a:rPr lang="zh-CN" altLang="en-US" sz="2800" b="1">
                <a:latin typeface="楷体_GB2312"/>
                <a:ea typeface="楷体_GB2312"/>
              </a:rPr>
              <a:t>根据处理的信号不同分为 </a:t>
            </a:r>
          </a:p>
        </p:txBody>
      </p:sp>
      <p:sp>
        <p:nvSpPr>
          <p:cNvPr id="6" name="Rectangle 6"/>
          <p:cNvSpPr>
            <a:spLocks noChangeArrowheads="1"/>
          </p:cNvSpPr>
          <p:nvPr/>
        </p:nvSpPr>
        <p:spPr bwMode="auto">
          <a:xfrm>
            <a:off x="827088" y="3106738"/>
            <a:ext cx="5292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800" b="1">
                <a:ea typeface="楷体_GB2312"/>
              </a:rPr>
              <a:t>b.  </a:t>
            </a:r>
            <a:r>
              <a:rPr lang="zh-CN" altLang="en-US" sz="2800" b="1">
                <a:latin typeface="楷体_GB2312"/>
                <a:ea typeface="楷体_GB2312"/>
              </a:rPr>
              <a:t>根据使用的滤波元件不同分为</a:t>
            </a:r>
          </a:p>
        </p:txBody>
      </p:sp>
      <p:sp>
        <p:nvSpPr>
          <p:cNvPr id="7" name="Rectangle 12"/>
          <p:cNvSpPr>
            <a:spLocks noChangeArrowheads="1"/>
          </p:cNvSpPr>
          <p:nvPr/>
        </p:nvSpPr>
        <p:spPr bwMode="auto">
          <a:xfrm>
            <a:off x="5842000" y="1874838"/>
            <a:ext cx="1970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800" b="1">
                <a:latin typeface="楷体_GB2312"/>
                <a:ea typeface="楷体_GB2312"/>
              </a:rPr>
              <a:t>数字滤波器</a:t>
            </a:r>
          </a:p>
        </p:txBody>
      </p:sp>
      <p:sp>
        <p:nvSpPr>
          <p:cNvPr id="8" name="AutoShape 13"/>
          <p:cNvSpPr>
            <a:spLocks/>
          </p:cNvSpPr>
          <p:nvPr/>
        </p:nvSpPr>
        <p:spPr bwMode="auto">
          <a:xfrm>
            <a:off x="5459413" y="1341438"/>
            <a:ext cx="382587" cy="917575"/>
          </a:xfrm>
          <a:prstGeom prst="leftBrace">
            <a:avLst>
              <a:gd name="adj1" fmla="val 25371"/>
              <a:gd name="adj2" fmla="val 50000"/>
            </a:avLst>
          </a:prstGeom>
          <a:solidFill>
            <a:schemeClr val="bg1"/>
          </a:solidFill>
          <a:ln w="38100">
            <a:solidFill>
              <a:schemeClr val="tx1"/>
            </a:solidFill>
            <a:round/>
            <a:headEnd/>
            <a:tailEnd/>
          </a:ln>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b="1">
              <a:ea typeface="楷体_GB2312"/>
            </a:endParaRPr>
          </a:p>
        </p:txBody>
      </p:sp>
      <p:sp>
        <p:nvSpPr>
          <p:cNvPr id="9" name="Rectangle 14"/>
          <p:cNvSpPr>
            <a:spLocks noChangeArrowheads="1"/>
          </p:cNvSpPr>
          <p:nvPr/>
        </p:nvSpPr>
        <p:spPr bwMode="auto">
          <a:xfrm>
            <a:off x="5842000" y="1181100"/>
            <a:ext cx="1970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latin typeface="楷体_GB2312"/>
                <a:ea typeface="楷体_GB2312"/>
              </a:rPr>
              <a:t>模拟滤波器</a:t>
            </a:r>
          </a:p>
        </p:txBody>
      </p:sp>
      <p:sp>
        <p:nvSpPr>
          <p:cNvPr id="10" name="AutoShape 15"/>
          <p:cNvSpPr>
            <a:spLocks/>
          </p:cNvSpPr>
          <p:nvPr/>
        </p:nvSpPr>
        <p:spPr bwMode="auto">
          <a:xfrm>
            <a:off x="6173788" y="2636838"/>
            <a:ext cx="284162" cy="1352550"/>
          </a:xfrm>
          <a:prstGeom prst="leftBrace">
            <a:avLst>
              <a:gd name="adj1" fmla="val 28955"/>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b="1">
              <a:ea typeface="楷体_GB2312"/>
            </a:endParaRPr>
          </a:p>
        </p:txBody>
      </p:sp>
      <p:sp>
        <p:nvSpPr>
          <p:cNvPr id="11" name="Rectangle 16"/>
          <p:cNvSpPr>
            <a:spLocks noChangeArrowheads="1"/>
          </p:cNvSpPr>
          <p:nvPr/>
        </p:nvSpPr>
        <p:spPr bwMode="auto">
          <a:xfrm>
            <a:off x="6591300" y="2549525"/>
            <a:ext cx="1014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b="1" i="1">
                <a:ea typeface="楷体_GB2312"/>
              </a:rPr>
              <a:t>RC</a:t>
            </a:r>
            <a:r>
              <a:rPr lang="zh-CN" altLang="en-US" sz="2800" b="1">
                <a:ea typeface="楷体_GB2312"/>
              </a:rPr>
              <a:t>型</a:t>
            </a:r>
          </a:p>
        </p:txBody>
      </p:sp>
      <p:sp>
        <p:nvSpPr>
          <p:cNvPr id="12" name="Rectangle 17"/>
          <p:cNvSpPr>
            <a:spLocks noChangeArrowheads="1"/>
          </p:cNvSpPr>
          <p:nvPr/>
        </p:nvSpPr>
        <p:spPr bwMode="auto">
          <a:xfrm>
            <a:off x="6588125" y="3100388"/>
            <a:ext cx="995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b="1" i="1">
                <a:ea typeface="楷体_GB2312"/>
              </a:rPr>
              <a:t>LC</a:t>
            </a:r>
            <a:r>
              <a:rPr lang="zh-CN" altLang="en-US" sz="2800" b="1">
                <a:ea typeface="楷体_GB2312"/>
              </a:rPr>
              <a:t>型</a:t>
            </a:r>
          </a:p>
        </p:txBody>
      </p:sp>
      <p:sp>
        <p:nvSpPr>
          <p:cNvPr id="13" name="Rectangle 18"/>
          <p:cNvSpPr>
            <a:spLocks noChangeArrowheads="1"/>
          </p:cNvSpPr>
          <p:nvPr/>
        </p:nvSpPr>
        <p:spPr bwMode="auto">
          <a:xfrm>
            <a:off x="6638925" y="3644900"/>
            <a:ext cx="1231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b="1" i="1">
                <a:ea typeface="楷体_GB2312"/>
              </a:rPr>
              <a:t>RLC</a:t>
            </a:r>
            <a:r>
              <a:rPr lang="zh-CN" altLang="en-US" sz="2800" b="1">
                <a:ea typeface="楷体_GB2312"/>
              </a:rPr>
              <a:t>型</a:t>
            </a:r>
          </a:p>
        </p:txBody>
      </p:sp>
      <p:grpSp>
        <p:nvGrpSpPr>
          <p:cNvPr id="14" name="Group 20"/>
          <p:cNvGrpSpPr>
            <a:grpSpLocks/>
          </p:cNvGrpSpPr>
          <p:nvPr/>
        </p:nvGrpSpPr>
        <p:grpSpPr bwMode="auto">
          <a:xfrm>
            <a:off x="827088" y="4419600"/>
            <a:ext cx="4308475" cy="1457325"/>
            <a:chOff x="316" y="471"/>
            <a:chExt cx="2714" cy="918"/>
          </a:xfrm>
        </p:grpSpPr>
        <p:sp>
          <p:nvSpPr>
            <p:cNvPr id="7187" name="Rectangle 2"/>
            <p:cNvSpPr>
              <a:spLocks noChangeArrowheads="1"/>
            </p:cNvSpPr>
            <p:nvPr/>
          </p:nvSpPr>
          <p:spPr bwMode="auto">
            <a:xfrm>
              <a:off x="316" y="755"/>
              <a:ext cx="254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ea typeface="楷体_GB2312"/>
                </a:rPr>
                <a:t>c.</a:t>
              </a:r>
              <a:r>
                <a:rPr lang="en-US" altLang="zh-CN" sz="2800" b="1">
                  <a:latin typeface="楷体_GB2312"/>
                  <a:ea typeface="楷体_GB2312"/>
                </a:rPr>
                <a:t> </a:t>
              </a:r>
              <a:r>
                <a:rPr lang="zh-CN" altLang="en-US" sz="2800" b="1">
                  <a:latin typeface="楷体_GB2312"/>
                  <a:ea typeface="楷体_GB2312"/>
                </a:rPr>
                <a:t>根据滤波器的阶数分 </a:t>
              </a:r>
            </a:p>
          </p:txBody>
        </p:sp>
        <p:sp>
          <p:nvSpPr>
            <p:cNvPr id="7188" name="AutoShape 5"/>
            <p:cNvSpPr>
              <a:spLocks/>
            </p:cNvSpPr>
            <p:nvPr/>
          </p:nvSpPr>
          <p:spPr bwMode="auto">
            <a:xfrm>
              <a:off x="2720" y="471"/>
              <a:ext cx="310" cy="918"/>
            </a:xfrm>
            <a:prstGeom prst="leftBrace">
              <a:avLst>
                <a:gd name="adj1" fmla="val 23690"/>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b="1">
                <a:ea typeface="楷体_GB2312"/>
              </a:endParaRPr>
            </a:p>
          </p:txBody>
        </p:sp>
      </p:grpSp>
      <p:sp>
        <p:nvSpPr>
          <p:cNvPr id="15" name="Rectangle 6"/>
          <p:cNvSpPr>
            <a:spLocks noChangeArrowheads="1"/>
          </p:cNvSpPr>
          <p:nvPr/>
        </p:nvSpPr>
        <p:spPr bwMode="auto">
          <a:xfrm>
            <a:off x="5148263" y="4273550"/>
            <a:ext cx="19875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latin typeface="楷体_GB2312"/>
                <a:ea typeface="楷体_GB2312"/>
              </a:rPr>
              <a:t>一阶滤波器</a:t>
            </a:r>
          </a:p>
        </p:txBody>
      </p:sp>
      <p:sp>
        <p:nvSpPr>
          <p:cNvPr id="16" name="Rectangle 7"/>
          <p:cNvSpPr>
            <a:spLocks noChangeArrowheads="1"/>
          </p:cNvSpPr>
          <p:nvPr/>
        </p:nvSpPr>
        <p:spPr bwMode="auto">
          <a:xfrm>
            <a:off x="5160963" y="4864100"/>
            <a:ext cx="19875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latin typeface="楷体_GB2312"/>
                <a:ea typeface="楷体_GB2312"/>
              </a:rPr>
              <a:t>二阶滤波器</a:t>
            </a:r>
          </a:p>
        </p:txBody>
      </p:sp>
      <p:sp>
        <p:nvSpPr>
          <p:cNvPr id="17" name="Rectangle 8"/>
          <p:cNvSpPr>
            <a:spLocks noChangeArrowheads="1"/>
          </p:cNvSpPr>
          <p:nvPr/>
        </p:nvSpPr>
        <p:spPr bwMode="auto">
          <a:xfrm>
            <a:off x="5157788" y="5445125"/>
            <a:ext cx="19875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latin typeface="楷体_GB2312"/>
                <a:ea typeface="楷体_GB2312"/>
              </a:rPr>
              <a:t>高阶滤波器</a:t>
            </a:r>
          </a:p>
        </p:txBody>
      </p:sp>
      <p:sp>
        <p:nvSpPr>
          <p:cNvPr id="18" name="Rectangle 13"/>
          <p:cNvSpPr>
            <a:spLocks noChangeArrowheads="1"/>
          </p:cNvSpPr>
          <p:nvPr/>
        </p:nvSpPr>
        <p:spPr bwMode="auto">
          <a:xfrm>
            <a:off x="1122363" y="6002338"/>
            <a:ext cx="59547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latin typeface="楷体_GB2312"/>
                <a:ea typeface="楷体_GB2312"/>
              </a:rPr>
              <a:t>滤波器的阶数越高，选择性能越好。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p:bldP spid="10" grpId="0" animBg="1"/>
      <p:bldP spid="11" grpId="0"/>
      <p:bldP spid="12" grpId="0"/>
      <p:bldP spid="13" grpId="0"/>
      <p:bldP spid="15"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3"/>
          <p:cNvSpPr>
            <a:spLocks noChangeShapeType="1"/>
          </p:cNvSpPr>
          <p:nvPr/>
        </p:nvSpPr>
        <p:spPr bwMode="auto">
          <a:xfrm>
            <a:off x="457200" y="762000"/>
            <a:ext cx="8153400"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 name="Rectangle 4"/>
          <p:cNvSpPr>
            <a:spLocks noChangeArrowheads="1"/>
          </p:cNvSpPr>
          <p:nvPr/>
        </p:nvSpPr>
        <p:spPr bwMode="auto">
          <a:xfrm>
            <a:off x="533400" y="127283"/>
            <a:ext cx="8001000" cy="591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0"/>
              </a:spcBef>
              <a:buFontTx/>
              <a:buNone/>
            </a:pPr>
            <a:r>
              <a:rPr lang="en-US" altLang="zh-CN" sz="3600" b="1" dirty="0" smtClean="0">
                <a:solidFill>
                  <a:srgbClr val="FF0000"/>
                </a:solidFill>
                <a:ea typeface="黑体" panose="02010609060101010101" pitchFamily="49" charset="-122"/>
              </a:rPr>
              <a:t>10.1  </a:t>
            </a:r>
            <a:r>
              <a:rPr lang="zh-CN" altLang="en-US" sz="3600" b="1" dirty="0">
                <a:solidFill>
                  <a:srgbClr val="FF0000"/>
                </a:solidFill>
                <a:ea typeface="黑体" panose="02010609060101010101" pitchFamily="49" charset="-122"/>
              </a:rPr>
              <a:t>滤波电路的基本概念与分类</a:t>
            </a:r>
          </a:p>
        </p:txBody>
      </p:sp>
      <p:pic>
        <p:nvPicPr>
          <p:cNvPr id="93196" name="Picture 12" descr="未标题-3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2163" y="1389063"/>
            <a:ext cx="3049587" cy="1997075"/>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3197" name="Picture 13" descr="未标题-2 拷贝"/>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389063"/>
            <a:ext cx="3051175" cy="199707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93198" name="Picture 14" descr="未标题-3 拷贝"/>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3588" y="4095750"/>
            <a:ext cx="3067050" cy="2024063"/>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3199" name="Picture 15" descr="未标题-2 拷贝"/>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4763" y="4095750"/>
            <a:ext cx="3051175" cy="2024063"/>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00" name="Rectangle 1026"/>
          <p:cNvSpPr>
            <a:spLocks noChangeArrowheads="1"/>
          </p:cNvSpPr>
          <p:nvPr/>
        </p:nvSpPr>
        <p:spPr bwMode="auto">
          <a:xfrm>
            <a:off x="563563" y="898525"/>
            <a:ext cx="3900487"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800" b="1" smtClean="0">
                <a:ea typeface="楷体_GB2312"/>
              </a:rPr>
              <a:t>d.  </a:t>
            </a:r>
            <a:r>
              <a:rPr lang="zh-CN" altLang="en-US" sz="2800" b="1" smtClean="0">
                <a:latin typeface="楷体_GB2312"/>
                <a:ea typeface="楷体_GB2312"/>
              </a:rPr>
              <a:t>根据</a:t>
            </a:r>
            <a:r>
              <a:rPr lang="zh-CN" altLang="en-US" sz="2800" b="1" dirty="0">
                <a:latin typeface="楷体_GB2312"/>
                <a:ea typeface="楷体_GB2312"/>
              </a:rPr>
              <a:t>工作频率不同分</a:t>
            </a:r>
          </a:p>
        </p:txBody>
      </p:sp>
      <p:sp>
        <p:nvSpPr>
          <p:cNvPr id="16" name="Rectangle 1027"/>
          <p:cNvSpPr>
            <a:spLocks noChangeArrowheads="1"/>
          </p:cNvSpPr>
          <p:nvPr/>
        </p:nvSpPr>
        <p:spPr bwMode="auto">
          <a:xfrm>
            <a:off x="1670050" y="3500438"/>
            <a:ext cx="1970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latin typeface="楷体_GB2312"/>
                <a:ea typeface="楷体_GB2312"/>
              </a:rPr>
              <a:t>低通滤波器</a:t>
            </a:r>
          </a:p>
        </p:txBody>
      </p:sp>
      <p:sp>
        <p:nvSpPr>
          <p:cNvPr id="17" name="Rectangle 1028"/>
          <p:cNvSpPr>
            <a:spLocks noChangeArrowheads="1"/>
          </p:cNvSpPr>
          <p:nvPr/>
        </p:nvSpPr>
        <p:spPr bwMode="auto">
          <a:xfrm>
            <a:off x="5005388" y="3500438"/>
            <a:ext cx="1970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latin typeface="楷体_GB2312"/>
                <a:ea typeface="楷体_GB2312"/>
              </a:rPr>
              <a:t>高通滤波器</a:t>
            </a:r>
          </a:p>
        </p:txBody>
      </p:sp>
      <p:sp>
        <p:nvSpPr>
          <p:cNvPr id="18" name="Rectangle 1029"/>
          <p:cNvSpPr>
            <a:spLocks noChangeArrowheads="1"/>
          </p:cNvSpPr>
          <p:nvPr/>
        </p:nvSpPr>
        <p:spPr bwMode="auto">
          <a:xfrm>
            <a:off x="1685925" y="6223000"/>
            <a:ext cx="1970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latin typeface="楷体_GB2312"/>
                <a:ea typeface="楷体_GB2312"/>
              </a:rPr>
              <a:t>带通滤波器</a:t>
            </a:r>
          </a:p>
        </p:txBody>
      </p:sp>
      <p:sp>
        <p:nvSpPr>
          <p:cNvPr id="19" name="Rectangle 1030"/>
          <p:cNvSpPr>
            <a:spLocks noChangeArrowheads="1"/>
          </p:cNvSpPr>
          <p:nvPr/>
        </p:nvSpPr>
        <p:spPr bwMode="auto">
          <a:xfrm>
            <a:off x="5146675" y="6181725"/>
            <a:ext cx="1970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latin typeface="楷体_GB2312"/>
                <a:ea typeface="楷体_GB2312"/>
              </a:rPr>
              <a:t>带阻滤波器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3197"/>
                                        </p:tgtEl>
                                        <p:attrNameLst>
                                          <p:attrName>style.visibility</p:attrName>
                                        </p:attrNameLst>
                                      </p:cBhvr>
                                      <p:to>
                                        <p:strVal val="visible"/>
                                      </p:to>
                                    </p:set>
                                    <p:animEffect transition="in" filter="box(in)">
                                      <p:cBhvr>
                                        <p:cTn id="7" dur="500"/>
                                        <p:tgtEl>
                                          <p:spTgt spid="931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93196"/>
                                        </p:tgtEl>
                                        <p:attrNameLst>
                                          <p:attrName>style.visibility</p:attrName>
                                        </p:attrNameLst>
                                      </p:cBhvr>
                                      <p:to>
                                        <p:strVal val="visible"/>
                                      </p:to>
                                    </p:set>
                                    <p:animEffect transition="in" filter="box(out)">
                                      <p:cBhvr>
                                        <p:cTn id="16" dur="500"/>
                                        <p:tgtEl>
                                          <p:spTgt spid="9319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93199"/>
                                        </p:tgtEl>
                                        <p:attrNameLst>
                                          <p:attrName>style.visibility</p:attrName>
                                        </p:attrNameLst>
                                      </p:cBhvr>
                                      <p:to>
                                        <p:strVal val="visible"/>
                                      </p:to>
                                    </p:set>
                                    <p:animEffect transition="in" filter="box(in)">
                                      <p:cBhvr>
                                        <p:cTn id="25" dur="500"/>
                                        <p:tgtEl>
                                          <p:spTgt spid="9319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32" fill="hold" nodeType="clickEffect">
                                  <p:stCondLst>
                                    <p:cond delay="0"/>
                                  </p:stCondLst>
                                  <p:childTnLst>
                                    <p:set>
                                      <p:cBhvr>
                                        <p:cTn id="33" dur="1" fill="hold">
                                          <p:stCondLst>
                                            <p:cond delay="0"/>
                                          </p:stCondLst>
                                        </p:cTn>
                                        <p:tgtEl>
                                          <p:spTgt spid="93198"/>
                                        </p:tgtEl>
                                        <p:attrNameLst>
                                          <p:attrName>style.visibility</p:attrName>
                                        </p:attrNameLst>
                                      </p:cBhvr>
                                      <p:to>
                                        <p:strVal val="visible"/>
                                      </p:to>
                                    </p:set>
                                    <p:animEffect transition="in" filter="box(out)">
                                      <p:cBhvr>
                                        <p:cTn id="34" dur="500"/>
                                        <p:tgtEl>
                                          <p:spTgt spid="9319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3"/>
          <p:cNvSpPr>
            <a:spLocks noChangeShapeType="1"/>
          </p:cNvSpPr>
          <p:nvPr/>
        </p:nvSpPr>
        <p:spPr bwMode="auto">
          <a:xfrm>
            <a:off x="457200" y="762000"/>
            <a:ext cx="8153400"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 name="Rectangle 4"/>
          <p:cNvSpPr>
            <a:spLocks noChangeArrowheads="1"/>
          </p:cNvSpPr>
          <p:nvPr/>
        </p:nvSpPr>
        <p:spPr bwMode="auto">
          <a:xfrm>
            <a:off x="533400" y="127283"/>
            <a:ext cx="8001000" cy="591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0"/>
              </a:spcBef>
              <a:buFontTx/>
              <a:buNone/>
            </a:pPr>
            <a:r>
              <a:rPr lang="en-US" altLang="zh-CN" sz="3600" b="1" dirty="0" smtClean="0">
                <a:solidFill>
                  <a:srgbClr val="FF0000"/>
                </a:solidFill>
                <a:ea typeface="黑体" panose="02010609060101010101" pitchFamily="49" charset="-122"/>
              </a:rPr>
              <a:t>10.1  </a:t>
            </a:r>
            <a:r>
              <a:rPr lang="zh-CN" altLang="en-US" sz="3600" b="1" dirty="0">
                <a:solidFill>
                  <a:srgbClr val="FF0000"/>
                </a:solidFill>
                <a:ea typeface="黑体" panose="02010609060101010101" pitchFamily="49" charset="-122"/>
              </a:rPr>
              <a:t>滤波电路的基本概念与分类</a:t>
            </a:r>
          </a:p>
        </p:txBody>
      </p:sp>
      <p:grpSp>
        <p:nvGrpSpPr>
          <p:cNvPr id="10244" name="Group 21"/>
          <p:cNvGrpSpPr>
            <a:grpSpLocks/>
          </p:cNvGrpSpPr>
          <p:nvPr/>
        </p:nvGrpSpPr>
        <p:grpSpPr bwMode="auto">
          <a:xfrm>
            <a:off x="601663" y="1052513"/>
            <a:ext cx="4945062" cy="647700"/>
            <a:chOff x="313" y="2681"/>
            <a:chExt cx="3115" cy="408"/>
          </a:xfrm>
        </p:grpSpPr>
        <p:sp>
          <p:nvSpPr>
            <p:cNvPr id="10280" name="Rectangle 9"/>
            <p:cNvSpPr>
              <a:spLocks noChangeArrowheads="1"/>
            </p:cNvSpPr>
            <p:nvPr/>
          </p:nvSpPr>
          <p:spPr bwMode="auto">
            <a:xfrm>
              <a:off x="313" y="2681"/>
              <a:ext cx="31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ea typeface="楷体_GB2312"/>
                </a:rPr>
                <a:t>e.</a:t>
              </a:r>
              <a:r>
                <a:rPr lang="en-US" altLang="zh-CN" sz="2800" b="1">
                  <a:latin typeface="楷体_GB2312"/>
                  <a:ea typeface="楷体_GB2312"/>
                </a:rPr>
                <a:t> </a:t>
              </a:r>
              <a:r>
                <a:rPr lang="zh-CN" altLang="en-US" sz="2800" b="1">
                  <a:latin typeface="楷体_GB2312"/>
                  <a:ea typeface="楷体_GB2312"/>
                </a:rPr>
                <a:t>根据采用的元器件不同分</a:t>
              </a:r>
            </a:p>
          </p:txBody>
        </p:sp>
        <p:sp>
          <p:nvSpPr>
            <p:cNvPr id="10281" name="AutoShape 10"/>
            <p:cNvSpPr>
              <a:spLocks/>
            </p:cNvSpPr>
            <p:nvPr/>
          </p:nvSpPr>
          <p:spPr bwMode="auto">
            <a:xfrm>
              <a:off x="3202" y="2681"/>
              <a:ext cx="195" cy="408"/>
            </a:xfrm>
            <a:prstGeom prst="leftBrace">
              <a:avLst>
                <a:gd name="adj1" fmla="val 30368"/>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b="1">
                <a:ea typeface="楷体_GB2312"/>
              </a:endParaRPr>
            </a:p>
          </p:txBody>
        </p:sp>
      </p:grpSp>
      <p:sp>
        <p:nvSpPr>
          <p:cNvPr id="10245" name="Rectangle 11"/>
          <p:cNvSpPr>
            <a:spLocks noChangeArrowheads="1"/>
          </p:cNvSpPr>
          <p:nvPr/>
        </p:nvSpPr>
        <p:spPr bwMode="auto">
          <a:xfrm>
            <a:off x="5575300" y="836613"/>
            <a:ext cx="19875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latin typeface="楷体_GB2312"/>
                <a:ea typeface="楷体_GB2312"/>
              </a:rPr>
              <a:t>无源滤波器</a:t>
            </a:r>
          </a:p>
        </p:txBody>
      </p:sp>
      <p:sp>
        <p:nvSpPr>
          <p:cNvPr id="10246" name="Rectangle 12"/>
          <p:cNvSpPr>
            <a:spLocks noChangeArrowheads="1"/>
          </p:cNvSpPr>
          <p:nvPr/>
        </p:nvSpPr>
        <p:spPr bwMode="auto">
          <a:xfrm>
            <a:off x="5599113" y="1360488"/>
            <a:ext cx="198755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latin typeface="楷体_GB2312"/>
                <a:ea typeface="楷体_GB2312"/>
              </a:rPr>
              <a:t>有源滤波器</a:t>
            </a:r>
          </a:p>
        </p:txBody>
      </p:sp>
      <p:sp>
        <p:nvSpPr>
          <p:cNvPr id="10247" name="Rectangle 7"/>
          <p:cNvSpPr>
            <a:spLocks noChangeArrowheads="1"/>
          </p:cNvSpPr>
          <p:nvPr/>
        </p:nvSpPr>
        <p:spPr bwMode="auto">
          <a:xfrm>
            <a:off x="392113" y="2293938"/>
            <a:ext cx="7620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latin typeface="楷体_GB2312"/>
                <a:ea typeface="楷体_GB2312"/>
              </a:rPr>
              <a:t>组成</a:t>
            </a:r>
            <a:r>
              <a:rPr lang="en-US" altLang="zh-CN" sz="2800" b="1">
                <a:latin typeface="楷体_GB2312"/>
                <a:ea typeface="楷体_GB2312"/>
              </a:rPr>
              <a:t>:  </a:t>
            </a:r>
            <a:r>
              <a:rPr lang="zh-CN" altLang="en-US" sz="2800" b="1">
                <a:latin typeface="楷体_GB2312"/>
                <a:ea typeface="楷体_GB2312"/>
              </a:rPr>
              <a:t>由电阻、电容、电感等无源器件组成。</a:t>
            </a:r>
          </a:p>
        </p:txBody>
      </p:sp>
      <p:sp>
        <p:nvSpPr>
          <p:cNvPr id="10248" name="Rectangle 9"/>
          <p:cNvSpPr>
            <a:spLocks noChangeArrowheads="1"/>
          </p:cNvSpPr>
          <p:nvPr/>
        </p:nvSpPr>
        <p:spPr bwMode="auto">
          <a:xfrm>
            <a:off x="1660525" y="5661025"/>
            <a:ext cx="7297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latin typeface="楷体_GB2312"/>
                <a:ea typeface="楷体_GB2312"/>
              </a:rPr>
              <a:t>体积和重量比较大，电感还会引起电磁干扰。</a:t>
            </a:r>
          </a:p>
        </p:txBody>
      </p:sp>
      <p:sp>
        <p:nvSpPr>
          <p:cNvPr id="10249" name="Rectangle 13"/>
          <p:cNvSpPr>
            <a:spLocks noChangeArrowheads="1"/>
          </p:cNvSpPr>
          <p:nvPr/>
        </p:nvSpPr>
        <p:spPr bwMode="auto">
          <a:xfrm>
            <a:off x="550863" y="1700213"/>
            <a:ext cx="256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b="1">
                <a:ea typeface="楷体_GB2312"/>
              </a:rPr>
              <a:t>(a)</a:t>
            </a:r>
            <a:r>
              <a:rPr lang="en-US" altLang="zh-CN" sz="2800" b="1">
                <a:latin typeface="楷体_GB2312"/>
                <a:ea typeface="楷体_GB2312"/>
              </a:rPr>
              <a:t> </a:t>
            </a:r>
            <a:r>
              <a:rPr lang="zh-CN" altLang="en-US" sz="2800" b="1">
                <a:latin typeface="楷体_GB2312"/>
                <a:ea typeface="楷体_GB2312"/>
              </a:rPr>
              <a:t>无源滤波器</a:t>
            </a:r>
          </a:p>
        </p:txBody>
      </p:sp>
      <p:sp>
        <p:nvSpPr>
          <p:cNvPr id="10250" name="Rectangle 15"/>
          <p:cNvSpPr>
            <a:spLocks noChangeArrowheads="1"/>
          </p:cNvSpPr>
          <p:nvPr/>
        </p:nvSpPr>
        <p:spPr bwMode="auto">
          <a:xfrm>
            <a:off x="1547813" y="2863850"/>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latin typeface="楷体_GB2312"/>
                <a:ea typeface="楷体_GB2312"/>
              </a:rPr>
              <a:t>电路简单</a:t>
            </a:r>
          </a:p>
        </p:txBody>
      </p:sp>
      <p:sp>
        <p:nvSpPr>
          <p:cNvPr id="10251" name="Rectangle 16"/>
          <p:cNvSpPr>
            <a:spLocks noChangeArrowheads="1"/>
          </p:cNvSpPr>
          <p:nvPr/>
        </p:nvSpPr>
        <p:spPr bwMode="auto">
          <a:xfrm>
            <a:off x="1547813" y="3394075"/>
            <a:ext cx="1970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latin typeface="楷体_GB2312"/>
                <a:ea typeface="楷体_GB2312"/>
              </a:rPr>
              <a:t>高频性能好</a:t>
            </a:r>
          </a:p>
        </p:txBody>
      </p:sp>
      <p:sp>
        <p:nvSpPr>
          <p:cNvPr id="10252" name="Rectangle 17"/>
          <p:cNvSpPr>
            <a:spLocks noChangeArrowheads="1"/>
          </p:cNvSpPr>
          <p:nvPr/>
        </p:nvSpPr>
        <p:spPr bwMode="auto">
          <a:xfrm>
            <a:off x="1547813" y="3860800"/>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latin typeface="楷体_GB2312"/>
                <a:ea typeface="楷体_GB2312"/>
              </a:rPr>
              <a:t>工作可靠</a:t>
            </a:r>
          </a:p>
        </p:txBody>
      </p:sp>
      <p:grpSp>
        <p:nvGrpSpPr>
          <p:cNvPr id="10253" name="Group 24"/>
          <p:cNvGrpSpPr>
            <a:grpSpLocks/>
          </p:cNvGrpSpPr>
          <p:nvPr/>
        </p:nvGrpSpPr>
        <p:grpSpPr bwMode="auto">
          <a:xfrm>
            <a:off x="282575" y="3175000"/>
            <a:ext cx="1265238" cy="973138"/>
            <a:chOff x="237" y="1537"/>
            <a:chExt cx="759" cy="371"/>
          </a:xfrm>
        </p:grpSpPr>
        <p:sp>
          <p:nvSpPr>
            <p:cNvPr id="10278" name="Rectangle 14"/>
            <p:cNvSpPr>
              <a:spLocks noChangeArrowheads="1"/>
            </p:cNvSpPr>
            <p:nvPr/>
          </p:nvSpPr>
          <p:spPr bwMode="auto">
            <a:xfrm>
              <a:off x="237" y="1619"/>
              <a:ext cx="5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latin typeface="楷体_GB2312"/>
                  <a:ea typeface="楷体_GB2312"/>
                </a:rPr>
                <a:t>优点</a:t>
              </a:r>
            </a:p>
          </p:txBody>
        </p:sp>
        <p:sp>
          <p:nvSpPr>
            <p:cNvPr id="10279" name="AutoShape 19"/>
            <p:cNvSpPr>
              <a:spLocks/>
            </p:cNvSpPr>
            <p:nvPr/>
          </p:nvSpPr>
          <p:spPr bwMode="auto">
            <a:xfrm>
              <a:off x="764" y="1537"/>
              <a:ext cx="232" cy="371"/>
            </a:xfrm>
            <a:prstGeom prst="leftBrace">
              <a:avLst>
                <a:gd name="adj1" fmla="val 25853"/>
                <a:gd name="adj2" fmla="val 50634"/>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b="1">
                <a:ea typeface="楷体_GB2312"/>
              </a:endParaRPr>
            </a:p>
          </p:txBody>
        </p:sp>
      </p:grpSp>
      <p:sp>
        <p:nvSpPr>
          <p:cNvPr id="10254" name="Rectangle 21"/>
          <p:cNvSpPr>
            <a:spLocks noChangeArrowheads="1"/>
          </p:cNvSpPr>
          <p:nvPr/>
        </p:nvSpPr>
        <p:spPr bwMode="auto">
          <a:xfrm>
            <a:off x="1646238" y="4565650"/>
            <a:ext cx="33988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latin typeface="楷体_GB2312"/>
                <a:ea typeface="楷体_GB2312"/>
              </a:rPr>
              <a:t>通带信号有能量损耗</a:t>
            </a:r>
          </a:p>
        </p:txBody>
      </p:sp>
      <p:sp>
        <p:nvSpPr>
          <p:cNvPr id="10255" name="Rectangle 22"/>
          <p:cNvSpPr>
            <a:spLocks noChangeArrowheads="1"/>
          </p:cNvSpPr>
          <p:nvPr/>
        </p:nvSpPr>
        <p:spPr bwMode="auto">
          <a:xfrm>
            <a:off x="1595438" y="5140325"/>
            <a:ext cx="3041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dirty="0">
                <a:solidFill>
                  <a:srgbClr val="FF0000"/>
                </a:solidFill>
                <a:latin typeface="楷体_GB2312"/>
                <a:ea typeface="楷体_GB2312"/>
              </a:rPr>
              <a:t>负载效应比较明显</a:t>
            </a:r>
          </a:p>
        </p:txBody>
      </p:sp>
      <p:grpSp>
        <p:nvGrpSpPr>
          <p:cNvPr id="10256" name="Group 25"/>
          <p:cNvGrpSpPr>
            <a:grpSpLocks/>
          </p:cNvGrpSpPr>
          <p:nvPr/>
        </p:nvGrpSpPr>
        <p:grpSpPr bwMode="auto">
          <a:xfrm>
            <a:off x="327025" y="4800600"/>
            <a:ext cx="1292225" cy="1220788"/>
            <a:chOff x="329" y="2784"/>
            <a:chExt cx="814" cy="769"/>
          </a:xfrm>
        </p:grpSpPr>
        <p:sp>
          <p:nvSpPr>
            <p:cNvPr id="10276" name="Rectangle 20"/>
            <p:cNvSpPr>
              <a:spLocks noChangeArrowheads="1"/>
            </p:cNvSpPr>
            <p:nvPr/>
          </p:nvSpPr>
          <p:spPr bwMode="auto">
            <a:xfrm>
              <a:off x="329" y="3008"/>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latin typeface="楷体_GB2312"/>
                  <a:ea typeface="楷体_GB2312"/>
                </a:rPr>
                <a:t>缺点</a:t>
              </a:r>
            </a:p>
          </p:txBody>
        </p:sp>
        <p:sp>
          <p:nvSpPr>
            <p:cNvPr id="10277" name="AutoShape 23"/>
            <p:cNvSpPr>
              <a:spLocks/>
            </p:cNvSpPr>
            <p:nvPr/>
          </p:nvSpPr>
          <p:spPr bwMode="auto">
            <a:xfrm>
              <a:off x="895" y="2784"/>
              <a:ext cx="248" cy="769"/>
            </a:xfrm>
            <a:prstGeom prst="leftBrace">
              <a:avLst>
                <a:gd name="adj1" fmla="val 25854"/>
                <a:gd name="adj2" fmla="val 50634"/>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b="1">
                <a:ea typeface="楷体_GB2312"/>
              </a:endParaRPr>
            </a:p>
          </p:txBody>
        </p:sp>
      </p:grpSp>
      <p:grpSp>
        <p:nvGrpSpPr>
          <p:cNvPr id="10257" name="Group 46"/>
          <p:cNvGrpSpPr>
            <a:grpSpLocks/>
          </p:cNvGrpSpPr>
          <p:nvPr/>
        </p:nvGrpSpPr>
        <p:grpSpPr bwMode="auto">
          <a:xfrm>
            <a:off x="5808663" y="2965450"/>
            <a:ext cx="3127375" cy="2400300"/>
            <a:chOff x="3735" y="1227"/>
            <a:chExt cx="1971" cy="1512"/>
          </a:xfrm>
        </p:grpSpPr>
        <p:grpSp>
          <p:nvGrpSpPr>
            <p:cNvPr id="10258" name="Group 44"/>
            <p:cNvGrpSpPr>
              <a:grpSpLocks/>
            </p:cNvGrpSpPr>
            <p:nvPr/>
          </p:nvGrpSpPr>
          <p:grpSpPr bwMode="auto">
            <a:xfrm>
              <a:off x="3735" y="1227"/>
              <a:ext cx="1971" cy="1059"/>
              <a:chOff x="3735" y="1227"/>
              <a:chExt cx="1971" cy="1059"/>
            </a:xfrm>
          </p:grpSpPr>
          <p:sp>
            <p:nvSpPr>
              <p:cNvPr id="10260" name="Rectangle 26"/>
              <p:cNvSpPr>
                <a:spLocks noChangeArrowheads="1"/>
              </p:cNvSpPr>
              <p:nvPr/>
            </p:nvSpPr>
            <p:spPr bwMode="auto">
              <a:xfrm>
                <a:off x="4725" y="1624"/>
                <a:ext cx="12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b="1">
                  <a:ea typeface="楷体_GB2312"/>
                </a:endParaRPr>
              </a:p>
            </p:txBody>
          </p:sp>
          <p:sp>
            <p:nvSpPr>
              <p:cNvPr id="10261" name="Line 27"/>
              <p:cNvSpPr>
                <a:spLocks noChangeShapeType="1"/>
              </p:cNvSpPr>
              <p:nvPr/>
            </p:nvSpPr>
            <p:spPr bwMode="auto">
              <a:xfrm>
                <a:off x="3735" y="1344"/>
                <a:ext cx="48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0262" name="Line 28"/>
              <p:cNvSpPr>
                <a:spLocks noChangeShapeType="1"/>
              </p:cNvSpPr>
              <p:nvPr/>
            </p:nvSpPr>
            <p:spPr bwMode="auto">
              <a:xfrm>
                <a:off x="4218" y="1227"/>
                <a:ext cx="0" cy="24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0263" name="Line 29"/>
              <p:cNvSpPr>
                <a:spLocks noChangeShapeType="1"/>
              </p:cNvSpPr>
              <p:nvPr/>
            </p:nvSpPr>
            <p:spPr bwMode="auto">
              <a:xfrm>
                <a:off x="4308" y="1227"/>
                <a:ext cx="0" cy="24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0264" name="Line 30"/>
              <p:cNvSpPr>
                <a:spLocks noChangeShapeType="1"/>
              </p:cNvSpPr>
              <p:nvPr/>
            </p:nvSpPr>
            <p:spPr bwMode="auto">
              <a:xfrm>
                <a:off x="4314" y="1344"/>
                <a:ext cx="48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0265" name="Line 31"/>
              <p:cNvSpPr>
                <a:spLocks noChangeShapeType="1"/>
              </p:cNvSpPr>
              <p:nvPr/>
            </p:nvSpPr>
            <p:spPr bwMode="auto">
              <a:xfrm flipV="1">
                <a:off x="4788" y="1332"/>
                <a:ext cx="0" cy="28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0266" name="Line 32"/>
              <p:cNvSpPr>
                <a:spLocks noChangeShapeType="1"/>
              </p:cNvSpPr>
              <p:nvPr/>
            </p:nvSpPr>
            <p:spPr bwMode="auto">
              <a:xfrm>
                <a:off x="4788" y="1957"/>
                <a:ext cx="0" cy="32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0267" name="Line 33"/>
              <p:cNvSpPr>
                <a:spLocks noChangeShapeType="1"/>
              </p:cNvSpPr>
              <p:nvPr/>
            </p:nvSpPr>
            <p:spPr bwMode="auto">
              <a:xfrm flipH="1">
                <a:off x="3747" y="2280"/>
                <a:ext cx="105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0268" name="Line 35"/>
              <p:cNvSpPr>
                <a:spLocks noChangeShapeType="1"/>
              </p:cNvSpPr>
              <p:nvPr/>
            </p:nvSpPr>
            <p:spPr bwMode="auto">
              <a:xfrm>
                <a:off x="4782" y="1344"/>
                <a:ext cx="492"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0269" name="Rectangle 36"/>
              <p:cNvSpPr>
                <a:spLocks noChangeArrowheads="1"/>
              </p:cNvSpPr>
              <p:nvPr/>
            </p:nvSpPr>
            <p:spPr bwMode="auto">
              <a:xfrm>
                <a:off x="5205" y="1633"/>
                <a:ext cx="12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b="1">
                  <a:ea typeface="楷体_GB2312"/>
                </a:endParaRPr>
              </a:p>
            </p:txBody>
          </p:sp>
          <p:sp>
            <p:nvSpPr>
              <p:cNvPr id="10270" name="Line 37"/>
              <p:cNvSpPr>
                <a:spLocks noChangeShapeType="1"/>
              </p:cNvSpPr>
              <p:nvPr/>
            </p:nvSpPr>
            <p:spPr bwMode="auto">
              <a:xfrm flipV="1">
                <a:off x="5268" y="1341"/>
                <a:ext cx="0" cy="28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0271" name="Line 38"/>
              <p:cNvSpPr>
                <a:spLocks noChangeShapeType="1"/>
              </p:cNvSpPr>
              <p:nvPr/>
            </p:nvSpPr>
            <p:spPr bwMode="auto">
              <a:xfrm>
                <a:off x="5268" y="1963"/>
                <a:ext cx="0" cy="32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0272" name="Line 39"/>
              <p:cNvSpPr>
                <a:spLocks noChangeShapeType="1"/>
              </p:cNvSpPr>
              <p:nvPr/>
            </p:nvSpPr>
            <p:spPr bwMode="auto">
              <a:xfrm>
                <a:off x="4779" y="2280"/>
                <a:ext cx="492"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0273" name="Rectangle 40"/>
              <p:cNvSpPr>
                <a:spLocks noChangeArrowheads="1"/>
              </p:cNvSpPr>
              <p:nvPr/>
            </p:nvSpPr>
            <p:spPr bwMode="auto">
              <a:xfrm>
                <a:off x="4097" y="1472"/>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i="1">
                    <a:ea typeface="楷体_GB2312"/>
                  </a:rPr>
                  <a:t>C</a:t>
                </a:r>
              </a:p>
            </p:txBody>
          </p:sp>
          <p:sp>
            <p:nvSpPr>
              <p:cNvPr id="10274" name="Rectangle 41"/>
              <p:cNvSpPr>
                <a:spLocks noChangeArrowheads="1"/>
              </p:cNvSpPr>
              <p:nvPr/>
            </p:nvSpPr>
            <p:spPr bwMode="auto">
              <a:xfrm>
                <a:off x="4409" y="1627"/>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i="1">
                    <a:ea typeface="楷体_GB2312"/>
                  </a:rPr>
                  <a:t>R</a:t>
                </a:r>
              </a:p>
            </p:txBody>
          </p:sp>
          <p:sp>
            <p:nvSpPr>
              <p:cNvPr id="10275" name="Rectangle 42"/>
              <p:cNvSpPr>
                <a:spLocks noChangeArrowheads="1"/>
              </p:cNvSpPr>
              <p:nvPr/>
            </p:nvSpPr>
            <p:spPr bwMode="auto">
              <a:xfrm>
                <a:off x="5340" y="1618"/>
                <a:ext cx="3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i="1">
                    <a:ea typeface="楷体_GB2312"/>
                  </a:rPr>
                  <a:t>R</a:t>
                </a:r>
                <a:r>
                  <a:rPr lang="en-US" altLang="zh-CN" sz="2800" b="1" baseline="-25000">
                    <a:ea typeface="楷体_GB2312"/>
                  </a:rPr>
                  <a:t>L</a:t>
                </a:r>
              </a:p>
            </p:txBody>
          </p:sp>
        </p:grpSp>
        <p:sp>
          <p:nvSpPr>
            <p:cNvPr id="10259" name="Rectangle 45"/>
            <p:cNvSpPr>
              <a:spLocks noChangeArrowheads="1"/>
            </p:cNvSpPr>
            <p:nvPr/>
          </p:nvSpPr>
          <p:spPr bwMode="auto">
            <a:xfrm>
              <a:off x="3739" y="2412"/>
              <a:ext cx="16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b="1">
                  <a:latin typeface="楷体_GB2312"/>
                  <a:ea typeface="楷体_GB2312"/>
                </a:rPr>
                <a:t>无源高通滤波器</a:t>
              </a:r>
            </a:p>
          </p:txBody>
        </p:sp>
      </p:gr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stretch>
            <a:fillRect t="181" b="181"/>
          </a:stretch>
        </a:blipFill>
        <a:ln>
          <a:noFill/>
        </a:ln>
      </a:spPr>
      <a:bodyPr/>
      <a:lstStyle>
        <a:defPPr algn="ctr" eaLnBrk="1" hangingPunct="1">
          <a:defRPr>
            <a:noFill/>
            <a:ea typeface="楷体_GB2312" pitchFamily="49" charset="-122"/>
            <a:cs typeface="+mn-c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20375</TotalTime>
  <Words>5635</Words>
  <Application>Microsoft Office PowerPoint</Application>
  <PresentationFormat>全屏显示(4:3)</PresentationFormat>
  <Paragraphs>709</Paragraphs>
  <Slides>54</Slides>
  <Notes>41</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54</vt:i4>
      </vt:variant>
    </vt:vector>
  </HeadingPairs>
  <TitlesOfParts>
    <vt:vector size="59" baseType="lpstr">
      <vt:lpstr>默认设计模板</vt:lpstr>
      <vt:lpstr>Microsoft 公式 3.0</vt:lpstr>
      <vt:lpstr>Photo Editor 照片</vt:lpstr>
      <vt:lpstr>Equation</vt:lpstr>
      <vt:lpstr>公式</vt:lpstr>
      <vt:lpstr>第十二周内容回顾</vt:lpstr>
      <vt:lpstr>PowerPoint 演示文稿</vt:lpstr>
      <vt:lpstr>电子技术基础模拟部分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第十三周内容回顾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第十章  信号处理与信号产生电路</vt:lpstr>
    </vt:vector>
  </TitlesOfParts>
  <Company>- BMTD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zhanglin</dc:creator>
  <cp:lastModifiedBy>zhangh</cp:lastModifiedBy>
  <cp:revision>1337</cp:revision>
  <dcterms:created xsi:type="dcterms:W3CDTF">2000-03-01T12:06:14Z</dcterms:created>
  <dcterms:modified xsi:type="dcterms:W3CDTF">2017-06-02T09:46:23Z</dcterms:modified>
</cp:coreProperties>
</file>