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heme/themeOverride12.xml" ContentType="application/vnd.openxmlformats-officedocument.themeOverride+xml"/>
  <Override PartName="/ppt/slides/slide36.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theme/themeOverride39.xml" ContentType="application/vnd.openxmlformats-officedocument.themeOverride+xml"/>
  <Override PartName="/ppt/notesSlides/notesSlide52.xml" ContentType="application/vnd.openxmlformats-officedocument.presentationml.notesSlide+xml"/>
  <Override PartName="/ppt/theme/themeOverride17.xml" ContentType="application/vnd.openxmlformats-officedocument.themeOverride+xml"/>
  <Override PartName="/ppt/notesSlides/notesSlide30.xml" ContentType="application/vnd.openxmlformats-officedocument.presentationml.notesSlide+xml"/>
  <Override PartName="/ppt/theme/themeOverride28.xml" ContentType="application/vnd.openxmlformats-officedocument.themeOverride+xml"/>
  <Override PartName="/ppt/theme/themeOverride64.xml" ContentType="application/vnd.openxmlformats-officedocument.themeOverride+xml"/>
  <Override PartName="/ppt/notesSlides/notesSlide7.xml" ContentType="application/vnd.openxmlformats-officedocument.presentationml.notesSlide+xml"/>
  <Override PartName="/ppt/theme/themeOverride53.xml" ContentType="application/vnd.openxmlformats-officedocument.themeOverride+xml"/>
  <Override PartName="/ppt/slides/slide77.xml" ContentType="application/vnd.openxmlformats-officedocument.presentationml.slide+xml"/>
  <Override PartName="/ppt/theme/themeOverride42.xml" ContentType="application/vnd.openxmlformats-officedocument.themeOverr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Override20.xml" ContentType="application/vnd.openxmlformats-officedocument.themeOverride+xml"/>
  <Override PartName="/ppt/theme/themeOverride31.xml" ContentType="application/vnd.openxmlformats-officedocument.themeOverride+xml"/>
  <Override PartName="/ppt/notesSlides/notesSlide68.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theme/themeOverride6.xml" ContentType="application/vnd.openxmlformats-officedocument.themeOverr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theme/themeOverride2.xml" ContentType="application/vnd.openxmlformats-officedocument.themeOverr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theme/themeOverride29.xml" ContentType="application/vnd.openxmlformats-officedocument.themeOverride+xml"/>
  <Override PartName="/ppt/notesSlides/notesSlide42.xml" ContentType="application/vnd.openxmlformats-officedocument.presentationml.notesSlide+xml"/>
  <Override PartName="/ppt/theme/themeOverride47.xml" ContentType="application/vnd.openxmlformats-officedocument.themeOverride+xml"/>
  <Override PartName="/ppt/notesSlides/notesSlide60.xml" ContentType="application/vnd.openxmlformats-officedocument.presentationml.notesSlide+xml"/>
  <Override PartName="/ppt/theme/themeOverride58.xml" ContentType="application/vnd.openxmlformats-officedocument.themeOverr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8.xml" ContentType="application/vnd.openxmlformats-officedocument.presentationml.notesSlide+xml"/>
  <Override PartName="/ppt/notesSlides/notesSlide20.xml" ContentType="application/vnd.openxmlformats-officedocument.presentationml.notesSlide+xml"/>
  <Override PartName="/ppt/theme/themeOverride18.xml" ContentType="application/vnd.openxmlformats-officedocument.themeOverride+xml"/>
  <Override PartName="/ppt/notesSlides/notesSlide31.xml" ContentType="application/vnd.openxmlformats-officedocument.presentationml.notesSlide+xml"/>
  <Override PartName="/ppt/theme/themeOverride36.xml" ContentType="application/vnd.openxmlformats-officedocument.themeOverride+xml"/>
  <Override PartName="/ppt/theme/themeOverride25.xml" ContentType="application/vnd.openxmlformats-officedocument.themeOverride+xml"/>
  <Override PartName="/ppt/theme/themeOverride43.xml" ContentType="application/vnd.openxmlformats-officedocument.themeOverride+xml"/>
  <Override PartName="/ppt/theme/themeOverride54.xml" ContentType="application/vnd.openxmlformats-officedocument.themeOverride+xml"/>
  <Override PartName="/ppt/slides/slide4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ppt/theme/themeOverride14.xml" ContentType="application/vnd.openxmlformats-officedocument.themeOverride+xml"/>
  <Override PartName="/ppt/theme/themeOverride32.xml" ContentType="application/vnd.openxmlformats-officedocument.themeOverride+xml"/>
  <Override PartName="/ppt/theme/themeOverride61.xml" ContentType="application/vnd.openxmlformats-officedocument.themeOverr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theme/themeOverride7.xml" ContentType="application/vnd.openxmlformats-officedocument.themeOverride+xml"/>
  <Override PartName="/ppt/theme/themeOverride21.xml" ContentType="application/vnd.openxmlformats-officedocument.themeOverride+xml"/>
  <Override PartName="/ppt/theme/themeOverride50.xml" ContentType="application/vnd.openxmlformats-officedocument.themeOverr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Override10.xml" ContentType="application/vnd.openxmlformats-officedocument.themeOverrid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theme/themeOverride3.xml" ContentType="application/vnd.openxmlformats-officedocument.themeOverr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theme/themeOverride59.xml" ContentType="application/vnd.openxmlformats-officedocument.themeOverr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heme/themeOverride19.xml" ContentType="application/vnd.openxmlformats-officedocument.themeOverride+xml"/>
  <Override PartName="/ppt/notesSlides/notesSlide32.xml" ContentType="application/vnd.openxmlformats-officedocument.presentationml.notesSlide+xml"/>
  <Override PartName="/ppt/theme/themeOverride48.xml" ContentType="application/vnd.openxmlformats-officedocument.themeOverr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heme/themeOverride37.xml" ContentType="application/vnd.openxmlformats-officedocument.themeOverride+xml"/>
  <Override PartName="/ppt/notesSlides/notesSlide50.xml" ContentType="application/vnd.openxmlformats-officedocument.presentationml.notesSlide+xml"/>
  <Override PartName="/ppt/theme/themeOverride55.xml" ContentType="application/vnd.openxmlformats-officedocument.themeOverride+xml"/>
  <Override PartName="/ppt/slides/slide79.xml" ContentType="application/vnd.openxmlformats-officedocument.presentationml.slide+xml"/>
  <Override PartName="/ppt/notesSlides/notesSlide10.xml" ContentType="application/vnd.openxmlformats-officedocument.presentationml.notesSlide+xml"/>
  <Override PartName="/ppt/theme/themeOverride15.xml" ContentType="application/vnd.openxmlformats-officedocument.themeOverride+xml"/>
  <Override PartName="/ppt/theme/themeOverride26.xml" ContentType="application/vnd.openxmlformats-officedocument.themeOverride+xml"/>
  <Override PartName="/ppt/theme/themeOverride44.xml" ContentType="application/vnd.openxmlformats-officedocument.themeOverride+xml"/>
  <Override PartName="/ppt/theme/themeOverride62.xml" ContentType="application/vnd.openxmlformats-officedocument.themeOverr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heme/themeOverride22.xml" ContentType="application/vnd.openxmlformats-officedocument.themeOverride+xml"/>
  <Override PartName="/ppt/theme/themeOverride33.xml" ContentType="application/vnd.openxmlformats-officedocument.themeOverride+xml"/>
  <Override PartName="/ppt/theme/themeOverride51.xml" ContentType="application/vnd.openxmlformats-officedocument.themeOverr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theme/themeOverride8.xml" ContentType="application/vnd.openxmlformats-officedocument.themeOverride+xml"/>
  <Override PartName="/ppt/theme/themeOverride11.xml" ContentType="application/vnd.openxmlformats-officedocument.themeOverride+xml"/>
  <Override PartName="/ppt/theme/themeOverride40.xml" ContentType="application/vnd.openxmlformats-officedocument.themeOverr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Layouts/slideLayout16.xml" ContentType="application/vnd.openxmlformats-officedocument.presentationml.slideLayout+xml"/>
  <Default Extension="jpeg" ContentType="image/jpeg"/>
  <Override PartName="/ppt/theme/themeOverride4.xml" ContentType="application/vnd.openxmlformats-officedocument.themeOverr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theme/themeOverride38.xml" ContentType="application/vnd.openxmlformats-officedocument.themeOverride+xml"/>
  <Override PartName="/ppt/notesSlides/notesSlide51.xml" ContentType="application/vnd.openxmlformats-officedocument.presentationml.notesSlide+xml"/>
  <Override PartName="/ppt/theme/themeOverride49.xml" ContentType="application/vnd.openxmlformats-officedocument.themeOverride+xml"/>
  <Override PartName="/ppt/notesSlides/notesSlide11.xml" ContentType="application/vnd.openxmlformats-officedocument.presentationml.notesSlide+xml"/>
  <Override PartName="/ppt/theme/themeOverride27.xml" ContentType="application/vnd.openxmlformats-officedocument.themeOverride+xml"/>
  <Override PartName="/ppt/notesSlides/notesSlide40.xml" ContentType="application/vnd.openxmlformats-officedocument.presentationml.notesSlide+xml"/>
  <Override PartName="/ppt/theme/themeOverride45.xml" ContentType="application/vnd.openxmlformats-officedocument.themeOverride+xml"/>
  <Override PartName="/ppt/theme/themeOverride56.xml" ContentType="application/vnd.openxmlformats-officedocument.themeOverride+xml"/>
  <Override PartName="/ppt/notesSlides/notesSlide6.xml" ContentType="application/vnd.openxmlformats-officedocument.presentationml.notesSlide+xml"/>
  <Override PartName="/ppt/theme/themeOverride16.xml" ContentType="application/vnd.openxmlformats-officedocument.themeOverride+xml"/>
  <Override PartName="/ppt/theme/themeOverride34.xml" ContentType="application/vnd.openxmlformats-officedocument.themeOverride+xml"/>
  <Override PartName="/ppt/theme/themeOverride63.xml" ContentType="application/vnd.openxmlformats-officedocument.themeOverride+xml"/>
  <Override PartName="/ppt/slides/slide8.xml" ContentType="application/vnd.openxmlformats-officedocument.presentationml.slide+xml"/>
  <Override PartName="/ppt/slides/slide69.xml" ContentType="application/vnd.openxmlformats-officedocument.presentationml.slide+xml"/>
  <Override PartName="/ppt/theme/themeOverride9.xml" ContentType="application/vnd.openxmlformats-officedocument.themeOverride+xml"/>
  <Override PartName="/ppt/theme/themeOverride23.xml" ContentType="application/vnd.openxmlformats-officedocument.themeOverride+xml"/>
  <Override PartName="/ppt/theme/themeOverride41.xml" ContentType="application/vnd.openxmlformats-officedocument.themeOverride+xml"/>
  <Override PartName="/ppt/theme/themeOverride52.xml" ContentType="application/vnd.openxmlformats-officedocument.themeOverride+xml"/>
  <Override PartName="/ppt/slides/slide29.xml" ContentType="application/vnd.openxmlformats-officedocument.presentationml.slide+xml"/>
  <Override PartName="/ppt/slides/slide76.xml" ContentType="application/vnd.openxmlformats-officedocument.presentationml.slide+xml"/>
  <Override PartName="/ppt/theme/themeOverride30.xml" ContentType="application/vnd.openxmlformats-officedocument.themeOverr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theme/themeOverride5.xml" ContentType="application/vnd.openxmlformats-officedocument.themeOverride+xml"/>
  <Override PartName="/ppt/notesSlides/notesSlide67.xml" ContentType="application/vnd.openxmlformats-officedocument.presentationml.notesSlide+xml"/>
  <Override PartName="/ppt/slides/slide43.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theme/themeOverride57.xml" ContentType="application/vnd.openxmlformats-officedocument.themeOverride+xml"/>
  <Override PartName="/ppt/notesSlides/notesSlide12.xml" ContentType="application/vnd.openxmlformats-officedocument.presentationml.notesSlide+xml"/>
  <Override PartName="/ppt/theme/themeOverride46.xml" ContentType="application/vnd.openxmlformats-officedocument.themeOverride+xml"/>
  <Override PartName="/ppt/theme/themeOverride24.xml" ContentType="application/vnd.openxmlformats-officedocument.themeOverride+xml"/>
  <Override PartName="/ppt/theme/themeOverride35.xml" ContentType="application/vnd.openxmlformats-officedocument.themeOverr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heme/themeOverride13.xml" ContentType="application/vnd.openxmlformats-officedocument.themeOverride+xml"/>
  <Override PartName="/ppt/theme/themeOverride60.xml" ContentType="application/vnd.openxmlformats-officedocument.themeOverride+xml"/>
  <Override PartName="/ppt/slides/slide48.xml" ContentType="application/vnd.openxmlformats-officedocument.presentationml.slide+xml"/>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7" r:id="rId2"/>
    <p:sldId id="258" r:id="rId3"/>
    <p:sldId id="259" r:id="rId4"/>
    <p:sldId id="260" r:id="rId5"/>
    <p:sldId id="261" r:id="rId6"/>
    <p:sldId id="262" r:id="rId7"/>
    <p:sldId id="263" r:id="rId8"/>
    <p:sldId id="264" r:id="rId9"/>
    <p:sldId id="266" r:id="rId10"/>
    <p:sldId id="267" r:id="rId11"/>
    <p:sldId id="268" r:id="rId12"/>
    <p:sldId id="269" r:id="rId13"/>
    <p:sldId id="270" r:id="rId14"/>
    <p:sldId id="271" r:id="rId15"/>
    <p:sldId id="272" r:id="rId16"/>
    <p:sldId id="274" r:id="rId17"/>
    <p:sldId id="275" r:id="rId18"/>
    <p:sldId id="276" r:id="rId19"/>
    <p:sldId id="279" r:id="rId20"/>
    <p:sldId id="353" r:id="rId21"/>
    <p:sldId id="280" r:id="rId22"/>
    <p:sldId id="281" r:id="rId23"/>
    <p:sldId id="282" r:id="rId24"/>
    <p:sldId id="283"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9" r:id="rId38"/>
    <p:sldId id="303" r:id="rId39"/>
    <p:sldId id="304" r:id="rId40"/>
    <p:sldId id="305" r:id="rId41"/>
    <p:sldId id="306" r:id="rId42"/>
    <p:sldId id="307" r:id="rId43"/>
    <p:sldId id="308" r:id="rId44"/>
    <p:sldId id="309" r:id="rId45"/>
    <p:sldId id="310" r:id="rId46"/>
    <p:sldId id="311" r:id="rId47"/>
    <p:sldId id="312" r:id="rId48"/>
    <p:sldId id="313" r:id="rId49"/>
    <p:sldId id="314" r:id="rId50"/>
    <p:sldId id="315" r:id="rId51"/>
    <p:sldId id="317" r:id="rId52"/>
    <p:sldId id="318" r:id="rId53"/>
    <p:sldId id="319" r:id="rId54"/>
    <p:sldId id="320" r:id="rId55"/>
    <p:sldId id="321" r:id="rId56"/>
    <p:sldId id="322" r:id="rId57"/>
    <p:sldId id="323" r:id="rId58"/>
    <p:sldId id="324" r:id="rId59"/>
    <p:sldId id="325" r:id="rId60"/>
    <p:sldId id="327" r:id="rId61"/>
    <p:sldId id="328" r:id="rId62"/>
    <p:sldId id="329" r:id="rId63"/>
    <p:sldId id="330" r:id="rId64"/>
    <p:sldId id="331" r:id="rId65"/>
    <p:sldId id="333" r:id="rId66"/>
    <p:sldId id="334" r:id="rId67"/>
    <p:sldId id="335" r:id="rId68"/>
    <p:sldId id="336" r:id="rId69"/>
    <p:sldId id="338" r:id="rId70"/>
    <p:sldId id="339" r:id="rId71"/>
    <p:sldId id="340" r:id="rId72"/>
    <p:sldId id="341" r:id="rId73"/>
    <p:sldId id="342" r:id="rId74"/>
    <p:sldId id="343" r:id="rId75"/>
    <p:sldId id="344" r:id="rId76"/>
    <p:sldId id="345" r:id="rId77"/>
    <p:sldId id="349" r:id="rId78"/>
    <p:sldId id="347" r:id="rId79"/>
    <p:sldId id="348" r:id="rId80"/>
    <p:sldId id="352" r:id="rId8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8788" autoAdjust="0"/>
  </p:normalViewPr>
  <p:slideViewPr>
    <p:cSldViewPr>
      <p:cViewPr varScale="1">
        <p:scale>
          <a:sx n="55" d="100"/>
          <a:sy n="55" d="100"/>
        </p:scale>
        <p:origin x="-1806" y="-7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image" Target="../media/image51.wmf"/><Relationship Id="rId7" Type="http://schemas.openxmlformats.org/officeDocument/2006/relationships/image" Target="../media/image55.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5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5" Type="http://schemas.openxmlformats.org/officeDocument/2006/relationships/image" Target="../media/image67.wmf"/><Relationship Id="rId4" Type="http://schemas.openxmlformats.org/officeDocument/2006/relationships/image" Target="../media/image66.jpeg"/></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5" Type="http://schemas.openxmlformats.org/officeDocument/2006/relationships/image" Target="../media/image72.wmf"/><Relationship Id="rId4" Type="http://schemas.openxmlformats.org/officeDocument/2006/relationships/image" Target="../media/image71.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image" Target="../media/image80.emf"/><Relationship Id="rId1" Type="http://schemas.openxmlformats.org/officeDocument/2006/relationships/image" Target="../media/image79.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png"/><Relationship Id="rId1" Type="http://schemas.openxmlformats.org/officeDocument/2006/relationships/image" Target="../media/image8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5" Type="http://schemas.openxmlformats.org/officeDocument/2006/relationships/image" Target="../media/image84.png"/><Relationship Id="rId4" Type="http://schemas.openxmlformats.org/officeDocument/2006/relationships/image" Target="../media/image8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4" Type="http://schemas.openxmlformats.org/officeDocument/2006/relationships/image" Target="../media/image4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4" Type="http://schemas.openxmlformats.org/officeDocument/2006/relationships/image" Target="../media/image98.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image" Target="../media/image102.wmf"/><Relationship Id="rId7" Type="http://schemas.openxmlformats.org/officeDocument/2006/relationships/image" Target="../media/image106.wmf"/><Relationship Id="rId2" Type="http://schemas.openxmlformats.org/officeDocument/2006/relationships/image" Target="../media/image101.wmf"/><Relationship Id="rId1" Type="http://schemas.openxmlformats.org/officeDocument/2006/relationships/image" Target="../media/image100.wmf"/><Relationship Id="rId6" Type="http://schemas.openxmlformats.org/officeDocument/2006/relationships/image" Target="../media/image105.wmf"/><Relationship Id="rId5" Type="http://schemas.openxmlformats.org/officeDocument/2006/relationships/image" Target="../media/image104.wmf"/><Relationship Id="rId4" Type="http://schemas.openxmlformats.org/officeDocument/2006/relationships/image" Target="../media/image103.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emf"/><Relationship Id="rId4" Type="http://schemas.openxmlformats.org/officeDocument/2006/relationships/image" Target="../media/image112.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 Id="rId4" Type="http://schemas.openxmlformats.org/officeDocument/2006/relationships/image" Target="../media/image116.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 Id="rId5" Type="http://schemas.openxmlformats.org/officeDocument/2006/relationships/image" Target="../media/image129.wmf"/><Relationship Id="rId4" Type="http://schemas.openxmlformats.org/officeDocument/2006/relationships/image" Target="../media/image128.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32.wmf"/><Relationship Id="rId4" Type="http://schemas.openxmlformats.org/officeDocument/2006/relationships/image" Target="../media/image135.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38.wmf"/><Relationship Id="rId1" Type="http://schemas.openxmlformats.org/officeDocument/2006/relationships/image" Target="../media/image137.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38.wmf"/><Relationship Id="rId1" Type="http://schemas.openxmlformats.org/officeDocument/2006/relationships/image" Target="../media/image14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44.wmf"/><Relationship Id="rId2" Type="http://schemas.openxmlformats.org/officeDocument/2006/relationships/image" Target="../media/image143.wmf"/><Relationship Id="rId1" Type="http://schemas.openxmlformats.org/officeDocument/2006/relationships/image" Target="../media/image142.wmf"/><Relationship Id="rId4" Type="http://schemas.openxmlformats.org/officeDocument/2006/relationships/image" Target="../media/image145.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image" Target="../media/image148.wmf"/><Relationship Id="rId1" Type="http://schemas.openxmlformats.org/officeDocument/2006/relationships/image" Target="../media/image147.wmf"/><Relationship Id="rId4" Type="http://schemas.openxmlformats.org/officeDocument/2006/relationships/image" Target="../media/image150.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54.wmf"/><Relationship Id="rId2" Type="http://schemas.openxmlformats.org/officeDocument/2006/relationships/image" Target="../media/image153.wmf"/><Relationship Id="rId1" Type="http://schemas.openxmlformats.org/officeDocument/2006/relationships/image" Target="../media/image152.wmf"/><Relationship Id="rId4" Type="http://schemas.openxmlformats.org/officeDocument/2006/relationships/image" Target="../media/image155.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60.wmf"/><Relationship Id="rId2" Type="http://schemas.openxmlformats.org/officeDocument/2006/relationships/image" Target="../media/image159.wmf"/><Relationship Id="rId1" Type="http://schemas.openxmlformats.org/officeDocument/2006/relationships/image" Target="../media/image158.wmf"/><Relationship Id="rId6" Type="http://schemas.openxmlformats.org/officeDocument/2006/relationships/image" Target="../media/image163.wmf"/><Relationship Id="rId5" Type="http://schemas.openxmlformats.org/officeDocument/2006/relationships/image" Target="../media/image162.wmf"/><Relationship Id="rId4" Type="http://schemas.openxmlformats.org/officeDocument/2006/relationships/image" Target="../media/image161.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76.wmf"/><Relationship Id="rId7" Type="http://schemas.openxmlformats.org/officeDocument/2006/relationships/image" Target="../media/image180.wmf"/><Relationship Id="rId2" Type="http://schemas.openxmlformats.org/officeDocument/2006/relationships/image" Target="../media/image175.emf"/><Relationship Id="rId1" Type="http://schemas.openxmlformats.org/officeDocument/2006/relationships/image" Target="../media/image174.wmf"/><Relationship Id="rId6" Type="http://schemas.openxmlformats.org/officeDocument/2006/relationships/image" Target="../media/image179.wmf"/><Relationship Id="rId5" Type="http://schemas.openxmlformats.org/officeDocument/2006/relationships/image" Target="../media/image178.wmf"/><Relationship Id="rId4" Type="http://schemas.openxmlformats.org/officeDocument/2006/relationships/image" Target="../media/image17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7.v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3.wmf"/><Relationship Id="rId7" Type="http://schemas.openxmlformats.org/officeDocument/2006/relationships/image" Target="../media/image27.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11" Type="http://schemas.openxmlformats.org/officeDocument/2006/relationships/image" Target="../media/image30.emf"/><Relationship Id="rId5" Type="http://schemas.openxmlformats.org/officeDocument/2006/relationships/image" Target="../media/image25.wmf"/><Relationship Id="rId10" Type="http://schemas.openxmlformats.org/officeDocument/2006/relationships/image" Target="../media/image29.emf"/><Relationship Id="rId4" Type="http://schemas.openxmlformats.org/officeDocument/2006/relationships/image" Target="../media/image24.wmf"/><Relationship Id="rId9"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3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9D1A92-C823-4CEB-AAAA-296BC743873E}" type="datetimeFigureOut">
              <a:rPr lang="zh-CN" altLang="en-US" smtClean="0"/>
              <a:pPr/>
              <a:t>2017/3/30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2569BD-C611-4181-B7AC-4AA1DDC183A9}" type="slidenum">
              <a:rPr lang="zh-CN" altLang="en-US" smtClean="0"/>
              <a:pPr/>
              <a:t>‹#›</a:t>
            </a:fld>
            <a:endParaRPr lang="zh-CN" altLang="en-US"/>
          </a:p>
        </p:txBody>
      </p:sp>
    </p:spTree>
    <p:extLst>
      <p:ext uri="{BB962C8B-B14F-4D97-AF65-F5344CB8AC3E}">
        <p14:creationId xmlns:p14="http://schemas.microsoft.com/office/powerpoint/2010/main" xmlns="" val="1281268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14.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15.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hemeOverride" Target="../theme/themeOverride16.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hemeOverride" Target="../theme/themeOverride17.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hemeOverride" Target="../theme/themeOverride18.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hemeOverride" Target="../theme/themeOverride19.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hemeOverride" Target="../theme/themeOverride20.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hemeOverride" Target="../theme/themeOverride21.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hemeOverride" Target="../theme/themeOverride22.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hemeOverride" Target="../theme/themeOverride23.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hemeOverride" Target="../theme/themeOverride24.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hemeOverride" Target="../theme/themeOverride25.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hemeOverride" Target="../theme/themeOverride26.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hemeOverride" Target="../theme/themeOverride27.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hemeOverride" Target="../theme/themeOverride28.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hemeOverride" Target="../theme/themeOverride29.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hemeOverride" Target="../theme/themeOverride30.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hemeOverride" Target="../theme/themeOverride31.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hemeOverride" Target="../theme/themeOverride32.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hemeOverride" Target="../theme/themeOverride33.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hemeOverride" Target="../theme/themeOverride34.xml"/></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hemeOverride" Target="../theme/themeOverride35.xml"/></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hemeOverride" Target="../theme/themeOverride36.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40.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notesMaster" Target="../notesMasters/notesMaster1.xml"/><Relationship Id="rId1" Type="http://schemas.openxmlformats.org/officeDocument/2006/relationships/themeOverride" Target="../theme/themeOverride37.xml"/></Relationships>
</file>

<file path=ppt/notesSlides/_rels/notesSlide41.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hemeOverride" Target="../theme/themeOverride38.xml"/></Relationships>
</file>

<file path=ppt/notesSlides/_rels/notesSlide42.xml.rels><?xml version="1.0" encoding="UTF-8" standalone="yes"?>
<Relationships xmlns="http://schemas.openxmlformats.org/package/2006/relationships"><Relationship Id="rId3" Type="http://schemas.openxmlformats.org/officeDocument/2006/relationships/slide" Target="../slides/slide46.xml"/><Relationship Id="rId2" Type="http://schemas.openxmlformats.org/officeDocument/2006/relationships/notesMaster" Target="../notesMasters/notesMaster1.xml"/><Relationship Id="rId1" Type="http://schemas.openxmlformats.org/officeDocument/2006/relationships/themeOverride" Target="../theme/themeOverride39.xml"/></Relationships>
</file>

<file path=ppt/notesSlides/_rels/notesSlide43.xml.rels><?xml version="1.0" encoding="UTF-8" standalone="yes"?>
<Relationships xmlns="http://schemas.openxmlformats.org/package/2006/relationships"><Relationship Id="rId3" Type="http://schemas.openxmlformats.org/officeDocument/2006/relationships/slide" Target="../slides/slide47.xml"/><Relationship Id="rId2" Type="http://schemas.openxmlformats.org/officeDocument/2006/relationships/notesMaster" Target="../notesMasters/notesMaster1.xml"/><Relationship Id="rId1" Type="http://schemas.openxmlformats.org/officeDocument/2006/relationships/themeOverride" Target="../theme/themeOverride40.xml"/></Relationships>
</file>

<file path=ppt/notesSlides/_rels/notesSlide44.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notesMaster" Target="../notesMasters/notesMaster1.xml"/><Relationship Id="rId1" Type="http://schemas.openxmlformats.org/officeDocument/2006/relationships/themeOverride" Target="../theme/themeOverride41.xml"/></Relationships>
</file>

<file path=ppt/notesSlides/_rels/notesSlide45.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notesMaster" Target="../notesMasters/notesMaster1.xml"/><Relationship Id="rId1" Type="http://schemas.openxmlformats.org/officeDocument/2006/relationships/themeOverride" Target="../theme/themeOverride42.xml"/></Relationships>
</file>

<file path=ppt/notesSlides/_rels/notesSlide46.xml.rels><?xml version="1.0" encoding="UTF-8" standalone="yes"?>
<Relationships xmlns="http://schemas.openxmlformats.org/package/2006/relationships"><Relationship Id="rId3" Type="http://schemas.openxmlformats.org/officeDocument/2006/relationships/slide" Target="../slides/slide50.xml"/><Relationship Id="rId2" Type="http://schemas.openxmlformats.org/officeDocument/2006/relationships/notesMaster" Target="../notesMasters/notesMaster1.xml"/><Relationship Id="rId1" Type="http://schemas.openxmlformats.org/officeDocument/2006/relationships/themeOverride" Target="../theme/themeOverride43.xml"/></Relationships>
</file>

<file path=ppt/notesSlides/_rels/notesSlide47.xml.rels><?xml version="1.0" encoding="UTF-8" standalone="yes"?>
<Relationships xmlns="http://schemas.openxmlformats.org/package/2006/relationships"><Relationship Id="rId3" Type="http://schemas.openxmlformats.org/officeDocument/2006/relationships/slide" Target="../slides/slide51.xml"/><Relationship Id="rId2" Type="http://schemas.openxmlformats.org/officeDocument/2006/relationships/notesMaster" Target="../notesMasters/notesMaster1.xml"/><Relationship Id="rId1" Type="http://schemas.openxmlformats.org/officeDocument/2006/relationships/themeOverride" Target="../theme/themeOverride44.xml"/></Relationships>
</file>

<file path=ppt/notesSlides/_rels/notesSlide48.xml.rels><?xml version="1.0" encoding="UTF-8" standalone="yes"?>
<Relationships xmlns="http://schemas.openxmlformats.org/package/2006/relationships"><Relationship Id="rId3" Type="http://schemas.openxmlformats.org/officeDocument/2006/relationships/slide" Target="../slides/slide52.xml"/><Relationship Id="rId2" Type="http://schemas.openxmlformats.org/officeDocument/2006/relationships/notesMaster" Target="../notesMasters/notesMaster1.xml"/><Relationship Id="rId1" Type="http://schemas.openxmlformats.org/officeDocument/2006/relationships/themeOverride" Target="../theme/themeOverride45.xml"/></Relationships>
</file>

<file path=ppt/notesSlides/_rels/notesSlide49.xml.rels><?xml version="1.0" encoding="UTF-8" standalone="yes"?>
<Relationships xmlns="http://schemas.openxmlformats.org/package/2006/relationships"><Relationship Id="rId3" Type="http://schemas.openxmlformats.org/officeDocument/2006/relationships/slide" Target="../slides/slide53.xml"/><Relationship Id="rId2" Type="http://schemas.openxmlformats.org/officeDocument/2006/relationships/notesMaster" Target="../notesMasters/notesMaster1.xml"/><Relationship Id="rId1" Type="http://schemas.openxmlformats.org/officeDocument/2006/relationships/themeOverride" Target="../theme/themeOverride46.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50.xml.rels><?xml version="1.0" encoding="UTF-8" standalone="yes"?>
<Relationships xmlns="http://schemas.openxmlformats.org/package/2006/relationships"><Relationship Id="rId3" Type="http://schemas.openxmlformats.org/officeDocument/2006/relationships/slide" Target="../slides/slide54.xml"/><Relationship Id="rId2" Type="http://schemas.openxmlformats.org/officeDocument/2006/relationships/notesMaster" Target="../notesMasters/notesMaster1.xml"/><Relationship Id="rId1" Type="http://schemas.openxmlformats.org/officeDocument/2006/relationships/themeOverride" Target="../theme/themeOverride47.xml"/></Relationships>
</file>

<file path=ppt/notesSlides/_rels/notesSlide51.xml.rels><?xml version="1.0" encoding="UTF-8" standalone="yes"?>
<Relationships xmlns="http://schemas.openxmlformats.org/package/2006/relationships"><Relationship Id="rId3" Type="http://schemas.openxmlformats.org/officeDocument/2006/relationships/slide" Target="../slides/slide55.xml"/><Relationship Id="rId2" Type="http://schemas.openxmlformats.org/officeDocument/2006/relationships/notesMaster" Target="../notesMasters/notesMaster1.xml"/><Relationship Id="rId1" Type="http://schemas.openxmlformats.org/officeDocument/2006/relationships/themeOverride" Target="../theme/themeOverride48.xml"/></Relationships>
</file>

<file path=ppt/notesSlides/_rels/notesSlide52.xml.rels><?xml version="1.0" encoding="UTF-8" standalone="yes"?>
<Relationships xmlns="http://schemas.openxmlformats.org/package/2006/relationships"><Relationship Id="rId3" Type="http://schemas.openxmlformats.org/officeDocument/2006/relationships/slide" Target="../slides/slide56.xml"/><Relationship Id="rId2" Type="http://schemas.openxmlformats.org/officeDocument/2006/relationships/notesMaster" Target="../notesMasters/notesMaster1.xml"/><Relationship Id="rId1" Type="http://schemas.openxmlformats.org/officeDocument/2006/relationships/themeOverride" Target="../theme/themeOverride49.xml"/></Relationships>
</file>

<file path=ppt/notesSlides/_rels/notesSlide53.xml.rels><?xml version="1.0" encoding="UTF-8" standalone="yes"?>
<Relationships xmlns="http://schemas.openxmlformats.org/package/2006/relationships"><Relationship Id="rId3" Type="http://schemas.openxmlformats.org/officeDocument/2006/relationships/slide" Target="../slides/slide57.xml"/><Relationship Id="rId2" Type="http://schemas.openxmlformats.org/officeDocument/2006/relationships/notesMaster" Target="../notesMasters/notesMaster1.xml"/><Relationship Id="rId1" Type="http://schemas.openxmlformats.org/officeDocument/2006/relationships/themeOverride" Target="../theme/themeOverride50.xml"/></Relationships>
</file>

<file path=ppt/notesSlides/_rels/notesSlide54.xml.rels><?xml version="1.0" encoding="UTF-8" standalone="yes"?>
<Relationships xmlns="http://schemas.openxmlformats.org/package/2006/relationships"><Relationship Id="rId3" Type="http://schemas.openxmlformats.org/officeDocument/2006/relationships/slide" Target="../slides/slide58.xml"/><Relationship Id="rId2" Type="http://schemas.openxmlformats.org/officeDocument/2006/relationships/notesMaster" Target="../notesMasters/notesMaster1.xml"/><Relationship Id="rId1" Type="http://schemas.openxmlformats.org/officeDocument/2006/relationships/themeOverride" Target="../theme/themeOverride51.xml"/></Relationships>
</file>

<file path=ppt/notesSlides/_rels/notesSlide55.xml.rels><?xml version="1.0" encoding="UTF-8" standalone="yes"?>
<Relationships xmlns="http://schemas.openxmlformats.org/package/2006/relationships"><Relationship Id="rId3" Type="http://schemas.openxmlformats.org/officeDocument/2006/relationships/slide" Target="../slides/slide59.xml"/><Relationship Id="rId2" Type="http://schemas.openxmlformats.org/officeDocument/2006/relationships/notesMaster" Target="../notesMasters/notesMaster1.xml"/><Relationship Id="rId1" Type="http://schemas.openxmlformats.org/officeDocument/2006/relationships/themeOverride" Target="../theme/themeOverride52.xml"/></Relationships>
</file>

<file path=ppt/notesSlides/_rels/notesSlide56.xml.rels><?xml version="1.0" encoding="UTF-8" standalone="yes"?>
<Relationships xmlns="http://schemas.openxmlformats.org/package/2006/relationships"><Relationship Id="rId3" Type="http://schemas.openxmlformats.org/officeDocument/2006/relationships/slide" Target="../slides/slide60.xml"/><Relationship Id="rId2" Type="http://schemas.openxmlformats.org/officeDocument/2006/relationships/notesMaster" Target="../notesMasters/notesMaster1.xml"/><Relationship Id="rId1" Type="http://schemas.openxmlformats.org/officeDocument/2006/relationships/themeOverride" Target="../theme/themeOverride53.xml"/></Relationships>
</file>

<file path=ppt/notesSlides/_rels/notesSlide57.xml.rels><?xml version="1.0" encoding="UTF-8" standalone="yes"?>
<Relationships xmlns="http://schemas.openxmlformats.org/package/2006/relationships"><Relationship Id="rId3" Type="http://schemas.openxmlformats.org/officeDocument/2006/relationships/slide" Target="../slides/slide61.xml"/><Relationship Id="rId2" Type="http://schemas.openxmlformats.org/officeDocument/2006/relationships/notesMaster" Target="../notesMasters/notesMaster1.xml"/><Relationship Id="rId1" Type="http://schemas.openxmlformats.org/officeDocument/2006/relationships/themeOverride" Target="../theme/themeOverride54.xml"/></Relationships>
</file>

<file path=ppt/notesSlides/_rels/notesSlide58.xml.rels><?xml version="1.0" encoding="UTF-8" standalone="yes"?>
<Relationships xmlns="http://schemas.openxmlformats.org/package/2006/relationships"><Relationship Id="rId3" Type="http://schemas.openxmlformats.org/officeDocument/2006/relationships/slide" Target="../slides/slide62.xml"/><Relationship Id="rId2" Type="http://schemas.openxmlformats.org/officeDocument/2006/relationships/notesMaster" Target="../notesMasters/notesMaster1.xml"/><Relationship Id="rId1" Type="http://schemas.openxmlformats.org/officeDocument/2006/relationships/themeOverride" Target="../theme/themeOverride55.xml"/></Relationships>
</file>

<file path=ppt/notesSlides/_rels/notesSlide59.xml.rels><?xml version="1.0" encoding="UTF-8" standalone="yes"?>
<Relationships xmlns="http://schemas.openxmlformats.org/package/2006/relationships"><Relationship Id="rId3" Type="http://schemas.openxmlformats.org/officeDocument/2006/relationships/slide" Target="../slides/slide63.xml"/><Relationship Id="rId2" Type="http://schemas.openxmlformats.org/officeDocument/2006/relationships/notesMaster" Target="../notesMasters/notesMaster1.xml"/><Relationship Id="rId1" Type="http://schemas.openxmlformats.org/officeDocument/2006/relationships/themeOverride" Target="../theme/themeOverride56.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60.xml.rels><?xml version="1.0" encoding="UTF-8" standalone="yes"?>
<Relationships xmlns="http://schemas.openxmlformats.org/package/2006/relationships"><Relationship Id="rId3" Type="http://schemas.openxmlformats.org/officeDocument/2006/relationships/slide" Target="../slides/slide69.xml"/><Relationship Id="rId2" Type="http://schemas.openxmlformats.org/officeDocument/2006/relationships/notesMaster" Target="../notesMasters/notesMaster1.xml"/><Relationship Id="rId1" Type="http://schemas.openxmlformats.org/officeDocument/2006/relationships/themeOverride" Target="../theme/themeOverride57.xml"/></Relationships>
</file>

<file path=ppt/notesSlides/_rels/notesSlide61.xml.rels><?xml version="1.0" encoding="UTF-8" standalone="yes"?>
<Relationships xmlns="http://schemas.openxmlformats.org/package/2006/relationships"><Relationship Id="rId3" Type="http://schemas.openxmlformats.org/officeDocument/2006/relationships/slide" Target="../slides/slide70.xml"/><Relationship Id="rId2" Type="http://schemas.openxmlformats.org/officeDocument/2006/relationships/notesMaster" Target="../notesMasters/notesMaster1.xml"/><Relationship Id="rId1" Type="http://schemas.openxmlformats.org/officeDocument/2006/relationships/themeOverride" Target="../theme/themeOverride58.xml"/></Relationships>
</file>

<file path=ppt/notesSlides/_rels/notesSlide62.xml.rels><?xml version="1.0" encoding="UTF-8" standalone="yes"?>
<Relationships xmlns="http://schemas.openxmlformats.org/package/2006/relationships"><Relationship Id="rId3" Type="http://schemas.openxmlformats.org/officeDocument/2006/relationships/slide" Target="../slides/slide71.xml"/><Relationship Id="rId2" Type="http://schemas.openxmlformats.org/officeDocument/2006/relationships/notesMaster" Target="../notesMasters/notesMaster1.xml"/><Relationship Id="rId1" Type="http://schemas.openxmlformats.org/officeDocument/2006/relationships/themeOverride" Target="../theme/themeOverride59.xml"/></Relationships>
</file>

<file path=ppt/notesSlides/_rels/notesSlide63.xml.rels><?xml version="1.0" encoding="UTF-8" standalone="yes"?>
<Relationships xmlns="http://schemas.openxmlformats.org/package/2006/relationships"><Relationship Id="rId3" Type="http://schemas.openxmlformats.org/officeDocument/2006/relationships/slide" Target="../slides/slide73.xml"/><Relationship Id="rId2" Type="http://schemas.openxmlformats.org/officeDocument/2006/relationships/notesMaster" Target="../notesMasters/notesMaster1.xml"/><Relationship Id="rId1" Type="http://schemas.openxmlformats.org/officeDocument/2006/relationships/themeOverride" Target="../theme/themeOverride60.xml"/></Relationships>
</file>

<file path=ppt/notesSlides/_rels/notesSlide64.xml.rels><?xml version="1.0" encoding="UTF-8" standalone="yes"?>
<Relationships xmlns="http://schemas.openxmlformats.org/package/2006/relationships"><Relationship Id="rId3" Type="http://schemas.openxmlformats.org/officeDocument/2006/relationships/slide" Target="../slides/slide74.xml"/><Relationship Id="rId2" Type="http://schemas.openxmlformats.org/officeDocument/2006/relationships/notesMaster" Target="../notesMasters/notesMaster1.xml"/><Relationship Id="rId1" Type="http://schemas.openxmlformats.org/officeDocument/2006/relationships/themeOverride" Target="../theme/themeOverride61.xml"/></Relationships>
</file>

<file path=ppt/notesSlides/_rels/notesSlide65.xml.rels><?xml version="1.0" encoding="UTF-8" standalone="yes"?>
<Relationships xmlns="http://schemas.openxmlformats.org/package/2006/relationships"><Relationship Id="rId3" Type="http://schemas.openxmlformats.org/officeDocument/2006/relationships/slide" Target="../slides/slide75.xml"/><Relationship Id="rId2" Type="http://schemas.openxmlformats.org/officeDocument/2006/relationships/notesMaster" Target="../notesMasters/notesMaster1.xml"/><Relationship Id="rId1" Type="http://schemas.openxmlformats.org/officeDocument/2006/relationships/themeOverride" Target="../theme/themeOverride62.xml"/></Relationships>
</file>

<file path=ppt/notesSlides/_rels/notesSlide66.xml.rels><?xml version="1.0" encoding="UTF-8" standalone="yes"?>
<Relationships xmlns="http://schemas.openxmlformats.org/package/2006/relationships"><Relationship Id="rId3" Type="http://schemas.openxmlformats.org/officeDocument/2006/relationships/slide" Target="../slides/slide77.xml"/><Relationship Id="rId2" Type="http://schemas.openxmlformats.org/officeDocument/2006/relationships/notesMaster" Target="../notesMasters/notesMaster1.xml"/><Relationship Id="rId1" Type="http://schemas.openxmlformats.org/officeDocument/2006/relationships/themeOverride" Target="../theme/themeOverride63.xml"/></Relationships>
</file>

<file path=ppt/notesSlides/_rels/notesSlide67.xml.rels><?xml version="1.0" encoding="UTF-8" standalone="yes"?>
<Relationships xmlns="http://schemas.openxmlformats.org/package/2006/relationships"><Relationship Id="rId3" Type="http://schemas.openxmlformats.org/officeDocument/2006/relationships/slide" Target="../slides/slide78.xml"/><Relationship Id="rId2" Type="http://schemas.openxmlformats.org/officeDocument/2006/relationships/notesMaster" Target="../notesMasters/notesMaster1.xml"/><Relationship Id="rId1" Type="http://schemas.openxmlformats.org/officeDocument/2006/relationships/themeOverride" Target="../theme/themeOverride64.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p:cNvSpPr>
            <a:spLocks noGrp="1" noRot="1" noChangeAspect="1" noTextEdit="1"/>
          </p:cNvSpPr>
          <p:nvPr>
            <p:ph type="sldImg"/>
          </p:nvPr>
        </p:nvSpPr>
        <p:spPr>
          <a:xfrm>
            <a:off x="1139825" y="682625"/>
            <a:ext cx="4575175" cy="3432175"/>
          </a:xfrm>
        </p:spPr>
      </p:sp>
      <p:sp>
        <p:nvSpPr>
          <p:cNvPr id="150531" name="备注占位符 2"/>
          <p:cNvSpPr>
            <a:spLocks noGrp="1"/>
          </p:cNvSpPr>
          <p:nvPr>
            <p:ph type="body" idx="1"/>
          </p:nvPr>
        </p:nvSpPr>
        <p:spPr>
          <a:noFill/>
        </p:spPr>
        <p:txBody>
          <a:bodyPr/>
          <a:lstStyle/>
          <a:p>
            <a:pPr eaLnBrk="1" hangingPunct="1"/>
            <a:endParaRPr lang="zh-CN" altLang="en-US" smtClean="0"/>
          </a:p>
        </p:txBody>
      </p:sp>
      <p:sp>
        <p:nvSpPr>
          <p:cNvPr id="150532" name="灯片编号占位符 3"/>
          <p:cNvSpPr>
            <a:spLocks noGrp="1"/>
          </p:cNvSpPr>
          <p:nvPr>
            <p:ph type="sldNum" sz="quarter" idx="5"/>
          </p:nvPr>
        </p:nvSpPr>
        <p:spPr>
          <a:noFill/>
        </p:spPr>
        <p:txBody>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fld id="{EF5CF544-30A0-49FD-8D58-DBB934259D51}" type="slidenum">
              <a:rPr lang="zh-CN" altLang="zh-CN" sz="1200" smtClean="0">
                <a:ea typeface="宋体" pitchFamily="2" charset="-122"/>
              </a:rPr>
              <a:pPr eaLnBrk="1" hangingPunct="1"/>
              <a:t>2</a:t>
            </a:fld>
            <a:endParaRPr lang="zh-CN" altLang="zh-CN" sz="1200" smtClean="0">
              <a:ea typeface="宋体"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xfrm>
            <a:off x="1139825" y="682625"/>
            <a:ext cx="4575175" cy="3432175"/>
          </a:xfrm>
        </p:spPr>
      </p:sp>
      <p:sp>
        <p:nvSpPr>
          <p:cNvPr id="159747" name="Rectangle 3"/>
          <p:cNvSpPr>
            <a:spLocks noGrp="1" noChangeArrowheads="1"/>
          </p:cNvSpPr>
          <p:nvPr>
            <p:ph type="body" idx="1"/>
          </p:nvPr>
        </p:nvSpPr>
        <p:spPr>
          <a:noFill/>
        </p:spPr>
        <p:txBody>
          <a:bodyPr/>
          <a:lstStyle/>
          <a:p>
            <a:pPr eaLnBrk="1" hangingPunct="1"/>
            <a:r>
              <a:rPr lang="zh-CN" altLang="zh-CN" smtClean="0"/>
              <a:t>以NPN管为例（板书过程）</a:t>
            </a:r>
          </a:p>
          <a:p>
            <a:pPr eaLnBrk="1" hangingPunct="1"/>
            <a:r>
              <a:rPr lang="zh-CN" altLang="zh-CN" smtClean="0"/>
              <a:t>Je：正偏—扩散运动（Ien 、Iep）</a:t>
            </a:r>
          </a:p>
          <a:p>
            <a:pPr eaLnBrk="1" hangingPunct="1"/>
            <a:r>
              <a:rPr lang="zh-CN" altLang="zh-CN" smtClean="0"/>
              <a:t>基区： 浓度低---少量被复合(Ibb)            薄—迅速扩散到Jc边界</a:t>
            </a:r>
          </a:p>
          <a:p>
            <a:pPr eaLnBrk="1" hangingPunct="1"/>
            <a:r>
              <a:rPr lang="zh-CN" altLang="zh-CN" smtClean="0"/>
              <a:t>Jc：反偏—使扩散到Jc边界的电子漂移到c区（Icn）  在反偏作用下基区和集电区的少子漂移形成Icbo---反向饱和电流</a:t>
            </a:r>
          </a:p>
          <a:p>
            <a:pPr eaLnBrk="1" hangingPunct="1"/>
            <a:endParaRPr lang="zh-CN" altLang="zh-CN" smtClean="0"/>
          </a:p>
          <a:p>
            <a:pPr eaLnBrk="1" hangingPunct="1"/>
            <a:r>
              <a:rPr lang="zh-CN" altLang="zh-CN" smtClean="0"/>
              <a:t>放大作用的体现：在外部条件满足的前提下，若基极作为输入端，集电极作为输出端，输出电流Ic远大于输入电流Ib，电流得到了放大。</a:t>
            </a:r>
          </a:p>
          <a:p>
            <a:pPr eaLnBrk="1" hangingPunct="1"/>
            <a:endParaRPr lang="zh-CN"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xfrm>
            <a:off x="1139825" y="682625"/>
            <a:ext cx="4575175" cy="3432175"/>
          </a:xfrm>
        </p:spPr>
      </p:sp>
      <p:sp>
        <p:nvSpPr>
          <p:cNvPr id="160771" name="Rectangle 3"/>
          <p:cNvSpPr>
            <a:spLocks noGrp="1" noChangeArrowheads="1"/>
          </p:cNvSpPr>
          <p:nvPr>
            <p:ph type="body" idx="1"/>
          </p:nvPr>
        </p:nvSpPr>
        <p:spPr>
          <a:noFill/>
        </p:spPr>
        <p:txBody>
          <a:bodyPr/>
          <a:lstStyle/>
          <a:p>
            <a:pPr eaLnBrk="1" hangingPunct="1"/>
            <a:r>
              <a:rPr lang="zh-CN" altLang="zh-CN" smtClean="0"/>
              <a:t>外部条件与内部条件相配合协同完成放大</a:t>
            </a:r>
          </a:p>
          <a:p>
            <a:pPr eaLnBrk="1" hangingPunct="1"/>
            <a:r>
              <a:rPr lang="zh-CN" altLang="zh-CN" smtClean="0"/>
              <a:t>内部条件所起的作用（制作工艺），加强三极管各区域的作用</a:t>
            </a:r>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xfrm>
            <a:off x="1139825" y="682625"/>
            <a:ext cx="4575175" cy="3432175"/>
          </a:xfrm>
        </p:spPr>
      </p:sp>
      <p:sp>
        <p:nvSpPr>
          <p:cNvPr id="161795" name="Rectangle 3"/>
          <p:cNvSpPr>
            <a:spLocks noGrp="1" noChangeArrowheads="1"/>
          </p:cNvSpPr>
          <p:nvPr>
            <p:ph type="body" idx="1"/>
          </p:nvPr>
        </p:nvSpPr>
        <p:spPr>
          <a:noFill/>
        </p:spPr>
        <p:txBody>
          <a:bodyPr/>
          <a:lstStyle/>
          <a:p>
            <a:pPr eaLnBrk="1" hangingPunct="1"/>
            <a:r>
              <a:rPr lang="zh-CN" altLang="zh-CN" smtClean="0"/>
              <a:t>放大电路可看作双端口网络，由三级管的一个电极作为输出，另一个电极作为输入，最后一个电极作为公共端，便可构成双端口网络</a:t>
            </a:r>
          </a:p>
          <a:p>
            <a:pPr eaLnBrk="1" hangingPunct="1"/>
            <a:r>
              <a:rPr lang="zh-CN" altLang="zh-CN" smtClean="0"/>
              <a:t>常用的构造方式有三种，称为三种组态，</a:t>
            </a:r>
          </a:p>
          <a:p>
            <a:pPr eaLnBrk="1" hangingPunct="1"/>
            <a:endParaRPr lang="zh-CN" altLang="zh-CN" smtClean="0"/>
          </a:p>
          <a:p>
            <a:pPr eaLnBrk="1" hangingPunct="1"/>
            <a:r>
              <a:rPr lang="zh-CN" altLang="zh-CN" smtClean="0"/>
              <a:t>判断组态的方法：两种</a:t>
            </a:r>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xfrm>
            <a:off x="1139825" y="682625"/>
            <a:ext cx="4575175" cy="3432175"/>
          </a:xfrm>
        </p:spPr>
      </p:sp>
      <p:sp>
        <p:nvSpPr>
          <p:cNvPr id="162819" name="Rectangle 3"/>
          <p:cNvSpPr>
            <a:spLocks noGrp="1" noChangeArrowheads="1"/>
          </p:cNvSpPr>
          <p:nvPr>
            <p:ph type="body" idx="1"/>
          </p:nvPr>
        </p:nvSpPr>
        <p:spPr>
          <a:noFill/>
        </p:spPr>
        <p:txBody>
          <a:bodyPr/>
          <a:lstStyle/>
          <a:p>
            <a:pPr eaLnBrk="1" hangingPunct="1"/>
            <a:r>
              <a:rPr lang="zh-CN" altLang="zh-CN" dirty="0" smtClean="0"/>
              <a:t>1、各极电流之间满足：Ie=Ic+Ib</a:t>
            </a:r>
          </a:p>
          <a:p>
            <a:pPr eaLnBrk="1" hangingPunct="1"/>
            <a:r>
              <a:rPr lang="zh-CN" altLang="zh-CN" dirty="0" smtClean="0"/>
              <a:t>2、（板书电路图）共基极电流放大系数：描述输出电流Ic受输入电流Ie控制的电流分配关系，集电区能够收集到发射电子的比例，输入为发射基，输出为集电极，所以为共基组态</a:t>
            </a:r>
          </a:p>
          <a:p>
            <a:pPr eaLnBrk="1" hangingPunct="1"/>
            <a:r>
              <a:rPr lang="zh-CN" altLang="zh-CN" dirty="0" smtClean="0"/>
              <a:t>3、（板书电路图）共射极电流放大系数：描述Ic受Ib控制的电流分配关系，输入为基极，输出为集电极，所以为共射组态</a:t>
            </a:r>
          </a:p>
          <a:p>
            <a:pPr eaLnBrk="1" hangingPunct="1"/>
            <a:r>
              <a:rPr lang="zh-CN" altLang="zh-CN" dirty="0" smtClean="0"/>
              <a:t>4、两个电流放大系数的关系： b=a（Ib+Ic）/Ib=a+ab</a:t>
            </a:r>
          </a:p>
          <a:p>
            <a:pPr eaLnBrk="1" hangingPunct="1"/>
            <a:r>
              <a:rPr lang="zh-CN" altLang="zh-CN" dirty="0" smtClean="0"/>
              <a:t>5、穿透电流：集电极与发射级之间的反向饱和电流，与Icbo满足一定的关系。Ic=Icn+Icbo=a*(Ic+Ib)+Icbo   Ic=(a/1-a)Ib+(1/1-a)Icbo=bata*Ib+(1+bata)Icbo=bata*Ib+Iceo（基极开路时，仍有电流存在，从c流向e）</a:t>
            </a:r>
          </a:p>
          <a:p>
            <a:pPr eaLnBrk="1" hangingPunct="1"/>
            <a:r>
              <a:rPr lang="zh-CN" altLang="zh-CN" dirty="0" smtClean="0"/>
              <a:t>6、电流控制电流，BJT为电流控制器件，电流的放大可以转化成电压的放大</a:t>
            </a:r>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xfrm>
            <a:off x="1139825" y="682625"/>
            <a:ext cx="4575175" cy="3432175"/>
          </a:xfrm>
        </p:spPr>
      </p:sp>
      <p:sp>
        <p:nvSpPr>
          <p:cNvPr id="164867" name="Rectangle 3"/>
          <p:cNvSpPr>
            <a:spLocks noGrp="1" noChangeArrowheads="1"/>
          </p:cNvSpPr>
          <p:nvPr>
            <p:ph type="body" idx="1"/>
          </p:nvPr>
        </p:nvSpPr>
        <p:spPr>
          <a:noFill/>
        </p:spPr>
        <p:txBody>
          <a:bodyPr/>
          <a:lstStyle/>
          <a:p>
            <a:pPr eaLnBrk="1" hangingPunct="1"/>
            <a:r>
              <a:rPr lang="zh-CN" altLang="zh-CN" dirty="0" smtClean="0"/>
              <a:t>以共射极放大电路为例，看一下三极管的伏安特性曲线</a:t>
            </a:r>
          </a:p>
          <a:p>
            <a:pPr eaLnBrk="1" hangingPunct="1"/>
            <a:r>
              <a:rPr lang="zh-CN" altLang="en-US" dirty="0" smtClean="0"/>
              <a:t>由于输入端有电流</a:t>
            </a:r>
            <a:r>
              <a:rPr lang="en-US" altLang="zh-CN" dirty="0" err="1" smtClean="0"/>
              <a:t>ib</a:t>
            </a:r>
            <a:r>
              <a:rPr lang="zh-CN" altLang="en-US" dirty="0" smtClean="0"/>
              <a:t>，</a:t>
            </a:r>
            <a:r>
              <a:rPr lang="zh-CN" altLang="zh-CN" dirty="0" smtClean="0"/>
              <a:t>所以要分为输入特性曲线和输出特性曲线来讨论</a:t>
            </a:r>
          </a:p>
          <a:p>
            <a:pPr eaLnBrk="1" hangingPunct="1"/>
            <a:r>
              <a:rPr lang="zh-CN" altLang="zh-CN" dirty="0" smtClean="0"/>
              <a:t>1、输入特性曲线（Vce为常数时的，输入端电压与电流的关系），改变vce，可以得到一族输入特性曲线</a:t>
            </a:r>
          </a:p>
          <a:p>
            <a:pPr eaLnBrk="1" hangingPunct="1"/>
            <a:r>
              <a:rPr lang="zh-CN" altLang="zh-CN" dirty="0" smtClean="0"/>
              <a:t>（1）Vce=0V时，两个并联的PN结，伏案特性与PN结相同,Vbe需要满足一个开启电压,保证射极有电子发射到基极.</a:t>
            </a:r>
          </a:p>
          <a:p>
            <a:pPr eaLnBrk="1" hangingPunct="1"/>
            <a:r>
              <a:rPr lang="zh-CN" altLang="zh-CN" dirty="0" smtClean="0"/>
              <a:t>（2）从两个角度来描述曲线右移的问题:</a:t>
            </a:r>
          </a:p>
          <a:p>
            <a:pPr eaLnBrk="1" hangingPunct="1"/>
            <a:r>
              <a:rPr lang="zh-CN" altLang="zh-CN" dirty="0" smtClean="0"/>
              <a:t>A（绿线） Vbe相同时,Vce增大Ib减小   发射区发射的电子一定时,集电结的反偏电压越强,收集的电子越多,导致基区复合的电子数减少</a:t>
            </a:r>
          </a:p>
          <a:p>
            <a:pPr eaLnBrk="1" hangingPunct="1"/>
            <a:r>
              <a:rPr lang="zh-CN" altLang="zh-CN" dirty="0" smtClean="0"/>
              <a:t>B（黑线） Ib相同时,Vce增大Vbe增大   集电结的反偏电压增强,足以收集更多的电子,要保证复合的电子数不变,只能提高发射的电子数</a:t>
            </a:r>
          </a:p>
          <a:p>
            <a:pPr eaLnBrk="1" hangingPunct="1"/>
            <a:r>
              <a:rPr lang="zh-CN" altLang="zh-CN" dirty="0" smtClean="0"/>
              <a:t>（3）Vce继续增大后,发射的电子数一定,基区总得有复合掉的电子,所以Ib减少就不再明显</a:t>
            </a:r>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a:xfrm>
            <a:off x="1139825" y="682625"/>
            <a:ext cx="4575175" cy="3432175"/>
          </a:xfrm>
        </p:spPr>
      </p:sp>
      <p:sp>
        <p:nvSpPr>
          <p:cNvPr id="165891" name="Rectangle 3"/>
          <p:cNvSpPr>
            <a:spLocks noGrp="1" noChangeArrowheads="1"/>
          </p:cNvSpPr>
          <p:nvPr>
            <p:ph type="body" idx="1"/>
          </p:nvPr>
        </p:nvSpPr>
        <p:spPr>
          <a:noFill/>
        </p:spPr>
        <p:txBody>
          <a:bodyPr/>
          <a:lstStyle/>
          <a:p>
            <a:pPr eaLnBrk="1" hangingPunct="1"/>
            <a:r>
              <a:rPr lang="zh-CN" altLang="zh-CN" dirty="0" smtClean="0"/>
              <a:t>1、输出特性曲线（ib为常数时的，输出端电压与电流的关系）</a:t>
            </a:r>
          </a:p>
          <a:p>
            <a:pPr eaLnBrk="1" hangingPunct="1"/>
            <a:r>
              <a:rPr lang="zh-CN" altLang="zh-CN" dirty="0" smtClean="0"/>
              <a:t>输出特性曲线的三个区域：饱和区、放大区，截止区</a:t>
            </a:r>
          </a:p>
          <a:p>
            <a:pPr eaLnBrk="1" hangingPunct="1"/>
            <a:r>
              <a:rPr lang="zh-CN" altLang="zh-CN" dirty="0" smtClean="0"/>
              <a:t>数电会用到饱和区和截止区,模电中只用放大区,所以我们要想方设法让电路工作在放大区</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t>Ib=0,Ic=Iceo</a:t>
            </a:r>
            <a:r>
              <a:rPr lang="en-US" altLang="zh-CN"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t>穿透电流：集电极与发射级之间的反向饱和电流，（基极开路时，仍有电流存在，从c流向e）</a:t>
            </a:r>
          </a:p>
          <a:p>
            <a:pPr eaLnBrk="1" hangingPunct="1"/>
            <a:endParaRPr lang="zh-CN" altLang="zh-CN" dirty="0" smtClean="0"/>
          </a:p>
          <a:p>
            <a:pPr eaLnBrk="1" hangingPunct="1"/>
            <a:r>
              <a:rPr lang="zh-CN" altLang="zh-CN" dirty="0" smtClean="0"/>
              <a:t>A Vce较小时,集电结正偏或反偏较小时,Vce的增加直接决定了集电区收集电子(漂移)的数量,所以Ic变化明显</a:t>
            </a:r>
          </a:p>
          <a:p>
            <a:pPr eaLnBrk="1" hangingPunct="1"/>
            <a:r>
              <a:rPr lang="zh-CN" altLang="zh-CN" dirty="0" smtClean="0"/>
              <a:t>B 当Vce足够大时，集电结完全出于反偏状态，足以让发射的电子除了复合的以外全部漂移到集电区，Vce继续增大，由于发射电子数一定，收集到的电子数也不会有太大变化</a:t>
            </a:r>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xfrm>
            <a:off x="1139825" y="682625"/>
            <a:ext cx="4575175" cy="3432175"/>
          </a:xfrm>
        </p:spPr>
      </p:sp>
      <p:sp>
        <p:nvSpPr>
          <p:cNvPr id="166915" name="Rectangle 3"/>
          <p:cNvSpPr>
            <a:spLocks noGrp="1" noChangeArrowheads="1"/>
          </p:cNvSpPr>
          <p:nvPr>
            <p:ph type="body" idx="1"/>
          </p:nvPr>
        </p:nvSpPr>
        <p:spPr>
          <a:noFill/>
        </p:spPr>
        <p:txBody>
          <a:bodyPr/>
          <a:lstStyle/>
          <a:p>
            <a:pPr eaLnBrk="1" hangingPunct="1"/>
            <a:r>
              <a:rPr lang="zh-CN" altLang="en-US" smtClean="0"/>
              <a:t>截止: Je反偏,Jc反偏</a:t>
            </a:r>
          </a:p>
          <a:p>
            <a:pPr eaLnBrk="1" hangingPunct="1"/>
            <a:r>
              <a:rPr lang="zh-CN" altLang="en-US" smtClean="0"/>
              <a:t>放大: Je正偏,Jc反偏</a:t>
            </a:r>
          </a:p>
          <a:p>
            <a:pPr eaLnBrk="1" hangingPunct="1"/>
            <a:r>
              <a:rPr lang="zh-CN" altLang="en-US" smtClean="0"/>
              <a:t>饱和: Je正偏,Jc正偏</a:t>
            </a:r>
          </a:p>
          <a:p>
            <a:pPr eaLnBrk="1" hangingPunct="1"/>
            <a:r>
              <a:rPr lang="zh-CN" altLang="en-US" smtClean="0"/>
              <a:t>Von为导通电压,无特殊说明,Von取0.7V Iceo穿透电流,Ib开路时,集电极和发射极之间流过的电流</a:t>
            </a:r>
          </a:p>
          <a:p>
            <a:pPr eaLnBrk="1" hangingPunct="1"/>
            <a:r>
              <a:rPr lang="zh-CN" altLang="en-US" smtClean="0"/>
              <a:t>理想的输出特性曲线,对于我们今后所分析的题目都认为是理想的状态.</a:t>
            </a:r>
          </a:p>
        </p:txBody>
      </p:sp>
    </p:spTree>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a:xfrm>
            <a:off x="1139825" y="682625"/>
            <a:ext cx="4575175" cy="3432175"/>
          </a:xfrm>
        </p:spPr>
      </p:sp>
      <p:sp>
        <p:nvSpPr>
          <p:cNvPr id="168963" name="Rectangle 3"/>
          <p:cNvSpPr>
            <a:spLocks noGrp="1" noChangeArrowheads="1"/>
          </p:cNvSpPr>
          <p:nvPr>
            <p:ph type="body" idx="1"/>
          </p:nvPr>
        </p:nvSpPr>
        <p:spPr>
          <a:noFill/>
        </p:spPr>
        <p:txBody>
          <a:bodyPr/>
          <a:lstStyle/>
          <a:p>
            <a:pPr eaLnBrk="1" hangingPunct="1"/>
            <a:r>
              <a:rPr lang="zh-CN" altLang="zh-CN" smtClean="0"/>
              <a:t>为什么会上翘：Vce增大时，集电结的空间电荷区增大，基区的有效宽度减小，载流子在基区复合的机会减小，所以Ic也略有增加</a:t>
            </a:r>
          </a:p>
          <a:p>
            <a:pPr eaLnBrk="1" hangingPunct="1"/>
            <a:endParaRPr lang="zh-CN" altLang="zh-CN" smtClean="0"/>
          </a:p>
          <a:p>
            <a:pPr eaLnBrk="1" hangingPunct="1"/>
            <a:r>
              <a:rPr lang="zh-CN" altLang="zh-CN" smtClean="0"/>
              <a:t>理想的三极管:放大区的曲线平行于横轴并且等间距,Iceo=0</a:t>
            </a:r>
          </a:p>
        </p:txBody>
      </p:sp>
    </p:spTree>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幻灯片图像占位符 1"/>
          <p:cNvSpPr>
            <a:spLocks noGrp="1" noRot="1" noChangeAspect="1" noTextEdit="1"/>
          </p:cNvSpPr>
          <p:nvPr>
            <p:ph type="sldImg"/>
          </p:nvPr>
        </p:nvSpPr>
        <p:spPr>
          <a:xfrm>
            <a:off x="1139825" y="682625"/>
            <a:ext cx="4575175" cy="3432175"/>
          </a:xfrm>
        </p:spPr>
      </p:sp>
      <p:sp>
        <p:nvSpPr>
          <p:cNvPr id="167939" name="备注占位符 2"/>
          <p:cNvSpPr>
            <a:spLocks noGrp="1"/>
          </p:cNvSpPr>
          <p:nvPr>
            <p:ph type="body" idx="1"/>
          </p:nvPr>
        </p:nvSpPr>
        <p:spPr>
          <a:noFill/>
        </p:spPr>
        <p:txBody>
          <a:bodyPr/>
          <a:lstStyle/>
          <a:p>
            <a:r>
              <a:rPr lang="zh-CN" altLang="en-US" smtClean="0"/>
              <a:t>作业题存在的问题</a:t>
            </a:r>
            <a:endParaRPr lang="en-US" altLang="zh-CN" smtClean="0"/>
          </a:p>
          <a:p>
            <a:r>
              <a:rPr lang="en-US" altLang="zh-CN" smtClean="0"/>
              <a:t>1.5.8</a:t>
            </a:r>
          </a:p>
          <a:p>
            <a:r>
              <a:rPr lang="zh-CN" altLang="en-US" smtClean="0"/>
              <a:t>（</a:t>
            </a:r>
            <a:r>
              <a:rPr lang="en-US" altLang="zh-CN" smtClean="0"/>
              <a:t>2</a:t>
            </a:r>
            <a:r>
              <a:rPr lang="zh-CN" altLang="en-US" smtClean="0"/>
              <a:t>）截止频率</a:t>
            </a:r>
            <a:r>
              <a:rPr lang="en-US" altLang="zh-CN" smtClean="0"/>
              <a:t>-</a:t>
            </a:r>
            <a:r>
              <a:rPr lang="zh-CN" altLang="en-US" smtClean="0"/>
              <a:t>半功率点，电压增益下降根号二分之一，电压幅值不会超过正负</a:t>
            </a:r>
            <a:r>
              <a:rPr lang="en-US" altLang="zh-CN" smtClean="0"/>
              <a:t>3V</a:t>
            </a:r>
          </a:p>
          <a:p>
            <a:r>
              <a:rPr lang="zh-CN" altLang="en-US" smtClean="0"/>
              <a:t>（</a:t>
            </a:r>
            <a:r>
              <a:rPr lang="en-US" altLang="zh-CN" smtClean="0"/>
              <a:t>3</a:t>
            </a:r>
            <a:r>
              <a:rPr lang="zh-CN" altLang="en-US" smtClean="0"/>
              <a:t>）通频带以外，电压增益继续下降，幅值不会超出上限</a:t>
            </a:r>
            <a:endParaRPr lang="en-US" altLang="zh-CN" smtClean="0"/>
          </a:p>
          <a:p>
            <a:r>
              <a:rPr lang="en-US" altLang="zh-CN" smtClean="0"/>
              <a:t>     </a:t>
            </a:r>
            <a:r>
              <a:rPr lang="zh-CN" altLang="en-US" smtClean="0"/>
              <a:t>单一频率不会发生频率失真</a:t>
            </a:r>
            <a:endParaRPr lang="en-US" altLang="zh-CN" smtClean="0"/>
          </a:p>
          <a:p>
            <a:endParaRPr lang="en-US" altLang="zh-CN" smtClean="0"/>
          </a:p>
          <a:p>
            <a:r>
              <a:rPr lang="zh-CN" altLang="en-US" smtClean="0"/>
              <a:t>工作原理的掌握程度：载流子的传输过程，电流如何分配，可以利用载流子的传输过程解释伏安特性曲线</a:t>
            </a:r>
            <a:endParaRPr lang="en-US" altLang="zh-CN" smtClean="0"/>
          </a:p>
          <a:p>
            <a:r>
              <a:rPr lang="zh-CN" altLang="en-US" smtClean="0"/>
              <a:t>截止：无发射电子 Je反偏</a:t>
            </a:r>
          </a:p>
          <a:p>
            <a:r>
              <a:rPr lang="zh-CN" altLang="en-US" smtClean="0"/>
              <a:t>放大：有发射有收集 Je正偏,Jc反偏</a:t>
            </a:r>
          </a:p>
          <a:p>
            <a:r>
              <a:rPr lang="zh-CN" altLang="en-US" smtClean="0"/>
              <a:t>饱和：发射有余收集不足 Je正偏,Jc正偏</a:t>
            </a:r>
          </a:p>
          <a:p>
            <a:endParaRPr lang="en-US" altLang="zh-CN" smtClean="0"/>
          </a:p>
        </p:txBody>
      </p:sp>
      <p:sp>
        <p:nvSpPr>
          <p:cNvPr id="167940" name="灯片编号占位符 3"/>
          <p:cNvSpPr>
            <a:spLocks noGrp="1"/>
          </p:cNvSpPr>
          <p:nvPr>
            <p:ph type="sldNum" sz="quarter" idx="5"/>
          </p:nvPr>
        </p:nvSpPr>
        <p:spPr>
          <a:noFill/>
        </p:spPr>
        <p:txBody>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fld id="{4BA1B99F-1B80-4D6A-8222-CB668D184AD1}" type="slidenum">
              <a:rPr lang="zh-CN" altLang="zh-CN" sz="1200" smtClean="0">
                <a:ea typeface="宋体" pitchFamily="2" charset="-122"/>
              </a:rPr>
              <a:pPr eaLnBrk="1" hangingPunct="1"/>
              <a:t>20</a:t>
            </a:fld>
            <a:endParaRPr lang="zh-CN" altLang="zh-CN" sz="1200" smtClean="0">
              <a:ea typeface="宋体"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a:xfrm>
            <a:off x="1139825" y="682625"/>
            <a:ext cx="4575175" cy="3432175"/>
          </a:xfrm>
        </p:spPr>
      </p:sp>
      <p:sp>
        <p:nvSpPr>
          <p:cNvPr id="169987" name="Rectangle 3"/>
          <p:cNvSpPr>
            <a:spLocks noGrp="1" noChangeArrowheads="1"/>
          </p:cNvSpPr>
          <p:nvPr>
            <p:ph type="body" idx="1"/>
          </p:nvPr>
        </p:nvSpPr>
        <p:spPr>
          <a:noFill/>
        </p:spPr>
        <p:txBody>
          <a:bodyPr/>
          <a:lstStyle/>
          <a:p>
            <a:pPr eaLnBrk="1" hangingPunct="1"/>
            <a:r>
              <a:rPr lang="zh-CN" altLang="zh-CN" smtClean="0"/>
              <a:t>1、bata是否处处相等？</a:t>
            </a:r>
          </a:p>
          <a:p>
            <a:pPr eaLnBrk="1" hangingPunct="1"/>
            <a:r>
              <a:rPr lang="zh-CN" altLang="zh-CN" smtClean="0"/>
              <a:t>当Ic特小或特大时,bata变小</a:t>
            </a:r>
          </a:p>
          <a:p>
            <a:pPr eaLnBrk="1" hangingPunct="1"/>
            <a:r>
              <a:rPr lang="zh-CN" altLang="zh-CN" smtClean="0"/>
              <a:t>2、直流bata和交流bata什么时候相等？（理想情况下，即平坦且间距相等）</a:t>
            </a:r>
          </a:p>
          <a:p>
            <a:pPr eaLnBrk="1" hangingPunct="1"/>
            <a:r>
              <a:rPr lang="zh-CN" altLang="zh-CN" smtClean="0"/>
              <a:t>为什么？</a:t>
            </a:r>
          </a:p>
          <a:p>
            <a:pPr eaLnBrk="1" hangingPunct="1"/>
            <a:r>
              <a:rPr lang="zh-CN" altLang="zh-CN" smtClean="0"/>
              <a:t>从图中任找一个Q点，IB=3dIb  IC=3dIc</a:t>
            </a: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idx="4294967295"/>
          </p:nvPr>
        </p:nvSpPr>
        <p:spPr>
          <a:xfrm>
            <a:off x="1139825" y="682625"/>
            <a:ext cx="4575175" cy="3432175"/>
          </a:xfrm>
        </p:spPr>
      </p:sp>
      <p:sp>
        <p:nvSpPr>
          <p:cNvPr id="151555" name="Rectangle 3"/>
          <p:cNvSpPr>
            <a:spLocks noGrp="1" noChangeArrowheads="1"/>
          </p:cNvSpPr>
          <p:nvPr>
            <p:ph type="body" idx="4294967295"/>
          </p:nvPr>
        </p:nvSpPr>
        <p:spPr>
          <a:noFill/>
        </p:spPr>
        <p:txBody>
          <a:bodyPr anchor="t"/>
          <a:lstStyle/>
          <a:p>
            <a:pPr eaLnBrk="1" hangingPunct="1"/>
            <a:r>
              <a:rPr lang="en-US" altLang="zh-CN" smtClean="0"/>
              <a:t>6</a:t>
            </a:r>
            <a:r>
              <a:rPr lang="zh-CN" altLang="en-US" smtClean="0"/>
              <a:t>、课程结构</a:t>
            </a:r>
            <a:r>
              <a:rPr lang="en-US" altLang="zh-CN" smtClean="0"/>
              <a:t>-</a:t>
            </a:r>
            <a:r>
              <a:rPr lang="zh-CN" altLang="en-US" smtClean="0"/>
              <a:t>各章节之间的关系</a:t>
            </a:r>
          </a:p>
          <a:p>
            <a:pPr eaLnBrk="1" hangingPunct="1"/>
            <a:r>
              <a:rPr lang="zh-CN" altLang="en-US" smtClean="0"/>
              <a:t>管为路用，管子是钢筋水泥，路是房子</a:t>
            </a:r>
          </a:p>
          <a:p>
            <a:pPr eaLnBrk="1" hangingPunct="1"/>
            <a:r>
              <a:rPr lang="zh-CN" altLang="en-US" smtClean="0"/>
              <a:t>管子为</a:t>
            </a:r>
            <a:r>
              <a:rPr lang="zh-CN" altLang="en-US" b="1" smtClean="0"/>
              <a:t>有源非线性器件</a:t>
            </a:r>
          </a:p>
          <a:p>
            <a:pPr eaLnBrk="1" hangingPunct="1"/>
            <a:r>
              <a:rPr lang="zh-CN" altLang="en-US" smtClean="0"/>
              <a:t>管子与电阻的区别在于非线性器件，有源与无源器件的区别在于需不需要外加电源才能正常工作</a:t>
            </a:r>
          </a:p>
          <a:p>
            <a:pPr eaLnBrk="1" hangingPunct="1"/>
            <a:r>
              <a:rPr lang="en-US" altLang="zh-CN" smtClean="0"/>
              <a:t>C7</a:t>
            </a:r>
            <a:r>
              <a:rPr lang="zh-CN" altLang="en-US" smtClean="0"/>
              <a:t>以运算放大器和电流源为例讲述组成和分析方法</a:t>
            </a:r>
          </a:p>
          <a:p>
            <a:pPr eaLnBrk="1" hangingPunct="1"/>
            <a:r>
              <a:rPr lang="en-US" altLang="zh-CN" smtClean="0"/>
              <a:t>C2</a:t>
            </a:r>
            <a:r>
              <a:rPr lang="zh-CN" altLang="en-US" smtClean="0"/>
              <a:t>为运算放大器的外部特性  </a:t>
            </a:r>
            <a:r>
              <a:rPr lang="en-US" altLang="zh-CN" smtClean="0"/>
              <a:t>C6 </a:t>
            </a:r>
            <a:r>
              <a:rPr lang="zh-CN" altLang="en-US" smtClean="0"/>
              <a:t>为运放的内部构造和工作原理，所以第二章放在第六章后面讲</a:t>
            </a:r>
          </a:p>
          <a:p>
            <a:pPr eaLnBrk="1" hangingPunct="1"/>
            <a:endParaRPr lang="en-US" altLang="zh-CN" smtClean="0"/>
          </a:p>
          <a:p>
            <a:pPr eaLnBrk="1" hangingPunct="1"/>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xfrm>
            <a:off x="1139825" y="682625"/>
            <a:ext cx="4575175" cy="3432175"/>
          </a:xfrm>
        </p:spPr>
      </p:sp>
      <p:sp>
        <p:nvSpPr>
          <p:cNvPr id="171011" name="Rectangle 3"/>
          <p:cNvSpPr>
            <a:spLocks noGrp="1" noChangeArrowheads="1"/>
          </p:cNvSpPr>
          <p:nvPr>
            <p:ph type="body" idx="1"/>
          </p:nvPr>
        </p:nvSpPr>
        <p:spPr>
          <a:noFill/>
        </p:spPr>
        <p:txBody>
          <a:bodyPr/>
          <a:lstStyle/>
          <a:p>
            <a:pPr eaLnBrk="1" hangingPunct="1"/>
            <a:r>
              <a:rPr lang="zh-CN" altLang="en-US" dirty="0" smtClean="0"/>
              <a:t>Icbo集电结反偏时的反向饱和电流</a:t>
            </a:r>
          </a:p>
          <a:p>
            <a:pPr eaLnBrk="1" hangingPunct="1"/>
            <a:r>
              <a:rPr lang="zh-CN" altLang="en-US" dirty="0" smtClean="0"/>
              <a:t>Iceo基极开路时的,集电极流向发射极的电流,截至区的Ic</a:t>
            </a:r>
          </a:p>
          <a:p>
            <a:pPr eaLnBrk="1" hangingPunct="1"/>
            <a:r>
              <a:rPr lang="zh-CN" altLang="en-US" dirty="0" smtClean="0"/>
              <a:t>测量得到， 越小越好</a:t>
            </a:r>
          </a:p>
        </p:txBody>
      </p:sp>
    </p:spTree>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xfrm>
            <a:off x="1139825" y="682625"/>
            <a:ext cx="4575175" cy="3432175"/>
          </a:xfrm>
        </p:spPr>
      </p:sp>
      <p:sp>
        <p:nvSpPr>
          <p:cNvPr id="172035" name="Rectangle 3"/>
          <p:cNvSpPr>
            <a:spLocks noGrp="1" noChangeArrowheads="1"/>
          </p:cNvSpPr>
          <p:nvPr>
            <p:ph type="body" idx="1"/>
          </p:nvPr>
        </p:nvSpPr>
        <p:spPr>
          <a:noFill/>
        </p:spPr>
        <p:txBody>
          <a:bodyPr/>
          <a:lstStyle/>
          <a:p>
            <a:pPr eaLnBrk="1" hangingPunct="1"/>
            <a:r>
              <a:rPr lang="zh-CN" altLang="zh-CN" dirty="0" smtClean="0"/>
              <a:t>ICM：Ic越大，bata越小，即输出曲线间距越小，无法正常放大，满足正常放达的Ic</a:t>
            </a:r>
            <a:endParaRPr lang="en-US" altLang="zh-CN" dirty="0" smtClean="0"/>
          </a:p>
          <a:p>
            <a:pPr eaLnBrk="1" hangingPunct="1"/>
            <a:r>
              <a:rPr lang="zh-CN" altLang="zh-CN" dirty="0" smtClean="0"/>
              <a:t>V（BR）CEO：保证PN结不被击穿的ce之间最大的电压</a:t>
            </a:r>
          </a:p>
          <a:p>
            <a:pPr eaLnBrk="1" hangingPunct="1"/>
            <a:r>
              <a:rPr lang="zh-CN" altLang="zh-CN" dirty="0" smtClean="0"/>
              <a:t>PCM：满足最大功耗，管子不至于过热烧坏（双曲线只在第一象限）</a:t>
            </a:r>
          </a:p>
          <a:p>
            <a:pPr eaLnBrk="1" hangingPunct="1"/>
            <a:r>
              <a:rPr lang="zh-CN" altLang="zh-CN" dirty="0" smtClean="0"/>
              <a:t>由三个极限参数所限制的所安全工作区如图所示</a:t>
            </a:r>
          </a:p>
        </p:txBody>
      </p:sp>
    </p:spTree>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xfrm>
            <a:off x="1139825" y="682625"/>
            <a:ext cx="4575175" cy="3432175"/>
          </a:xfrm>
        </p:spPr>
      </p:sp>
      <p:sp>
        <p:nvSpPr>
          <p:cNvPr id="173059" name="Rectangle 3"/>
          <p:cNvSpPr>
            <a:spLocks noGrp="1" noChangeArrowheads="1"/>
          </p:cNvSpPr>
          <p:nvPr>
            <p:ph type="body" idx="1"/>
          </p:nvPr>
        </p:nvSpPr>
        <p:spPr>
          <a:noFill/>
        </p:spPr>
        <p:txBody>
          <a:bodyPr/>
          <a:lstStyle/>
          <a:p>
            <a:pPr eaLnBrk="1" hangingPunct="1"/>
            <a:r>
              <a:rPr lang="zh-CN" altLang="en-US" smtClean="0"/>
              <a:t>输入特性曲线：(左移)</a:t>
            </a:r>
          </a:p>
          <a:p>
            <a:pPr eaLnBrk="1" hangingPunct="1"/>
            <a:r>
              <a:rPr lang="zh-CN" altLang="en-US" smtClean="0"/>
              <a:t>温度升高，vbe相同时，本证激发的载流子浓度升高，基区参与复合的载流子数增多，Ib增大</a:t>
            </a:r>
          </a:p>
          <a:p>
            <a:pPr eaLnBrk="1" hangingPunct="1"/>
            <a:r>
              <a:rPr lang="zh-CN" altLang="en-US" smtClean="0"/>
              <a:t>                在温度升高的状态下保持Ib不变，减少发射电子数，只能减小Vbe了</a:t>
            </a:r>
          </a:p>
          <a:p>
            <a:pPr eaLnBrk="1" hangingPunct="1"/>
            <a:endParaRPr lang="zh-CN" altLang="en-US" smtClean="0"/>
          </a:p>
          <a:p>
            <a:pPr eaLnBrk="1" hangingPunct="1"/>
            <a:r>
              <a:rPr lang="zh-CN" altLang="en-US" smtClean="0"/>
              <a:t>输出特性曲线：(上移)</a:t>
            </a:r>
          </a:p>
          <a:p>
            <a:pPr eaLnBrk="1" hangingPunct="1"/>
            <a:r>
              <a:rPr lang="zh-CN" altLang="en-US" smtClean="0"/>
              <a:t>温度升高，本征激发更给力，管子里的载流子数增多，bata增大，Iceo增大</a:t>
            </a:r>
          </a:p>
        </p:txBody>
      </p:sp>
    </p:spTree>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xfrm>
            <a:off x="1139825" y="682625"/>
            <a:ext cx="4575175" cy="3432175"/>
          </a:xfrm>
        </p:spPr>
      </p:sp>
      <p:sp>
        <p:nvSpPr>
          <p:cNvPr id="174083" name="Rectangle 3"/>
          <p:cNvSpPr>
            <a:spLocks noGrp="1" noChangeArrowheads="1"/>
          </p:cNvSpPr>
          <p:nvPr>
            <p:ph type="body" idx="1"/>
          </p:nvPr>
        </p:nvSpPr>
        <p:spPr>
          <a:noFill/>
        </p:spPr>
        <p:txBody>
          <a:bodyPr/>
          <a:lstStyle/>
          <a:p>
            <a:pPr eaLnBrk="1" hangingPunct="1"/>
            <a:endParaRPr lang="zh-CN" altLang="zh-CN" smtClean="0"/>
          </a:p>
          <a:p>
            <a:pPr eaLnBrk="1" hangingPunct="1"/>
            <a:r>
              <a:rPr lang="zh-CN" altLang="zh-CN" smtClean="0"/>
              <a:t>BJT可组成各种组态的放大电路，其中共射极放大电路最为常用</a:t>
            </a:r>
          </a:p>
          <a:p>
            <a:pPr eaLnBrk="1" hangingPunct="1"/>
            <a:r>
              <a:rPr lang="zh-CN" altLang="zh-CN" smtClean="0"/>
              <a:t>1、组成</a:t>
            </a:r>
          </a:p>
          <a:p>
            <a:pPr eaLnBrk="1" hangingPunct="1"/>
            <a:r>
              <a:rPr lang="zh-CN" altLang="zh-CN" smtClean="0"/>
              <a:t>输入端回路: Vbb为Je提供正偏电压，并通过偏置电阻Rb为b极提供偏置电流Ib， vs待放大的信号</a:t>
            </a:r>
          </a:p>
          <a:p>
            <a:pPr eaLnBrk="1" hangingPunct="1"/>
            <a:r>
              <a:rPr lang="zh-CN" altLang="zh-CN" smtClean="0"/>
              <a:t>输出端回路：Vcc与Vbb配合为Jc提供反偏电压（Vcc大于Vbb），vce输出信号</a:t>
            </a:r>
          </a:p>
          <a:p>
            <a:pPr eaLnBrk="1" hangingPunct="1"/>
            <a:endParaRPr lang="zh-CN" altLang="zh-CN" smtClean="0"/>
          </a:p>
          <a:p>
            <a:pPr eaLnBrk="1" hangingPunct="1"/>
            <a:r>
              <a:rPr lang="zh-CN" altLang="zh-CN" smtClean="0"/>
              <a:t>如何分析交直流共存电路，采用叠加原理（分为直流通路和交流通路分别分析，再将结果叠加为交直流共同作用的结果）</a:t>
            </a:r>
          </a:p>
        </p:txBody>
      </p:sp>
    </p:spTree>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xfrm>
            <a:off x="1139825" y="682625"/>
            <a:ext cx="4575175" cy="3432175"/>
          </a:xfrm>
        </p:spPr>
      </p:sp>
      <p:sp>
        <p:nvSpPr>
          <p:cNvPr id="177155" name="Rectangle 3"/>
          <p:cNvSpPr>
            <a:spLocks noGrp="1" noChangeArrowheads="1"/>
          </p:cNvSpPr>
          <p:nvPr>
            <p:ph type="body" idx="1"/>
          </p:nvPr>
        </p:nvSpPr>
        <p:spPr>
          <a:noFill/>
        </p:spPr>
        <p:txBody>
          <a:bodyPr/>
          <a:lstStyle/>
          <a:p>
            <a:pPr eaLnBrk="1" hangingPunct="1"/>
            <a:r>
              <a:rPr lang="zh-CN" altLang="zh-CN" smtClean="0"/>
              <a:t>3、直流工作点的估算</a:t>
            </a:r>
          </a:p>
          <a:p>
            <a:pPr eaLnBrk="1" hangingPunct="1"/>
            <a:r>
              <a:rPr lang="zh-CN" altLang="zh-CN" smtClean="0"/>
              <a:t>用于确定工作模式（放大、饱和、截止），和计算Q点</a:t>
            </a:r>
          </a:p>
          <a:p>
            <a:pPr eaLnBrk="1" hangingPunct="1"/>
            <a:r>
              <a:rPr lang="zh-CN" altLang="zh-CN" smtClean="0"/>
              <a:t>先看Vbe 是否大于0.7</a:t>
            </a:r>
          </a:p>
          <a:p>
            <a:pPr eaLnBrk="1" hangingPunct="1"/>
            <a:r>
              <a:rPr lang="zh-CN" altLang="zh-CN" smtClean="0"/>
              <a:t>若大于0.7 先假设工作在放大模式，即满足电流放大关系，可求出Vce，判断Vce时候大于vbe（0.7），若大于vbe ，假设成立，反之工作在饱和区</a:t>
            </a:r>
          </a:p>
          <a:p>
            <a:pPr eaLnBrk="1" hangingPunct="1"/>
            <a:endParaRPr lang="zh-CN" altLang="zh-CN" smtClean="0"/>
          </a:p>
          <a:p>
            <a:pPr eaLnBrk="1" hangingPunct="1"/>
            <a:r>
              <a:rPr lang="zh-CN" altLang="zh-CN" smtClean="0"/>
              <a:t>分析直流工作点：</a:t>
            </a:r>
          </a:p>
          <a:p>
            <a:pPr eaLnBrk="1" hangingPunct="1"/>
            <a:r>
              <a:rPr lang="zh-CN" altLang="zh-CN" smtClean="0"/>
              <a:t>主要是放大模式，满足电流放大关系</a:t>
            </a:r>
          </a:p>
          <a:p>
            <a:pPr eaLnBrk="1" hangingPunct="1"/>
            <a:r>
              <a:rPr lang="zh-CN" altLang="zh-CN" smtClean="0"/>
              <a:t>截止模式：Ib=Ic=0</a:t>
            </a:r>
          </a:p>
          <a:p>
            <a:pPr eaLnBrk="1" hangingPunct="1"/>
            <a:r>
              <a:rPr lang="zh-CN" altLang="zh-CN" smtClean="0"/>
              <a:t>饱和模式：Ib可根据输入回路算出，VceQ&lt;0.7,所以Ic约等于vcc/Rc</a:t>
            </a:r>
          </a:p>
        </p:txBody>
      </p:sp>
    </p:spTree>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xfrm>
            <a:off x="1139825" y="682625"/>
            <a:ext cx="4575175" cy="3432175"/>
          </a:xfrm>
        </p:spPr>
      </p:sp>
      <p:sp>
        <p:nvSpPr>
          <p:cNvPr id="178179" name="Rectangle 3"/>
          <p:cNvSpPr>
            <a:spLocks noGrp="1" noChangeArrowheads="1"/>
          </p:cNvSpPr>
          <p:nvPr>
            <p:ph type="body" idx="1"/>
          </p:nvPr>
        </p:nvSpPr>
        <p:spPr>
          <a:noFill/>
        </p:spPr>
        <p:txBody>
          <a:bodyPr/>
          <a:lstStyle/>
          <a:p>
            <a:pPr eaLnBrk="1" hangingPunct="1"/>
            <a:r>
              <a:rPr lang="zh-CN" altLang="en-US" smtClean="0"/>
              <a:t>电路图与前不同</a:t>
            </a:r>
          </a:p>
          <a:p>
            <a:pPr eaLnBrk="1" hangingPunct="1"/>
            <a:r>
              <a:rPr lang="zh-CN" altLang="en-US" smtClean="0"/>
              <a:t>Je正偏</a:t>
            </a:r>
          </a:p>
          <a:p>
            <a:pPr eaLnBrk="1" hangingPunct="1"/>
            <a:r>
              <a:rPr lang="zh-CN" altLang="en-US" smtClean="0"/>
              <a:t>IBQ=(Vcc-0.7)/RB=5.3*10e-5</a:t>
            </a:r>
          </a:p>
          <a:p>
            <a:pPr eaLnBrk="1" hangingPunct="1"/>
            <a:r>
              <a:rPr lang="zh-CN" altLang="en-US" smtClean="0"/>
              <a:t>假设工作在放大状态: ICQ=bata*IBQ=159*10e-5</a:t>
            </a:r>
          </a:p>
        </p:txBody>
      </p:sp>
    </p:spTree>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88418" name="Rectangle 2"/>
          <p:cNvSpPr>
            <a:spLocks noGrp="1" noRot="1" noChangeAspect="1" noChangeArrowheads="1" noTextEdit="1"/>
          </p:cNvSpPr>
          <p:nvPr>
            <p:ph type="sldImg"/>
          </p:nvPr>
        </p:nvSpPr>
        <p:spPr>
          <a:xfrm>
            <a:off x="1139825" y="682625"/>
            <a:ext cx="4575175" cy="3432175"/>
          </a:xfrm>
        </p:spPr>
      </p:sp>
      <p:sp>
        <p:nvSpPr>
          <p:cNvPr id="188419" name="Rectangle 3"/>
          <p:cNvSpPr>
            <a:spLocks noGrp="1" noChangeArrowheads="1"/>
          </p:cNvSpPr>
          <p:nvPr>
            <p:ph type="body" idx="1"/>
          </p:nvPr>
        </p:nvSpPr>
        <p:spPr>
          <a:noFill/>
        </p:spPr>
        <p:txBody>
          <a:bodyPr/>
          <a:lstStyle/>
          <a:p>
            <a:pPr eaLnBrk="1" hangingPunct="1"/>
            <a:r>
              <a:rPr lang="zh-CN" altLang="zh-CN" dirty="0" smtClean="0"/>
              <a:t>本小节的重点是三极管的小信号模型，而不是小信号模型的导出过程，所以我们先给出小信号模型，再进行严格的数学推导</a:t>
            </a:r>
            <a:endParaRPr lang="en-US" altLang="zh-CN" dirty="0" smtClean="0"/>
          </a:p>
          <a:p>
            <a:pPr eaLnBrk="1" hangingPunct="1"/>
            <a:endParaRPr lang="en-US" altLang="zh-CN" dirty="0" smtClean="0"/>
          </a:p>
          <a:p>
            <a:pPr eaLnBrk="1" hangingPunct="1"/>
            <a:r>
              <a:rPr lang="en-US" altLang="zh-CN" dirty="0" smtClean="0"/>
              <a:t>H</a:t>
            </a:r>
            <a:r>
              <a:rPr lang="zh-CN" altLang="en-US" dirty="0" smtClean="0"/>
              <a:t>参数的部分自学，我们直接从输入输出特性曲线导出小信号模型</a:t>
            </a:r>
            <a:endParaRPr lang="zh-CN"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xfrm>
            <a:off x="1139825" y="682625"/>
            <a:ext cx="4575175" cy="3432175"/>
          </a:xfrm>
        </p:spPr>
      </p:sp>
      <p:sp>
        <p:nvSpPr>
          <p:cNvPr id="189443" name="Rectangle 3"/>
          <p:cNvSpPr>
            <a:spLocks noGrp="1" noChangeArrowheads="1"/>
          </p:cNvSpPr>
          <p:nvPr>
            <p:ph type="body" idx="1"/>
          </p:nvPr>
        </p:nvSpPr>
        <p:spPr>
          <a:noFill/>
        </p:spPr>
        <p:txBody>
          <a:bodyPr/>
          <a:lstStyle/>
          <a:p>
            <a:pPr eaLnBrk="1" hangingPunct="1"/>
            <a:r>
              <a:rPr lang="zh-CN" altLang="en-US" smtClean="0"/>
              <a:t>输入端：从输入特性曲线来看，如果输入信号的幅值较小时，工作点随着输入信号的变化在Q’和Q’’之间变化，这段伏安特性曲线可以用直线近似（红色），所以输入端口可以用电阻来表示变化电压和变化电流的关系，rbe来等效输入端口特性</a:t>
            </a:r>
          </a:p>
          <a:p>
            <a:pPr eaLnBrk="1" hangingPunct="1"/>
            <a:r>
              <a:rPr lang="zh-CN" altLang="en-US" smtClean="0"/>
              <a:t>输出端：从输出特性曲线来看，求解交流通路的前提是电路工作在放大区，此时输出电流ic与ib满足bata倍的电流放大关系，所以输入端口可以用受控电流源表示</a:t>
            </a:r>
          </a:p>
          <a:p>
            <a:pPr eaLnBrk="1" hangingPunct="1"/>
            <a:endParaRPr lang="zh-CN" altLang="en-US" smtClean="0"/>
          </a:p>
          <a:p>
            <a:pPr eaLnBrk="1" hangingPunct="1"/>
            <a:r>
              <a:rPr lang="zh-CN" altLang="en-US" smtClean="0"/>
              <a:t>用等效模型代替了BJT后，就可用解一般电路的方法来解放大电路了。</a:t>
            </a:r>
          </a:p>
          <a:p>
            <a:pPr eaLnBrk="1" hangingPunct="1"/>
            <a:endParaRPr lang="zh-CN" altLang="en-US" smtClean="0"/>
          </a:p>
        </p:txBody>
      </p:sp>
    </p:spTree>
  </p:cSld>
  <p:clrMapOvr>
    <a:overrideClrMapping bg1="lt1" tx1="dk1" bg2="lt2" tx2="dk2" accent1="accent1" accent2="accent2" accent3="accent3" accent4="accent4" accent5="accent5" accent6="accent6" hlink="hlink" folHlink="folHlink"/>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xfrm>
            <a:off x="1139825" y="682625"/>
            <a:ext cx="4575175" cy="3432175"/>
          </a:xfrm>
        </p:spPr>
      </p:sp>
      <p:sp>
        <p:nvSpPr>
          <p:cNvPr id="196611" name="Rectangle 3"/>
          <p:cNvSpPr>
            <a:spLocks noGrp="1" noChangeArrowheads="1"/>
          </p:cNvSpPr>
          <p:nvPr>
            <p:ph type="body" idx="1"/>
          </p:nvPr>
        </p:nvSpPr>
        <p:spPr>
          <a:noFill/>
        </p:spPr>
        <p:txBody>
          <a:bodyPr/>
          <a:lstStyle/>
          <a:p>
            <a:pPr eaLnBrk="1" hangingPunct="1"/>
            <a:r>
              <a:rPr lang="zh-CN" altLang="en-US" dirty="0" smtClean="0"/>
              <a:t>h参数的确定（rbe）</a:t>
            </a:r>
          </a:p>
          <a:p>
            <a:pPr eaLnBrk="1" hangingPunct="1"/>
            <a:r>
              <a:rPr lang="zh-CN" altLang="en-US" i="1" dirty="0" smtClean="0"/>
              <a:t>r</a:t>
            </a:r>
            <a:r>
              <a:rPr lang="zh-CN" altLang="en-US" baseline="-25000" dirty="0" smtClean="0"/>
              <a:t>be</a:t>
            </a:r>
            <a:r>
              <a:rPr lang="zh-CN" altLang="en-US" dirty="0" smtClean="0"/>
              <a:t>是从b-e的结构得到的。</a:t>
            </a:r>
          </a:p>
          <a:p>
            <a:pPr eaLnBrk="1" hangingPunct="1"/>
            <a:r>
              <a:rPr lang="zh-CN" altLang="en-US" dirty="0" smtClean="0"/>
              <a:t>三极管内部交流电阻示意图，rbb’为基区体电阻，re’为发射区体电阻，re为发射结电阻</a:t>
            </a:r>
          </a:p>
          <a:p>
            <a:pPr eaLnBrk="1" hangingPunct="1"/>
            <a:r>
              <a:rPr lang="zh-CN" altLang="en-US" dirty="0" smtClean="0"/>
              <a:t>求解rbe：板书rbe=vbe/ib  =(vbb'+vb'e)/ib=(rbb'ib+re(1+bata)ib)/ib=rbb'+(1+bata)re  由于发射区的掺杂浓度远大于基区，所以rbb’远大于re’，可忽略</a:t>
            </a:r>
          </a:p>
          <a:p>
            <a:pPr eaLnBrk="1" hangingPunct="1"/>
            <a:r>
              <a:rPr lang="zh-CN" altLang="en-US" dirty="0" smtClean="0"/>
              <a:t>Rbb’可查手册得到，通常为200或</a:t>
            </a:r>
            <a:r>
              <a:rPr lang="en-US" altLang="zh-CN" dirty="0" smtClean="0"/>
              <a:t>300</a:t>
            </a:r>
            <a:r>
              <a:rPr lang="zh-CN" altLang="en-US" dirty="0" smtClean="0"/>
              <a:t>欧母，re为pn结微变电组，可通过求解pn结rd得到</a:t>
            </a:r>
          </a:p>
          <a:p>
            <a:pPr eaLnBrk="1" hangingPunct="1"/>
            <a:endParaRPr lang="zh-CN" altLang="en-US" dirty="0" smtClean="0"/>
          </a:p>
          <a:p>
            <a:pPr eaLnBrk="1" hangingPunct="1"/>
            <a:r>
              <a:rPr lang="zh-CN" altLang="en-US" dirty="0" smtClean="0"/>
              <a:t>所以小信号模型建立之前必须确定静态工作点，因为求rbe必须知道IEQ</a:t>
            </a:r>
          </a:p>
          <a:p>
            <a:pPr eaLnBrk="1" hangingPunct="1"/>
            <a:endParaRPr lang="zh-CN" altLang="en-US"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Rot="1" noChangeAspect="1" noChangeArrowheads="1" noTextEdit="1"/>
          </p:cNvSpPr>
          <p:nvPr>
            <p:ph type="sldImg"/>
          </p:nvPr>
        </p:nvSpPr>
        <p:spPr>
          <a:xfrm>
            <a:off x="1139825" y="682625"/>
            <a:ext cx="4575175" cy="3432175"/>
          </a:xfrm>
        </p:spPr>
      </p:sp>
      <p:sp>
        <p:nvSpPr>
          <p:cNvPr id="197635" name="Rectangle 3"/>
          <p:cNvSpPr>
            <a:spLocks noGrp="1" noChangeArrowheads="1"/>
          </p:cNvSpPr>
          <p:nvPr>
            <p:ph type="body" idx="1"/>
          </p:nvPr>
        </p:nvSpPr>
        <p:spPr>
          <a:xfrm>
            <a:off x="685800" y="4340225"/>
            <a:ext cx="5486400" cy="4117975"/>
          </a:xfrm>
          <a:noFill/>
        </p:spPr>
        <p:txBody>
          <a:bodyPr/>
          <a:lstStyle/>
          <a:p>
            <a:pPr eaLnBrk="1" hangingPunct="1"/>
            <a:r>
              <a:rPr lang="zh-CN" altLang="en-US" smtClean="0"/>
              <a:t>小信号模型的建立前提是交流信号在静态工作点附近的一个很小的范围内变化，假设Q点为PN结在只有直流信号作用下的静态工作点</a:t>
            </a:r>
          </a:p>
          <a:p>
            <a:pPr eaLnBrk="1" hangingPunct="1"/>
            <a:r>
              <a:rPr lang="zh-CN" altLang="en-US" smtClean="0"/>
              <a:t>交流电组=dvd/dvi，由二极管的伏安特性可知，可用伏安特性曲线在Q点处的斜率的导数来近似</a:t>
            </a:r>
          </a:p>
          <a:p>
            <a:pPr eaLnBrk="1" hangingPunct="1"/>
            <a:r>
              <a:rPr lang="zh-CN" altLang="en-US" smtClean="0"/>
              <a:t>根据PN结伏安特性表达式，求解Q点处的斜率，即微变电导</a:t>
            </a:r>
          </a:p>
          <a:p>
            <a:pPr eaLnBrk="1" hangingPunct="1"/>
            <a:endParaRPr lang="zh-CN" altLang="en-US" smtClean="0"/>
          </a:p>
          <a:p>
            <a:pPr eaLnBrk="1" hangingPunct="1"/>
            <a:r>
              <a:rPr lang="zh-CN" altLang="en-US" smtClean="0"/>
              <a:t>那么re=vT/IEQ</a:t>
            </a: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xfrm>
            <a:off x="1139825" y="682625"/>
            <a:ext cx="4575175" cy="3432175"/>
          </a:xfrm>
        </p:spPr>
      </p:sp>
      <p:sp>
        <p:nvSpPr>
          <p:cNvPr id="152579" name="Rectangle 3"/>
          <p:cNvSpPr>
            <a:spLocks noGrp="1" noChangeArrowheads="1"/>
          </p:cNvSpPr>
          <p:nvPr>
            <p:ph type="body" idx="1"/>
          </p:nvPr>
        </p:nvSpPr>
        <p:spPr>
          <a:noFill/>
        </p:spPr>
        <p:txBody>
          <a:bodyPr/>
          <a:lstStyle/>
          <a:p>
            <a:pPr eaLnBrk="1" hangingPunct="1"/>
            <a:r>
              <a:rPr lang="zh-CN" altLang="zh-CN" smtClean="0"/>
              <a:t>这一章的关键是前三节，重点是第三节分析方法</a:t>
            </a:r>
          </a:p>
        </p:txBody>
      </p:sp>
    </p:spTree>
  </p:cSld>
  <p:clrMapOvr>
    <a:overrideClrMapping bg1="lt1" tx1="dk1" bg2="lt2" tx2="dk2" accent1="accent1" accent2="accent2" accent3="accent3" accent4="accent4" accent5="accent5" accent6="accent6" hlink="hlink" folHlink="folHlink"/>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xfrm>
            <a:off x="1139825" y="682625"/>
            <a:ext cx="4575175" cy="3432175"/>
          </a:xfrm>
        </p:spPr>
      </p:sp>
      <p:sp>
        <p:nvSpPr>
          <p:cNvPr id="198659" name="Rectangle 3"/>
          <p:cNvSpPr>
            <a:spLocks noGrp="1" noChangeArrowheads="1"/>
          </p:cNvSpPr>
          <p:nvPr>
            <p:ph type="body" idx="1"/>
          </p:nvPr>
        </p:nvSpPr>
        <p:spPr>
          <a:noFill/>
        </p:spPr>
        <p:txBody>
          <a:bodyPr/>
          <a:lstStyle/>
          <a:p>
            <a:pPr eaLnBrk="1" hangingPunct="1"/>
            <a:r>
              <a:rPr lang="zh-CN" altLang="zh-CN" smtClean="0"/>
              <a:t>用小信号模型分析基本共射放大电路</a:t>
            </a:r>
          </a:p>
          <a:p>
            <a:pPr eaLnBrk="1" hangingPunct="1"/>
            <a:r>
              <a:rPr lang="zh-CN" altLang="zh-CN" smtClean="0"/>
              <a:t>1、静态分析</a:t>
            </a:r>
          </a:p>
          <a:p>
            <a:pPr eaLnBrk="1" hangingPunct="1"/>
            <a:endParaRPr lang="zh-CN" altLang="zh-CN" smtClean="0"/>
          </a:p>
          <a:p>
            <a:pPr eaLnBrk="1" hangingPunct="1"/>
            <a:r>
              <a:rPr lang="zh-CN" altLang="zh-CN" smtClean="0"/>
              <a:t>利用直流通路求Q点，为的是求出IEQ</a:t>
            </a:r>
          </a:p>
          <a:p>
            <a:pPr eaLnBrk="1" hangingPunct="1"/>
            <a:r>
              <a:rPr lang="zh-CN" altLang="zh-CN" smtClean="0"/>
              <a:t>输出回路：VCE为RL两端的电压，板书</a:t>
            </a:r>
          </a:p>
        </p:txBody>
      </p:sp>
    </p:spTree>
  </p:cSld>
  <p:clrMapOvr>
    <a:overrideClrMapping bg1="lt1" tx1="dk1" bg2="lt2" tx2="dk2" accent1="accent1" accent2="accent2" accent3="accent3" accent4="accent4" accent5="accent5" accent6="accent6" hlink="hlink" folHlink="folHlink"/>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a:xfrm>
            <a:off x="1139825" y="682625"/>
            <a:ext cx="4575175" cy="3432175"/>
          </a:xfrm>
        </p:spPr>
      </p:sp>
      <p:sp>
        <p:nvSpPr>
          <p:cNvPr id="199683" name="Rectangle 3"/>
          <p:cNvSpPr>
            <a:spLocks noGrp="1" noChangeArrowheads="1"/>
          </p:cNvSpPr>
          <p:nvPr>
            <p:ph type="body" idx="1"/>
          </p:nvPr>
        </p:nvSpPr>
        <p:spPr>
          <a:noFill/>
        </p:spPr>
        <p:txBody>
          <a:bodyPr/>
          <a:lstStyle/>
          <a:p>
            <a:pPr eaLnBrk="1" hangingPunct="1"/>
            <a:r>
              <a:rPr lang="zh-CN" altLang="zh-CN" smtClean="0"/>
              <a:t>直流信号源置零，电容短路 同时把三极管用小信号模型代替，板书画图</a:t>
            </a:r>
          </a:p>
          <a:p>
            <a:pPr eaLnBrk="1" hangingPunct="1"/>
            <a:r>
              <a:rPr lang="zh-CN" altLang="zh-CN" smtClean="0"/>
              <a:t>先画交流通路，在用小信号模型等效</a:t>
            </a:r>
          </a:p>
          <a:p>
            <a:pPr eaLnBrk="1" hangingPunct="1"/>
            <a:r>
              <a:rPr lang="zh-CN" altLang="zh-CN" smtClean="0"/>
              <a:t>先画输入回路再画输出回路</a:t>
            </a:r>
          </a:p>
          <a:p>
            <a:pPr eaLnBrk="1" hangingPunct="1"/>
            <a:r>
              <a:rPr lang="zh-CN" altLang="zh-CN" smtClean="0"/>
              <a:t>确定rbe和bata</a:t>
            </a:r>
          </a:p>
        </p:txBody>
      </p:sp>
    </p:spTree>
  </p:cSld>
  <p:clrMapOvr>
    <a:overrideClrMapping bg1="lt1" tx1="dk1" bg2="lt2" tx2="dk2" accent1="accent1" accent2="accent2" accent3="accent3" accent4="accent4" accent5="accent5" accent6="accent6" hlink="hlink" folHlink="folHlink"/>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xfrm>
            <a:off x="1139825" y="682625"/>
            <a:ext cx="4575175" cy="3432175"/>
          </a:xfrm>
        </p:spPr>
      </p:sp>
      <p:sp>
        <p:nvSpPr>
          <p:cNvPr id="200707" name="Rectangle 3"/>
          <p:cNvSpPr>
            <a:spLocks noGrp="1" noChangeArrowheads="1"/>
          </p:cNvSpPr>
          <p:nvPr>
            <p:ph type="body" idx="1"/>
          </p:nvPr>
        </p:nvSpPr>
        <p:spPr>
          <a:noFill/>
        </p:spPr>
        <p:txBody>
          <a:bodyPr/>
          <a:lstStyle/>
          <a:p>
            <a:pPr eaLnBrk="1" hangingPunct="1"/>
            <a:r>
              <a:rPr lang="zh-CN" altLang="zh-CN" smtClean="0"/>
              <a:t>求解动态性能指标：Av Ri Ro</a:t>
            </a:r>
          </a:p>
        </p:txBody>
      </p:sp>
    </p:spTree>
  </p:cSld>
  <p:clrMapOvr>
    <a:overrideClrMapping bg1="lt1" tx1="dk1" bg2="lt2" tx2="dk2" accent1="accent1" accent2="accent2" accent3="accent3" accent4="accent4" accent5="accent5" accent6="accent6" hlink="hlink" folHlink="folHlink"/>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01730" name="Rectangle 2"/>
          <p:cNvSpPr>
            <a:spLocks noGrp="1" noRot="1" noChangeAspect="1" noChangeArrowheads="1" noTextEdit="1"/>
          </p:cNvSpPr>
          <p:nvPr>
            <p:ph type="sldImg"/>
          </p:nvPr>
        </p:nvSpPr>
        <p:spPr>
          <a:xfrm>
            <a:off x="1139825" y="682625"/>
            <a:ext cx="4575175" cy="3432175"/>
          </a:xfrm>
        </p:spPr>
      </p:sp>
      <p:sp>
        <p:nvSpPr>
          <p:cNvPr id="201731" name="Rectangle 3"/>
          <p:cNvSpPr>
            <a:spLocks noGrp="1" noChangeArrowheads="1"/>
          </p:cNvSpPr>
          <p:nvPr>
            <p:ph type="body" idx="1"/>
          </p:nvPr>
        </p:nvSpPr>
        <p:spPr>
          <a:noFill/>
        </p:spPr>
        <p:txBody>
          <a:bodyPr/>
          <a:lstStyle/>
          <a:p>
            <a:pPr eaLnBrk="1" hangingPunct="1"/>
            <a:r>
              <a:rPr lang="zh-CN" altLang="zh-CN" smtClean="0"/>
              <a:t>静态分析，画直流通路</a:t>
            </a:r>
          </a:p>
          <a:p>
            <a:pPr eaLnBrk="1" hangingPunct="1"/>
            <a:endParaRPr lang="zh-CN" altLang="zh-CN" smtClean="0"/>
          </a:p>
          <a:p>
            <a:pPr eaLnBrk="1" hangingPunct="1"/>
            <a:r>
              <a:rPr lang="zh-CN" altLang="zh-CN" smtClean="0"/>
              <a:t>动态分析，画交流通路</a:t>
            </a:r>
          </a:p>
        </p:txBody>
      </p:sp>
    </p:spTree>
  </p:cSld>
  <p:clrMapOvr>
    <a:overrideClrMapping bg1="lt1" tx1="dk1" bg2="lt2" tx2="dk2" accent1="accent1" accent2="accent2" accent3="accent3" accent4="accent4" accent5="accent5" accent6="accent6" hlink="hlink" folHlink="folHlink"/>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a:xfrm>
            <a:off x="1139825" y="682625"/>
            <a:ext cx="4575175" cy="3432175"/>
          </a:xfrm>
        </p:spPr>
      </p:sp>
      <p:sp>
        <p:nvSpPr>
          <p:cNvPr id="202755" name="Rectangle 3"/>
          <p:cNvSpPr>
            <a:spLocks noGrp="1" noChangeArrowheads="1"/>
          </p:cNvSpPr>
          <p:nvPr>
            <p:ph type="body" idx="1"/>
          </p:nvPr>
        </p:nvSpPr>
        <p:spPr>
          <a:noFill/>
        </p:spPr>
        <p:txBody>
          <a:bodyPr/>
          <a:lstStyle/>
          <a:p>
            <a:pPr eaLnBrk="1" hangingPunct="1"/>
            <a:r>
              <a:rPr lang="zh-CN" altLang="zh-CN" smtClean="0"/>
              <a:t>上周课回顾：</a:t>
            </a:r>
          </a:p>
          <a:p>
            <a:pPr eaLnBrk="1" hangingPunct="1"/>
            <a:r>
              <a:rPr lang="zh-CN" altLang="zh-CN" smtClean="0"/>
              <a:t>分析BJT电路的三种方法：</a:t>
            </a:r>
          </a:p>
          <a:p>
            <a:pPr eaLnBrk="1" hangingPunct="1"/>
            <a:r>
              <a:rPr lang="zh-CN" altLang="zh-CN" smtClean="0"/>
              <a:t>1、静态工作点分析法：1确定bjt的工作模式（放大 饱和 截止）2 计算静态工作点</a:t>
            </a:r>
          </a:p>
          <a:p>
            <a:pPr eaLnBrk="1" hangingPunct="1"/>
            <a:r>
              <a:rPr lang="zh-CN" altLang="zh-CN" smtClean="0"/>
              <a:t>2、图解法：适用于交流信号幅值较大时，交直流共存的分析，有助于确认饱和和截止失真</a:t>
            </a:r>
          </a:p>
          <a:p>
            <a:pPr eaLnBrk="1" hangingPunct="1"/>
            <a:r>
              <a:rPr lang="zh-CN" altLang="zh-CN" smtClean="0"/>
              <a:t>3、小信号模型分析法：适用于交流信号幅值较大的情况，只能进行动态分析，需要与静态工作点的计算相结合来完成交直流的分析</a:t>
            </a:r>
          </a:p>
          <a:p>
            <a:pPr eaLnBrk="1" hangingPunct="1"/>
            <a:r>
              <a:rPr lang="zh-CN" altLang="zh-CN" smtClean="0"/>
              <a:t>强调：NPN与PNP的小信号模型相同，原因求解的三个动态参量均为两个参量的比值，负号可削掉</a:t>
            </a:r>
          </a:p>
          <a:p>
            <a:pPr eaLnBrk="1" hangingPunct="1"/>
            <a:r>
              <a:rPr lang="zh-CN" altLang="zh-CN" smtClean="0"/>
              <a:t>一方面：从图解法的学习中了解到静态工作点靠近横轴会产生截止失真，反之会产生饱和失真</a:t>
            </a:r>
          </a:p>
          <a:p>
            <a:pPr eaLnBrk="1" hangingPunct="1"/>
            <a:r>
              <a:rPr lang="zh-CN" altLang="zh-CN" smtClean="0"/>
              <a:t>另一方面：从小信号模型求解放大电路的过程中，了解到小信号模型中的输入电阻rbe与静态工作点相关，所以动态性能指标也与Q点密切相关</a:t>
            </a:r>
          </a:p>
          <a:p>
            <a:pPr eaLnBrk="1" hangingPunct="1"/>
            <a:r>
              <a:rPr lang="zh-CN" altLang="zh-CN" smtClean="0"/>
              <a:t>一旦放大电路设计好，不希望电路的性能指标（确定的参量）随着Q点的变化变化，那么，选择一个正确的Q点，并使其不受外界因素的影响，即Q点的稳定就显得尤其重要</a:t>
            </a:r>
          </a:p>
          <a:p>
            <a:pPr eaLnBrk="1" hangingPunct="1"/>
            <a:endParaRPr lang="zh-CN"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03778" name="Rectangle 2"/>
          <p:cNvSpPr>
            <a:spLocks noGrp="1" noRot="1" noChangeAspect="1" noChangeArrowheads="1" noTextEdit="1"/>
          </p:cNvSpPr>
          <p:nvPr>
            <p:ph type="sldImg"/>
          </p:nvPr>
        </p:nvSpPr>
        <p:spPr>
          <a:xfrm>
            <a:off x="1139825" y="682625"/>
            <a:ext cx="4575175" cy="3432175"/>
          </a:xfrm>
        </p:spPr>
      </p:sp>
      <p:sp>
        <p:nvSpPr>
          <p:cNvPr id="203779" name="Rectangle 3"/>
          <p:cNvSpPr>
            <a:spLocks noGrp="1" noChangeArrowheads="1"/>
          </p:cNvSpPr>
          <p:nvPr>
            <p:ph type="body" idx="1"/>
          </p:nvPr>
        </p:nvSpPr>
        <p:spPr>
          <a:noFill/>
        </p:spPr>
        <p:txBody>
          <a:bodyPr/>
          <a:lstStyle/>
          <a:p>
            <a:pPr eaLnBrk="1" hangingPunct="1"/>
            <a:r>
              <a:rPr lang="zh-CN" altLang="zh-CN" smtClean="0"/>
              <a:t>Q点设置:   直流通路中的元件参数（Vcc，Rb，Rc），保证其工作在放大模式并且避免出现失真，温度不变时Q点的位置不变</a:t>
            </a:r>
          </a:p>
          <a:p>
            <a:pPr eaLnBrk="1" hangingPunct="1"/>
            <a:endParaRPr lang="zh-CN" altLang="zh-CN" smtClean="0"/>
          </a:p>
          <a:p>
            <a:pPr eaLnBrk="1" hangingPunct="1"/>
            <a:r>
              <a:rPr lang="zh-CN" altLang="zh-CN" smtClean="0"/>
              <a:t>温度的变化会引起Q点的变化，以PNP输入特性曲线为例来解释，输入特性曲线右移，输出特性曲线上移</a:t>
            </a:r>
          </a:p>
        </p:txBody>
      </p:sp>
    </p:spTree>
  </p:cSld>
  <p:clrMapOvr>
    <a:overrideClrMapping bg1="lt1" tx1="dk1" bg2="lt2" tx2="dk2" accent1="accent1" accent2="accent2" accent3="accent3" accent4="accent4" accent5="accent5" accent6="accent6" hlink="hlink" folHlink="folHlink"/>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04802" name="Rectangle 2"/>
          <p:cNvSpPr>
            <a:spLocks noGrp="1" noRot="1" noChangeAspect="1" noChangeArrowheads="1" noTextEdit="1"/>
          </p:cNvSpPr>
          <p:nvPr>
            <p:ph type="sldImg"/>
          </p:nvPr>
        </p:nvSpPr>
        <p:spPr>
          <a:xfrm>
            <a:off x="1139825" y="682625"/>
            <a:ext cx="4575175" cy="3432175"/>
          </a:xfrm>
        </p:spPr>
      </p:sp>
      <p:sp>
        <p:nvSpPr>
          <p:cNvPr id="204803" name="Rectangle 3"/>
          <p:cNvSpPr>
            <a:spLocks noGrp="1" noChangeArrowheads="1"/>
          </p:cNvSpPr>
          <p:nvPr>
            <p:ph type="body" idx="1"/>
          </p:nvPr>
        </p:nvSpPr>
        <p:spPr>
          <a:noFill/>
        </p:spPr>
        <p:txBody>
          <a:bodyPr/>
          <a:lstStyle/>
          <a:p>
            <a:pPr eaLnBrk="1" hangingPunct="1"/>
            <a:r>
              <a:rPr lang="zh-CN" altLang="zh-CN" smtClean="0"/>
              <a:t>已基本共射放大电路为例了解温度对Q点的影响</a:t>
            </a:r>
          </a:p>
          <a:p>
            <a:pPr eaLnBrk="1" hangingPunct="1"/>
            <a:r>
              <a:rPr lang="zh-CN" altLang="zh-CN" smtClean="0"/>
              <a:t>电路的优缺点</a:t>
            </a:r>
          </a:p>
        </p:txBody>
      </p:sp>
    </p:spTree>
  </p:cSld>
  <p:clrMapOvr>
    <a:overrideClrMapping bg1="lt1" tx1="dk1" bg2="lt2" tx2="dk2" accent1="accent1" accent2="accent2" accent3="accent3" accent4="accent4" accent5="accent5" accent6="accent6" hlink="hlink" folHlink="folHlink"/>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05826" name="Rectangle 2"/>
          <p:cNvSpPr>
            <a:spLocks noGrp="1" noRot="1" noChangeAspect="1" noChangeArrowheads="1" noTextEdit="1"/>
          </p:cNvSpPr>
          <p:nvPr>
            <p:ph type="sldImg"/>
          </p:nvPr>
        </p:nvSpPr>
        <p:spPr>
          <a:xfrm>
            <a:off x="1139825" y="682625"/>
            <a:ext cx="4575175" cy="3432175"/>
          </a:xfrm>
        </p:spPr>
      </p:sp>
      <p:sp>
        <p:nvSpPr>
          <p:cNvPr id="205827" name="Rectangle 3"/>
          <p:cNvSpPr>
            <a:spLocks noGrp="1" noChangeArrowheads="1"/>
          </p:cNvSpPr>
          <p:nvPr>
            <p:ph type="body" idx="1"/>
          </p:nvPr>
        </p:nvSpPr>
        <p:spPr>
          <a:noFill/>
        </p:spPr>
        <p:txBody>
          <a:bodyPr/>
          <a:lstStyle/>
          <a:p>
            <a:pPr eaLnBrk="1" hangingPunct="1"/>
            <a:r>
              <a:rPr lang="zh-CN" altLang="zh-CN" smtClean="0"/>
              <a:t>基极分压式射击偏置电路的组成结构与基本共射放大电路的区别</a:t>
            </a:r>
          </a:p>
          <a:p>
            <a:pPr eaLnBrk="1" hangingPunct="1"/>
            <a:endParaRPr lang="zh-CN" altLang="zh-CN" smtClean="0"/>
          </a:p>
          <a:p>
            <a:pPr eaLnBrk="1" hangingPunct="1"/>
            <a:r>
              <a:rPr lang="zh-CN" altLang="zh-CN" smtClean="0"/>
              <a:t>该电路稳定工作点的原理   及条件（Vb不变）</a:t>
            </a:r>
          </a:p>
        </p:txBody>
      </p:sp>
    </p:spTree>
  </p:cSld>
  <p:clrMapOvr>
    <a:overrideClrMapping bg1="lt1" tx1="dk1" bg2="lt2" tx2="dk2" accent1="accent1" accent2="accent2" accent3="accent3" accent4="accent4" accent5="accent5" accent6="accent6" hlink="hlink" folHlink="folHlink"/>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06850" name="Rectangle 2"/>
          <p:cNvSpPr>
            <a:spLocks noGrp="1" noRot="1" noChangeAspect="1" noChangeArrowheads="1" noTextEdit="1"/>
          </p:cNvSpPr>
          <p:nvPr>
            <p:ph type="sldImg"/>
          </p:nvPr>
        </p:nvSpPr>
        <p:spPr>
          <a:xfrm>
            <a:off x="1139825" y="682625"/>
            <a:ext cx="4575175" cy="3432175"/>
          </a:xfrm>
        </p:spPr>
      </p:sp>
      <p:sp>
        <p:nvSpPr>
          <p:cNvPr id="206851" name="Rectangle 3"/>
          <p:cNvSpPr>
            <a:spLocks noGrp="1" noChangeArrowheads="1"/>
          </p:cNvSpPr>
          <p:nvPr>
            <p:ph type="body" idx="1"/>
          </p:nvPr>
        </p:nvSpPr>
        <p:spPr>
          <a:noFill/>
        </p:spPr>
        <p:txBody>
          <a:bodyPr/>
          <a:lstStyle/>
          <a:p>
            <a:pPr eaLnBrk="1" hangingPunct="1"/>
            <a:r>
              <a:rPr lang="zh-CN" altLang="zh-CN" smtClean="0"/>
              <a:t>Vb不变的条件</a:t>
            </a:r>
          </a:p>
          <a:p>
            <a:pPr eaLnBrk="1" hangingPunct="1"/>
            <a:endParaRPr lang="zh-CN" altLang="zh-CN" smtClean="0"/>
          </a:p>
          <a:p>
            <a:pPr eaLnBrk="1" hangingPunct="1"/>
            <a:r>
              <a:rPr lang="zh-CN" altLang="zh-CN" smtClean="0"/>
              <a:t>偏置方案：I1=5-10IBq      I2=5-10IBQ    I2=5-10IEQ/(1+b)  VB=VE   I2*Rb2=Ieq*Re</a:t>
            </a:r>
          </a:p>
          <a:p>
            <a:pPr eaLnBrk="1" hangingPunct="1"/>
            <a:endParaRPr lang="zh-CN" altLang="zh-CN" smtClean="0"/>
          </a:p>
          <a:p>
            <a:pPr eaLnBrk="1" hangingPunct="1"/>
            <a:r>
              <a:rPr lang="zh-CN" altLang="zh-CN" smtClean="0"/>
              <a:t>使用以上偏置方案便可保证VBQ的电位不变，即VBQ=</a:t>
            </a:r>
          </a:p>
        </p:txBody>
      </p:sp>
    </p:spTree>
  </p:cSld>
  <p:clrMapOvr>
    <a:overrideClrMapping bg1="lt1" tx1="dk1" bg2="lt2" tx2="dk2" accent1="accent1" accent2="accent2" accent3="accent3" accent4="accent4" accent5="accent5" accent6="accent6" hlink="hlink" folHlink="folHlink"/>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a:xfrm>
            <a:off x="1139825" y="682625"/>
            <a:ext cx="4575175" cy="3432175"/>
          </a:xfrm>
        </p:spPr>
      </p:sp>
      <p:sp>
        <p:nvSpPr>
          <p:cNvPr id="207875" name="Rectangle 3"/>
          <p:cNvSpPr>
            <a:spLocks noGrp="1" noChangeArrowheads="1"/>
          </p:cNvSpPr>
          <p:nvPr>
            <p:ph type="body" idx="1"/>
          </p:nvPr>
        </p:nvSpPr>
        <p:spPr>
          <a:noFill/>
        </p:spPr>
        <p:txBody>
          <a:bodyPr/>
          <a:lstStyle/>
          <a:p>
            <a:pPr eaLnBrk="1" hangingPunct="1"/>
            <a:r>
              <a:rPr lang="zh-CN" altLang="zh-CN" smtClean="0"/>
              <a:t>静态分析</a:t>
            </a:r>
          </a:p>
          <a:p>
            <a:pPr eaLnBrk="1" hangingPunct="1"/>
            <a:r>
              <a:rPr lang="zh-CN" altLang="zh-CN" smtClean="0"/>
              <a:t>VBQ ICQ=IEQ  VCEQ   IBQ</a:t>
            </a: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xfrm>
            <a:off x="1139825" y="682625"/>
            <a:ext cx="4575175" cy="3432175"/>
          </a:xfrm>
        </p:spPr>
      </p:sp>
      <p:sp>
        <p:nvSpPr>
          <p:cNvPr id="153603" name="Rectangle 3"/>
          <p:cNvSpPr>
            <a:spLocks noGrp="1" noChangeArrowheads="1"/>
          </p:cNvSpPr>
          <p:nvPr>
            <p:ph type="body" idx="1"/>
          </p:nvPr>
        </p:nvSpPr>
        <p:spPr>
          <a:noFill/>
        </p:spPr>
        <p:txBody>
          <a:bodyPr/>
          <a:lstStyle/>
          <a:p>
            <a:pPr eaLnBrk="1" hangingPunct="1"/>
            <a:r>
              <a:rPr lang="zh-CN" altLang="zh-CN" dirty="0" smtClean="0"/>
              <a:t>BJT：Bipolar Junction Transistor 双极结型晶体管简称三极管，两种</a:t>
            </a:r>
            <a:r>
              <a:rPr lang="zh-CN" altLang="en-US" dirty="0" smtClean="0"/>
              <a:t>极性的</a:t>
            </a:r>
            <a:r>
              <a:rPr lang="zh-CN" altLang="zh-CN" dirty="0" smtClean="0"/>
              <a:t>载流子参与导电，两个PN结组成</a:t>
            </a:r>
          </a:p>
        </p:txBody>
      </p:sp>
    </p:spTree>
  </p:cSld>
  <p:clrMapOvr>
    <a:overrideClrMapping bg1="lt1" tx1="dk1" bg2="lt2" tx2="dk2" accent1="accent1" accent2="accent2" accent3="accent3" accent4="accent4" accent5="accent5" accent6="accent6" hlink="hlink" folHlink="folHlink"/>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08898" name="Rectangle 2"/>
          <p:cNvSpPr>
            <a:spLocks noGrp="1" noRot="1" noChangeAspect="1" noChangeArrowheads="1" noTextEdit="1"/>
          </p:cNvSpPr>
          <p:nvPr>
            <p:ph type="sldImg"/>
          </p:nvPr>
        </p:nvSpPr>
        <p:spPr>
          <a:xfrm>
            <a:off x="1139825" y="682625"/>
            <a:ext cx="4575175" cy="3432175"/>
          </a:xfrm>
        </p:spPr>
      </p:sp>
      <p:sp>
        <p:nvSpPr>
          <p:cNvPr id="208899" name="Rectangle 3"/>
          <p:cNvSpPr>
            <a:spLocks noGrp="1" noChangeArrowheads="1"/>
          </p:cNvSpPr>
          <p:nvPr>
            <p:ph type="body" idx="1"/>
          </p:nvPr>
        </p:nvSpPr>
        <p:spPr>
          <a:noFill/>
        </p:spPr>
        <p:txBody>
          <a:bodyPr/>
          <a:lstStyle/>
          <a:p>
            <a:pPr eaLnBrk="1" hangingPunct="1"/>
            <a:r>
              <a:rPr lang="zh-CN" altLang="zh-CN" smtClean="0"/>
              <a:t>动态分析：</a:t>
            </a:r>
          </a:p>
          <a:p>
            <a:pPr eaLnBrk="1" hangingPunct="1"/>
            <a:r>
              <a:rPr lang="zh-CN" altLang="zh-CN" smtClean="0"/>
              <a:t>画交流通路-小信号等效电路</a:t>
            </a:r>
          </a:p>
        </p:txBody>
      </p:sp>
    </p:spTree>
  </p:cSld>
  <p:clrMapOvr>
    <a:overrideClrMapping bg1="lt1" tx1="dk1" bg2="lt2" tx2="dk2" accent1="accent1" accent2="accent2" accent3="accent3" accent4="accent4" accent5="accent5" accent6="accent6" hlink="hlink" folHlink="folHlink"/>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Rot="1" noChangeAspect="1" noChangeArrowheads="1" noTextEdit="1"/>
          </p:cNvSpPr>
          <p:nvPr>
            <p:ph type="sldImg"/>
          </p:nvPr>
        </p:nvSpPr>
        <p:spPr>
          <a:xfrm>
            <a:off x="1139825" y="682625"/>
            <a:ext cx="4575175" cy="3432175"/>
          </a:xfrm>
        </p:spPr>
      </p:sp>
      <p:sp>
        <p:nvSpPr>
          <p:cNvPr id="209923" name="Rectangle 3"/>
          <p:cNvSpPr>
            <a:spLocks noGrp="1" noChangeArrowheads="1"/>
          </p:cNvSpPr>
          <p:nvPr>
            <p:ph type="body" idx="1"/>
          </p:nvPr>
        </p:nvSpPr>
        <p:spPr>
          <a:noFill/>
        </p:spPr>
        <p:txBody>
          <a:bodyPr/>
          <a:lstStyle/>
          <a:p>
            <a:pPr eaLnBrk="1" hangingPunct="1"/>
            <a:r>
              <a:rPr lang="zh-CN" altLang="zh-CN" smtClean="0"/>
              <a:t>确定模型参数rbe</a:t>
            </a:r>
          </a:p>
          <a:p>
            <a:pPr eaLnBrk="1" hangingPunct="1"/>
            <a:endParaRPr lang="zh-CN" altLang="zh-CN" smtClean="0"/>
          </a:p>
          <a:p>
            <a:pPr eaLnBrk="1" hangingPunct="1"/>
            <a:r>
              <a:rPr lang="zh-CN" altLang="zh-CN" smtClean="0"/>
              <a:t>求增益</a:t>
            </a:r>
          </a:p>
        </p:txBody>
      </p:sp>
    </p:spTree>
  </p:cSld>
  <p:clrMapOvr>
    <a:overrideClrMapping bg1="lt1" tx1="dk1" bg2="lt2" tx2="dk2" accent1="accent1" accent2="accent2" accent3="accent3" accent4="accent4" accent5="accent5" accent6="accent6" hlink="hlink" folHlink="folHlink"/>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10946" name="Rectangle 2"/>
          <p:cNvSpPr>
            <a:spLocks noGrp="1" noRot="1" noChangeAspect="1" noChangeArrowheads="1" noTextEdit="1"/>
          </p:cNvSpPr>
          <p:nvPr>
            <p:ph type="sldImg"/>
          </p:nvPr>
        </p:nvSpPr>
        <p:spPr>
          <a:xfrm>
            <a:off x="1139825" y="682625"/>
            <a:ext cx="4575175" cy="3432175"/>
          </a:xfrm>
        </p:spPr>
      </p:sp>
      <p:sp>
        <p:nvSpPr>
          <p:cNvPr id="210947" name="Rectangle 3"/>
          <p:cNvSpPr>
            <a:spLocks noGrp="1" noChangeArrowheads="1"/>
          </p:cNvSpPr>
          <p:nvPr>
            <p:ph type="body" idx="1"/>
          </p:nvPr>
        </p:nvSpPr>
        <p:spPr>
          <a:noFill/>
        </p:spPr>
        <p:txBody>
          <a:bodyPr/>
          <a:lstStyle/>
          <a:p>
            <a:pPr eaLnBrk="1" hangingPunct="1"/>
            <a:r>
              <a:rPr lang="zh-CN" altLang="zh-CN" smtClean="0"/>
              <a:t>求输入电阻</a:t>
            </a:r>
          </a:p>
          <a:p>
            <a:pPr eaLnBrk="1" hangingPunct="1"/>
            <a:r>
              <a:rPr lang="zh-CN" altLang="zh-CN" smtClean="0"/>
              <a:t>小技巧: 以Ib为输入端的参考电流时 接在射极的电阻(流过该电阻的电流是Ie),从输入端看进去为原电阻值乘以(1+bata)(即Ib和Ie的折算关系)</a:t>
            </a:r>
          </a:p>
          <a:p>
            <a:pPr eaLnBrk="1" hangingPunct="1"/>
            <a:r>
              <a:rPr lang="zh-CN" altLang="zh-CN" smtClean="0"/>
              <a:t>Ve/ib=（1+b）ibRe=（1+b）Re</a:t>
            </a:r>
          </a:p>
        </p:txBody>
      </p:sp>
    </p:spTree>
  </p:cSld>
  <p:clrMapOvr>
    <a:overrideClrMapping bg1="lt1" tx1="dk1" bg2="lt2" tx2="dk2" accent1="accent1" accent2="accent2" accent3="accent3" accent4="accent4" accent5="accent5" accent6="accent6" hlink="hlink" folHlink="folHlink"/>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11970" name="Rectangle 2"/>
          <p:cNvSpPr>
            <a:spLocks noGrp="1" noRot="1" noChangeAspect="1" noChangeArrowheads="1" noTextEdit="1"/>
          </p:cNvSpPr>
          <p:nvPr>
            <p:ph type="sldImg"/>
          </p:nvPr>
        </p:nvSpPr>
        <p:spPr>
          <a:xfrm>
            <a:off x="1139825" y="682625"/>
            <a:ext cx="4575175" cy="3432175"/>
          </a:xfrm>
        </p:spPr>
      </p:sp>
      <p:sp>
        <p:nvSpPr>
          <p:cNvPr id="211971" name="Rectangle 3"/>
          <p:cNvSpPr>
            <a:spLocks noGrp="1" noChangeArrowheads="1"/>
          </p:cNvSpPr>
          <p:nvPr>
            <p:ph type="body" idx="1"/>
          </p:nvPr>
        </p:nvSpPr>
        <p:spPr>
          <a:noFill/>
        </p:spPr>
        <p:txBody>
          <a:bodyPr/>
          <a:lstStyle/>
          <a:p>
            <a:pPr eaLnBrk="1" hangingPunct="1"/>
            <a:r>
              <a:rPr lang="zh-CN" altLang="zh-CN" smtClean="0"/>
              <a:t>求输出电阻，由于无法知道受控电流源的内阻，所以要借助rce(未简化的H参数小信号模型里的输出电导的倒数)</a:t>
            </a:r>
          </a:p>
        </p:txBody>
      </p:sp>
    </p:spTree>
  </p:cSld>
  <p:clrMapOvr>
    <a:overrideClrMapping bg1="lt1" tx1="dk1" bg2="lt2" tx2="dk2" accent1="accent1" accent2="accent2" accent3="accent3" accent4="accent4" accent5="accent5" accent6="accent6" hlink="hlink" folHlink="folHlink"/>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Rot="1" noChangeAspect="1" noChangeArrowheads="1" noTextEdit="1"/>
          </p:cNvSpPr>
          <p:nvPr>
            <p:ph type="sldImg"/>
          </p:nvPr>
        </p:nvSpPr>
        <p:spPr>
          <a:xfrm>
            <a:off x="1139825" y="682625"/>
            <a:ext cx="4575175" cy="3432175"/>
          </a:xfrm>
        </p:spPr>
      </p:sp>
      <p:sp>
        <p:nvSpPr>
          <p:cNvPr id="215043" name="Rectangle 3"/>
          <p:cNvSpPr>
            <a:spLocks noGrp="1" noChangeArrowheads="1"/>
          </p:cNvSpPr>
          <p:nvPr>
            <p:ph type="body" idx="1"/>
          </p:nvPr>
        </p:nvSpPr>
        <p:spPr>
          <a:noFill/>
        </p:spPr>
        <p:txBody>
          <a:bodyPr/>
          <a:lstStyle/>
          <a:p>
            <a:pPr eaLnBrk="1" hangingPunct="1"/>
            <a:r>
              <a:rPr lang="zh-CN" altLang="zh-CN" smtClean="0"/>
              <a:t>通过例题,再来巩固一下对上此种电路分析方法的掌握.</a:t>
            </a:r>
          </a:p>
          <a:p>
            <a:pPr eaLnBrk="1" hangingPunct="1"/>
            <a:endParaRPr lang="zh-CN" altLang="zh-CN" smtClean="0"/>
          </a:p>
          <a:p>
            <a:pPr eaLnBrk="1" hangingPunct="1"/>
            <a:r>
              <a:rPr lang="zh-CN" altLang="zh-CN" smtClean="0"/>
              <a:t>重点: 源电压增益的理解，旁路电容的作用:既能稳定静态工作点,又不使放大增益减小</a:t>
            </a:r>
          </a:p>
        </p:txBody>
      </p:sp>
    </p:spTree>
  </p:cSld>
  <p:clrMapOvr>
    <a:overrideClrMapping bg1="lt1" tx1="dk1" bg2="lt2" tx2="dk2" accent1="accent1" accent2="accent2" accent3="accent3" accent4="accent4" accent5="accent5" accent6="accent6" hlink="hlink" folHlink="folHlink"/>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16066" name="Rectangle 2"/>
          <p:cNvSpPr>
            <a:spLocks noGrp="1" noRot="1" noChangeAspect="1" noChangeArrowheads="1" noTextEdit="1"/>
          </p:cNvSpPr>
          <p:nvPr>
            <p:ph type="sldImg"/>
          </p:nvPr>
        </p:nvSpPr>
        <p:spPr>
          <a:xfrm>
            <a:off x="1139825" y="682625"/>
            <a:ext cx="4575175" cy="3432175"/>
          </a:xfrm>
        </p:spPr>
      </p:sp>
      <p:sp>
        <p:nvSpPr>
          <p:cNvPr id="216067" name="Rectangle 3"/>
          <p:cNvSpPr>
            <a:spLocks noGrp="1" noChangeArrowheads="1"/>
          </p:cNvSpPr>
          <p:nvPr>
            <p:ph type="body" idx="1"/>
          </p:nvPr>
        </p:nvSpPr>
        <p:spPr>
          <a:noFill/>
        </p:spPr>
        <p:txBody>
          <a:bodyPr/>
          <a:lstStyle/>
          <a:p>
            <a:pPr eaLnBrk="1" hangingPunct="1"/>
            <a:r>
              <a:rPr lang="zh-CN" altLang="en-US" smtClean="0"/>
              <a:t>另外两种能够使静态工作点稳定的射极偏置电路: 含双电电源的射击偏置电路</a:t>
            </a:r>
          </a:p>
          <a:p>
            <a:pPr eaLnBrk="1" hangingPunct="1"/>
            <a:r>
              <a:rPr lang="zh-CN" altLang="en-US" smtClean="0"/>
              <a:t>也是利用Re对ICQ的自动调节作用来稳定Q点的 vb增大的少，Ve增大的多</a:t>
            </a:r>
          </a:p>
          <a:p>
            <a:pPr eaLnBrk="1" hangingPunct="1"/>
            <a:r>
              <a:rPr lang="zh-CN" altLang="en-US" smtClean="0"/>
              <a:t>静态分析过程: 直流通路:交流置零,电容开路</a:t>
            </a:r>
          </a:p>
          <a:p>
            <a:pPr eaLnBrk="1" hangingPunct="1"/>
            <a:r>
              <a:rPr lang="zh-CN" altLang="en-US" smtClean="0"/>
              <a:t>KVL 环路电压为零结合IE和IB的放大关系,可以解出IB和IE</a:t>
            </a:r>
          </a:p>
          <a:p>
            <a:pPr eaLnBrk="1" hangingPunct="1"/>
            <a:r>
              <a:rPr lang="zh-CN" altLang="en-US" smtClean="0"/>
              <a:t>动态分析过程: 交流通路会不会画: 原则是直流源置零, 电容短路,BJT等效小信号模型</a:t>
            </a:r>
          </a:p>
        </p:txBody>
      </p:sp>
    </p:spTree>
  </p:cSld>
  <p:clrMapOvr>
    <a:overrideClrMapping bg1="lt1" tx1="dk1" bg2="lt2" tx2="dk2" accent1="accent1" accent2="accent2" accent3="accent3" accent4="accent4" accent5="accent5" accent6="accent6" hlink="hlink" folHlink="folHlink"/>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17090" name="Rectangle 2"/>
          <p:cNvSpPr>
            <a:spLocks noGrp="1" noRot="1" noChangeAspect="1" noChangeArrowheads="1" noTextEdit="1"/>
          </p:cNvSpPr>
          <p:nvPr>
            <p:ph type="sldImg"/>
          </p:nvPr>
        </p:nvSpPr>
        <p:spPr>
          <a:xfrm>
            <a:off x="1139825" y="682625"/>
            <a:ext cx="4575175" cy="3432175"/>
          </a:xfrm>
        </p:spPr>
      </p:sp>
      <p:sp>
        <p:nvSpPr>
          <p:cNvPr id="217091" name="Rectangle 3"/>
          <p:cNvSpPr>
            <a:spLocks noGrp="1" noChangeArrowheads="1"/>
          </p:cNvSpPr>
          <p:nvPr>
            <p:ph type="body" idx="1"/>
          </p:nvPr>
        </p:nvSpPr>
        <p:spPr>
          <a:noFill/>
        </p:spPr>
        <p:txBody>
          <a:bodyPr/>
          <a:lstStyle/>
          <a:p>
            <a:pPr eaLnBrk="1" hangingPunct="1"/>
            <a:r>
              <a:rPr lang="zh-CN" altLang="zh-CN" dirty="0" smtClean="0"/>
              <a:t>对于基极分压式射极偏置电路和双电源射极偏置电路而言, 为使Ib非常小,以稳定Vb, Re必须设置足够大,从而降低ib支路的电流,</a:t>
            </a:r>
          </a:p>
          <a:p>
            <a:pPr eaLnBrk="1" hangingPunct="1"/>
            <a:r>
              <a:rPr lang="zh-CN" altLang="zh-CN" dirty="0" smtClean="0"/>
              <a:t>但是大电阻的体积很大,但其他元件:BJT 小电阻 电容体积相对较小,由于Re的存在,整个电路的体积也很大(完全取决于Re,Vb越稳定,Ib越小,Re越大,电路体积就越大),不能满足高集成度 便携式的需求,于是提出含恒流源的射极偏置电路（恒流源主要有三极管组成，体积小）</a:t>
            </a:r>
          </a:p>
          <a:p>
            <a:pPr eaLnBrk="1" hangingPunct="1"/>
            <a:r>
              <a:rPr lang="zh-CN" altLang="zh-CN" dirty="0" smtClean="0"/>
              <a:t>特点:使用恒流源来稳定IEQ,从而稳定ICQ, </a:t>
            </a:r>
          </a:p>
          <a:p>
            <a:pPr eaLnBrk="1" hangingPunct="1"/>
            <a:r>
              <a:rPr lang="zh-CN" altLang="zh-CN" dirty="0" smtClean="0"/>
              <a:t>体积小的原因: 恒流源由BJT和小电阻组成(第六章内容),用其替换Re,从而降低了整个电路的体积</a:t>
            </a:r>
          </a:p>
          <a:p>
            <a:pPr eaLnBrk="1" hangingPunct="1"/>
            <a:r>
              <a:rPr lang="zh-CN" altLang="zh-CN" dirty="0" smtClean="0"/>
              <a:t>静态分析过程:直流通路 交流源置零 电容开路</a:t>
            </a:r>
          </a:p>
          <a:p>
            <a:pPr eaLnBrk="1" hangingPunct="1"/>
            <a:r>
              <a:rPr lang="zh-CN" altLang="zh-CN" dirty="0" smtClean="0"/>
              <a:t> IEQ已知,从而可以求出ICQ和IBQ,通过VB的电位可以求出VE,从而求得VCEQ</a:t>
            </a:r>
          </a:p>
          <a:p>
            <a:pPr eaLnBrk="1" hangingPunct="1"/>
            <a:r>
              <a:rPr lang="zh-CN" altLang="zh-CN" dirty="0" smtClean="0"/>
              <a:t>动态分析过程: 直流源置零,电容短路, BJT用小信号模型代替</a:t>
            </a:r>
          </a:p>
        </p:txBody>
      </p:sp>
    </p:spTree>
  </p:cSld>
  <p:clrMapOvr>
    <a:overrideClrMapping bg1="lt1" tx1="dk1" bg2="lt2" tx2="dk2" accent1="accent1" accent2="accent2" accent3="accent3" accent4="accent4" accent5="accent5" accent6="accent6" hlink="hlink" folHlink="folHlink"/>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18114" name="Rectangle 2"/>
          <p:cNvSpPr>
            <a:spLocks noGrp="1" noRot="1" noChangeAspect="1" noChangeArrowheads="1" noTextEdit="1"/>
          </p:cNvSpPr>
          <p:nvPr>
            <p:ph type="sldImg"/>
          </p:nvPr>
        </p:nvSpPr>
        <p:spPr>
          <a:xfrm>
            <a:off x="1139825" y="682625"/>
            <a:ext cx="4575175" cy="3432175"/>
          </a:xfrm>
        </p:spPr>
      </p:sp>
      <p:sp>
        <p:nvSpPr>
          <p:cNvPr id="218115" name="Rectangle 3"/>
          <p:cNvSpPr>
            <a:spLocks noGrp="1" noChangeArrowheads="1"/>
          </p:cNvSpPr>
          <p:nvPr>
            <p:ph type="body" idx="1"/>
          </p:nvPr>
        </p:nvSpPr>
        <p:spPr>
          <a:noFill/>
        </p:spPr>
        <p:txBody>
          <a:bodyPr/>
          <a:lstStyle/>
          <a:p>
            <a:pPr eaLnBrk="1" hangingPunct="1"/>
            <a:r>
              <a:rPr lang="zh-CN" altLang="zh-CN" smtClean="0"/>
              <a:t>BJT有三种组态,共射 共集 共基,分别对应三种组态的放大电路,学习另外两种的分析方法, 特点 应用场合</a:t>
            </a:r>
          </a:p>
        </p:txBody>
      </p:sp>
    </p:spTree>
  </p:cSld>
  <p:clrMapOvr>
    <a:overrideClrMapping bg1="lt1" tx1="dk1" bg2="lt2" tx2="dk2" accent1="accent1" accent2="accent2" accent3="accent3" accent4="accent4" accent5="accent5" accent6="accent6" hlink="hlink" folHlink="folHlink"/>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20162" name="Rectangle 2"/>
          <p:cNvSpPr>
            <a:spLocks noGrp="1" noRot="1" noChangeAspect="1" noChangeArrowheads="1" noTextEdit="1"/>
          </p:cNvSpPr>
          <p:nvPr>
            <p:ph type="sldImg"/>
          </p:nvPr>
        </p:nvSpPr>
        <p:spPr>
          <a:xfrm>
            <a:off x="1139825" y="682625"/>
            <a:ext cx="4575175" cy="3432175"/>
          </a:xfrm>
        </p:spPr>
      </p:sp>
      <p:sp>
        <p:nvSpPr>
          <p:cNvPr id="220163" name="Rectangle 3"/>
          <p:cNvSpPr>
            <a:spLocks noGrp="1" noChangeArrowheads="1"/>
          </p:cNvSpPr>
          <p:nvPr>
            <p:ph type="body" idx="1"/>
          </p:nvPr>
        </p:nvSpPr>
        <p:spPr>
          <a:noFill/>
        </p:spPr>
        <p:txBody>
          <a:bodyPr/>
          <a:lstStyle/>
          <a:p>
            <a:pPr eaLnBrk="1" hangingPunct="1"/>
            <a:r>
              <a:rPr lang="zh-CN" altLang="en-US" smtClean="0"/>
              <a:t>共集(b输入 e输出 又名射击输出器)</a:t>
            </a:r>
          </a:p>
          <a:p>
            <a:pPr eaLnBrk="1" hangingPunct="1"/>
            <a:endParaRPr lang="zh-CN" altLang="en-US" smtClean="0"/>
          </a:p>
          <a:p>
            <a:pPr eaLnBrk="1" hangingPunct="1"/>
            <a:r>
              <a:rPr lang="zh-CN" altLang="en-US" smtClean="0"/>
              <a:t>输入电压接在哪个极和地之间，负载接在哪个极和地之间</a:t>
            </a:r>
          </a:p>
        </p:txBody>
      </p:sp>
    </p:spTree>
  </p:cSld>
  <p:clrMapOvr>
    <a:overrideClrMapping bg1="lt1" tx1="dk1" bg2="lt2" tx2="dk2" accent1="accent1" accent2="accent2" accent3="accent3" accent4="accent4" accent5="accent5" accent6="accent6" hlink="hlink" folHlink="folHlink"/>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21186" name="Rectangle 2"/>
          <p:cNvSpPr>
            <a:spLocks noGrp="1" noRot="1" noChangeAspect="1" noChangeArrowheads="1" noTextEdit="1"/>
          </p:cNvSpPr>
          <p:nvPr>
            <p:ph type="sldImg"/>
          </p:nvPr>
        </p:nvSpPr>
        <p:spPr>
          <a:xfrm>
            <a:off x="1139825" y="682625"/>
            <a:ext cx="4575175" cy="3432175"/>
          </a:xfrm>
        </p:spPr>
      </p:sp>
      <p:sp>
        <p:nvSpPr>
          <p:cNvPr id="221187" name="Rectangle 3"/>
          <p:cNvSpPr>
            <a:spLocks noGrp="1" noChangeArrowheads="1"/>
          </p:cNvSpPr>
          <p:nvPr>
            <p:ph type="body" idx="1"/>
          </p:nvPr>
        </p:nvSpPr>
        <p:spPr>
          <a:noFill/>
        </p:spPr>
        <p:txBody>
          <a:bodyPr/>
          <a:lstStyle/>
          <a:p>
            <a:pPr eaLnBrk="1" hangingPunct="1"/>
            <a:r>
              <a:rPr lang="zh-CN" altLang="zh-CN" smtClean="0"/>
              <a:t>共基极(射极输入 集电极输出)</a:t>
            </a: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xfrm>
            <a:off x="1139825" y="682625"/>
            <a:ext cx="4575175" cy="3432175"/>
          </a:xfrm>
        </p:spPr>
      </p:sp>
      <p:sp>
        <p:nvSpPr>
          <p:cNvPr id="154627" name="Rectangle 3"/>
          <p:cNvSpPr>
            <a:spLocks noGrp="1" noChangeArrowheads="1"/>
          </p:cNvSpPr>
          <p:nvPr>
            <p:ph type="body" idx="1"/>
          </p:nvPr>
        </p:nvSpPr>
        <p:spPr>
          <a:noFill/>
        </p:spPr>
        <p:txBody>
          <a:bodyPr/>
          <a:lstStyle/>
          <a:p>
            <a:pPr eaLnBrk="1" hangingPunct="1"/>
            <a:r>
              <a:rPr lang="zh-CN" altLang="zh-CN" smtClean="0"/>
              <a:t>按照功率划分，BJT的典型外形</a:t>
            </a:r>
          </a:p>
        </p:txBody>
      </p:sp>
    </p:spTree>
  </p:cSld>
  <p:clrMapOvr>
    <a:overrideClrMapping bg1="lt1" tx1="dk1" bg2="lt2" tx2="dk2" accent1="accent1" accent2="accent2" accent3="accent3" accent4="accent4" accent5="accent5" accent6="accent6" hlink="hlink" folHlink="folHlink"/>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22210" name="Rectangle 2"/>
          <p:cNvSpPr>
            <a:spLocks noGrp="1" noRot="1" noChangeAspect="1" noChangeArrowheads="1" noTextEdit="1"/>
          </p:cNvSpPr>
          <p:nvPr>
            <p:ph type="sldImg"/>
          </p:nvPr>
        </p:nvSpPr>
        <p:spPr>
          <a:xfrm>
            <a:off x="1139825" y="682625"/>
            <a:ext cx="4575175" cy="3432175"/>
          </a:xfrm>
        </p:spPr>
      </p:sp>
      <p:sp>
        <p:nvSpPr>
          <p:cNvPr id="222211" name="Rectangle 3"/>
          <p:cNvSpPr>
            <a:spLocks noGrp="1" noChangeArrowheads="1"/>
          </p:cNvSpPr>
          <p:nvPr>
            <p:ph type="body" idx="1"/>
          </p:nvPr>
        </p:nvSpPr>
        <p:spPr>
          <a:noFill/>
        </p:spPr>
        <p:txBody>
          <a:bodyPr/>
          <a:lstStyle/>
          <a:p>
            <a:pPr eaLnBrk="1" hangingPunct="1"/>
            <a:r>
              <a:rPr lang="zh-CN" altLang="zh-CN" smtClean="0"/>
              <a:t>共集(b输入 e输出 又名射击输出器)</a:t>
            </a:r>
          </a:p>
          <a:p>
            <a:pPr eaLnBrk="1" hangingPunct="1"/>
            <a:r>
              <a:rPr lang="zh-CN" altLang="zh-CN" smtClean="0"/>
              <a:t>1 静态</a:t>
            </a:r>
          </a:p>
          <a:p>
            <a:pPr eaLnBrk="1" hangingPunct="1"/>
            <a:r>
              <a:rPr lang="zh-CN" altLang="zh-CN" smtClean="0"/>
              <a:t>直流通路 交流源置零 电容开路</a:t>
            </a:r>
          </a:p>
          <a:p>
            <a:pPr eaLnBrk="1" hangingPunct="1"/>
            <a:r>
              <a:rPr lang="zh-CN" altLang="zh-CN" smtClean="0"/>
              <a:t>联系IE和IB的两个方程式,求解IE和IB,</a:t>
            </a:r>
          </a:p>
          <a:p>
            <a:pPr eaLnBrk="1" hangingPunct="1"/>
            <a:endParaRPr lang="zh-CN"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23234" name="Rectangle 2"/>
          <p:cNvSpPr>
            <a:spLocks noGrp="1" noRot="1" noChangeAspect="1" noChangeArrowheads="1" noTextEdit="1"/>
          </p:cNvSpPr>
          <p:nvPr>
            <p:ph type="sldImg"/>
          </p:nvPr>
        </p:nvSpPr>
        <p:spPr>
          <a:xfrm>
            <a:off x="1139825" y="682625"/>
            <a:ext cx="4575175" cy="3432175"/>
          </a:xfrm>
        </p:spPr>
      </p:sp>
      <p:sp>
        <p:nvSpPr>
          <p:cNvPr id="223235" name="Rectangle 3"/>
          <p:cNvSpPr>
            <a:spLocks noGrp="1" noChangeArrowheads="1"/>
          </p:cNvSpPr>
          <p:nvPr>
            <p:ph type="body" idx="1"/>
          </p:nvPr>
        </p:nvSpPr>
        <p:spPr>
          <a:noFill/>
        </p:spPr>
        <p:txBody>
          <a:bodyPr/>
          <a:lstStyle/>
          <a:p>
            <a:pPr eaLnBrk="1" hangingPunct="1"/>
            <a:r>
              <a:rPr lang="zh-CN" altLang="zh-CN" smtClean="0"/>
              <a:t>2 动态</a:t>
            </a:r>
          </a:p>
          <a:p>
            <a:pPr eaLnBrk="1" hangingPunct="1"/>
            <a:r>
              <a:rPr lang="zh-CN" altLang="zh-CN" smtClean="0"/>
              <a:t>交流通路 直流源置零 电容短路 BJT由小信号模型等效</a:t>
            </a:r>
          </a:p>
          <a:p>
            <a:pPr eaLnBrk="1" hangingPunct="1"/>
            <a:r>
              <a:rPr lang="zh-CN" altLang="zh-CN" smtClean="0"/>
              <a:t>两步走:先画交流通路,再等效BJT</a:t>
            </a:r>
          </a:p>
        </p:txBody>
      </p:sp>
    </p:spTree>
  </p:cSld>
  <p:clrMapOvr>
    <a:overrideClrMapping bg1="lt1" tx1="dk1" bg2="lt2" tx2="dk2" accent1="accent1" accent2="accent2" accent3="accent3" accent4="accent4" accent5="accent5" accent6="accent6" hlink="hlink" folHlink="folHlink"/>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24258" name="Rectangle 2"/>
          <p:cNvSpPr>
            <a:spLocks noGrp="1" noRot="1" noChangeAspect="1" noChangeArrowheads="1" noTextEdit="1"/>
          </p:cNvSpPr>
          <p:nvPr>
            <p:ph type="sldImg"/>
          </p:nvPr>
        </p:nvSpPr>
        <p:spPr>
          <a:xfrm>
            <a:off x="1139825" y="682625"/>
            <a:ext cx="4575175" cy="3432175"/>
          </a:xfrm>
        </p:spPr>
      </p:sp>
      <p:sp>
        <p:nvSpPr>
          <p:cNvPr id="224259" name="Rectangle 3"/>
          <p:cNvSpPr>
            <a:spLocks noGrp="1" noChangeArrowheads="1"/>
          </p:cNvSpPr>
          <p:nvPr>
            <p:ph type="body" idx="1"/>
          </p:nvPr>
        </p:nvSpPr>
        <p:spPr>
          <a:noFill/>
        </p:spPr>
        <p:txBody>
          <a:bodyPr/>
          <a:lstStyle/>
          <a:p>
            <a:pPr eaLnBrk="1" hangingPunct="1"/>
            <a:r>
              <a:rPr lang="zh-CN" altLang="zh-CN" smtClean="0"/>
              <a:t>求解电压增益</a:t>
            </a:r>
          </a:p>
          <a:p>
            <a:pPr eaLnBrk="1" hangingPunct="1"/>
            <a:r>
              <a:rPr lang="zh-CN" altLang="zh-CN" smtClean="0"/>
              <a:t>特点:小于1 但接近于1</a:t>
            </a:r>
          </a:p>
          <a:p>
            <a:pPr eaLnBrk="1" hangingPunct="1"/>
            <a:r>
              <a:rPr lang="zh-CN" altLang="zh-CN" smtClean="0"/>
              <a:t>一般bata很大,所以电压增益接近于1 ,经过此电路电压幅值没有被放大,且相位相同.电压跟随器(第三个名字)</a:t>
            </a:r>
          </a:p>
        </p:txBody>
      </p:sp>
    </p:spTree>
  </p:cSld>
  <p:clrMapOvr>
    <a:overrideClrMapping bg1="lt1" tx1="dk1" bg2="lt2" tx2="dk2" accent1="accent1" accent2="accent2" accent3="accent3" accent4="accent4" accent5="accent5" accent6="accent6" hlink="hlink" folHlink="folHlink"/>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25282" name="Rectangle 2"/>
          <p:cNvSpPr>
            <a:spLocks noGrp="1" noRot="1" noChangeAspect="1" noChangeArrowheads="1" noTextEdit="1"/>
          </p:cNvSpPr>
          <p:nvPr>
            <p:ph type="sldImg"/>
          </p:nvPr>
        </p:nvSpPr>
        <p:spPr>
          <a:xfrm>
            <a:off x="1139825" y="682625"/>
            <a:ext cx="4575175" cy="3432175"/>
          </a:xfrm>
        </p:spPr>
      </p:sp>
      <p:sp>
        <p:nvSpPr>
          <p:cNvPr id="225283" name="Rectangle 3"/>
          <p:cNvSpPr>
            <a:spLocks noGrp="1" noChangeArrowheads="1"/>
          </p:cNvSpPr>
          <p:nvPr>
            <p:ph type="body" idx="1"/>
          </p:nvPr>
        </p:nvSpPr>
        <p:spPr>
          <a:noFill/>
        </p:spPr>
        <p:txBody>
          <a:bodyPr/>
          <a:lstStyle/>
          <a:p>
            <a:pPr eaLnBrk="1" hangingPunct="1"/>
            <a:r>
              <a:rPr lang="zh-CN" altLang="en-US" smtClean="0"/>
              <a:t>输入电阻</a:t>
            </a:r>
          </a:p>
          <a:p>
            <a:pPr eaLnBrk="1" hangingPunct="1"/>
            <a:r>
              <a:rPr lang="zh-CN" altLang="en-US" smtClean="0"/>
              <a:t>其中第二部分电阻等于两部分电压相加除以ib,v1除以ib=rbe,v2除以ib=(1+bata)Re//RL,</a:t>
            </a:r>
          </a:p>
          <a:p>
            <a:pPr eaLnBrk="1" hangingPunct="1"/>
            <a:r>
              <a:rPr lang="zh-CN" altLang="en-US" smtClean="0"/>
              <a:t>小技巧: 以Ib为输入端的参考电流时 接在射极的电阻(流过该电阻的电流是Ie),从输入端看进去为原电阻值乘以(1+bata)(即Ib和Ie的折算关系)</a:t>
            </a:r>
          </a:p>
          <a:p>
            <a:pPr eaLnBrk="1" hangingPunct="1"/>
            <a:r>
              <a:rPr lang="zh-CN" altLang="en-US" smtClean="0"/>
              <a:t>特点:输入电阻大(与基本共射放大电路比较),并且与负载或后一级放大电路有关</a:t>
            </a:r>
          </a:p>
          <a:p>
            <a:pPr eaLnBrk="1" hangingPunct="1"/>
            <a:endParaRPr lang="zh-CN" altLang="en-US" smtClean="0"/>
          </a:p>
          <a:p>
            <a:pPr eaLnBrk="1" hangingPunct="1"/>
            <a:endParaRPr lang="zh-CN" altLang="en-US" smtClean="0"/>
          </a:p>
        </p:txBody>
      </p:sp>
    </p:spTree>
  </p:cSld>
  <p:clrMapOvr>
    <a:overrideClrMapping bg1="lt1" tx1="dk1" bg2="lt2" tx2="dk2" accent1="accent1" accent2="accent2" accent3="accent3" accent4="accent4" accent5="accent5" accent6="accent6" hlink="hlink" folHlink="folHlink"/>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xfrm>
            <a:off x="1139825" y="682625"/>
            <a:ext cx="4575175" cy="3432175"/>
          </a:xfrm>
        </p:spPr>
      </p:sp>
      <p:sp>
        <p:nvSpPr>
          <p:cNvPr id="226307" name="Rectangle 3"/>
          <p:cNvSpPr>
            <a:spLocks noGrp="1" noChangeArrowheads="1"/>
          </p:cNvSpPr>
          <p:nvPr>
            <p:ph type="body" idx="1"/>
          </p:nvPr>
        </p:nvSpPr>
        <p:spPr>
          <a:noFill/>
        </p:spPr>
        <p:txBody>
          <a:bodyPr/>
          <a:lstStyle/>
          <a:p>
            <a:pPr eaLnBrk="1" hangingPunct="1"/>
            <a:r>
              <a:rPr lang="zh-CN" altLang="zh-CN" smtClean="0"/>
              <a:t>输出电阻</a:t>
            </a:r>
          </a:p>
          <a:p>
            <a:pPr eaLnBrk="1" hangingPunct="1"/>
            <a:r>
              <a:rPr lang="zh-CN" altLang="zh-CN" smtClean="0"/>
              <a:t>电源置零 负载开路 ,加测试电压</a:t>
            </a:r>
          </a:p>
          <a:p>
            <a:pPr eaLnBrk="1" hangingPunct="1"/>
            <a:endParaRPr lang="zh-CN" altLang="zh-CN" smtClean="0"/>
          </a:p>
          <a:p>
            <a:pPr eaLnBrk="1" hangingPunct="1"/>
            <a:r>
              <a:rPr lang="zh-CN" altLang="zh-CN" smtClean="0"/>
              <a:t>小技巧: Ie作为参考端电流时,从参考端看进去的接在b极的电阻(流过该电阻的电流为Ib)等于原电阻值处以(1+bata)</a:t>
            </a:r>
          </a:p>
        </p:txBody>
      </p:sp>
    </p:spTree>
  </p:cSld>
  <p:clrMapOvr>
    <a:overrideClrMapping bg1="lt1" tx1="dk1" bg2="lt2" tx2="dk2" accent1="accent1" accent2="accent2" accent3="accent3" accent4="accent4" accent5="accent5" accent6="accent6" hlink="hlink" folHlink="folHlink"/>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Rot="1" noChangeAspect="1" noChangeArrowheads="1" noTextEdit="1"/>
          </p:cNvSpPr>
          <p:nvPr>
            <p:ph type="sldImg"/>
          </p:nvPr>
        </p:nvSpPr>
        <p:spPr>
          <a:xfrm>
            <a:off x="1139825" y="682625"/>
            <a:ext cx="4575175" cy="3432175"/>
          </a:xfrm>
        </p:spPr>
      </p:sp>
      <p:sp>
        <p:nvSpPr>
          <p:cNvPr id="227331" name="Rectangle 3"/>
          <p:cNvSpPr>
            <a:spLocks noGrp="1" noChangeArrowheads="1"/>
          </p:cNvSpPr>
          <p:nvPr>
            <p:ph type="body" idx="1"/>
          </p:nvPr>
        </p:nvSpPr>
        <p:spPr>
          <a:noFill/>
        </p:spPr>
        <p:txBody>
          <a:bodyPr/>
          <a:lstStyle/>
          <a:p>
            <a:pPr eaLnBrk="1" hangingPunct="1"/>
            <a:r>
              <a:rPr lang="zh-CN" altLang="zh-CN" smtClean="0"/>
              <a:t>总结</a:t>
            </a:r>
          </a:p>
          <a:p>
            <a:pPr eaLnBrk="1" hangingPunct="1"/>
            <a:r>
              <a:rPr lang="zh-CN" altLang="zh-CN" smtClean="0"/>
              <a:t>电压跟随 电流放大</a:t>
            </a:r>
          </a:p>
          <a:p>
            <a:pPr eaLnBrk="1" hangingPunct="1"/>
            <a:r>
              <a:rPr lang="zh-CN" altLang="zh-CN" smtClean="0"/>
              <a:t>输入电阻大，可作为多级输入</a:t>
            </a:r>
          </a:p>
          <a:p>
            <a:pPr eaLnBrk="1" hangingPunct="1"/>
            <a:r>
              <a:rPr lang="zh-CN" altLang="zh-CN" smtClean="0"/>
              <a:t>输出电阻小，可作为多极输出</a:t>
            </a:r>
          </a:p>
          <a:p>
            <a:pPr eaLnBrk="1" hangingPunct="1"/>
            <a:r>
              <a:rPr lang="zh-CN" altLang="zh-CN" smtClean="0"/>
              <a:t>画图解释其特点</a:t>
            </a:r>
          </a:p>
        </p:txBody>
      </p:sp>
    </p:spTree>
  </p:cSld>
  <p:clrMapOvr>
    <a:overrideClrMapping bg1="lt1" tx1="dk1" bg2="lt2" tx2="dk2" accent1="accent1" accent2="accent2" accent3="accent3" accent4="accent4" accent5="accent5" accent6="accent6" hlink="hlink" folHlink="folHlink"/>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Rot="1" noChangeAspect="1" noChangeArrowheads="1" noTextEdit="1"/>
          </p:cNvSpPr>
          <p:nvPr>
            <p:ph type="sldImg"/>
          </p:nvPr>
        </p:nvSpPr>
        <p:spPr>
          <a:xfrm>
            <a:off x="1139825" y="682625"/>
            <a:ext cx="4575175" cy="3432175"/>
          </a:xfrm>
        </p:spPr>
      </p:sp>
      <p:sp>
        <p:nvSpPr>
          <p:cNvPr id="229379" name="Rectangle 3"/>
          <p:cNvSpPr>
            <a:spLocks noGrp="1" noChangeArrowheads="1"/>
          </p:cNvSpPr>
          <p:nvPr>
            <p:ph type="body" idx="1"/>
          </p:nvPr>
        </p:nvSpPr>
        <p:spPr>
          <a:noFill/>
        </p:spPr>
        <p:txBody>
          <a:bodyPr/>
          <a:lstStyle/>
          <a:p>
            <a:pPr eaLnBrk="1" hangingPunct="1"/>
            <a:r>
              <a:rPr lang="zh-CN" altLang="zh-CN" smtClean="0"/>
              <a:t>共基极(射极输入 集电极输出)</a:t>
            </a:r>
          </a:p>
          <a:p>
            <a:pPr eaLnBrk="1" hangingPunct="1"/>
            <a:r>
              <a:rPr lang="zh-CN" altLang="zh-CN" smtClean="0"/>
              <a:t>静态 直流通路 交流置零 电容开路</a:t>
            </a:r>
          </a:p>
          <a:p>
            <a:pPr eaLnBrk="1" hangingPunct="1"/>
            <a:endParaRPr lang="zh-CN" altLang="zh-CN" smtClean="0"/>
          </a:p>
          <a:p>
            <a:pPr eaLnBrk="1" hangingPunct="1"/>
            <a:r>
              <a:rPr lang="zh-CN" altLang="zh-CN" smtClean="0"/>
              <a:t>解法同基极分压式射极偏置电路</a:t>
            </a:r>
          </a:p>
        </p:txBody>
      </p:sp>
    </p:spTree>
  </p:cSld>
  <p:clrMapOvr>
    <a:overrideClrMapping bg1="lt1" tx1="dk1" bg2="lt2" tx2="dk2" accent1="accent1" accent2="accent2" accent3="accent3" accent4="accent4" accent5="accent5" accent6="accent6" hlink="hlink" folHlink="folHlink"/>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xfrm>
            <a:off x="1139825" y="682625"/>
            <a:ext cx="4575175" cy="3432175"/>
          </a:xfrm>
        </p:spPr>
      </p:sp>
      <p:sp>
        <p:nvSpPr>
          <p:cNvPr id="230403" name="Rectangle 3"/>
          <p:cNvSpPr>
            <a:spLocks noGrp="1" noChangeArrowheads="1"/>
          </p:cNvSpPr>
          <p:nvPr>
            <p:ph type="body" idx="1"/>
          </p:nvPr>
        </p:nvSpPr>
        <p:spPr>
          <a:noFill/>
        </p:spPr>
        <p:txBody>
          <a:bodyPr/>
          <a:lstStyle/>
          <a:p>
            <a:pPr eaLnBrk="1" hangingPunct="1"/>
            <a:r>
              <a:rPr lang="zh-CN" altLang="zh-CN" smtClean="0"/>
              <a:t>动态 动态通路 直流源置零 电容短路 BJT等效</a:t>
            </a:r>
          </a:p>
          <a:p>
            <a:pPr eaLnBrk="1" hangingPunct="1"/>
            <a:r>
              <a:rPr lang="zh-CN" altLang="zh-CN" smtClean="0"/>
              <a:t>注意标注电流方向和电压正负极</a:t>
            </a:r>
          </a:p>
          <a:p>
            <a:pPr eaLnBrk="1" hangingPunct="1"/>
            <a:r>
              <a:rPr lang="zh-CN" altLang="zh-CN" smtClean="0"/>
              <a:t>电压增益: 同向放大</a:t>
            </a:r>
          </a:p>
        </p:txBody>
      </p:sp>
    </p:spTree>
  </p:cSld>
  <p:clrMapOvr>
    <a:overrideClrMapping bg1="lt1" tx1="dk1" bg2="lt2" tx2="dk2" accent1="accent1" accent2="accent2" accent3="accent3" accent4="accent4" accent5="accent5" accent6="accent6" hlink="hlink" folHlink="folHlink"/>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31426" name="Rectangle 2"/>
          <p:cNvSpPr>
            <a:spLocks noGrp="1" noRot="1" noChangeAspect="1" noChangeArrowheads="1" noTextEdit="1"/>
          </p:cNvSpPr>
          <p:nvPr>
            <p:ph type="sldImg"/>
          </p:nvPr>
        </p:nvSpPr>
        <p:spPr>
          <a:xfrm>
            <a:off x="1139825" y="682625"/>
            <a:ext cx="4575175" cy="3432175"/>
          </a:xfrm>
        </p:spPr>
      </p:sp>
      <p:sp>
        <p:nvSpPr>
          <p:cNvPr id="231427" name="Rectangle 3"/>
          <p:cNvSpPr>
            <a:spLocks noGrp="1" noChangeArrowheads="1"/>
          </p:cNvSpPr>
          <p:nvPr>
            <p:ph type="body" idx="1"/>
          </p:nvPr>
        </p:nvSpPr>
        <p:spPr>
          <a:noFill/>
        </p:spPr>
        <p:txBody>
          <a:bodyPr/>
          <a:lstStyle/>
          <a:p>
            <a:pPr eaLnBrk="1" hangingPunct="1"/>
            <a:r>
              <a:rPr lang="zh-CN" altLang="zh-CN" smtClean="0"/>
              <a:t>输入电阻 小</a:t>
            </a:r>
          </a:p>
          <a:p>
            <a:pPr eaLnBrk="1" hangingPunct="1"/>
            <a:endParaRPr lang="zh-CN" altLang="zh-CN" smtClean="0"/>
          </a:p>
          <a:p>
            <a:pPr eaLnBrk="1" hangingPunct="1"/>
            <a:r>
              <a:rPr lang="zh-CN" altLang="zh-CN" smtClean="0"/>
              <a:t>输出电阻 大  和共射放大电路相同</a:t>
            </a:r>
          </a:p>
        </p:txBody>
      </p:sp>
    </p:spTree>
  </p:cSld>
  <p:clrMapOvr>
    <a:overrideClrMapping bg1="lt1" tx1="dk1" bg2="lt2" tx2="dk2" accent1="accent1" accent2="accent2" accent3="accent3" accent4="accent4" accent5="accent5" accent6="accent6" hlink="hlink" folHlink="folHlink"/>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32450" name="Rectangle 2"/>
          <p:cNvSpPr>
            <a:spLocks noGrp="1" noRot="1" noChangeAspect="1" noChangeArrowheads="1" noTextEdit="1"/>
          </p:cNvSpPr>
          <p:nvPr>
            <p:ph type="sldImg"/>
          </p:nvPr>
        </p:nvSpPr>
        <p:spPr>
          <a:xfrm>
            <a:off x="1139825" y="682625"/>
            <a:ext cx="4575175" cy="3432175"/>
          </a:xfrm>
        </p:spPr>
      </p:sp>
      <p:sp>
        <p:nvSpPr>
          <p:cNvPr id="232451" name="Rectangle 3"/>
          <p:cNvSpPr>
            <a:spLocks noGrp="1" noChangeArrowheads="1"/>
          </p:cNvSpPr>
          <p:nvPr>
            <p:ph type="body" idx="1"/>
          </p:nvPr>
        </p:nvSpPr>
        <p:spPr>
          <a:noFill/>
        </p:spPr>
        <p:txBody>
          <a:bodyPr/>
          <a:lstStyle/>
          <a:p>
            <a:pPr eaLnBrk="1" hangingPunct="1"/>
            <a:r>
              <a:rPr lang="zh-CN" altLang="zh-CN" smtClean="0"/>
              <a:t>总结</a:t>
            </a:r>
          </a:p>
          <a:p>
            <a:pPr eaLnBrk="1" hangingPunct="1"/>
            <a:r>
              <a:rPr lang="zh-CN" altLang="zh-CN" smtClean="0"/>
              <a:t>三种组态的判别方法</a:t>
            </a: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xfrm>
            <a:off x="1139825" y="682625"/>
            <a:ext cx="4575175" cy="3432175"/>
          </a:xfrm>
        </p:spPr>
      </p:sp>
      <p:sp>
        <p:nvSpPr>
          <p:cNvPr id="155651" name="Rectangle 3"/>
          <p:cNvSpPr>
            <a:spLocks noGrp="1" noChangeArrowheads="1"/>
          </p:cNvSpPr>
          <p:nvPr>
            <p:ph type="body" idx="1"/>
          </p:nvPr>
        </p:nvSpPr>
        <p:spPr>
          <a:noFill/>
        </p:spPr>
        <p:txBody>
          <a:bodyPr lIns="91430" tIns="45715" rIns="91430" bIns="45715" anchor="t"/>
          <a:lstStyle/>
          <a:p>
            <a:pPr eaLnBrk="1" hangingPunct="1"/>
            <a:r>
              <a:rPr lang="zh-CN" altLang="zh-CN" smtClean="0"/>
              <a:t>BJT实物</a:t>
            </a:r>
          </a:p>
        </p:txBody>
      </p:sp>
    </p:spTree>
  </p:cSld>
  <p:clrMapOvr>
    <a:overrideClrMapping bg1="lt1" tx1="dk1" bg2="lt2" tx2="dk2" accent1="accent1" accent2="accent2" accent3="accent3" accent4="accent4" accent5="accent5" accent6="accent6" hlink="hlink" folHlink="folHlink"/>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xfrm>
            <a:off x="1139825" y="682625"/>
            <a:ext cx="4575175" cy="3432175"/>
          </a:xfrm>
        </p:spPr>
      </p:sp>
      <p:sp>
        <p:nvSpPr>
          <p:cNvPr id="234499" name="Rectangle 3"/>
          <p:cNvSpPr>
            <a:spLocks noGrp="1" noChangeArrowheads="1"/>
          </p:cNvSpPr>
          <p:nvPr>
            <p:ph type="body" idx="1"/>
          </p:nvPr>
        </p:nvSpPr>
        <p:spPr>
          <a:noFill/>
        </p:spPr>
        <p:txBody>
          <a:bodyPr/>
          <a:lstStyle/>
          <a:p>
            <a:pPr eaLnBrk="1" hangingPunct="1"/>
            <a:r>
              <a:rPr lang="zh-CN" altLang="zh-CN" smtClean="0"/>
              <a:t>实际应用中,单管的bjt放大电路往往不能满足动态性能指标的要求,常把三种组态的两种进行组合,以获得所需要的性能,称为组合放大电路</a:t>
            </a:r>
          </a:p>
        </p:txBody>
      </p:sp>
    </p:spTree>
  </p:cSld>
  <p:clrMapOvr>
    <a:overrideClrMapping bg1="lt1" tx1="dk1" bg2="lt2" tx2="dk2" accent1="accent1" accent2="accent2" accent3="accent3" accent4="accent4" accent5="accent5" accent6="accent6" hlink="hlink" folHlink="folHlink"/>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35522" name="Rectangle 2"/>
          <p:cNvSpPr>
            <a:spLocks noGrp="1" noRot="1" noChangeAspect="1" noChangeArrowheads="1" noTextEdit="1"/>
          </p:cNvSpPr>
          <p:nvPr>
            <p:ph type="sldImg"/>
          </p:nvPr>
        </p:nvSpPr>
        <p:spPr>
          <a:xfrm>
            <a:off x="1139825" y="682625"/>
            <a:ext cx="4575175" cy="3432175"/>
          </a:xfrm>
        </p:spPr>
      </p:sp>
      <p:sp>
        <p:nvSpPr>
          <p:cNvPr id="235523" name="Rectangle 3"/>
          <p:cNvSpPr>
            <a:spLocks noGrp="1" noChangeArrowheads="1"/>
          </p:cNvSpPr>
          <p:nvPr>
            <p:ph type="body" idx="1"/>
          </p:nvPr>
        </p:nvSpPr>
        <p:spPr>
          <a:noFill/>
        </p:spPr>
        <p:txBody>
          <a:bodyPr/>
          <a:lstStyle/>
          <a:p>
            <a:pPr eaLnBrk="1" hangingPunct="1"/>
            <a:r>
              <a:rPr lang="zh-CN" altLang="zh-CN" smtClean="0"/>
              <a:t>提问：是否意味着不用求中间级的输入输出电阻呢？</a:t>
            </a:r>
          </a:p>
          <a:p>
            <a:pPr eaLnBrk="1" hangingPunct="1"/>
            <a:r>
              <a:rPr lang="zh-CN" altLang="zh-CN" smtClean="0"/>
              <a:t>不是，</a:t>
            </a:r>
          </a:p>
          <a:p>
            <a:pPr eaLnBrk="1" hangingPunct="1"/>
            <a:r>
              <a:rPr lang="zh-CN" altLang="zh-CN" smtClean="0"/>
              <a:t>1、所有的增益都是和负载有关的，而负载时下一级电路的输入电阻，所以每一级的输入电阻都要求解</a:t>
            </a:r>
          </a:p>
          <a:p>
            <a:pPr eaLnBrk="1" hangingPunct="1"/>
            <a:r>
              <a:rPr lang="zh-CN" altLang="zh-CN" smtClean="0"/>
              <a:t>2、共集放大电路的输入电阻与负载有关，输出电阻与信号源电阻有关，所以若CC作为输入级，求输入电阻时，要用到下一级作为本级负载的输入电阻，若CC作为输出级，求输出电阻时，要用到前一级作为本级信号源的输出电阻</a:t>
            </a:r>
          </a:p>
        </p:txBody>
      </p:sp>
    </p:spTree>
  </p:cSld>
  <p:clrMapOvr>
    <a:overrideClrMapping bg1="lt1" tx1="dk1" bg2="lt2" tx2="dk2" accent1="accent1" accent2="accent2" accent3="accent3" accent4="accent4" accent5="accent5" accent6="accent6" hlink="hlink" folHlink="folHlink"/>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xfrm>
            <a:off x="1139825" y="682625"/>
            <a:ext cx="4575175" cy="3432175"/>
          </a:xfrm>
        </p:spPr>
      </p:sp>
      <p:sp>
        <p:nvSpPr>
          <p:cNvPr id="236547" name="Rectangle 3"/>
          <p:cNvSpPr>
            <a:spLocks noGrp="1" noChangeArrowheads="1"/>
          </p:cNvSpPr>
          <p:nvPr>
            <p:ph type="body" idx="1"/>
          </p:nvPr>
        </p:nvSpPr>
        <p:spPr>
          <a:noFill/>
        </p:spPr>
        <p:txBody>
          <a:bodyPr/>
          <a:lstStyle/>
          <a:p>
            <a:pPr eaLnBrk="1" hangingPunct="1"/>
            <a:r>
              <a:rPr lang="zh-CN" altLang="zh-CN" smtClean="0"/>
              <a:t>判断两级放大电路的组态  CE-CB  T1与T2直接相连的电极为T1的输出级，T2与T1直接相连的电极为T2的输入级</a:t>
            </a:r>
          </a:p>
        </p:txBody>
      </p:sp>
    </p:spTree>
  </p:cSld>
  <p:clrMapOvr>
    <a:overrideClrMapping bg1="lt1" tx1="dk1" bg2="lt2" tx2="dk2" accent1="accent1" accent2="accent2" accent3="accent3" accent4="accent4" accent5="accent5" accent6="accent6" hlink="hlink" folHlink="folHlink"/>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39618" name="Rectangle 2"/>
          <p:cNvSpPr>
            <a:spLocks noGrp="1" noRot="1" noChangeAspect="1" noChangeArrowheads="1" noTextEdit="1"/>
          </p:cNvSpPr>
          <p:nvPr>
            <p:ph type="sldImg"/>
          </p:nvPr>
        </p:nvSpPr>
        <p:spPr>
          <a:xfrm>
            <a:off x="1139825" y="682625"/>
            <a:ext cx="4575175" cy="3432175"/>
          </a:xfrm>
        </p:spPr>
      </p:sp>
      <p:sp>
        <p:nvSpPr>
          <p:cNvPr id="239619" name="Rectangle 3"/>
          <p:cNvSpPr>
            <a:spLocks noGrp="1" noChangeArrowheads="1"/>
          </p:cNvSpPr>
          <p:nvPr>
            <p:ph type="body" idx="1"/>
          </p:nvPr>
        </p:nvSpPr>
        <p:spPr>
          <a:noFill/>
        </p:spPr>
        <p:txBody>
          <a:bodyPr/>
          <a:lstStyle/>
          <a:p>
            <a:pPr eaLnBrk="1" hangingPunct="1"/>
            <a:r>
              <a:rPr lang="zh-CN" altLang="zh-CN" smtClean="0"/>
              <a:t>导电性与第一个管子一样，所以可以用一个ＢＪＴ代替，但是小信号模型里的等效参数ｒｂｅ和ｂａｔａ发生变化，下面看一下复合管的等效参数与Ｔ１和Ｔ２有怎样的关系</a:t>
            </a:r>
          </a:p>
        </p:txBody>
      </p:sp>
    </p:spTree>
  </p:cSld>
  <p:clrMapOvr>
    <a:overrideClrMapping bg1="lt1" tx1="dk1" bg2="lt2" tx2="dk2" accent1="accent1" accent2="accent2" accent3="accent3" accent4="accent4" accent5="accent5" accent6="accent6" hlink="hlink" folHlink="folHlink"/>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Rot="1" noChangeAspect="1" noChangeArrowheads="1" noTextEdit="1"/>
          </p:cNvSpPr>
          <p:nvPr>
            <p:ph type="sldImg"/>
          </p:nvPr>
        </p:nvSpPr>
        <p:spPr>
          <a:xfrm>
            <a:off x="1139825" y="682625"/>
            <a:ext cx="4575175" cy="3432175"/>
          </a:xfrm>
        </p:spPr>
      </p:sp>
      <p:sp>
        <p:nvSpPr>
          <p:cNvPr id="240643" name="Rectangle 3"/>
          <p:cNvSpPr>
            <a:spLocks noGrp="1" noChangeArrowheads="1"/>
          </p:cNvSpPr>
          <p:nvPr>
            <p:ph type="body" idx="1"/>
          </p:nvPr>
        </p:nvSpPr>
        <p:spPr>
          <a:noFill/>
        </p:spPr>
        <p:txBody>
          <a:bodyPr/>
          <a:lstStyle/>
          <a:p>
            <a:pPr eaLnBrk="1" hangingPunct="1"/>
            <a:r>
              <a:rPr lang="zh-CN" altLang="zh-CN" dirty="0" smtClean="0"/>
              <a:t>同类型   e1-b2</a:t>
            </a:r>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42690" name="Rectangle 2"/>
          <p:cNvSpPr>
            <a:spLocks noGrp="1" noRot="1" noChangeAspect="1" noChangeArrowheads="1" noTextEdit="1"/>
          </p:cNvSpPr>
          <p:nvPr>
            <p:ph type="sldImg"/>
          </p:nvPr>
        </p:nvSpPr>
        <p:spPr>
          <a:xfrm>
            <a:off x="1139825" y="682625"/>
            <a:ext cx="4575175" cy="3432175"/>
          </a:xfrm>
        </p:spPr>
      </p:sp>
      <p:sp>
        <p:nvSpPr>
          <p:cNvPr id="242691" name="Rectangle 3"/>
          <p:cNvSpPr>
            <a:spLocks noGrp="1" noChangeArrowheads="1"/>
          </p:cNvSpPr>
          <p:nvPr>
            <p:ph type="body" idx="1"/>
          </p:nvPr>
        </p:nvSpPr>
        <p:spPr>
          <a:noFill/>
        </p:spPr>
        <p:txBody>
          <a:bodyPr/>
          <a:lstStyle/>
          <a:p>
            <a:pPr eaLnBrk="1" hangingPunct="1"/>
            <a:r>
              <a:rPr lang="zh-CN" altLang="zh-CN" smtClean="0"/>
              <a:t>不同类型   c1-b2    </a:t>
            </a:r>
          </a:p>
        </p:txBody>
      </p:sp>
    </p:spTree>
  </p:cSld>
  <p:clrMapOvr>
    <a:overrideClrMapping bg1="lt1" tx1="dk1" bg2="lt2" tx2="dk2" accent1="accent1" accent2="accent2" accent3="accent3" accent4="accent4" accent5="accent5" accent6="accent6" hlink="hlink" folHlink="folHlink"/>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14018" name="Rectangle 2"/>
          <p:cNvSpPr>
            <a:spLocks noGrp="1" noRot="1" noChangeAspect="1" noChangeArrowheads="1" noTextEdit="1"/>
          </p:cNvSpPr>
          <p:nvPr>
            <p:ph type="sldImg"/>
          </p:nvPr>
        </p:nvSpPr>
        <p:spPr>
          <a:xfrm>
            <a:off x="1139825" y="682625"/>
            <a:ext cx="4575175" cy="3432175"/>
          </a:xfrm>
          <a:ln/>
          <a:extLst>
            <a:ext uri="{91240B29-F687-4F45-9708-019B960494DF}">
              <a14:hiddenLine xmlns:a14="http://schemas.microsoft.com/office/drawing/2010/main" xmlns="" w="1" cmpd="sng">
                <a:solidFill>
                  <a:schemeClr val="tx1"/>
                </a:solidFill>
                <a:miter lim="800000"/>
                <a:headEnd/>
                <a:tailEnd/>
              </a14:hiddenLine>
            </a:ext>
          </a:extLst>
        </p:spPr>
      </p:sp>
      <p:sp>
        <p:nvSpPr>
          <p:cNvPr id="214019" name="Rectangle 3"/>
          <p:cNvSpPr>
            <a:spLocks noGrp="1" noChangeArrowheads="1" noTextEdit="1"/>
          </p:cNvSpPr>
          <p:nvPr>
            <p:ph type="body" idx="1"/>
          </p:nvPr>
        </p:nvSpPr>
        <p:spPr>
          <a:noFill/>
          <a:extLst>
            <a:ext uri="{91240B29-F687-4F45-9708-019B960494DF}">
              <a14:hiddenLine xmlns:a14="http://schemas.microsoft.com/office/drawing/2010/main" xmlns="" w="1" cmpd="sng">
                <a:solidFill>
                  <a:schemeClr val="tx1"/>
                </a:solidFill>
                <a:miter lim="800000"/>
                <a:headEnd/>
                <a:tailEnd/>
              </a14:hiddenLine>
            </a:ext>
          </a:extLst>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14018" name="Rectangle 2"/>
          <p:cNvSpPr>
            <a:spLocks noGrp="1" noRot="1" noChangeAspect="1" noChangeArrowheads="1" noTextEdit="1"/>
          </p:cNvSpPr>
          <p:nvPr>
            <p:ph type="sldImg"/>
          </p:nvPr>
        </p:nvSpPr>
        <p:spPr>
          <a:xfrm>
            <a:off x="1139825" y="682625"/>
            <a:ext cx="4575175" cy="3432175"/>
          </a:xfrm>
          <a:ln/>
          <a:extLst>
            <a:ext uri="{91240B29-F687-4F45-9708-019B960494DF}">
              <a14:hiddenLine xmlns:a14="http://schemas.microsoft.com/office/drawing/2010/main" xmlns="" w="1" cmpd="sng">
                <a:solidFill>
                  <a:schemeClr val="tx1"/>
                </a:solidFill>
                <a:miter lim="800000"/>
                <a:headEnd/>
                <a:tailEnd/>
              </a14:hiddenLine>
            </a:ext>
          </a:extLst>
        </p:spPr>
      </p:sp>
      <p:sp>
        <p:nvSpPr>
          <p:cNvPr id="214019" name="Rectangle 3"/>
          <p:cNvSpPr>
            <a:spLocks noGrp="1" noChangeArrowheads="1" noTextEdit="1"/>
          </p:cNvSpPr>
          <p:nvPr>
            <p:ph type="body" idx="1"/>
          </p:nvPr>
        </p:nvSpPr>
        <p:spPr>
          <a:noFill/>
          <a:extLst>
            <a:ext uri="{91240B29-F687-4F45-9708-019B960494DF}">
              <a14:hiddenLine xmlns:a14="http://schemas.microsoft.com/office/drawing/2010/main" xmlns="" w="1" cmpd="sng">
                <a:solidFill>
                  <a:schemeClr val="tx1"/>
                </a:solidFill>
                <a:miter lim="800000"/>
                <a:headEnd/>
                <a:tailEnd/>
              </a14:hiddenLine>
            </a:ext>
          </a:extLst>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dirty="0" smtClean="0"/>
              <a:t> NPN    PNP  </a:t>
            </a:r>
            <a:r>
              <a:rPr lang="zh-CN" altLang="en-US" dirty="0" smtClean="0"/>
              <a:t>参考地同为射极</a:t>
            </a:r>
            <a:endParaRPr lang="en-US" altLang="zh-CN" dirty="0" smtClean="0"/>
          </a:p>
          <a:p>
            <a:pPr eaLnBrk="1" hangingPunct="1"/>
            <a:r>
              <a:rPr lang="zh-CN" altLang="en-US" dirty="0" smtClean="0"/>
              <a:t>静态分析    根据给定参考电位和参考电流方向做出分析</a:t>
            </a:r>
            <a:endParaRPr lang="en-US" altLang="zh-CN" dirty="0" smtClean="0"/>
          </a:p>
          <a:p>
            <a:pPr eaLnBrk="1" hangingPunct="1"/>
            <a:r>
              <a:rPr lang="zh-CN" altLang="en-US" dirty="0" smtClean="0"/>
              <a:t>动态       动态性能指标的结果完全相同</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t>电压极性相反,电流流向相反, 转移和输出特性曲线从第一象限变为第三象限,即沿原点对称</a:t>
            </a:r>
          </a:p>
          <a:p>
            <a:endParaRPr lang="zh-CN" altLang="en-US" dirty="0"/>
          </a:p>
        </p:txBody>
      </p:sp>
      <p:sp>
        <p:nvSpPr>
          <p:cNvPr id="4" name="灯片编号占位符 3"/>
          <p:cNvSpPr>
            <a:spLocks noGrp="1"/>
          </p:cNvSpPr>
          <p:nvPr>
            <p:ph type="sldNum" sz="quarter" idx="10"/>
          </p:nvPr>
        </p:nvSpPr>
        <p:spPr/>
        <p:txBody>
          <a:bodyPr/>
          <a:lstStyle/>
          <a:p>
            <a:fld id="{24792490-03BB-471B-BC81-1817A33CEE20}" type="slidenum">
              <a:rPr lang="zh-CN" altLang="en-US" smtClean="0"/>
              <a:pPr/>
              <a:t>79</a:t>
            </a:fld>
            <a:endParaRPr lang="zh-CN" altLang="en-US"/>
          </a:p>
        </p:txBody>
      </p:sp>
    </p:spTree>
    <p:extLst>
      <p:ext uri="{BB962C8B-B14F-4D97-AF65-F5344CB8AC3E}">
        <p14:creationId xmlns:p14="http://schemas.microsoft.com/office/powerpoint/2010/main" xmlns="" val="3179439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xfrm>
            <a:off x="1139825" y="682625"/>
            <a:ext cx="4575175" cy="3432175"/>
          </a:xfrm>
        </p:spPr>
      </p:sp>
      <p:sp>
        <p:nvSpPr>
          <p:cNvPr id="156675" name="Rectangle 3"/>
          <p:cNvSpPr>
            <a:spLocks noGrp="1" noChangeArrowheads="1"/>
          </p:cNvSpPr>
          <p:nvPr>
            <p:ph type="body" idx="1"/>
          </p:nvPr>
        </p:nvSpPr>
        <p:spPr>
          <a:noFill/>
        </p:spPr>
        <p:txBody>
          <a:bodyPr/>
          <a:lstStyle/>
          <a:p>
            <a:pPr eaLnBrk="1" hangingPunct="1"/>
            <a:r>
              <a:rPr lang="zh-CN" altLang="zh-CN" smtClean="0"/>
              <a:t>三极管又叫双极结型晶体管（BJT：Bipolar Junction Transistor）两种载流子参与导电，两个PN结组成</a:t>
            </a:r>
          </a:p>
          <a:p>
            <a:pPr eaLnBrk="1" hangingPunct="1"/>
            <a:endParaRPr lang="zh-CN" altLang="zh-CN" smtClean="0"/>
          </a:p>
          <a:p>
            <a:pPr eaLnBrk="1" hangingPunct="1"/>
            <a:r>
              <a:rPr lang="zh-CN" altLang="zh-CN" smtClean="0"/>
              <a:t>BJT分类：PNP型 NPN型</a:t>
            </a:r>
          </a:p>
          <a:p>
            <a:pPr eaLnBrk="1" hangingPunct="1"/>
            <a:endParaRPr lang="zh-CN" altLang="zh-CN" smtClean="0"/>
          </a:p>
          <a:p>
            <a:pPr eaLnBrk="1" hangingPunct="1"/>
            <a:r>
              <a:rPr lang="zh-CN" altLang="zh-CN" smtClean="0"/>
              <a:t>组成特点相同：三个区 三个极，两个结，下面我我们以NPN为例认识一下三个区，三个极，两个结</a:t>
            </a:r>
          </a:p>
          <a:p>
            <a:pPr eaLnBrk="1" hangingPunct="1"/>
            <a:endParaRPr lang="zh-CN"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xfrm>
            <a:off x="1104900" y="666750"/>
            <a:ext cx="4646613" cy="3484563"/>
          </a:xfrm>
        </p:spPr>
      </p:sp>
      <p:sp>
        <p:nvSpPr>
          <p:cNvPr id="157699" name="Rectangle 3"/>
          <p:cNvSpPr>
            <a:spLocks noGrp="1" noChangeArrowheads="1"/>
          </p:cNvSpPr>
          <p:nvPr>
            <p:ph type="body" idx="1"/>
          </p:nvPr>
        </p:nvSpPr>
        <p:spPr>
          <a:xfrm>
            <a:off x="904875" y="4371975"/>
            <a:ext cx="5048250" cy="4076700"/>
          </a:xfrm>
          <a:noFill/>
        </p:spPr>
        <p:txBody>
          <a:bodyPr/>
          <a:lstStyle/>
          <a:p>
            <a:pPr eaLnBrk="1" hangingPunct="1"/>
            <a:r>
              <a:rPr lang="zh-CN" altLang="zh-CN" dirty="0" smtClean="0"/>
              <a:t>三个区：基区、发射区、集电区</a:t>
            </a:r>
          </a:p>
          <a:p>
            <a:pPr eaLnBrk="1" hangingPunct="1"/>
            <a:r>
              <a:rPr lang="zh-CN" altLang="zh-CN" dirty="0" smtClean="0"/>
              <a:t>三个极：基极（base）、发射基（emitter）、集电极（collector）</a:t>
            </a:r>
          </a:p>
          <a:p>
            <a:pPr eaLnBrk="1" hangingPunct="1"/>
            <a:r>
              <a:rPr lang="zh-CN" altLang="zh-CN" dirty="0" smtClean="0"/>
              <a:t>两个结：发射射（Je）、集电结（Jc）</a:t>
            </a:r>
          </a:p>
          <a:p>
            <a:pPr eaLnBrk="1" hangingPunct="1"/>
            <a:endParaRPr lang="zh-CN" altLang="zh-CN" dirty="0" smtClean="0"/>
          </a:p>
          <a:p>
            <a:pPr eaLnBrk="1" hangingPunct="1"/>
            <a:r>
              <a:rPr lang="zh-CN" altLang="zh-CN" dirty="0" smtClean="0"/>
              <a:t>电路符号：箭头代表发射结加正偏电压时电流的方向：P指向N（提问）</a:t>
            </a:r>
          </a:p>
          <a:p>
            <a:pPr eaLnBrk="1" hangingPunct="1"/>
            <a:endParaRPr lang="zh-CN" altLang="zh-CN" dirty="0" smtClean="0"/>
          </a:p>
          <a:p>
            <a:pPr eaLnBrk="1" hangingPunct="1"/>
            <a:r>
              <a:rPr lang="zh-CN" altLang="zh-CN" dirty="0" smtClean="0"/>
              <a:t>工艺特点：虽然发射区和集电区是同种类型的半导体，但其工艺不同，所以两个电极不能互换使用</a:t>
            </a:r>
          </a:p>
          <a:p>
            <a:pPr eaLnBrk="1" hangingPunct="1"/>
            <a:r>
              <a:rPr lang="zh-CN" altLang="zh-CN" dirty="0" smtClean="0"/>
              <a:t>发射区：掺杂浓度很高，便于发射载流子</a:t>
            </a:r>
          </a:p>
          <a:p>
            <a:pPr eaLnBrk="1" hangingPunct="1"/>
            <a:r>
              <a:rPr lang="zh-CN" altLang="zh-CN" dirty="0" smtClean="0"/>
              <a:t>基区：薄且掺杂浓度低</a:t>
            </a:r>
          </a:p>
          <a:p>
            <a:pPr eaLnBrk="1" hangingPunct="1"/>
            <a:r>
              <a:rPr lang="zh-CN" altLang="zh-CN" dirty="0" smtClean="0"/>
              <a:t>集电区：面积大，便于收集载流子</a:t>
            </a:r>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xfrm>
            <a:off x="1139825" y="682625"/>
            <a:ext cx="4575175" cy="3432175"/>
          </a:xfrm>
        </p:spPr>
      </p:sp>
      <p:sp>
        <p:nvSpPr>
          <p:cNvPr id="158723" name="Rectangle 3"/>
          <p:cNvSpPr>
            <a:spLocks noGrp="1" noChangeArrowheads="1"/>
          </p:cNvSpPr>
          <p:nvPr>
            <p:ph type="body" idx="1"/>
          </p:nvPr>
        </p:nvSpPr>
        <p:spPr>
          <a:noFill/>
        </p:spPr>
        <p:txBody>
          <a:bodyPr/>
          <a:lstStyle/>
          <a:p>
            <a:pPr eaLnBrk="1" hangingPunct="1"/>
            <a:r>
              <a:rPr lang="zh-CN" altLang="en-US" smtClean="0"/>
              <a:t>BJT是用于构成放大电路的主要器件，如何实现放大呢？外部条件+内部条件</a:t>
            </a:r>
          </a:p>
          <a:p>
            <a:pPr eaLnBrk="1" hangingPunct="1"/>
            <a:r>
              <a:rPr lang="zh-CN" altLang="en-US" smtClean="0"/>
              <a:t>外部条件：发射结正偏、集电结反偏  板书正偏电压和反偏电压加法,以及内部条件</a:t>
            </a:r>
          </a:p>
          <a:p>
            <a:pPr eaLnBrk="1" hangingPunct="1"/>
            <a:r>
              <a:rPr lang="zh-CN" altLang="en-US" smtClean="0"/>
              <a:t>1、内部载流子的传输过程 （2、三极管的组态 3、电流分配关系 4、放大作用）</a:t>
            </a:r>
          </a:p>
          <a:p>
            <a:pPr eaLnBrk="1" hangingPunct="1"/>
            <a:r>
              <a:rPr lang="zh-CN" altLang="en-US" smtClean="0"/>
              <a:t>以NPN管为例：理解BJT如何实现放大的关键</a:t>
            </a: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8AA805A-56AC-4F97-93AC-CC071A4BD502}" type="datetimeFigureOut">
              <a:rPr lang="zh-CN" altLang="en-US" smtClean="0"/>
              <a:pPr/>
              <a:t>2017/3/30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949F45-07E3-469E-9ECB-9AD742E1FC80}" type="slidenum">
              <a:rPr lang="zh-CN" altLang="en-US" smtClean="0"/>
              <a:pPr/>
              <a:t>‹#›</a:t>
            </a:fld>
            <a:endParaRPr lang="zh-CN" altLang="en-US"/>
          </a:p>
        </p:txBody>
      </p:sp>
    </p:spTree>
    <p:extLst>
      <p:ext uri="{BB962C8B-B14F-4D97-AF65-F5344CB8AC3E}">
        <p14:creationId xmlns:p14="http://schemas.microsoft.com/office/powerpoint/2010/main" xmlns="" val="2358721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8AA805A-56AC-4F97-93AC-CC071A4BD502}" type="datetimeFigureOut">
              <a:rPr lang="zh-CN" altLang="en-US" smtClean="0"/>
              <a:pPr/>
              <a:t>2017/3/30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949F45-07E3-469E-9ECB-9AD742E1FC80}" type="slidenum">
              <a:rPr lang="zh-CN" altLang="en-US" smtClean="0"/>
              <a:pPr/>
              <a:t>‹#›</a:t>
            </a:fld>
            <a:endParaRPr lang="zh-CN" altLang="en-US"/>
          </a:p>
        </p:txBody>
      </p:sp>
    </p:spTree>
    <p:extLst>
      <p:ext uri="{BB962C8B-B14F-4D97-AF65-F5344CB8AC3E}">
        <p14:creationId xmlns:p14="http://schemas.microsoft.com/office/powerpoint/2010/main" xmlns="" val="3588479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8AA805A-56AC-4F97-93AC-CC071A4BD502}" type="datetimeFigureOut">
              <a:rPr lang="zh-CN" altLang="en-US" smtClean="0"/>
              <a:pPr/>
              <a:t>2017/3/30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949F45-07E3-469E-9ECB-9AD742E1FC80}" type="slidenum">
              <a:rPr lang="zh-CN" altLang="en-US" smtClean="0"/>
              <a:pPr/>
              <a:t>‹#›</a:t>
            </a:fld>
            <a:endParaRPr lang="zh-CN" altLang="en-US"/>
          </a:p>
        </p:txBody>
      </p:sp>
    </p:spTree>
    <p:extLst>
      <p:ext uri="{BB962C8B-B14F-4D97-AF65-F5344CB8AC3E}">
        <p14:creationId xmlns:p14="http://schemas.microsoft.com/office/powerpoint/2010/main" xmlns="" val="1167001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图片与标题">
    <p:spTree>
      <p:nvGrpSpPr>
        <p:cNvPr id="1" name=""/>
        <p:cNvGrpSpPr/>
        <p:nvPr/>
      </p:nvGrpSpPr>
      <p:grpSpPr>
        <a:xfrm>
          <a:off x="0" y="0"/>
          <a:ext cx="0" cy="0"/>
          <a:chOff x="0" y="0"/>
          <a:chExt cx="0" cy="0"/>
        </a:xfrm>
      </p:grpSpPr>
      <p:pic>
        <p:nvPicPr>
          <p:cNvPr id="2" name="图片 7"/>
          <p:cNvPicPr>
            <a:picLocks noChangeAspect="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日期占位符 4"/>
          <p:cNvSpPr>
            <a:spLocks noGrp="1"/>
          </p:cNvSpPr>
          <p:nvPr>
            <p:ph type="dt" sz="half" idx="10"/>
          </p:nvPr>
        </p:nvSpPr>
        <p:spPr>
          <a:xfrm>
            <a:off x="457200" y="6245225"/>
            <a:ext cx="2133600" cy="476250"/>
          </a:xfrm>
          <a:prstGeom prst="rect">
            <a:avLst/>
          </a:prstGeom>
        </p:spPr>
        <p:txBody>
          <a:bodyPr/>
          <a:lstStyle>
            <a:lvl1pPr>
              <a:defRPr/>
            </a:lvl1pPr>
          </a:lstStyle>
          <a:p>
            <a:pPr>
              <a:defRPr/>
            </a:pPr>
            <a:fld id="{8E8301F0-85CA-4F35-BBA2-B2D2532432D7}" type="datetimeFigureOut">
              <a:rPr lang="zh-CN" altLang="en-US"/>
              <a:pPr>
                <a:defRPr/>
              </a:pPr>
              <a:t>2017/3/30</a:t>
            </a:fld>
            <a:endParaRPr lang="zh-CN" altLang="en-US"/>
          </a:p>
        </p:txBody>
      </p:sp>
      <p:sp>
        <p:nvSpPr>
          <p:cNvPr id="4" name="页脚占位符 5"/>
          <p:cNvSpPr>
            <a:spLocks noGrp="1"/>
          </p:cNvSpPr>
          <p:nvPr>
            <p:ph type="ftr" sz="quarter" idx="11"/>
          </p:nvPr>
        </p:nvSpPr>
        <p:spPr/>
        <p:txBody>
          <a:bodyPr/>
          <a:lstStyle>
            <a:lvl1pPr>
              <a:defRPr/>
            </a:lvl1pPr>
          </a:lstStyle>
          <a:p>
            <a:pPr>
              <a:defRPr/>
            </a:pPr>
            <a:endParaRPr lang="zh-CN" altLang="en-US"/>
          </a:p>
        </p:txBody>
      </p:sp>
      <p:sp>
        <p:nvSpPr>
          <p:cNvPr id="5" name="灯片编号占位符 6"/>
          <p:cNvSpPr>
            <a:spLocks noGrp="1"/>
          </p:cNvSpPr>
          <p:nvPr>
            <p:ph type="sldNum" sz="quarter" idx="12"/>
          </p:nvPr>
        </p:nvSpPr>
        <p:spPr/>
        <p:txBody>
          <a:bodyPr/>
          <a:lstStyle>
            <a:lvl1pPr>
              <a:defRPr/>
            </a:lvl1pPr>
          </a:lstStyle>
          <a:p>
            <a:pPr>
              <a:defRPr/>
            </a:pPr>
            <a:fld id="{D4460259-DCBB-4831-AE2E-51B87E63AF7C}" type="slidenum">
              <a:rPr lang="zh-CN" altLang="en-US"/>
              <a:pPr>
                <a:defRPr/>
              </a:pPr>
              <a:t>‹#›</a:t>
            </a:fld>
            <a:endParaRPr lang="zh-CN" altLang="en-US"/>
          </a:p>
        </p:txBody>
      </p:sp>
    </p:spTree>
    <p:extLst>
      <p:ext uri="{BB962C8B-B14F-4D97-AF65-F5344CB8AC3E}">
        <p14:creationId xmlns:p14="http://schemas.microsoft.com/office/powerpoint/2010/main" xmlns="" val="3310645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276643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ftr" sz="quarter" idx="10"/>
          </p:nvPr>
        </p:nvSpPr>
        <p:spPr>
          <a:ln/>
        </p:spPr>
        <p:txBody>
          <a:bodyPr/>
          <a:lstStyle>
            <a:lvl1pPr>
              <a:defRPr/>
            </a:lvl1pPr>
          </a:lstStyle>
          <a:p>
            <a:pPr>
              <a:defRPr/>
            </a:pPr>
            <a:endParaRPr lang="zh-CN" altLang="zh-CN"/>
          </a:p>
        </p:txBody>
      </p:sp>
      <p:sp>
        <p:nvSpPr>
          <p:cNvPr id="7" name="Rectangle 5"/>
          <p:cNvSpPr>
            <a:spLocks noGrp="1" noChangeArrowheads="1"/>
          </p:cNvSpPr>
          <p:nvPr>
            <p:ph type="sldNum" sz="quarter" idx="11"/>
          </p:nvPr>
        </p:nvSpPr>
        <p:spPr>
          <a:ln/>
        </p:spPr>
        <p:txBody>
          <a:bodyPr/>
          <a:lstStyle>
            <a:lvl1pPr>
              <a:defRPr/>
            </a:lvl1pPr>
          </a:lstStyle>
          <a:p>
            <a:pPr>
              <a:defRPr/>
            </a:pPr>
            <a:fld id="{E449BF4C-963E-4F3B-885D-02FD34D9E802}" type="slidenum">
              <a:rPr lang="zh-CN" altLang="zh-CN"/>
              <a:pPr>
                <a:defRPr/>
              </a:pPr>
              <a:t>‹#›</a:t>
            </a:fld>
            <a:endParaRPr lang="zh-CN" altLang="zh-CN"/>
          </a:p>
        </p:txBody>
      </p:sp>
    </p:spTree>
    <p:extLst>
      <p:ext uri="{BB962C8B-B14F-4D97-AF65-F5344CB8AC3E}">
        <p14:creationId xmlns:p14="http://schemas.microsoft.com/office/powerpoint/2010/main" xmlns="" val="20237065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858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58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zh-CN" altLang="zh-CN"/>
          </a:p>
        </p:txBody>
      </p:sp>
      <p:sp>
        <p:nvSpPr>
          <p:cNvPr id="8" name="Rectangle 5"/>
          <p:cNvSpPr>
            <a:spLocks noGrp="1" noChangeArrowheads="1"/>
          </p:cNvSpPr>
          <p:nvPr>
            <p:ph type="sldNum" sz="quarter" idx="11"/>
          </p:nvPr>
        </p:nvSpPr>
        <p:spPr>
          <a:ln/>
        </p:spPr>
        <p:txBody>
          <a:bodyPr/>
          <a:lstStyle>
            <a:lvl1pPr>
              <a:defRPr/>
            </a:lvl1pPr>
          </a:lstStyle>
          <a:p>
            <a:pPr>
              <a:defRPr/>
            </a:pPr>
            <a:fld id="{463D20D1-DACE-4648-8429-82C494F25B7B}" type="slidenum">
              <a:rPr lang="zh-CN" altLang="zh-CN"/>
              <a:pPr>
                <a:defRPr/>
              </a:pPr>
              <a:t>‹#›</a:t>
            </a:fld>
            <a:endParaRPr lang="zh-CN" altLang="zh-CN"/>
          </a:p>
        </p:txBody>
      </p:sp>
    </p:spTree>
    <p:extLst>
      <p:ext uri="{BB962C8B-B14F-4D97-AF65-F5344CB8AC3E}">
        <p14:creationId xmlns:p14="http://schemas.microsoft.com/office/powerpoint/2010/main" xmlns="" val="2881518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3" name="AutoShape 4"/>
          <p:cNvSpPr>
            <a:spLocks noChangeArrowheads="1"/>
          </p:cNvSpPr>
          <p:nvPr userDrawn="1"/>
        </p:nvSpPr>
        <p:spPr bwMode="auto">
          <a:xfrm>
            <a:off x="609600" y="665163"/>
            <a:ext cx="7958138" cy="53975"/>
          </a:xfrm>
          <a:custGeom>
            <a:avLst/>
            <a:gdLst>
              <a:gd name="T0" fmla="*/ 0 w 1000"/>
              <a:gd name="T1" fmla="*/ 0 h 1000"/>
              <a:gd name="T2" fmla="*/ 4528181 w 1000"/>
              <a:gd name="T3" fmla="*/ 0 h 1000"/>
              <a:gd name="T4" fmla="*/ 4528181 w 1000"/>
              <a:gd name="T5" fmla="*/ 53975 h 1000"/>
              <a:gd name="T6" fmla="*/ 0 w 1000"/>
              <a:gd name="T7" fmla="*/ 53975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69" y="0"/>
                </a:lnTo>
                <a:lnTo>
                  <a:pt x="569" y="1000"/>
                </a:lnTo>
                <a:lnTo>
                  <a:pt x="0" y="1000"/>
                </a:lnTo>
                <a:lnTo>
                  <a:pt x="0" y="0"/>
                </a:lnTo>
                <a:close/>
              </a:path>
              <a:path w="1000" h="1000">
                <a:moveTo>
                  <a:pt x="0" y="0"/>
                </a:moveTo>
                <a:lnTo>
                  <a:pt x="1000" y="0"/>
                </a:lnTo>
              </a:path>
            </a:pathLst>
          </a:custGeom>
          <a:solidFill>
            <a:srgbClr val="0099CC"/>
          </a:solidFill>
          <a:ln w="12700">
            <a:solidFill>
              <a:srgbClr val="0099CC"/>
            </a:solidFill>
            <a:round/>
            <a:headEnd/>
            <a:tailEnd/>
          </a:ln>
        </p:spPr>
        <p:txBody>
          <a:bodyPr/>
          <a:lstStyle/>
          <a:p>
            <a:endParaRPr lang="zh-CN" altLang="en-US"/>
          </a:p>
        </p:txBody>
      </p:sp>
      <p:sp>
        <p:nvSpPr>
          <p:cNvPr id="6" name="标题 1"/>
          <p:cNvSpPr>
            <a:spLocks noGrp="1"/>
          </p:cNvSpPr>
          <p:nvPr>
            <p:ph type="title"/>
          </p:nvPr>
        </p:nvSpPr>
        <p:spPr>
          <a:xfrm>
            <a:off x="701974" y="71258"/>
            <a:ext cx="7887463" cy="646783"/>
          </a:xfrm>
        </p:spPr>
        <p:txBody>
          <a:bodyPr>
            <a:normAutofit/>
          </a:bodyPr>
          <a:lstStyle>
            <a:lvl1pPr algn="l">
              <a:defRPr sz="3000" b="1">
                <a:solidFill>
                  <a:schemeClr val="tx2"/>
                </a:solidFill>
                <a:latin typeface="Arial Narrow" panose="020B0606020202030204" pitchFamily="34" charset="0"/>
                <a:ea typeface="黑体" panose="02010609060101010101" pitchFamily="49" charset="-122"/>
                <a:cs typeface="Arial" panose="020B0604020202020204" pitchFamily="34" charset="0"/>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xmlns="" val="1936313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8AA805A-56AC-4F97-93AC-CC071A4BD502}" type="datetimeFigureOut">
              <a:rPr lang="zh-CN" altLang="en-US" smtClean="0"/>
              <a:pPr/>
              <a:t>2017/3/30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949F45-07E3-469E-9ECB-9AD742E1FC80}" type="slidenum">
              <a:rPr lang="zh-CN" altLang="en-US" smtClean="0"/>
              <a:pPr/>
              <a:t>‹#›</a:t>
            </a:fld>
            <a:endParaRPr lang="zh-CN" altLang="en-US"/>
          </a:p>
        </p:txBody>
      </p:sp>
    </p:spTree>
    <p:extLst>
      <p:ext uri="{BB962C8B-B14F-4D97-AF65-F5344CB8AC3E}">
        <p14:creationId xmlns:p14="http://schemas.microsoft.com/office/powerpoint/2010/main" xmlns="" val="545716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8AA805A-56AC-4F97-93AC-CC071A4BD502}" type="datetimeFigureOut">
              <a:rPr lang="zh-CN" altLang="en-US" smtClean="0"/>
              <a:pPr/>
              <a:t>2017/3/30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949F45-07E3-469E-9ECB-9AD742E1FC80}" type="slidenum">
              <a:rPr lang="zh-CN" altLang="en-US" smtClean="0"/>
              <a:pPr/>
              <a:t>‹#›</a:t>
            </a:fld>
            <a:endParaRPr lang="zh-CN" altLang="en-US"/>
          </a:p>
        </p:txBody>
      </p:sp>
    </p:spTree>
    <p:extLst>
      <p:ext uri="{BB962C8B-B14F-4D97-AF65-F5344CB8AC3E}">
        <p14:creationId xmlns:p14="http://schemas.microsoft.com/office/powerpoint/2010/main" xmlns="" val="1298219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8AA805A-56AC-4F97-93AC-CC071A4BD502}" type="datetimeFigureOut">
              <a:rPr lang="zh-CN" altLang="en-US" smtClean="0"/>
              <a:pPr/>
              <a:t>2017/3/30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949F45-07E3-469E-9ECB-9AD742E1FC80}" type="slidenum">
              <a:rPr lang="zh-CN" altLang="en-US" smtClean="0"/>
              <a:pPr/>
              <a:t>‹#›</a:t>
            </a:fld>
            <a:endParaRPr lang="zh-CN" altLang="en-US"/>
          </a:p>
        </p:txBody>
      </p:sp>
    </p:spTree>
    <p:extLst>
      <p:ext uri="{BB962C8B-B14F-4D97-AF65-F5344CB8AC3E}">
        <p14:creationId xmlns:p14="http://schemas.microsoft.com/office/powerpoint/2010/main" xmlns="" val="3045389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8AA805A-56AC-4F97-93AC-CC071A4BD502}" type="datetimeFigureOut">
              <a:rPr lang="zh-CN" altLang="en-US" smtClean="0"/>
              <a:pPr/>
              <a:t>2017/3/30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2949F45-07E3-469E-9ECB-9AD742E1FC80}" type="slidenum">
              <a:rPr lang="zh-CN" altLang="en-US" smtClean="0"/>
              <a:pPr/>
              <a:t>‹#›</a:t>
            </a:fld>
            <a:endParaRPr lang="zh-CN" altLang="en-US"/>
          </a:p>
        </p:txBody>
      </p:sp>
    </p:spTree>
    <p:extLst>
      <p:ext uri="{BB962C8B-B14F-4D97-AF65-F5344CB8AC3E}">
        <p14:creationId xmlns:p14="http://schemas.microsoft.com/office/powerpoint/2010/main" xmlns="" val="2919013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8AA805A-56AC-4F97-93AC-CC071A4BD502}" type="datetimeFigureOut">
              <a:rPr lang="zh-CN" altLang="en-US" smtClean="0"/>
              <a:pPr/>
              <a:t>2017/3/30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2949F45-07E3-469E-9ECB-9AD742E1FC80}" type="slidenum">
              <a:rPr lang="zh-CN" altLang="en-US" smtClean="0"/>
              <a:pPr/>
              <a:t>‹#›</a:t>
            </a:fld>
            <a:endParaRPr lang="zh-CN" altLang="en-US"/>
          </a:p>
        </p:txBody>
      </p:sp>
    </p:spTree>
    <p:extLst>
      <p:ext uri="{BB962C8B-B14F-4D97-AF65-F5344CB8AC3E}">
        <p14:creationId xmlns:p14="http://schemas.microsoft.com/office/powerpoint/2010/main" xmlns="" val="2118784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8AA805A-56AC-4F97-93AC-CC071A4BD502}" type="datetimeFigureOut">
              <a:rPr lang="zh-CN" altLang="en-US" smtClean="0"/>
              <a:pPr/>
              <a:t>2017/3/30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2949F45-07E3-469E-9ECB-9AD742E1FC80}" type="slidenum">
              <a:rPr lang="zh-CN" altLang="en-US" smtClean="0"/>
              <a:pPr/>
              <a:t>‹#›</a:t>
            </a:fld>
            <a:endParaRPr lang="zh-CN" altLang="en-US"/>
          </a:p>
        </p:txBody>
      </p:sp>
    </p:spTree>
    <p:extLst>
      <p:ext uri="{BB962C8B-B14F-4D97-AF65-F5344CB8AC3E}">
        <p14:creationId xmlns:p14="http://schemas.microsoft.com/office/powerpoint/2010/main" xmlns="" val="4158461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8AA805A-56AC-4F97-93AC-CC071A4BD502}" type="datetimeFigureOut">
              <a:rPr lang="zh-CN" altLang="en-US" smtClean="0"/>
              <a:pPr/>
              <a:t>2017/3/30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949F45-07E3-469E-9ECB-9AD742E1FC80}" type="slidenum">
              <a:rPr lang="zh-CN" altLang="en-US" smtClean="0"/>
              <a:pPr/>
              <a:t>‹#›</a:t>
            </a:fld>
            <a:endParaRPr lang="zh-CN" altLang="en-US"/>
          </a:p>
        </p:txBody>
      </p:sp>
    </p:spTree>
    <p:extLst>
      <p:ext uri="{BB962C8B-B14F-4D97-AF65-F5344CB8AC3E}">
        <p14:creationId xmlns:p14="http://schemas.microsoft.com/office/powerpoint/2010/main" xmlns="" val="3198583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8AA805A-56AC-4F97-93AC-CC071A4BD502}" type="datetimeFigureOut">
              <a:rPr lang="zh-CN" altLang="en-US" smtClean="0"/>
              <a:pPr/>
              <a:t>2017/3/30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949F45-07E3-469E-9ECB-9AD742E1FC80}" type="slidenum">
              <a:rPr lang="zh-CN" altLang="en-US" smtClean="0"/>
              <a:pPr/>
              <a:t>‹#›</a:t>
            </a:fld>
            <a:endParaRPr lang="zh-CN" altLang="en-US"/>
          </a:p>
        </p:txBody>
      </p:sp>
    </p:spTree>
    <p:extLst>
      <p:ext uri="{BB962C8B-B14F-4D97-AF65-F5344CB8AC3E}">
        <p14:creationId xmlns:p14="http://schemas.microsoft.com/office/powerpoint/2010/main" xmlns="" val="1748345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AA805A-56AC-4F97-93AC-CC071A4BD502}" type="datetimeFigureOut">
              <a:rPr lang="zh-CN" altLang="en-US" smtClean="0"/>
              <a:pPr/>
              <a:t>2017/3/30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949F45-07E3-469E-9ECB-9AD742E1FC80}" type="slidenum">
              <a:rPr lang="zh-CN" altLang="en-US" smtClean="0"/>
              <a:pPr/>
              <a:t>‹#›</a:t>
            </a:fld>
            <a:endParaRPr lang="zh-CN" altLang="en-US"/>
          </a:p>
        </p:txBody>
      </p:sp>
    </p:spTree>
    <p:extLst>
      <p:ext uri="{BB962C8B-B14F-4D97-AF65-F5344CB8AC3E}">
        <p14:creationId xmlns:p14="http://schemas.microsoft.com/office/powerpoint/2010/main" xmlns="" val="1715507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file:///D:\zhanglin\Ele_A\main.pps"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png"/><Relationship Id="rId5" Type="http://schemas.openxmlformats.org/officeDocument/2006/relationships/oleObject" Target="../embeddings/oleObject4.bin"/><Relationship Id="rId4" Type="http://schemas.openxmlformats.org/officeDocument/2006/relationships/hyperlink" Target="../../&#27169;&#25311;&#30005;&#36335;cai/2&#21322;&#23548;&#20307;&#19977;&#26497;&#31649;/2.1.ppt" TargetMode="Externa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AVI/0310202.swf"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3.xml"/><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audio" Target="../media/audio1.wav"/><Relationship Id="rId9"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slide" Target="slide2.xml"/></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slide" Target="slide2.xml"/><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9.png"/><Relationship Id="rId4"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31.png"/><Relationship Id="rId3" Type="http://schemas.openxmlformats.org/officeDocument/2006/relationships/notesSlide" Target="../notesSlides/notesSlide19.xml"/><Relationship Id="rId7" Type="http://schemas.openxmlformats.org/officeDocument/2006/relationships/oleObject" Target="../embeddings/oleObject12.bin"/><Relationship Id="rId12" Type="http://schemas.openxmlformats.org/officeDocument/2006/relationships/oleObject" Target="../embeddings/oleObject16.bin"/><Relationship Id="rId2" Type="http://schemas.openxmlformats.org/officeDocument/2006/relationships/slideLayout" Target="../slideLayouts/slideLayout14.xml"/><Relationship Id="rId16" Type="http://schemas.openxmlformats.org/officeDocument/2006/relationships/oleObject" Target="../embeddings/oleObject19.bin"/><Relationship Id="rId1" Type="http://schemas.openxmlformats.org/officeDocument/2006/relationships/vmlDrawing" Target="../drawings/vmlDrawing7.vml"/><Relationship Id="rId6" Type="http://schemas.openxmlformats.org/officeDocument/2006/relationships/oleObject" Target="../embeddings/oleObject11.bin"/><Relationship Id="rId11" Type="http://schemas.openxmlformats.org/officeDocument/2006/relationships/oleObject" Target="../embeddings/oleObject15.bin"/><Relationship Id="rId5" Type="http://schemas.openxmlformats.org/officeDocument/2006/relationships/oleObject" Target="../embeddings/oleObject10.bin"/><Relationship Id="rId15" Type="http://schemas.openxmlformats.org/officeDocument/2006/relationships/oleObject" Target="../embeddings/oleObject18.bin"/><Relationship Id="rId10" Type="http://schemas.openxmlformats.org/officeDocument/2006/relationships/oleObject" Target="../embeddings/oleObject14.bin"/><Relationship Id="rId4" Type="http://schemas.openxmlformats.org/officeDocument/2006/relationships/oleObject" Target="../embeddings/oleObject9.bin"/><Relationship Id="rId9" Type="http://schemas.openxmlformats.org/officeDocument/2006/relationships/slide" Target="slide2.xml"/><Relationship Id="rId14" Type="http://schemas.openxmlformats.org/officeDocument/2006/relationships/oleObject" Target="../embeddings/oleObject17.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20.xml"/><Relationship Id="rId7" Type="http://schemas.openxmlformats.org/officeDocument/2006/relationships/image" Target="../media/image33.png"/><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32.png"/><Relationship Id="rId5" Type="http://schemas.openxmlformats.org/officeDocument/2006/relationships/slide" Target="slide2.xml"/><Relationship Id="rId4" Type="http://schemas.openxmlformats.org/officeDocument/2006/relationships/oleObject" Target="../embeddings/oleObject20.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oleObject" Target="../embeddings/oleObject23.bin"/><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image" Target="../media/image35.png"/><Relationship Id="rId5" Type="http://schemas.openxmlformats.org/officeDocument/2006/relationships/slide" Target="slide2.xml"/><Relationship Id="rId4" Type="http://schemas.openxmlformats.org/officeDocument/2006/relationships/oleObject" Target="../embeddings/oleObject22.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slide" Target="slide2.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oleObject" Target="../embeddings/oleObject24.bin"/></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35.xml"/><Relationship Id="rId1" Type="http://schemas.openxmlformats.org/officeDocument/2006/relationships/slideLayout" Target="../slideLayouts/slideLayout7.xml"/><Relationship Id="rId4" Type="http://schemas.openxmlformats.org/officeDocument/2006/relationships/slide" Target="slide13.xml"/></Relationships>
</file>

<file path=ppt/slides/_rels/slide2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slide" Target="sl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5.jpeg"/><Relationship Id="rId5" Type="http://schemas.openxmlformats.org/officeDocument/2006/relationships/image" Target="../media/image44.jpeg"/><Relationship Id="rId4" Type="http://schemas.openxmlformats.org/officeDocument/2006/relationships/image" Target="../media/image43.jpeg"/></Relationships>
</file>

<file path=ppt/slides/_rels/slide31.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notesSlide" Target="../notesSlides/notesSlide28.xml"/><Relationship Id="rId7"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25.bin"/><Relationship Id="rId5" Type="http://schemas.openxmlformats.org/officeDocument/2006/relationships/slide" Target="slide2.xml"/><Relationship Id="rId4" Type="http://schemas.openxmlformats.org/officeDocument/2006/relationships/audio" Target="../media/audio1.wav"/><Relationship Id="rId9" Type="http://schemas.openxmlformats.org/officeDocument/2006/relationships/image" Target="../media/image43.jpeg"/></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image" Target="../media/image57.png"/><Relationship Id="rId3" Type="http://schemas.openxmlformats.org/officeDocument/2006/relationships/notesSlide" Target="../notesSlides/notesSlide29.xml"/><Relationship Id="rId7" Type="http://schemas.openxmlformats.org/officeDocument/2006/relationships/oleObject" Target="../embeddings/oleObject29.bin"/><Relationship Id="rId12"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28.bin"/><Relationship Id="rId11" Type="http://schemas.openxmlformats.org/officeDocument/2006/relationships/oleObject" Target="../embeddings/oleObject33.bin"/><Relationship Id="rId5" Type="http://schemas.openxmlformats.org/officeDocument/2006/relationships/oleObject" Target="../embeddings/oleObject27.bin"/><Relationship Id="rId10" Type="http://schemas.openxmlformats.org/officeDocument/2006/relationships/oleObject" Target="../embeddings/oleObject32.bin"/><Relationship Id="rId4" Type="http://schemas.openxmlformats.org/officeDocument/2006/relationships/audio" Target="../media/audio2.wav"/><Relationship Id="rId9" Type="http://schemas.openxmlformats.org/officeDocument/2006/relationships/oleObject" Target="../embeddings/oleObject31.bin"/><Relationship Id="rId14" Type="http://schemas.openxmlformats.org/officeDocument/2006/relationships/image" Target="../media/image48.png"/></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notesSlide" Target="../notesSlides/notesSlide30.xml"/><Relationship Id="rId7"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35.bin"/><Relationship Id="rId5" Type="http://schemas.openxmlformats.org/officeDocument/2006/relationships/slide" Target="slide2.xml"/><Relationship Id="rId4" Type="http://schemas.openxmlformats.org/officeDocument/2006/relationships/audio" Target="../media/audio1.wav"/><Relationship Id="rId9" Type="http://schemas.openxmlformats.org/officeDocument/2006/relationships/image" Target="../media/image61.jpeg"/></Relationships>
</file>

<file path=ppt/slides/_rels/slide3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61.jpeg"/><Relationship Id="rId4" Type="http://schemas.openxmlformats.org/officeDocument/2006/relationships/image" Target="../media/image62.png"/></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notesSlide" Target="../notesSlides/notesSlide32.xml"/><Relationship Id="rId7"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38.bin"/><Relationship Id="rId5" Type="http://schemas.openxmlformats.org/officeDocument/2006/relationships/slide" Target="slide2.xml"/><Relationship Id="rId10" Type="http://schemas.openxmlformats.org/officeDocument/2006/relationships/image" Target="../media/image62.png"/><Relationship Id="rId4" Type="http://schemas.openxmlformats.org/officeDocument/2006/relationships/audio" Target="../media/audio1.wav"/><Relationship Id="rId9" Type="http://schemas.openxmlformats.org/officeDocument/2006/relationships/oleObject" Target="../embeddings/oleObject41.bin"/></Relationships>
</file>

<file path=ppt/slides/_rels/slide36.xml.rels><?xml version="1.0" encoding="UTF-8" standalone="yes"?>
<Relationships xmlns="http://schemas.openxmlformats.org/package/2006/relationships"><Relationship Id="rId8" Type="http://schemas.openxmlformats.org/officeDocument/2006/relationships/image" Target="../media/image73.jpeg"/><Relationship Id="rId3" Type="http://schemas.openxmlformats.org/officeDocument/2006/relationships/audio" Target="../media/audio1.wav"/><Relationship Id="rId7" Type="http://schemas.openxmlformats.org/officeDocument/2006/relationships/oleObject" Target="../embeddings/oleObject44.bin"/><Relationship Id="rId12" Type="http://schemas.openxmlformats.org/officeDocument/2006/relationships/image" Target="../media/image75.png"/><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43.bin"/><Relationship Id="rId11" Type="http://schemas.openxmlformats.org/officeDocument/2006/relationships/oleObject" Target="../embeddings/oleObject46.bin"/><Relationship Id="rId5" Type="http://schemas.openxmlformats.org/officeDocument/2006/relationships/oleObject" Target="../embeddings/oleObject42.bin"/><Relationship Id="rId10" Type="http://schemas.openxmlformats.org/officeDocument/2006/relationships/oleObject" Target="../embeddings/oleObject45.bin"/><Relationship Id="rId4" Type="http://schemas.openxmlformats.org/officeDocument/2006/relationships/slide" Target="slide2.xml"/><Relationship Id="rId9" Type="http://schemas.openxmlformats.org/officeDocument/2006/relationships/image" Target="../media/image74.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vmlDrawing" Target="../drawings/vmlDrawing16.vml"/><Relationship Id="rId6" Type="http://schemas.openxmlformats.org/officeDocument/2006/relationships/slide" Target="slide2.xml"/><Relationship Id="rId5" Type="http://schemas.openxmlformats.org/officeDocument/2006/relationships/oleObject" Target="../embeddings/oleObject48.bin"/><Relationship Id="rId4" Type="http://schemas.openxmlformats.org/officeDocument/2006/relationships/oleObject" Target="../embeddings/oleObject47.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slide" Target="slide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notesSlide" Target="../notesSlides/notesSlide36.xml"/><Relationship Id="rId7"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50.bin"/><Relationship Id="rId5" Type="http://schemas.openxmlformats.org/officeDocument/2006/relationships/oleObject" Target="../embeddings/oleObject49.bin"/><Relationship Id="rId4" Type="http://schemas.openxmlformats.org/officeDocument/2006/relationships/image" Target="../media/image78.png"/></Relationships>
</file>

<file path=ppt/slides/_rels/slide4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image" Target="../media/image82.png"/><Relationship Id="rId4" Type="http://schemas.openxmlformats.org/officeDocument/2006/relationships/image" Target="../media/image13.jpeg"/></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notesSlide" Target="../notesSlides/notesSlide38.xml"/><Relationship Id="rId7"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slide" Target="slide13.xml"/><Relationship Id="rId5" Type="http://schemas.openxmlformats.org/officeDocument/2006/relationships/oleObject" Target="../embeddings/oleObject52.bin"/><Relationship Id="rId4" Type="http://schemas.openxmlformats.org/officeDocument/2006/relationships/audio" Target="../media/audio1.wav"/></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notesSlide" Target="../notesSlides/notesSlide39.xml"/><Relationship Id="rId7"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55.bin"/><Relationship Id="rId5" Type="http://schemas.openxmlformats.org/officeDocument/2006/relationships/slide" Target="slide13.xml"/><Relationship Id="rId10" Type="http://schemas.openxmlformats.org/officeDocument/2006/relationships/oleObject" Target="../embeddings/oleObject59.bin"/><Relationship Id="rId4" Type="http://schemas.openxmlformats.org/officeDocument/2006/relationships/audio" Target="../media/audio1.wav"/><Relationship Id="rId9" Type="http://schemas.openxmlformats.org/officeDocument/2006/relationships/oleObject" Target="../embeddings/oleObject58.bin"/></Relationships>
</file>

<file path=ppt/slides/_rels/slide4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0.xml"/><Relationship Id="rId1" Type="http://schemas.openxmlformats.org/officeDocument/2006/relationships/slideLayout" Target="../slideLayouts/slideLayout7.xml"/><Relationship Id="rId5" Type="http://schemas.openxmlformats.org/officeDocument/2006/relationships/image" Target="../media/image91.jpeg"/><Relationship Id="rId4" Type="http://schemas.openxmlformats.org/officeDocument/2006/relationships/image" Target="../media/image90.png"/></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62.bin"/><Relationship Id="rId3" Type="http://schemas.openxmlformats.org/officeDocument/2006/relationships/notesSlide" Target="../notesSlides/notesSlide41.xml"/><Relationship Id="rId7" Type="http://schemas.openxmlformats.org/officeDocument/2006/relationships/image" Target="../media/image13.jpeg"/><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61.bin"/><Relationship Id="rId5" Type="http://schemas.openxmlformats.org/officeDocument/2006/relationships/oleObject" Target="../embeddings/oleObject60.bin"/><Relationship Id="rId4" Type="http://schemas.openxmlformats.org/officeDocument/2006/relationships/audio" Target="../media/audio1.wav"/><Relationship Id="rId9" Type="http://schemas.openxmlformats.org/officeDocument/2006/relationships/oleObject" Target="../embeddings/oleObject63.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67.bin"/><Relationship Id="rId3" Type="http://schemas.openxmlformats.org/officeDocument/2006/relationships/notesSlide" Target="../notesSlides/notesSlide42.xml"/><Relationship Id="rId7"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65.bin"/><Relationship Id="rId5" Type="http://schemas.openxmlformats.org/officeDocument/2006/relationships/oleObject" Target="../embeddings/oleObject64.bin"/><Relationship Id="rId4" Type="http://schemas.openxmlformats.org/officeDocument/2006/relationships/audio" Target="../media/audio1.wav"/><Relationship Id="rId9" Type="http://schemas.openxmlformats.org/officeDocument/2006/relationships/image" Target="../media/image99.png"/></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71.bin"/><Relationship Id="rId13" Type="http://schemas.openxmlformats.org/officeDocument/2006/relationships/oleObject" Target="../embeddings/oleObject75.bin"/><Relationship Id="rId3" Type="http://schemas.openxmlformats.org/officeDocument/2006/relationships/notesSlide" Target="../notesSlides/notesSlide43.xml"/><Relationship Id="rId7" Type="http://schemas.openxmlformats.org/officeDocument/2006/relationships/oleObject" Target="../embeddings/oleObject70.bin"/><Relationship Id="rId12" Type="http://schemas.openxmlformats.org/officeDocument/2006/relationships/oleObject" Target="../embeddings/oleObject74.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69.bin"/><Relationship Id="rId11" Type="http://schemas.openxmlformats.org/officeDocument/2006/relationships/oleObject" Target="../embeddings/oleObject73.bin"/><Relationship Id="rId5" Type="http://schemas.openxmlformats.org/officeDocument/2006/relationships/oleObject" Target="../embeddings/oleObject68.bin"/><Relationship Id="rId10" Type="http://schemas.openxmlformats.org/officeDocument/2006/relationships/oleObject" Target="../embeddings/oleObject72.bin"/><Relationship Id="rId4" Type="http://schemas.openxmlformats.org/officeDocument/2006/relationships/audio" Target="../media/audio1.wav"/><Relationship Id="rId9" Type="http://schemas.openxmlformats.org/officeDocument/2006/relationships/image" Target="../media/image13.jpeg"/><Relationship Id="rId14" Type="http://schemas.openxmlformats.org/officeDocument/2006/relationships/image" Target="../media/image108.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oleObject" Target="../embeddings/oleObject79.bin"/><Relationship Id="rId2" Type="http://schemas.openxmlformats.org/officeDocument/2006/relationships/slideLayout" Target="../slideLayouts/slideLayout15.xml"/><Relationship Id="rId1" Type="http://schemas.openxmlformats.org/officeDocument/2006/relationships/vmlDrawing" Target="../drawings/vmlDrawing23.vml"/><Relationship Id="rId6" Type="http://schemas.openxmlformats.org/officeDocument/2006/relationships/oleObject" Target="../embeddings/oleObject78.bin"/><Relationship Id="rId5" Type="http://schemas.openxmlformats.org/officeDocument/2006/relationships/oleObject" Target="../embeddings/oleObject77.bin"/><Relationship Id="rId4" Type="http://schemas.openxmlformats.org/officeDocument/2006/relationships/oleObject" Target="../embeddings/oleObject76.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82.bin"/><Relationship Id="rId3" Type="http://schemas.openxmlformats.org/officeDocument/2006/relationships/notesSlide" Target="../notesSlides/notesSlide45.xml"/><Relationship Id="rId7" Type="http://schemas.openxmlformats.org/officeDocument/2006/relationships/oleObject" Target="../embeddings/oleObject81.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80.bin"/><Relationship Id="rId5" Type="http://schemas.openxmlformats.org/officeDocument/2006/relationships/slide" Target="slide13.xml"/><Relationship Id="rId10" Type="http://schemas.openxmlformats.org/officeDocument/2006/relationships/image" Target="../media/image117.png"/><Relationship Id="rId4" Type="http://schemas.openxmlformats.org/officeDocument/2006/relationships/audio" Target="../media/audio1.wav"/><Relationship Id="rId9" Type="http://schemas.openxmlformats.org/officeDocument/2006/relationships/oleObject" Target="../embeddings/oleObject83.bin"/></Relationships>
</file>

<file path=ppt/slides/_rels/slide5.xml.rels><?xml version="1.0" encoding="UTF-8" standalone="yes"?>
<Relationships xmlns="http://schemas.openxmlformats.org/package/2006/relationships"><Relationship Id="rId8" Type="http://schemas.openxmlformats.org/officeDocument/2006/relationships/hyperlink" Target="ch04-6.ppt" TargetMode="External"/><Relationship Id="rId3" Type="http://schemas.openxmlformats.org/officeDocument/2006/relationships/hyperlink" Target="ch04-1.ppt" TargetMode="External"/><Relationship Id="rId7" Type="http://schemas.openxmlformats.org/officeDocument/2006/relationships/hyperlink" Target="ch04-2.ppt"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hyperlink" Target="ch04-5.ppt" TargetMode="External"/><Relationship Id="rId5" Type="http://schemas.openxmlformats.org/officeDocument/2006/relationships/hyperlink" Target="ch04-4.ppt" TargetMode="External"/><Relationship Id="rId4" Type="http://schemas.openxmlformats.org/officeDocument/2006/relationships/hyperlink" Target="ch04-3.ppt" TargetMode="External"/><Relationship Id="rId9" Type="http://schemas.openxmlformats.org/officeDocument/2006/relationships/image" Target="../media/image3.gif"/></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84.bin"/><Relationship Id="rId3" Type="http://schemas.openxmlformats.org/officeDocument/2006/relationships/notesSlide" Target="../notesSlides/notesSlide46.xml"/><Relationship Id="rId7" Type="http://schemas.openxmlformats.org/officeDocument/2006/relationships/image" Target="../media/image122.png"/><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21.png"/><Relationship Id="rId5" Type="http://schemas.openxmlformats.org/officeDocument/2006/relationships/slide" Target="slide13.xml"/><Relationship Id="rId10" Type="http://schemas.openxmlformats.org/officeDocument/2006/relationships/oleObject" Target="../embeddings/oleObject86.bin"/><Relationship Id="rId4" Type="http://schemas.openxmlformats.org/officeDocument/2006/relationships/audio" Target="../media/audio3.wav"/><Relationship Id="rId9" Type="http://schemas.openxmlformats.org/officeDocument/2006/relationships/oleObject" Target="../embeddings/oleObject85.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23.jpe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24.jpe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89.bin"/><Relationship Id="rId3" Type="http://schemas.openxmlformats.org/officeDocument/2006/relationships/notesSlide" Target="../notesSlides/notesSlide50.xml"/><Relationship Id="rId7" Type="http://schemas.openxmlformats.org/officeDocument/2006/relationships/oleObject" Target="../embeddings/oleObject88.bin"/><Relationship Id="rId12" Type="http://schemas.openxmlformats.org/officeDocument/2006/relationships/image" Target="../media/image130.jpeg"/><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87.bin"/><Relationship Id="rId11" Type="http://schemas.openxmlformats.org/officeDocument/2006/relationships/image" Target="../media/image123.jpeg"/><Relationship Id="rId5" Type="http://schemas.openxmlformats.org/officeDocument/2006/relationships/slide" Target="slide2.xml"/><Relationship Id="rId10" Type="http://schemas.openxmlformats.org/officeDocument/2006/relationships/oleObject" Target="../embeddings/oleObject91.bin"/><Relationship Id="rId4" Type="http://schemas.openxmlformats.org/officeDocument/2006/relationships/audio" Target="../media/audio1.wav"/><Relationship Id="rId9" Type="http://schemas.openxmlformats.org/officeDocument/2006/relationships/oleObject" Target="../embeddings/oleObject90.bin"/></Relationships>
</file>

<file path=ppt/slides/_rels/slide5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1.xml"/><Relationship Id="rId1" Type="http://schemas.openxmlformats.org/officeDocument/2006/relationships/slideLayout" Target="../slideLayouts/slideLayout7.xml"/><Relationship Id="rId6" Type="http://schemas.openxmlformats.org/officeDocument/2006/relationships/image" Target="../media/image123.jpeg"/><Relationship Id="rId5" Type="http://schemas.openxmlformats.org/officeDocument/2006/relationships/image" Target="../media/image131.png"/><Relationship Id="rId4" Type="http://schemas.openxmlformats.org/officeDocument/2006/relationships/slide" Target="slide2.xml"/></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93.bin"/><Relationship Id="rId3" Type="http://schemas.openxmlformats.org/officeDocument/2006/relationships/notesSlide" Target="../notesSlides/notesSlide52.xml"/><Relationship Id="rId7" Type="http://schemas.openxmlformats.org/officeDocument/2006/relationships/oleObject" Target="../embeddings/oleObject92.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3.jpeg"/><Relationship Id="rId11" Type="http://schemas.openxmlformats.org/officeDocument/2006/relationships/image" Target="../media/image136.png"/><Relationship Id="rId5" Type="http://schemas.openxmlformats.org/officeDocument/2006/relationships/slide" Target="slide2.xml"/><Relationship Id="rId10" Type="http://schemas.openxmlformats.org/officeDocument/2006/relationships/oleObject" Target="../embeddings/oleObject95.bin"/><Relationship Id="rId4" Type="http://schemas.openxmlformats.org/officeDocument/2006/relationships/audio" Target="../media/audio1.wav"/><Relationship Id="rId9" Type="http://schemas.openxmlformats.org/officeDocument/2006/relationships/oleObject" Target="../embeddings/oleObject94.bin"/></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97.bin"/><Relationship Id="rId3" Type="http://schemas.openxmlformats.org/officeDocument/2006/relationships/notesSlide" Target="../notesSlides/notesSlide53.xml"/><Relationship Id="rId7" Type="http://schemas.openxmlformats.org/officeDocument/2006/relationships/image" Target="../media/image139.png"/><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oleObject" Target="../embeddings/oleObject96.bin"/><Relationship Id="rId5" Type="http://schemas.openxmlformats.org/officeDocument/2006/relationships/slide" Target="slide2.xml"/><Relationship Id="rId4" Type="http://schemas.openxmlformats.org/officeDocument/2006/relationships/audio" Target="../media/audio1.wav"/></Relationships>
</file>

<file path=ppt/slides/_rels/slide58.xml.rels><?xml version="1.0" encoding="UTF-8" standalone="yes"?>
<Relationships xmlns="http://schemas.openxmlformats.org/package/2006/relationships"><Relationship Id="rId8" Type="http://schemas.openxmlformats.org/officeDocument/2006/relationships/image" Target="../media/image141.png"/><Relationship Id="rId3" Type="http://schemas.openxmlformats.org/officeDocument/2006/relationships/notesSlide" Target="../notesSlides/notesSlide54.xml"/><Relationship Id="rId7" Type="http://schemas.openxmlformats.org/officeDocument/2006/relationships/slide" Target="slide2.xml"/><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oleObject" Target="../embeddings/oleObject98.bin"/><Relationship Id="rId5" Type="http://schemas.openxmlformats.org/officeDocument/2006/relationships/image" Target="../media/image13.jpeg"/><Relationship Id="rId4" Type="http://schemas.openxmlformats.org/officeDocument/2006/relationships/audio" Target="../media/audio1.wav"/><Relationship Id="rId9" Type="http://schemas.openxmlformats.org/officeDocument/2006/relationships/oleObject" Target="../embeddings/oleObject99.bin"/></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101.bin"/><Relationship Id="rId3" Type="http://schemas.openxmlformats.org/officeDocument/2006/relationships/notesSlide" Target="../notesSlides/notesSlide55.xml"/><Relationship Id="rId7" Type="http://schemas.openxmlformats.org/officeDocument/2006/relationships/image" Target="../media/image146.jpeg"/><Relationship Id="rId12" Type="http://schemas.openxmlformats.org/officeDocument/2006/relationships/slide" Target="slide2.xml"/><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oleObject" Target="../embeddings/oleObject100.bin"/><Relationship Id="rId11" Type="http://schemas.openxmlformats.org/officeDocument/2006/relationships/image" Target="../media/image123.jpeg"/><Relationship Id="rId5" Type="http://schemas.openxmlformats.org/officeDocument/2006/relationships/image" Target="../media/image13.jpeg"/><Relationship Id="rId10" Type="http://schemas.openxmlformats.org/officeDocument/2006/relationships/oleObject" Target="../embeddings/oleObject103.bin"/><Relationship Id="rId4" Type="http://schemas.openxmlformats.org/officeDocument/2006/relationships/audio" Target="../media/audio1.wav"/><Relationship Id="rId9" Type="http://schemas.openxmlformats.org/officeDocument/2006/relationships/oleObject" Target="../embeddings/oleObject102.bin"/></Relationships>
</file>

<file path=ppt/slides/_rels/slide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slide" Target="slide13.xml"/><Relationship Id="rId4" Type="http://schemas.openxmlformats.org/officeDocument/2006/relationships/slide" Target="slide10.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106.bin"/><Relationship Id="rId3" Type="http://schemas.openxmlformats.org/officeDocument/2006/relationships/notesSlide" Target="../notesSlides/notesSlide56.xml"/><Relationship Id="rId7" Type="http://schemas.openxmlformats.org/officeDocument/2006/relationships/oleObject" Target="../embeddings/oleObject105.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104.bin"/><Relationship Id="rId11" Type="http://schemas.openxmlformats.org/officeDocument/2006/relationships/image" Target="../media/image151.png"/><Relationship Id="rId5" Type="http://schemas.openxmlformats.org/officeDocument/2006/relationships/slide" Target="slide2.xml"/><Relationship Id="rId10" Type="http://schemas.openxmlformats.org/officeDocument/2006/relationships/image" Target="../media/image124.jpeg"/><Relationship Id="rId4" Type="http://schemas.openxmlformats.org/officeDocument/2006/relationships/audio" Target="../media/audio1.wav"/><Relationship Id="rId9" Type="http://schemas.openxmlformats.org/officeDocument/2006/relationships/oleObject" Target="../embeddings/oleObject107.bin"/></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109.bin"/><Relationship Id="rId3" Type="http://schemas.openxmlformats.org/officeDocument/2006/relationships/notesSlide" Target="../notesSlides/notesSlide57.xml"/><Relationship Id="rId7" Type="http://schemas.openxmlformats.org/officeDocument/2006/relationships/image" Target="../media/image157.png"/><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56.jpeg"/><Relationship Id="rId11" Type="http://schemas.openxmlformats.org/officeDocument/2006/relationships/image" Target="../media/image124.jpeg"/><Relationship Id="rId5" Type="http://schemas.openxmlformats.org/officeDocument/2006/relationships/oleObject" Target="../embeddings/oleObject108.bin"/><Relationship Id="rId10" Type="http://schemas.openxmlformats.org/officeDocument/2006/relationships/oleObject" Target="../embeddings/oleObject111.bin"/><Relationship Id="rId4" Type="http://schemas.openxmlformats.org/officeDocument/2006/relationships/audio" Target="../media/audio1.wav"/><Relationship Id="rId9" Type="http://schemas.openxmlformats.org/officeDocument/2006/relationships/oleObject" Target="../embeddings/oleObject110.bin"/></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114.bin"/><Relationship Id="rId3" Type="http://schemas.openxmlformats.org/officeDocument/2006/relationships/notesSlide" Target="../notesSlides/notesSlide58.xml"/><Relationship Id="rId7" Type="http://schemas.openxmlformats.org/officeDocument/2006/relationships/oleObject" Target="../embeddings/oleObject113.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57.png"/><Relationship Id="rId11" Type="http://schemas.openxmlformats.org/officeDocument/2006/relationships/oleObject" Target="../embeddings/oleObject117.bin"/><Relationship Id="rId5" Type="http://schemas.openxmlformats.org/officeDocument/2006/relationships/oleObject" Target="../embeddings/oleObject112.bin"/><Relationship Id="rId10" Type="http://schemas.openxmlformats.org/officeDocument/2006/relationships/oleObject" Target="../embeddings/oleObject116.bin"/><Relationship Id="rId4" Type="http://schemas.openxmlformats.org/officeDocument/2006/relationships/audio" Target="../media/audio1.wav"/><Relationship Id="rId9" Type="http://schemas.openxmlformats.org/officeDocument/2006/relationships/oleObject" Target="../embeddings/oleObject115.bin"/></Relationships>
</file>

<file path=ppt/slides/_rels/slide6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image" Target="../media/image164.jpe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2.xml"/><Relationship Id="rId1" Type="http://schemas.openxmlformats.org/officeDocument/2006/relationships/slideLayout" Target="../slideLayouts/slideLayout7.xml"/><Relationship Id="rId5" Type="http://schemas.openxmlformats.org/officeDocument/2006/relationships/image" Target="../media/image166.png"/><Relationship Id="rId4" Type="http://schemas.openxmlformats.org/officeDocument/2006/relationships/image" Target="../media/image165.png"/></Relationships>
</file>

<file path=ppt/slides/_rels/slide72.xml.rels><?xml version="1.0" encoding="UTF-8" standalone="yes"?>
<Relationships xmlns="http://schemas.openxmlformats.org/package/2006/relationships"><Relationship Id="rId3" Type="http://schemas.openxmlformats.org/officeDocument/2006/relationships/image" Target="../media/image168.jpeg"/><Relationship Id="rId2" Type="http://schemas.openxmlformats.org/officeDocument/2006/relationships/image" Target="../media/image167.png"/><Relationship Id="rId1" Type="http://schemas.openxmlformats.org/officeDocument/2006/relationships/slideLayout" Target="../slideLayouts/slideLayout16.xml"/></Relationships>
</file>

<file path=ppt/slides/_rels/slide7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3.xml"/><Relationship Id="rId1" Type="http://schemas.openxmlformats.org/officeDocument/2006/relationships/slideLayout" Target="../slideLayouts/slideLayout7.xml"/><Relationship Id="rId4" Type="http://schemas.openxmlformats.org/officeDocument/2006/relationships/image" Target="../media/image169.jpeg"/></Relationships>
</file>

<file path=ppt/slides/_rels/slide7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171.jpeg"/><Relationship Id="rId4" Type="http://schemas.openxmlformats.org/officeDocument/2006/relationships/image" Target="../media/image170.jpeg"/></Relationships>
</file>

<file path=ppt/slides/_rels/slide7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5.xml"/><Relationship Id="rId1" Type="http://schemas.openxmlformats.org/officeDocument/2006/relationships/slideLayout" Target="../slideLayouts/slideLayout2.xml"/><Relationship Id="rId5" Type="http://schemas.openxmlformats.org/officeDocument/2006/relationships/image" Target="../media/image173.jpeg"/><Relationship Id="rId4" Type="http://schemas.openxmlformats.org/officeDocument/2006/relationships/image" Target="../media/image172.jpeg"/></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123.bin"/><Relationship Id="rId3" Type="http://schemas.openxmlformats.org/officeDocument/2006/relationships/oleObject" Target="../embeddings/oleObject118.bin"/><Relationship Id="rId7" Type="http://schemas.openxmlformats.org/officeDocument/2006/relationships/oleObject" Target="../embeddings/oleObject122.bin"/><Relationship Id="rId2" Type="http://schemas.openxmlformats.org/officeDocument/2006/relationships/slideLayout" Target="../slideLayouts/slideLayout16.xml"/><Relationship Id="rId1" Type="http://schemas.openxmlformats.org/officeDocument/2006/relationships/vmlDrawing" Target="../drawings/vmlDrawing34.vml"/><Relationship Id="rId6" Type="http://schemas.openxmlformats.org/officeDocument/2006/relationships/oleObject" Target="../embeddings/oleObject121.bin"/><Relationship Id="rId5" Type="http://schemas.openxmlformats.org/officeDocument/2006/relationships/oleObject" Target="../embeddings/oleObject120.bin"/><Relationship Id="rId4" Type="http://schemas.openxmlformats.org/officeDocument/2006/relationships/oleObject" Target="../embeddings/oleObject119.bin"/><Relationship Id="rId9" Type="http://schemas.openxmlformats.org/officeDocument/2006/relationships/oleObject" Target="../embeddings/oleObject124.bin"/></Relationships>
</file>

<file path=ppt/slides/_rels/slide7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80.xml.rels><?xml version="1.0" encoding="UTF-8" standalone="yes"?>
<Relationships xmlns="http://schemas.openxmlformats.org/package/2006/relationships"><Relationship Id="rId2" Type="http://schemas.openxmlformats.org/officeDocument/2006/relationships/hyperlink" Target="file:///G:\&#30005;&#23376;&#25945;&#26696;\ch3-1T.pp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a:hlinkClick r:id="rId2" action="ppaction://hlinkpres?slideindex=1&amp;slidetitle=" tooltip="单击鼠标进入教案目录"/>
          </p:cNvPr>
          <p:cNvSpPr>
            <a:spLocks noChangeArrowheads="1"/>
          </p:cNvSpPr>
          <p:nvPr/>
        </p:nvSpPr>
        <p:spPr bwMode="auto">
          <a:xfrm>
            <a:off x="550863" y="1033463"/>
            <a:ext cx="8053387" cy="1189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4400">
                <a:solidFill>
                  <a:schemeClr val="tx2"/>
                </a:solidFill>
                <a:latin typeface="Times New Roman" pitchFamily="18" charset="0"/>
                <a:ea typeface="宋体" charset="-122"/>
              </a:defRPr>
            </a:lvl1pPr>
            <a:lvl2pPr>
              <a:defRPr kumimoji="1" sz="4400">
                <a:solidFill>
                  <a:schemeClr val="tx2"/>
                </a:solidFill>
                <a:latin typeface="Times New Roman" pitchFamily="18" charset="0"/>
                <a:ea typeface="宋体" charset="-122"/>
              </a:defRPr>
            </a:lvl2pPr>
            <a:lvl3pPr>
              <a:defRPr kumimoji="1" sz="4400">
                <a:solidFill>
                  <a:schemeClr val="tx2"/>
                </a:solidFill>
                <a:latin typeface="Times New Roman" pitchFamily="18" charset="0"/>
                <a:ea typeface="宋体" charset="-122"/>
              </a:defRPr>
            </a:lvl3pPr>
            <a:lvl4pPr>
              <a:defRPr kumimoji="1" sz="4400">
                <a:solidFill>
                  <a:schemeClr val="tx2"/>
                </a:solidFill>
                <a:latin typeface="Times New Roman" pitchFamily="18" charset="0"/>
                <a:ea typeface="宋体" charset="-122"/>
              </a:defRPr>
            </a:lvl4pPr>
            <a:lvl5pPr>
              <a:defRPr kumimoji="1" sz="4400">
                <a:solidFill>
                  <a:schemeClr val="tx2"/>
                </a:solidFill>
                <a:latin typeface="Times New Roman" pitchFamily="18" charset="0"/>
                <a:ea typeface="宋体" charset="-122"/>
              </a:defRPr>
            </a:lvl5pPr>
            <a:lvl6pPr marL="457200" algn="ctr" fontAlgn="base">
              <a:spcBef>
                <a:spcPct val="0"/>
              </a:spcBef>
              <a:spcAft>
                <a:spcPct val="0"/>
              </a:spcAft>
              <a:defRPr kumimoji="1" sz="4400">
                <a:solidFill>
                  <a:schemeClr val="tx2"/>
                </a:solidFill>
                <a:latin typeface="Times New Roman" pitchFamily="18" charset="0"/>
                <a:ea typeface="宋体" charset="-122"/>
              </a:defRPr>
            </a:lvl6pPr>
            <a:lvl7pPr marL="914400" algn="ctr" fontAlgn="base">
              <a:spcBef>
                <a:spcPct val="0"/>
              </a:spcBef>
              <a:spcAft>
                <a:spcPct val="0"/>
              </a:spcAft>
              <a:defRPr kumimoji="1" sz="4400">
                <a:solidFill>
                  <a:schemeClr val="tx2"/>
                </a:solidFill>
                <a:latin typeface="Times New Roman" pitchFamily="18" charset="0"/>
                <a:ea typeface="宋体" charset="-122"/>
              </a:defRPr>
            </a:lvl7pPr>
            <a:lvl8pPr marL="1371600" algn="ctr" fontAlgn="base">
              <a:spcBef>
                <a:spcPct val="0"/>
              </a:spcBef>
              <a:spcAft>
                <a:spcPct val="0"/>
              </a:spcAft>
              <a:defRPr kumimoji="1" sz="4400">
                <a:solidFill>
                  <a:schemeClr val="tx2"/>
                </a:solidFill>
                <a:latin typeface="Times New Roman" pitchFamily="18" charset="0"/>
                <a:ea typeface="宋体" charset="-122"/>
              </a:defRPr>
            </a:lvl8pPr>
            <a:lvl9pPr marL="1828800" algn="ctr" fontAlgn="base">
              <a:spcBef>
                <a:spcPct val="0"/>
              </a:spcBef>
              <a:spcAft>
                <a:spcPct val="0"/>
              </a:spcAft>
              <a:defRPr kumimoji="1" sz="4400">
                <a:solidFill>
                  <a:schemeClr val="tx2"/>
                </a:solidFill>
                <a:latin typeface="Times New Roman" pitchFamily="18" charset="0"/>
                <a:ea typeface="宋体" charset="-122"/>
              </a:defRPr>
            </a:lvl9pPr>
          </a:lstStyle>
          <a:p>
            <a:pPr fontAlgn="auto">
              <a:spcBef>
                <a:spcPts val="0"/>
              </a:spcBef>
              <a:spcAft>
                <a:spcPts val="0"/>
              </a:spcAft>
              <a:defRPr/>
            </a:pPr>
            <a:r>
              <a:rPr lang="en-US" altLang="zh-CN" sz="7200" b="1" dirty="0">
                <a:solidFill>
                  <a:schemeClr val="accent6">
                    <a:lumMod val="75000"/>
                  </a:schemeClr>
                </a:solidFill>
                <a:effectLst>
                  <a:outerShdw blurRad="38100" dist="38100" dir="2700000" algn="tl">
                    <a:srgbClr val="000000"/>
                  </a:outerShdw>
                </a:effectLst>
                <a:ea typeface="黑体" pitchFamily="2" charset="-122"/>
              </a:rPr>
              <a:t>《</a:t>
            </a:r>
            <a:r>
              <a:rPr lang="zh-CN" altLang="en-US" sz="7200" b="1" dirty="0">
                <a:solidFill>
                  <a:schemeClr val="accent6">
                    <a:lumMod val="75000"/>
                  </a:schemeClr>
                </a:solidFill>
                <a:effectLst>
                  <a:outerShdw blurRad="38100" dist="38100" dir="2700000" algn="tl">
                    <a:srgbClr val="000000"/>
                  </a:outerShdw>
                </a:effectLst>
                <a:ea typeface="黑体" pitchFamily="2" charset="-122"/>
              </a:rPr>
              <a:t>电子技术基础</a:t>
            </a:r>
            <a:r>
              <a:rPr lang="en-US" altLang="zh-CN" sz="7200" b="1" dirty="0">
                <a:solidFill>
                  <a:schemeClr val="accent6">
                    <a:lumMod val="75000"/>
                  </a:schemeClr>
                </a:solidFill>
                <a:effectLst>
                  <a:outerShdw blurRad="38100" dist="38100" dir="2700000" algn="tl">
                    <a:srgbClr val="000000"/>
                  </a:outerShdw>
                </a:effectLst>
                <a:ea typeface="黑体" pitchFamily="2" charset="-122"/>
              </a:rPr>
              <a:t>》</a:t>
            </a:r>
          </a:p>
        </p:txBody>
      </p:sp>
      <p:sp>
        <p:nvSpPr>
          <p:cNvPr id="5" name="Rectangle 11">
            <a:hlinkClick r:id="rId2" action="ppaction://hlinkpres?slideindex=1&amp;slidetitle=" tooltip="单击鼠标进入教案目录"/>
          </p:cNvPr>
          <p:cNvSpPr>
            <a:spLocks noChangeArrowheads="1"/>
          </p:cNvSpPr>
          <p:nvPr/>
        </p:nvSpPr>
        <p:spPr bwMode="auto">
          <a:xfrm>
            <a:off x="1704975" y="2500313"/>
            <a:ext cx="57467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4400">
                <a:solidFill>
                  <a:schemeClr val="tx2"/>
                </a:solidFill>
                <a:latin typeface="Times New Roman" pitchFamily="18" charset="0"/>
                <a:ea typeface="宋体" charset="-122"/>
              </a:defRPr>
            </a:lvl1pPr>
            <a:lvl2pPr>
              <a:defRPr kumimoji="1" sz="4400">
                <a:solidFill>
                  <a:schemeClr val="tx2"/>
                </a:solidFill>
                <a:latin typeface="Times New Roman" pitchFamily="18" charset="0"/>
                <a:ea typeface="宋体" charset="-122"/>
              </a:defRPr>
            </a:lvl2pPr>
            <a:lvl3pPr>
              <a:defRPr kumimoji="1" sz="4400">
                <a:solidFill>
                  <a:schemeClr val="tx2"/>
                </a:solidFill>
                <a:latin typeface="Times New Roman" pitchFamily="18" charset="0"/>
                <a:ea typeface="宋体" charset="-122"/>
              </a:defRPr>
            </a:lvl3pPr>
            <a:lvl4pPr>
              <a:defRPr kumimoji="1" sz="4400">
                <a:solidFill>
                  <a:schemeClr val="tx2"/>
                </a:solidFill>
                <a:latin typeface="Times New Roman" pitchFamily="18" charset="0"/>
                <a:ea typeface="宋体" charset="-122"/>
              </a:defRPr>
            </a:lvl4pPr>
            <a:lvl5pPr>
              <a:defRPr kumimoji="1" sz="4400">
                <a:solidFill>
                  <a:schemeClr val="tx2"/>
                </a:solidFill>
                <a:latin typeface="Times New Roman" pitchFamily="18" charset="0"/>
                <a:ea typeface="宋体" charset="-122"/>
              </a:defRPr>
            </a:lvl5pPr>
            <a:lvl6pPr marL="457200" algn="ctr" fontAlgn="base">
              <a:spcBef>
                <a:spcPct val="0"/>
              </a:spcBef>
              <a:spcAft>
                <a:spcPct val="0"/>
              </a:spcAft>
              <a:defRPr kumimoji="1" sz="4400">
                <a:solidFill>
                  <a:schemeClr val="tx2"/>
                </a:solidFill>
                <a:latin typeface="Times New Roman" pitchFamily="18" charset="0"/>
                <a:ea typeface="宋体" charset="-122"/>
              </a:defRPr>
            </a:lvl6pPr>
            <a:lvl7pPr marL="914400" algn="ctr" fontAlgn="base">
              <a:spcBef>
                <a:spcPct val="0"/>
              </a:spcBef>
              <a:spcAft>
                <a:spcPct val="0"/>
              </a:spcAft>
              <a:defRPr kumimoji="1" sz="4400">
                <a:solidFill>
                  <a:schemeClr val="tx2"/>
                </a:solidFill>
                <a:latin typeface="Times New Roman" pitchFamily="18" charset="0"/>
                <a:ea typeface="宋体" charset="-122"/>
              </a:defRPr>
            </a:lvl7pPr>
            <a:lvl8pPr marL="1371600" algn="ctr" fontAlgn="base">
              <a:spcBef>
                <a:spcPct val="0"/>
              </a:spcBef>
              <a:spcAft>
                <a:spcPct val="0"/>
              </a:spcAft>
              <a:defRPr kumimoji="1" sz="4400">
                <a:solidFill>
                  <a:schemeClr val="tx2"/>
                </a:solidFill>
                <a:latin typeface="Times New Roman" pitchFamily="18" charset="0"/>
                <a:ea typeface="宋体" charset="-122"/>
              </a:defRPr>
            </a:lvl8pPr>
            <a:lvl9pPr marL="1828800" algn="ctr" fontAlgn="base">
              <a:spcBef>
                <a:spcPct val="0"/>
              </a:spcBef>
              <a:spcAft>
                <a:spcPct val="0"/>
              </a:spcAft>
              <a:defRPr kumimoji="1" sz="4400">
                <a:solidFill>
                  <a:schemeClr val="tx2"/>
                </a:solidFill>
                <a:latin typeface="Times New Roman" pitchFamily="18" charset="0"/>
                <a:ea typeface="宋体" charset="-122"/>
              </a:defRPr>
            </a:lvl9pPr>
          </a:lstStyle>
          <a:p>
            <a:pPr fontAlgn="auto">
              <a:spcBef>
                <a:spcPts val="0"/>
              </a:spcBef>
              <a:spcAft>
                <a:spcPts val="0"/>
              </a:spcAft>
              <a:defRPr/>
            </a:pPr>
            <a:r>
              <a:rPr lang="zh-CN" altLang="en-US" sz="3600" b="1" dirty="0">
                <a:solidFill>
                  <a:schemeClr val="accent6">
                    <a:lumMod val="75000"/>
                  </a:schemeClr>
                </a:solidFill>
                <a:effectLst>
                  <a:outerShdw blurRad="38100" dist="38100" dir="2700000" algn="tl">
                    <a:srgbClr val="000000"/>
                  </a:outerShdw>
                </a:effectLst>
                <a:ea typeface="黑体" pitchFamily="2" charset="-122"/>
              </a:rPr>
              <a:t>模拟部分   （</a:t>
            </a:r>
            <a:r>
              <a:rPr lang="zh-CN" altLang="en-US" sz="3600" b="1" dirty="0" smtClean="0">
                <a:solidFill>
                  <a:schemeClr val="accent6">
                    <a:lumMod val="75000"/>
                  </a:schemeClr>
                </a:solidFill>
                <a:effectLst>
                  <a:outerShdw blurRad="38100" dist="38100" dir="2700000" algn="tl">
                    <a:srgbClr val="000000"/>
                  </a:outerShdw>
                </a:effectLst>
                <a:ea typeface="黑体" pitchFamily="2" charset="-122"/>
              </a:rPr>
              <a:t>第六版</a:t>
            </a:r>
            <a:r>
              <a:rPr lang="zh-CN" altLang="en-US" sz="3600" b="1" dirty="0">
                <a:solidFill>
                  <a:schemeClr val="accent6">
                    <a:lumMod val="75000"/>
                  </a:schemeClr>
                </a:solidFill>
                <a:effectLst>
                  <a:outerShdw blurRad="38100" dist="38100" dir="2700000" algn="tl">
                    <a:srgbClr val="000000"/>
                  </a:outerShdw>
                </a:effectLst>
                <a:ea typeface="黑体" pitchFamily="2" charset="-122"/>
              </a:rPr>
              <a:t>）</a:t>
            </a:r>
          </a:p>
        </p:txBody>
      </p:sp>
    </p:spTree>
    <p:extLst>
      <p:ext uri="{BB962C8B-B14F-4D97-AF65-F5344CB8AC3E}">
        <p14:creationId xmlns:p14="http://schemas.microsoft.com/office/powerpoint/2010/main" xmlns="" val="14010680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hlinkClick r:id="rId4" action="ppaction://hlinkpres?slideindex=1&amp;slidetitle="/>
          </p:cNvPr>
          <p:cNvSpPr>
            <a:spLocks noChangeArrowheads="1"/>
          </p:cNvSpPr>
          <p:nvPr/>
        </p:nvSpPr>
        <p:spPr bwMode="auto">
          <a:xfrm>
            <a:off x="8305800" y="0"/>
            <a:ext cx="8382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graphicFrame>
        <p:nvGraphicFramePr>
          <p:cNvPr id="14339" name="Object 3"/>
          <p:cNvGraphicFramePr>
            <a:graphicFrameLocks noChangeAspect="1"/>
          </p:cNvGraphicFramePr>
          <p:nvPr/>
        </p:nvGraphicFramePr>
        <p:xfrm>
          <a:off x="1547813" y="2060575"/>
          <a:ext cx="6934200" cy="2947988"/>
        </p:xfrm>
        <a:graphic>
          <a:graphicData uri="http://schemas.openxmlformats.org/presentationml/2006/ole">
            <p:oleObj spid="_x0000_s5147" r:id="rId5" imgW="5286174" imgH="2247546" progId="PBrush">
              <p:embed/>
            </p:oleObj>
          </a:graphicData>
        </a:graphic>
      </p:graphicFrame>
      <p:sp>
        <p:nvSpPr>
          <p:cNvPr id="15364" name="AutoShape 4"/>
          <p:cNvSpPr>
            <a:spLocks noChangeArrowheads="1"/>
          </p:cNvSpPr>
          <p:nvPr/>
        </p:nvSpPr>
        <p:spPr bwMode="auto">
          <a:xfrm>
            <a:off x="611188" y="3787775"/>
            <a:ext cx="1800225" cy="719138"/>
          </a:xfrm>
          <a:prstGeom prst="wedgeRoundRectCallout">
            <a:avLst>
              <a:gd name="adj1" fmla="val 79454"/>
              <a:gd name="adj2" fmla="val -105190"/>
              <a:gd name="adj3" fmla="val 16667"/>
            </a:avLst>
          </a:prstGeom>
          <a:solidFill>
            <a:srgbClr val="FFFFCC"/>
          </a:solidFill>
          <a:ln w="12700" cap="sq">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r>
              <a:rPr lang="zh-CN" altLang="zh-CN" sz="2000" b="1">
                <a:solidFill>
                  <a:srgbClr val="292929"/>
                </a:solidFill>
                <a:ea typeface="宋体" pitchFamily="2" charset="-122"/>
              </a:rPr>
              <a:t>e-b间的PN结</a:t>
            </a:r>
          </a:p>
          <a:p>
            <a:pPr eaLnBrk="1" hangingPunct="1"/>
            <a:r>
              <a:rPr lang="zh-CN" altLang="zh-CN" sz="2000" b="1">
                <a:solidFill>
                  <a:srgbClr val="292929"/>
                </a:solidFill>
                <a:ea typeface="宋体" pitchFamily="2" charset="-122"/>
              </a:rPr>
              <a:t>称为</a:t>
            </a:r>
            <a:r>
              <a:rPr lang="zh-CN" altLang="zh-CN" sz="2000" b="1">
                <a:solidFill>
                  <a:srgbClr val="292929"/>
                </a:solidFill>
                <a:ea typeface="黑体" pitchFamily="49" charset="-122"/>
              </a:rPr>
              <a:t>发射结(Je)</a:t>
            </a:r>
          </a:p>
        </p:txBody>
      </p:sp>
      <p:sp>
        <p:nvSpPr>
          <p:cNvPr id="15365" name="AutoShape 5"/>
          <p:cNvSpPr>
            <a:spLocks noChangeArrowheads="1"/>
          </p:cNvSpPr>
          <p:nvPr/>
        </p:nvSpPr>
        <p:spPr bwMode="auto">
          <a:xfrm>
            <a:off x="4211638" y="4076700"/>
            <a:ext cx="1800225" cy="720725"/>
          </a:xfrm>
          <a:prstGeom prst="wedgeRoundRectCallout">
            <a:avLst>
              <a:gd name="adj1" fmla="val -90477"/>
              <a:gd name="adj2" fmla="val -151319"/>
              <a:gd name="adj3" fmla="val 16667"/>
            </a:avLst>
          </a:prstGeom>
          <a:solidFill>
            <a:srgbClr val="FFFFCC"/>
          </a:solidFill>
          <a:ln w="12700" cap="sq">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r>
              <a:rPr lang="zh-CN" altLang="zh-CN">
                <a:ea typeface="宋体" pitchFamily="2" charset="-122"/>
              </a:rPr>
              <a:t> </a:t>
            </a:r>
            <a:r>
              <a:rPr lang="zh-CN" altLang="zh-CN" sz="2000" b="1">
                <a:solidFill>
                  <a:srgbClr val="292929"/>
                </a:solidFill>
                <a:ea typeface="宋体" pitchFamily="2" charset="-122"/>
              </a:rPr>
              <a:t>c-b间的PN结</a:t>
            </a:r>
          </a:p>
          <a:p>
            <a:r>
              <a:rPr lang="zh-CN" altLang="zh-CN" sz="2000" b="1">
                <a:solidFill>
                  <a:srgbClr val="292929"/>
                </a:solidFill>
                <a:ea typeface="宋体" pitchFamily="2" charset="-122"/>
              </a:rPr>
              <a:t>称为</a:t>
            </a:r>
            <a:r>
              <a:rPr lang="zh-CN" altLang="zh-CN" sz="2000" b="1">
                <a:solidFill>
                  <a:srgbClr val="292929"/>
                </a:solidFill>
                <a:ea typeface="黑体" pitchFamily="49" charset="-122"/>
              </a:rPr>
              <a:t>集电结(Jc)</a:t>
            </a:r>
            <a:endParaRPr lang="zh-CN" altLang="zh-CN" sz="2000" b="1">
              <a:solidFill>
                <a:srgbClr val="292929"/>
              </a:solidFill>
              <a:ea typeface="宋体" pitchFamily="2" charset="-122"/>
            </a:endParaRPr>
          </a:p>
        </p:txBody>
      </p:sp>
      <p:sp>
        <p:nvSpPr>
          <p:cNvPr id="15366" name="AutoShape 6" descr="40%"/>
          <p:cNvSpPr>
            <a:spLocks noChangeArrowheads="1"/>
          </p:cNvSpPr>
          <p:nvPr/>
        </p:nvSpPr>
        <p:spPr bwMode="auto">
          <a:xfrm>
            <a:off x="1331913" y="5229225"/>
            <a:ext cx="4824412" cy="863600"/>
          </a:xfrm>
          <a:prstGeom prst="wedgeRoundRectCallout">
            <a:avLst>
              <a:gd name="adj1" fmla="val -10083"/>
              <a:gd name="adj2" fmla="val -253491"/>
              <a:gd name="adj3" fmla="val 16667"/>
            </a:avLst>
          </a:prstGeom>
          <a:blipFill dpi="0" rotWithShape="0">
            <a:blip r:embed="rId6"/>
            <a:srcRect/>
            <a:tile tx="0" ty="0" sx="100000" sy="100000" flip="none" algn="tl"/>
          </a:blipFill>
          <a:ln w="12700" cap="sq">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r>
              <a:rPr lang="zh-CN" altLang="zh-CN" sz="2000" b="1">
                <a:solidFill>
                  <a:srgbClr val="292929"/>
                </a:solidFill>
                <a:ea typeface="宋体" pitchFamily="2" charset="-122"/>
              </a:rPr>
              <a:t> 中间部分称为基区，连上电极称为基极，</a:t>
            </a:r>
          </a:p>
          <a:p>
            <a:pPr algn="l"/>
            <a:r>
              <a:rPr lang="zh-CN" altLang="zh-CN" sz="2000" b="1">
                <a:solidFill>
                  <a:srgbClr val="292929"/>
                </a:solidFill>
                <a:ea typeface="宋体" pitchFamily="2" charset="-122"/>
              </a:rPr>
              <a:t>用B或b表示（Base）；</a:t>
            </a:r>
          </a:p>
        </p:txBody>
      </p:sp>
      <p:sp>
        <p:nvSpPr>
          <p:cNvPr id="15367" name="AutoShape 7" descr="40%"/>
          <p:cNvSpPr>
            <a:spLocks noChangeArrowheads="1"/>
          </p:cNvSpPr>
          <p:nvPr/>
        </p:nvSpPr>
        <p:spPr bwMode="auto">
          <a:xfrm>
            <a:off x="179388" y="979488"/>
            <a:ext cx="4319587" cy="1106487"/>
          </a:xfrm>
          <a:prstGeom prst="wedgeRoundRectCallout">
            <a:avLst>
              <a:gd name="adj1" fmla="val -9611"/>
              <a:gd name="adj2" fmla="val 124606"/>
              <a:gd name="adj3" fmla="val 16667"/>
            </a:avLst>
          </a:prstGeom>
          <a:blipFill dpi="0" rotWithShape="0">
            <a:blip r:embed="rId6"/>
            <a:srcRect/>
            <a:tile tx="0" ty="0" sx="100000" sy="100000" flip="none" algn="tl"/>
          </a:blipFill>
          <a:ln w="12700" cap="sq">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r>
              <a:rPr lang="zh-CN" altLang="zh-CN">
                <a:ea typeface="宋体" pitchFamily="2" charset="-122"/>
              </a:rPr>
              <a:t> </a:t>
            </a:r>
            <a:r>
              <a:rPr lang="zh-CN" altLang="zh-CN" sz="2000" b="1">
                <a:solidFill>
                  <a:srgbClr val="292929"/>
                </a:solidFill>
                <a:ea typeface="宋体" pitchFamily="2" charset="-122"/>
              </a:rPr>
              <a:t>一侧称为发射区，电极称为</a:t>
            </a:r>
            <a:r>
              <a:rPr lang="zh-CN" altLang="zh-CN" sz="2000" b="1">
                <a:solidFill>
                  <a:srgbClr val="292929"/>
                </a:solidFill>
                <a:ea typeface="黑体" pitchFamily="49" charset="-122"/>
              </a:rPr>
              <a:t>发射极，</a:t>
            </a:r>
          </a:p>
          <a:p>
            <a:pPr algn="l"/>
            <a:r>
              <a:rPr lang="zh-CN" altLang="zh-CN" sz="2000" b="1">
                <a:solidFill>
                  <a:srgbClr val="292929"/>
                </a:solidFill>
                <a:ea typeface="宋体" pitchFamily="2" charset="-122"/>
              </a:rPr>
              <a:t>用E或e表示（Emitter）；</a:t>
            </a:r>
          </a:p>
        </p:txBody>
      </p:sp>
      <p:sp>
        <p:nvSpPr>
          <p:cNvPr id="15368" name="AutoShape 8" descr="40%"/>
          <p:cNvSpPr>
            <a:spLocks noChangeArrowheads="1"/>
          </p:cNvSpPr>
          <p:nvPr/>
        </p:nvSpPr>
        <p:spPr bwMode="auto">
          <a:xfrm>
            <a:off x="5291138" y="692150"/>
            <a:ext cx="3313112" cy="1393825"/>
          </a:xfrm>
          <a:prstGeom prst="wedgeRoundRectCallout">
            <a:avLst>
              <a:gd name="adj1" fmla="val -78269"/>
              <a:gd name="adj2" fmla="val 108884"/>
              <a:gd name="adj3" fmla="val 16667"/>
            </a:avLst>
          </a:prstGeom>
          <a:blipFill dpi="0" rotWithShape="0">
            <a:blip r:embed="rId6"/>
            <a:srcRect/>
            <a:tile tx="0" ty="0" sx="100000" sy="100000" flip="none" algn="tl"/>
          </a:blipFill>
          <a:ln w="12700" cap="sq">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r>
              <a:rPr lang="zh-CN" altLang="zh-CN" sz="2000" b="1">
                <a:solidFill>
                  <a:srgbClr val="292929"/>
                </a:solidFill>
                <a:ea typeface="宋体" pitchFamily="2" charset="-122"/>
              </a:rPr>
              <a:t> 另一侧称为集电区和</a:t>
            </a:r>
            <a:r>
              <a:rPr lang="zh-CN" altLang="zh-CN" sz="2000" b="1">
                <a:solidFill>
                  <a:srgbClr val="292929"/>
                </a:solidFill>
                <a:ea typeface="黑体" pitchFamily="49" charset="-122"/>
              </a:rPr>
              <a:t>集电极，</a:t>
            </a:r>
          </a:p>
          <a:p>
            <a:r>
              <a:rPr lang="zh-CN" altLang="zh-CN" sz="2000" b="1">
                <a:solidFill>
                  <a:srgbClr val="292929"/>
                </a:solidFill>
                <a:ea typeface="宋体" pitchFamily="2" charset="-122"/>
              </a:rPr>
              <a:t>用C或c表示（Collector）。</a:t>
            </a:r>
          </a:p>
        </p:txBody>
      </p:sp>
      <p:sp>
        <p:nvSpPr>
          <p:cNvPr id="15369" name="AutoShape 9"/>
          <p:cNvSpPr>
            <a:spLocks noChangeArrowheads="1"/>
          </p:cNvSpPr>
          <p:nvPr/>
        </p:nvSpPr>
        <p:spPr bwMode="auto">
          <a:xfrm>
            <a:off x="2484438" y="4508500"/>
            <a:ext cx="6335712" cy="1873250"/>
          </a:xfrm>
          <a:prstGeom prst="wedgeRoundRectCallout">
            <a:avLst>
              <a:gd name="adj1" fmla="val -7755"/>
              <a:gd name="adj2" fmla="val -3134"/>
              <a:gd name="adj3" fmla="val 16667"/>
            </a:avLst>
          </a:prstGeom>
          <a:solidFill>
            <a:srgbClr val="FF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lnSpc>
                <a:spcPct val="120000"/>
              </a:lnSpc>
            </a:pPr>
            <a:r>
              <a:rPr lang="zh-CN" altLang="zh-CN" b="1"/>
              <a:t>工艺特点:</a:t>
            </a:r>
          </a:p>
          <a:p>
            <a:pPr algn="l" eaLnBrk="1" hangingPunct="1">
              <a:lnSpc>
                <a:spcPct val="120000"/>
              </a:lnSpc>
            </a:pPr>
            <a:r>
              <a:rPr lang="zh-CN" altLang="zh-CN" b="1">
                <a:solidFill>
                  <a:srgbClr val="FF0000"/>
                </a:solidFill>
              </a:rPr>
              <a:t>发射区:</a:t>
            </a:r>
            <a:r>
              <a:rPr lang="zh-CN" altLang="zh-CN" b="1"/>
              <a:t>掺杂浓度很高,便于发射载流子.</a:t>
            </a:r>
          </a:p>
          <a:p>
            <a:pPr algn="l" eaLnBrk="1" hangingPunct="1">
              <a:lnSpc>
                <a:spcPct val="120000"/>
              </a:lnSpc>
            </a:pPr>
            <a:r>
              <a:rPr lang="zh-CN" altLang="zh-CN" b="1">
                <a:solidFill>
                  <a:srgbClr val="FF0000"/>
                </a:solidFill>
              </a:rPr>
              <a:t>基区:</a:t>
            </a:r>
            <a:r>
              <a:rPr lang="zh-CN" altLang="zh-CN" b="1"/>
              <a:t>薄且掺杂浓度低</a:t>
            </a:r>
          </a:p>
          <a:p>
            <a:pPr algn="l" eaLnBrk="1" hangingPunct="1">
              <a:lnSpc>
                <a:spcPct val="120000"/>
              </a:lnSpc>
            </a:pPr>
            <a:r>
              <a:rPr lang="zh-CN" altLang="zh-CN" b="1">
                <a:solidFill>
                  <a:srgbClr val="FF0000"/>
                </a:solidFill>
              </a:rPr>
              <a:t>集电区:</a:t>
            </a:r>
            <a:r>
              <a:rPr lang="zh-CN" altLang="zh-CN" b="1"/>
              <a:t>面积大,便于收集载流子.</a:t>
            </a:r>
          </a:p>
        </p:txBody>
      </p:sp>
      <p:grpSp>
        <p:nvGrpSpPr>
          <p:cNvPr id="10" name="Group 72"/>
          <p:cNvGrpSpPr>
            <a:grpSpLocks/>
          </p:cNvGrpSpPr>
          <p:nvPr/>
        </p:nvGrpSpPr>
        <p:grpSpPr bwMode="auto">
          <a:xfrm>
            <a:off x="-36512" y="4869160"/>
            <a:ext cx="1454150" cy="1905000"/>
            <a:chOff x="0" y="0"/>
            <a:chExt cx="916" cy="1200"/>
          </a:xfrm>
        </p:grpSpPr>
        <p:sp>
          <p:nvSpPr>
            <p:cNvPr id="11" name="Line 73"/>
            <p:cNvSpPr>
              <a:spLocks noChangeShapeType="1"/>
            </p:cNvSpPr>
            <p:nvPr/>
          </p:nvSpPr>
          <p:spPr bwMode="auto">
            <a:xfrm>
              <a:off x="288" y="384"/>
              <a:ext cx="0" cy="28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zh-CN" altLang="en-US"/>
            </a:p>
          </p:txBody>
        </p:sp>
        <p:sp>
          <p:nvSpPr>
            <p:cNvPr id="12" name="Line 74"/>
            <p:cNvSpPr>
              <a:spLocks noChangeShapeType="1"/>
            </p:cNvSpPr>
            <p:nvPr/>
          </p:nvSpPr>
          <p:spPr bwMode="auto">
            <a:xfrm>
              <a:off x="384" y="336"/>
              <a:ext cx="0" cy="9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zh-CN" altLang="en-US"/>
            </a:p>
          </p:txBody>
        </p:sp>
        <p:sp>
          <p:nvSpPr>
            <p:cNvPr id="13" name="Line 75"/>
            <p:cNvSpPr>
              <a:spLocks noChangeShapeType="1"/>
            </p:cNvSpPr>
            <p:nvPr/>
          </p:nvSpPr>
          <p:spPr bwMode="auto">
            <a:xfrm>
              <a:off x="384" y="480"/>
              <a:ext cx="0" cy="9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zh-CN" altLang="en-US"/>
            </a:p>
          </p:txBody>
        </p:sp>
        <p:sp>
          <p:nvSpPr>
            <p:cNvPr id="14" name="Line 76"/>
            <p:cNvSpPr>
              <a:spLocks noChangeShapeType="1"/>
            </p:cNvSpPr>
            <p:nvPr/>
          </p:nvSpPr>
          <p:spPr bwMode="auto">
            <a:xfrm>
              <a:off x="384" y="624"/>
              <a:ext cx="0" cy="9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zh-CN" altLang="en-US"/>
            </a:p>
          </p:txBody>
        </p:sp>
        <p:sp>
          <p:nvSpPr>
            <p:cNvPr id="15" name="Line 77"/>
            <p:cNvSpPr>
              <a:spLocks noChangeShapeType="1"/>
            </p:cNvSpPr>
            <p:nvPr/>
          </p:nvSpPr>
          <p:spPr bwMode="auto">
            <a:xfrm>
              <a:off x="384" y="384"/>
              <a:ext cx="9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endParaRPr lang="zh-CN" altLang="en-US"/>
            </a:p>
          </p:txBody>
        </p:sp>
        <p:sp>
          <p:nvSpPr>
            <p:cNvPr id="16" name="Line 78"/>
            <p:cNvSpPr>
              <a:spLocks noChangeShapeType="1"/>
            </p:cNvSpPr>
            <p:nvPr/>
          </p:nvSpPr>
          <p:spPr bwMode="auto">
            <a:xfrm>
              <a:off x="384" y="528"/>
              <a:ext cx="384" cy="0"/>
            </a:xfrm>
            <a:prstGeom prst="line">
              <a:avLst/>
            </a:prstGeom>
            <a:noFill/>
            <a:ln w="28575">
              <a:solidFill>
                <a:schemeClr val="tx1"/>
              </a:solidFill>
              <a:round/>
              <a:headEnd type="stealth"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zh-CN" altLang="en-US"/>
            </a:p>
          </p:txBody>
        </p:sp>
        <p:sp>
          <p:nvSpPr>
            <p:cNvPr id="17" name="Line 79"/>
            <p:cNvSpPr>
              <a:spLocks noChangeShapeType="1"/>
            </p:cNvSpPr>
            <p:nvPr/>
          </p:nvSpPr>
          <p:spPr bwMode="auto">
            <a:xfrm>
              <a:off x="384" y="672"/>
              <a:ext cx="9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zh-CN" altLang="en-US"/>
            </a:p>
          </p:txBody>
        </p:sp>
        <p:sp>
          <p:nvSpPr>
            <p:cNvPr id="18" name="Line 80"/>
            <p:cNvSpPr>
              <a:spLocks noChangeShapeType="1"/>
            </p:cNvSpPr>
            <p:nvPr/>
          </p:nvSpPr>
          <p:spPr bwMode="auto">
            <a:xfrm flipV="1">
              <a:off x="480" y="144"/>
              <a:ext cx="0" cy="24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zh-CN" altLang="en-US"/>
            </a:p>
          </p:txBody>
        </p:sp>
        <p:sp>
          <p:nvSpPr>
            <p:cNvPr id="19" name="Line 81"/>
            <p:cNvSpPr>
              <a:spLocks noChangeShapeType="1"/>
            </p:cNvSpPr>
            <p:nvPr/>
          </p:nvSpPr>
          <p:spPr bwMode="auto">
            <a:xfrm>
              <a:off x="96" y="672"/>
              <a:ext cx="19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zh-CN" altLang="en-US"/>
            </a:p>
          </p:txBody>
        </p:sp>
        <p:sp>
          <p:nvSpPr>
            <p:cNvPr id="20" name="Oval 82"/>
            <p:cNvSpPr>
              <a:spLocks noChangeArrowheads="1"/>
            </p:cNvSpPr>
            <p:nvPr/>
          </p:nvSpPr>
          <p:spPr bwMode="auto">
            <a:xfrm>
              <a:off x="48" y="634"/>
              <a:ext cx="48" cy="48"/>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1800"/>
            </a:p>
          </p:txBody>
        </p:sp>
        <p:sp>
          <p:nvSpPr>
            <p:cNvPr id="21" name="Line 83"/>
            <p:cNvSpPr>
              <a:spLocks noChangeShapeType="1"/>
            </p:cNvSpPr>
            <p:nvPr/>
          </p:nvSpPr>
          <p:spPr bwMode="auto">
            <a:xfrm flipV="1">
              <a:off x="480" y="672"/>
              <a:ext cx="0" cy="28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zh-CN" altLang="en-US"/>
            </a:p>
          </p:txBody>
        </p:sp>
        <p:sp>
          <p:nvSpPr>
            <p:cNvPr id="22" name="Oval 84"/>
            <p:cNvSpPr>
              <a:spLocks noChangeArrowheads="1"/>
            </p:cNvSpPr>
            <p:nvPr/>
          </p:nvSpPr>
          <p:spPr bwMode="auto">
            <a:xfrm>
              <a:off x="768" y="501"/>
              <a:ext cx="48" cy="48"/>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1800"/>
            </a:p>
          </p:txBody>
        </p:sp>
        <p:sp>
          <p:nvSpPr>
            <p:cNvPr id="23" name="Oval 85"/>
            <p:cNvSpPr>
              <a:spLocks noChangeArrowheads="1"/>
            </p:cNvSpPr>
            <p:nvPr/>
          </p:nvSpPr>
          <p:spPr bwMode="auto">
            <a:xfrm>
              <a:off x="457" y="960"/>
              <a:ext cx="48" cy="48"/>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1800"/>
            </a:p>
          </p:txBody>
        </p:sp>
        <p:sp>
          <p:nvSpPr>
            <p:cNvPr id="24" name="Oval 86"/>
            <p:cNvSpPr>
              <a:spLocks noChangeArrowheads="1"/>
            </p:cNvSpPr>
            <p:nvPr/>
          </p:nvSpPr>
          <p:spPr bwMode="auto">
            <a:xfrm>
              <a:off x="457" y="96"/>
              <a:ext cx="48" cy="48"/>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1800"/>
            </a:p>
          </p:txBody>
        </p:sp>
        <p:sp>
          <p:nvSpPr>
            <p:cNvPr id="25" name="Rectangle 87"/>
            <p:cNvSpPr>
              <a:spLocks noChangeArrowheads="1"/>
            </p:cNvSpPr>
            <p:nvPr/>
          </p:nvSpPr>
          <p:spPr bwMode="auto">
            <a:xfrm>
              <a:off x="480" y="912"/>
              <a:ext cx="191"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zh-CN" sz="1800" b="1">
                  <a:solidFill>
                    <a:srgbClr val="FF0066"/>
                  </a:solidFill>
                </a:rPr>
                <a:t>s</a:t>
              </a:r>
            </a:p>
          </p:txBody>
        </p:sp>
        <p:sp>
          <p:nvSpPr>
            <p:cNvPr id="26" name="Rectangle 88"/>
            <p:cNvSpPr>
              <a:spLocks noChangeArrowheads="1"/>
            </p:cNvSpPr>
            <p:nvPr/>
          </p:nvSpPr>
          <p:spPr bwMode="auto">
            <a:xfrm>
              <a:off x="0" y="672"/>
              <a:ext cx="21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zh-CN" sz="1800" b="1">
                  <a:solidFill>
                    <a:srgbClr val="FF0066"/>
                  </a:solidFill>
                </a:rPr>
                <a:t>g</a:t>
              </a:r>
            </a:p>
          </p:txBody>
        </p:sp>
        <p:sp>
          <p:nvSpPr>
            <p:cNvPr id="27" name="Rectangle 89"/>
            <p:cNvSpPr>
              <a:spLocks noChangeArrowheads="1"/>
            </p:cNvSpPr>
            <p:nvPr/>
          </p:nvSpPr>
          <p:spPr bwMode="auto">
            <a:xfrm>
              <a:off x="480" y="0"/>
              <a:ext cx="255"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zh-CN" sz="1800" b="1">
                  <a:solidFill>
                    <a:srgbClr val="FF0066"/>
                  </a:solidFill>
                </a:rPr>
                <a:t>d</a:t>
              </a:r>
            </a:p>
          </p:txBody>
        </p:sp>
        <p:sp>
          <p:nvSpPr>
            <p:cNvPr id="28" name="Rectangle 90"/>
            <p:cNvSpPr>
              <a:spLocks noChangeArrowheads="1"/>
            </p:cNvSpPr>
            <p:nvPr/>
          </p:nvSpPr>
          <p:spPr bwMode="auto">
            <a:xfrm>
              <a:off x="672" y="528"/>
              <a:ext cx="244"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zh-CN" sz="1800" b="1">
                  <a:solidFill>
                    <a:srgbClr val="0033CC"/>
                  </a:solidFill>
                </a:rPr>
                <a:t>B</a:t>
              </a:r>
            </a:p>
          </p:txBody>
        </p:sp>
      </p:grpSp>
      <p:cxnSp>
        <p:nvCxnSpPr>
          <p:cNvPr id="29" name="AutoShape 96"/>
          <p:cNvCxnSpPr>
            <a:cxnSpLocks noChangeShapeType="1"/>
          </p:cNvCxnSpPr>
          <p:nvPr/>
        </p:nvCxnSpPr>
        <p:spPr bwMode="auto">
          <a:xfrm rot="5400000">
            <a:off x="770731" y="5662116"/>
            <a:ext cx="314325" cy="427038"/>
          </a:xfrm>
          <a:prstGeom prst="bentConnector2">
            <a:avLst/>
          </a:prstGeom>
          <a:noFill/>
          <a:ln w="22225">
            <a:solidFill>
              <a:srgbClr val="FF0000"/>
            </a:solidFill>
            <a:prstDash val="dash"/>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xmlns="" val="258541257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6"/>
                                        </p:tgtEl>
                                        <p:attrNameLst>
                                          <p:attrName>style.visibility</p:attrName>
                                        </p:attrNameLst>
                                      </p:cBhvr>
                                      <p:to>
                                        <p:strVal val="visible"/>
                                      </p:to>
                                    </p:set>
                                    <p:anim calcmode="lin" valueType="num">
                                      <p:cBhvr additive="base">
                                        <p:cTn id="7" dur="500" fill="hold"/>
                                        <p:tgtEl>
                                          <p:spTgt spid="15366"/>
                                        </p:tgtEl>
                                        <p:attrNameLst>
                                          <p:attrName>ppt_x</p:attrName>
                                        </p:attrNameLst>
                                      </p:cBhvr>
                                      <p:tavLst>
                                        <p:tav tm="0">
                                          <p:val>
                                            <p:strVal val="#ppt_x"/>
                                          </p:val>
                                        </p:tav>
                                        <p:tav tm="100000">
                                          <p:val>
                                            <p:strVal val="#ppt_x"/>
                                          </p:val>
                                        </p:tav>
                                      </p:tavLst>
                                    </p:anim>
                                    <p:anim calcmode="lin" valueType="num">
                                      <p:cBhvr additive="base">
                                        <p:cTn id="8" dur="500" fill="hold"/>
                                        <p:tgtEl>
                                          <p:spTgt spid="1536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5366"/>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15367"/>
                                        </p:tgtEl>
                                        <p:attrNameLst>
                                          <p:attrName>style.visibility</p:attrName>
                                        </p:attrNameLst>
                                      </p:cBhvr>
                                      <p:to>
                                        <p:strVal val="visible"/>
                                      </p:to>
                                    </p:set>
                                    <p:anim calcmode="lin" valueType="num">
                                      <p:cBhvr additive="base">
                                        <p:cTn id="13" dur="500" fill="hold"/>
                                        <p:tgtEl>
                                          <p:spTgt spid="15367"/>
                                        </p:tgtEl>
                                        <p:attrNameLst>
                                          <p:attrName>ppt_x</p:attrName>
                                        </p:attrNameLst>
                                      </p:cBhvr>
                                      <p:tavLst>
                                        <p:tav tm="0">
                                          <p:val>
                                            <p:strVal val="0-#ppt_w/2"/>
                                          </p:val>
                                        </p:tav>
                                        <p:tav tm="100000">
                                          <p:val>
                                            <p:strVal val="#ppt_x"/>
                                          </p:val>
                                        </p:tav>
                                      </p:tavLst>
                                    </p:anim>
                                    <p:anim calcmode="lin" valueType="num">
                                      <p:cBhvr additive="base">
                                        <p:cTn id="14" dur="500" fill="hold"/>
                                        <p:tgtEl>
                                          <p:spTgt spid="15367"/>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15367"/>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15368"/>
                                        </p:tgtEl>
                                        <p:attrNameLst>
                                          <p:attrName>style.visibility</p:attrName>
                                        </p:attrNameLst>
                                      </p:cBhvr>
                                      <p:to>
                                        <p:strVal val="visible"/>
                                      </p:to>
                                    </p:set>
                                    <p:anim calcmode="lin" valueType="num">
                                      <p:cBhvr additive="base">
                                        <p:cTn id="19" dur="500" fill="hold"/>
                                        <p:tgtEl>
                                          <p:spTgt spid="15368"/>
                                        </p:tgtEl>
                                        <p:attrNameLst>
                                          <p:attrName>ppt_x</p:attrName>
                                        </p:attrNameLst>
                                      </p:cBhvr>
                                      <p:tavLst>
                                        <p:tav tm="0">
                                          <p:val>
                                            <p:strVal val="1+#ppt_w/2"/>
                                          </p:val>
                                        </p:tav>
                                        <p:tav tm="100000">
                                          <p:val>
                                            <p:strVal val="#ppt_x"/>
                                          </p:val>
                                        </p:tav>
                                      </p:tavLst>
                                    </p:anim>
                                    <p:anim calcmode="lin" valueType="num">
                                      <p:cBhvr additive="base">
                                        <p:cTn id="20" dur="500" fill="hold"/>
                                        <p:tgtEl>
                                          <p:spTgt spid="15368"/>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15368"/>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15364"/>
                                        </p:tgtEl>
                                        <p:attrNameLst>
                                          <p:attrName>style.visibility</p:attrName>
                                        </p:attrNameLst>
                                      </p:cBhvr>
                                      <p:to>
                                        <p:strVal val="visible"/>
                                      </p:to>
                                    </p:set>
                                    <p:anim calcmode="lin" valueType="num">
                                      <p:cBhvr>
                                        <p:cTn id="25" dur="500" fill="hold"/>
                                        <p:tgtEl>
                                          <p:spTgt spid="15364"/>
                                        </p:tgtEl>
                                        <p:attrNameLst>
                                          <p:attrName>ppt_w</p:attrName>
                                        </p:attrNameLst>
                                      </p:cBhvr>
                                      <p:tavLst>
                                        <p:tav tm="0">
                                          <p:val>
                                            <p:fltVal val="0"/>
                                          </p:val>
                                        </p:tav>
                                        <p:tav tm="100000">
                                          <p:val>
                                            <p:strVal val="#ppt_w"/>
                                          </p:val>
                                        </p:tav>
                                      </p:tavLst>
                                    </p:anim>
                                    <p:anim calcmode="lin" valueType="num">
                                      <p:cBhvr>
                                        <p:cTn id="26" dur="500" fill="hold"/>
                                        <p:tgtEl>
                                          <p:spTgt spid="15364"/>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5364"/>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5365"/>
                                        </p:tgtEl>
                                        <p:attrNameLst>
                                          <p:attrName>style.visibility</p:attrName>
                                        </p:attrNameLst>
                                      </p:cBhvr>
                                      <p:to>
                                        <p:strVal val="visible"/>
                                      </p:to>
                                    </p:set>
                                    <p:anim calcmode="lin" valueType="num">
                                      <p:cBhvr additive="base">
                                        <p:cTn id="31" dur="500" fill="hold"/>
                                        <p:tgtEl>
                                          <p:spTgt spid="15365"/>
                                        </p:tgtEl>
                                        <p:attrNameLst>
                                          <p:attrName>ppt_x</p:attrName>
                                        </p:attrNameLst>
                                      </p:cBhvr>
                                      <p:tavLst>
                                        <p:tav tm="0">
                                          <p:val>
                                            <p:strVal val="1+#ppt_w/2"/>
                                          </p:val>
                                        </p:tav>
                                        <p:tav tm="100000">
                                          <p:val>
                                            <p:strVal val="#ppt_x"/>
                                          </p:val>
                                        </p:tav>
                                      </p:tavLst>
                                    </p:anim>
                                    <p:anim calcmode="lin" valueType="num">
                                      <p:cBhvr additive="base">
                                        <p:cTn id="32" dur="500" fill="hold"/>
                                        <p:tgtEl>
                                          <p:spTgt spid="1536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5365"/>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369"/>
                                        </p:tgtEl>
                                        <p:attrNameLst>
                                          <p:attrName>style.visibility</p:attrName>
                                        </p:attrNameLst>
                                      </p:cBhvr>
                                      <p:to>
                                        <p:strVal val="visible"/>
                                      </p:to>
                                    </p:set>
                                    <p:anim calcmode="lin" valueType="num">
                                      <p:cBhvr additive="base">
                                        <p:cTn id="37" dur="500" fill="hold"/>
                                        <p:tgtEl>
                                          <p:spTgt spid="15369"/>
                                        </p:tgtEl>
                                        <p:attrNameLst>
                                          <p:attrName>ppt_x</p:attrName>
                                        </p:attrNameLst>
                                      </p:cBhvr>
                                      <p:tavLst>
                                        <p:tav tm="0">
                                          <p:val>
                                            <p:strVal val="#ppt_x"/>
                                          </p:val>
                                        </p:tav>
                                        <p:tav tm="100000">
                                          <p:val>
                                            <p:strVal val="#ppt_x"/>
                                          </p:val>
                                        </p:tav>
                                      </p:tavLst>
                                    </p:anim>
                                    <p:anim calcmode="lin" valueType="num">
                                      <p:cBhvr additive="base">
                                        <p:cTn id="38" dur="500" fill="hold"/>
                                        <p:tgtEl>
                                          <p:spTgt spid="1536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500" fill="hold"/>
                                        <p:tgtEl>
                                          <p:spTgt spid="29"/>
                                        </p:tgtEl>
                                        <p:attrNameLst>
                                          <p:attrName>ppt_x</p:attrName>
                                        </p:attrNameLst>
                                      </p:cBhvr>
                                      <p:tavLst>
                                        <p:tav tm="0">
                                          <p:val>
                                            <p:strVal val="#ppt_x"/>
                                          </p:val>
                                        </p:tav>
                                        <p:tav tm="100000">
                                          <p:val>
                                            <p:strVal val="#ppt_x"/>
                                          </p:val>
                                        </p:tav>
                                      </p:tavLst>
                                    </p:anim>
                                    <p:anim calcmode="lin" valueType="num">
                                      <p:cBhvr additive="base">
                                        <p:cTn id="5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autoUpdateAnimBg="0"/>
      <p:bldP spid="15365" grpId="0" animBg="1" autoUpdateAnimBg="0"/>
      <p:bldP spid="15366" grpId="0" animBg="1" autoUpdateAnimBg="0"/>
      <p:bldP spid="15367" grpId="0" animBg="1" autoUpdateAnimBg="0"/>
      <p:bldP spid="15368" grpId="0" animBg="1" autoUpdateAnimBg="0"/>
      <p:bldP spid="15369"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95288" y="1184275"/>
            <a:ext cx="8424862" cy="4765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lnSpc>
                <a:spcPct val="120000"/>
              </a:lnSpc>
              <a:spcBef>
                <a:spcPct val="20000"/>
              </a:spcBef>
              <a:buFontTx/>
              <a:buNone/>
            </a:pPr>
            <a:r>
              <a:rPr lang="zh-CN" altLang="zh-CN" sz="3200" b="1">
                <a:solidFill>
                  <a:srgbClr val="000000"/>
                </a:solidFill>
                <a:ea typeface="宋体" pitchFamily="2" charset="-122"/>
              </a:rPr>
              <a:t>        三极管的放大作用是在一定的外部条件控制下，通过载流子传输体现出来的。</a:t>
            </a:r>
          </a:p>
          <a:p>
            <a:pPr algn="l" eaLnBrk="1" hangingPunct="1">
              <a:lnSpc>
                <a:spcPct val="120000"/>
              </a:lnSpc>
              <a:spcBef>
                <a:spcPct val="20000"/>
              </a:spcBef>
              <a:buFontTx/>
              <a:buNone/>
            </a:pPr>
            <a:endParaRPr lang="zh-CN" altLang="zh-CN" sz="3200" b="1">
              <a:solidFill>
                <a:srgbClr val="000000"/>
              </a:solidFill>
              <a:ea typeface="宋体" pitchFamily="2" charset="-122"/>
            </a:endParaRPr>
          </a:p>
          <a:p>
            <a:pPr algn="l" eaLnBrk="1" hangingPunct="1">
              <a:spcBef>
                <a:spcPct val="20000"/>
              </a:spcBef>
              <a:buFontTx/>
              <a:buChar char="•"/>
            </a:pPr>
            <a:r>
              <a:rPr lang="zh-CN" altLang="zh-CN" sz="3200" b="1">
                <a:solidFill>
                  <a:srgbClr val="000000"/>
                </a:solidFill>
                <a:ea typeface="宋体" pitchFamily="2" charset="-122"/>
                <a:sym typeface="Symbol" pitchFamily="18" charset="2"/>
              </a:rPr>
              <a:t>实现这一传输过程的两个条件是：</a:t>
            </a:r>
          </a:p>
          <a:p>
            <a:pPr algn="l" eaLnBrk="1" hangingPunct="1">
              <a:spcBef>
                <a:spcPct val="20000"/>
              </a:spcBef>
              <a:buFontTx/>
              <a:buNone/>
            </a:pPr>
            <a:endParaRPr lang="zh-CN" altLang="zh-CN" sz="3200" b="1">
              <a:solidFill>
                <a:srgbClr val="000000"/>
              </a:solidFill>
              <a:ea typeface="宋体" pitchFamily="2" charset="-122"/>
              <a:sym typeface="Symbol" pitchFamily="18" charset="2"/>
            </a:endParaRPr>
          </a:p>
          <a:p>
            <a:pPr algn="l" eaLnBrk="1" hangingPunct="1">
              <a:spcBef>
                <a:spcPct val="20000"/>
              </a:spcBef>
              <a:buFontTx/>
              <a:buNone/>
            </a:pPr>
            <a:r>
              <a:rPr lang="zh-CN" altLang="zh-CN" sz="3200" b="1">
                <a:solidFill>
                  <a:schemeClr val="accent2"/>
                </a:solidFill>
                <a:ea typeface="宋体" pitchFamily="2" charset="-122"/>
                <a:sym typeface="Symbol" pitchFamily="18" charset="2"/>
              </a:rPr>
              <a:t>内部条件：</a:t>
            </a:r>
            <a:r>
              <a:rPr lang="zh-CN" altLang="zh-CN" sz="3200" b="1">
                <a:solidFill>
                  <a:srgbClr val="000000"/>
                </a:solidFill>
                <a:ea typeface="宋体" pitchFamily="2" charset="-122"/>
                <a:sym typeface="Symbol" pitchFamily="18" charset="2"/>
              </a:rPr>
              <a:t>发射区杂质浓度远大于基区杂质浓度，且基区很薄。</a:t>
            </a:r>
          </a:p>
          <a:p>
            <a:pPr algn="l" eaLnBrk="1" hangingPunct="1">
              <a:spcBef>
                <a:spcPct val="20000"/>
              </a:spcBef>
              <a:buFontTx/>
              <a:buNone/>
            </a:pPr>
            <a:r>
              <a:rPr lang="zh-CN" altLang="zh-CN" sz="3200" b="1">
                <a:solidFill>
                  <a:schemeClr val="accent2"/>
                </a:solidFill>
                <a:ea typeface="宋体" pitchFamily="2" charset="-122"/>
                <a:sym typeface="Symbol" pitchFamily="18" charset="2"/>
              </a:rPr>
              <a:t>外部条件：</a:t>
            </a:r>
            <a:r>
              <a:rPr lang="zh-CN" altLang="zh-CN" sz="3200" b="1">
                <a:solidFill>
                  <a:srgbClr val="FF0000"/>
                </a:solidFill>
                <a:ea typeface="宋体" pitchFamily="2" charset="-122"/>
                <a:sym typeface="Symbol" pitchFamily="18" charset="2"/>
              </a:rPr>
              <a:t>发射结正偏，集电结反偏。</a:t>
            </a:r>
          </a:p>
        </p:txBody>
      </p:sp>
      <p:sp>
        <p:nvSpPr>
          <p:cNvPr id="15363" name="Line 3"/>
          <p:cNvSpPr>
            <a:spLocks noChangeShapeType="1"/>
          </p:cNvSpPr>
          <p:nvPr/>
        </p:nvSpPr>
        <p:spPr bwMode="auto">
          <a:xfrm>
            <a:off x="533400" y="762000"/>
            <a:ext cx="6096000" cy="0"/>
          </a:xfrm>
          <a:prstGeom prst="line">
            <a:avLst/>
          </a:prstGeom>
          <a:noFill/>
          <a:ln w="889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364" name="Rectangle 4">
            <a:hlinkClick r:id="rId3" action="ppaction://hlinksldjump"/>
          </p:cNvPr>
          <p:cNvSpPr>
            <a:spLocks noChangeArrowheads="1"/>
          </p:cNvSpPr>
          <p:nvPr/>
        </p:nvSpPr>
        <p:spPr bwMode="auto">
          <a:xfrm>
            <a:off x="533400" y="106363"/>
            <a:ext cx="6248400"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200" b="1">
                <a:solidFill>
                  <a:srgbClr val="000066"/>
                </a:solidFill>
                <a:ea typeface="黑体" pitchFamily="49" charset="-122"/>
              </a:rPr>
              <a:t>5</a:t>
            </a:r>
            <a:r>
              <a:rPr lang="zh-CN" altLang="zh-CN" sz="3200" b="1">
                <a:solidFill>
                  <a:srgbClr val="000066"/>
                </a:solidFill>
                <a:ea typeface="黑体" pitchFamily="49" charset="-122"/>
              </a:rPr>
              <a:t>.1.2  放大状态下BJT的工作原理</a:t>
            </a:r>
          </a:p>
        </p:txBody>
      </p:sp>
    </p:spTree>
    <p:extLst>
      <p:ext uri="{BB962C8B-B14F-4D97-AF65-F5344CB8AC3E}">
        <p14:creationId xmlns:p14="http://schemas.microsoft.com/office/powerpoint/2010/main" xmlns="" val="2274419122"/>
      </p:ext>
    </p:extLst>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2"/>
          <p:cNvGrpSpPr>
            <a:grpSpLocks/>
          </p:cNvGrpSpPr>
          <p:nvPr/>
        </p:nvGrpSpPr>
        <p:grpSpPr bwMode="auto">
          <a:xfrm>
            <a:off x="1752600" y="1484313"/>
            <a:ext cx="5638800" cy="4102100"/>
            <a:chOff x="0" y="0"/>
            <a:chExt cx="3552" cy="2377"/>
          </a:xfrm>
        </p:grpSpPr>
        <p:sp>
          <p:nvSpPr>
            <p:cNvPr id="16470" name="Oval 3"/>
            <p:cNvSpPr>
              <a:spLocks noChangeArrowheads="1"/>
            </p:cNvSpPr>
            <p:nvPr/>
          </p:nvSpPr>
          <p:spPr bwMode="auto">
            <a:xfrm>
              <a:off x="2208" y="1824"/>
              <a:ext cx="288" cy="288"/>
            </a:xfrm>
            <a:prstGeom prst="ellipse">
              <a:avLst/>
            </a:prstGeom>
            <a:solidFill>
              <a:srgbClr val="CCFFFF"/>
            </a:solidFill>
            <a:ln w="25400">
              <a:solidFill>
                <a:schemeClr val="tx1"/>
              </a:solidFill>
              <a:round/>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sp>
          <p:nvSpPr>
            <p:cNvPr id="16471" name="Oval 4"/>
            <p:cNvSpPr>
              <a:spLocks noChangeArrowheads="1"/>
            </p:cNvSpPr>
            <p:nvPr/>
          </p:nvSpPr>
          <p:spPr bwMode="auto">
            <a:xfrm>
              <a:off x="1104" y="1824"/>
              <a:ext cx="288" cy="288"/>
            </a:xfrm>
            <a:prstGeom prst="ellipse">
              <a:avLst/>
            </a:prstGeom>
            <a:solidFill>
              <a:srgbClr val="CCFFFF"/>
            </a:solidFill>
            <a:ln w="25400">
              <a:solidFill>
                <a:schemeClr val="tx1"/>
              </a:solidFill>
              <a:round/>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sp>
          <p:nvSpPr>
            <p:cNvPr id="16472" name="Rectangle 5"/>
            <p:cNvSpPr>
              <a:spLocks noChangeArrowheads="1"/>
            </p:cNvSpPr>
            <p:nvPr/>
          </p:nvSpPr>
          <p:spPr bwMode="auto">
            <a:xfrm>
              <a:off x="384" y="336"/>
              <a:ext cx="2784" cy="1152"/>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sp>
          <p:nvSpPr>
            <p:cNvPr id="16473" name="Line 6"/>
            <p:cNvSpPr>
              <a:spLocks noChangeShapeType="1"/>
            </p:cNvSpPr>
            <p:nvPr/>
          </p:nvSpPr>
          <p:spPr bwMode="auto">
            <a:xfrm>
              <a:off x="1296" y="336"/>
              <a:ext cx="0" cy="1152"/>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6474" name="Text Box 7"/>
            <p:cNvSpPr txBox="1">
              <a:spLocks noChangeArrowheads="1"/>
            </p:cNvSpPr>
            <p:nvPr/>
          </p:nvSpPr>
          <p:spPr bwMode="auto">
            <a:xfrm>
              <a:off x="1584" y="48"/>
              <a:ext cx="432" cy="2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spcBef>
                  <a:spcPct val="50000"/>
                </a:spcBef>
              </a:pPr>
              <a:r>
                <a:rPr lang="zh-CN" altLang="zh-CN" b="1">
                  <a:ea typeface="宋体" pitchFamily="2" charset="-122"/>
                </a:rPr>
                <a:t>P</a:t>
              </a:r>
            </a:p>
          </p:txBody>
        </p:sp>
        <p:sp>
          <p:nvSpPr>
            <p:cNvPr id="16475" name="Text Box 8"/>
            <p:cNvSpPr txBox="1">
              <a:spLocks noChangeArrowheads="1"/>
            </p:cNvSpPr>
            <p:nvPr/>
          </p:nvSpPr>
          <p:spPr bwMode="auto">
            <a:xfrm>
              <a:off x="2496" y="48"/>
              <a:ext cx="432" cy="2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spcBef>
                  <a:spcPct val="50000"/>
                </a:spcBef>
              </a:pPr>
              <a:r>
                <a:rPr lang="zh-CN" altLang="zh-CN" b="1">
                  <a:ea typeface="宋体" pitchFamily="2" charset="-122"/>
                </a:rPr>
                <a:t>N</a:t>
              </a:r>
            </a:p>
          </p:txBody>
        </p:sp>
        <p:sp>
          <p:nvSpPr>
            <p:cNvPr id="16476" name="Line 9"/>
            <p:cNvSpPr>
              <a:spLocks noChangeShapeType="1"/>
            </p:cNvSpPr>
            <p:nvPr/>
          </p:nvSpPr>
          <p:spPr bwMode="auto">
            <a:xfrm>
              <a:off x="2208" y="336"/>
              <a:ext cx="0" cy="1152"/>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6477" name="Text Box 10"/>
            <p:cNvSpPr txBox="1">
              <a:spLocks noChangeArrowheads="1"/>
            </p:cNvSpPr>
            <p:nvPr/>
          </p:nvSpPr>
          <p:spPr bwMode="auto">
            <a:xfrm>
              <a:off x="672" y="48"/>
              <a:ext cx="432" cy="2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spcBef>
                  <a:spcPct val="50000"/>
                </a:spcBef>
              </a:pPr>
              <a:r>
                <a:rPr lang="zh-CN" altLang="zh-CN" b="1">
                  <a:ea typeface="宋体" pitchFamily="2" charset="-122"/>
                </a:rPr>
                <a:t>N</a:t>
              </a:r>
            </a:p>
          </p:txBody>
        </p:sp>
        <p:sp>
          <p:nvSpPr>
            <p:cNvPr id="16478" name="Text Box 11"/>
            <p:cNvSpPr txBox="1">
              <a:spLocks noChangeArrowheads="1"/>
            </p:cNvSpPr>
            <p:nvPr/>
          </p:nvSpPr>
          <p:spPr bwMode="auto">
            <a:xfrm>
              <a:off x="912" y="0"/>
              <a:ext cx="288" cy="265"/>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spcBef>
                  <a:spcPct val="50000"/>
                </a:spcBef>
              </a:pPr>
              <a:r>
                <a:rPr lang="zh-CN" altLang="zh-CN" b="1">
                  <a:ea typeface="宋体" pitchFamily="2" charset="-122"/>
                </a:rPr>
                <a:t>+</a:t>
              </a:r>
            </a:p>
          </p:txBody>
        </p:sp>
        <p:sp>
          <p:nvSpPr>
            <p:cNvPr id="16479" name="Line 12"/>
            <p:cNvSpPr>
              <a:spLocks noChangeShapeType="1"/>
            </p:cNvSpPr>
            <p:nvPr/>
          </p:nvSpPr>
          <p:spPr bwMode="auto">
            <a:xfrm flipH="1">
              <a:off x="0" y="960"/>
              <a:ext cx="384"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6480" name="Line 13"/>
            <p:cNvSpPr>
              <a:spLocks noChangeShapeType="1"/>
            </p:cNvSpPr>
            <p:nvPr/>
          </p:nvSpPr>
          <p:spPr bwMode="auto">
            <a:xfrm flipH="1">
              <a:off x="3168" y="960"/>
              <a:ext cx="384"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6481" name="Line 14"/>
            <p:cNvSpPr>
              <a:spLocks noChangeShapeType="1"/>
            </p:cNvSpPr>
            <p:nvPr/>
          </p:nvSpPr>
          <p:spPr bwMode="auto">
            <a:xfrm flipH="1">
              <a:off x="0" y="1968"/>
              <a:ext cx="3552"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6482" name="Line 15"/>
            <p:cNvSpPr>
              <a:spLocks noChangeShapeType="1"/>
            </p:cNvSpPr>
            <p:nvPr/>
          </p:nvSpPr>
          <p:spPr bwMode="auto">
            <a:xfrm>
              <a:off x="0" y="960"/>
              <a:ext cx="0" cy="1008"/>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6483" name="Line 16"/>
            <p:cNvSpPr>
              <a:spLocks noChangeShapeType="1"/>
            </p:cNvSpPr>
            <p:nvPr/>
          </p:nvSpPr>
          <p:spPr bwMode="auto">
            <a:xfrm>
              <a:off x="3552" y="960"/>
              <a:ext cx="0" cy="1008"/>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6484" name="Line 17"/>
            <p:cNvSpPr>
              <a:spLocks noChangeShapeType="1"/>
            </p:cNvSpPr>
            <p:nvPr/>
          </p:nvSpPr>
          <p:spPr bwMode="auto">
            <a:xfrm>
              <a:off x="1776" y="1488"/>
              <a:ext cx="0" cy="48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6485" name="Rectangle 18"/>
            <p:cNvSpPr>
              <a:spLocks noChangeArrowheads="1"/>
            </p:cNvSpPr>
            <p:nvPr/>
          </p:nvSpPr>
          <p:spPr bwMode="auto">
            <a:xfrm>
              <a:off x="336" y="1920"/>
              <a:ext cx="336" cy="144"/>
            </a:xfrm>
            <a:prstGeom prst="rect">
              <a:avLst/>
            </a:prstGeom>
            <a:solidFill>
              <a:srgbClr val="CCFFFF"/>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sp>
          <p:nvSpPr>
            <p:cNvPr id="16486" name="Rectangle 19"/>
            <p:cNvSpPr>
              <a:spLocks noChangeArrowheads="1"/>
            </p:cNvSpPr>
            <p:nvPr/>
          </p:nvSpPr>
          <p:spPr bwMode="auto">
            <a:xfrm>
              <a:off x="2880" y="1920"/>
              <a:ext cx="336" cy="144"/>
            </a:xfrm>
            <a:prstGeom prst="rect">
              <a:avLst/>
            </a:prstGeom>
            <a:solidFill>
              <a:srgbClr val="CCFFFF"/>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sp>
          <p:nvSpPr>
            <p:cNvPr id="16487" name="Text Box 20"/>
            <p:cNvSpPr txBox="1">
              <a:spLocks noChangeArrowheads="1"/>
            </p:cNvSpPr>
            <p:nvPr/>
          </p:nvSpPr>
          <p:spPr bwMode="auto">
            <a:xfrm>
              <a:off x="960" y="1968"/>
              <a:ext cx="624" cy="300"/>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spcBef>
                  <a:spcPct val="50000"/>
                </a:spcBef>
              </a:pPr>
              <a:r>
                <a:rPr lang="zh-CN" altLang="zh-CN" sz="2800" b="1">
                  <a:solidFill>
                    <a:srgbClr val="FF0000"/>
                  </a:solidFill>
                  <a:latin typeface="宋体" pitchFamily="2" charset="-122"/>
                  <a:ea typeface="宋体" pitchFamily="2" charset="-122"/>
                </a:rPr>
                <a:t>-  </a:t>
              </a:r>
              <a:r>
                <a:rPr lang="zh-CN" altLang="zh-CN" sz="2800" b="1">
                  <a:solidFill>
                    <a:srgbClr val="FF0000"/>
                  </a:solidFill>
                  <a:ea typeface="宋体" pitchFamily="2" charset="-122"/>
                </a:rPr>
                <a:t>+</a:t>
              </a:r>
            </a:p>
          </p:txBody>
        </p:sp>
        <p:sp>
          <p:nvSpPr>
            <p:cNvPr id="16488" name="Text Box 21"/>
            <p:cNvSpPr txBox="1">
              <a:spLocks noChangeArrowheads="1"/>
            </p:cNvSpPr>
            <p:nvPr/>
          </p:nvSpPr>
          <p:spPr bwMode="auto">
            <a:xfrm>
              <a:off x="2064" y="1968"/>
              <a:ext cx="624" cy="300"/>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spcBef>
                  <a:spcPct val="50000"/>
                </a:spcBef>
              </a:pPr>
              <a:r>
                <a:rPr lang="zh-CN" altLang="zh-CN" sz="2800" b="1">
                  <a:solidFill>
                    <a:srgbClr val="FF0000"/>
                  </a:solidFill>
                  <a:latin typeface="宋体" pitchFamily="2" charset="-122"/>
                  <a:ea typeface="宋体" pitchFamily="2" charset="-122"/>
                </a:rPr>
                <a:t>-  </a:t>
              </a:r>
              <a:r>
                <a:rPr lang="zh-CN" altLang="zh-CN" sz="2800" b="1">
                  <a:solidFill>
                    <a:srgbClr val="FF0000"/>
                  </a:solidFill>
                  <a:ea typeface="宋体" pitchFamily="2" charset="-122"/>
                </a:rPr>
                <a:t>+</a:t>
              </a:r>
            </a:p>
          </p:txBody>
        </p:sp>
        <p:sp>
          <p:nvSpPr>
            <p:cNvPr id="16489" name="Text Box 22"/>
            <p:cNvSpPr txBox="1">
              <a:spLocks noChangeArrowheads="1"/>
            </p:cNvSpPr>
            <p:nvPr/>
          </p:nvSpPr>
          <p:spPr bwMode="auto">
            <a:xfrm>
              <a:off x="1104" y="2112"/>
              <a:ext cx="432" cy="265"/>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spcBef>
                  <a:spcPct val="50000"/>
                </a:spcBef>
              </a:pPr>
              <a:r>
                <a:rPr lang="zh-CN" altLang="zh-CN" b="1" i="1">
                  <a:ea typeface="宋体" pitchFamily="2" charset="-122"/>
                </a:rPr>
                <a:t>V</a:t>
              </a:r>
              <a:r>
                <a:rPr lang="zh-CN" altLang="zh-CN" b="1" baseline="-25000">
                  <a:ea typeface="宋体" pitchFamily="2" charset="-122"/>
                </a:rPr>
                <a:t>1</a:t>
              </a:r>
            </a:p>
          </p:txBody>
        </p:sp>
        <p:sp>
          <p:nvSpPr>
            <p:cNvPr id="16490" name="Text Box 23"/>
            <p:cNvSpPr txBox="1">
              <a:spLocks noChangeArrowheads="1"/>
            </p:cNvSpPr>
            <p:nvPr/>
          </p:nvSpPr>
          <p:spPr bwMode="auto">
            <a:xfrm>
              <a:off x="2256" y="2112"/>
              <a:ext cx="432" cy="265"/>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spcBef>
                  <a:spcPct val="50000"/>
                </a:spcBef>
              </a:pPr>
              <a:r>
                <a:rPr lang="zh-CN" altLang="zh-CN" b="1" i="1">
                  <a:ea typeface="宋体" pitchFamily="2" charset="-122"/>
                </a:rPr>
                <a:t>V</a:t>
              </a:r>
              <a:r>
                <a:rPr lang="zh-CN" altLang="zh-CN" b="1" baseline="-25000">
                  <a:ea typeface="宋体" pitchFamily="2" charset="-122"/>
                </a:rPr>
                <a:t>2</a:t>
              </a:r>
            </a:p>
          </p:txBody>
        </p:sp>
        <p:sp>
          <p:nvSpPr>
            <p:cNvPr id="16491" name="Text Box 24"/>
            <p:cNvSpPr txBox="1">
              <a:spLocks noChangeArrowheads="1"/>
            </p:cNvSpPr>
            <p:nvPr/>
          </p:nvSpPr>
          <p:spPr bwMode="auto">
            <a:xfrm>
              <a:off x="2880" y="2064"/>
              <a:ext cx="432" cy="265"/>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spcBef>
                  <a:spcPct val="50000"/>
                </a:spcBef>
              </a:pPr>
              <a:r>
                <a:rPr lang="zh-CN" altLang="zh-CN" b="1" i="1">
                  <a:ea typeface="宋体" pitchFamily="2" charset="-122"/>
                </a:rPr>
                <a:t>R</a:t>
              </a:r>
              <a:r>
                <a:rPr lang="zh-CN" altLang="zh-CN" b="1" baseline="-25000">
                  <a:ea typeface="宋体" pitchFamily="2" charset="-122"/>
                </a:rPr>
                <a:t>2</a:t>
              </a:r>
            </a:p>
          </p:txBody>
        </p:sp>
        <p:sp>
          <p:nvSpPr>
            <p:cNvPr id="16492" name="Text Box 25"/>
            <p:cNvSpPr txBox="1">
              <a:spLocks noChangeArrowheads="1"/>
            </p:cNvSpPr>
            <p:nvPr/>
          </p:nvSpPr>
          <p:spPr bwMode="auto">
            <a:xfrm>
              <a:off x="336" y="2064"/>
              <a:ext cx="432" cy="265"/>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spcBef>
                  <a:spcPct val="50000"/>
                </a:spcBef>
              </a:pPr>
              <a:r>
                <a:rPr lang="zh-CN" altLang="zh-CN" b="1" i="1">
                  <a:ea typeface="宋体" pitchFamily="2" charset="-122"/>
                </a:rPr>
                <a:t>R</a:t>
              </a:r>
              <a:r>
                <a:rPr lang="zh-CN" altLang="zh-CN" b="1" baseline="-25000">
                  <a:ea typeface="宋体" pitchFamily="2" charset="-122"/>
                </a:rPr>
                <a:t>1</a:t>
              </a:r>
            </a:p>
          </p:txBody>
        </p:sp>
      </p:grpSp>
      <p:grpSp>
        <p:nvGrpSpPr>
          <p:cNvPr id="19482" name="Group 26"/>
          <p:cNvGrpSpPr>
            <a:grpSpLocks/>
          </p:cNvGrpSpPr>
          <p:nvPr/>
        </p:nvGrpSpPr>
        <p:grpSpPr bwMode="auto">
          <a:xfrm>
            <a:off x="3429000" y="2374900"/>
            <a:ext cx="838200" cy="609600"/>
            <a:chOff x="0" y="0"/>
            <a:chExt cx="528" cy="384"/>
          </a:xfrm>
        </p:grpSpPr>
        <p:sp>
          <p:nvSpPr>
            <p:cNvPr id="16465" name="Line 27"/>
            <p:cNvSpPr>
              <a:spLocks noChangeShapeType="1"/>
            </p:cNvSpPr>
            <p:nvPr/>
          </p:nvSpPr>
          <p:spPr bwMode="auto">
            <a:xfrm>
              <a:off x="0" y="0"/>
              <a:ext cx="528" cy="0"/>
            </a:xfrm>
            <a:prstGeom prst="line">
              <a:avLst/>
            </a:prstGeom>
            <a:noFill/>
            <a:ln w="25400">
              <a:solidFill>
                <a:srgbClr val="FF0000"/>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6466" name="Line 28"/>
            <p:cNvSpPr>
              <a:spLocks noChangeShapeType="1"/>
            </p:cNvSpPr>
            <p:nvPr/>
          </p:nvSpPr>
          <p:spPr bwMode="auto">
            <a:xfrm>
              <a:off x="0" y="96"/>
              <a:ext cx="528" cy="0"/>
            </a:xfrm>
            <a:prstGeom prst="line">
              <a:avLst/>
            </a:prstGeom>
            <a:noFill/>
            <a:ln w="25400">
              <a:solidFill>
                <a:srgbClr val="FF0000"/>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6467" name="Line 29"/>
            <p:cNvSpPr>
              <a:spLocks noChangeShapeType="1"/>
            </p:cNvSpPr>
            <p:nvPr/>
          </p:nvSpPr>
          <p:spPr bwMode="auto">
            <a:xfrm>
              <a:off x="0" y="192"/>
              <a:ext cx="528" cy="0"/>
            </a:xfrm>
            <a:prstGeom prst="line">
              <a:avLst/>
            </a:prstGeom>
            <a:noFill/>
            <a:ln w="25400">
              <a:solidFill>
                <a:srgbClr val="FF0000"/>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6468" name="Line 30"/>
            <p:cNvSpPr>
              <a:spLocks noChangeShapeType="1"/>
            </p:cNvSpPr>
            <p:nvPr/>
          </p:nvSpPr>
          <p:spPr bwMode="auto">
            <a:xfrm>
              <a:off x="0" y="288"/>
              <a:ext cx="528" cy="0"/>
            </a:xfrm>
            <a:prstGeom prst="line">
              <a:avLst/>
            </a:prstGeom>
            <a:noFill/>
            <a:ln w="25400">
              <a:solidFill>
                <a:srgbClr val="FF0000"/>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6469" name="Line 31"/>
            <p:cNvSpPr>
              <a:spLocks noChangeShapeType="1"/>
            </p:cNvSpPr>
            <p:nvPr/>
          </p:nvSpPr>
          <p:spPr bwMode="auto">
            <a:xfrm>
              <a:off x="0" y="384"/>
              <a:ext cx="528" cy="0"/>
            </a:xfrm>
            <a:prstGeom prst="line">
              <a:avLst/>
            </a:prstGeom>
            <a:noFill/>
            <a:ln w="25400">
              <a:solidFill>
                <a:srgbClr val="FF0000"/>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grpSp>
      <p:grpSp>
        <p:nvGrpSpPr>
          <p:cNvPr id="19488" name="Group 32"/>
          <p:cNvGrpSpPr>
            <a:grpSpLocks/>
          </p:cNvGrpSpPr>
          <p:nvPr/>
        </p:nvGrpSpPr>
        <p:grpSpPr bwMode="auto">
          <a:xfrm>
            <a:off x="3429000" y="3517900"/>
            <a:ext cx="762000" cy="152400"/>
            <a:chOff x="0" y="0"/>
            <a:chExt cx="480" cy="96"/>
          </a:xfrm>
        </p:grpSpPr>
        <p:sp>
          <p:nvSpPr>
            <p:cNvPr id="16463" name="Oval 33"/>
            <p:cNvSpPr>
              <a:spLocks noChangeArrowheads="1"/>
            </p:cNvSpPr>
            <p:nvPr/>
          </p:nvSpPr>
          <p:spPr bwMode="auto">
            <a:xfrm>
              <a:off x="432" y="48"/>
              <a:ext cx="48" cy="48"/>
            </a:xfrm>
            <a:prstGeom prst="ellipse">
              <a:avLst/>
            </a:prstGeom>
            <a:solidFill>
              <a:schemeClr val="bg1"/>
            </a:solidFill>
            <a:ln w="25400">
              <a:solidFill>
                <a:srgbClr val="0000CC"/>
              </a:solidFill>
              <a:round/>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sp>
          <p:nvSpPr>
            <p:cNvPr id="16464" name="Line 34"/>
            <p:cNvSpPr>
              <a:spLocks noChangeShapeType="1"/>
            </p:cNvSpPr>
            <p:nvPr/>
          </p:nvSpPr>
          <p:spPr bwMode="auto">
            <a:xfrm flipH="1" flipV="1">
              <a:off x="0" y="0"/>
              <a:ext cx="432" cy="48"/>
            </a:xfrm>
            <a:prstGeom prst="line">
              <a:avLst/>
            </a:prstGeom>
            <a:noFill/>
            <a:ln w="25400">
              <a:solidFill>
                <a:srgbClr val="0000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grpSp>
      <p:sp>
        <p:nvSpPr>
          <p:cNvPr id="19491" name="Rectangle 35"/>
          <p:cNvSpPr>
            <a:spLocks noChangeArrowheads="1"/>
          </p:cNvSpPr>
          <p:nvPr/>
        </p:nvSpPr>
        <p:spPr bwMode="auto">
          <a:xfrm>
            <a:off x="2514600" y="2451100"/>
            <a:ext cx="609600" cy="457200"/>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r>
              <a:rPr lang="zh-CN" altLang="zh-CN" b="1" i="1">
                <a:ea typeface="宋体" pitchFamily="2" charset="-122"/>
              </a:rPr>
              <a:t>I</a:t>
            </a:r>
            <a:r>
              <a:rPr lang="zh-CN" altLang="zh-CN" b="1" baseline="-25000">
                <a:ea typeface="宋体" pitchFamily="2" charset="-122"/>
              </a:rPr>
              <a:t>En</a:t>
            </a:r>
          </a:p>
        </p:txBody>
      </p:sp>
      <p:sp>
        <p:nvSpPr>
          <p:cNvPr id="19492" name="Rectangle 36"/>
          <p:cNvSpPr>
            <a:spLocks noChangeArrowheads="1"/>
          </p:cNvSpPr>
          <p:nvPr/>
        </p:nvSpPr>
        <p:spPr bwMode="auto">
          <a:xfrm>
            <a:off x="2667000" y="3213100"/>
            <a:ext cx="609600" cy="457200"/>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r>
              <a:rPr lang="zh-CN" altLang="zh-CN" b="1" i="1">
                <a:ea typeface="宋体" pitchFamily="2" charset="-122"/>
              </a:rPr>
              <a:t>I</a:t>
            </a:r>
            <a:r>
              <a:rPr lang="zh-CN" altLang="zh-CN" b="1" baseline="-25000">
                <a:ea typeface="宋体" pitchFamily="2" charset="-122"/>
              </a:rPr>
              <a:t>Ep</a:t>
            </a:r>
          </a:p>
        </p:txBody>
      </p:sp>
      <p:grpSp>
        <p:nvGrpSpPr>
          <p:cNvPr id="19493" name="Group 37"/>
          <p:cNvGrpSpPr>
            <a:grpSpLocks/>
          </p:cNvGrpSpPr>
          <p:nvPr/>
        </p:nvGrpSpPr>
        <p:grpSpPr bwMode="auto">
          <a:xfrm>
            <a:off x="4419600" y="2984500"/>
            <a:ext cx="304800" cy="457200"/>
            <a:chOff x="0" y="0"/>
            <a:chExt cx="192" cy="288"/>
          </a:xfrm>
        </p:grpSpPr>
        <p:sp>
          <p:nvSpPr>
            <p:cNvPr id="16460" name="Oval 38"/>
            <p:cNvSpPr>
              <a:spLocks noChangeArrowheads="1"/>
            </p:cNvSpPr>
            <p:nvPr/>
          </p:nvSpPr>
          <p:spPr bwMode="auto">
            <a:xfrm>
              <a:off x="0" y="0"/>
              <a:ext cx="48" cy="42"/>
            </a:xfrm>
            <a:prstGeom prst="ellipse">
              <a:avLst/>
            </a:prstGeom>
            <a:solidFill>
              <a:srgbClr val="0000FF"/>
            </a:solidFill>
            <a:ln w="25400">
              <a:solidFill>
                <a:srgbClr val="0000CC"/>
              </a:solidFill>
              <a:round/>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sp>
          <p:nvSpPr>
            <p:cNvPr id="16461" name="Line 39"/>
            <p:cNvSpPr>
              <a:spLocks noChangeShapeType="1"/>
            </p:cNvSpPr>
            <p:nvPr/>
          </p:nvSpPr>
          <p:spPr bwMode="auto">
            <a:xfrm>
              <a:off x="48" y="42"/>
              <a:ext cx="96" cy="198"/>
            </a:xfrm>
            <a:prstGeom prst="line">
              <a:avLst/>
            </a:prstGeom>
            <a:noFill/>
            <a:ln w="25400">
              <a:solidFill>
                <a:srgbClr val="0000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6462" name="Oval 40"/>
            <p:cNvSpPr>
              <a:spLocks noChangeArrowheads="1"/>
            </p:cNvSpPr>
            <p:nvPr/>
          </p:nvSpPr>
          <p:spPr bwMode="auto">
            <a:xfrm>
              <a:off x="144" y="240"/>
              <a:ext cx="48" cy="48"/>
            </a:xfrm>
            <a:prstGeom prst="ellipse">
              <a:avLst/>
            </a:prstGeom>
            <a:solidFill>
              <a:schemeClr val="bg1"/>
            </a:solidFill>
            <a:ln w="25400">
              <a:solidFill>
                <a:srgbClr val="0000CC"/>
              </a:solidFill>
              <a:round/>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grpSp>
      <p:sp>
        <p:nvSpPr>
          <p:cNvPr id="19497" name="Rectangle 41"/>
          <p:cNvSpPr>
            <a:spLocks noChangeArrowheads="1"/>
          </p:cNvSpPr>
          <p:nvPr/>
        </p:nvSpPr>
        <p:spPr bwMode="auto">
          <a:xfrm>
            <a:off x="4572000" y="3594100"/>
            <a:ext cx="609600" cy="396875"/>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r>
              <a:rPr lang="zh-CN" altLang="zh-CN" sz="2000" b="1" i="1">
                <a:ea typeface="宋体" pitchFamily="2" charset="-122"/>
              </a:rPr>
              <a:t>I</a:t>
            </a:r>
            <a:r>
              <a:rPr lang="zh-CN" altLang="zh-CN" sz="2000" b="1" baseline="-25000">
                <a:ea typeface="宋体" pitchFamily="2" charset="-122"/>
              </a:rPr>
              <a:t>BB</a:t>
            </a:r>
          </a:p>
        </p:txBody>
      </p:sp>
      <p:sp>
        <p:nvSpPr>
          <p:cNvPr id="19498" name="Rectangle 42"/>
          <p:cNvSpPr>
            <a:spLocks noChangeArrowheads="1"/>
          </p:cNvSpPr>
          <p:nvPr/>
        </p:nvSpPr>
        <p:spPr bwMode="auto">
          <a:xfrm>
            <a:off x="6324600" y="2451100"/>
            <a:ext cx="762000" cy="457200"/>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r>
              <a:rPr lang="zh-CN" altLang="zh-CN" b="1" i="1">
                <a:ea typeface="宋体" pitchFamily="2" charset="-122"/>
              </a:rPr>
              <a:t>I</a:t>
            </a:r>
            <a:r>
              <a:rPr lang="zh-CN" altLang="zh-CN" b="1" baseline="-25000">
                <a:ea typeface="宋体" pitchFamily="2" charset="-122"/>
              </a:rPr>
              <a:t>Cn</a:t>
            </a:r>
          </a:p>
        </p:txBody>
      </p:sp>
      <p:sp>
        <p:nvSpPr>
          <p:cNvPr id="19499" name="Line 43"/>
          <p:cNvSpPr>
            <a:spLocks noChangeShapeType="1"/>
          </p:cNvSpPr>
          <p:nvPr/>
        </p:nvSpPr>
        <p:spPr bwMode="auto">
          <a:xfrm flipV="1">
            <a:off x="5181600" y="3289300"/>
            <a:ext cx="609600" cy="152400"/>
          </a:xfrm>
          <a:prstGeom prst="line">
            <a:avLst/>
          </a:prstGeom>
          <a:noFill/>
          <a:ln w="25400">
            <a:solidFill>
              <a:srgbClr val="0000CC"/>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grpSp>
        <p:nvGrpSpPr>
          <p:cNvPr id="19500" name="Group 44"/>
          <p:cNvGrpSpPr>
            <a:grpSpLocks/>
          </p:cNvGrpSpPr>
          <p:nvPr/>
        </p:nvGrpSpPr>
        <p:grpSpPr bwMode="auto">
          <a:xfrm>
            <a:off x="5181600" y="3441700"/>
            <a:ext cx="609600" cy="152400"/>
            <a:chOff x="0" y="0"/>
            <a:chExt cx="384" cy="96"/>
          </a:xfrm>
        </p:grpSpPr>
        <p:sp>
          <p:nvSpPr>
            <p:cNvPr id="16458" name="Oval 45"/>
            <p:cNvSpPr>
              <a:spLocks noChangeArrowheads="1"/>
            </p:cNvSpPr>
            <p:nvPr/>
          </p:nvSpPr>
          <p:spPr bwMode="auto">
            <a:xfrm>
              <a:off x="336" y="0"/>
              <a:ext cx="48" cy="48"/>
            </a:xfrm>
            <a:prstGeom prst="ellipse">
              <a:avLst/>
            </a:prstGeom>
            <a:solidFill>
              <a:schemeClr val="bg1"/>
            </a:solidFill>
            <a:ln w="25400">
              <a:solidFill>
                <a:srgbClr val="0000CC"/>
              </a:solidFill>
              <a:round/>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sp>
          <p:nvSpPr>
            <p:cNvPr id="16459" name="Line 46"/>
            <p:cNvSpPr>
              <a:spLocks noChangeShapeType="1"/>
            </p:cNvSpPr>
            <p:nvPr/>
          </p:nvSpPr>
          <p:spPr bwMode="auto">
            <a:xfrm flipH="1">
              <a:off x="0" y="0"/>
              <a:ext cx="384" cy="96"/>
            </a:xfrm>
            <a:prstGeom prst="line">
              <a:avLst/>
            </a:prstGeom>
            <a:noFill/>
            <a:ln w="25400">
              <a:solidFill>
                <a:srgbClr val="0000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grpSp>
      <p:sp>
        <p:nvSpPr>
          <p:cNvPr id="19503" name="Rectangle 47"/>
          <p:cNvSpPr>
            <a:spLocks noChangeArrowheads="1"/>
          </p:cNvSpPr>
          <p:nvPr/>
        </p:nvSpPr>
        <p:spPr bwMode="auto">
          <a:xfrm>
            <a:off x="6019800" y="3213100"/>
            <a:ext cx="762000" cy="396875"/>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r>
              <a:rPr lang="zh-CN" altLang="zh-CN" sz="2000" b="1" i="1">
                <a:ea typeface="宋体" pitchFamily="2" charset="-122"/>
              </a:rPr>
              <a:t>I</a:t>
            </a:r>
            <a:r>
              <a:rPr lang="zh-CN" altLang="zh-CN" sz="2000" b="1" baseline="-25000">
                <a:ea typeface="宋体" pitchFamily="2" charset="-122"/>
              </a:rPr>
              <a:t>CBO</a:t>
            </a:r>
          </a:p>
        </p:txBody>
      </p:sp>
      <p:grpSp>
        <p:nvGrpSpPr>
          <p:cNvPr id="19504" name="Group 48"/>
          <p:cNvGrpSpPr>
            <a:grpSpLocks/>
          </p:cNvGrpSpPr>
          <p:nvPr/>
        </p:nvGrpSpPr>
        <p:grpSpPr bwMode="auto">
          <a:xfrm>
            <a:off x="2971800" y="2070100"/>
            <a:ext cx="1295400" cy="1219200"/>
            <a:chOff x="0" y="0"/>
            <a:chExt cx="816" cy="768"/>
          </a:xfrm>
        </p:grpSpPr>
        <p:sp>
          <p:nvSpPr>
            <p:cNvPr id="16454" name="Line 49"/>
            <p:cNvSpPr>
              <a:spLocks noChangeShapeType="1"/>
            </p:cNvSpPr>
            <p:nvPr/>
          </p:nvSpPr>
          <p:spPr bwMode="auto">
            <a:xfrm flipH="1">
              <a:off x="0" y="0"/>
              <a:ext cx="384" cy="384"/>
            </a:xfrm>
            <a:prstGeom prst="line">
              <a:avLst/>
            </a:prstGeom>
            <a:noFill/>
            <a:ln w="25400">
              <a:solidFill>
                <a:srgbClr val="008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6455" name="Line 50"/>
            <p:cNvSpPr>
              <a:spLocks noChangeShapeType="1"/>
            </p:cNvSpPr>
            <p:nvPr/>
          </p:nvSpPr>
          <p:spPr bwMode="auto">
            <a:xfrm>
              <a:off x="0" y="384"/>
              <a:ext cx="384" cy="384"/>
            </a:xfrm>
            <a:prstGeom prst="line">
              <a:avLst/>
            </a:prstGeom>
            <a:noFill/>
            <a:ln w="25400">
              <a:solidFill>
                <a:srgbClr val="008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6456" name="Line 51"/>
            <p:cNvSpPr>
              <a:spLocks noChangeShapeType="1"/>
            </p:cNvSpPr>
            <p:nvPr/>
          </p:nvSpPr>
          <p:spPr bwMode="auto">
            <a:xfrm>
              <a:off x="288" y="672"/>
              <a:ext cx="528" cy="0"/>
            </a:xfrm>
            <a:prstGeom prst="line">
              <a:avLst/>
            </a:prstGeom>
            <a:noFill/>
            <a:ln w="25400">
              <a:solidFill>
                <a:srgbClr val="008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6457" name="Line 52"/>
            <p:cNvSpPr>
              <a:spLocks noChangeShapeType="1"/>
            </p:cNvSpPr>
            <p:nvPr/>
          </p:nvSpPr>
          <p:spPr bwMode="auto">
            <a:xfrm>
              <a:off x="288" y="96"/>
              <a:ext cx="528" cy="0"/>
            </a:xfrm>
            <a:prstGeom prst="line">
              <a:avLst/>
            </a:prstGeom>
            <a:noFill/>
            <a:ln w="25400">
              <a:solidFill>
                <a:srgbClr val="008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grpSp>
      <p:grpSp>
        <p:nvGrpSpPr>
          <p:cNvPr id="19509" name="Group 53"/>
          <p:cNvGrpSpPr>
            <a:grpSpLocks/>
          </p:cNvGrpSpPr>
          <p:nvPr/>
        </p:nvGrpSpPr>
        <p:grpSpPr bwMode="auto">
          <a:xfrm>
            <a:off x="3276600" y="3365500"/>
            <a:ext cx="1143000" cy="381000"/>
            <a:chOff x="0" y="0"/>
            <a:chExt cx="720" cy="240"/>
          </a:xfrm>
        </p:grpSpPr>
        <p:sp>
          <p:nvSpPr>
            <p:cNvPr id="16448" name="Line 54"/>
            <p:cNvSpPr>
              <a:spLocks noChangeShapeType="1"/>
            </p:cNvSpPr>
            <p:nvPr/>
          </p:nvSpPr>
          <p:spPr bwMode="auto">
            <a:xfrm flipH="1" flipV="1">
              <a:off x="96" y="192"/>
              <a:ext cx="624" cy="48"/>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6449" name="Line 55"/>
            <p:cNvSpPr>
              <a:spLocks noChangeShapeType="1"/>
            </p:cNvSpPr>
            <p:nvPr/>
          </p:nvSpPr>
          <p:spPr bwMode="auto">
            <a:xfrm>
              <a:off x="0" y="96"/>
              <a:ext cx="144"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6450" name="Line 56"/>
            <p:cNvSpPr>
              <a:spLocks noChangeShapeType="1"/>
            </p:cNvSpPr>
            <p:nvPr/>
          </p:nvSpPr>
          <p:spPr bwMode="auto">
            <a:xfrm flipV="1">
              <a:off x="0" y="0"/>
              <a:ext cx="192" cy="96"/>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6451" name="Line 57"/>
            <p:cNvSpPr>
              <a:spLocks noChangeShapeType="1"/>
            </p:cNvSpPr>
            <p:nvPr/>
          </p:nvSpPr>
          <p:spPr bwMode="auto">
            <a:xfrm flipH="1" flipV="1">
              <a:off x="144" y="48"/>
              <a:ext cx="576" cy="48"/>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6452" name="Line 58"/>
            <p:cNvSpPr>
              <a:spLocks noChangeShapeType="1"/>
            </p:cNvSpPr>
            <p:nvPr/>
          </p:nvSpPr>
          <p:spPr bwMode="auto">
            <a:xfrm flipH="1">
              <a:off x="624" y="96"/>
              <a:ext cx="96" cy="48"/>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6453" name="Line 59"/>
            <p:cNvSpPr>
              <a:spLocks noChangeShapeType="1"/>
            </p:cNvSpPr>
            <p:nvPr/>
          </p:nvSpPr>
          <p:spPr bwMode="auto">
            <a:xfrm>
              <a:off x="624" y="144"/>
              <a:ext cx="96" cy="96"/>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grpSp>
      <p:grpSp>
        <p:nvGrpSpPr>
          <p:cNvPr id="19516" name="Group 60"/>
          <p:cNvGrpSpPr>
            <a:grpSpLocks/>
          </p:cNvGrpSpPr>
          <p:nvPr/>
        </p:nvGrpSpPr>
        <p:grpSpPr bwMode="auto">
          <a:xfrm>
            <a:off x="4267200" y="2984500"/>
            <a:ext cx="609600" cy="685800"/>
            <a:chOff x="0" y="0"/>
            <a:chExt cx="384" cy="480"/>
          </a:xfrm>
        </p:grpSpPr>
        <p:sp>
          <p:nvSpPr>
            <p:cNvPr id="16443" name="Freeform 61"/>
            <p:cNvSpPr>
              <a:spLocks/>
            </p:cNvSpPr>
            <p:nvPr/>
          </p:nvSpPr>
          <p:spPr bwMode="auto">
            <a:xfrm>
              <a:off x="0" y="96"/>
              <a:ext cx="144" cy="240"/>
            </a:xfrm>
            <a:custGeom>
              <a:avLst/>
              <a:gdLst>
                <a:gd name="T0" fmla="*/ 0 w 144"/>
                <a:gd name="T1" fmla="*/ 0 h 192"/>
                <a:gd name="T2" fmla="*/ 96 w 144"/>
                <a:gd name="T3" fmla="*/ 118 h 192"/>
                <a:gd name="T4" fmla="*/ 144 w 144"/>
                <a:gd name="T5" fmla="*/ 469 h 192"/>
                <a:gd name="T6" fmla="*/ 0 60000 65536"/>
                <a:gd name="T7" fmla="*/ 0 60000 65536"/>
                <a:gd name="T8" fmla="*/ 0 60000 65536"/>
              </a:gdLst>
              <a:ahLst/>
              <a:cxnLst>
                <a:cxn ang="T6">
                  <a:pos x="T0" y="T1"/>
                </a:cxn>
                <a:cxn ang="T7">
                  <a:pos x="T2" y="T3"/>
                </a:cxn>
                <a:cxn ang="T8">
                  <a:pos x="T4" y="T5"/>
                </a:cxn>
              </a:cxnLst>
              <a:rect l="0" t="0" r="r" b="b"/>
              <a:pathLst>
                <a:path w="144" h="192">
                  <a:moveTo>
                    <a:pt x="0" y="0"/>
                  </a:moveTo>
                  <a:cubicBezTo>
                    <a:pt x="36" y="8"/>
                    <a:pt x="72" y="16"/>
                    <a:pt x="96" y="48"/>
                  </a:cubicBezTo>
                  <a:cubicBezTo>
                    <a:pt x="120" y="80"/>
                    <a:pt x="132" y="136"/>
                    <a:pt x="144" y="192"/>
                  </a:cubicBezTo>
                </a:path>
              </a:pathLst>
            </a:custGeom>
            <a:noFill/>
            <a:ln w="25400" cap="flat" cmpd="sng">
              <a:solidFill>
                <a:srgbClr val="008000"/>
              </a:solidFill>
              <a:round/>
              <a:headEnd/>
              <a:tailEnd/>
            </a:ln>
            <a:effectLst/>
            <a:extLst>
              <a:ext uri="{909E8E84-426E-40DD-AFC4-6F175D3DCCD1}">
                <a14:hiddenFill xmlns:a14="http://schemas.microsoft.com/office/drawing/2010/main" xmlns="">
                  <a:solidFill>
                    <a:srgbClr val="FF0000"/>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6444" name="Line 62"/>
            <p:cNvSpPr>
              <a:spLocks noChangeShapeType="1"/>
            </p:cNvSpPr>
            <p:nvPr/>
          </p:nvSpPr>
          <p:spPr bwMode="auto">
            <a:xfrm>
              <a:off x="288" y="0"/>
              <a:ext cx="96" cy="432"/>
            </a:xfrm>
            <a:prstGeom prst="line">
              <a:avLst/>
            </a:prstGeom>
            <a:noFill/>
            <a:ln w="25400">
              <a:solidFill>
                <a:srgbClr val="008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6445" name="Line 63"/>
            <p:cNvSpPr>
              <a:spLocks noChangeShapeType="1"/>
            </p:cNvSpPr>
            <p:nvPr/>
          </p:nvSpPr>
          <p:spPr bwMode="auto">
            <a:xfrm flipH="1" flipV="1">
              <a:off x="288" y="384"/>
              <a:ext cx="96" cy="48"/>
            </a:xfrm>
            <a:prstGeom prst="line">
              <a:avLst/>
            </a:prstGeom>
            <a:noFill/>
            <a:ln w="25400">
              <a:solidFill>
                <a:srgbClr val="008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6446" name="Line 64"/>
            <p:cNvSpPr>
              <a:spLocks noChangeShapeType="1"/>
            </p:cNvSpPr>
            <p:nvPr/>
          </p:nvSpPr>
          <p:spPr bwMode="auto">
            <a:xfrm flipH="1">
              <a:off x="192" y="384"/>
              <a:ext cx="96" cy="96"/>
            </a:xfrm>
            <a:prstGeom prst="line">
              <a:avLst/>
            </a:prstGeom>
            <a:noFill/>
            <a:ln w="25400">
              <a:solidFill>
                <a:srgbClr val="008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6447" name="Line 65"/>
            <p:cNvSpPr>
              <a:spLocks noChangeShapeType="1"/>
            </p:cNvSpPr>
            <p:nvPr/>
          </p:nvSpPr>
          <p:spPr bwMode="auto">
            <a:xfrm>
              <a:off x="144" y="288"/>
              <a:ext cx="48" cy="192"/>
            </a:xfrm>
            <a:prstGeom prst="line">
              <a:avLst/>
            </a:prstGeom>
            <a:noFill/>
            <a:ln w="25400">
              <a:solidFill>
                <a:srgbClr val="008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grpSp>
      <p:grpSp>
        <p:nvGrpSpPr>
          <p:cNvPr id="19522" name="Group 66"/>
          <p:cNvGrpSpPr>
            <a:grpSpLocks/>
          </p:cNvGrpSpPr>
          <p:nvPr/>
        </p:nvGrpSpPr>
        <p:grpSpPr bwMode="auto">
          <a:xfrm>
            <a:off x="4267200" y="2222500"/>
            <a:ext cx="2057400" cy="762000"/>
            <a:chOff x="0" y="0"/>
            <a:chExt cx="1200" cy="480"/>
          </a:xfrm>
        </p:grpSpPr>
        <p:sp>
          <p:nvSpPr>
            <p:cNvPr id="16439" name="Line 67"/>
            <p:cNvSpPr>
              <a:spLocks noChangeShapeType="1"/>
            </p:cNvSpPr>
            <p:nvPr/>
          </p:nvSpPr>
          <p:spPr bwMode="auto">
            <a:xfrm>
              <a:off x="288" y="480"/>
              <a:ext cx="912" cy="0"/>
            </a:xfrm>
            <a:prstGeom prst="line">
              <a:avLst/>
            </a:prstGeom>
            <a:noFill/>
            <a:ln w="25400">
              <a:solidFill>
                <a:srgbClr val="008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6440" name="Line 68"/>
            <p:cNvSpPr>
              <a:spLocks noChangeShapeType="1"/>
            </p:cNvSpPr>
            <p:nvPr/>
          </p:nvSpPr>
          <p:spPr bwMode="auto">
            <a:xfrm flipH="1">
              <a:off x="960" y="0"/>
              <a:ext cx="240" cy="240"/>
            </a:xfrm>
            <a:prstGeom prst="line">
              <a:avLst/>
            </a:prstGeom>
            <a:noFill/>
            <a:ln w="25400">
              <a:solidFill>
                <a:srgbClr val="008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6441" name="Line 69"/>
            <p:cNvSpPr>
              <a:spLocks noChangeShapeType="1"/>
            </p:cNvSpPr>
            <p:nvPr/>
          </p:nvSpPr>
          <p:spPr bwMode="auto">
            <a:xfrm>
              <a:off x="960" y="240"/>
              <a:ext cx="240" cy="240"/>
            </a:xfrm>
            <a:prstGeom prst="line">
              <a:avLst/>
            </a:prstGeom>
            <a:noFill/>
            <a:ln w="25400">
              <a:solidFill>
                <a:srgbClr val="008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6442" name="Line 70"/>
            <p:cNvSpPr>
              <a:spLocks noChangeShapeType="1"/>
            </p:cNvSpPr>
            <p:nvPr/>
          </p:nvSpPr>
          <p:spPr bwMode="auto">
            <a:xfrm>
              <a:off x="0" y="0"/>
              <a:ext cx="1200" cy="0"/>
            </a:xfrm>
            <a:prstGeom prst="line">
              <a:avLst/>
            </a:prstGeom>
            <a:noFill/>
            <a:ln w="25400">
              <a:solidFill>
                <a:srgbClr val="008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grpSp>
      <p:grpSp>
        <p:nvGrpSpPr>
          <p:cNvPr id="19527" name="Group 71"/>
          <p:cNvGrpSpPr>
            <a:grpSpLocks/>
          </p:cNvGrpSpPr>
          <p:nvPr/>
        </p:nvGrpSpPr>
        <p:grpSpPr bwMode="auto">
          <a:xfrm>
            <a:off x="4953000" y="3213100"/>
            <a:ext cx="1066800" cy="533400"/>
            <a:chOff x="0" y="0"/>
            <a:chExt cx="624" cy="384"/>
          </a:xfrm>
        </p:grpSpPr>
        <p:sp>
          <p:nvSpPr>
            <p:cNvPr id="16433" name="Line 72"/>
            <p:cNvSpPr>
              <a:spLocks noChangeShapeType="1"/>
            </p:cNvSpPr>
            <p:nvPr/>
          </p:nvSpPr>
          <p:spPr bwMode="auto">
            <a:xfrm flipH="1">
              <a:off x="0" y="48"/>
              <a:ext cx="96" cy="240"/>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6434" name="Line 73"/>
            <p:cNvSpPr>
              <a:spLocks noChangeShapeType="1"/>
            </p:cNvSpPr>
            <p:nvPr/>
          </p:nvSpPr>
          <p:spPr bwMode="auto">
            <a:xfrm>
              <a:off x="0" y="288"/>
              <a:ext cx="288" cy="96"/>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6435" name="Line 74"/>
            <p:cNvSpPr>
              <a:spLocks noChangeShapeType="1"/>
            </p:cNvSpPr>
            <p:nvPr/>
          </p:nvSpPr>
          <p:spPr bwMode="auto">
            <a:xfrm flipV="1">
              <a:off x="192" y="240"/>
              <a:ext cx="432" cy="96"/>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6436" name="Line 75"/>
            <p:cNvSpPr>
              <a:spLocks noChangeShapeType="1"/>
            </p:cNvSpPr>
            <p:nvPr/>
          </p:nvSpPr>
          <p:spPr bwMode="auto">
            <a:xfrm flipV="1">
              <a:off x="48" y="0"/>
              <a:ext cx="528"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6437" name="Line 76"/>
            <p:cNvSpPr>
              <a:spLocks noChangeShapeType="1"/>
            </p:cNvSpPr>
            <p:nvPr/>
          </p:nvSpPr>
          <p:spPr bwMode="auto">
            <a:xfrm flipH="1">
              <a:off x="480" y="0"/>
              <a:ext cx="96"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6438" name="Line 77"/>
            <p:cNvSpPr>
              <a:spLocks noChangeShapeType="1"/>
            </p:cNvSpPr>
            <p:nvPr/>
          </p:nvSpPr>
          <p:spPr bwMode="auto">
            <a:xfrm>
              <a:off x="480" y="144"/>
              <a:ext cx="144" cy="96"/>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grpSp>
      <p:sp>
        <p:nvSpPr>
          <p:cNvPr id="19534" name="Line 78"/>
          <p:cNvSpPr>
            <a:spLocks noChangeShapeType="1"/>
          </p:cNvSpPr>
          <p:nvPr/>
        </p:nvSpPr>
        <p:spPr bwMode="auto">
          <a:xfrm flipH="1">
            <a:off x="1828800" y="2984500"/>
            <a:ext cx="6096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9535" name="Rectangle 79"/>
          <p:cNvSpPr>
            <a:spLocks noChangeArrowheads="1"/>
          </p:cNvSpPr>
          <p:nvPr/>
        </p:nvSpPr>
        <p:spPr bwMode="auto">
          <a:xfrm>
            <a:off x="1371600" y="2679700"/>
            <a:ext cx="482600" cy="519113"/>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r>
              <a:rPr lang="zh-CN" altLang="zh-CN" sz="2800" b="1" i="1">
                <a:solidFill>
                  <a:srgbClr val="FF0000"/>
                </a:solidFill>
                <a:ea typeface="宋体" pitchFamily="2" charset="-122"/>
              </a:rPr>
              <a:t>I</a:t>
            </a:r>
            <a:r>
              <a:rPr lang="zh-CN" altLang="zh-CN" sz="2800" b="1" baseline="-25000">
                <a:solidFill>
                  <a:srgbClr val="FF0000"/>
                </a:solidFill>
                <a:ea typeface="宋体" pitchFamily="2" charset="-122"/>
              </a:rPr>
              <a:t>E</a:t>
            </a:r>
          </a:p>
        </p:txBody>
      </p:sp>
      <p:grpSp>
        <p:nvGrpSpPr>
          <p:cNvPr id="19536" name="Group 80"/>
          <p:cNvGrpSpPr>
            <a:grpSpLocks/>
          </p:cNvGrpSpPr>
          <p:nvPr/>
        </p:nvGrpSpPr>
        <p:grpSpPr bwMode="auto">
          <a:xfrm>
            <a:off x="457200" y="1765300"/>
            <a:ext cx="2057400" cy="762000"/>
            <a:chOff x="0" y="0"/>
            <a:chExt cx="1296" cy="480"/>
          </a:xfrm>
        </p:grpSpPr>
        <p:sp>
          <p:nvSpPr>
            <p:cNvPr id="16431" name="AutoShape 81"/>
            <p:cNvSpPr>
              <a:spLocks noChangeArrowheads="1"/>
            </p:cNvSpPr>
            <p:nvPr/>
          </p:nvSpPr>
          <p:spPr bwMode="auto">
            <a:xfrm>
              <a:off x="0" y="0"/>
              <a:ext cx="1200" cy="480"/>
            </a:xfrm>
            <a:prstGeom prst="wedgeRoundRectCallout">
              <a:avLst>
                <a:gd name="adj1" fmla="val -2167"/>
                <a:gd name="adj2" fmla="val 85833"/>
                <a:gd name="adj3" fmla="val 16667"/>
              </a:avLst>
            </a:prstGeom>
            <a:solidFill>
              <a:srgbClr val="CCFFFF"/>
            </a:solidFill>
            <a:ln w="19050">
              <a:solidFill>
                <a:srgbClr val="CC00FF"/>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endParaRPr lang="zh-CN" altLang="zh-CN" sz="2600" b="1">
                <a:solidFill>
                  <a:srgbClr val="CC00FF"/>
                </a:solidFill>
                <a:ea typeface="宋体" pitchFamily="2" charset="-122"/>
              </a:endParaRPr>
            </a:p>
          </p:txBody>
        </p:sp>
        <p:sp>
          <p:nvSpPr>
            <p:cNvPr id="16432" name="Rectangle 82"/>
            <p:cNvSpPr>
              <a:spLocks noChangeArrowheads="1"/>
            </p:cNvSpPr>
            <p:nvPr/>
          </p:nvSpPr>
          <p:spPr bwMode="auto">
            <a:xfrm>
              <a:off x="48" y="48"/>
              <a:ext cx="1248" cy="308"/>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r>
                <a:rPr lang="zh-CN" altLang="zh-CN" sz="2600" b="1" i="1">
                  <a:solidFill>
                    <a:srgbClr val="0000CC"/>
                  </a:solidFill>
                  <a:ea typeface="宋体" pitchFamily="2" charset="-122"/>
                </a:rPr>
                <a:t>I</a:t>
              </a:r>
              <a:r>
                <a:rPr lang="zh-CN" altLang="zh-CN" sz="2600" b="1" baseline="-25000">
                  <a:solidFill>
                    <a:srgbClr val="0000CC"/>
                  </a:solidFill>
                  <a:ea typeface="宋体" pitchFamily="2" charset="-122"/>
                </a:rPr>
                <a:t>E</a:t>
              </a:r>
              <a:r>
                <a:rPr lang="zh-CN" altLang="zh-CN" sz="2600" b="1">
                  <a:solidFill>
                    <a:srgbClr val="0000CC"/>
                  </a:solidFill>
                  <a:ea typeface="宋体" pitchFamily="2" charset="-122"/>
                </a:rPr>
                <a:t>= </a:t>
              </a:r>
              <a:r>
                <a:rPr lang="zh-CN" altLang="zh-CN" sz="2600" b="1" i="1">
                  <a:solidFill>
                    <a:srgbClr val="0000CC"/>
                  </a:solidFill>
                  <a:ea typeface="宋体" pitchFamily="2" charset="-122"/>
                </a:rPr>
                <a:t>I</a:t>
              </a:r>
              <a:r>
                <a:rPr lang="zh-CN" altLang="zh-CN" sz="2600" b="1" baseline="-25000">
                  <a:solidFill>
                    <a:srgbClr val="0000CC"/>
                  </a:solidFill>
                  <a:ea typeface="宋体" pitchFamily="2" charset="-122"/>
                </a:rPr>
                <a:t>En</a:t>
              </a:r>
              <a:r>
                <a:rPr lang="zh-CN" altLang="zh-CN" sz="2600" b="1">
                  <a:solidFill>
                    <a:srgbClr val="0000CC"/>
                  </a:solidFill>
                  <a:ea typeface="宋体" pitchFamily="2" charset="-122"/>
                </a:rPr>
                <a:t>+ </a:t>
              </a:r>
              <a:r>
                <a:rPr lang="zh-CN" altLang="zh-CN" sz="2600" b="1" i="1">
                  <a:solidFill>
                    <a:srgbClr val="0000CC"/>
                  </a:solidFill>
                  <a:ea typeface="宋体" pitchFamily="2" charset="-122"/>
                </a:rPr>
                <a:t>I</a:t>
              </a:r>
              <a:r>
                <a:rPr lang="zh-CN" altLang="zh-CN" sz="2600" b="1" baseline="-25000">
                  <a:solidFill>
                    <a:srgbClr val="0000CC"/>
                  </a:solidFill>
                  <a:ea typeface="宋体" pitchFamily="2" charset="-122"/>
                </a:rPr>
                <a:t>Ep</a:t>
              </a:r>
            </a:p>
          </p:txBody>
        </p:sp>
      </p:grpSp>
      <p:sp>
        <p:nvSpPr>
          <p:cNvPr id="19539" name="Line 83"/>
          <p:cNvSpPr>
            <a:spLocks noChangeShapeType="1"/>
          </p:cNvSpPr>
          <p:nvPr/>
        </p:nvSpPr>
        <p:spPr bwMode="auto">
          <a:xfrm flipH="1">
            <a:off x="7010400" y="2984500"/>
            <a:ext cx="6096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9540" name="Rectangle 84"/>
          <p:cNvSpPr>
            <a:spLocks noChangeArrowheads="1"/>
          </p:cNvSpPr>
          <p:nvPr/>
        </p:nvSpPr>
        <p:spPr bwMode="auto">
          <a:xfrm>
            <a:off x="7696200" y="2755900"/>
            <a:ext cx="533400" cy="519113"/>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r>
              <a:rPr lang="zh-CN" altLang="zh-CN" sz="2800" b="1" i="1">
                <a:solidFill>
                  <a:srgbClr val="FF0000"/>
                </a:solidFill>
                <a:ea typeface="宋体" pitchFamily="2" charset="-122"/>
              </a:rPr>
              <a:t>I</a:t>
            </a:r>
            <a:r>
              <a:rPr lang="zh-CN" altLang="zh-CN" sz="2800" b="1" baseline="-25000">
                <a:solidFill>
                  <a:srgbClr val="FF0000"/>
                </a:solidFill>
                <a:ea typeface="宋体" pitchFamily="2" charset="-122"/>
              </a:rPr>
              <a:t>C</a:t>
            </a:r>
          </a:p>
        </p:txBody>
      </p:sp>
      <p:grpSp>
        <p:nvGrpSpPr>
          <p:cNvPr id="19541" name="Group 85"/>
          <p:cNvGrpSpPr>
            <a:grpSpLocks/>
          </p:cNvGrpSpPr>
          <p:nvPr/>
        </p:nvGrpSpPr>
        <p:grpSpPr bwMode="auto">
          <a:xfrm>
            <a:off x="7010400" y="1765300"/>
            <a:ext cx="2133600" cy="762000"/>
            <a:chOff x="0" y="0"/>
            <a:chExt cx="1344" cy="480"/>
          </a:xfrm>
        </p:grpSpPr>
        <p:sp>
          <p:nvSpPr>
            <p:cNvPr id="16429" name="AutoShape 86"/>
            <p:cNvSpPr>
              <a:spLocks noChangeArrowheads="1"/>
            </p:cNvSpPr>
            <p:nvPr/>
          </p:nvSpPr>
          <p:spPr bwMode="auto">
            <a:xfrm>
              <a:off x="0" y="0"/>
              <a:ext cx="1200" cy="480"/>
            </a:xfrm>
            <a:prstGeom prst="wedgeRoundRectCallout">
              <a:avLst>
                <a:gd name="adj1" fmla="val 4833"/>
                <a:gd name="adj2" fmla="val 88125"/>
                <a:gd name="adj3" fmla="val 16667"/>
              </a:avLst>
            </a:prstGeom>
            <a:solidFill>
              <a:srgbClr val="CCFFFF"/>
            </a:solidFill>
            <a:ln w="19050">
              <a:solidFill>
                <a:srgbClr val="CC00FF"/>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endParaRPr lang="zh-CN" altLang="zh-CN" sz="2600" b="1">
                <a:solidFill>
                  <a:srgbClr val="FF0000"/>
                </a:solidFill>
                <a:ea typeface="宋体" pitchFamily="2" charset="-122"/>
              </a:endParaRPr>
            </a:p>
          </p:txBody>
        </p:sp>
        <p:sp>
          <p:nvSpPr>
            <p:cNvPr id="16430" name="Rectangle 87"/>
            <p:cNvSpPr>
              <a:spLocks noChangeArrowheads="1"/>
            </p:cNvSpPr>
            <p:nvPr/>
          </p:nvSpPr>
          <p:spPr bwMode="auto">
            <a:xfrm>
              <a:off x="0" y="48"/>
              <a:ext cx="1344" cy="308"/>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r>
                <a:rPr lang="zh-CN" altLang="zh-CN" sz="2600" b="1" i="1">
                  <a:solidFill>
                    <a:srgbClr val="0000CC"/>
                  </a:solidFill>
                  <a:ea typeface="宋体" pitchFamily="2" charset="-122"/>
                </a:rPr>
                <a:t>I</a:t>
              </a:r>
              <a:r>
                <a:rPr lang="zh-CN" altLang="zh-CN" sz="2600" b="1" baseline="-25000">
                  <a:solidFill>
                    <a:srgbClr val="0000CC"/>
                  </a:solidFill>
                  <a:ea typeface="宋体" pitchFamily="2" charset="-122"/>
                </a:rPr>
                <a:t>C</a:t>
              </a:r>
              <a:r>
                <a:rPr lang="zh-CN" altLang="zh-CN" sz="2600" b="1">
                  <a:solidFill>
                    <a:srgbClr val="0000CC"/>
                  </a:solidFill>
                  <a:ea typeface="宋体" pitchFamily="2" charset="-122"/>
                </a:rPr>
                <a:t>= </a:t>
              </a:r>
              <a:r>
                <a:rPr lang="zh-CN" altLang="zh-CN" sz="2600" b="1" i="1">
                  <a:solidFill>
                    <a:srgbClr val="0000CC"/>
                  </a:solidFill>
                  <a:ea typeface="宋体" pitchFamily="2" charset="-122"/>
                </a:rPr>
                <a:t>I</a:t>
              </a:r>
              <a:r>
                <a:rPr lang="zh-CN" altLang="zh-CN" sz="2600" b="1" baseline="-25000">
                  <a:solidFill>
                    <a:srgbClr val="0000CC"/>
                  </a:solidFill>
                  <a:ea typeface="宋体" pitchFamily="2" charset="-122"/>
                </a:rPr>
                <a:t>Cn</a:t>
              </a:r>
              <a:r>
                <a:rPr lang="zh-CN" altLang="zh-CN" sz="2600" b="1">
                  <a:solidFill>
                    <a:srgbClr val="0000CC"/>
                  </a:solidFill>
                  <a:ea typeface="宋体" pitchFamily="2" charset="-122"/>
                </a:rPr>
                <a:t>+ </a:t>
              </a:r>
              <a:r>
                <a:rPr lang="zh-CN" altLang="zh-CN" sz="2600" b="1" i="1">
                  <a:solidFill>
                    <a:srgbClr val="0000CC"/>
                  </a:solidFill>
                  <a:ea typeface="宋体" pitchFamily="2" charset="-122"/>
                </a:rPr>
                <a:t>I</a:t>
              </a:r>
              <a:r>
                <a:rPr lang="zh-CN" altLang="zh-CN" sz="2600" b="1" baseline="-25000">
                  <a:solidFill>
                    <a:srgbClr val="0000CC"/>
                  </a:solidFill>
                  <a:ea typeface="宋体" pitchFamily="2" charset="-122"/>
                </a:rPr>
                <a:t>CBO</a:t>
              </a:r>
            </a:p>
          </p:txBody>
        </p:sp>
      </p:grpSp>
      <p:sp>
        <p:nvSpPr>
          <p:cNvPr id="19544" name="Line 88"/>
          <p:cNvSpPr>
            <a:spLocks noChangeShapeType="1"/>
          </p:cNvSpPr>
          <p:nvPr/>
        </p:nvSpPr>
        <p:spPr bwMode="auto">
          <a:xfrm flipV="1">
            <a:off x="4876800" y="4127500"/>
            <a:ext cx="0" cy="5334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9545" name="Rectangle 89"/>
          <p:cNvSpPr>
            <a:spLocks noChangeArrowheads="1"/>
          </p:cNvSpPr>
          <p:nvPr/>
        </p:nvSpPr>
        <p:spPr bwMode="auto">
          <a:xfrm>
            <a:off x="4876800" y="4203700"/>
            <a:ext cx="533400" cy="519113"/>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r>
              <a:rPr lang="zh-CN" altLang="zh-CN" sz="2800" b="1" i="1">
                <a:solidFill>
                  <a:srgbClr val="FF0000"/>
                </a:solidFill>
                <a:ea typeface="宋体" pitchFamily="2" charset="-122"/>
              </a:rPr>
              <a:t>I</a:t>
            </a:r>
            <a:r>
              <a:rPr lang="zh-CN" altLang="zh-CN" sz="2800" b="1" baseline="-25000">
                <a:solidFill>
                  <a:srgbClr val="FF0000"/>
                </a:solidFill>
                <a:ea typeface="宋体" pitchFamily="2" charset="-122"/>
              </a:rPr>
              <a:t>B</a:t>
            </a:r>
          </a:p>
        </p:txBody>
      </p:sp>
      <p:grpSp>
        <p:nvGrpSpPr>
          <p:cNvPr id="19546" name="Group 90"/>
          <p:cNvGrpSpPr>
            <a:grpSpLocks/>
          </p:cNvGrpSpPr>
          <p:nvPr/>
        </p:nvGrpSpPr>
        <p:grpSpPr bwMode="auto">
          <a:xfrm>
            <a:off x="914400" y="5575300"/>
            <a:ext cx="7696200" cy="609600"/>
            <a:chOff x="0" y="0"/>
            <a:chExt cx="4848" cy="384"/>
          </a:xfrm>
        </p:grpSpPr>
        <p:sp>
          <p:nvSpPr>
            <p:cNvPr id="16427" name="AutoShape 91"/>
            <p:cNvSpPr>
              <a:spLocks noChangeArrowheads="1"/>
            </p:cNvSpPr>
            <p:nvPr/>
          </p:nvSpPr>
          <p:spPr bwMode="auto">
            <a:xfrm>
              <a:off x="0" y="0"/>
              <a:ext cx="4848" cy="384"/>
            </a:xfrm>
            <a:prstGeom prst="roundRect">
              <a:avLst>
                <a:gd name="adj" fmla="val 16667"/>
              </a:avLst>
            </a:prstGeom>
            <a:solidFill>
              <a:srgbClr val="CCFFFF"/>
            </a:solidFill>
            <a:ln w="19050">
              <a:solidFill>
                <a:srgbClr val="CC00FF"/>
              </a:solidFill>
              <a:round/>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sp>
          <p:nvSpPr>
            <p:cNvPr id="16428" name="Rectangle 92"/>
            <p:cNvSpPr>
              <a:spLocks noChangeArrowheads="1"/>
            </p:cNvSpPr>
            <p:nvPr/>
          </p:nvSpPr>
          <p:spPr bwMode="auto">
            <a:xfrm>
              <a:off x="48" y="28"/>
              <a:ext cx="4752" cy="308"/>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r>
                <a:rPr lang="zh-CN" altLang="zh-CN" sz="2600" b="1" i="1">
                  <a:solidFill>
                    <a:srgbClr val="FF0000"/>
                  </a:solidFill>
                  <a:ea typeface="宋体" pitchFamily="2" charset="-122"/>
                </a:rPr>
                <a:t>I</a:t>
              </a:r>
              <a:r>
                <a:rPr lang="zh-CN" altLang="zh-CN" sz="2600" b="1" baseline="-25000">
                  <a:solidFill>
                    <a:srgbClr val="FF0000"/>
                  </a:solidFill>
                  <a:ea typeface="宋体" pitchFamily="2" charset="-122"/>
                </a:rPr>
                <a:t>B </a:t>
              </a:r>
              <a:r>
                <a:rPr lang="zh-CN" altLang="zh-CN" sz="2600" b="1">
                  <a:solidFill>
                    <a:srgbClr val="0000CC"/>
                  </a:solidFill>
                  <a:ea typeface="宋体" pitchFamily="2" charset="-122"/>
                </a:rPr>
                <a:t>= </a:t>
              </a:r>
              <a:r>
                <a:rPr lang="zh-CN" altLang="zh-CN" sz="2600" b="1" i="1">
                  <a:solidFill>
                    <a:srgbClr val="0000CC"/>
                  </a:solidFill>
                  <a:ea typeface="宋体" pitchFamily="2" charset="-122"/>
                </a:rPr>
                <a:t>I</a:t>
              </a:r>
              <a:r>
                <a:rPr lang="zh-CN" altLang="zh-CN" sz="2600" b="1" baseline="-25000">
                  <a:solidFill>
                    <a:srgbClr val="0000CC"/>
                  </a:solidFill>
                  <a:ea typeface="宋体" pitchFamily="2" charset="-122"/>
                </a:rPr>
                <a:t>Ep </a:t>
              </a:r>
              <a:r>
                <a:rPr lang="zh-CN" altLang="zh-CN" sz="2600" b="1">
                  <a:solidFill>
                    <a:srgbClr val="0000CC"/>
                  </a:solidFill>
                  <a:ea typeface="宋体" pitchFamily="2" charset="-122"/>
                </a:rPr>
                <a:t>+ </a:t>
              </a:r>
              <a:r>
                <a:rPr lang="zh-CN" altLang="zh-CN" sz="2600" b="1" i="1">
                  <a:solidFill>
                    <a:srgbClr val="0000CC"/>
                  </a:solidFill>
                  <a:ea typeface="宋体" pitchFamily="2" charset="-122"/>
                </a:rPr>
                <a:t>I</a:t>
              </a:r>
              <a:r>
                <a:rPr lang="zh-CN" altLang="zh-CN" sz="2600" b="1" baseline="-25000">
                  <a:solidFill>
                    <a:srgbClr val="0000CC"/>
                  </a:solidFill>
                  <a:ea typeface="宋体" pitchFamily="2" charset="-122"/>
                </a:rPr>
                <a:t>BB </a:t>
              </a:r>
              <a:r>
                <a:rPr lang="zh-CN" altLang="zh-CN" sz="2600" b="1">
                  <a:solidFill>
                    <a:srgbClr val="0000CC"/>
                  </a:solidFill>
                  <a:latin typeface="宋体" pitchFamily="2" charset="-122"/>
                  <a:ea typeface="宋体" pitchFamily="2" charset="-122"/>
                </a:rPr>
                <a:t>- </a:t>
              </a:r>
              <a:r>
                <a:rPr lang="zh-CN" altLang="zh-CN" sz="2600" b="1" i="1">
                  <a:solidFill>
                    <a:srgbClr val="0000CC"/>
                  </a:solidFill>
                  <a:ea typeface="宋体" pitchFamily="2" charset="-122"/>
                </a:rPr>
                <a:t>I</a:t>
              </a:r>
              <a:r>
                <a:rPr lang="zh-CN" altLang="zh-CN" sz="2600" b="1" baseline="-25000">
                  <a:solidFill>
                    <a:srgbClr val="0000CC"/>
                  </a:solidFill>
                  <a:ea typeface="宋体" pitchFamily="2" charset="-122"/>
                </a:rPr>
                <a:t>CBO </a:t>
              </a:r>
              <a:r>
                <a:rPr lang="zh-CN" altLang="zh-CN" sz="2600" b="1">
                  <a:solidFill>
                    <a:srgbClr val="0000CC"/>
                  </a:solidFill>
                  <a:ea typeface="宋体" pitchFamily="2" charset="-122"/>
                </a:rPr>
                <a:t>= </a:t>
              </a:r>
              <a:r>
                <a:rPr lang="zh-CN" altLang="zh-CN" sz="2600" b="1" i="1">
                  <a:solidFill>
                    <a:srgbClr val="0000CC"/>
                  </a:solidFill>
                  <a:ea typeface="宋体" pitchFamily="2" charset="-122"/>
                </a:rPr>
                <a:t>I</a:t>
              </a:r>
              <a:r>
                <a:rPr lang="zh-CN" altLang="zh-CN" sz="2600" b="1" baseline="-25000">
                  <a:solidFill>
                    <a:srgbClr val="0000CC"/>
                  </a:solidFill>
                  <a:ea typeface="宋体" pitchFamily="2" charset="-122"/>
                </a:rPr>
                <a:t>Ep</a:t>
              </a:r>
              <a:r>
                <a:rPr lang="zh-CN" altLang="zh-CN" sz="2600" b="1">
                  <a:solidFill>
                    <a:srgbClr val="0000CC"/>
                  </a:solidFill>
                  <a:ea typeface="宋体" pitchFamily="2" charset="-122"/>
                </a:rPr>
                <a:t>+ (</a:t>
              </a:r>
              <a:r>
                <a:rPr lang="zh-CN" altLang="zh-CN" sz="2600" b="1" i="1">
                  <a:solidFill>
                    <a:srgbClr val="0000CC"/>
                  </a:solidFill>
                  <a:ea typeface="宋体" pitchFamily="2" charset="-122"/>
                </a:rPr>
                <a:t>I</a:t>
              </a:r>
              <a:r>
                <a:rPr lang="zh-CN" altLang="zh-CN" sz="2600" b="1" baseline="-25000">
                  <a:solidFill>
                    <a:srgbClr val="0000CC"/>
                  </a:solidFill>
                  <a:ea typeface="宋体" pitchFamily="2" charset="-122"/>
                </a:rPr>
                <a:t>En</a:t>
              </a:r>
              <a:r>
                <a:rPr lang="zh-CN" altLang="zh-CN" sz="2600" b="1">
                  <a:solidFill>
                    <a:srgbClr val="0000CC"/>
                  </a:solidFill>
                  <a:latin typeface="宋体" pitchFamily="2" charset="-122"/>
                  <a:ea typeface="宋体" pitchFamily="2" charset="-122"/>
                </a:rPr>
                <a:t>- </a:t>
              </a:r>
              <a:r>
                <a:rPr lang="zh-CN" altLang="zh-CN" sz="2600" b="1" i="1">
                  <a:solidFill>
                    <a:srgbClr val="0000CC"/>
                  </a:solidFill>
                  <a:ea typeface="宋体" pitchFamily="2" charset="-122"/>
                </a:rPr>
                <a:t>I</a:t>
              </a:r>
              <a:r>
                <a:rPr lang="zh-CN" altLang="zh-CN" sz="2600" b="1" baseline="-25000">
                  <a:solidFill>
                    <a:srgbClr val="0000CC"/>
                  </a:solidFill>
                  <a:ea typeface="宋体" pitchFamily="2" charset="-122"/>
                </a:rPr>
                <a:t>Cn</a:t>
              </a:r>
              <a:r>
                <a:rPr lang="zh-CN" altLang="zh-CN" sz="2600" b="1">
                  <a:solidFill>
                    <a:srgbClr val="0000CC"/>
                  </a:solidFill>
                  <a:ea typeface="宋体" pitchFamily="2" charset="-122"/>
                </a:rPr>
                <a:t>) </a:t>
              </a:r>
              <a:r>
                <a:rPr lang="zh-CN" altLang="zh-CN" sz="2600" b="1">
                  <a:solidFill>
                    <a:srgbClr val="0000CC"/>
                  </a:solidFill>
                  <a:latin typeface="宋体" pitchFamily="2" charset="-122"/>
                  <a:ea typeface="宋体" pitchFamily="2" charset="-122"/>
                </a:rPr>
                <a:t>-</a:t>
              </a:r>
              <a:r>
                <a:rPr lang="zh-CN" altLang="zh-CN" sz="2600" b="1" i="1">
                  <a:solidFill>
                    <a:srgbClr val="0000CC"/>
                  </a:solidFill>
                  <a:ea typeface="宋体" pitchFamily="2" charset="-122"/>
                </a:rPr>
                <a:t>I</a:t>
              </a:r>
              <a:r>
                <a:rPr lang="zh-CN" altLang="zh-CN" sz="2600" b="1" baseline="-25000">
                  <a:solidFill>
                    <a:srgbClr val="0000CC"/>
                  </a:solidFill>
                  <a:ea typeface="宋体" pitchFamily="2" charset="-122"/>
                </a:rPr>
                <a:t>CBO </a:t>
              </a:r>
              <a:r>
                <a:rPr lang="zh-CN" altLang="zh-CN" sz="2600" b="1">
                  <a:solidFill>
                    <a:srgbClr val="FF0000"/>
                  </a:solidFill>
                  <a:ea typeface="宋体" pitchFamily="2" charset="-122"/>
                </a:rPr>
                <a:t>= </a:t>
              </a:r>
              <a:r>
                <a:rPr lang="zh-CN" altLang="zh-CN" sz="2600" b="1" i="1">
                  <a:solidFill>
                    <a:srgbClr val="FF0000"/>
                  </a:solidFill>
                  <a:ea typeface="宋体" pitchFamily="2" charset="-122"/>
                </a:rPr>
                <a:t>I</a:t>
              </a:r>
              <a:r>
                <a:rPr lang="zh-CN" altLang="zh-CN" sz="2600" b="1" baseline="-25000">
                  <a:solidFill>
                    <a:srgbClr val="FF0000"/>
                  </a:solidFill>
                  <a:ea typeface="宋体" pitchFamily="2" charset="-122"/>
                </a:rPr>
                <a:t>E </a:t>
              </a:r>
              <a:r>
                <a:rPr lang="zh-CN" altLang="zh-CN" sz="2600" b="1">
                  <a:solidFill>
                    <a:srgbClr val="FF0000"/>
                  </a:solidFill>
                  <a:latin typeface="宋体" pitchFamily="2" charset="-122"/>
                  <a:ea typeface="宋体" pitchFamily="2" charset="-122"/>
                </a:rPr>
                <a:t>- </a:t>
              </a:r>
              <a:r>
                <a:rPr lang="zh-CN" altLang="zh-CN" sz="2600" b="1" i="1">
                  <a:solidFill>
                    <a:srgbClr val="FF0000"/>
                  </a:solidFill>
                  <a:ea typeface="宋体" pitchFamily="2" charset="-122"/>
                </a:rPr>
                <a:t>I</a:t>
              </a:r>
              <a:r>
                <a:rPr lang="zh-CN" altLang="zh-CN" sz="2600" b="1" baseline="-25000">
                  <a:solidFill>
                    <a:srgbClr val="FF0000"/>
                  </a:solidFill>
                  <a:ea typeface="宋体" pitchFamily="2" charset="-122"/>
                </a:rPr>
                <a:t>C</a:t>
              </a:r>
            </a:p>
          </p:txBody>
        </p:sp>
      </p:grpSp>
      <p:grpSp>
        <p:nvGrpSpPr>
          <p:cNvPr id="19549" name="Group 93"/>
          <p:cNvGrpSpPr>
            <a:grpSpLocks/>
          </p:cNvGrpSpPr>
          <p:nvPr/>
        </p:nvGrpSpPr>
        <p:grpSpPr bwMode="auto">
          <a:xfrm>
            <a:off x="4495800" y="2374900"/>
            <a:ext cx="533400" cy="457200"/>
            <a:chOff x="0" y="0"/>
            <a:chExt cx="336" cy="288"/>
          </a:xfrm>
        </p:grpSpPr>
        <p:sp>
          <p:nvSpPr>
            <p:cNvPr id="16423" name="Line 94"/>
            <p:cNvSpPr>
              <a:spLocks noChangeShapeType="1"/>
            </p:cNvSpPr>
            <p:nvPr/>
          </p:nvSpPr>
          <p:spPr bwMode="auto">
            <a:xfrm>
              <a:off x="0" y="0"/>
              <a:ext cx="336" cy="0"/>
            </a:xfrm>
            <a:prstGeom prst="line">
              <a:avLst/>
            </a:prstGeom>
            <a:noFill/>
            <a:ln w="25400">
              <a:solidFill>
                <a:srgbClr val="FF0000"/>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6424" name="Line 95"/>
            <p:cNvSpPr>
              <a:spLocks noChangeShapeType="1"/>
            </p:cNvSpPr>
            <p:nvPr/>
          </p:nvSpPr>
          <p:spPr bwMode="auto">
            <a:xfrm>
              <a:off x="0" y="96"/>
              <a:ext cx="336" cy="0"/>
            </a:xfrm>
            <a:prstGeom prst="line">
              <a:avLst/>
            </a:prstGeom>
            <a:noFill/>
            <a:ln w="25400">
              <a:solidFill>
                <a:srgbClr val="FF0000"/>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6425" name="Line 96"/>
            <p:cNvSpPr>
              <a:spLocks noChangeShapeType="1"/>
            </p:cNvSpPr>
            <p:nvPr/>
          </p:nvSpPr>
          <p:spPr bwMode="auto">
            <a:xfrm>
              <a:off x="0" y="192"/>
              <a:ext cx="336" cy="0"/>
            </a:xfrm>
            <a:prstGeom prst="line">
              <a:avLst/>
            </a:prstGeom>
            <a:noFill/>
            <a:ln w="25400">
              <a:solidFill>
                <a:srgbClr val="FF0000"/>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6426" name="Line 97"/>
            <p:cNvSpPr>
              <a:spLocks noChangeShapeType="1"/>
            </p:cNvSpPr>
            <p:nvPr/>
          </p:nvSpPr>
          <p:spPr bwMode="auto">
            <a:xfrm>
              <a:off x="0" y="288"/>
              <a:ext cx="336" cy="0"/>
            </a:xfrm>
            <a:prstGeom prst="line">
              <a:avLst/>
            </a:prstGeom>
            <a:noFill/>
            <a:ln w="25400">
              <a:solidFill>
                <a:srgbClr val="FF0000"/>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grpSp>
      <p:grpSp>
        <p:nvGrpSpPr>
          <p:cNvPr id="19554" name="Group 98"/>
          <p:cNvGrpSpPr>
            <a:grpSpLocks/>
          </p:cNvGrpSpPr>
          <p:nvPr/>
        </p:nvGrpSpPr>
        <p:grpSpPr bwMode="auto">
          <a:xfrm>
            <a:off x="5257800" y="2374900"/>
            <a:ext cx="609600" cy="457200"/>
            <a:chOff x="0" y="0"/>
            <a:chExt cx="336" cy="288"/>
          </a:xfrm>
        </p:grpSpPr>
        <p:sp>
          <p:nvSpPr>
            <p:cNvPr id="16419" name="Line 99"/>
            <p:cNvSpPr>
              <a:spLocks noChangeShapeType="1"/>
            </p:cNvSpPr>
            <p:nvPr/>
          </p:nvSpPr>
          <p:spPr bwMode="auto">
            <a:xfrm>
              <a:off x="0" y="0"/>
              <a:ext cx="336" cy="0"/>
            </a:xfrm>
            <a:prstGeom prst="line">
              <a:avLst/>
            </a:prstGeom>
            <a:noFill/>
            <a:ln w="25400">
              <a:solidFill>
                <a:srgbClr val="FF0000"/>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6420" name="Line 100"/>
            <p:cNvSpPr>
              <a:spLocks noChangeShapeType="1"/>
            </p:cNvSpPr>
            <p:nvPr/>
          </p:nvSpPr>
          <p:spPr bwMode="auto">
            <a:xfrm>
              <a:off x="0" y="96"/>
              <a:ext cx="336" cy="0"/>
            </a:xfrm>
            <a:prstGeom prst="line">
              <a:avLst/>
            </a:prstGeom>
            <a:noFill/>
            <a:ln w="25400">
              <a:solidFill>
                <a:srgbClr val="FF0000"/>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6421" name="Line 101"/>
            <p:cNvSpPr>
              <a:spLocks noChangeShapeType="1"/>
            </p:cNvSpPr>
            <p:nvPr/>
          </p:nvSpPr>
          <p:spPr bwMode="auto">
            <a:xfrm>
              <a:off x="0" y="192"/>
              <a:ext cx="336" cy="0"/>
            </a:xfrm>
            <a:prstGeom prst="line">
              <a:avLst/>
            </a:prstGeom>
            <a:noFill/>
            <a:ln w="25400">
              <a:solidFill>
                <a:srgbClr val="FF0000"/>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6422" name="Line 102"/>
            <p:cNvSpPr>
              <a:spLocks noChangeShapeType="1"/>
            </p:cNvSpPr>
            <p:nvPr/>
          </p:nvSpPr>
          <p:spPr bwMode="auto">
            <a:xfrm>
              <a:off x="0" y="288"/>
              <a:ext cx="336" cy="0"/>
            </a:xfrm>
            <a:prstGeom prst="line">
              <a:avLst/>
            </a:prstGeom>
            <a:noFill/>
            <a:ln w="25400">
              <a:solidFill>
                <a:srgbClr val="FF0000"/>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grpSp>
      <p:sp>
        <p:nvSpPr>
          <p:cNvPr id="16413" name="Rectangle 103">
            <a:hlinkClick r:id="rId3"/>
          </p:cNvPr>
          <p:cNvSpPr>
            <a:spLocks noChangeArrowheads="1"/>
          </p:cNvSpPr>
          <p:nvPr/>
        </p:nvSpPr>
        <p:spPr bwMode="auto">
          <a:xfrm>
            <a:off x="250825" y="260350"/>
            <a:ext cx="54737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spAutoFit/>
          </a:bodyPr>
          <a:lstStyle>
            <a:lvl1pPr marL="190500" indent="-190500"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20000"/>
              </a:spcBef>
              <a:buFontTx/>
              <a:buNone/>
            </a:pPr>
            <a:r>
              <a:rPr lang="zh-CN" altLang="zh-CN" b="1">
                <a:solidFill>
                  <a:srgbClr val="0000FF"/>
                </a:solidFill>
                <a:latin typeface="楷体_GB2312" pitchFamily="1" charset="-122"/>
              </a:rPr>
              <a:t>1. 内部载流子的传输过程（以NPN为例）</a:t>
            </a:r>
          </a:p>
        </p:txBody>
      </p:sp>
      <p:sp>
        <p:nvSpPr>
          <p:cNvPr id="16414" name="Text Box 104"/>
          <p:cNvSpPr txBox="1">
            <a:spLocks noChangeArrowheads="1"/>
          </p:cNvSpPr>
          <p:nvPr/>
        </p:nvSpPr>
        <p:spPr bwMode="auto">
          <a:xfrm>
            <a:off x="1835150" y="2997200"/>
            <a:ext cx="3603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spcBef>
                <a:spcPct val="50000"/>
              </a:spcBef>
            </a:pPr>
            <a:r>
              <a:rPr lang="zh-CN" altLang="zh-CN" b="1"/>
              <a:t>e</a:t>
            </a:r>
          </a:p>
        </p:txBody>
      </p:sp>
      <p:sp>
        <p:nvSpPr>
          <p:cNvPr id="16415" name="Text Box 105"/>
          <p:cNvSpPr txBox="1">
            <a:spLocks noChangeArrowheads="1"/>
          </p:cNvSpPr>
          <p:nvPr/>
        </p:nvSpPr>
        <p:spPr bwMode="auto">
          <a:xfrm>
            <a:off x="4211638" y="4005263"/>
            <a:ext cx="36036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spcBef>
                <a:spcPct val="50000"/>
              </a:spcBef>
            </a:pPr>
            <a:r>
              <a:rPr lang="zh-CN" altLang="zh-CN" b="1"/>
              <a:t>b</a:t>
            </a:r>
          </a:p>
        </p:txBody>
      </p:sp>
      <p:sp>
        <p:nvSpPr>
          <p:cNvPr id="16416" name="Text Box 106"/>
          <p:cNvSpPr txBox="1">
            <a:spLocks noChangeArrowheads="1"/>
          </p:cNvSpPr>
          <p:nvPr/>
        </p:nvSpPr>
        <p:spPr bwMode="auto">
          <a:xfrm>
            <a:off x="6804025" y="3068638"/>
            <a:ext cx="3603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spcBef>
                <a:spcPct val="50000"/>
              </a:spcBef>
            </a:pPr>
            <a:r>
              <a:rPr lang="zh-CN" altLang="zh-CN" b="1"/>
              <a:t>c</a:t>
            </a:r>
          </a:p>
        </p:txBody>
      </p:sp>
      <p:sp>
        <p:nvSpPr>
          <p:cNvPr id="19563" name="圆角矩形3 2363"/>
          <p:cNvSpPr>
            <a:spLocks noChangeArrowheads="1"/>
          </p:cNvSpPr>
          <p:nvPr/>
        </p:nvSpPr>
        <p:spPr bwMode="auto">
          <a:xfrm>
            <a:off x="2714625" y="3333750"/>
            <a:ext cx="1727200" cy="504825"/>
          </a:xfrm>
          <a:prstGeom prst="roundRect">
            <a:avLst>
              <a:gd name="adj" fmla="val 16667"/>
            </a:avLst>
          </a:prstGeom>
          <a:solidFill>
            <a:srgbClr val="FFFFCC"/>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zh-CN"/>
          </a:p>
        </p:txBody>
      </p:sp>
      <p:sp>
        <p:nvSpPr>
          <p:cNvPr id="19564" name="圆角矩形3 2363"/>
          <p:cNvSpPr>
            <a:spLocks noChangeArrowheads="1"/>
          </p:cNvSpPr>
          <p:nvPr/>
        </p:nvSpPr>
        <p:spPr bwMode="auto">
          <a:xfrm>
            <a:off x="4933950" y="3141663"/>
            <a:ext cx="1727200" cy="647700"/>
          </a:xfrm>
          <a:prstGeom prst="roundRect">
            <a:avLst>
              <a:gd name="adj" fmla="val 16667"/>
            </a:avLst>
          </a:prstGeom>
          <a:solidFill>
            <a:srgbClr val="FFFFCC"/>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zh-CN"/>
          </a:p>
        </p:txBody>
      </p:sp>
    </p:spTree>
    <p:extLst>
      <p:ext uri="{BB962C8B-B14F-4D97-AF65-F5344CB8AC3E}">
        <p14:creationId xmlns:p14="http://schemas.microsoft.com/office/powerpoint/2010/main" xmlns="" val="35089812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1000"/>
                                  </p:stCondLst>
                                  <p:childTnLst>
                                    <p:set>
                                      <p:cBhvr>
                                        <p:cTn id="6" dur="1" fill="hold">
                                          <p:stCondLst>
                                            <p:cond delay="0"/>
                                          </p:stCondLst>
                                        </p:cTn>
                                        <p:tgtEl>
                                          <p:spTgt spid="19458"/>
                                        </p:tgtEl>
                                        <p:attrNameLst>
                                          <p:attrName>style.visibility</p:attrName>
                                        </p:attrNameLst>
                                      </p:cBhvr>
                                      <p:to>
                                        <p:strVal val="visible"/>
                                      </p:to>
                                    </p:set>
                                    <p:animEffect transition="in" filter="dissolve">
                                      <p:cBhvr>
                                        <p:cTn id="7" dur="500"/>
                                        <p:tgtEl>
                                          <p:spTgt spid="194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482"/>
                                        </p:tgtEl>
                                        <p:attrNameLst>
                                          <p:attrName>style.visibility</p:attrName>
                                        </p:attrNameLst>
                                      </p:cBhvr>
                                      <p:to>
                                        <p:strVal val="visible"/>
                                      </p:to>
                                    </p:set>
                                    <p:animEffect transition="in" filter="wipe(left)">
                                      <p:cBhvr>
                                        <p:cTn id="12" dur="500"/>
                                        <p:tgtEl>
                                          <p:spTgt spid="19482"/>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9491"/>
                                        </p:tgtEl>
                                        <p:attrNameLst>
                                          <p:attrName>style.visibility</p:attrName>
                                        </p:attrNameLst>
                                      </p:cBhvr>
                                      <p:to>
                                        <p:strVal val="visible"/>
                                      </p:to>
                                    </p:set>
                                    <p:animEffect transition="in" filter="wipe(left)">
                                      <p:cBhvr>
                                        <p:cTn id="16" dur="500"/>
                                        <p:tgtEl>
                                          <p:spTgt spid="19491"/>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19504"/>
                                        </p:tgtEl>
                                        <p:attrNameLst>
                                          <p:attrName>style.visibility</p:attrName>
                                        </p:attrNameLst>
                                      </p:cBhvr>
                                      <p:to>
                                        <p:strVal val="visible"/>
                                      </p:to>
                                    </p:set>
                                    <p:animEffect transition="in" filter="wipe(left)">
                                      <p:cBhvr>
                                        <p:cTn id="20" dur="500"/>
                                        <p:tgtEl>
                                          <p:spTgt spid="1950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2" fill="hold" nodeType="clickEffect">
                                  <p:stCondLst>
                                    <p:cond delay="0"/>
                                  </p:stCondLst>
                                  <p:childTnLst>
                                    <p:set>
                                      <p:cBhvr>
                                        <p:cTn id="24" dur="1" fill="hold">
                                          <p:stCondLst>
                                            <p:cond delay="0"/>
                                          </p:stCondLst>
                                        </p:cTn>
                                        <p:tgtEl>
                                          <p:spTgt spid="19488"/>
                                        </p:tgtEl>
                                        <p:attrNameLst>
                                          <p:attrName>style.visibility</p:attrName>
                                        </p:attrNameLst>
                                      </p:cBhvr>
                                      <p:to>
                                        <p:strVal val="visible"/>
                                      </p:to>
                                    </p:set>
                                    <p:animEffect transition="in" filter="wipe(right)">
                                      <p:cBhvr>
                                        <p:cTn id="25" dur="500"/>
                                        <p:tgtEl>
                                          <p:spTgt spid="19488"/>
                                        </p:tgtEl>
                                      </p:cBhvr>
                                    </p:animEffect>
                                  </p:childTnLst>
                                </p:cTn>
                              </p:par>
                            </p:childTnLst>
                          </p:cTn>
                        </p:par>
                        <p:par>
                          <p:cTn id="26" fill="hold" nodeType="afterGroup">
                            <p:stCondLst>
                              <p:cond delay="500"/>
                            </p:stCondLst>
                            <p:childTnLst>
                              <p:par>
                                <p:cTn id="27" presetID="22" presetClass="entr" presetSubtype="2" fill="hold" nodeType="afterEffect">
                                  <p:stCondLst>
                                    <p:cond delay="0"/>
                                  </p:stCondLst>
                                  <p:childTnLst>
                                    <p:set>
                                      <p:cBhvr>
                                        <p:cTn id="28" dur="1" fill="hold">
                                          <p:stCondLst>
                                            <p:cond delay="0"/>
                                          </p:stCondLst>
                                        </p:cTn>
                                        <p:tgtEl>
                                          <p:spTgt spid="19509"/>
                                        </p:tgtEl>
                                        <p:attrNameLst>
                                          <p:attrName>style.visibility</p:attrName>
                                        </p:attrNameLst>
                                      </p:cBhvr>
                                      <p:to>
                                        <p:strVal val="visible"/>
                                      </p:to>
                                    </p:set>
                                    <p:animEffect transition="in" filter="wipe(right)">
                                      <p:cBhvr>
                                        <p:cTn id="29" dur="500"/>
                                        <p:tgtEl>
                                          <p:spTgt spid="19509"/>
                                        </p:tgtEl>
                                      </p:cBhvr>
                                    </p:animEffect>
                                  </p:childTnLst>
                                </p:cTn>
                              </p:par>
                            </p:childTnLst>
                          </p:cTn>
                        </p:par>
                        <p:par>
                          <p:cTn id="30" fill="hold" nodeType="afterGroup">
                            <p:stCondLst>
                              <p:cond delay="1000"/>
                            </p:stCondLst>
                            <p:childTnLst>
                              <p:par>
                                <p:cTn id="31" presetID="22" presetClass="entr" presetSubtype="2" fill="hold" grpId="0" nodeType="afterEffect">
                                  <p:stCondLst>
                                    <p:cond delay="0"/>
                                  </p:stCondLst>
                                  <p:childTnLst>
                                    <p:set>
                                      <p:cBhvr>
                                        <p:cTn id="32" dur="1" fill="hold">
                                          <p:stCondLst>
                                            <p:cond delay="0"/>
                                          </p:stCondLst>
                                        </p:cTn>
                                        <p:tgtEl>
                                          <p:spTgt spid="19492"/>
                                        </p:tgtEl>
                                        <p:attrNameLst>
                                          <p:attrName>style.visibility</p:attrName>
                                        </p:attrNameLst>
                                      </p:cBhvr>
                                      <p:to>
                                        <p:strVal val="visible"/>
                                      </p:to>
                                    </p:set>
                                    <p:animEffect transition="in" filter="wipe(right)">
                                      <p:cBhvr>
                                        <p:cTn id="33" dur="500"/>
                                        <p:tgtEl>
                                          <p:spTgt spid="1949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9549"/>
                                        </p:tgtEl>
                                        <p:attrNameLst>
                                          <p:attrName>style.visibility</p:attrName>
                                        </p:attrNameLst>
                                      </p:cBhvr>
                                      <p:to>
                                        <p:strVal val="visible"/>
                                      </p:to>
                                    </p:set>
                                    <p:animEffect transition="in" filter="wipe(left)">
                                      <p:cBhvr>
                                        <p:cTn id="38" dur="500"/>
                                        <p:tgtEl>
                                          <p:spTgt spid="19549"/>
                                        </p:tgtEl>
                                      </p:cBhvr>
                                    </p:animEffect>
                                  </p:childTnLst>
                                </p:cTn>
                              </p:par>
                            </p:childTnLst>
                          </p:cTn>
                        </p:par>
                        <p:par>
                          <p:cTn id="39" fill="hold" nodeType="afterGroup">
                            <p:stCondLst>
                              <p:cond delay="500"/>
                            </p:stCondLst>
                            <p:childTnLst>
                              <p:par>
                                <p:cTn id="40" presetID="22" presetClass="entr" presetSubtype="1" fill="hold" nodeType="afterEffect">
                                  <p:stCondLst>
                                    <p:cond delay="0"/>
                                  </p:stCondLst>
                                  <p:childTnLst>
                                    <p:set>
                                      <p:cBhvr>
                                        <p:cTn id="41" dur="1" fill="hold">
                                          <p:stCondLst>
                                            <p:cond delay="0"/>
                                          </p:stCondLst>
                                        </p:cTn>
                                        <p:tgtEl>
                                          <p:spTgt spid="19493"/>
                                        </p:tgtEl>
                                        <p:attrNameLst>
                                          <p:attrName>style.visibility</p:attrName>
                                        </p:attrNameLst>
                                      </p:cBhvr>
                                      <p:to>
                                        <p:strVal val="visible"/>
                                      </p:to>
                                    </p:set>
                                    <p:animEffect transition="in" filter="wipe(up)">
                                      <p:cBhvr>
                                        <p:cTn id="42" dur="500"/>
                                        <p:tgtEl>
                                          <p:spTgt spid="19493"/>
                                        </p:tgtEl>
                                      </p:cBhvr>
                                    </p:animEffect>
                                  </p:childTnLst>
                                </p:cTn>
                              </p:par>
                            </p:childTnLst>
                          </p:cTn>
                        </p:par>
                        <p:par>
                          <p:cTn id="43" fill="hold" nodeType="afterGroup">
                            <p:stCondLst>
                              <p:cond delay="1000"/>
                            </p:stCondLst>
                            <p:childTnLst>
                              <p:par>
                                <p:cTn id="44" presetID="22" presetClass="entr" presetSubtype="1" fill="hold" nodeType="afterEffect">
                                  <p:stCondLst>
                                    <p:cond delay="0"/>
                                  </p:stCondLst>
                                  <p:childTnLst>
                                    <p:set>
                                      <p:cBhvr>
                                        <p:cTn id="45" dur="1" fill="hold">
                                          <p:stCondLst>
                                            <p:cond delay="0"/>
                                          </p:stCondLst>
                                        </p:cTn>
                                        <p:tgtEl>
                                          <p:spTgt spid="19516"/>
                                        </p:tgtEl>
                                        <p:attrNameLst>
                                          <p:attrName>style.visibility</p:attrName>
                                        </p:attrNameLst>
                                      </p:cBhvr>
                                      <p:to>
                                        <p:strVal val="visible"/>
                                      </p:to>
                                    </p:set>
                                    <p:animEffect transition="in" filter="wipe(up)">
                                      <p:cBhvr>
                                        <p:cTn id="46" dur="500"/>
                                        <p:tgtEl>
                                          <p:spTgt spid="19516"/>
                                        </p:tgtEl>
                                      </p:cBhvr>
                                    </p:animEffect>
                                  </p:childTnLst>
                                </p:cTn>
                              </p:par>
                            </p:childTnLst>
                          </p:cTn>
                        </p:par>
                        <p:par>
                          <p:cTn id="47" fill="hold" nodeType="afterGroup">
                            <p:stCondLst>
                              <p:cond delay="1500"/>
                            </p:stCondLst>
                            <p:childTnLst>
                              <p:par>
                                <p:cTn id="48" presetID="22" presetClass="entr" presetSubtype="1" fill="hold" grpId="0" nodeType="afterEffect">
                                  <p:stCondLst>
                                    <p:cond delay="0"/>
                                  </p:stCondLst>
                                  <p:childTnLst>
                                    <p:set>
                                      <p:cBhvr>
                                        <p:cTn id="49" dur="1" fill="hold">
                                          <p:stCondLst>
                                            <p:cond delay="0"/>
                                          </p:stCondLst>
                                        </p:cTn>
                                        <p:tgtEl>
                                          <p:spTgt spid="19497"/>
                                        </p:tgtEl>
                                        <p:attrNameLst>
                                          <p:attrName>style.visibility</p:attrName>
                                        </p:attrNameLst>
                                      </p:cBhvr>
                                      <p:to>
                                        <p:strVal val="visible"/>
                                      </p:to>
                                    </p:set>
                                    <p:animEffect transition="in" filter="wipe(up)">
                                      <p:cBhvr>
                                        <p:cTn id="50" dur="500"/>
                                        <p:tgtEl>
                                          <p:spTgt spid="1949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19554"/>
                                        </p:tgtEl>
                                        <p:attrNameLst>
                                          <p:attrName>style.visibility</p:attrName>
                                        </p:attrNameLst>
                                      </p:cBhvr>
                                      <p:to>
                                        <p:strVal val="visible"/>
                                      </p:to>
                                    </p:set>
                                    <p:animEffect transition="in" filter="wipe(left)">
                                      <p:cBhvr>
                                        <p:cTn id="55" dur="500"/>
                                        <p:tgtEl>
                                          <p:spTgt spid="19554"/>
                                        </p:tgtEl>
                                      </p:cBhvr>
                                    </p:animEffect>
                                  </p:childTnLst>
                                </p:cTn>
                              </p:par>
                            </p:childTnLst>
                          </p:cTn>
                        </p:par>
                        <p:par>
                          <p:cTn id="56" fill="hold" nodeType="afterGroup">
                            <p:stCondLst>
                              <p:cond delay="500"/>
                            </p:stCondLst>
                            <p:childTnLst>
                              <p:par>
                                <p:cTn id="57" presetID="22" presetClass="entr" presetSubtype="8" fill="hold" nodeType="afterEffect">
                                  <p:stCondLst>
                                    <p:cond delay="0"/>
                                  </p:stCondLst>
                                  <p:childTnLst>
                                    <p:set>
                                      <p:cBhvr>
                                        <p:cTn id="58" dur="1" fill="hold">
                                          <p:stCondLst>
                                            <p:cond delay="0"/>
                                          </p:stCondLst>
                                        </p:cTn>
                                        <p:tgtEl>
                                          <p:spTgt spid="19522"/>
                                        </p:tgtEl>
                                        <p:attrNameLst>
                                          <p:attrName>style.visibility</p:attrName>
                                        </p:attrNameLst>
                                      </p:cBhvr>
                                      <p:to>
                                        <p:strVal val="visible"/>
                                      </p:to>
                                    </p:set>
                                    <p:animEffect transition="in" filter="wipe(left)">
                                      <p:cBhvr>
                                        <p:cTn id="59" dur="500"/>
                                        <p:tgtEl>
                                          <p:spTgt spid="19522"/>
                                        </p:tgtEl>
                                      </p:cBhvr>
                                    </p:animEffect>
                                  </p:childTnLst>
                                </p:cTn>
                              </p:par>
                            </p:childTnLst>
                          </p:cTn>
                        </p:par>
                        <p:par>
                          <p:cTn id="60" fill="hold" nodeType="afterGroup">
                            <p:stCondLst>
                              <p:cond delay="1000"/>
                            </p:stCondLst>
                            <p:childTnLst>
                              <p:par>
                                <p:cTn id="61" presetID="22" presetClass="entr" presetSubtype="8" fill="hold" grpId="0" nodeType="afterEffect">
                                  <p:stCondLst>
                                    <p:cond delay="0"/>
                                  </p:stCondLst>
                                  <p:childTnLst>
                                    <p:set>
                                      <p:cBhvr>
                                        <p:cTn id="62" dur="1" fill="hold">
                                          <p:stCondLst>
                                            <p:cond delay="0"/>
                                          </p:stCondLst>
                                        </p:cTn>
                                        <p:tgtEl>
                                          <p:spTgt spid="19498"/>
                                        </p:tgtEl>
                                        <p:attrNameLst>
                                          <p:attrName>style.visibility</p:attrName>
                                        </p:attrNameLst>
                                      </p:cBhvr>
                                      <p:to>
                                        <p:strVal val="visible"/>
                                      </p:to>
                                    </p:set>
                                    <p:animEffect transition="in" filter="wipe(left)">
                                      <p:cBhvr>
                                        <p:cTn id="63" dur="500"/>
                                        <p:tgtEl>
                                          <p:spTgt spid="19498"/>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9499"/>
                                        </p:tgtEl>
                                        <p:attrNameLst>
                                          <p:attrName>style.visibility</p:attrName>
                                        </p:attrNameLst>
                                      </p:cBhvr>
                                      <p:to>
                                        <p:strVal val="visible"/>
                                      </p:to>
                                    </p:set>
                                    <p:animEffect transition="in" filter="wipe(left)">
                                      <p:cBhvr>
                                        <p:cTn id="68" dur="500"/>
                                        <p:tgtEl>
                                          <p:spTgt spid="19499"/>
                                        </p:tgtEl>
                                      </p:cBhvr>
                                    </p:animEffect>
                                  </p:childTnLst>
                                </p:cTn>
                              </p:par>
                            </p:childTnLst>
                          </p:cTn>
                        </p:par>
                        <p:par>
                          <p:cTn id="69" fill="hold" nodeType="afterGroup">
                            <p:stCondLst>
                              <p:cond delay="500"/>
                            </p:stCondLst>
                            <p:childTnLst>
                              <p:par>
                                <p:cTn id="70" presetID="22" presetClass="entr" presetSubtype="2" fill="hold" nodeType="afterEffect">
                                  <p:stCondLst>
                                    <p:cond delay="0"/>
                                  </p:stCondLst>
                                  <p:childTnLst>
                                    <p:set>
                                      <p:cBhvr>
                                        <p:cTn id="71" dur="1" fill="hold">
                                          <p:stCondLst>
                                            <p:cond delay="0"/>
                                          </p:stCondLst>
                                        </p:cTn>
                                        <p:tgtEl>
                                          <p:spTgt spid="19500"/>
                                        </p:tgtEl>
                                        <p:attrNameLst>
                                          <p:attrName>style.visibility</p:attrName>
                                        </p:attrNameLst>
                                      </p:cBhvr>
                                      <p:to>
                                        <p:strVal val="visible"/>
                                      </p:to>
                                    </p:set>
                                    <p:animEffect transition="in" filter="wipe(right)">
                                      <p:cBhvr>
                                        <p:cTn id="72" dur="500"/>
                                        <p:tgtEl>
                                          <p:spTgt spid="19500"/>
                                        </p:tgtEl>
                                      </p:cBhvr>
                                    </p:animEffect>
                                  </p:childTnLst>
                                </p:cTn>
                              </p:par>
                            </p:childTnLst>
                          </p:cTn>
                        </p:par>
                        <p:par>
                          <p:cTn id="73" fill="hold" nodeType="afterGroup">
                            <p:stCondLst>
                              <p:cond delay="1000"/>
                            </p:stCondLst>
                            <p:childTnLst>
                              <p:par>
                                <p:cTn id="74" presetID="22" presetClass="entr" presetSubtype="2" fill="hold" nodeType="afterEffect">
                                  <p:stCondLst>
                                    <p:cond delay="0"/>
                                  </p:stCondLst>
                                  <p:childTnLst>
                                    <p:set>
                                      <p:cBhvr>
                                        <p:cTn id="75" dur="1" fill="hold">
                                          <p:stCondLst>
                                            <p:cond delay="0"/>
                                          </p:stCondLst>
                                        </p:cTn>
                                        <p:tgtEl>
                                          <p:spTgt spid="19527"/>
                                        </p:tgtEl>
                                        <p:attrNameLst>
                                          <p:attrName>style.visibility</p:attrName>
                                        </p:attrNameLst>
                                      </p:cBhvr>
                                      <p:to>
                                        <p:strVal val="visible"/>
                                      </p:to>
                                    </p:set>
                                    <p:animEffect transition="in" filter="wipe(right)">
                                      <p:cBhvr>
                                        <p:cTn id="76" dur="500"/>
                                        <p:tgtEl>
                                          <p:spTgt spid="19527"/>
                                        </p:tgtEl>
                                      </p:cBhvr>
                                    </p:animEffect>
                                  </p:childTnLst>
                                </p:cTn>
                              </p:par>
                            </p:childTnLst>
                          </p:cTn>
                        </p:par>
                        <p:par>
                          <p:cTn id="77" fill="hold" nodeType="afterGroup">
                            <p:stCondLst>
                              <p:cond delay="1500"/>
                            </p:stCondLst>
                            <p:childTnLst>
                              <p:par>
                                <p:cTn id="78" presetID="22" presetClass="entr" presetSubtype="2" fill="hold" grpId="0" nodeType="afterEffect">
                                  <p:stCondLst>
                                    <p:cond delay="0"/>
                                  </p:stCondLst>
                                  <p:childTnLst>
                                    <p:set>
                                      <p:cBhvr>
                                        <p:cTn id="79" dur="1" fill="hold">
                                          <p:stCondLst>
                                            <p:cond delay="0"/>
                                          </p:stCondLst>
                                        </p:cTn>
                                        <p:tgtEl>
                                          <p:spTgt spid="19503"/>
                                        </p:tgtEl>
                                        <p:attrNameLst>
                                          <p:attrName>style.visibility</p:attrName>
                                        </p:attrNameLst>
                                      </p:cBhvr>
                                      <p:to>
                                        <p:strVal val="visible"/>
                                      </p:to>
                                    </p:set>
                                    <p:animEffect transition="in" filter="wipe(right)">
                                      <p:cBhvr>
                                        <p:cTn id="80" dur="500"/>
                                        <p:tgtEl>
                                          <p:spTgt spid="19503"/>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2" fill="hold" grpId="0" nodeType="clickEffect">
                                  <p:stCondLst>
                                    <p:cond delay="0"/>
                                  </p:stCondLst>
                                  <p:childTnLst>
                                    <p:set>
                                      <p:cBhvr>
                                        <p:cTn id="84" dur="1" fill="hold">
                                          <p:stCondLst>
                                            <p:cond delay="0"/>
                                          </p:stCondLst>
                                        </p:cTn>
                                        <p:tgtEl>
                                          <p:spTgt spid="19534"/>
                                        </p:tgtEl>
                                        <p:attrNameLst>
                                          <p:attrName>style.visibility</p:attrName>
                                        </p:attrNameLst>
                                      </p:cBhvr>
                                      <p:to>
                                        <p:strVal val="visible"/>
                                      </p:to>
                                    </p:set>
                                    <p:animEffect transition="in" filter="wipe(right)">
                                      <p:cBhvr>
                                        <p:cTn id="85" dur="500"/>
                                        <p:tgtEl>
                                          <p:spTgt spid="19534"/>
                                        </p:tgtEl>
                                      </p:cBhvr>
                                    </p:animEffect>
                                  </p:childTnLst>
                                </p:cTn>
                              </p:par>
                            </p:childTnLst>
                          </p:cTn>
                        </p:par>
                        <p:par>
                          <p:cTn id="86" fill="hold" nodeType="afterGroup">
                            <p:stCondLst>
                              <p:cond delay="500"/>
                            </p:stCondLst>
                            <p:childTnLst>
                              <p:par>
                                <p:cTn id="87" presetID="22" presetClass="entr" presetSubtype="2" fill="hold" grpId="0" nodeType="afterEffect">
                                  <p:stCondLst>
                                    <p:cond delay="0"/>
                                  </p:stCondLst>
                                  <p:childTnLst>
                                    <p:set>
                                      <p:cBhvr>
                                        <p:cTn id="88" dur="1" fill="hold">
                                          <p:stCondLst>
                                            <p:cond delay="0"/>
                                          </p:stCondLst>
                                        </p:cTn>
                                        <p:tgtEl>
                                          <p:spTgt spid="19535"/>
                                        </p:tgtEl>
                                        <p:attrNameLst>
                                          <p:attrName>style.visibility</p:attrName>
                                        </p:attrNameLst>
                                      </p:cBhvr>
                                      <p:to>
                                        <p:strVal val="visible"/>
                                      </p:to>
                                    </p:set>
                                    <p:animEffect transition="in" filter="wipe(right)">
                                      <p:cBhvr>
                                        <p:cTn id="89" dur="500"/>
                                        <p:tgtEl>
                                          <p:spTgt spid="19535"/>
                                        </p:tgtEl>
                                      </p:cBhvr>
                                    </p:animEffect>
                                  </p:childTnLst>
                                </p:cTn>
                              </p:par>
                            </p:childTnLst>
                          </p:cTn>
                        </p:par>
                        <p:par>
                          <p:cTn id="90" fill="hold" nodeType="afterGroup">
                            <p:stCondLst>
                              <p:cond delay="1000"/>
                            </p:stCondLst>
                            <p:childTnLst>
                              <p:par>
                                <p:cTn id="91" presetID="3" presetClass="entr" presetSubtype="10" fill="hold" nodeType="afterEffect">
                                  <p:stCondLst>
                                    <p:cond delay="0"/>
                                  </p:stCondLst>
                                  <p:childTnLst>
                                    <p:set>
                                      <p:cBhvr>
                                        <p:cTn id="92" dur="1" fill="hold">
                                          <p:stCondLst>
                                            <p:cond delay="0"/>
                                          </p:stCondLst>
                                        </p:cTn>
                                        <p:tgtEl>
                                          <p:spTgt spid="19536"/>
                                        </p:tgtEl>
                                        <p:attrNameLst>
                                          <p:attrName>style.visibility</p:attrName>
                                        </p:attrNameLst>
                                      </p:cBhvr>
                                      <p:to>
                                        <p:strVal val="visible"/>
                                      </p:to>
                                    </p:set>
                                    <p:animEffect transition="in" filter="blinds(horizontal)">
                                      <p:cBhvr>
                                        <p:cTn id="93" dur="500"/>
                                        <p:tgtEl>
                                          <p:spTgt spid="19536"/>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2" fill="hold" grpId="0" nodeType="clickEffect">
                                  <p:stCondLst>
                                    <p:cond delay="0"/>
                                  </p:stCondLst>
                                  <p:childTnLst>
                                    <p:set>
                                      <p:cBhvr>
                                        <p:cTn id="97" dur="1" fill="hold">
                                          <p:stCondLst>
                                            <p:cond delay="0"/>
                                          </p:stCondLst>
                                        </p:cTn>
                                        <p:tgtEl>
                                          <p:spTgt spid="19539"/>
                                        </p:tgtEl>
                                        <p:attrNameLst>
                                          <p:attrName>style.visibility</p:attrName>
                                        </p:attrNameLst>
                                      </p:cBhvr>
                                      <p:to>
                                        <p:strVal val="visible"/>
                                      </p:to>
                                    </p:set>
                                    <p:animEffect transition="in" filter="wipe(right)">
                                      <p:cBhvr>
                                        <p:cTn id="98" dur="500"/>
                                        <p:tgtEl>
                                          <p:spTgt spid="19539"/>
                                        </p:tgtEl>
                                      </p:cBhvr>
                                    </p:animEffect>
                                  </p:childTnLst>
                                </p:cTn>
                              </p:par>
                            </p:childTnLst>
                          </p:cTn>
                        </p:par>
                        <p:par>
                          <p:cTn id="99" fill="hold" nodeType="afterGroup">
                            <p:stCondLst>
                              <p:cond delay="500"/>
                            </p:stCondLst>
                            <p:childTnLst>
                              <p:par>
                                <p:cTn id="100" presetID="22" presetClass="entr" presetSubtype="2" fill="hold" grpId="0" nodeType="afterEffect">
                                  <p:stCondLst>
                                    <p:cond delay="0"/>
                                  </p:stCondLst>
                                  <p:childTnLst>
                                    <p:set>
                                      <p:cBhvr>
                                        <p:cTn id="101" dur="1" fill="hold">
                                          <p:stCondLst>
                                            <p:cond delay="0"/>
                                          </p:stCondLst>
                                        </p:cTn>
                                        <p:tgtEl>
                                          <p:spTgt spid="19540"/>
                                        </p:tgtEl>
                                        <p:attrNameLst>
                                          <p:attrName>style.visibility</p:attrName>
                                        </p:attrNameLst>
                                      </p:cBhvr>
                                      <p:to>
                                        <p:strVal val="visible"/>
                                      </p:to>
                                    </p:set>
                                    <p:animEffect transition="in" filter="wipe(right)">
                                      <p:cBhvr>
                                        <p:cTn id="102" dur="500"/>
                                        <p:tgtEl>
                                          <p:spTgt spid="19540"/>
                                        </p:tgtEl>
                                      </p:cBhvr>
                                    </p:animEffect>
                                  </p:childTnLst>
                                </p:cTn>
                              </p:par>
                            </p:childTnLst>
                          </p:cTn>
                        </p:par>
                        <p:par>
                          <p:cTn id="103" fill="hold" nodeType="afterGroup">
                            <p:stCondLst>
                              <p:cond delay="1000"/>
                            </p:stCondLst>
                            <p:childTnLst>
                              <p:par>
                                <p:cTn id="104" presetID="3" presetClass="entr" presetSubtype="10" fill="hold" nodeType="afterEffect">
                                  <p:stCondLst>
                                    <p:cond delay="0"/>
                                  </p:stCondLst>
                                  <p:childTnLst>
                                    <p:set>
                                      <p:cBhvr>
                                        <p:cTn id="105" dur="1" fill="hold">
                                          <p:stCondLst>
                                            <p:cond delay="0"/>
                                          </p:stCondLst>
                                        </p:cTn>
                                        <p:tgtEl>
                                          <p:spTgt spid="19541"/>
                                        </p:tgtEl>
                                        <p:attrNameLst>
                                          <p:attrName>style.visibility</p:attrName>
                                        </p:attrNameLst>
                                      </p:cBhvr>
                                      <p:to>
                                        <p:strVal val="visible"/>
                                      </p:to>
                                    </p:set>
                                    <p:animEffect transition="in" filter="blinds(horizontal)">
                                      <p:cBhvr>
                                        <p:cTn id="106" dur="500"/>
                                        <p:tgtEl>
                                          <p:spTgt spid="19541"/>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19544"/>
                                        </p:tgtEl>
                                        <p:attrNameLst>
                                          <p:attrName>style.visibility</p:attrName>
                                        </p:attrNameLst>
                                      </p:cBhvr>
                                      <p:to>
                                        <p:strVal val="visible"/>
                                      </p:to>
                                    </p:set>
                                    <p:animEffect transition="in" filter="wipe(down)">
                                      <p:cBhvr>
                                        <p:cTn id="111" dur="500"/>
                                        <p:tgtEl>
                                          <p:spTgt spid="19544"/>
                                        </p:tgtEl>
                                      </p:cBhvr>
                                    </p:animEffect>
                                  </p:childTnLst>
                                </p:cTn>
                              </p:par>
                            </p:childTnLst>
                          </p:cTn>
                        </p:par>
                        <p:par>
                          <p:cTn id="112" fill="hold" nodeType="afterGroup">
                            <p:stCondLst>
                              <p:cond delay="500"/>
                            </p:stCondLst>
                            <p:childTnLst>
                              <p:par>
                                <p:cTn id="113" presetID="22" presetClass="entr" presetSubtype="4" fill="hold" grpId="0" nodeType="afterEffect">
                                  <p:stCondLst>
                                    <p:cond delay="0"/>
                                  </p:stCondLst>
                                  <p:childTnLst>
                                    <p:set>
                                      <p:cBhvr>
                                        <p:cTn id="114" dur="1" fill="hold">
                                          <p:stCondLst>
                                            <p:cond delay="0"/>
                                          </p:stCondLst>
                                        </p:cTn>
                                        <p:tgtEl>
                                          <p:spTgt spid="19545"/>
                                        </p:tgtEl>
                                        <p:attrNameLst>
                                          <p:attrName>style.visibility</p:attrName>
                                        </p:attrNameLst>
                                      </p:cBhvr>
                                      <p:to>
                                        <p:strVal val="visible"/>
                                      </p:to>
                                    </p:set>
                                    <p:animEffect transition="in" filter="wipe(down)">
                                      <p:cBhvr>
                                        <p:cTn id="115" dur="500"/>
                                        <p:tgtEl>
                                          <p:spTgt spid="19545"/>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5" presetClass="entr" presetSubtype="10" fill="hold" nodeType="clickEffect">
                                  <p:stCondLst>
                                    <p:cond delay="0"/>
                                  </p:stCondLst>
                                  <p:childTnLst>
                                    <p:set>
                                      <p:cBhvr>
                                        <p:cTn id="119" dur="1" fill="hold">
                                          <p:stCondLst>
                                            <p:cond delay="0"/>
                                          </p:stCondLst>
                                        </p:cTn>
                                        <p:tgtEl>
                                          <p:spTgt spid="19546"/>
                                        </p:tgtEl>
                                        <p:attrNameLst>
                                          <p:attrName>style.visibility</p:attrName>
                                        </p:attrNameLst>
                                      </p:cBhvr>
                                      <p:to>
                                        <p:strVal val="visible"/>
                                      </p:to>
                                    </p:set>
                                    <p:animEffect transition="in" filter="checkerboard(across)">
                                      <p:cBhvr>
                                        <p:cTn id="120" dur="500"/>
                                        <p:tgtEl>
                                          <p:spTgt spid="19546"/>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19563"/>
                                        </p:tgtEl>
                                        <p:attrNameLst>
                                          <p:attrName>style.visibility</p:attrName>
                                        </p:attrNameLst>
                                      </p:cBhvr>
                                      <p:to>
                                        <p:strVal val="visible"/>
                                      </p:to>
                                    </p:set>
                                    <p:anim calcmode="lin" valueType="num">
                                      <p:cBhvr additive="base">
                                        <p:cTn id="125" dur="500" fill="hold"/>
                                        <p:tgtEl>
                                          <p:spTgt spid="19563"/>
                                        </p:tgtEl>
                                        <p:attrNameLst>
                                          <p:attrName>ppt_x</p:attrName>
                                        </p:attrNameLst>
                                      </p:cBhvr>
                                      <p:tavLst>
                                        <p:tav tm="0">
                                          <p:val>
                                            <p:strVal val="#ppt_x"/>
                                          </p:val>
                                        </p:tav>
                                        <p:tav tm="100000">
                                          <p:val>
                                            <p:strVal val="#ppt_x"/>
                                          </p:val>
                                        </p:tav>
                                      </p:tavLst>
                                    </p:anim>
                                    <p:anim calcmode="lin" valueType="num">
                                      <p:cBhvr additive="base">
                                        <p:cTn id="126" dur="500" fill="hold"/>
                                        <p:tgtEl>
                                          <p:spTgt spid="19563"/>
                                        </p:tgtEl>
                                        <p:attrNameLst>
                                          <p:attrName>ppt_y</p:attrName>
                                        </p:attrNameLst>
                                      </p:cBhvr>
                                      <p:tavLst>
                                        <p:tav tm="0">
                                          <p:val>
                                            <p:strVal val="1+#ppt_h/2"/>
                                          </p:val>
                                        </p:tav>
                                        <p:tav tm="100000">
                                          <p:val>
                                            <p:strVal val="#ppt_y"/>
                                          </p:val>
                                        </p:tav>
                                      </p:tavLst>
                                    </p:anim>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19564"/>
                                        </p:tgtEl>
                                        <p:attrNameLst>
                                          <p:attrName>style.visibility</p:attrName>
                                        </p:attrNameLst>
                                      </p:cBhvr>
                                      <p:to>
                                        <p:strVal val="visible"/>
                                      </p:to>
                                    </p:set>
                                    <p:anim calcmode="lin" valueType="num">
                                      <p:cBhvr additive="base">
                                        <p:cTn id="131" dur="500" fill="hold"/>
                                        <p:tgtEl>
                                          <p:spTgt spid="19564"/>
                                        </p:tgtEl>
                                        <p:attrNameLst>
                                          <p:attrName>ppt_x</p:attrName>
                                        </p:attrNameLst>
                                      </p:cBhvr>
                                      <p:tavLst>
                                        <p:tav tm="0">
                                          <p:val>
                                            <p:strVal val="#ppt_x"/>
                                          </p:val>
                                        </p:tav>
                                        <p:tav tm="100000">
                                          <p:val>
                                            <p:strVal val="#ppt_x"/>
                                          </p:val>
                                        </p:tav>
                                      </p:tavLst>
                                    </p:anim>
                                    <p:anim calcmode="lin" valueType="num">
                                      <p:cBhvr additive="base">
                                        <p:cTn id="132" dur="500" fill="hold"/>
                                        <p:tgtEl>
                                          <p:spTgt spid="195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91" grpId="0" autoUpdateAnimBg="0"/>
      <p:bldP spid="19492" grpId="0" autoUpdateAnimBg="0"/>
      <p:bldP spid="19497" grpId="0" autoUpdateAnimBg="0"/>
      <p:bldP spid="19498" grpId="0" autoUpdateAnimBg="0"/>
      <p:bldP spid="19499" grpId="0" animBg="1"/>
      <p:bldP spid="19503" grpId="0" autoUpdateAnimBg="0"/>
      <p:bldP spid="19534" grpId="0" animBg="1"/>
      <p:bldP spid="19535" grpId="0" autoUpdateAnimBg="0"/>
      <p:bldP spid="19539" grpId="0" animBg="1"/>
      <p:bldP spid="19540" grpId="0" autoUpdateAnimBg="0"/>
      <p:bldP spid="19544" grpId="0" animBg="1"/>
      <p:bldP spid="19545" grpId="0" autoUpdateAnimBg="0"/>
      <p:bldP spid="19563" grpId="0" bldLvl="0" animBg="1" autoUpdateAnimBg="0"/>
      <p:bldP spid="19564" grpId="0" bldLvl="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457200" y="617538"/>
            <a:ext cx="8362950" cy="8842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just" eaLnBrk="1" hangingPunct="1">
              <a:buFont typeface="Wingdings" pitchFamily="2" charset="2"/>
              <a:buBlip>
                <a:blip r:embed="rId3"/>
              </a:buBlip>
            </a:pPr>
            <a:r>
              <a:rPr lang="zh-CN" altLang="en-US" b="1">
                <a:solidFill>
                  <a:srgbClr val="000000"/>
                </a:solidFill>
                <a:latin typeface="楷体_GB2312" pitchFamily="1" charset="-122"/>
              </a:rPr>
              <a:t>  发射结正偏：保证发射区向基区发射多子,形成扩散电流</a:t>
            </a:r>
            <a:r>
              <a:rPr lang="zh-CN" altLang="en-US" b="1" i="1">
                <a:solidFill>
                  <a:srgbClr val="000000"/>
                </a:solidFill>
                <a:latin typeface="楷体_GB2312" pitchFamily="1" charset="-122"/>
              </a:rPr>
              <a:t>I</a:t>
            </a:r>
            <a:r>
              <a:rPr lang="zh-CN" altLang="en-US" b="1" baseline="-25000">
                <a:solidFill>
                  <a:srgbClr val="000000"/>
                </a:solidFill>
                <a:latin typeface="楷体_GB2312" pitchFamily="1" charset="-122"/>
              </a:rPr>
              <a:t>E</a:t>
            </a:r>
            <a:endParaRPr lang="zh-CN" altLang="en-US" b="1">
              <a:solidFill>
                <a:srgbClr val="000000"/>
              </a:solidFill>
              <a:latin typeface="楷体_GB2312" pitchFamily="1" charset="-122"/>
            </a:endParaRPr>
          </a:p>
        </p:txBody>
      </p:sp>
      <p:sp>
        <p:nvSpPr>
          <p:cNvPr id="21507" name="Rectangle 3"/>
          <p:cNvSpPr>
            <a:spLocks noChangeArrowheads="1"/>
          </p:cNvSpPr>
          <p:nvPr/>
        </p:nvSpPr>
        <p:spPr bwMode="auto">
          <a:xfrm>
            <a:off x="1187450" y="1431925"/>
            <a:ext cx="7345363" cy="968375"/>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lnSpc>
                <a:spcPct val="120000"/>
              </a:lnSpc>
              <a:buFont typeface="Wingdings" pitchFamily="2" charset="2"/>
              <a:buNone/>
            </a:pPr>
            <a:r>
              <a:rPr lang="zh-CN" altLang="zh-CN" b="1">
                <a:solidFill>
                  <a:srgbClr val="008000"/>
                </a:solidFill>
                <a:latin typeface="楷体_GB2312" pitchFamily="1" charset="-122"/>
              </a:rPr>
              <a:t>发射区掺杂浓度 &gt;&gt; 基区掺杂浓度 ：减少在基区复合的电子数，提高发射效率。</a:t>
            </a:r>
          </a:p>
        </p:txBody>
      </p:sp>
      <p:sp>
        <p:nvSpPr>
          <p:cNvPr id="21508" name="Text Box 4"/>
          <p:cNvSpPr txBox="1">
            <a:spLocks noChangeArrowheads="1"/>
          </p:cNvSpPr>
          <p:nvPr/>
        </p:nvSpPr>
        <p:spPr bwMode="auto">
          <a:xfrm>
            <a:off x="457200" y="2514600"/>
            <a:ext cx="8075613" cy="1028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just" eaLnBrk="1" hangingPunct="1">
              <a:lnSpc>
                <a:spcPct val="120000"/>
              </a:lnSpc>
              <a:buFont typeface="Wingdings" pitchFamily="2" charset="2"/>
              <a:buBlip>
                <a:blip r:embed="rId3"/>
              </a:buBlip>
            </a:pPr>
            <a:r>
              <a:rPr lang="zh-CN" altLang="en-US" b="1">
                <a:solidFill>
                  <a:srgbClr val="000000"/>
                </a:solidFill>
                <a:latin typeface="楷体_GB2312" pitchFamily="1" charset="-122"/>
              </a:rPr>
              <a:t>  基区的作用：将发射到基区的多子，自发射结传输到集   电结边界,少部分多子在基区复合形成复合电流</a:t>
            </a:r>
            <a:r>
              <a:rPr lang="zh-CN" altLang="en-US" b="1" i="1">
                <a:solidFill>
                  <a:srgbClr val="000000"/>
                </a:solidFill>
                <a:latin typeface="楷体_GB2312" pitchFamily="1" charset="-122"/>
              </a:rPr>
              <a:t>I</a:t>
            </a:r>
            <a:r>
              <a:rPr lang="zh-CN" altLang="en-US" b="1" baseline="-25000">
                <a:solidFill>
                  <a:srgbClr val="000000"/>
                </a:solidFill>
                <a:latin typeface="楷体_GB2312" pitchFamily="1" charset="-122"/>
              </a:rPr>
              <a:t>B</a:t>
            </a:r>
            <a:r>
              <a:rPr lang="zh-CN" altLang="en-US" b="1">
                <a:solidFill>
                  <a:srgbClr val="0000CC"/>
                </a:solidFill>
                <a:latin typeface="楷体_GB2312" pitchFamily="1" charset="-122"/>
              </a:rPr>
              <a:t> </a:t>
            </a:r>
          </a:p>
        </p:txBody>
      </p:sp>
      <p:sp>
        <p:nvSpPr>
          <p:cNvPr id="21509" name="Rectangle 5"/>
          <p:cNvSpPr>
            <a:spLocks noChangeArrowheads="1"/>
          </p:cNvSpPr>
          <p:nvPr/>
        </p:nvSpPr>
        <p:spPr bwMode="auto">
          <a:xfrm>
            <a:off x="1187450" y="3644900"/>
            <a:ext cx="7131050" cy="968375"/>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just" eaLnBrk="1" hangingPunct="1">
              <a:lnSpc>
                <a:spcPct val="120000"/>
              </a:lnSpc>
              <a:buFont typeface="Wingdings" pitchFamily="2" charset="2"/>
              <a:buNone/>
            </a:pPr>
            <a:r>
              <a:rPr lang="zh-CN" altLang="zh-CN" b="1">
                <a:solidFill>
                  <a:srgbClr val="008000"/>
                </a:solidFill>
                <a:latin typeface="楷体_GB2312" pitchFamily="1" charset="-122"/>
              </a:rPr>
              <a:t>基区很薄：可减少多子传输过程中在基区的复合机会，保证绝大部分载流子扩散到集电结边界。</a:t>
            </a:r>
          </a:p>
        </p:txBody>
      </p:sp>
      <p:sp>
        <p:nvSpPr>
          <p:cNvPr id="21510" name="Text Box 6"/>
          <p:cNvSpPr txBox="1">
            <a:spLocks noChangeArrowheads="1"/>
          </p:cNvSpPr>
          <p:nvPr/>
        </p:nvSpPr>
        <p:spPr bwMode="auto">
          <a:xfrm>
            <a:off x="468313" y="4830763"/>
            <a:ext cx="8382000" cy="14065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just" eaLnBrk="1" hangingPunct="1">
              <a:lnSpc>
                <a:spcPct val="120000"/>
              </a:lnSpc>
              <a:buClr>
                <a:srgbClr val="FF0000"/>
              </a:buClr>
              <a:buFont typeface="Wingdings" pitchFamily="2" charset="2"/>
              <a:buBlip>
                <a:blip r:embed="rId3"/>
              </a:buBlip>
            </a:pPr>
            <a:r>
              <a:rPr lang="zh-CN" altLang="zh-CN" b="1">
                <a:solidFill>
                  <a:srgbClr val="000000"/>
                </a:solidFill>
                <a:latin typeface="楷体_GB2312" pitchFamily="1" charset="-122"/>
              </a:rPr>
              <a:t>  集电结反偏且集电区面积大：保证扩散到集电结边界的载流子全部漂移到集电区，形成受控的集电极电流。</a:t>
            </a:r>
            <a:r>
              <a:rPr lang="zh-CN" altLang="zh-CN" b="1" i="1">
                <a:solidFill>
                  <a:srgbClr val="000000"/>
                </a:solidFill>
                <a:latin typeface="楷体_GB2312" pitchFamily="1" charset="-122"/>
              </a:rPr>
              <a:t>I</a:t>
            </a:r>
            <a:r>
              <a:rPr lang="zh-CN" altLang="zh-CN" b="1" baseline="-25000">
                <a:solidFill>
                  <a:srgbClr val="000000"/>
                </a:solidFill>
                <a:latin typeface="楷体_GB2312" pitchFamily="1" charset="-122"/>
              </a:rPr>
              <a:t>C</a:t>
            </a:r>
            <a:r>
              <a:rPr lang="zh-CN" altLang="zh-CN" b="1">
                <a:solidFill>
                  <a:srgbClr val="000000"/>
                </a:solidFill>
                <a:latin typeface="楷体_GB2312" pitchFamily="1" charset="-122"/>
              </a:rPr>
              <a:t>为漂移电流</a:t>
            </a:r>
          </a:p>
        </p:txBody>
      </p:sp>
    </p:spTree>
    <p:extLst>
      <p:ext uri="{BB962C8B-B14F-4D97-AF65-F5344CB8AC3E}">
        <p14:creationId xmlns:p14="http://schemas.microsoft.com/office/powerpoint/2010/main" xmlns="" val="37669743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blinds(vertical)">
                                      <p:cBhvr>
                                        <p:cTn id="7" dur="500"/>
                                        <p:tgtEl>
                                          <p:spTgt spid="215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507"/>
                                        </p:tgtEl>
                                        <p:attrNameLst>
                                          <p:attrName>style.visibility</p:attrName>
                                        </p:attrNameLst>
                                      </p:cBhvr>
                                      <p:to>
                                        <p:strVal val="visible"/>
                                      </p:to>
                                    </p:set>
                                    <p:animEffect transition="in" filter="blinds(horizontal)">
                                      <p:cBhvr>
                                        <p:cTn id="12" dur="500"/>
                                        <p:tgtEl>
                                          <p:spTgt spid="215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1508"/>
                                        </p:tgtEl>
                                        <p:attrNameLst>
                                          <p:attrName>style.visibility</p:attrName>
                                        </p:attrNameLst>
                                      </p:cBhvr>
                                      <p:to>
                                        <p:strVal val="visible"/>
                                      </p:to>
                                    </p:set>
                                    <p:animEffect transition="in" filter="blinds(vertical)">
                                      <p:cBhvr>
                                        <p:cTn id="17" dur="500"/>
                                        <p:tgtEl>
                                          <p:spTgt spid="215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509"/>
                                        </p:tgtEl>
                                        <p:attrNameLst>
                                          <p:attrName>style.visibility</p:attrName>
                                        </p:attrNameLst>
                                      </p:cBhvr>
                                      <p:to>
                                        <p:strVal val="visible"/>
                                      </p:to>
                                    </p:set>
                                    <p:animEffect transition="in" filter="blinds(horizontal)">
                                      <p:cBhvr>
                                        <p:cTn id="22" dur="500"/>
                                        <p:tgtEl>
                                          <p:spTgt spid="215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1510"/>
                                        </p:tgtEl>
                                        <p:attrNameLst>
                                          <p:attrName>style.visibility</p:attrName>
                                        </p:attrNameLst>
                                      </p:cBhvr>
                                      <p:to>
                                        <p:strVal val="visible"/>
                                      </p:to>
                                    </p:set>
                                    <p:animEffect transition="in" filter="blinds(vertical)">
                                      <p:cBhvr>
                                        <p:cTn id="27" dur="500"/>
                                        <p:tgtEl>
                                          <p:spTgt spid="21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P spid="21507" grpId="0" autoUpdateAnimBg="0"/>
      <p:bldP spid="21508" grpId="0" autoUpdateAnimBg="0"/>
      <p:bldP spid="21509" grpId="0" autoUpdateAnimBg="0"/>
      <p:bldP spid="2151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990600" y="304800"/>
            <a:ext cx="37338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spAutoFit/>
          </a:bodyPr>
          <a:lstStyle>
            <a:lvl1pPr marL="190500" indent="-190500"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20000"/>
              </a:spcBef>
              <a:buFontTx/>
              <a:buNone/>
            </a:pPr>
            <a:r>
              <a:rPr lang="zh-CN" altLang="zh-CN" sz="2800" b="1">
                <a:solidFill>
                  <a:srgbClr val="0000FF"/>
                </a:solidFill>
                <a:latin typeface="楷体_GB2312" pitchFamily="1" charset="-122"/>
              </a:rPr>
              <a:t>2. 三极管的三种组态</a:t>
            </a:r>
          </a:p>
        </p:txBody>
      </p:sp>
      <p:sp>
        <p:nvSpPr>
          <p:cNvPr id="18438" name="Text Box 8"/>
          <p:cNvSpPr txBox="1">
            <a:spLocks noChangeArrowheads="1"/>
          </p:cNvSpPr>
          <p:nvPr/>
        </p:nvSpPr>
        <p:spPr bwMode="auto">
          <a:xfrm>
            <a:off x="7020272" y="1716035"/>
            <a:ext cx="93503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spcBef>
                <a:spcPct val="50000"/>
              </a:spcBef>
            </a:pPr>
            <a:r>
              <a:rPr lang="zh-CN" altLang="zh-CN" b="1" dirty="0">
                <a:solidFill>
                  <a:srgbClr val="FF0000"/>
                </a:solidFill>
              </a:rPr>
              <a:t>共基</a:t>
            </a:r>
          </a:p>
        </p:txBody>
      </p:sp>
      <p:sp>
        <p:nvSpPr>
          <p:cNvPr id="18439" name="Text Box 9"/>
          <p:cNvSpPr txBox="1">
            <a:spLocks noChangeArrowheads="1"/>
          </p:cNvSpPr>
          <p:nvPr/>
        </p:nvSpPr>
        <p:spPr bwMode="auto">
          <a:xfrm>
            <a:off x="1116683" y="1700808"/>
            <a:ext cx="935037"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spcBef>
                <a:spcPct val="50000"/>
              </a:spcBef>
            </a:pPr>
            <a:r>
              <a:rPr lang="zh-CN" altLang="zh-CN" b="1" dirty="0">
                <a:solidFill>
                  <a:srgbClr val="FF0000"/>
                </a:solidFill>
              </a:rPr>
              <a:t>共射</a:t>
            </a:r>
          </a:p>
        </p:txBody>
      </p:sp>
      <p:sp>
        <p:nvSpPr>
          <p:cNvPr id="18440" name="Text Box 10"/>
          <p:cNvSpPr txBox="1">
            <a:spLocks noChangeArrowheads="1"/>
          </p:cNvSpPr>
          <p:nvPr/>
        </p:nvSpPr>
        <p:spPr bwMode="auto">
          <a:xfrm>
            <a:off x="3997002" y="1675656"/>
            <a:ext cx="93503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spcBef>
                <a:spcPct val="50000"/>
              </a:spcBef>
            </a:pPr>
            <a:r>
              <a:rPr lang="zh-CN" altLang="zh-CN" b="1" dirty="0">
                <a:solidFill>
                  <a:srgbClr val="FF0000"/>
                </a:solidFill>
              </a:rPr>
              <a:t>共集</a:t>
            </a:r>
          </a:p>
        </p:txBody>
      </p:sp>
      <p:pic>
        <p:nvPicPr>
          <p:cNvPr id="18441" name="Picture 3" descr="未标题-2 拷贝"/>
          <p:cNvPicPr>
            <a:picLocks noChangeAspect="1" noChangeArrowheads="1"/>
          </p:cNvPicPr>
          <p:nvPr/>
        </p:nvPicPr>
        <p:blipFill>
          <a:blip r:embed="rId3">
            <a:extLst>
              <a:ext uri="{28A0092B-C50C-407E-A947-70E740481C1C}">
                <a14:useLocalDpi xmlns:a14="http://schemas.microsoft.com/office/drawing/2010/main" xmlns="" val="0"/>
              </a:ext>
            </a:extLst>
          </a:blip>
          <a:srcRect l="21109" t="12190" b="53276"/>
          <a:stretch>
            <a:fillRect/>
          </a:stretch>
        </p:blipFill>
        <p:spPr bwMode="auto">
          <a:xfrm>
            <a:off x="285695" y="3140968"/>
            <a:ext cx="8452959" cy="2232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252972703"/>
      </p:ext>
    </p:extLst>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179388" y="115888"/>
            <a:ext cx="58324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spAutoFit/>
          </a:bodyPr>
          <a:lstStyle>
            <a:lvl1pPr marL="190500" indent="-190500" eaLnBrk="0" hangingPunct="0">
              <a:tabLst>
                <a:tab pos="2246313" algn="l"/>
              </a:tabLst>
              <a:defRPr sz="2400">
                <a:solidFill>
                  <a:schemeClr val="tx1"/>
                </a:solidFill>
                <a:latin typeface="Times New Roman" pitchFamily="18" charset="0"/>
                <a:ea typeface="楷体_GB2312" pitchFamily="1" charset="-122"/>
              </a:defRPr>
            </a:lvl1pPr>
            <a:lvl2pPr marL="742950" indent="-285750" eaLnBrk="0" hangingPunct="0">
              <a:tabLst>
                <a:tab pos="2246313" algn="l"/>
              </a:tabLst>
              <a:defRPr sz="2400">
                <a:solidFill>
                  <a:schemeClr val="tx1"/>
                </a:solidFill>
                <a:latin typeface="Times New Roman" pitchFamily="18" charset="0"/>
                <a:ea typeface="楷体_GB2312" pitchFamily="1" charset="-122"/>
              </a:defRPr>
            </a:lvl2pPr>
            <a:lvl3pPr marL="1143000" indent="-228600" eaLnBrk="0" hangingPunct="0">
              <a:tabLst>
                <a:tab pos="2246313" algn="l"/>
              </a:tabLst>
              <a:defRPr sz="2400">
                <a:solidFill>
                  <a:schemeClr val="tx1"/>
                </a:solidFill>
                <a:latin typeface="Times New Roman" pitchFamily="18" charset="0"/>
                <a:ea typeface="楷体_GB2312" pitchFamily="1" charset="-122"/>
              </a:defRPr>
            </a:lvl3pPr>
            <a:lvl4pPr marL="1600200" indent="-228600" eaLnBrk="0" hangingPunct="0">
              <a:tabLst>
                <a:tab pos="2246313" algn="l"/>
              </a:tabLst>
              <a:defRPr sz="2400">
                <a:solidFill>
                  <a:schemeClr val="tx1"/>
                </a:solidFill>
                <a:latin typeface="Times New Roman" pitchFamily="18" charset="0"/>
                <a:ea typeface="楷体_GB2312" pitchFamily="1" charset="-122"/>
              </a:defRPr>
            </a:lvl4pPr>
            <a:lvl5pPr marL="2057400" indent="-228600" eaLnBrk="0" hangingPunct="0">
              <a:tabLst>
                <a:tab pos="2246313" algn="l"/>
              </a:tabLst>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tabLst>
                <a:tab pos="2246313" algn="l"/>
              </a:tabLst>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tabLst>
                <a:tab pos="2246313" algn="l"/>
              </a:tabLst>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tabLst>
                <a:tab pos="2246313" algn="l"/>
              </a:tabLst>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tabLst>
                <a:tab pos="2246313" algn="l"/>
              </a:tabLst>
              <a:defRPr sz="2400">
                <a:solidFill>
                  <a:schemeClr val="tx1"/>
                </a:solidFill>
                <a:latin typeface="Times New Roman" pitchFamily="18" charset="0"/>
                <a:ea typeface="楷体_GB2312" pitchFamily="1" charset="-122"/>
              </a:defRPr>
            </a:lvl9pPr>
          </a:lstStyle>
          <a:p>
            <a:pPr algn="l" eaLnBrk="1" hangingPunct="1">
              <a:spcBef>
                <a:spcPct val="20000"/>
              </a:spcBef>
              <a:buFontTx/>
              <a:buNone/>
            </a:pPr>
            <a:r>
              <a:rPr lang="zh-CN" altLang="zh-CN" b="1">
                <a:solidFill>
                  <a:srgbClr val="0000FF"/>
                </a:solidFill>
                <a:latin typeface="楷体_GB2312" pitchFamily="1" charset="-122"/>
              </a:rPr>
              <a:t>3. 电流分配关系</a:t>
            </a:r>
          </a:p>
        </p:txBody>
      </p:sp>
      <p:grpSp>
        <p:nvGrpSpPr>
          <p:cNvPr id="25603" name="Group 3"/>
          <p:cNvGrpSpPr>
            <a:grpSpLocks/>
          </p:cNvGrpSpPr>
          <p:nvPr/>
        </p:nvGrpSpPr>
        <p:grpSpPr bwMode="auto">
          <a:xfrm>
            <a:off x="250825" y="4797425"/>
            <a:ext cx="4176713" cy="1584325"/>
            <a:chOff x="0" y="0"/>
            <a:chExt cx="2496" cy="1152"/>
          </a:xfrm>
        </p:grpSpPr>
        <p:sp>
          <p:nvSpPr>
            <p:cNvPr id="19477" name="AutoShape 4" descr="羊皮纸"/>
            <p:cNvSpPr>
              <a:spLocks noChangeArrowheads="1"/>
            </p:cNvSpPr>
            <p:nvPr/>
          </p:nvSpPr>
          <p:spPr bwMode="auto">
            <a:xfrm>
              <a:off x="0" y="0"/>
              <a:ext cx="2496" cy="1152"/>
            </a:xfrm>
            <a:prstGeom prst="roundRect">
              <a:avLst>
                <a:gd name="adj" fmla="val 16667"/>
              </a:avLst>
            </a:prstGeom>
            <a:blipFill dpi="0" rotWithShape="0">
              <a:blip r:embed="rId5"/>
              <a:srcRect/>
              <a:tile tx="0" ty="0" sx="100000" sy="100000" flip="none" algn="tl"/>
            </a:blip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sp>
          <p:nvSpPr>
            <p:cNvPr id="19478" name="Text Box 5" descr="羊皮纸"/>
            <p:cNvSpPr txBox="1">
              <a:spLocks noChangeArrowheads="1"/>
            </p:cNvSpPr>
            <p:nvPr/>
          </p:nvSpPr>
          <p:spPr bwMode="auto">
            <a:xfrm>
              <a:off x="48" y="78"/>
              <a:ext cx="2400" cy="864"/>
            </a:xfrm>
            <a:prstGeom prst="rect">
              <a:avLst/>
            </a:prstGeom>
            <a:blipFill dpi="0" rotWithShape="0">
              <a:blip r:embed="rId5"/>
              <a:srcRect/>
              <a:tile tx="0" ty="0" sx="100000" sy="100000" flip="none" algn="tl"/>
            </a:blip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r>
                <a:rPr lang="zh-CN" altLang="en-US" b="1">
                  <a:solidFill>
                    <a:srgbClr val="000000"/>
                  </a:solidFill>
                  <a:ea typeface="宋体" pitchFamily="2" charset="-122"/>
                  <a:sym typeface="Symbol" pitchFamily="18" charset="2"/>
                </a:rPr>
                <a:t>        </a:t>
              </a:r>
              <a:r>
                <a:rPr lang="zh-CN" altLang="en-US" b="1" i="1">
                  <a:solidFill>
                    <a:srgbClr val="800000"/>
                  </a:solidFill>
                  <a:ea typeface="宋体" pitchFamily="2" charset="-122"/>
                  <a:sym typeface="Symbol" pitchFamily="18" charset="2"/>
                </a:rPr>
                <a:t></a:t>
              </a:r>
              <a:r>
                <a:rPr lang="zh-CN" altLang="en-US" b="1">
                  <a:solidFill>
                    <a:srgbClr val="800000"/>
                  </a:solidFill>
                  <a:ea typeface="宋体" pitchFamily="2" charset="-122"/>
                  <a:sym typeface="Symbol" pitchFamily="18" charset="2"/>
                </a:rPr>
                <a:t> 与管子的结构尺寸和掺杂浓度有关，与外加电压无关。一般</a:t>
              </a:r>
              <a:r>
                <a:rPr lang="zh-CN" altLang="en-US" b="1" i="1">
                  <a:solidFill>
                    <a:srgbClr val="800000"/>
                  </a:solidFill>
                  <a:ea typeface="宋体" pitchFamily="2" charset="-122"/>
                </a:rPr>
                <a:t> </a:t>
              </a:r>
              <a:r>
                <a:rPr lang="zh-CN" altLang="en-US" b="1" i="1">
                  <a:solidFill>
                    <a:srgbClr val="800000"/>
                  </a:solidFill>
                  <a:ea typeface="宋体" pitchFamily="2" charset="-122"/>
                  <a:sym typeface="Symbol" pitchFamily="18" charset="2"/>
                </a:rPr>
                <a:t></a:t>
              </a:r>
              <a:r>
                <a:rPr lang="zh-CN" altLang="en-US" b="1">
                  <a:solidFill>
                    <a:srgbClr val="800000"/>
                  </a:solidFill>
                  <a:ea typeface="宋体" pitchFamily="2" charset="-122"/>
                  <a:sym typeface="Symbol" pitchFamily="18" charset="2"/>
                </a:rPr>
                <a:t> = 0.90.99</a:t>
              </a:r>
              <a:r>
                <a:rPr lang="zh-CN" altLang="en-US" b="1">
                  <a:solidFill>
                    <a:srgbClr val="000000"/>
                  </a:solidFill>
                  <a:ea typeface="宋体" pitchFamily="2" charset="-122"/>
                  <a:sym typeface="Symbol" pitchFamily="18" charset="2"/>
                </a:rPr>
                <a:t> </a:t>
              </a:r>
              <a:r>
                <a:rPr lang="zh-CN" altLang="en-US" b="1">
                  <a:solidFill>
                    <a:srgbClr val="800000"/>
                  </a:solidFill>
                  <a:ea typeface="宋体" pitchFamily="2" charset="-122"/>
                  <a:sym typeface="Symbol" pitchFamily="18" charset="2"/>
                </a:rPr>
                <a:t>。</a:t>
              </a:r>
            </a:p>
          </p:txBody>
        </p:sp>
      </p:grpSp>
      <p:sp>
        <p:nvSpPr>
          <p:cNvPr id="25606" name="Text Box 6"/>
          <p:cNvSpPr txBox="1">
            <a:spLocks noChangeArrowheads="1"/>
          </p:cNvSpPr>
          <p:nvPr/>
        </p:nvSpPr>
        <p:spPr bwMode="auto">
          <a:xfrm>
            <a:off x="971550" y="692150"/>
            <a:ext cx="1800225"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r>
              <a:rPr lang="zh-CN" altLang="zh-CN" sz="2800" b="1" i="1">
                <a:solidFill>
                  <a:srgbClr val="000000"/>
                </a:solidFill>
                <a:ea typeface="宋体" pitchFamily="2" charset="-122"/>
              </a:rPr>
              <a:t>I</a:t>
            </a:r>
            <a:r>
              <a:rPr lang="zh-CN" altLang="zh-CN" sz="2800" b="1" baseline="-25000">
                <a:solidFill>
                  <a:srgbClr val="000000"/>
                </a:solidFill>
                <a:ea typeface="宋体" pitchFamily="2" charset="-122"/>
              </a:rPr>
              <a:t>E</a:t>
            </a:r>
            <a:r>
              <a:rPr lang="zh-CN" altLang="zh-CN" sz="2800" b="1">
                <a:solidFill>
                  <a:srgbClr val="000000"/>
                </a:solidFill>
                <a:ea typeface="宋体" pitchFamily="2" charset="-122"/>
              </a:rPr>
              <a:t>=</a:t>
            </a:r>
            <a:r>
              <a:rPr lang="zh-CN" altLang="zh-CN" sz="2800" b="1" i="1">
                <a:solidFill>
                  <a:srgbClr val="000000"/>
                </a:solidFill>
                <a:ea typeface="宋体" pitchFamily="2" charset="-122"/>
              </a:rPr>
              <a:t>I</a:t>
            </a:r>
            <a:r>
              <a:rPr lang="zh-CN" altLang="zh-CN" sz="2800" b="1" baseline="-25000">
                <a:solidFill>
                  <a:srgbClr val="000000"/>
                </a:solidFill>
                <a:ea typeface="宋体" pitchFamily="2" charset="-122"/>
              </a:rPr>
              <a:t>B</a:t>
            </a:r>
            <a:r>
              <a:rPr lang="zh-CN" altLang="zh-CN" sz="2800" b="1">
                <a:solidFill>
                  <a:srgbClr val="000000"/>
                </a:solidFill>
                <a:ea typeface="宋体" pitchFamily="2" charset="-122"/>
              </a:rPr>
              <a:t>+</a:t>
            </a:r>
            <a:r>
              <a:rPr lang="zh-CN" altLang="zh-CN" sz="2800" b="1" i="1">
                <a:solidFill>
                  <a:srgbClr val="000000"/>
                </a:solidFill>
                <a:ea typeface="宋体" pitchFamily="2" charset="-122"/>
              </a:rPr>
              <a:t> I</a:t>
            </a:r>
            <a:r>
              <a:rPr lang="zh-CN" altLang="zh-CN" sz="2800" b="1" baseline="-25000">
                <a:solidFill>
                  <a:srgbClr val="000000"/>
                </a:solidFill>
                <a:ea typeface="宋体" pitchFamily="2" charset="-122"/>
              </a:rPr>
              <a:t>C</a:t>
            </a:r>
            <a:endParaRPr lang="zh-CN" altLang="zh-CN" sz="2800" b="1">
              <a:ea typeface="宋体" pitchFamily="2" charset="-122"/>
            </a:endParaRPr>
          </a:p>
        </p:txBody>
      </p:sp>
      <p:sp>
        <p:nvSpPr>
          <p:cNvPr id="19461" name="Text Box 7"/>
          <p:cNvSpPr txBox="1">
            <a:spLocks noChangeArrowheads="1"/>
          </p:cNvSpPr>
          <p:nvPr/>
        </p:nvSpPr>
        <p:spPr bwMode="auto">
          <a:xfrm>
            <a:off x="4538663" y="3213100"/>
            <a:ext cx="4354512" cy="396875"/>
          </a:xfrm>
          <a:prstGeom prst="rect">
            <a:avLst/>
          </a:prstGeom>
          <a:noFill/>
          <a:ln>
            <a:noFill/>
          </a:ln>
          <a:effectLst/>
          <a:extLst>
            <a:ext uri="{909E8E84-426E-40DD-AFC4-6F175D3DCCD1}">
              <a14:hiddenFill xmlns:a14="http://schemas.microsoft.com/office/drawing/2010/main" xmlns="">
                <a:solidFill>
                  <a:srgbClr val="FF505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spcBef>
                <a:spcPct val="50000"/>
              </a:spcBef>
            </a:pPr>
            <a:r>
              <a:rPr lang="zh-CN" altLang="zh-CN" sz="2000" b="1">
                <a:solidFill>
                  <a:srgbClr val="0000FF"/>
                </a:solidFill>
                <a:latin typeface="楷体_GB2312" pitchFamily="1" charset="-122"/>
              </a:rPr>
              <a:t>放大状态下BJT中载流子的传输过程</a:t>
            </a:r>
          </a:p>
        </p:txBody>
      </p:sp>
      <p:pic>
        <p:nvPicPr>
          <p:cNvPr id="19462" name="Picture 8" descr="未标题-2 拷贝"/>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4175125" y="404813"/>
            <a:ext cx="4968875" cy="280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5609" name="Group 9"/>
          <p:cNvGrpSpPr>
            <a:grpSpLocks/>
          </p:cNvGrpSpPr>
          <p:nvPr/>
        </p:nvGrpSpPr>
        <p:grpSpPr bwMode="auto">
          <a:xfrm>
            <a:off x="4643438" y="4437063"/>
            <a:ext cx="3960812" cy="1512887"/>
            <a:chOff x="0" y="0"/>
            <a:chExt cx="4608" cy="864"/>
          </a:xfrm>
        </p:grpSpPr>
        <p:sp>
          <p:nvSpPr>
            <p:cNvPr id="19475" name="AutoShape 10" descr="羊皮纸"/>
            <p:cNvSpPr>
              <a:spLocks noChangeArrowheads="1"/>
            </p:cNvSpPr>
            <p:nvPr/>
          </p:nvSpPr>
          <p:spPr bwMode="auto">
            <a:xfrm>
              <a:off x="0" y="0"/>
              <a:ext cx="4608" cy="864"/>
            </a:xfrm>
            <a:prstGeom prst="roundRect">
              <a:avLst>
                <a:gd name="adj" fmla="val 16667"/>
              </a:avLst>
            </a:prstGeom>
            <a:blipFill dpi="0" rotWithShape="0">
              <a:blip r:embed="rId5"/>
              <a:srcRect/>
              <a:tile tx="0" ty="0" sx="100000" sy="100000" flip="none" algn="tl"/>
            </a:blip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sp>
          <p:nvSpPr>
            <p:cNvPr id="19476" name="Text Box 11" descr="羊皮纸"/>
            <p:cNvSpPr txBox="1">
              <a:spLocks noChangeArrowheads="1"/>
            </p:cNvSpPr>
            <p:nvPr/>
          </p:nvSpPr>
          <p:spPr bwMode="auto">
            <a:xfrm>
              <a:off x="98" y="48"/>
              <a:ext cx="4464" cy="678"/>
            </a:xfrm>
            <a:prstGeom prst="rect">
              <a:avLst/>
            </a:prstGeom>
            <a:blipFill dpi="0" rotWithShape="0">
              <a:blip r:embed="rId5"/>
              <a:srcRect/>
              <a:tile tx="0" ty="0" sx="100000" sy="100000" flip="none" algn="tl"/>
            </a:blip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r>
                <a:rPr lang="zh-CN" altLang="en-US" b="1">
                  <a:solidFill>
                    <a:srgbClr val="800000"/>
                  </a:solidFill>
                  <a:ea typeface="宋体" pitchFamily="2" charset="-122"/>
                  <a:sym typeface="Symbol" pitchFamily="18" charset="2"/>
                </a:rPr>
                <a:t>        </a:t>
              </a:r>
              <a:r>
                <a:rPr lang="zh-CN" altLang="en-US" b="1" i="1">
                  <a:solidFill>
                    <a:srgbClr val="800000"/>
                  </a:solidFill>
                  <a:ea typeface="宋体" pitchFamily="2" charset="-122"/>
                  <a:sym typeface="Symbol" pitchFamily="18" charset="2"/>
                </a:rPr>
                <a:t></a:t>
              </a:r>
              <a:r>
                <a:rPr lang="zh-CN" altLang="en-US" b="1">
                  <a:solidFill>
                    <a:srgbClr val="800000"/>
                  </a:solidFill>
                  <a:ea typeface="宋体" pitchFamily="2" charset="-122"/>
                  <a:sym typeface="Symbol" pitchFamily="18" charset="2"/>
                </a:rPr>
                <a:t> 与管子的结构尺寸和掺杂浓度有关，与外加电压无关。一般</a:t>
              </a:r>
              <a:r>
                <a:rPr lang="zh-CN" altLang="en-US" b="1" i="1">
                  <a:solidFill>
                    <a:srgbClr val="800000"/>
                  </a:solidFill>
                  <a:ea typeface="宋体" pitchFamily="2" charset="-122"/>
                </a:rPr>
                <a:t> </a:t>
              </a:r>
              <a:r>
                <a:rPr lang="zh-CN" altLang="en-US" b="1" i="1">
                  <a:solidFill>
                    <a:srgbClr val="800000"/>
                  </a:solidFill>
                  <a:ea typeface="宋体" pitchFamily="2" charset="-122"/>
                  <a:sym typeface="Symbol" pitchFamily="18" charset="2"/>
                </a:rPr>
                <a:t></a:t>
              </a:r>
              <a:r>
                <a:rPr lang="zh-CN" altLang="en-US" b="1">
                  <a:solidFill>
                    <a:srgbClr val="800000"/>
                  </a:solidFill>
                  <a:ea typeface="宋体" pitchFamily="2" charset="-122"/>
                </a:rPr>
                <a:t> </a:t>
              </a:r>
              <a:r>
                <a:rPr lang="zh-CN" altLang="en-US" b="1">
                  <a:solidFill>
                    <a:srgbClr val="800000"/>
                  </a:solidFill>
                  <a:ea typeface="宋体" pitchFamily="2" charset="-122"/>
                  <a:sym typeface="Symbol" pitchFamily="18" charset="2"/>
                </a:rPr>
                <a:t> &gt;&gt; 1 。</a:t>
              </a:r>
            </a:p>
          </p:txBody>
        </p:sp>
      </p:grpSp>
      <p:graphicFrame>
        <p:nvGraphicFramePr>
          <p:cNvPr id="25612" name="Object 12"/>
          <p:cNvGraphicFramePr>
            <a:graphicFrameLocks noChangeAspect="1"/>
          </p:cNvGraphicFramePr>
          <p:nvPr/>
        </p:nvGraphicFramePr>
        <p:xfrm>
          <a:off x="1763713" y="3644900"/>
          <a:ext cx="1514475" cy="774700"/>
        </p:xfrm>
        <a:graphic>
          <a:graphicData uri="http://schemas.openxmlformats.org/presentationml/2006/ole">
            <p:oleObj spid="_x0000_s6221" r:id="rId7" imgW="1012085" imgH="371525" progId="Equation.3">
              <p:embed/>
            </p:oleObj>
          </a:graphicData>
        </a:graphic>
      </p:graphicFrame>
      <p:grpSp>
        <p:nvGrpSpPr>
          <p:cNvPr id="25613" name="Group 13"/>
          <p:cNvGrpSpPr>
            <a:grpSpLocks/>
          </p:cNvGrpSpPr>
          <p:nvPr/>
        </p:nvGrpSpPr>
        <p:grpSpPr bwMode="auto">
          <a:xfrm>
            <a:off x="395288" y="1339850"/>
            <a:ext cx="3459162" cy="946150"/>
            <a:chOff x="0" y="0"/>
            <a:chExt cx="2179" cy="596"/>
          </a:xfrm>
        </p:grpSpPr>
        <p:graphicFrame>
          <p:nvGraphicFramePr>
            <p:cNvPr id="19473" name="Object 14"/>
            <p:cNvGraphicFramePr>
              <a:graphicFrameLocks noChangeAspect="1"/>
            </p:cNvGraphicFramePr>
            <p:nvPr/>
          </p:nvGraphicFramePr>
          <p:xfrm>
            <a:off x="1316" y="46"/>
            <a:ext cx="863" cy="541"/>
          </p:xfrm>
          <a:graphic>
            <a:graphicData uri="http://schemas.openxmlformats.org/presentationml/2006/ole">
              <p:oleObj spid="_x0000_s6222" r:id="rId8" imgW="452553" imgH="439623" progId="">
                <p:embed/>
              </p:oleObj>
            </a:graphicData>
          </a:graphic>
        </p:graphicFrame>
        <p:sp>
          <p:nvSpPr>
            <p:cNvPr id="19474" name="Text Box 15"/>
            <p:cNvSpPr txBox="1">
              <a:spLocks noChangeArrowheads="1"/>
            </p:cNvSpPr>
            <p:nvPr/>
          </p:nvSpPr>
          <p:spPr bwMode="auto">
            <a:xfrm>
              <a:off x="0" y="0"/>
              <a:ext cx="1406" cy="5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r>
                <a:rPr lang="zh-CN" altLang="zh-CN" sz="2800" b="1">
                  <a:solidFill>
                    <a:srgbClr val="FF0000"/>
                  </a:solidFill>
                  <a:ea typeface="宋体" pitchFamily="2" charset="-122"/>
                </a:rPr>
                <a:t>共基极电流放大系数：</a:t>
              </a:r>
            </a:p>
          </p:txBody>
        </p:sp>
      </p:grpSp>
      <p:grpSp>
        <p:nvGrpSpPr>
          <p:cNvPr id="25616" name="Group 16"/>
          <p:cNvGrpSpPr>
            <a:grpSpLocks/>
          </p:cNvGrpSpPr>
          <p:nvPr/>
        </p:nvGrpSpPr>
        <p:grpSpPr bwMode="auto">
          <a:xfrm>
            <a:off x="395288" y="2490788"/>
            <a:ext cx="3421062" cy="946150"/>
            <a:chOff x="0" y="0"/>
            <a:chExt cx="2155" cy="596"/>
          </a:xfrm>
        </p:grpSpPr>
        <p:graphicFrame>
          <p:nvGraphicFramePr>
            <p:cNvPr id="19471" name="Object 17"/>
            <p:cNvGraphicFramePr>
              <a:graphicFrameLocks noChangeAspect="1"/>
            </p:cNvGraphicFramePr>
            <p:nvPr/>
          </p:nvGraphicFramePr>
          <p:xfrm>
            <a:off x="1268" y="51"/>
            <a:ext cx="887" cy="541"/>
          </p:xfrm>
          <a:graphic>
            <a:graphicData uri="http://schemas.openxmlformats.org/presentationml/2006/ole">
              <p:oleObj spid="_x0000_s6223" r:id="rId9" imgW="465483" imgH="439623" progId="">
                <p:embed/>
              </p:oleObj>
            </a:graphicData>
          </a:graphic>
        </p:graphicFrame>
        <p:sp>
          <p:nvSpPr>
            <p:cNvPr id="19472" name="Text Box 18"/>
            <p:cNvSpPr txBox="1">
              <a:spLocks noChangeArrowheads="1"/>
            </p:cNvSpPr>
            <p:nvPr/>
          </p:nvSpPr>
          <p:spPr bwMode="auto">
            <a:xfrm>
              <a:off x="0" y="0"/>
              <a:ext cx="1406" cy="5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r>
                <a:rPr lang="zh-CN" altLang="zh-CN" sz="2800" b="1">
                  <a:solidFill>
                    <a:srgbClr val="FF0000"/>
                  </a:solidFill>
                  <a:ea typeface="宋体" pitchFamily="2" charset="-122"/>
                </a:rPr>
                <a:t>共射极电流放大系数：</a:t>
              </a:r>
            </a:p>
          </p:txBody>
        </p:sp>
      </p:grpSp>
      <p:sp>
        <p:nvSpPr>
          <p:cNvPr id="25619" name="Text Box 19"/>
          <p:cNvSpPr txBox="1">
            <a:spLocks noChangeArrowheads="1"/>
          </p:cNvSpPr>
          <p:nvPr/>
        </p:nvSpPr>
        <p:spPr bwMode="auto">
          <a:xfrm>
            <a:off x="4841106" y="6021388"/>
            <a:ext cx="3565475"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spcBef>
                <a:spcPct val="50000"/>
              </a:spcBef>
            </a:pPr>
            <a:r>
              <a:rPr lang="zh-CN" altLang="zh-CN" sz="2800" b="1" dirty="0">
                <a:solidFill>
                  <a:srgbClr val="FF0000"/>
                </a:solidFill>
                <a:latin typeface="黑体" pitchFamily="49" charset="-122"/>
                <a:ea typeface="黑体" pitchFamily="49" charset="-122"/>
              </a:rPr>
              <a:t>BJT为电流控制器件</a:t>
            </a:r>
          </a:p>
        </p:txBody>
      </p:sp>
      <p:sp>
        <p:nvSpPr>
          <p:cNvPr id="19468" name="圆角矩形3 2365"/>
          <p:cNvSpPr>
            <a:spLocks noChangeArrowheads="1"/>
          </p:cNvSpPr>
          <p:nvPr/>
        </p:nvSpPr>
        <p:spPr bwMode="auto">
          <a:xfrm>
            <a:off x="5148263" y="1485900"/>
            <a:ext cx="1512887" cy="647700"/>
          </a:xfrm>
          <a:prstGeom prst="roundRect">
            <a:avLst>
              <a:gd name="adj" fmla="val 16667"/>
            </a:avLst>
          </a:prstGeom>
          <a:solidFill>
            <a:schemeClr val="bg1"/>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zh-CN"/>
          </a:p>
        </p:txBody>
      </p:sp>
      <p:sp>
        <p:nvSpPr>
          <p:cNvPr id="19469" name="圆角矩形3 2365"/>
          <p:cNvSpPr>
            <a:spLocks noChangeArrowheads="1"/>
          </p:cNvSpPr>
          <p:nvPr/>
        </p:nvSpPr>
        <p:spPr bwMode="auto">
          <a:xfrm>
            <a:off x="7164388" y="1341438"/>
            <a:ext cx="1152525" cy="792162"/>
          </a:xfrm>
          <a:prstGeom prst="roundRect">
            <a:avLst>
              <a:gd name="adj" fmla="val 16667"/>
            </a:avLst>
          </a:prstGeom>
          <a:solidFill>
            <a:schemeClr val="bg1"/>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zh-CN"/>
          </a:p>
        </p:txBody>
      </p:sp>
      <p:sp>
        <p:nvSpPr>
          <p:cNvPr id="19470" name="圆角矩形3 2365"/>
          <p:cNvSpPr>
            <a:spLocks noChangeArrowheads="1"/>
          </p:cNvSpPr>
          <p:nvPr/>
        </p:nvSpPr>
        <p:spPr bwMode="auto">
          <a:xfrm>
            <a:off x="6732588" y="1701800"/>
            <a:ext cx="503237" cy="503238"/>
          </a:xfrm>
          <a:prstGeom prst="roundRect">
            <a:avLst>
              <a:gd name="adj" fmla="val 16667"/>
            </a:avLst>
          </a:prstGeom>
          <a:solidFill>
            <a:schemeClr val="bg1"/>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zh-CN"/>
          </a:p>
        </p:txBody>
      </p:sp>
    </p:spTree>
    <p:extLst>
      <p:ext uri="{BB962C8B-B14F-4D97-AF65-F5344CB8AC3E}">
        <p14:creationId xmlns:p14="http://schemas.microsoft.com/office/powerpoint/2010/main" xmlns="" val="123735075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5606"/>
                                        </p:tgtEl>
                                        <p:attrNameLst>
                                          <p:attrName>style.visibility</p:attrName>
                                        </p:attrNameLst>
                                      </p:cBhvr>
                                      <p:to>
                                        <p:strVal val="visible"/>
                                      </p:to>
                                    </p:set>
                                    <p:anim calcmode="lin" valueType="num">
                                      <p:cBhvr additive="base">
                                        <p:cTn id="7" dur="500" fill="hold"/>
                                        <p:tgtEl>
                                          <p:spTgt spid="25606"/>
                                        </p:tgtEl>
                                        <p:attrNameLst>
                                          <p:attrName>ppt_x</p:attrName>
                                        </p:attrNameLst>
                                      </p:cBhvr>
                                      <p:tavLst>
                                        <p:tav tm="0">
                                          <p:val>
                                            <p:strVal val="1+#ppt_w/2"/>
                                          </p:val>
                                        </p:tav>
                                        <p:tav tm="100000">
                                          <p:val>
                                            <p:strVal val="#ppt_x"/>
                                          </p:val>
                                        </p:tav>
                                      </p:tavLst>
                                    </p:anim>
                                    <p:anim calcmode="lin" valueType="num">
                                      <p:cBhvr additive="base">
                                        <p:cTn id="8" dur="500" fill="hold"/>
                                        <p:tgtEl>
                                          <p:spTgt spid="2560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5613"/>
                                        </p:tgtEl>
                                        <p:attrNameLst>
                                          <p:attrName>style.visibility</p:attrName>
                                        </p:attrNameLst>
                                      </p:cBhvr>
                                      <p:to>
                                        <p:strVal val="visible"/>
                                      </p:to>
                                    </p:set>
                                    <p:anim calcmode="lin" valueType="num">
                                      <p:cBhvr additive="base">
                                        <p:cTn id="13" dur="500" fill="hold"/>
                                        <p:tgtEl>
                                          <p:spTgt spid="25613"/>
                                        </p:tgtEl>
                                        <p:attrNameLst>
                                          <p:attrName>ppt_x</p:attrName>
                                        </p:attrNameLst>
                                      </p:cBhvr>
                                      <p:tavLst>
                                        <p:tav tm="0">
                                          <p:val>
                                            <p:strVal val="#ppt_x"/>
                                          </p:val>
                                        </p:tav>
                                        <p:tav tm="100000">
                                          <p:val>
                                            <p:strVal val="#ppt_x"/>
                                          </p:val>
                                        </p:tav>
                                      </p:tavLst>
                                    </p:anim>
                                    <p:anim calcmode="lin" valueType="num">
                                      <p:cBhvr additive="base">
                                        <p:cTn id="14" dur="500" fill="hold"/>
                                        <p:tgtEl>
                                          <p:spTgt spid="2561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5616"/>
                                        </p:tgtEl>
                                        <p:attrNameLst>
                                          <p:attrName>style.visibility</p:attrName>
                                        </p:attrNameLst>
                                      </p:cBhvr>
                                      <p:to>
                                        <p:strVal val="visible"/>
                                      </p:to>
                                    </p:set>
                                    <p:anim calcmode="lin" valueType="num">
                                      <p:cBhvr additive="base">
                                        <p:cTn id="19" dur="500" fill="hold"/>
                                        <p:tgtEl>
                                          <p:spTgt spid="25616"/>
                                        </p:tgtEl>
                                        <p:attrNameLst>
                                          <p:attrName>ppt_x</p:attrName>
                                        </p:attrNameLst>
                                      </p:cBhvr>
                                      <p:tavLst>
                                        <p:tav tm="0">
                                          <p:val>
                                            <p:strVal val="#ppt_x"/>
                                          </p:val>
                                        </p:tav>
                                        <p:tav tm="100000">
                                          <p:val>
                                            <p:strVal val="#ppt_x"/>
                                          </p:val>
                                        </p:tav>
                                      </p:tavLst>
                                    </p:anim>
                                    <p:anim calcmode="lin" valueType="num">
                                      <p:cBhvr additive="base">
                                        <p:cTn id="20" dur="500" fill="hold"/>
                                        <p:tgtEl>
                                          <p:spTgt spid="2561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5612"/>
                                        </p:tgtEl>
                                        <p:attrNameLst>
                                          <p:attrName>style.visibility</p:attrName>
                                        </p:attrNameLst>
                                      </p:cBhvr>
                                      <p:to>
                                        <p:strVal val="visible"/>
                                      </p:to>
                                    </p:set>
                                    <p:anim calcmode="lin" valueType="num">
                                      <p:cBhvr additive="base">
                                        <p:cTn id="25" dur="500" fill="hold"/>
                                        <p:tgtEl>
                                          <p:spTgt spid="25612"/>
                                        </p:tgtEl>
                                        <p:attrNameLst>
                                          <p:attrName>ppt_x</p:attrName>
                                        </p:attrNameLst>
                                      </p:cBhvr>
                                      <p:tavLst>
                                        <p:tav tm="0">
                                          <p:val>
                                            <p:strVal val="#ppt_x"/>
                                          </p:val>
                                        </p:tav>
                                        <p:tav tm="100000">
                                          <p:val>
                                            <p:strVal val="#ppt_x"/>
                                          </p:val>
                                        </p:tav>
                                      </p:tavLst>
                                    </p:anim>
                                    <p:anim calcmode="lin" valueType="num">
                                      <p:cBhvr additive="base">
                                        <p:cTn id="26" dur="500" fill="hold"/>
                                        <p:tgtEl>
                                          <p:spTgt spid="2561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25603"/>
                                        </p:tgtEl>
                                        <p:attrNameLst>
                                          <p:attrName>style.visibility</p:attrName>
                                        </p:attrNameLst>
                                      </p:cBhvr>
                                      <p:to>
                                        <p:strVal val="visible"/>
                                      </p:to>
                                    </p:set>
                                    <p:animEffect transition="in" filter="wipe(up)">
                                      <p:cBhvr>
                                        <p:cTn id="31" dur="500"/>
                                        <p:tgtEl>
                                          <p:spTgt spid="25603"/>
                                        </p:tgtEl>
                                      </p:cBhvr>
                                    </p:animEffect>
                                  </p:childTnLst>
                                  <p:subTnLst>
                                    <p:audio>
                                      <p:cMediaNode>
                                        <p:cTn display="0" masterRel="sameClick">
                                          <p:stCondLst>
                                            <p:cond evt="begin" delay="0">
                                              <p:tn val="29"/>
                                            </p:cond>
                                          </p:stCondLst>
                                          <p:endCondLst>
                                            <p:cond evt="onStopAudio" delay="0">
                                              <p:tgtEl>
                                                <p:sldTgt/>
                                              </p:tgtEl>
                                            </p:cond>
                                          </p:endCondLst>
                                        </p:cTn>
                                        <p:tgtEl>
                                          <p:sndTgt r:embed="rId4" name="CHIMES.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25609"/>
                                        </p:tgtEl>
                                        <p:attrNameLst>
                                          <p:attrName>style.visibility</p:attrName>
                                        </p:attrNameLst>
                                      </p:cBhvr>
                                      <p:to>
                                        <p:strVal val="visible"/>
                                      </p:to>
                                    </p:set>
                                    <p:anim calcmode="lin" valueType="num">
                                      <p:cBhvr additive="base">
                                        <p:cTn id="36" dur="500" fill="hold"/>
                                        <p:tgtEl>
                                          <p:spTgt spid="25609"/>
                                        </p:tgtEl>
                                        <p:attrNameLst>
                                          <p:attrName>ppt_x</p:attrName>
                                        </p:attrNameLst>
                                      </p:cBhvr>
                                      <p:tavLst>
                                        <p:tav tm="0">
                                          <p:val>
                                            <p:strVal val="#ppt_x"/>
                                          </p:val>
                                        </p:tav>
                                        <p:tav tm="100000">
                                          <p:val>
                                            <p:strVal val="#ppt_x"/>
                                          </p:val>
                                        </p:tav>
                                      </p:tavLst>
                                    </p:anim>
                                    <p:anim calcmode="lin" valueType="num">
                                      <p:cBhvr additive="base">
                                        <p:cTn id="37" dur="500" fill="hold"/>
                                        <p:tgtEl>
                                          <p:spTgt spid="25609"/>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5619"/>
                                        </p:tgtEl>
                                        <p:attrNameLst>
                                          <p:attrName>style.visibility</p:attrName>
                                        </p:attrNameLst>
                                      </p:cBhvr>
                                      <p:to>
                                        <p:strVal val="visible"/>
                                      </p:to>
                                    </p:set>
                                    <p:anim calcmode="lin" valueType="num">
                                      <p:cBhvr additive="base">
                                        <p:cTn id="42" dur="500" fill="hold"/>
                                        <p:tgtEl>
                                          <p:spTgt spid="25619"/>
                                        </p:tgtEl>
                                        <p:attrNameLst>
                                          <p:attrName>ppt_x</p:attrName>
                                        </p:attrNameLst>
                                      </p:cBhvr>
                                      <p:tavLst>
                                        <p:tav tm="0">
                                          <p:val>
                                            <p:strVal val="#ppt_x"/>
                                          </p:val>
                                        </p:tav>
                                        <p:tav tm="100000">
                                          <p:val>
                                            <p:strVal val="#ppt_x"/>
                                          </p:val>
                                        </p:tav>
                                      </p:tavLst>
                                    </p:anim>
                                    <p:anim calcmode="lin" valueType="num">
                                      <p:cBhvr additive="base">
                                        <p:cTn id="43" dur="500" fill="hold"/>
                                        <p:tgtEl>
                                          <p:spTgt spid="256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autoUpdateAnimBg="0"/>
      <p:bldP spid="2561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hlinkClick r:id="rId4" action="ppaction://hlinksldjump"/>
          </p:cNvPr>
          <p:cNvSpPr>
            <a:spLocks noChangeArrowheads="1"/>
          </p:cNvSpPr>
          <p:nvPr/>
        </p:nvSpPr>
        <p:spPr bwMode="auto">
          <a:xfrm>
            <a:off x="533400" y="106363"/>
            <a:ext cx="6248400"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200" b="1">
                <a:solidFill>
                  <a:srgbClr val="000066"/>
                </a:solidFill>
                <a:ea typeface="黑体" pitchFamily="49" charset="-122"/>
              </a:rPr>
              <a:t>5</a:t>
            </a:r>
            <a:r>
              <a:rPr lang="zh-CN" altLang="zh-CN" sz="3200" b="1">
                <a:solidFill>
                  <a:srgbClr val="000066"/>
                </a:solidFill>
                <a:ea typeface="黑体" pitchFamily="49" charset="-122"/>
              </a:rPr>
              <a:t>.1.3  BJT的</a:t>
            </a:r>
            <a:r>
              <a:rPr lang="zh-CN" altLang="zh-CN" sz="3200" b="1" i="1">
                <a:solidFill>
                  <a:srgbClr val="000066"/>
                </a:solidFill>
                <a:ea typeface="黑体" pitchFamily="49" charset="-122"/>
              </a:rPr>
              <a:t>V</a:t>
            </a:r>
            <a:r>
              <a:rPr lang="zh-CN" altLang="zh-CN" sz="3200" b="1">
                <a:solidFill>
                  <a:srgbClr val="000066"/>
                </a:solidFill>
                <a:ea typeface="黑体" pitchFamily="49" charset="-122"/>
              </a:rPr>
              <a:t>-</a:t>
            </a:r>
            <a:r>
              <a:rPr lang="zh-CN" altLang="zh-CN" sz="3200" b="1" i="1">
                <a:solidFill>
                  <a:srgbClr val="000066"/>
                </a:solidFill>
                <a:ea typeface="黑体" pitchFamily="49" charset="-122"/>
              </a:rPr>
              <a:t>I </a:t>
            </a:r>
            <a:r>
              <a:rPr lang="zh-CN" altLang="zh-CN" sz="3200" b="1">
                <a:solidFill>
                  <a:srgbClr val="000066"/>
                </a:solidFill>
                <a:ea typeface="黑体" pitchFamily="49" charset="-122"/>
              </a:rPr>
              <a:t>特性曲线</a:t>
            </a:r>
          </a:p>
        </p:txBody>
      </p:sp>
      <p:sp>
        <p:nvSpPr>
          <p:cNvPr id="21507" name="Line 3"/>
          <p:cNvSpPr>
            <a:spLocks noChangeShapeType="1"/>
          </p:cNvSpPr>
          <p:nvPr/>
        </p:nvSpPr>
        <p:spPr bwMode="auto">
          <a:xfrm>
            <a:off x="533400" y="762000"/>
            <a:ext cx="4876800" cy="0"/>
          </a:xfrm>
          <a:prstGeom prst="line">
            <a:avLst/>
          </a:prstGeom>
          <a:noFill/>
          <a:ln w="889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9700" name="Text Box 4"/>
          <p:cNvSpPr txBox="1">
            <a:spLocks noChangeArrowheads="1"/>
          </p:cNvSpPr>
          <p:nvPr/>
        </p:nvSpPr>
        <p:spPr bwMode="auto">
          <a:xfrm>
            <a:off x="2819400" y="1325563"/>
            <a:ext cx="34036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r>
              <a:rPr lang="zh-CN" altLang="zh-CN" sz="2800" b="1">
                <a:ea typeface="黑体" pitchFamily="49" charset="-122"/>
              </a:rPr>
              <a:t> </a:t>
            </a:r>
            <a:r>
              <a:rPr lang="zh-CN" altLang="zh-CN" sz="2800" b="1" i="1">
                <a:ea typeface="黑体" pitchFamily="49" charset="-122"/>
              </a:rPr>
              <a:t>i</a:t>
            </a:r>
            <a:r>
              <a:rPr lang="zh-CN" altLang="zh-CN" sz="2800" b="1" baseline="-25000">
                <a:ea typeface="黑体" pitchFamily="49" charset="-122"/>
              </a:rPr>
              <a:t>B</a:t>
            </a:r>
            <a:r>
              <a:rPr lang="zh-CN" altLang="zh-CN" sz="2800" b="1">
                <a:ea typeface="黑体" pitchFamily="49" charset="-122"/>
              </a:rPr>
              <a:t>=</a:t>
            </a:r>
            <a:r>
              <a:rPr lang="zh-CN" altLang="zh-CN" sz="2800" b="1" i="1">
                <a:ea typeface="黑体" pitchFamily="49" charset="-122"/>
              </a:rPr>
              <a:t>f</a:t>
            </a:r>
            <a:r>
              <a:rPr lang="zh-CN" altLang="zh-CN" sz="2800" b="1">
                <a:ea typeface="黑体" pitchFamily="49" charset="-122"/>
              </a:rPr>
              <a:t>(</a:t>
            </a:r>
            <a:r>
              <a:rPr lang="zh-CN" altLang="zh-CN" sz="2800" b="1" i="1">
                <a:latin typeface="Book Antiqua" pitchFamily="18" charset="0"/>
                <a:ea typeface="黑体" pitchFamily="49" charset="-122"/>
              </a:rPr>
              <a:t>v</a:t>
            </a:r>
            <a:r>
              <a:rPr lang="zh-CN" altLang="zh-CN" sz="2800" b="1" baseline="-25000">
                <a:ea typeface="黑体" pitchFamily="49" charset="-122"/>
              </a:rPr>
              <a:t>BE</a:t>
            </a:r>
            <a:r>
              <a:rPr lang="zh-CN" altLang="zh-CN" sz="2800" b="1">
                <a:ea typeface="黑体" pitchFamily="49" charset="-122"/>
              </a:rPr>
              <a:t>)</a:t>
            </a:r>
            <a:r>
              <a:rPr lang="zh-CN" altLang="zh-CN" sz="2800" b="1">
                <a:ea typeface="黑体" pitchFamily="49" charset="-122"/>
                <a:sym typeface="Symbol" pitchFamily="18" charset="2"/>
              </a:rPr>
              <a:t></a:t>
            </a:r>
            <a:r>
              <a:rPr lang="zh-CN" altLang="zh-CN" sz="2800" b="1">
                <a:ea typeface="黑体" pitchFamily="49" charset="-122"/>
              </a:rPr>
              <a:t> </a:t>
            </a:r>
            <a:r>
              <a:rPr lang="zh-CN" altLang="zh-CN" sz="2800" b="1" i="1" baseline="-10000">
                <a:latin typeface="Book Antiqua" pitchFamily="18" charset="0"/>
                <a:ea typeface="黑体" pitchFamily="49" charset="-122"/>
              </a:rPr>
              <a:t>v</a:t>
            </a:r>
            <a:r>
              <a:rPr lang="zh-CN" altLang="zh-CN" sz="2000" b="1" baseline="-30000">
                <a:ea typeface="黑体" pitchFamily="49" charset="-122"/>
              </a:rPr>
              <a:t>CE</a:t>
            </a:r>
            <a:r>
              <a:rPr lang="zh-CN" altLang="zh-CN" sz="2800" b="1" baseline="-10000">
                <a:ea typeface="黑体" pitchFamily="49" charset="-122"/>
              </a:rPr>
              <a:t>=const</a:t>
            </a:r>
            <a:endParaRPr lang="zh-CN" altLang="zh-CN" sz="2800" b="1">
              <a:ea typeface="黑体" pitchFamily="49" charset="-122"/>
            </a:endParaRPr>
          </a:p>
        </p:txBody>
      </p:sp>
      <p:sp>
        <p:nvSpPr>
          <p:cNvPr id="29701" name="Text Box 5"/>
          <p:cNvSpPr txBox="1">
            <a:spLocks noChangeArrowheads="1"/>
          </p:cNvSpPr>
          <p:nvPr/>
        </p:nvSpPr>
        <p:spPr bwMode="auto">
          <a:xfrm>
            <a:off x="838200" y="852488"/>
            <a:ext cx="29019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r>
              <a:rPr lang="zh-CN" altLang="zh-CN" b="1">
                <a:solidFill>
                  <a:srgbClr val="FF0000"/>
                </a:solidFill>
                <a:ea typeface="宋体" pitchFamily="2" charset="-122"/>
              </a:rPr>
              <a:t>1. 输入特性曲线</a:t>
            </a:r>
            <a:endParaRPr lang="zh-CN" altLang="zh-CN" b="1">
              <a:solidFill>
                <a:srgbClr val="FF0000"/>
              </a:solidFill>
              <a:latin typeface="黑体" pitchFamily="49" charset="-122"/>
              <a:ea typeface="黑体" pitchFamily="49" charset="-122"/>
            </a:endParaRPr>
          </a:p>
        </p:txBody>
      </p:sp>
      <p:sp>
        <p:nvSpPr>
          <p:cNvPr id="29702" name="Text Box 6"/>
          <p:cNvSpPr txBox="1">
            <a:spLocks noChangeArrowheads="1"/>
          </p:cNvSpPr>
          <p:nvPr/>
        </p:nvSpPr>
        <p:spPr bwMode="auto">
          <a:xfrm>
            <a:off x="5219700" y="188913"/>
            <a:ext cx="3352800" cy="422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lnSpc>
                <a:spcPct val="120000"/>
              </a:lnSpc>
            </a:pPr>
            <a:r>
              <a:rPr lang="zh-CN" altLang="zh-CN" sz="1800" b="1">
                <a:solidFill>
                  <a:srgbClr val="0000FF"/>
                </a:solidFill>
                <a:ea typeface="宋体" pitchFamily="2" charset="-122"/>
              </a:rPr>
              <a:t>（以共射极放大电路为例）</a:t>
            </a:r>
            <a:endParaRPr lang="zh-CN" altLang="zh-CN" b="1">
              <a:solidFill>
                <a:srgbClr val="0000FF"/>
              </a:solidFill>
              <a:ea typeface="宋体" pitchFamily="2" charset="-122"/>
            </a:endParaRPr>
          </a:p>
        </p:txBody>
      </p:sp>
      <p:grpSp>
        <p:nvGrpSpPr>
          <p:cNvPr id="29703" name="Group 7"/>
          <p:cNvGrpSpPr>
            <a:grpSpLocks/>
          </p:cNvGrpSpPr>
          <p:nvPr/>
        </p:nvGrpSpPr>
        <p:grpSpPr bwMode="auto">
          <a:xfrm>
            <a:off x="6156325" y="620713"/>
            <a:ext cx="2592388" cy="2720975"/>
            <a:chOff x="0" y="0"/>
            <a:chExt cx="1587" cy="1578"/>
          </a:xfrm>
        </p:grpSpPr>
        <p:pic>
          <p:nvPicPr>
            <p:cNvPr id="21539" name="Picture 8" descr="417"/>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0" y="0"/>
              <a:ext cx="1587" cy="1318"/>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sp>
          <p:nvSpPr>
            <p:cNvPr id="21540" name="Rectangle 9"/>
            <p:cNvSpPr>
              <a:spLocks noChangeArrowheads="1"/>
            </p:cNvSpPr>
            <p:nvPr/>
          </p:nvSpPr>
          <p:spPr bwMode="auto">
            <a:xfrm>
              <a:off x="420" y="1365"/>
              <a:ext cx="812"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r>
                <a:rPr lang="zh-CN" altLang="zh-CN" sz="1800" b="1">
                  <a:latin typeface="Arial" pitchFamily="34" charset="0"/>
                </a:rPr>
                <a:t>共射极连接</a:t>
              </a:r>
              <a:endParaRPr lang="zh-CN" altLang="zh-CN" sz="1800" b="1"/>
            </a:p>
          </p:txBody>
        </p:sp>
      </p:grpSp>
      <p:grpSp>
        <p:nvGrpSpPr>
          <p:cNvPr id="29706" name="Group 10"/>
          <p:cNvGrpSpPr>
            <a:grpSpLocks/>
          </p:cNvGrpSpPr>
          <p:nvPr/>
        </p:nvGrpSpPr>
        <p:grpSpPr bwMode="auto">
          <a:xfrm>
            <a:off x="611188" y="1916113"/>
            <a:ext cx="4800600" cy="2819400"/>
            <a:chOff x="0" y="0"/>
            <a:chExt cx="3024" cy="1776"/>
          </a:xfrm>
        </p:grpSpPr>
        <p:sp>
          <p:nvSpPr>
            <p:cNvPr id="21519" name="Text Box 11"/>
            <p:cNvSpPr txBox="1">
              <a:spLocks noChangeArrowheads="1"/>
            </p:cNvSpPr>
            <p:nvPr/>
          </p:nvSpPr>
          <p:spPr bwMode="auto">
            <a:xfrm>
              <a:off x="1344" y="480"/>
              <a:ext cx="624" cy="250"/>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spcBef>
                  <a:spcPct val="50000"/>
                </a:spcBef>
              </a:pPr>
              <a:r>
                <a:rPr lang="zh-CN" altLang="zh-CN" sz="2000" b="1" i="1">
                  <a:solidFill>
                    <a:srgbClr val="006600"/>
                  </a:solidFill>
                  <a:ea typeface="宋体" pitchFamily="2" charset="-122"/>
                </a:rPr>
                <a:t>V</a:t>
              </a:r>
              <a:r>
                <a:rPr lang="zh-CN" altLang="zh-CN" sz="2000" b="1" baseline="-25000">
                  <a:solidFill>
                    <a:srgbClr val="006600"/>
                  </a:solidFill>
                  <a:ea typeface="宋体" pitchFamily="2" charset="-122"/>
                </a:rPr>
                <a:t>CE </a:t>
              </a:r>
              <a:r>
                <a:rPr lang="zh-CN" altLang="zh-CN" sz="2000" b="1">
                  <a:solidFill>
                    <a:srgbClr val="006600"/>
                  </a:solidFill>
                  <a:ea typeface="宋体" pitchFamily="2" charset="-122"/>
                </a:rPr>
                <a:t>= 0</a:t>
              </a:r>
            </a:p>
          </p:txBody>
        </p:sp>
        <p:sp>
          <p:nvSpPr>
            <p:cNvPr id="21520" name="Text Box 12"/>
            <p:cNvSpPr txBox="1">
              <a:spLocks noChangeArrowheads="1"/>
            </p:cNvSpPr>
            <p:nvPr/>
          </p:nvSpPr>
          <p:spPr bwMode="auto">
            <a:xfrm>
              <a:off x="1200" y="0"/>
              <a:ext cx="720" cy="250"/>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spcBef>
                  <a:spcPct val="50000"/>
                </a:spcBef>
              </a:pPr>
              <a:r>
                <a:rPr lang="zh-CN" altLang="zh-CN" sz="2000" b="1" i="1">
                  <a:ea typeface="宋体" pitchFamily="2" charset="-122"/>
                </a:rPr>
                <a:t>I</a:t>
              </a:r>
              <a:r>
                <a:rPr lang="zh-CN" altLang="zh-CN" sz="2000" b="1" baseline="-25000">
                  <a:ea typeface="宋体" pitchFamily="2" charset="-122"/>
                </a:rPr>
                <a:t>B </a:t>
              </a:r>
              <a:r>
                <a:rPr lang="zh-CN" altLang="zh-CN" sz="2000" b="1">
                  <a:ea typeface="宋体" pitchFamily="2" charset="-122"/>
                </a:rPr>
                <a:t>/</a:t>
              </a:r>
              <a:r>
                <a:rPr lang="zh-CN" altLang="zh-CN" sz="2000" b="1">
                  <a:ea typeface="宋体" pitchFamily="2" charset="-122"/>
                  <a:sym typeface="Symbol" pitchFamily="18" charset="2"/>
                </a:rPr>
                <a:t></a:t>
              </a:r>
              <a:r>
                <a:rPr lang="zh-CN" altLang="zh-CN" sz="2000" b="1">
                  <a:ea typeface="宋体" pitchFamily="2" charset="-122"/>
                </a:rPr>
                <a:t>A</a:t>
              </a:r>
            </a:p>
          </p:txBody>
        </p:sp>
        <p:sp>
          <p:nvSpPr>
            <p:cNvPr id="21521" name="Text Box 13"/>
            <p:cNvSpPr txBox="1">
              <a:spLocks noChangeArrowheads="1"/>
            </p:cNvSpPr>
            <p:nvPr/>
          </p:nvSpPr>
          <p:spPr bwMode="auto">
            <a:xfrm>
              <a:off x="2256" y="1296"/>
              <a:ext cx="768" cy="250"/>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spcBef>
                  <a:spcPct val="50000"/>
                </a:spcBef>
              </a:pPr>
              <a:r>
                <a:rPr lang="zh-CN" altLang="zh-CN" sz="2000" b="1" i="1">
                  <a:ea typeface="宋体" pitchFamily="2" charset="-122"/>
                </a:rPr>
                <a:t>V</a:t>
              </a:r>
              <a:r>
                <a:rPr lang="zh-CN" altLang="zh-CN" sz="2000" b="1" baseline="-25000">
                  <a:ea typeface="宋体" pitchFamily="2" charset="-122"/>
                </a:rPr>
                <a:t>BE </a:t>
              </a:r>
              <a:r>
                <a:rPr lang="zh-CN" altLang="zh-CN" sz="2000" b="1">
                  <a:ea typeface="宋体" pitchFamily="2" charset="-122"/>
                </a:rPr>
                <a:t>/V</a:t>
              </a:r>
            </a:p>
          </p:txBody>
        </p:sp>
        <p:sp>
          <p:nvSpPr>
            <p:cNvPr id="21522" name="Line 14"/>
            <p:cNvSpPr>
              <a:spLocks noChangeShapeType="1"/>
            </p:cNvSpPr>
            <p:nvPr/>
          </p:nvSpPr>
          <p:spPr bwMode="auto">
            <a:xfrm flipV="1">
              <a:off x="1392" y="240"/>
              <a:ext cx="0" cy="153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21523" name="Line 15"/>
            <p:cNvSpPr>
              <a:spLocks noChangeShapeType="1"/>
            </p:cNvSpPr>
            <p:nvPr/>
          </p:nvSpPr>
          <p:spPr bwMode="auto">
            <a:xfrm>
              <a:off x="48" y="1296"/>
              <a:ext cx="259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21524" name="Freeform 16"/>
            <p:cNvSpPr>
              <a:spLocks/>
            </p:cNvSpPr>
            <p:nvPr/>
          </p:nvSpPr>
          <p:spPr bwMode="auto">
            <a:xfrm>
              <a:off x="1392" y="384"/>
              <a:ext cx="816" cy="912"/>
            </a:xfrm>
            <a:custGeom>
              <a:avLst/>
              <a:gdLst>
                <a:gd name="T0" fmla="*/ 0 w 576"/>
                <a:gd name="T1" fmla="*/ 514 h 1104"/>
                <a:gd name="T2" fmla="*/ 1160 w 576"/>
                <a:gd name="T3" fmla="*/ 492 h 1104"/>
                <a:gd name="T4" fmla="*/ 1740 w 576"/>
                <a:gd name="T5" fmla="*/ 402 h 1104"/>
                <a:gd name="T6" fmla="*/ 2128 w 576"/>
                <a:gd name="T7" fmla="*/ 224 h 1104"/>
                <a:gd name="T8" fmla="*/ 2321 w 576"/>
                <a:gd name="T9" fmla="*/ 0 h 1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1104">
                  <a:moveTo>
                    <a:pt x="0" y="1104"/>
                  </a:moveTo>
                  <a:cubicBezTo>
                    <a:pt x="108" y="1100"/>
                    <a:pt x="216" y="1096"/>
                    <a:pt x="288" y="1056"/>
                  </a:cubicBezTo>
                  <a:cubicBezTo>
                    <a:pt x="360" y="1016"/>
                    <a:pt x="392" y="960"/>
                    <a:pt x="432" y="864"/>
                  </a:cubicBezTo>
                  <a:cubicBezTo>
                    <a:pt x="472" y="768"/>
                    <a:pt x="504" y="624"/>
                    <a:pt x="528" y="480"/>
                  </a:cubicBezTo>
                  <a:cubicBezTo>
                    <a:pt x="552" y="336"/>
                    <a:pt x="564" y="168"/>
                    <a:pt x="576" y="0"/>
                  </a:cubicBezTo>
                </a:path>
              </a:pathLst>
            </a:custGeom>
            <a:noFill/>
            <a:ln w="25400" cap="flat" cmpd="sng">
              <a:solidFill>
                <a:srgbClr val="FF0000"/>
              </a:solidFill>
              <a:round/>
              <a:headEnd/>
              <a:tailEnd/>
            </a:ln>
            <a:effectLst/>
            <a:extLst>
              <a:ext uri="{909E8E84-426E-40DD-AFC4-6F175D3DCCD1}">
                <a14:hiddenFill xmlns:a14="http://schemas.microsoft.com/office/drawing/2010/main" xmlns="">
                  <a:solidFill>
                    <a:srgbClr val="FF0000"/>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21525" name="Line 17"/>
            <p:cNvSpPr>
              <a:spLocks noChangeShapeType="1"/>
            </p:cNvSpPr>
            <p:nvPr/>
          </p:nvSpPr>
          <p:spPr bwMode="auto">
            <a:xfrm>
              <a:off x="1968" y="1248"/>
              <a:ext cx="0" cy="48"/>
            </a:xfrm>
            <a:prstGeom prst="line">
              <a:avLst/>
            </a:prstGeom>
            <a:noFill/>
            <a:ln w="254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21526" name="Text Box 18"/>
            <p:cNvSpPr txBox="1">
              <a:spLocks noChangeArrowheads="1"/>
            </p:cNvSpPr>
            <p:nvPr/>
          </p:nvSpPr>
          <p:spPr bwMode="auto">
            <a:xfrm>
              <a:off x="1680" y="1248"/>
              <a:ext cx="720" cy="250"/>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spcBef>
                  <a:spcPct val="50000"/>
                </a:spcBef>
              </a:pPr>
              <a:r>
                <a:rPr lang="zh-CN" altLang="zh-CN" sz="2000" b="1" i="1">
                  <a:solidFill>
                    <a:srgbClr val="FF0000"/>
                  </a:solidFill>
                  <a:ea typeface="宋体" pitchFamily="2" charset="-122"/>
                </a:rPr>
                <a:t>V</a:t>
              </a:r>
              <a:r>
                <a:rPr lang="zh-CN" altLang="zh-CN" sz="2000" b="1" baseline="-25000">
                  <a:solidFill>
                    <a:srgbClr val="FF0000"/>
                  </a:solidFill>
                  <a:ea typeface="宋体" pitchFamily="2" charset="-122"/>
                </a:rPr>
                <a:t>BE(on)</a:t>
              </a:r>
              <a:endParaRPr lang="zh-CN" altLang="zh-CN" sz="2000" b="1">
                <a:solidFill>
                  <a:srgbClr val="FF0000"/>
                </a:solidFill>
                <a:ea typeface="宋体" pitchFamily="2" charset="-122"/>
              </a:endParaRPr>
            </a:p>
          </p:txBody>
        </p:sp>
        <p:sp>
          <p:nvSpPr>
            <p:cNvPr id="21527" name="Freeform 19"/>
            <p:cNvSpPr>
              <a:spLocks/>
            </p:cNvSpPr>
            <p:nvPr/>
          </p:nvSpPr>
          <p:spPr bwMode="auto">
            <a:xfrm>
              <a:off x="1392" y="384"/>
              <a:ext cx="576" cy="912"/>
            </a:xfrm>
            <a:custGeom>
              <a:avLst/>
              <a:gdLst>
                <a:gd name="T0" fmla="*/ 0 w 576"/>
                <a:gd name="T1" fmla="*/ 514 h 1104"/>
                <a:gd name="T2" fmla="*/ 288 w 576"/>
                <a:gd name="T3" fmla="*/ 492 h 1104"/>
                <a:gd name="T4" fmla="*/ 432 w 576"/>
                <a:gd name="T5" fmla="*/ 402 h 1104"/>
                <a:gd name="T6" fmla="*/ 528 w 576"/>
                <a:gd name="T7" fmla="*/ 224 h 1104"/>
                <a:gd name="T8" fmla="*/ 576 w 576"/>
                <a:gd name="T9" fmla="*/ 0 h 1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1104">
                  <a:moveTo>
                    <a:pt x="0" y="1104"/>
                  </a:moveTo>
                  <a:cubicBezTo>
                    <a:pt x="108" y="1100"/>
                    <a:pt x="216" y="1096"/>
                    <a:pt x="288" y="1056"/>
                  </a:cubicBezTo>
                  <a:cubicBezTo>
                    <a:pt x="360" y="1016"/>
                    <a:pt x="392" y="960"/>
                    <a:pt x="432" y="864"/>
                  </a:cubicBezTo>
                  <a:cubicBezTo>
                    <a:pt x="472" y="768"/>
                    <a:pt x="504" y="624"/>
                    <a:pt x="528" y="480"/>
                  </a:cubicBezTo>
                  <a:cubicBezTo>
                    <a:pt x="552" y="336"/>
                    <a:pt x="564" y="168"/>
                    <a:pt x="576" y="0"/>
                  </a:cubicBezTo>
                </a:path>
              </a:pathLst>
            </a:custGeom>
            <a:noFill/>
            <a:ln w="28575" cap="flat" cmpd="sng">
              <a:solidFill>
                <a:srgbClr val="006600"/>
              </a:solidFill>
              <a:round/>
              <a:headEnd/>
              <a:tailEnd/>
            </a:ln>
            <a:effectLst/>
            <a:extLst>
              <a:ext uri="{909E8E84-426E-40DD-AFC4-6F175D3DCCD1}">
                <a14:hiddenFill xmlns:a14="http://schemas.microsoft.com/office/drawing/2010/main" xmlns="">
                  <a:solidFill>
                    <a:srgbClr val="FF0000"/>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21528" name="Freeform 20"/>
            <p:cNvSpPr>
              <a:spLocks/>
            </p:cNvSpPr>
            <p:nvPr/>
          </p:nvSpPr>
          <p:spPr bwMode="auto">
            <a:xfrm>
              <a:off x="1392" y="384"/>
              <a:ext cx="912" cy="912"/>
            </a:xfrm>
            <a:custGeom>
              <a:avLst/>
              <a:gdLst>
                <a:gd name="T0" fmla="*/ 0 w 576"/>
                <a:gd name="T1" fmla="*/ 514 h 1104"/>
                <a:gd name="T2" fmla="*/ 1810 w 576"/>
                <a:gd name="T3" fmla="*/ 492 h 1104"/>
                <a:gd name="T4" fmla="*/ 2715 w 576"/>
                <a:gd name="T5" fmla="*/ 402 h 1104"/>
                <a:gd name="T6" fmla="*/ 3319 w 576"/>
                <a:gd name="T7" fmla="*/ 224 h 1104"/>
                <a:gd name="T8" fmla="*/ 3620 w 576"/>
                <a:gd name="T9" fmla="*/ 0 h 1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1104">
                  <a:moveTo>
                    <a:pt x="0" y="1104"/>
                  </a:moveTo>
                  <a:cubicBezTo>
                    <a:pt x="108" y="1100"/>
                    <a:pt x="216" y="1096"/>
                    <a:pt x="288" y="1056"/>
                  </a:cubicBezTo>
                  <a:cubicBezTo>
                    <a:pt x="360" y="1016"/>
                    <a:pt x="392" y="960"/>
                    <a:pt x="432" y="864"/>
                  </a:cubicBezTo>
                  <a:cubicBezTo>
                    <a:pt x="472" y="768"/>
                    <a:pt x="504" y="624"/>
                    <a:pt x="528" y="480"/>
                  </a:cubicBezTo>
                  <a:cubicBezTo>
                    <a:pt x="552" y="336"/>
                    <a:pt x="564" y="168"/>
                    <a:pt x="576" y="0"/>
                  </a:cubicBezTo>
                </a:path>
              </a:pathLst>
            </a:custGeom>
            <a:noFill/>
            <a:ln w="25400" cap="flat" cmpd="sng">
              <a:solidFill>
                <a:srgbClr val="0000CC"/>
              </a:solidFill>
              <a:round/>
              <a:headEnd/>
              <a:tailEnd/>
            </a:ln>
            <a:effectLst/>
            <a:extLst>
              <a:ext uri="{909E8E84-426E-40DD-AFC4-6F175D3DCCD1}">
                <a14:hiddenFill xmlns:a14="http://schemas.microsoft.com/office/drawing/2010/main" xmlns="">
                  <a:solidFill>
                    <a:srgbClr val="FF0000"/>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21529" name="Text Box 21"/>
            <p:cNvSpPr txBox="1">
              <a:spLocks noChangeArrowheads="1"/>
            </p:cNvSpPr>
            <p:nvPr/>
          </p:nvSpPr>
          <p:spPr bwMode="auto">
            <a:xfrm>
              <a:off x="1920" y="144"/>
              <a:ext cx="480" cy="250"/>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spcBef>
                  <a:spcPct val="50000"/>
                </a:spcBef>
              </a:pPr>
              <a:r>
                <a:rPr lang="zh-CN" altLang="zh-CN" sz="2000" b="1">
                  <a:solidFill>
                    <a:srgbClr val="FF0000"/>
                  </a:solidFill>
                  <a:ea typeface="宋体" pitchFamily="2" charset="-122"/>
                </a:rPr>
                <a:t>1V</a:t>
              </a:r>
            </a:p>
          </p:txBody>
        </p:sp>
        <p:sp>
          <p:nvSpPr>
            <p:cNvPr id="21530" name="Text Box 22"/>
            <p:cNvSpPr txBox="1">
              <a:spLocks noChangeArrowheads="1"/>
            </p:cNvSpPr>
            <p:nvPr/>
          </p:nvSpPr>
          <p:spPr bwMode="auto">
            <a:xfrm>
              <a:off x="2256" y="480"/>
              <a:ext cx="480" cy="250"/>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spcBef>
                  <a:spcPct val="50000"/>
                </a:spcBef>
              </a:pPr>
              <a:r>
                <a:rPr lang="zh-CN" altLang="zh-CN" sz="2000" b="1">
                  <a:solidFill>
                    <a:srgbClr val="0000CC"/>
                  </a:solidFill>
                  <a:ea typeface="宋体" pitchFamily="2" charset="-122"/>
                </a:rPr>
                <a:t>10 V</a:t>
              </a:r>
            </a:p>
          </p:txBody>
        </p:sp>
        <p:sp>
          <p:nvSpPr>
            <p:cNvPr id="21531" name="Line 23"/>
            <p:cNvSpPr>
              <a:spLocks noChangeShapeType="1"/>
            </p:cNvSpPr>
            <p:nvPr/>
          </p:nvSpPr>
          <p:spPr bwMode="auto">
            <a:xfrm flipH="1">
              <a:off x="288" y="1296"/>
              <a:ext cx="1104" cy="48"/>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21532" name="Freeform 24"/>
            <p:cNvSpPr>
              <a:spLocks/>
            </p:cNvSpPr>
            <p:nvPr/>
          </p:nvSpPr>
          <p:spPr bwMode="auto">
            <a:xfrm>
              <a:off x="144" y="1344"/>
              <a:ext cx="144" cy="192"/>
            </a:xfrm>
            <a:custGeom>
              <a:avLst/>
              <a:gdLst>
                <a:gd name="T0" fmla="*/ 144 w 144"/>
                <a:gd name="T1" fmla="*/ 0 h 192"/>
                <a:gd name="T2" fmla="*/ 48 w 144"/>
                <a:gd name="T3" fmla="*/ 48 h 192"/>
                <a:gd name="T4" fmla="*/ 0 w 144"/>
                <a:gd name="T5" fmla="*/ 192 h 192"/>
                <a:gd name="T6" fmla="*/ 0 60000 65536"/>
                <a:gd name="T7" fmla="*/ 0 60000 65536"/>
                <a:gd name="T8" fmla="*/ 0 60000 65536"/>
              </a:gdLst>
              <a:ahLst/>
              <a:cxnLst>
                <a:cxn ang="T6">
                  <a:pos x="T0" y="T1"/>
                </a:cxn>
                <a:cxn ang="T7">
                  <a:pos x="T2" y="T3"/>
                </a:cxn>
                <a:cxn ang="T8">
                  <a:pos x="T4" y="T5"/>
                </a:cxn>
              </a:cxnLst>
              <a:rect l="0" t="0" r="r" b="b"/>
              <a:pathLst>
                <a:path w="144" h="192">
                  <a:moveTo>
                    <a:pt x="144" y="0"/>
                  </a:moveTo>
                  <a:cubicBezTo>
                    <a:pt x="108" y="8"/>
                    <a:pt x="72" y="16"/>
                    <a:pt x="48" y="48"/>
                  </a:cubicBezTo>
                  <a:cubicBezTo>
                    <a:pt x="24" y="80"/>
                    <a:pt x="8" y="168"/>
                    <a:pt x="0" y="192"/>
                  </a:cubicBezTo>
                </a:path>
              </a:pathLst>
            </a:custGeom>
            <a:noFill/>
            <a:ln w="25400" cap="flat" cmpd="sng">
              <a:solidFill>
                <a:schemeClr val="tx1"/>
              </a:solidFill>
              <a:round/>
              <a:headEnd/>
              <a:tailEnd/>
            </a:ln>
            <a:effectLst/>
            <a:extLst>
              <a:ext uri="{909E8E84-426E-40DD-AFC4-6F175D3DCCD1}">
                <a14:hiddenFill xmlns:a14="http://schemas.microsoft.com/office/drawing/2010/main" xmlns="">
                  <a:solidFill>
                    <a:srgbClr val="FF0000"/>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21533" name="Line 25"/>
            <p:cNvSpPr>
              <a:spLocks noChangeShapeType="1"/>
            </p:cNvSpPr>
            <p:nvPr/>
          </p:nvSpPr>
          <p:spPr bwMode="auto">
            <a:xfrm flipH="1">
              <a:off x="144" y="1536"/>
              <a:ext cx="0" cy="24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21534" name="Text Box 26"/>
            <p:cNvSpPr txBox="1">
              <a:spLocks noChangeArrowheads="1"/>
            </p:cNvSpPr>
            <p:nvPr/>
          </p:nvSpPr>
          <p:spPr bwMode="auto">
            <a:xfrm>
              <a:off x="1392" y="1296"/>
              <a:ext cx="288" cy="250"/>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spcBef>
                  <a:spcPct val="50000"/>
                </a:spcBef>
              </a:pPr>
              <a:r>
                <a:rPr lang="zh-CN" altLang="zh-CN" sz="2000" b="1" i="1">
                  <a:ea typeface="宋体" pitchFamily="2" charset="-122"/>
                </a:rPr>
                <a:t>O</a:t>
              </a:r>
            </a:p>
          </p:txBody>
        </p:sp>
        <p:sp>
          <p:nvSpPr>
            <p:cNvPr id="21535" name="Text Box 27"/>
            <p:cNvSpPr txBox="1">
              <a:spLocks noChangeArrowheads="1"/>
            </p:cNvSpPr>
            <p:nvPr/>
          </p:nvSpPr>
          <p:spPr bwMode="auto">
            <a:xfrm>
              <a:off x="0" y="1008"/>
              <a:ext cx="768" cy="250"/>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spcBef>
                  <a:spcPct val="50000"/>
                </a:spcBef>
              </a:pPr>
              <a:r>
                <a:rPr lang="zh-CN" altLang="zh-CN" sz="2000" b="1" i="1">
                  <a:ea typeface="宋体" pitchFamily="2" charset="-122"/>
                </a:rPr>
                <a:t>V</a:t>
              </a:r>
              <a:r>
                <a:rPr lang="zh-CN" altLang="zh-CN" sz="2000" b="1" baseline="-25000">
                  <a:ea typeface="宋体" pitchFamily="2" charset="-122"/>
                </a:rPr>
                <a:t>(BR)BEO</a:t>
              </a:r>
              <a:endParaRPr lang="zh-CN" altLang="zh-CN" sz="2000" b="1">
                <a:ea typeface="宋体" pitchFamily="2" charset="-122"/>
              </a:endParaRPr>
            </a:p>
          </p:txBody>
        </p:sp>
        <p:sp>
          <p:nvSpPr>
            <p:cNvPr id="21536" name="Text Box 28"/>
            <p:cNvSpPr txBox="1">
              <a:spLocks noChangeArrowheads="1"/>
            </p:cNvSpPr>
            <p:nvPr/>
          </p:nvSpPr>
          <p:spPr bwMode="auto">
            <a:xfrm>
              <a:off x="480" y="1488"/>
              <a:ext cx="864" cy="250"/>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spcBef>
                  <a:spcPct val="50000"/>
                </a:spcBef>
              </a:pPr>
              <a:r>
                <a:rPr lang="zh-CN" altLang="zh-CN" sz="2000" b="1" i="1">
                  <a:ea typeface="宋体" pitchFamily="2" charset="-122"/>
                </a:rPr>
                <a:t>I</a:t>
              </a:r>
              <a:r>
                <a:rPr lang="zh-CN" altLang="zh-CN" sz="2000" b="1" baseline="-25000">
                  <a:ea typeface="宋体" pitchFamily="2" charset="-122"/>
                </a:rPr>
                <a:t>EBO </a:t>
              </a:r>
              <a:r>
                <a:rPr lang="zh-CN" altLang="zh-CN" sz="2000" b="1">
                  <a:ea typeface="宋体" pitchFamily="2" charset="-122"/>
                </a:rPr>
                <a:t>+ </a:t>
              </a:r>
              <a:r>
                <a:rPr lang="zh-CN" altLang="zh-CN" sz="2000" b="1" i="1">
                  <a:ea typeface="宋体" pitchFamily="2" charset="-122"/>
                </a:rPr>
                <a:t>I</a:t>
              </a:r>
              <a:r>
                <a:rPr lang="zh-CN" altLang="zh-CN" sz="2000" b="1" baseline="-25000">
                  <a:ea typeface="宋体" pitchFamily="2" charset="-122"/>
                </a:rPr>
                <a:t>CBO</a:t>
              </a:r>
            </a:p>
          </p:txBody>
        </p:sp>
        <p:sp>
          <p:nvSpPr>
            <p:cNvPr id="21537" name="Line 29"/>
            <p:cNvSpPr>
              <a:spLocks noChangeShapeType="1"/>
            </p:cNvSpPr>
            <p:nvPr/>
          </p:nvSpPr>
          <p:spPr bwMode="auto">
            <a:xfrm>
              <a:off x="864" y="1056"/>
              <a:ext cx="0" cy="240"/>
            </a:xfrm>
            <a:prstGeom prst="line">
              <a:avLst/>
            </a:prstGeom>
            <a:noFill/>
            <a:ln w="19050">
              <a:solidFill>
                <a:srgbClr val="99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21538" name="Line 30"/>
            <p:cNvSpPr>
              <a:spLocks noChangeShapeType="1"/>
            </p:cNvSpPr>
            <p:nvPr/>
          </p:nvSpPr>
          <p:spPr bwMode="auto">
            <a:xfrm>
              <a:off x="864" y="1296"/>
              <a:ext cx="0" cy="240"/>
            </a:xfrm>
            <a:prstGeom prst="line">
              <a:avLst/>
            </a:prstGeom>
            <a:noFill/>
            <a:ln w="19050">
              <a:solidFill>
                <a:srgbClr val="99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grpSp>
      <p:sp>
        <p:nvSpPr>
          <p:cNvPr id="29727" name="AutoShape 31"/>
          <p:cNvSpPr>
            <a:spLocks/>
          </p:cNvSpPr>
          <p:nvPr/>
        </p:nvSpPr>
        <p:spPr bwMode="auto">
          <a:xfrm>
            <a:off x="4800600" y="4508500"/>
            <a:ext cx="4343400" cy="533400"/>
          </a:xfrm>
          <a:prstGeom prst="borderCallout2">
            <a:avLst>
              <a:gd name="adj1" fmla="val 21431"/>
              <a:gd name="adj2" fmla="val -1755"/>
              <a:gd name="adj3" fmla="val 21431"/>
              <a:gd name="adj4" fmla="val -11843"/>
              <a:gd name="adj5" fmla="val -169644"/>
              <a:gd name="adj6" fmla="val -22296"/>
            </a:avLst>
          </a:prstGeom>
          <a:solidFill>
            <a:srgbClr val="FFFFCC"/>
          </a:solidFill>
          <a:ln w="1905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r>
              <a:rPr lang="zh-CN" altLang="zh-CN" b="1">
                <a:ea typeface="宋体" pitchFamily="2" charset="-122"/>
              </a:rPr>
              <a:t>为什么</a:t>
            </a:r>
            <a:r>
              <a:rPr lang="zh-CN" altLang="zh-CN" b="1" i="1">
                <a:ea typeface="宋体" pitchFamily="2" charset="-122"/>
              </a:rPr>
              <a:t>V</a:t>
            </a:r>
            <a:r>
              <a:rPr lang="zh-CN" altLang="zh-CN" b="1" baseline="-25000">
                <a:ea typeface="宋体" pitchFamily="2" charset="-122"/>
              </a:rPr>
              <a:t>CE</a:t>
            </a:r>
            <a:r>
              <a:rPr lang="zh-CN" altLang="zh-CN" b="1">
                <a:ea typeface="宋体" pitchFamily="2" charset="-122"/>
              </a:rPr>
              <a:t>增大曲线右移？</a:t>
            </a:r>
          </a:p>
        </p:txBody>
      </p:sp>
      <p:sp>
        <p:nvSpPr>
          <p:cNvPr id="29728" name="AutoShape 32"/>
          <p:cNvSpPr>
            <a:spLocks/>
          </p:cNvSpPr>
          <p:nvPr/>
        </p:nvSpPr>
        <p:spPr bwMode="auto">
          <a:xfrm>
            <a:off x="4800600" y="3429000"/>
            <a:ext cx="4343400" cy="533400"/>
          </a:xfrm>
          <a:prstGeom prst="borderCallout2">
            <a:avLst>
              <a:gd name="adj1" fmla="val 21431"/>
              <a:gd name="adj2" fmla="val -1755"/>
              <a:gd name="adj3" fmla="val 21431"/>
              <a:gd name="adj4" fmla="val -13194"/>
              <a:gd name="adj5" fmla="val -160417"/>
              <a:gd name="adj6" fmla="val -24963"/>
            </a:avLst>
          </a:prstGeom>
          <a:solidFill>
            <a:srgbClr val="FFFFCC"/>
          </a:solidFill>
          <a:ln w="1905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r>
              <a:rPr lang="zh-CN" altLang="zh-CN" b="1">
                <a:ea typeface="宋体" pitchFamily="2" charset="-122"/>
              </a:rPr>
              <a:t>为什么像PN结的伏安特性？</a:t>
            </a:r>
          </a:p>
        </p:txBody>
      </p:sp>
      <p:sp>
        <p:nvSpPr>
          <p:cNvPr id="29729" name="AutoShape 33"/>
          <p:cNvSpPr>
            <a:spLocks/>
          </p:cNvSpPr>
          <p:nvPr/>
        </p:nvSpPr>
        <p:spPr bwMode="auto">
          <a:xfrm>
            <a:off x="4427538" y="5516563"/>
            <a:ext cx="4343400" cy="919162"/>
          </a:xfrm>
          <a:prstGeom prst="borderCallout1">
            <a:avLst>
              <a:gd name="adj1" fmla="val 12435"/>
              <a:gd name="adj2" fmla="val -1755"/>
              <a:gd name="adj3" fmla="val -176509"/>
              <a:gd name="adj4" fmla="val -20028"/>
            </a:avLst>
          </a:prstGeom>
          <a:solidFill>
            <a:srgbClr val="FFFFCC"/>
          </a:solidFill>
          <a:ln w="1905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r>
              <a:rPr lang="zh-CN" altLang="zh-CN" b="1">
                <a:ea typeface="宋体" pitchFamily="2" charset="-122"/>
              </a:rPr>
              <a:t>为什么</a:t>
            </a:r>
            <a:r>
              <a:rPr lang="zh-CN" altLang="zh-CN" b="1" i="1">
                <a:ea typeface="宋体" pitchFamily="2" charset="-122"/>
              </a:rPr>
              <a:t>V</a:t>
            </a:r>
            <a:r>
              <a:rPr lang="zh-CN" altLang="zh-CN" b="1" baseline="-25000">
                <a:ea typeface="宋体" pitchFamily="2" charset="-122"/>
              </a:rPr>
              <a:t>CE</a:t>
            </a:r>
            <a:r>
              <a:rPr lang="zh-CN" altLang="zh-CN" b="1">
                <a:ea typeface="宋体" pitchFamily="2" charset="-122"/>
              </a:rPr>
              <a:t>增大到一定值曲线右移就不明显了？</a:t>
            </a:r>
          </a:p>
          <a:p>
            <a:pPr eaLnBrk="1" hangingPunct="1"/>
            <a:endParaRPr lang="zh-CN" altLang="zh-CN">
              <a:ea typeface="宋体" pitchFamily="2" charset="-122"/>
            </a:endParaRPr>
          </a:p>
        </p:txBody>
      </p:sp>
      <p:sp>
        <p:nvSpPr>
          <p:cNvPr id="29730" name="Text Box 34"/>
          <p:cNvSpPr txBox="1">
            <a:spLocks noChangeArrowheads="1"/>
          </p:cNvSpPr>
          <p:nvPr/>
        </p:nvSpPr>
        <p:spPr bwMode="auto">
          <a:xfrm>
            <a:off x="107950" y="5035550"/>
            <a:ext cx="4032250" cy="1562100"/>
          </a:xfrm>
          <a:prstGeom prst="rect">
            <a:avLst/>
          </a:prstGeom>
          <a:solidFill>
            <a:srgbClr val="66FFFF"/>
          </a:solidFill>
          <a:ln w="9525">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b="1">
                <a:solidFill>
                  <a:schemeClr val="tx2"/>
                </a:solidFill>
                <a:latin typeface="Arial" pitchFamily="34" charset="0"/>
                <a:ea typeface="宋体" pitchFamily="2" charset="-122"/>
              </a:rPr>
              <a:t>    </a:t>
            </a:r>
            <a:r>
              <a:rPr lang="zh-CN" altLang="zh-CN" b="1">
                <a:solidFill>
                  <a:schemeClr val="tx2"/>
                </a:solidFill>
                <a:ea typeface="宋体" pitchFamily="2" charset="-122"/>
              </a:rPr>
              <a:t>对于小功率晶体管，</a:t>
            </a:r>
            <a:r>
              <a:rPr lang="zh-CN" altLang="zh-CN" b="1" i="1">
                <a:solidFill>
                  <a:schemeClr val="tx2"/>
                </a:solidFill>
                <a:ea typeface="宋体" pitchFamily="2" charset="-122"/>
              </a:rPr>
              <a:t>V</a:t>
            </a:r>
            <a:r>
              <a:rPr lang="zh-CN" altLang="zh-CN" b="1" baseline="-25000">
                <a:solidFill>
                  <a:schemeClr val="tx2"/>
                </a:solidFill>
                <a:ea typeface="宋体" pitchFamily="2" charset="-122"/>
              </a:rPr>
              <a:t>CE</a:t>
            </a:r>
            <a:r>
              <a:rPr lang="zh-CN" altLang="zh-CN" b="1">
                <a:solidFill>
                  <a:schemeClr val="tx2"/>
                </a:solidFill>
                <a:ea typeface="宋体" pitchFamily="2" charset="-122"/>
              </a:rPr>
              <a:t>大于1V的一条输入特性曲线可以取代</a:t>
            </a:r>
            <a:r>
              <a:rPr lang="zh-CN" altLang="zh-CN" b="1" i="1">
                <a:solidFill>
                  <a:schemeClr val="tx2"/>
                </a:solidFill>
                <a:ea typeface="宋体" pitchFamily="2" charset="-122"/>
              </a:rPr>
              <a:t>V</a:t>
            </a:r>
            <a:r>
              <a:rPr lang="zh-CN" altLang="zh-CN" b="1" baseline="-25000">
                <a:solidFill>
                  <a:schemeClr val="tx2"/>
                </a:solidFill>
                <a:ea typeface="宋体" pitchFamily="2" charset="-122"/>
              </a:rPr>
              <a:t>CE</a:t>
            </a:r>
            <a:r>
              <a:rPr lang="zh-CN" altLang="zh-CN" b="1">
                <a:solidFill>
                  <a:schemeClr val="tx2"/>
                </a:solidFill>
                <a:ea typeface="宋体" pitchFamily="2" charset="-122"/>
              </a:rPr>
              <a:t>大于1V的所有输入特性曲线。</a:t>
            </a:r>
          </a:p>
        </p:txBody>
      </p:sp>
      <p:sp>
        <p:nvSpPr>
          <p:cNvPr id="21517" name="Line 35"/>
          <p:cNvSpPr>
            <a:spLocks noChangeShapeType="1"/>
          </p:cNvSpPr>
          <p:nvPr/>
        </p:nvSpPr>
        <p:spPr bwMode="auto">
          <a:xfrm>
            <a:off x="2843213" y="3141663"/>
            <a:ext cx="1296987" cy="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518" name="Line 36"/>
          <p:cNvSpPr>
            <a:spLocks noChangeShapeType="1"/>
          </p:cNvSpPr>
          <p:nvPr/>
        </p:nvSpPr>
        <p:spPr bwMode="auto">
          <a:xfrm>
            <a:off x="3722688" y="2867025"/>
            <a:ext cx="0" cy="1081088"/>
          </a:xfrm>
          <a:prstGeom prst="line">
            <a:avLst/>
          </a:prstGeom>
          <a:noFill/>
          <a:ln w="9525">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xmlns="" val="2171437464"/>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702">
                                            <p:txEl>
                                              <p:pRg st="0" end="0"/>
                                            </p:txEl>
                                          </p:spTgt>
                                        </p:tgtEl>
                                        <p:attrNameLst>
                                          <p:attrName>style.visibility</p:attrName>
                                        </p:attrNameLst>
                                      </p:cBhvr>
                                      <p:to>
                                        <p:strVal val="visible"/>
                                      </p:to>
                                    </p:set>
                                    <p:animEffect transition="in" filter="wipe(up)">
                                      <p:cBhvr>
                                        <p:cTn id="7" dur="500"/>
                                        <p:tgtEl>
                                          <p:spTgt spid="2970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9701"/>
                                        </p:tgtEl>
                                        <p:attrNameLst>
                                          <p:attrName>style.visibility</p:attrName>
                                        </p:attrNameLst>
                                      </p:cBhvr>
                                      <p:to>
                                        <p:strVal val="visible"/>
                                      </p:to>
                                    </p:set>
                                    <p:anim calcmode="lin" valueType="num">
                                      <p:cBhvr additive="base">
                                        <p:cTn id="12" dur="500" fill="hold"/>
                                        <p:tgtEl>
                                          <p:spTgt spid="29701"/>
                                        </p:tgtEl>
                                        <p:attrNameLst>
                                          <p:attrName>ppt_x</p:attrName>
                                        </p:attrNameLst>
                                      </p:cBhvr>
                                      <p:tavLst>
                                        <p:tav tm="0">
                                          <p:val>
                                            <p:strVal val="0-#ppt_w/2"/>
                                          </p:val>
                                        </p:tav>
                                        <p:tav tm="100000">
                                          <p:val>
                                            <p:strVal val="#ppt_x"/>
                                          </p:val>
                                        </p:tav>
                                      </p:tavLst>
                                    </p:anim>
                                    <p:anim calcmode="lin" valueType="num">
                                      <p:cBhvr additive="base">
                                        <p:cTn id="13" dur="500" fill="hold"/>
                                        <p:tgtEl>
                                          <p:spTgt spid="2970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29703"/>
                                        </p:tgtEl>
                                        <p:attrNameLst>
                                          <p:attrName>style.visibility</p:attrName>
                                        </p:attrNameLst>
                                      </p:cBhvr>
                                      <p:to>
                                        <p:strVal val="visible"/>
                                      </p:to>
                                    </p:set>
                                    <p:animEffect transition="in" filter="box(in)">
                                      <p:cBhvr>
                                        <p:cTn id="18" dur="500"/>
                                        <p:tgtEl>
                                          <p:spTgt spid="2970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29700"/>
                                        </p:tgtEl>
                                        <p:attrNameLst>
                                          <p:attrName>style.visibility</p:attrName>
                                        </p:attrNameLst>
                                      </p:cBhvr>
                                      <p:to>
                                        <p:strVal val="visible"/>
                                      </p:to>
                                    </p:set>
                                    <p:anim calcmode="lin" valueType="num">
                                      <p:cBhvr additive="base">
                                        <p:cTn id="23" dur="500" fill="hold"/>
                                        <p:tgtEl>
                                          <p:spTgt spid="29700"/>
                                        </p:tgtEl>
                                        <p:attrNameLst>
                                          <p:attrName>ppt_x</p:attrName>
                                        </p:attrNameLst>
                                      </p:cBhvr>
                                      <p:tavLst>
                                        <p:tav tm="0">
                                          <p:val>
                                            <p:strVal val="1+#ppt_w/2"/>
                                          </p:val>
                                        </p:tav>
                                        <p:tav tm="100000">
                                          <p:val>
                                            <p:strVal val="#ppt_x"/>
                                          </p:val>
                                        </p:tav>
                                      </p:tavLst>
                                    </p:anim>
                                    <p:anim calcmode="lin" valueType="num">
                                      <p:cBhvr additive="base">
                                        <p:cTn id="24" dur="500" fill="hold"/>
                                        <p:tgtEl>
                                          <p:spTgt spid="2970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CHIMES.WAV"/>
                                        </p:tgtEl>
                                      </p:cMediaNode>
                                    </p:audio>
                                  </p:subTnLst>
                                </p:cTn>
                              </p:par>
                            </p:childTnLst>
                          </p:cTn>
                        </p:par>
                        <p:par>
                          <p:cTn id="25" fill="hold" nodeType="afterGroup">
                            <p:stCondLst>
                              <p:cond delay="500"/>
                            </p:stCondLst>
                            <p:childTnLst>
                              <p:par>
                                <p:cTn id="26" presetID="9" presetClass="entr" presetSubtype="0" fill="hold" nodeType="afterEffect">
                                  <p:stCondLst>
                                    <p:cond delay="1000"/>
                                  </p:stCondLst>
                                  <p:childTnLst>
                                    <p:set>
                                      <p:cBhvr>
                                        <p:cTn id="27" dur="1" fill="hold">
                                          <p:stCondLst>
                                            <p:cond delay="0"/>
                                          </p:stCondLst>
                                        </p:cTn>
                                        <p:tgtEl>
                                          <p:spTgt spid="29706"/>
                                        </p:tgtEl>
                                        <p:attrNameLst>
                                          <p:attrName>style.visibility</p:attrName>
                                        </p:attrNameLst>
                                      </p:cBhvr>
                                      <p:to>
                                        <p:strVal val="visible"/>
                                      </p:to>
                                    </p:set>
                                    <p:animEffect transition="in" filter="dissolve">
                                      <p:cBhvr>
                                        <p:cTn id="28" dur="500"/>
                                        <p:tgtEl>
                                          <p:spTgt spid="2970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9728"/>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9727"/>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29729"/>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9730"/>
                                        </p:tgtEl>
                                        <p:attrNameLst>
                                          <p:attrName>style.visibility</p:attrName>
                                        </p:attrNameLst>
                                      </p:cBhvr>
                                      <p:to>
                                        <p:strVal val="visible"/>
                                      </p:to>
                                    </p:set>
                                    <p:animEffect transition="in" filter="wipe(left)">
                                      <p:cBhvr>
                                        <p:cTn id="45" dur="500"/>
                                        <p:tgtEl>
                                          <p:spTgt spid="29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autoUpdateAnimBg="0"/>
      <p:bldP spid="29701" grpId="0" autoUpdateAnimBg="0"/>
      <p:bldP spid="29702" grpId="0" build="p" autoUpdateAnimBg="0"/>
      <p:bldP spid="29727" grpId="0" animBg="1" autoUpdateAnimBg="0"/>
      <p:bldP spid="29728" grpId="0" animBg="1" autoUpdateAnimBg="0"/>
      <p:bldP spid="29729" grpId="0" animBg="1" autoUpdateAnimBg="0"/>
      <p:bldP spid="29730"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descr="羊皮纸"/>
          <p:cNvSpPr txBox="1">
            <a:spLocks noChangeArrowheads="1"/>
          </p:cNvSpPr>
          <p:nvPr/>
        </p:nvSpPr>
        <p:spPr bwMode="auto">
          <a:xfrm>
            <a:off x="323850" y="4772025"/>
            <a:ext cx="4267200" cy="457200"/>
          </a:xfrm>
          <a:prstGeom prst="rect">
            <a:avLst/>
          </a:prstGeom>
          <a:blipFill dpi="0" rotWithShape="0">
            <a:blip r:embed="rId4"/>
            <a:srcRect/>
            <a:tile tx="0" ty="0" sx="100000" sy="100000" flip="none" algn="tl"/>
          </a:blip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lnSpc>
                <a:spcPct val="120000"/>
              </a:lnSpc>
            </a:pPr>
            <a:r>
              <a:rPr lang="zh-CN" altLang="zh-CN" sz="2000" b="1">
                <a:solidFill>
                  <a:srgbClr val="3333FF"/>
                </a:solidFill>
              </a:rPr>
              <a:t>饱和区：</a:t>
            </a:r>
            <a:r>
              <a:rPr lang="zh-CN" altLang="zh-CN" sz="2000" b="1" i="1"/>
              <a:t>i</a:t>
            </a:r>
            <a:r>
              <a:rPr lang="zh-CN" altLang="zh-CN" sz="2000" b="1" baseline="-25000"/>
              <a:t>C</a:t>
            </a:r>
            <a:r>
              <a:rPr lang="zh-CN" altLang="zh-CN" sz="2000" b="1"/>
              <a:t>明显受</a:t>
            </a:r>
            <a:r>
              <a:rPr lang="zh-CN" altLang="zh-CN" sz="2000" b="1" i="1">
                <a:latin typeface="Book Antiqua" pitchFamily="18" charset="0"/>
              </a:rPr>
              <a:t>v</a:t>
            </a:r>
            <a:r>
              <a:rPr lang="zh-CN" altLang="zh-CN" sz="2000" b="1" baseline="-25000"/>
              <a:t>CE</a:t>
            </a:r>
            <a:r>
              <a:rPr lang="zh-CN" altLang="zh-CN" sz="2000" b="1"/>
              <a:t>控制的区域，</a:t>
            </a:r>
            <a:endParaRPr lang="zh-CN" altLang="zh-CN" sz="2000" b="1">
              <a:solidFill>
                <a:srgbClr val="CC0099"/>
              </a:solidFill>
            </a:endParaRPr>
          </a:p>
        </p:txBody>
      </p:sp>
      <p:sp>
        <p:nvSpPr>
          <p:cNvPr id="31747" name="Text Box 3"/>
          <p:cNvSpPr txBox="1">
            <a:spLocks noChangeArrowheads="1"/>
          </p:cNvSpPr>
          <p:nvPr/>
        </p:nvSpPr>
        <p:spPr bwMode="auto">
          <a:xfrm>
            <a:off x="990600" y="1538288"/>
            <a:ext cx="313055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r>
              <a:rPr lang="zh-CN" altLang="zh-CN" sz="2800" b="1" i="1">
                <a:ea typeface="黑体" pitchFamily="49" charset="-122"/>
              </a:rPr>
              <a:t>i</a:t>
            </a:r>
            <a:r>
              <a:rPr lang="zh-CN" altLang="zh-CN" sz="2800" b="1" baseline="-25000">
                <a:ea typeface="黑体" pitchFamily="49" charset="-122"/>
              </a:rPr>
              <a:t>C</a:t>
            </a:r>
            <a:r>
              <a:rPr lang="zh-CN" altLang="zh-CN" sz="2800" b="1">
                <a:ea typeface="黑体" pitchFamily="49" charset="-122"/>
              </a:rPr>
              <a:t>=</a:t>
            </a:r>
            <a:r>
              <a:rPr lang="zh-CN" altLang="zh-CN" sz="2800" b="1" i="1">
                <a:ea typeface="黑体" pitchFamily="49" charset="-122"/>
              </a:rPr>
              <a:t>f</a:t>
            </a:r>
            <a:r>
              <a:rPr lang="zh-CN" altLang="zh-CN" sz="2800" b="1">
                <a:ea typeface="黑体" pitchFamily="49" charset="-122"/>
              </a:rPr>
              <a:t>(</a:t>
            </a:r>
            <a:r>
              <a:rPr lang="zh-CN" altLang="zh-CN" sz="2800" b="1" i="1">
                <a:latin typeface="Book Antiqua" pitchFamily="18" charset="0"/>
                <a:ea typeface="黑体" pitchFamily="49" charset="-122"/>
              </a:rPr>
              <a:t>v</a:t>
            </a:r>
            <a:r>
              <a:rPr lang="zh-CN" altLang="zh-CN" sz="2800" b="1" baseline="-25000">
                <a:ea typeface="黑体" pitchFamily="49" charset="-122"/>
              </a:rPr>
              <a:t>CE</a:t>
            </a:r>
            <a:r>
              <a:rPr lang="zh-CN" altLang="zh-CN" sz="2800" b="1">
                <a:ea typeface="黑体" pitchFamily="49" charset="-122"/>
              </a:rPr>
              <a:t>)</a:t>
            </a:r>
            <a:r>
              <a:rPr lang="zh-CN" altLang="zh-CN" sz="2800" b="1">
                <a:ea typeface="黑体" pitchFamily="49" charset="-122"/>
                <a:sym typeface="Symbol" pitchFamily="18" charset="2"/>
              </a:rPr>
              <a:t></a:t>
            </a:r>
            <a:r>
              <a:rPr lang="zh-CN" altLang="zh-CN" sz="2800" b="1">
                <a:ea typeface="黑体" pitchFamily="49" charset="-122"/>
              </a:rPr>
              <a:t> </a:t>
            </a:r>
            <a:r>
              <a:rPr lang="zh-CN" altLang="zh-CN" sz="2800" b="1" i="1" baseline="-10000">
                <a:ea typeface="黑体" pitchFamily="49" charset="-122"/>
              </a:rPr>
              <a:t>i</a:t>
            </a:r>
            <a:r>
              <a:rPr lang="zh-CN" altLang="zh-CN" sz="2000" b="1" baseline="-30000">
                <a:ea typeface="黑体" pitchFamily="49" charset="-122"/>
              </a:rPr>
              <a:t>B</a:t>
            </a:r>
            <a:r>
              <a:rPr lang="zh-CN" altLang="zh-CN" sz="2800" b="1" baseline="-10000">
                <a:ea typeface="黑体" pitchFamily="49" charset="-122"/>
              </a:rPr>
              <a:t>=const</a:t>
            </a:r>
            <a:endParaRPr lang="zh-CN" altLang="zh-CN" sz="2800" b="1">
              <a:ea typeface="宋体" pitchFamily="2" charset="-122"/>
            </a:endParaRPr>
          </a:p>
        </p:txBody>
      </p:sp>
      <p:sp>
        <p:nvSpPr>
          <p:cNvPr id="31748" name="Text Box 4"/>
          <p:cNvSpPr txBox="1">
            <a:spLocks noChangeArrowheads="1"/>
          </p:cNvSpPr>
          <p:nvPr/>
        </p:nvSpPr>
        <p:spPr bwMode="auto">
          <a:xfrm>
            <a:off x="762000" y="928688"/>
            <a:ext cx="290195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r>
              <a:rPr lang="zh-CN" altLang="zh-CN" sz="2800" b="1">
                <a:solidFill>
                  <a:srgbClr val="FF0000"/>
                </a:solidFill>
                <a:latin typeface="黑体" pitchFamily="49" charset="-122"/>
                <a:ea typeface="黑体" pitchFamily="49" charset="-122"/>
              </a:rPr>
              <a:t>2. 输出特性曲线</a:t>
            </a:r>
          </a:p>
        </p:txBody>
      </p:sp>
      <p:sp>
        <p:nvSpPr>
          <p:cNvPr id="31749" name="Rectangle 5"/>
          <p:cNvSpPr>
            <a:spLocks noChangeArrowheads="1"/>
          </p:cNvSpPr>
          <p:nvPr/>
        </p:nvSpPr>
        <p:spPr bwMode="auto">
          <a:xfrm>
            <a:off x="323850" y="3908425"/>
            <a:ext cx="3886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20000"/>
              </a:spcBef>
              <a:buFontTx/>
              <a:buNone/>
            </a:pPr>
            <a:r>
              <a:rPr lang="zh-CN" altLang="zh-CN" b="1">
                <a:latin typeface="楷体_GB2312" pitchFamily="1" charset="-122"/>
              </a:rPr>
              <a:t>输出特性曲线的三个区域:</a:t>
            </a:r>
          </a:p>
        </p:txBody>
      </p:sp>
      <p:sp>
        <p:nvSpPr>
          <p:cNvPr id="31750" name="Text Box 6" descr="羊皮纸"/>
          <p:cNvSpPr txBox="1">
            <a:spLocks noChangeArrowheads="1"/>
          </p:cNvSpPr>
          <p:nvPr/>
        </p:nvSpPr>
        <p:spPr bwMode="auto">
          <a:xfrm>
            <a:off x="323850" y="5630863"/>
            <a:ext cx="4267200" cy="822325"/>
          </a:xfrm>
          <a:prstGeom prst="rect">
            <a:avLst/>
          </a:prstGeom>
          <a:blipFill dpi="0" rotWithShape="0">
            <a:blip r:embed="rId4"/>
            <a:srcRect/>
            <a:tile tx="0" ty="0" sx="100000" sy="100000" flip="none" algn="tl"/>
          </a:blip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lnSpc>
                <a:spcPct val="120000"/>
              </a:lnSpc>
            </a:pPr>
            <a:r>
              <a:rPr lang="zh-CN" altLang="zh-CN" sz="2000" b="1">
                <a:solidFill>
                  <a:srgbClr val="3333FF"/>
                </a:solidFill>
              </a:rPr>
              <a:t>截止区：</a:t>
            </a:r>
            <a:r>
              <a:rPr lang="zh-CN" altLang="zh-CN" sz="2000" b="1" i="1"/>
              <a:t>i</a:t>
            </a:r>
            <a:r>
              <a:rPr lang="zh-CN" altLang="zh-CN" sz="2000" b="1" baseline="-25000"/>
              <a:t>C</a:t>
            </a:r>
            <a:r>
              <a:rPr lang="zh-CN" altLang="zh-CN" sz="2000" b="1"/>
              <a:t>接近零的区域，相当</a:t>
            </a:r>
            <a:r>
              <a:rPr lang="zh-CN" altLang="zh-CN" sz="2000" b="1" i="1"/>
              <a:t>i</a:t>
            </a:r>
            <a:r>
              <a:rPr lang="zh-CN" altLang="zh-CN" sz="2000" b="1" baseline="-25000"/>
              <a:t>B</a:t>
            </a:r>
            <a:r>
              <a:rPr lang="zh-CN" altLang="zh-CN" sz="2000" b="1"/>
              <a:t>=0的曲线的下方。</a:t>
            </a:r>
          </a:p>
        </p:txBody>
      </p:sp>
      <p:sp>
        <p:nvSpPr>
          <p:cNvPr id="31751" name="Text Box 7" descr="羊皮纸"/>
          <p:cNvSpPr txBox="1">
            <a:spLocks noChangeArrowheads="1"/>
          </p:cNvSpPr>
          <p:nvPr/>
        </p:nvSpPr>
        <p:spPr bwMode="auto">
          <a:xfrm>
            <a:off x="4859338" y="5630863"/>
            <a:ext cx="4176712" cy="822325"/>
          </a:xfrm>
          <a:prstGeom prst="rect">
            <a:avLst/>
          </a:prstGeom>
          <a:blipFill dpi="0" rotWithShape="0">
            <a:blip r:embed="rId4"/>
            <a:srcRect/>
            <a:tile tx="0" ty="0" sx="100000" sy="100000" flip="none" algn="tl"/>
          </a:blip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36000" rIns="54000">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lnSpc>
                <a:spcPct val="120000"/>
              </a:lnSpc>
            </a:pPr>
            <a:r>
              <a:rPr lang="zh-CN" altLang="zh-CN" sz="2000" b="1" dirty="0">
                <a:solidFill>
                  <a:srgbClr val="3333FF"/>
                </a:solidFill>
              </a:rPr>
              <a:t>放大区：</a:t>
            </a:r>
            <a:r>
              <a:rPr lang="zh-CN" altLang="zh-CN" sz="2000" b="1" i="1" dirty="0"/>
              <a:t>i</a:t>
            </a:r>
            <a:r>
              <a:rPr lang="zh-CN" altLang="zh-CN" sz="2000" b="1" baseline="-25000" dirty="0"/>
              <a:t>C</a:t>
            </a:r>
            <a:r>
              <a:rPr lang="zh-CN" altLang="zh-CN" sz="2000" b="1" dirty="0"/>
              <a:t>平行于</a:t>
            </a:r>
            <a:r>
              <a:rPr lang="zh-CN" altLang="zh-CN" sz="2000" b="1" i="1" dirty="0">
                <a:latin typeface="Book Antiqua" pitchFamily="18" charset="0"/>
              </a:rPr>
              <a:t>v</a:t>
            </a:r>
            <a:r>
              <a:rPr lang="zh-CN" altLang="zh-CN" sz="2000" b="1" baseline="-25000" dirty="0"/>
              <a:t>CE</a:t>
            </a:r>
            <a:r>
              <a:rPr lang="zh-CN" altLang="zh-CN" sz="2000" b="1" dirty="0"/>
              <a:t>轴的区域，曲线基本平行等距。</a:t>
            </a:r>
          </a:p>
        </p:txBody>
      </p:sp>
      <p:sp>
        <p:nvSpPr>
          <p:cNvPr id="22536" name="Rectangle 8">
            <a:hlinkClick r:id="rId5" action="ppaction://hlinksldjump"/>
          </p:cNvPr>
          <p:cNvSpPr>
            <a:spLocks noChangeArrowheads="1"/>
          </p:cNvSpPr>
          <p:nvPr/>
        </p:nvSpPr>
        <p:spPr bwMode="auto">
          <a:xfrm>
            <a:off x="533400" y="106363"/>
            <a:ext cx="6248400"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200" b="1">
                <a:solidFill>
                  <a:srgbClr val="000066"/>
                </a:solidFill>
                <a:ea typeface="黑体" pitchFamily="49" charset="-122"/>
              </a:rPr>
              <a:t>5</a:t>
            </a:r>
            <a:r>
              <a:rPr lang="zh-CN" altLang="zh-CN" sz="3200" b="1">
                <a:solidFill>
                  <a:srgbClr val="000066"/>
                </a:solidFill>
                <a:ea typeface="黑体" pitchFamily="49" charset="-122"/>
              </a:rPr>
              <a:t>.1.3  BJT的</a:t>
            </a:r>
            <a:r>
              <a:rPr lang="zh-CN" altLang="zh-CN" sz="3200" b="1" i="1">
                <a:solidFill>
                  <a:srgbClr val="000066"/>
                </a:solidFill>
                <a:ea typeface="黑体" pitchFamily="49" charset="-122"/>
              </a:rPr>
              <a:t>V</a:t>
            </a:r>
            <a:r>
              <a:rPr lang="zh-CN" altLang="zh-CN" sz="3200" b="1">
                <a:solidFill>
                  <a:srgbClr val="000066"/>
                </a:solidFill>
                <a:ea typeface="黑体" pitchFamily="49" charset="-122"/>
              </a:rPr>
              <a:t>-</a:t>
            </a:r>
            <a:r>
              <a:rPr lang="zh-CN" altLang="zh-CN" sz="3200" b="1" i="1">
                <a:solidFill>
                  <a:srgbClr val="000066"/>
                </a:solidFill>
                <a:ea typeface="黑体" pitchFamily="49" charset="-122"/>
              </a:rPr>
              <a:t>I </a:t>
            </a:r>
            <a:r>
              <a:rPr lang="zh-CN" altLang="zh-CN" sz="3200" b="1">
                <a:solidFill>
                  <a:srgbClr val="000066"/>
                </a:solidFill>
                <a:ea typeface="黑体" pitchFamily="49" charset="-122"/>
              </a:rPr>
              <a:t>特性曲线</a:t>
            </a:r>
          </a:p>
        </p:txBody>
      </p:sp>
      <p:sp>
        <p:nvSpPr>
          <p:cNvPr id="22537" name="Line 9"/>
          <p:cNvSpPr>
            <a:spLocks noChangeShapeType="1"/>
          </p:cNvSpPr>
          <p:nvPr/>
        </p:nvSpPr>
        <p:spPr bwMode="auto">
          <a:xfrm>
            <a:off x="533400" y="762000"/>
            <a:ext cx="4876800" cy="0"/>
          </a:xfrm>
          <a:prstGeom prst="line">
            <a:avLst/>
          </a:prstGeom>
          <a:noFill/>
          <a:ln w="889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pic>
        <p:nvPicPr>
          <p:cNvPr id="31754" name="Picture 10" descr="419"/>
          <p:cNvPicPr>
            <a:picLocks noChangeAspect="1" noChangeArrowheads="1"/>
          </p:cNvPicPr>
          <p:nvPr/>
        </p:nvPicPr>
        <p:blipFill>
          <a:blip r:embed="rId6" cstate="print">
            <a:extLst>
              <a:ext uri="{28A0092B-C50C-407E-A947-70E740481C1C}">
                <a14:useLocalDpi xmlns:a14="http://schemas.microsoft.com/office/drawing/2010/main" xmlns="" val="0"/>
              </a:ext>
            </a:extLst>
          </a:blip>
          <a:srcRect t="1080" b="2702"/>
          <a:stretch>
            <a:fillRect/>
          </a:stretch>
        </p:blipFill>
        <p:spPr bwMode="auto">
          <a:xfrm>
            <a:off x="4895850" y="2133600"/>
            <a:ext cx="4248150" cy="3316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1755" name="AutoShape 11"/>
          <p:cNvSpPr>
            <a:spLocks/>
          </p:cNvSpPr>
          <p:nvPr/>
        </p:nvSpPr>
        <p:spPr bwMode="auto">
          <a:xfrm>
            <a:off x="539750" y="2349500"/>
            <a:ext cx="3581400" cy="1066800"/>
          </a:xfrm>
          <a:prstGeom prst="borderCallout1">
            <a:avLst>
              <a:gd name="adj1" fmla="val 10713"/>
              <a:gd name="adj2" fmla="val 102130"/>
              <a:gd name="adj3" fmla="val 98958"/>
              <a:gd name="adj4" fmla="val 162454"/>
            </a:avLst>
          </a:prstGeom>
          <a:solidFill>
            <a:srgbClr val="66FFFF"/>
          </a:solidFill>
          <a:ln w="1905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r>
              <a:rPr lang="zh-CN" altLang="zh-CN" sz="2000" b="1">
                <a:ea typeface="宋体" pitchFamily="2" charset="-122"/>
              </a:rPr>
              <a:t>    为什么</a:t>
            </a:r>
            <a:r>
              <a:rPr lang="zh-CN" altLang="zh-CN" sz="2000" b="1" i="1">
                <a:ea typeface="宋体" pitchFamily="2" charset="-122"/>
              </a:rPr>
              <a:t>V</a:t>
            </a:r>
            <a:r>
              <a:rPr lang="zh-CN" altLang="zh-CN" sz="2000" b="1" baseline="-25000">
                <a:ea typeface="宋体" pitchFamily="2" charset="-122"/>
              </a:rPr>
              <a:t>CE</a:t>
            </a:r>
            <a:r>
              <a:rPr lang="zh-CN" altLang="zh-CN" sz="2000" b="1">
                <a:ea typeface="宋体" pitchFamily="2" charset="-122"/>
              </a:rPr>
              <a:t>较小时</a:t>
            </a:r>
            <a:r>
              <a:rPr lang="zh-CN" altLang="zh-CN" sz="2000" b="1" i="1">
                <a:ea typeface="宋体" pitchFamily="2" charset="-122"/>
              </a:rPr>
              <a:t>i</a:t>
            </a:r>
            <a:r>
              <a:rPr lang="zh-CN" altLang="zh-CN" sz="2000" b="1" baseline="-25000">
                <a:ea typeface="宋体" pitchFamily="2" charset="-122"/>
              </a:rPr>
              <a:t>C</a:t>
            </a:r>
            <a:r>
              <a:rPr lang="zh-CN" altLang="zh-CN" sz="2000" b="1">
                <a:ea typeface="宋体" pitchFamily="2" charset="-122"/>
              </a:rPr>
              <a:t>随</a:t>
            </a:r>
            <a:r>
              <a:rPr lang="zh-CN" altLang="zh-CN" sz="2000" b="1" i="1">
                <a:ea typeface="宋体" pitchFamily="2" charset="-122"/>
              </a:rPr>
              <a:t>V</a:t>
            </a:r>
            <a:r>
              <a:rPr lang="zh-CN" altLang="zh-CN" sz="2000" b="1" baseline="-25000">
                <a:ea typeface="宋体" pitchFamily="2" charset="-122"/>
              </a:rPr>
              <a:t>CE</a:t>
            </a:r>
            <a:r>
              <a:rPr lang="zh-CN" altLang="zh-CN" sz="2000" b="1">
                <a:ea typeface="宋体" pitchFamily="2" charset="-122"/>
              </a:rPr>
              <a:t>变化很大？为什么进入放大状态曲线几乎是横轴的平行线？</a:t>
            </a:r>
          </a:p>
        </p:txBody>
      </p:sp>
      <p:pic>
        <p:nvPicPr>
          <p:cNvPr id="22540" name="Picture 12" descr="417"/>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6084888" y="260350"/>
            <a:ext cx="2519362" cy="1841500"/>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3838600"/>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anim calcmode="lin" valueType="num">
                                      <p:cBhvr additive="base">
                                        <p:cTn id="7" dur="500" fill="hold"/>
                                        <p:tgtEl>
                                          <p:spTgt spid="31748"/>
                                        </p:tgtEl>
                                        <p:attrNameLst>
                                          <p:attrName>ppt_x</p:attrName>
                                        </p:attrNameLst>
                                      </p:cBhvr>
                                      <p:tavLst>
                                        <p:tav tm="0">
                                          <p:val>
                                            <p:strVal val="0-#ppt_w/2"/>
                                          </p:val>
                                        </p:tav>
                                        <p:tav tm="100000">
                                          <p:val>
                                            <p:strVal val="#ppt_x"/>
                                          </p:val>
                                        </p:tav>
                                      </p:tavLst>
                                    </p:anim>
                                    <p:anim calcmode="lin" valueType="num">
                                      <p:cBhvr additive="base">
                                        <p:cTn id="8" dur="500" fill="hold"/>
                                        <p:tgtEl>
                                          <p:spTgt spid="3174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1747"/>
                                        </p:tgtEl>
                                        <p:attrNameLst>
                                          <p:attrName>style.visibility</p:attrName>
                                        </p:attrNameLst>
                                      </p:cBhvr>
                                      <p:to>
                                        <p:strVal val="visible"/>
                                      </p:to>
                                    </p:set>
                                    <p:animEffect transition="in" filter="wipe(up)">
                                      <p:cBhvr>
                                        <p:cTn id="13" dur="500"/>
                                        <p:tgtEl>
                                          <p:spTgt spid="31747"/>
                                        </p:tgtEl>
                                      </p:cBhvr>
                                    </p:animEffect>
                                  </p:childTnLst>
                                  <p:subTnLst>
                                    <p:audio>
                                      <p:cMediaNode>
                                        <p:cTn display="0" masterRel="sameClick">
                                          <p:stCondLst>
                                            <p:cond evt="begin" delay="0">
                                              <p:tn val="11"/>
                                            </p:cond>
                                          </p:stCondLst>
                                          <p:endCondLst>
                                            <p:cond evt="onStopAudio" delay="0">
                                              <p:tgtEl>
                                                <p:sldTgt/>
                                              </p:tgtEl>
                                            </p:cond>
                                          </p:endCondLst>
                                        </p:cTn>
                                        <p:tgtEl>
                                          <p:sndTgt r:embed="rId3" name="CHIMES.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31754"/>
                                        </p:tgtEl>
                                        <p:attrNameLst>
                                          <p:attrName>style.visibility</p:attrName>
                                        </p:attrNameLst>
                                      </p:cBhvr>
                                      <p:to>
                                        <p:strVal val="visible"/>
                                      </p:to>
                                    </p:set>
                                    <p:animEffect transition="in" filter="box(in)">
                                      <p:cBhvr>
                                        <p:cTn id="18" dur="500"/>
                                        <p:tgtEl>
                                          <p:spTgt spid="3175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1749"/>
                                        </p:tgtEl>
                                        <p:attrNameLst>
                                          <p:attrName>style.visibility</p:attrName>
                                        </p:attrNameLst>
                                      </p:cBhvr>
                                      <p:to>
                                        <p:strVal val="visible"/>
                                      </p:to>
                                    </p:set>
                                    <p:animEffect transition="in" filter="blinds(horizontal)">
                                      <p:cBhvr>
                                        <p:cTn id="23" dur="500"/>
                                        <p:tgtEl>
                                          <p:spTgt spid="31749"/>
                                        </p:tgtEl>
                                      </p:cBhvr>
                                    </p:animEffect>
                                  </p:childTnLst>
                                  <p:subTnLst>
                                    <p:audio>
                                      <p:cMediaNode>
                                        <p:cTn display="0" masterRel="sameClick">
                                          <p:stCondLst>
                                            <p:cond evt="begin" delay="0">
                                              <p:tn val="21"/>
                                            </p:cond>
                                          </p:stCondLst>
                                          <p:endCondLst>
                                            <p:cond evt="onStopAudio" delay="0">
                                              <p:tgtEl>
                                                <p:sldTgt/>
                                              </p:tgtEl>
                                            </p:cond>
                                          </p:endCondLst>
                                        </p:cTn>
                                        <p:tgtEl>
                                          <p:sndTgt r:embed="rId3" name="CHIMES.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1746"/>
                                        </p:tgtEl>
                                        <p:attrNameLst>
                                          <p:attrName>style.visibility</p:attrName>
                                        </p:attrNameLst>
                                      </p:cBhvr>
                                      <p:to>
                                        <p:strVal val="visible"/>
                                      </p:to>
                                    </p:set>
                                    <p:animEffect transition="in" filter="blinds(horizontal)">
                                      <p:cBhvr>
                                        <p:cTn id="28" dur="500"/>
                                        <p:tgtEl>
                                          <p:spTgt spid="31746"/>
                                        </p:tgtEl>
                                      </p:cBhvr>
                                    </p:animEffect>
                                  </p:childTnLst>
                                  <p:subTnLst>
                                    <p:audio>
                                      <p:cMediaNode>
                                        <p:cTn display="0" masterRel="sameClick">
                                          <p:stCondLst>
                                            <p:cond evt="begin" delay="0">
                                              <p:tn val="26"/>
                                            </p:cond>
                                          </p:stCondLst>
                                          <p:endCondLst>
                                            <p:cond evt="onStopAudio" delay="0">
                                              <p:tgtEl>
                                                <p:sldTgt/>
                                              </p:tgtEl>
                                            </p:cond>
                                          </p:endCondLst>
                                        </p:cTn>
                                        <p:tgtEl>
                                          <p:sndTgt r:embed="rId3" name="CHIMES.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1750"/>
                                        </p:tgtEl>
                                        <p:attrNameLst>
                                          <p:attrName>style.visibility</p:attrName>
                                        </p:attrNameLst>
                                      </p:cBhvr>
                                      <p:to>
                                        <p:strVal val="visible"/>
                                      </p:to>
                                    </p:set>
                                    <p:animEffect transition="in" filter="blinds(horizontal)">
                                      <p:cBhvr>
                                        <p:cTn id="33" dur="500"/>
                                        <p:tgtEl>
                                          <p:spTgt spid="31750"/>
                                        </p:tgtEl>
                                      </p:cBhvr>
                                    </p:animEffect>
                                  </p:childTnLst>
                                  <p:subTnLst>
                                    <p:audio>
                                      <p:cMediaNode>
                                        <p:cTn display="0" masterRel="sameClick">
                                          <p:stCondLst>
                                            <p:cond evt="begin" delay="0">
                                              <p:tn val="31"/>
                                            </p:cond>
                                          </p:stCondLst>
                                          <p:endCondLst>
                                            <p:cond evt="onStopAudio" delay="0">
                                              <p:tgtEl>
                                                <p:sldTgt/>
                                              </p:tgtEl>
                                            </p:cond>
                                          </p:endCondLst>
                                        </p:cTn>
                                        <p:tgtEl>
                                          <p:sndTgt r:embed="rId3" name="CHIMES.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1751"/>
                                        </p:tgtEl>
                                        <p:attrNameLst>
                                          <p:attrName>style.visibility</p:attrName>
                                        </p:attrNameLst>
                                      </p:cBhvr>
                                      <p:to>
                                        <p:strVal val="visible"/>
                                      </p:to>
                                    </p:set>
                                    <p:animEffect transition="in" filter="blinds(horizontal)">
                                      <p:cBhvr>
                                        <p:cTn id="38" dur="500"/>
                                        <p:tgtEl>
                                          <p:spTgt spid="31751"/>
                                        </p:tgtEl>
                                      </p:cBhvr>
                                    </p:animEffect>
                                  </p:childTnLst>
                                  <p:subTnLst>
                                    <p:audio>
                                      <p:cMediaNode>
                                        <p:cTn display="0" masterRel="sameClick">
                                          <p:stCondLst>
                                            <p:cond evt="begin" delay="0">
                                              <p:tn val="36"/>
                                            </p:cond>
                                          </p:stCondLst>
                                          <p:endCondLst>
                                            <p:cond evt="onStopAudio" delay="0">
                                              <p:tgtEl>
                                                <p:sldTgt/>
                                              </p:tgtEl>
                                            </p:cond>
                                          </p:endCondLst>
                                        </p:cTn>
                                        <p:tgtEl>
                                          <p:sndTgt r:embed="rId3" name="CHIMES.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1755"/>
                                        </p:tgtEl>
                                        <p:attrNameLst>
                                          <p:attrName>style.visibility</p:attrName>
                                        </p:attrNameLst>
                                      </p:cBhvr>
                                      <p:to>
                                        <p:strVal val="visible"/>
                                      </p:to>
                                    </p:set>
                                    <p:animEffect transition="in" filter="wipe(left)">
                                      <p:cBhvr>
                                        <p:cTn id="43" dur="500"/>
                                        <p:tgtEl>
                                          <p:spTgt spid="31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nimBg="1" autoUpdateAnimBg="0"/>
      <p:bldP spid="31747" grpId="0" autoUpdateAnimBg="0"/>
      <p:bldP spid="31748" grpId="0" autoUpdateAnimBg="0"/>
      <p:bldP spid="31749" grpId="0" autoUpdateAnimBg="0"/>
      <p:bldP spid="31750" grpId="0" animBg="1" autoUpdateAnimBg="0"/>
      <p:bldP spid="31751" grpId="0" animBg="1" autoUpdateAnimBg="0"/>
      <p:bldP spid="31755"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95288" y="260350"/>
            <a:ext cx="4852987" cy="641350"/>
          </a:xfrm>
        </p:spPr>
        <p:txBody>
          <a:bodyPr/>
          <a:lstStyle/>
          <a:p>
            <a:pPr algn="l" eaLnBrk="1" hangingPunct="1"/>
            <a:r>
              <a:rPr lang="zh-CN" altLang="zh-CN" sz="3200" smtClean="0">
                <a:solidFill>
                  <a:schemeClr val="accent2"/>
                </a:solidFill>
                <a:ea typeface="华文行楷" pitchFamily="2" charset="-122"/>
              </a:rPr>
              <a:t>三个工作区域的外部条件</a:t>
            </a:r>
          </a:p>
        </p:txBody>
      </p:sp>
      <p:sp>
        <p:nvSpPr>
          <p:cNvPr id="33795" name="Text Box 3"/>
          <p:cNvSpPr txBox="1">
            <a:spLocks noChangeArrowheads="1"/>
          </p:cNvSpPr>
          <p:nvPr/>
        </p:nvSpPr>
        <p:spPr bwMode="auto">
          <a:xfrm>
            <a:off x="612775" y="5622339"/>
            <a:ext cx="8077200"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en-US" dirty="0">
                <a:ea typeface="宋体" pitchFamily="2" charset="-122"/>
              </a:rPr>
              <a:t>     </a:t>
            </a:r>
            <a:r>
              <a:rPr lang="zh-CN" altLang="en-US" b="1" dirty="0">
                <a:solidFill>
                  <a:schemeClr val="tx2"/>
                </a:solidFill>
                <a:ea typeface="宋体" pitchFamily="2" charset="-122"/>
              </a:rPr>
              <a:t>晶体管工作在放大状态时，输出回路的电流 </a:t>
            </a:r>
            <a:r>
              <a:rPr lang="zh-CN" altLang="en-US" b="1" i="1" dirty="0">
                <a:solidFill>
                  <a:schemeClr val="tx2"/>
                </a:solidFill>
                <a:ea typeface="宋体" pitchFamily="2" charset="-122"/>
              </a:rPr>
              <a:t>i</a:t>
            </a:r>
            <a:r>
              <a:rPr lang="zh-CN" altLang="en-US" b="1" baseline="-25000" dirty="0">
                <a:solidFill>
                  <a:schemeClr val="tx2"/>
                </a:solidFill>
                <a:ea typeface="宋体" pitchFamily="2" charset="-122"/>
              </a:rPr>
              <a:t>C</a:t>
            </a:r>
            <a:r>
              <a:rPr lang="zh-CN" altLang="en-US" b="1" dirty="0">
                <a:solidFill>
                  <a:schemeClr val="tx2"/>
                </a:solidFill>
                <a:ea typeface="宋体" pitchFamily="2" charset="-122"/>
              </a:rPr>
              <a:t>几乎仅仅取决于输入回路的电流 </a:t>
            </a:r>
            <a:r>
              <a:rPr lang="zh-CN" altLang="en-US" b="1" i="1" dirty="0" smtClean="0">
                <a:solidFill>
                  <a:schemeClr val="tx2"/>
                </a:solidFill>
                <a:ea typeface="宋体" pitchFamily="2" charset="-122"/>
              </a:rPr>
              <a:t>i</a:t>
            </a:r>
            <a:r>
              <a:rPr lang="zh-CN" altLang="en-US" b="1" baseline="-25000" dirty="0" smtClean="0">
                <a:solidFill>
                  <a:schemeClr val="tx2"/>
                </a:solidFill>
                <a:ea typeface="宋体" pitchFamily="2" charset="-122"/>
              </a:rPr>
              <a:t>B</a:t>
            </a:r>
            <a:r>
              <a:rPr lang="zh-CN" altLang="en-US" b="1" dirty="0" smtClean="0">
                <a:solidFill>
                  <a:schemeClr val="tx2"/>
                </a:solidFill>
                <a:ea typeface="宋体" pitchFamily="2" charset="-122"/>
              </a:rPr>
              <a:t>。</a:t>
            </a:r>
            <a:endParaRPr lang="zh-CN" altLang="en-US" b="1" dirty="0">
              <a:solidFill>
                <a:schemeClr val="tx2"/>
              </a:solidFill>
              <a:ea typeface="宋体" pitchFamily="2" charset="-122"/>
            </a:endParaRPr>
          </a:p>
        </p:txBody>
      </p:sp>
      <p:graphicFrame>
        <p:nvGraphicFramePr>
          <p:cNvPr id="33796" name="Group 4"/>
          <p:cNvGraphicFramePr>
            <a:graphicFrameLocks noGrp="1"/>
          </p:cNvGraphicFramePr>
          <p:nvPr/>
        </p:nvGraphicFramePr>
        <p:xfrm>
          <a:off x="1524000" y="3429000"/>
          <a:ext cx="6096000" cy="2079625"/>
        </p:xfrm>
        <a:graphic>
          <a:graphicData uri="http://schemas.openxmlformats.org/drawingml/2006/table">
            <a:tbl>
              <a:tblPr/>
              <a:tblGrid>
                <a:gridCol w="1524000"/>
                <a:gridCol w="1524000"/>
                <a:gridCol w="1524000"/>
                <a:gridCol w="1524000"/>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rPr>
                        <a:t>状态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1" u="none" strike="noStrike" cap="none" normalizeH="0" baseline="0" smtClean="0">
                          <a:ln>
                            <a:noFill/>
                          </a:ln>
                          <a:solidFill>
                            <a:schemeClr val="tx1"/>
                          </a:solidFill>
                          <a:effectLst/>
                          <a:latin typeface="Times New Roman" pitchFamily="18" charset="0"/>
                          <a:ea typeface="宋体" pitchFamily="2" charset="-122"/>
                        </a:rPr>
                        <a:t>V</a:t>
                      </a:r>
                      <a:r>
                        <a:rPr kumimoji="0" lang="zh-CN" altLang="zh-CN" sz="2400" b="1" i="0" u="none" strike="noStrike" cap="none" normalizeH="0" baseline="-25000" smtClean="0">
                          <a:ln>
                            <a:noFill/>
                          </a:ln>
                          <a:solidFill>
                            <a:schemeClr val="tx1"/>
                          </a:solidFill>
                          <a:effectLst/>
                          <a:latin typeface="Times New Roman" pitchFamily="18" charset="0"/>
                          <a:ea typeface="宋体" pitchFamily="2" charset="-122"/>
                        </a:rPr>
                        <a:t>BE</a:t>
                      </a:r>
                      <a:endParaRPr kumimoji="0"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1" u="none" strike="noStrike" cap="none" normalizeH="0" baseline="0" smtClean="0">
                          <a:ln>
                            <a:noFill/>
                          </a:ln>
                          <a:solidFill>
                            <a:schemeClr val="tx1"/>
                          </a:solidFill>
                          <a:effectLst/>
                          <a:latin typeface="Times New Roman" pitchFamily="18" charset="0"/>
                          <a:ea typeface="宋体" pitchFamily="2" charset="-122"/>
                        </a:rPr>
                        <a:t>V</a:t>
                      </a:r>
                      <a:r>
                        <a:rPr kumimoji="0" lang="zh-CN" altLang="zh-CN" sz="2400" b="1" i="0" u="none" strike="noStrike" cap="none" normalizeH="0" baseline="-25000" smtClean="0">
                          <a:ln>
                            <a:noFill/>
                          </a:ln>
                          <a:solidFill>
                            <a:schemeClr val="tx1"/>
                          </a:solidFill>
                          <a:effectLst/>
                          <a:latin typeface="Times New Roman" pitchFamily="18" charset="0"/>
                          <a:ea typeface="宋体" pitchFamily="2" charset="-122"/>
                        </a:rPr>
                        <a:t>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1" u="none" strike="noStrike" cap="none" normalizeH="0" baseline="0" smtClean="0">
                          <a:ln>
                            <a:noFill/>
                          </a:ln>
                          <a:solidFill>
                            <a:schemeClr val="tx1"/>
                          </a:solidFill>
                          <a:effectLst/>
                          <a:latin typeface="Times New Roman" pitchFamily="18" charset="0"/>
                          <a:ea typeface="宋体" pitchFamily="2" charset="-122"/>
                        </a:rPr>
                        <a:t>i</a:t>
                      </a:r>
                      <a:r>
                        <a:rPr kumimoji="0" lang="zh-CN" altLang="zh-CN" sz="2400" b="1" i="0" u="none" strike="noStrike" cap="none" normalizeH="0" baseline="-25000" smtClean="0">
                          <a:ln>
                            <a:noFill/>
                          </a:ln>
                          <a:solidFill>
                            <a:schemeClr val="tx1"/>
                          </a:solidFill>
                          <a:effectLst/>
                          <a:latin typeface="Times New Roman" pitchFamily="18" charset="0"/>
                          <a:ea typeface="宋体" pitchFamily="2" charset="-122"/>
                        </a:rPr>
                        <a:t>C</a:t>
                      </a:r>
                      <a:endParaRPr kumimoji="0"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520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2400" b="1" i="0" u="none" strike="noStrike" cap="none" normalizeH="0" baseline="0" smtClean="0">
                          <a:ln>
                            <a:noFill/>
                          </a:ln>
                          <a:solidFill>
                            <a:schemeClr val="tx2"/>
                          </a:solidFill>
                          <a:effectLst/>
                          <a:latin typeface="Times New Roman" pitchFamily="18" charset="0"/>
                          <a:ea typeface="宋体" pitchFamily="2" charset="-122"/>
                        </a:rPr>
                        <a:t>截止</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2400" b="1" i="0" u="none" strike="noStrike" cap="none" normalizeH="0" baseline="0" smtClean="0">
                          <a:ln>
                            <a:noFill/>
                          </a:ln>
                          <a:solidFill>
                            <a:schemeClr val="tx2"/>
                          </a:solidFill>
                          <a:effectLst/>
                          <a:latin typeface="Times New Roman" pitchFamily="18" charset="0"/>
                          <a:ea typeface="宋体" pitchFamily="2" charset="-122"/>
                        </a:rPr>
                        <a:t>＜</a:t>
                      </a:r>
                      <a:r>
                        <a:rPr kumimoji="0" lang="zh-CN" altLang="zh-CN" sz="2400" b="1" i="1" u="none" strike="noStrike" cap="none" normalizeH="0" baseline="0" smtClean="0">
                          <a:ln>
                            <a:noFill/>
                          </a:ln>
                          <a:solidFill>
                            <a:schemeClr val="tx2"/>
                          </a:solidFill>
                          <a:effectLst/>
                          <a:latin typeface="Times New Roman" pitchFamily="18" charset="0"/>
                          <a:ea typeface="宋体" pitchFamily="2" charset="-122"/>
                        </a:rPr>
                        <a:t>V</a:t>
                      </a:r>
                      <a:r>
                        <a:rPr kumimoji="0" lang="zh-CN" altLang="zh-CN" sz="2400" b="1" i="0" u="none" strike="noStrike" cap="none" normalizeH="0" baseline="-25000" smtClean="0">
                          <a:ln>
                            <a:noFill/>
                          </a:ln>
                          <a:solidFill>
                            <a:schemeClr val="tx2"/>
                          </a:solidFill>
                          <a:effectLst/>
                          <a:latin typeface="Times New Roman" pitchFamily="18" charset="0"/>
                          <a:ea typeface="宋体" pitchFamily="2" charset="-122"/>
                        </a:rPr>
                        <a:t>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25000" smtClean="0">
                        <a:ln>
                          <a:noFill/>
                        </a:ln>
                        <a:solidFill>
                          <a:schemeClr val="tx2"/>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1" u="none" strike="noStrike" cap="none" normalizeH="0" baseline="0" smtClean="0">
                          <a:ln>
                            <a:noFill/>
                          </a:ln>
                          <a:solidFill>
                            <a:schemeClr val="tx2"/>
                          </a:solidFill>
                          <a:effectLst/>
                          <a:latin typeface="Times New Roman" pitchFamily="18" charset="0"/>
                          <a:ea typeface="宋体" pitchFamily="2" charset="-122"/>
                        </a:rPr>
                        <a:t>I</a:t>
                      </a:r>
                      <a:r>
                        <a:rPr kumimoji="0" lang="zh-CN" altLang="zh-CN" sz="2400" b="1" i="0" u="none" strike="noStrike" cap="none" normalizeH="0" baseline="-25000" smtClean="0">
                          <a:ln>
                            <a:noFill/>
                          </a:ln>
                          <a:solidFill>
                            <a:schemeClr val="tx2"/>
                          </a:solidFill>
                          <a:effectLst/>
                          <a:latin typeface="Times New Roman" pitchFamily="18" charset="0"/>
                          <a:ea typeface="宋体" pitchFamily="2" charset="-122"/>
                        </a:rPr>
                        <a:t>CEO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520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2400" b="1" i="0" u="none" strike="noStrike" cap="none" normalizeH="0" baseline="0" smtClean="0">
                          <a:ln>
                            <a:noFill/>
                          </a:ln>
                          <a:solidFill>
                            <a:schemeClr val="tx2"/>
                          </a:solidFill>
                          <a:effectLst/>
                          <a:latin typeface="Times New Roman" pitchFamily="18" charset="0"/>
                          <a:ea typeface="宋体" pitchFamily="2" charset="-122"/>
                        </a:rPr>
                        <a:t>放大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smtClean="0">
                          <a:ln>
                            <a:noFill/>
                          </a:ln>
                          <a:solidFill>
                            <a:schemeClr val="tx2"/>
                          </a:solidFill>
                          <a:effectLst/>
                          <a:latin typeface="Times New Roman" pitchFamily="18" charset="0"/>
                          <a:ea typeface="宋体" pitchFamily="2" charset="-122"/>
                        </a:rPr>
                        <a:t>≥ </a:t>
                      </a:r>
                      <a:r>
                        <a:rPr kumimoji="0" lang="zh-CN" altLang="zh-CN" sz="2400" b="1" i="1" u="none" strike="noStrike" cap="none" normalizeH="0" baseline="0" smtClean="0">
                          <a:ln>
                            <a:noFill/>
                          </a:ln>
                          <a:solidFill>
                            <a:schemeClr val="tx2"/>
                          </a:solidFill>
                          <a:effectLst/>
                          <a:latin typeface="Times New Roman" pitchFamily="18" charset="0"/>
                          <a:ea typeface="宋体" pitchFamily="2" charset="-122"/>
                        </a:rPr>
                        <a:t>V</a:t>
                      </a:r>
                      <a:r>
                        <a:rPr kumimoji="0" lang="zh-CN" altLang="zh-CN" sz="2400" b="1" i="0" u="none" strike="noStrike" cap="none" normalizeH="0" baseline="-25000" smtClean="0">
                          <a:ln>
                            <a:noFill/>
                          </a:ln>
                          <a:solidFill>
                            <a:schemeClr val="tx2"/>
                          </a:solidFill>
                          <a:effectLst/>
                          <a:latin typeface="Times New Roman" pitchFamily="18" charset="0"/>
                          <a:ea typeface="宋体" pitchFamily="2" charset="-122"/>
                        </a:rPr>
                        <a:t>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smtClean="0">
                          <a:ln>
                            <a:noFill/>
                          </a:ln>
                          <a:solidFill>
                            <a:schemeClr val="tx2"/>
                          </a:solidFill>
                          <a:effectLst/>
                          <a:latin typeface="Times New Roman" pitchFamily="18" charset="0"/>
                          <a:ea typeface="宋体" pitchFamily="2" charset="-122"/>
                        </a:rPr>
                        <a:t>≥ </a:t>
                      </a:r>
                      <a:r>
                        <a:rPr kumimoji="0" lang="zh-CN" altLang="zh-CN" sz="2400" b="1" i="1" u="none" strike="noStrike" cap="none" normalizeH="0" baseline="0" smtClean="0">
                          <a:ln>
                            <a:noFill/>
                          </a:ln>
                          <a:solidFill>
                            <a:schemeClr val="tx2"/>
                          </a:solidFill>
                          <a:effectLst/>
                          <a:latin typeface="Times New Roman" pitchFamily="18" charset="0"/>
                          <a:ea typeface="宋体" pitchFamily="2" charset="-122"/>
                        </a:rPr>
                        <a:t>V</a:t>
                      </a:r>
                      <a:r>
                        <a:rPr kumimoji="0" lang="zh-CN" altLang="zh-CN" sz="2400" b="1" i="0" u="none" strike="noStrike" cap="none" normalizeH="0" baseline="-25000" smtClean="0">
                          <a:ln>
                            <a:noFill/>
                          </a:ln>
                          <a:solidFill>
                            <a:schemeClr val="tx2"/>
                          </a:solidFill>
                          <a:effectLst/>
                          <a:latin typeface="Times New Roman" pitchFamily="18" charset="0"/>
                          <a:ea typeface="宋体" pitchFamily="2" charset="-122"/>
                        </a:rPr>
                        <a:t>BE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1" u="none" strike="noStrike" cap="none" normalizeH="0" baseline="0" smtClean="0">
                          <a:ln>
                            <a:noFill/>
                          </a:ln>
                          <a:solidFill>
                            <a:schemeClr val="tx2"/>
                          </a:solidFill>
                          <a:effectLst/>
                          <a:latin typeface="Times New Roman" pitchFamily="18" charset="0"/>
                          <a:ea typeface="宋体" pitchFamily="2" charset="-122"/>
                        </a:rPr>
                        <a:t>βi</a:t>
                      </a:r>
                      <a:r>
                        <a:rPr kumimoji="0" lang="zh-CN" altLang="zh-CN" sz="2400" b="1" i="0" u="none" strike="noStrike" cap="none" normalizeH="0" baseline="-25000" smtClean="0">
                          <a:ln>
                            <a:noFill/>
                          </a:ln>
                          <a:solidFill>
                            <a:schemeClr val="tx2"/>
                          </a:solidFill>
                          <a:effectLst/>
                          <a:latin typeface="Times New Roman" pitchFamily="18" charset="0"/>
                          <a:ea typeface="宋体" pitchFamily="2" charset="-122"/>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520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2400" b="1" i="0" u="none" strike="noStrike" cap="none" normalizeH="0" baseline="0" smtClean="0">
                          <a:ln>
                            <a:noFill/>
                          </a:ln>
                          <a:solidFill>
                            <a:schemeClr val="tx2"/>
                          </a:solidFill>
                          <a:effectLst/>
                          <a:latin typeface="Times New Roman" pitchFamily="18" charset="0"/>
                          <a:ea typeface="宋体" pitchFamily="2" charset="-122"/>
                        </a:rPr>
                        <a:t>饱和</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smtClean="0">
                          <a:ln>
                            <a:noFill/>
                          </a:ln>
                          <a:solidFill>
                            <a:schemeClr val="tx2"/>
                          </a:solidFill>
                          <a:effectLst/>
                          <a:latin typeface="Times New Roman" pitchFamily="18" charset="0"/>
                          <a:ea typeface="宋体" pitchFamily="2" charset="-122"/>
                        </a:rPr>
                        <a:t>≥ </a:t>
                      </a:r>
                      <a:r>
                        <a:rPr kumimoji="0" lang="zh-CN" altLang="zh-CN" sz="2400" b="1" i="1" u="none" strike="noStrike" cap="none" normalizeH="0" baseline="0" smtClean="0">
                          <a:ln>
                            <a:noFill/>
                          </a:ln>
                          <a:solidFill>
                            <a:schemeClr val="tx2"/>
                          </a:solidFill>
                          <a:effectLst/>
                          <a:latin typeface="Times New Roman" pitchFamily="18" charset="0"/>
                          <a:ea typeface="宋体" pitchFamily="2" charset="-122"/>
                        </a:rPr>
                        <a:t>V</a:t>
                      </a:r>
                      <a:r>
                        <a:rPr kumimoji="0" lang="zh-CN" altLang="zh-CN" sz="2400" b="1" i="0" u="none" strike="noStrike" cap="none" normalizeH="0" baseline="-25000" smtClean="0">
                          <a:ln>
                            <a:noFill/>
                          </a:ln>
                          <a:solidFill>
                            <a:schemeClr val="tx2"/>
                          </a:solidFill>
                          <a:effectLst/>
                          <a:latin typeface="Times New Roman" pitchFamily="18" charset="0"/>
                          <a:ea typeface="宋体" pitchFamily="2" charset="-122"/>
                        </a:rPr>
                        <a:t>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smtClean="0">
                          <a:ln>
                            <a:noFill/>
                          </a:ln>
                          <a:solidFill>
                            <a:schemeClr val="tx2"/>
                          </a:solidFill>
                          <a:effectLst/>
                          <a:latin typeface="Times New Roman" pitchFamily="18" charset="0"/>
                          <a:ea typeface="宋体" pitchFamily="2" charset="-122"/>
                        </a:rPr>
                        <a:t>   ≤ </a:t>
                      </a:r>
                      <a:r>
                        <a:rPr kumimoji="0" lang="zh-CN" altLang="zh-CN" sz="2400" b="1" i="1" u="none" strike="noStrike" cap="none" normalizeH="0" baseline="0" smtClean="0">
                          <a:ln>
                            <a:noFill/>
                          </a:ln>
                          <a:solidFill>
                            <a:schemeClr val="tx2"/>
                          </a:solidFill>
                          <a:effectLst/>
                          <a:latin typeface="Times New Roman" pitchFamily="18" charset="0"/>
                          <a:ea typeface="宋体" pitchFamily="2" charset="-122"/>
                        </a:rPr>
                        <a:t>V</a:t>
                      </a:r>
                      <a:r>
                        <a:rPr kumimoji="0" lang="zh-CN" altLang="zh-CN" sz="2400" b="1" i="0" u="none" strike="noStrike" cap="none" normalizeH="0" baseline="-25000" smtClean="0">
                          <a:ln>
                            <a:noFill/>
                          </a:ln>
                          <a:solidFill>
                            <a:schemeClr val="tx2"/>
                          </a:solidFill>
                          <a:effectLst/>
                          <a:latin typeface="Times New Roman" pitchFamily="18" charset="0"/>
                          <a:ea typeface="宋体" pitchFamily="2" charset="-122"/>
                        </a:rPr>
                        <a:t>BE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sz="2400" b="1" i="0" u="none" strike="noStrike" cap="none" normalizeH="0" baseline="0" smtClean="0">
                          <a:ln>
                            <a:noFill/>
                          </a:ln>
                          <a:solidFill>
                            <a:schemeClr val="tx2"/>
                          </a:solidFill>
                          <a:effectLst/>
                          <a:latin typeface="Times New Roman" pitchFamily="18" charset="0"/>
                          <a:ea typeface="宋体" pitchFamily="2" charset="-122"/>
                        </a:rPr>
                        <a:t>＜</a:t>
                      </a:r>
                      <a:r>
                        <a:rPr kumimoji="0" lang="zh-CN" altLang="zh-CN" sz="2400" b="1" i="1" u="none" strike="noStrike" cap="none" normalizeH="0" baseline="0" smtClean="0">
                          <a:ln>
                            <a:noFill/>
                          </a:ln>
                          <a:solidFill>
                            <a:schemeClr val="tx2"/>
                          </a:solidFill>
                          <a:effectLst/>
                          <a:latin typeface="Times New Roman" pitchFamily="18" charset="0"/>
                          <a:ea typeface="宋体" pitchFamily="2" charset="-122"/>
                        </a:rPr>
                        <a:t>βi</a:t>
                      </a:r>
                      <a:r>
                        <a:rPr kumimoji="0" lang="zh-CN" altLang="zh-CN" sz="2400" b="1" i="0" u="none" strike="noStrike" cap="none" normalizeH="0" baseline="-25000" smtClean="0">
                          <a:ln>
                            <a:noFill/>
                          </a:ln>
                          <a:solidFill>
                            <a:schemeClr val="tx2"/>
                          </a:solidFill>
                          <a:effectLst/>
                          <a:latin typeface="Times New Roman" pitchFamily="18" charset="0"/>
                          <a:ea typeface="宋体" pitchFamily="2" charset="-122"/>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r>
            </a:tbl>
          </a:graphicData>
        </a:graphic>
      </p:graphicFrame>
      <p:graphicFrame>
        <p:nvGraphicFramePr>
          <p:cNvPr id="23583" name="Object 31"/>
          <p:cNvGraphicFramePr>
            <a:graphicFrameLocks noChangeAspect="1"/>
          </p:cNvGraphicFramePr>
          <p:nvPr/>
        </p:nvGraphicFramePr>
        <p:xfrm>
          <a:off x="5148263" y="404813"/>
          <a:ext cx="3733800" cy="2982912"/>
        </p:xfrm>
        <a:graphic>
          <a:graphicData uri="http://schemas.openxmlformats.org/presentationml/2006/ole">
            <p:oleObj spid="_x0000_s8220" r:id="rId4" imgW="12123810" imgH="9685714" progId="">
              <p:embed/>
            </p:oleObj>
          </a:graphicData>
        </a:graphic>
      </p:graphicFrame>
      <p:pic>
        <p:nvPicPr>
          <p:cNvPr id="23584" name="Picture 32" descr="421"/>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187450" y="981075"/>
            <a:ext cx="3095625" cy="2263775"/>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690672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3796"/>
                                        </p:tgtEl>
                                        <p:attrNameLst>
                                          <p:attrName>style.visibility</p:attrName>
                                        </p:attrNameLst>
                                      </p:cBhvr>
                                      <p:to>
                                        <p:strVal val="visible"/>
                                      </p:to>
                                    </p:set>
                                    <p:animEffect transition="in" filter="wipe(left)">
                                      <p:cBhvr>
                                        <p:cTn id="7" dur="500"/>
                                        <p:tgtEl>
                                          <p:spTgt spid="337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5">
                                            <p:txEl>
                                              <p:pRg st="0" end="0"/>
                                            </p:txEl>
                                          </p:spTgt>
                                        </p:tgtEl>
                                        <p:attrNameLst>
                                          <p:attrName>style.visibility</p:attrName>
                                        </p:attrNameLst>
                                      </p:cBhvr>
                                      <p:to>
                                        <p:strVal val="visible"/>
                                      </p:to>
                                    </p:set>
                                    <p:animEffect transition="in" filter="wipe(left)">
                                      <p:cBhvr>
                                        <p:cTn id="12" dur="500"/>
                                        <p:tgtEl>
                                          <p:spTgt spid="337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95288" y="188913"/>
            <a:ext cx="3960812" cy="457200"/>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r>
              <a:rPr lang="zh-CN" altLang="zh-CN" b="1">
                <a:solidFill>
                  <a:srgbClr val="FF0000"/>
                </a:solidFill>
                <a:ea typeface="宋体" pitchFamily="2" charset="-122"/>
              </a:rPr>
              <a:t>实际输出特性曲线的说明:</a:t>
            </a:r>
          </a:p>
        </p:txBody>
      </p:sp>
      <p:grpSp>
        <p:nvGrpSpPr>
          <p:cNvPr id="35843" name="Group 3"/>
          <p:cNvGrpSpPr>
            <a:grpSpLocks/>
          </p:cNvGrpSpPr>
          <p:nvPr/>
        </p:nvGrpSpPr>
        <p:grpSpPr bwMode="auto">
          <a:xfrm>
            <a:off x="1339850" y="1658938"/>
            <a:ext cx="3200400" cy="762000"/>
            <a:chOff x="0" y="0"/>
            <a:chExt cx="2016" cy="480"/>
          </a:xfrm>
        </p:grpSpPr>
        <p:sp>
          <p:nvSpPr>
            <p:cNvPr id="26646" name="Line 4"/>
            <p:cNvSpPr>
              <a:spLocks noChangeShapeType="1"/>
            </p:cNvSpPr>
            <p:nvPr/>
          </p:nvSpPr>
          <p:spPr bwMode="auto">
            <a:xfrm flipH="1">
              <a:off x="48" y="384"/>
              <a:ext cx="1920" cy="96"/>
            </a:xfrm>
            <a:prstGeom prst="line">
              <a:avLst/>
            </a:prstGeom>
            <a:noFill/>
            <a:ln w="25400">
              <a:solidFill>
                <a:srgbClr val="FF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26647" name="Line 5"/>
            <p:cNvSpPr>
              <a:spLocks noChangeShapeType="1"/>
            </p:cNvSpPr>
            <p:nvPr/>
          </p:nvSpPr>
          <p:spPr bwMode="auto">
            <a:xfrm flipH="1">
              <a:off x="48" y="192"/>
              <a:ext cx="1968" cy="288"/>
            </a:xfrm>
            <a:prstGeom prst="line">
              <a:avLst/>
            </a:prstGeom>
            <a:noFill/>
            <a:ln w="25400">
              <a:solidFill>
                <a:srgbClr val="FF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26648" name="Line 6"/>
            <p:cNvSpPr>
              <a:spLocks noChangeShapeType="1"/>
            </p:cNvSpPr>
            <p:nvPr/>
          </p:nvSpPr>
          <p:spPr bwMode="auto">
            <a:xfrm flipH="1">
              <a:off x="0" y="0"/>
              <a:ext cx="2016" cy="480"/>
            </a:xfrm>
            <a:prstGeom prst="line">
              <a:avLst/>
            </a:prstGeom>
            <a:noFill/>
            <a:ln w="25400">
              <a:solidFill>
                <a:srgbClr val="FF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grpSp>
      <p:grpSp>
        <p:nvGrpSpPr>
          <p:cNvPr id="35847" name="Group 7"/>
          <p:cNvGrpSpPr>
            <a:grpSpLocks/>
          </p:cNvGrpSpPr>
          <p:nvPr/>
        </p:nvGrpSpPr>
        <p:grpSpPr bwMode="auto">
          <a:xfrm>
            <a:off x="1203325" y="1125538"/>
            <a:ext cx="6540500" cy="1616075"/>
            <a:chOff x="0" y="0"/>
            <a:chExt cx="4120" cy="1018"/>
          </a:xfrm>
        </p:grpSpPr>
        <p:sp>
          <p:nvSpPr>
            <p:cNvPr id="26637" name="Text Box 8"/>
            <p:cNvSpPr txBox="1">
              <a:spLocks noChangeArrowheads="1"/>
            </p:cNvSpPr>
            <p:nvPr/>
          </p:nvSpPr>
          <p:spPr bwMode="auto">
            <a:xfrm>
              <a:off x="2064" y="0"/>
              <a:ext cx="890" cy="250"/>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spcBef>
                  <a:spcPct val="50000"/>
                </a:spcBef>
              </a:pPr>
              <a:r>
                <a:rPr lang="zh-CN" altLang="zh-CN" sz="2000" b="1" i="1">
                  <a:ea typeface="宋体" pitchFamily="2" charset="-122"/>
                </a:rPr>
                <a:t>I</a:t>
              </a:r>
              <a:r>
                <a:rPr lang="zh-CN" altLang="zh-CN" sz="2000" b="1" baseline="-25000">
                  <a:ea typeface="宋体" pitchFamily="2" charset="-122"/>
                </a:rPr>
                <a:t>C </a:t>
              </a:r>
              <a:r>
                <a:rPr lang="zh-CN" altLang="zh-CN" sz="2000" b="1">
                  <a:ea typeface="宋体" pitchFamily="2" charset="-122"/>
                </a:rPr>
                <a:t>/</a:t>
              </a:r>
              <a:r>
                <a:rPr lang="zh-CN" altLang="zh-CN" sz="2000" b="1">
                  <a:ea typeface="宋体" pitchFamily="2" charset="-122"/>
                  <a:sym typeface="Symbol" pitchFamily="18" charset="2"/>
                </a:rPr>
                <a:t>m</a:t>
              </a:r>
              <a:r>
                <a:rPr lang="zh-CN" altLang="zh-CN" sz="2000" b="1">
                  <a:ea typeface="宋体" pitchFamily="2" charset="-122"/>
                </a:rPr>
                <a:t>A</a:t>
              </a:r>
            </a:p>
          </p:txBody>
        </p:sp>
        <p:sp>
          <p:nvSpPr>
            <p:cNvPr id="26638" name="Text Box 9"/>
            <p:cNvSpPr txBox="1">
              <a:spLocks noChangeArrowheads="1"/>
            </p:cNvSpPr>
            <p:nvPr/>
          </p:nvSpPr>
          <p:spPr bwMode="auto">
            <a:xfrm>
              <a:off x="3408" y="672"/>
              <a:ext cx="712" cy="250"/>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spcBef>
                  <a:spcPct val="50000"/>
                </a:spcBef>
              </a:pPr>
              <a:r>
                <a:rPr lang="zh-CN" altLang="zh-CN" sz="2000" b="1" i="1">
                  <a:ea typeface="宋体" pitchFamily="2" charset="-122"/>
                </a:rPr>
                <a:t>V</a:t>
              </a:r>
              <a:r>
                <a:rPr lang="zh-CN" altLang="zh-CN" sz="2000" b="1" baseline="-25000">
                  <a:ea typeface="宋体" pitchFamily="2" charset="-122"/>
                </a:rPr>
                <a:t>CE </a:t>
              </a:r>
              <a:r>
                <a:rPr lang="zh-CN" altLang="zh-CN" sz="2000" b="1">
                  <a:ea typeface="宋体" pitchFamily="2" charset="-122"/>
                </a:rPr>
                <a:t>/V</a:t>
              </a:r>
            </a:p>
          </p:txBody>
        </p:sp>
        <p:sp>
          <p:nvSpPr>
            <p:cNvPr id="26639" name="Line 10"/>
            <p:cNvSpPr>
              <a:spLocks noChangeShapeType="1"/>
            </p:cNvSpPr>
            <p:nvPr/>
          </p:nvSpPr>
          <p:spPr bwMode="auto">
            <a:xfrm flipV="1">
              <a:off x="2002" y="134"/>
              <a:ext cx="14" cy="67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26640" name="Line 11"/>
            <p:cNvSpPr>
              <a:spLocks noChangeShapeType="1"/>
            </p:cNvSpPr>
            <p:nvPr/>
          </p:nvSpPr>
          <p:spPr bwMode="auto">
            <a:xfrm>
              <a:off x="0" y="816"/>
              <a:ext cx="345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26641" name="Text Box 12"/>
            <p:cNvSpPr txBox="1">
              <a:spLocks noChangeArrowheads="1"/>
            </p:cNvSpPr>
            <p:nvPr/>
          </p:nvSpPr>
          <p:spPr bwMode="auto">
            <a:xfrm>
              <a:off x="1920" y="768"/>
              <a:ext cx="356" cy="250"/>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spcBef>
                  <a:spcPct val="50000"/>
                </a:spcBef>
              </a:pPr>
              <a:r>
                <a:rPr lang="zh-CN" altLang="zh-CN" sz="2000" b="1" i="1">
                  <a:ea typeface="宋体" pitchFamily="2" charset="-122"/>
                </a:rPr>
                <a:t>O</a:t>
              </a:r>
            </a:p>
          </p:txBody>
        </p:sp>
        <p:sp>
          <p:nvSpPr>
            <p:cNvPr id="26642" name="Line 13"/>
            <p:cNvSpPr>
              <a:spLocks noChangeShapeType="1"/>
            </p:cNvSpPr>
            <p:nvPr/>
          </p:nvSpPr>
          <p:spPr bwMode="auto">
            <a:xfrm flipH="1">
              <a:off x="2016" y="384"/>
              <a:ext cx="48" cy="432"/>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26643" name="Freeform 14"/>
            <p:cNvSpPr>
              <a:spLocks/>
            </p:cNvSpPr>
            <p:nvPr/>
          </p:nvSpPr>
          <p:spPr bwMode="auto">
            <a:xfrm>
              <a:off x="2016" y="576"/>
              <a:ext cx="1344" cy="240"/>
            </a:xfrm>
            <a:custGeom>
              <a:avLst/>
              <a:gdLst>
                <a:gd name="T0" fmla="*/ 0 w 1296"/>
                <a:gd name="T1" fmla="*/ 139 h 288"/>
                <a:gd name="T2" fmla="*/ 56 w 1296"/>
                <a:gd name="T3" fmla="*/ 93 h 288"/>
                <a:gd name="T4" fmla="*/ 333 w 1296"/>
                <a:gd name="T5" fmla="*/ 69 h 288"/>
                <a:gd name="T6" fmla="*/ 1500 w 1296"/>
                <a:gd name="T7" fmla="*/ 0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96" h="288">
                  <a:moveTo>
                    <a:pt x="0" y="288"/>
                  </a:moveTo>
                  <a:cubicBezTo>
                    <a:pt x="0" y="252"/>
                    <a:pt x="0" y="216"/>
                    <a:pt x="48" y="192"/>
                  </a:cubicBezTo>
                  <a:cubicBezTo>
                    <a:pt x="96" y="168"/>
                    <a:pt x="80" y="176"/>
                    <a:pt x="288" y="144"/>
                  </a:cubicBezTo>
                  <a:cubicBezTo>
                    <a:pt x="496" y="112"/>
                    <a:pt x="1128" y="24"/>
                    <a:pt x="1296" y="0"/>
                  </a:cubicBezTo>
                </a:path>
              </a:pathLst>
            </a:custGeom>
            <a:noFill/>
            <a:ln w="25400" cap="flat" cmpd="sng">
              <a:solidFill>
                <a:schemeClr val="tx1"/>
              </a:solidFill>
              <a:round/>
              <a:headEnd/>
              <a:tailEnd/>
            </a:ln>
            <a:effectLst/>
            <a:extLst>
              <a:ext uri="{909E8E84-426E-40DD-AFC4-6F175D3DCCD1}">
                <a14:hiddenFill xmlns:a14="http://schemas.microsoft.com/office/drawing/2010/main" xmlns="">
                  <a:solidFill>
                    <a:srgbClr val="FF0000"/>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26644" name="Freeform 15"/>
            <p:cNvSpPr>
              <a:spLocks/>
            </p:cNvSpPr>
            <p:nvPr/>
          </p:nvSpPr>
          <p:spPr bwMode="auto">
            <a:xfrm>
              <a:off x="2016" y="336"/>
              <a:ext cx="1296" cy="288"/>
            </a:xfrm>
            <a:custGeom>
              <a:avLst/>
              <a:gdLst>
                <a:gd name="T0" fmla="*/ 0 w 1296"/>
                <a:gd name="T1" fmla="*/ 288 h 288"/>
                <a:gd name="T2" fmla="*/ 48 w 1296"/>
                <a:gd name="T3" fmla="*/ 192 h 288"/>
                <a:gd name="T4" fmla="*/ 288 w 1296"/>
                <a:gd name="T5" fmla="*/ 144 h 288"/>
                <a:gd name="T6" fmla="*/ 1296 w 1296"/>
                <a:gd name="T7" fmla="*/ 0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96" h="288">
                  <a:moveTo>
                    <a:pt x="0" y="288"/>
                  </a:moveTo>
                  <a:cubicBezTo>
                    <a:pt x="0" y="252"/>
                    <a:pt x="0" y="216"/>
                    <a:pt x="48" y="192"/>
                  </a:cubicBezTo>
                  <a:cubicBezTo>
                    <a:pt x="96" y="168"/>
                    <a:pt x="80" y="176"/>
                    <a:pt x="288" y="144"/>
                  </a:cubicBezTo>
                  <a:cubicBezTo>
                    <a:pt x="496" y="112"/>
                    <a:pt x="1128" y="24"/>
                    <a:pt x="1296" y="0"/>
                  </a:cubicBezTo>
                </a:path>
              </a:pathLst>
            </a:custGeom>
            <a:noFill/>
            <a:ln w="25400" cap="flat" cmpd="sng">
              <a:solidFill>
                <a:schemeClr val="tx1"/>
              </a:solidFill>
              <a:round/>
              <a:headEnd/>
              <a:tailEnd/>
            </a:ln>
            <a:effectLst/>
            <a:extLst>
              <a:ext uri="{909E8E84-426E-40DD-AFC4-6F175D3DCCD1}">
                <a14:hiddenFill xmlns:a14="http://schemas.microsoft.com/office/drawing/2010/main" xmlns="">
                  <a:solidFill>
                    <a:srgbClr val="FF0000"/>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26645" name="Freeform 16"/>
            <p:cNvSpPr>
              <a:spLocks/>
            </p:cNvSpPr>
            <p:nvPr/>
          </p:nvSpPr>
          <p:spPr bwMode="auto">
            <a:xfrm>
              <a:off x="2064" y="144"/>
              <a:ext cx="1248" cy="288"/>
            </a:xfrm>
            <a:custGeom>
              <a:avLst/>
              <a:gdLst>
                <a:gd name="T0" fmla="*/ 0 w 1296"/>
                <a:gd name="T1" fmla="*/ 288 h 288"/>
                <a:gd name="T2" fmla="*/ 40 w 1296"/>
                <a:gd name="T3" fmla="*/ 192 h 288"/>
                <a:gd name="T4" fmla="*/ 247 w 1296"/>
                <a:gd name="T5" fmla="*/ 144 h 288"/>
                <a:gd name="T6" fmla="*/ 1114 w 1296"/>
                <a:gd name="T7" fmla="*/ 0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96" h="288">
                  <a:moveTo>
                    <a:pt x="0" y="288"/>
                  </a:moveTo>
                  <a:cubicBezTo>
                    <a:pt x="0" y="252"/>
                    <a:pt x="0" y="216"/>
                    <a:pt x="48" y="192"/>
                  </a:cubicBezTo>
                  <a:cubicBezTo>
                    <a:pt x="96" y="168"/>
                    <a:pt x="80" y="176"/>
                    <a:pt x="288" y="144"/>
                  </a:cubicBezTo>
                  <a:cubicBezTo>
                    <a:pt x="496" y="112"/>
                    <a:pt x="1128" y="24"/>
                    <a:pt x="1296" y="0"/>
                  </a:cubicBezTo>
                </a:path>
              </a:pathLst>
            </a:custGeom>
            <a:noFill/>
            <a:ln w="25400" cap="flat" cmpd="sng">
              <a:solidFill>
                <a:schemeClr val="tx1"/>
              </a:solidFill>
              <a:round/>
              <a:headEnd/>
              <a:tailEnd/>
            </a:ln>
            <a:effectLst/>
            <a:extLst>
              <a:ext uri="{909E8E84-426E-40DD-AFC4-6F175D3DCCD1}">
                <a14:hiddenFill xmlns:a14="http://schemas.microsoft.com/office/drawing/2010/main" xmlns="">
                  <a:solidFill>
                    <a:srgbClr val="FF0000"/>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grpSp>
      <p:grpSp>
        <p:nvGrpSpPr>
          <p:cNvPr id="35857" name="Group 17"/>
          <p:cNvGrpSpPr>
            <a:grpSpLocks/>
          </p:cNvGrpSpPr>
          <p:nvPr/>
        </p:nvGrpSpPr>
        <p:grpSpPr bwMode="auto">
          <a:xfrm>
            <a:off x="1187450" y="1887538"/>
            <a:ext cx="473075" cy="533400"/>
            <a:chOff x="0" y="0"/>
            <a:chExt cx="298" cy="336"/>
          </a:xfrm>
        </p:grpSpPr>
        <p:sp>
          <p:nvSpPr>
            <p:cNvPr id="26635" name="Rectangle 18"/>
            <p:cNvSpPr>
              <a:spLocks noChangeArrowheads="1"/>
            </p:cNvSpPr>
            <p:nvPr/>
          </p:nvSpPr>
          <p:spPr bwMode="auto">
            <a:xfrm>
              <a:off x="0" y="0"/>
              <a:ext cx="298" cy="250"/>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r>
                <a:rPr lang="zh-CN" altLang="zh-CN" sz="2000" b="1" i="1"/>
                <a:t>V</a:t>
              </a:r>
              <a:r>
                <a:rPr lang="zh-CN" altLang="zh-CN" sz="2000" b="1" baseline="-25000"/>
                <a:t>A</a:t>
              </a:r>
            </a:p>
          </p:txBody>
        </p:sp>
        <p:sp>
          <p:nvSpPr>
            <p:cNvPr id="26636" name="Line 19"/>
            <p:cNvSpPr>
              <a:spLocks noChangeShapeType="1"/>
            </p:cNvSpPr>
            <p:nvPr/>
          </p:nvSpPr>
          <p:spPr bwMode="auto">
            <a:xfrm>
              <a:off x="144" y="240"/>
              <a:ext cx="0" cy="96"/>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grpSp>
      <p:grpSp>
        <p:nvGrpSpPr>
          <p:cNvPr id="35860" name="Group 20"/>
          <p:cNvGrpSpPr>
            <a:grpSpLocks/>
          </p:cNvGrpSpPr>
          <p:nvPr/>
        </p:nvGrpSpPr>
        <p:grpSpPr bwMode="auto">
          <a:xfrm>
            <a:off x="971550" y="3735388"/>
            <a:ext cx="8382000" cy="1062037"/>
            <a:chOff x="0" y="0"/>
            <a:chExt cx="5280" cy="669"/>
          </a:xfrm>
        </p:grpSpPr>
        <p:sp>
          <p:nvSpPr>
            <p:cNvPr id="26632" name="Rectangle 21"/>
            <p:cNvSpPr>
              <a:spLocks noChangeArrowheads="1"/>
            </p:cNvSpPr>
            <p:nvPr/>
          </p:nvSpPr>
          <p:spPr bwMode="auto">
            <a:xfrm>
              <a:off x="96" y="288"/>
              <a:ext cx="5184" cy="381"/>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lnSpc>
                  <a:spcPct val="120000"/>
                </a:lnSpc>
              </a:pPr>
              <a:r>
                <a:rPr lang="zh-CN" altLang="zh-CN" sz="2800" b="1">
                  <a:solidFill>
                    <a:srgbClr val="0033CC"/>
                  </a:solidFill>
                  <a:ea typeface="宋体" pitchFamily="2" charset="-122"/>
                </a:rPr>
                <a:t>上翘程度—取决于厄尔利电压 </a:t>
              </a:r>
              <a:r>
                <a:rPr lang="zh-CN" altLang="zh-CN" sz="2800" b="1" i="1">
                  <a:solidFill>
                    <a:srgbClr val="0033CC"/>
                  </a:solidFill>
                  <a:ea typeface="宋体" pitchFamily="2" charset="-122"/>
                </a:rPr>
                <a:t>V</a:t>
              </a:r>
              <a:r>
                <a:rPr lang="zh-CN" altLang="zh-CN" sz="2800" b="1" baseline="-25000">
                  <a:solidFill>
                    <a:srgbClr val="0033CC"/>
                  </a:solidFill>
                  <a:ea typeface="宋体" pitchFamily="2" charset="-122"/>
                </a:rPr>
                <a:t>A</a:t>
              </a:r>
              <a:endParaRPr lang="zh-CN" altLang="zh-CN" sz="2800" b="1">
                <a:solidFill>
                  <a:srgbClr val="0033CC"/>
                </a:solidFill>
                <a:ea typeface="宋体" pitchFamily="2" charset="-122"/>
              </a:endParaRPr>
            </a:p>
          </p:txBody>
        </p:sp>
        <p:sp>
          <p:nvSpPr>
            <p:cNvPr id="26633" name="Rectangle 22"/>
            <p:cNvSpPr>
              <a:spLocks noChangeArrowheads="1"/>
            </p:cNvSpPr>
            <p:nvPr/>
          </p:nvSpPr>
          <p:spPr bwMode="auto">
            <a:xfrm>
              <a:off x="116" y="0"/>
              <a:ext cx="4633" cy="327"/>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r>
                <a:rPr lang="zh-CN" altLang="zh-CN" sz="2800" b="1">
                  <a:solidFill>
                    <a:srgbClr val="0033CC"/>
                  </a:solidFill>
                  <a:ea typeface="宋体" pitchFamily="2" charset="-122"/>
                </a:rPr>
                <a:t>上翘原因—</a:t>
              </a:r>
              <a:r>
                <a:rPr lang="zh-CN" altLang="zh-CN" sz="2800" b="1">
                  <a:solidFill>
                    <a:srgbClr val="0000CC"/>
                  </a:solidFill>
                  <a:ea typeface="宋体" pitchFamily="2" charset="-122"/>
                  <a:sym typeface="Symbol" pitchFamily="18" charset="2"/>
                </a:rPr>
                <a:t>基区宽度调制效应</a:t>
              </a:r>
              <a:r>
                <a:rPr lang="zh-CN" altLang="zh-CN" sz="2800" b="1">
                  <a:solidFill>
                    <a:srgbClr val="0000CC"/>
                  </a:solidFill>
                  <a:latin typeface="宋体" pitchFamily="2" charset="-122"/>
                  <a:ea typeface="宋体" pitchFamily="2" charset="-122"/>
                  <a:sym typeface="Symbol" pitchFamily="18" charset="2"/>
                </a:rPr>
                <a:t>(</a:t>
              </a:r>
              <a:r>
                <a:rPr lang="zh-CN" altLang="zh-CN" sz="2800" b="1" i="1">
                  <a:solidFill>
                    <a:srgbClr val="0033CC"/>
                  </a:solidFill>
                  <a:ea typeface="宋体" pitchFamily="2" charset="-122"/>
                </a:rPr>
                <a:t>V</a:t>
              </a:r>
              <a:r>
                <a:rPr lang="zh-CN" altLang="zh-CN" sz="2800" b="1" baseline="-30000">
                  <a:solidFill>
                    <a:srgbClr val="0033CC"/>
                  </a:solidFill>
                  <a:ea typeface="宋体" pitchFamily="2" charset="-122"/>
                </a:rPr>
                <a:t>CE</a:t>
              </a:r>
              <a:r>
                <a:rPr lang="zh-CN" altLang="zh-CN" sz="2800" b="1">
                  <a:solidFill>
                    <a:srgbClr val="0033CC"/>
                  </a:solidFill>
                  <a:ea typeface="宋体" pitchFamily="2" charset="-122"/>
                  <a:sym typeface="Symbol" pitchFamily="18" charset="2"/>
                </a:rPr>
                <a:t> </a:t>
              </a:r>
              <a:r>
                <a:rPr lang="zh-CN" altLang="zh-CN" sz="2800" b="1" i="1">
                  <a:solidFill>
                    <a:srgbClr val="0033CC"/>
                  </a:solidFill>
                  <a:ea typeface="宋体" pitchFamily="2" charset="-122"/>
                </a:rPr>
                <a:t>I</a:t>
              </a:r>
              <a:r>
                <a:rPr lang="zh-CN" altLang="zh-CN" sz="2800" b="1" baseline="-30000">
                  <a:solidFill>
                    <a:srgbClr val="0033CC"/>
                  </a:solidFill>
                  <a:ea typeface="宋体" pitchFamily="2" charset="-122"/>
                </a:rPr>
                <a:t>C </a:t>
              </a:r>
              <a:r>
                <a:rPr lang="zh-CN" altLang="zh-CN" sz="2800" b="1">
                  <a:solidFill>
                    <a:srgbClr val="0033CC"/>
                  </a:solidFill>
                  <a:ea typeface="宋体" pitchFamily="2" charset="-122"/>
                </a:rPr>
                <a:t>略</a:t>
              </a:r>
              <a:r>
                <a:rPr lang="zh-CN" altLang="zh-CN" sz="2800" b="1">
                  <a:solidFill>
                    <a:srgbClr val="0033CC"/>
                  </a:solidFill>
                  <a:ea typeface="宋体" pitchFamily="2" charset="-122"/>
                  <a:sym typeface="Symbol" pitchFamily="18" charset="2"/>
                </a:rPr>
                <a:t></a:t>
              </a:r>
              <a:r>
                <a:rPr lang="zh-CN" altLang="zh-CN" sz="2800" b="1">
                  <a:solidFill>
                    <a:srgbClr val="0000CC"/>
                  </a:solidFill>
                  <a:latin typeface="宋体" pitchFamily="2" charset="-122"/>
                  <a:ea typeface="宋体" pitchFamily="2" charset="-122"/>
                  <a:sym typeface="Symbol" pitchFamily="18" charset="2"/>
                </a:rPr>
                <a:t>)</a:t>
              </a:r>
            </a:p>
          </p:txBody>
        </p:sp>
        <p:sp>
          <p:nvSpPr>
            <p:cNvPr id="26634" name="AutoShape 23"/>
            <p:cNvSpPr>
              <a:spLocks/>
            </p:cNvSpPr>
            <p:nvPr/>
          </p:nvSpPr>
          <p:spPr bwMode="auto">
            <a:xfrm>
              <a:off x="0" y="144"/>
              <a:ext cx="144" cy="384"/>
            </a:xfrm>
            <a:prstGeom prst="leftBrace">
              <a:avLst>
                <a:gd name="adj1" fmla="val 22222"/>
                <a:gd name="adj2" fmla="val 50000"/>
              </a:avLst>
            </a:prstGeom>
            <a:noFill/>
            <a:ln w="25400">
              <a:solidFill>
                <a:srgbClr val="0000CC"/>
              </a:solidFill>
              <a:round/>
              <a:headEnd/>
              <a:tailEnd/>
            </a:ln>
            <a:effectLst/>
            <a:extLst>
              <a:ext uri="{909E8E84-426E-40DD-AFC4-6F175D3DCCD1}">
                <a14:hiddenFill xmlns:a14="http://schemas.microsoft.com/office/drawing/2010/main" xmlns="">
                  <a:solidFill>
                    <a:srgbClr val="FF0000"/>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grpSp>
      <p:sp>
        <p:nvSpPr>
          <p:cNvPr id="26631" name="Text Box 24"/>
          <p:cNvSpPr txBox="1">
            <a:spLocks noChangeArrowheads="1"/>
          </p:cNvSpPr>
          <p:nvPr/>
        </p:nvSpPr>
        <p:spPr bwMode="auto">
          <a:xfrm>
            <a:off x="755650" y="836613"/>
            <a:ext cx="16557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spcBef>
                <a:spcPct val="50000"/>
              </a:spcBef>
            </a:pPr>
            <a:r>
              <a:rPr lang="zh-CN" altLang="zh-CN" b="1">
                <a:solidFill>
                  <a:schemeClr val="accent2"/>
                </a:solidFill>
              </a:rPr>
              <a:t>放大区</a:t>
            </a:r>
          </a:p>
        </p:txBody>
      </p:sp>
    </p:spTree>
    <p:extLst>
      <p:ext uri="{BB962C8B-B14F-4D97-AF65-F5344CB8AC3E}">
        <p14:creationId xmlns:p14="http://schemas.microsoft.com/office/powerpoint/2010/main" xmlns="" val="13412780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wipe(left)">
                                      <p:cBhvr>
                                        <p:cTn id="7" dur="500"/>
                                        <p:tgtEl>
                                          <p:spTgt spid="358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5860"/>
                                        </p:tgtEl>
                                        <p:attrNameLst>
                                          <p:attrName>style.visibility</p:attrName>
                                        </p:attrNameLst>
                                      </p:cBhvr>
                                      <p:to>
                                        <p:strVal val="visible"/>
                                      </p:to>
                                    </p:set>
                                    <p:animEffect transition="in" filter="wipe(left)">
                                      <p:cBhvr>
                                        <p:cTn id="12" dur="500"/>
                                        <p:tgtEl>
                                          <p:spTgt spid="358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5847"/>
                                        </p:tgtEl>
                                        <p:attrNameLst>
                                          <p:attrName>style.visibility</p:attrName>
                                        </p:attrNameLst>
                                      </p:cBhvr>
                                      <p:to>
                                        <p:strVal val="visible"/>
                                      </p:to>
                                    </p:set>
                                    <p:animEffect transition="in" filter="wipe(left)">
                                      <p:cBhvr>
                                        <p:cTn id="17" dur="500"/>
                                        <p:tgtEl>
                                          <p:spTgt spid="358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35843"/>
                                        </p:tgtEl>
                                        <p:attrNameLst>
                                          <p:attrName>style.visibility</p:attrName>
                                        </p:attrNameLst>
                                      </p:cBhvr>
                                      <p:to>
                                        <p:strVal val="visible"/>
                                      </p:to>
                                    </p:set>
                                    <p:animEffect transition="in" filter="wipe(right)">
                                      <p:cBhvr>
                                        <p:cTn id="22" dur="500"/>
                                        <p:tgtEl>
                                          <p:spTgt spid="35843"/>
                                        </p:tgtEl>
                                      </p:cBhvr>
                                    </p:animEffect>
                                  </p:childTnLst>
                                </p:cTn>
                              </p:par>
                            </p:childTnLst>
                          </p:cTn>
                        </p:par>
                        <p:par>
                          <p:cTn id="23" fill="hold" nodeType="afterGroup">
                            <p:stCondLst>
                              <p:cond delay="500"/>
                            </p:stCondLst>
                            <p:childTnLst>
                              <p:par>
                                <p:cTn id="24" presetID="22" presetClass="entr" presetSubtype="1" fill="hold" nodeType="afterEffect">
                                  <p:stCondLst>
                                    <p:cond delay="0"/>
                                  </p:stCondLst>
                                  <p:childTnLst>
                                    <p:set>
                                      <p:cBhvr>
                                        <p:cTn id="25" dur="1" fill="hold">
                                          <p:stCondLst>
                                            <p:cond delay="0"/>
                                          </p:stCondLst>
                                        </p:cTn>
                                        <p:tgtEl>
                                          <p:spTgt spid="35857"/>
                                        </p:tgtEl>
                                        <p:attrNameLst>
                                          <p:attrName>style.visibility</p:attrName>
                                        </p:attrNameLst>
                                      </p:cBhvr>
                                      <p:to>
                                        <p:strVal val="visible"/>
                                      </p:to>
                                    </p:set>
                                    <p:animEffect transition="in" filter="wipe(up)">
                                      <p:cBhvr>
                                        <p:cTn id="26" dur="500"/>
                                        <p:tgtEl>
                                          <p:spTgt spid="358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ChangeArrowheads="1"/>
          </p:cNvSpPr>
          <p:nvPr/>
        </p:nvSpPr>
        <p:spPr bwMode="auto">
          <a:xfrm>
            <a:off x="827088" y="744538"/>
            <a:ext cx="7200900" cy="554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rgbClr val="FF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lnSpc>
                <a:spcPct val="125000"/>
              </a:lnSpc>
            </a:pPr>
            <a:r>
              <a:rPr lang="en-US" altLang="zh-CN" sz="2600" b="1" i="1">
                <a:solidFill>
                  <a:srgbClr val="000000"/>
                </a:solidFill>
                <a:latin typeface="宋体" pitchFamily="2" charset="-122"/>
              </a:rPr>
              <a:t>1  </a:t>
            </a:r>
            <a:r>
              <a:rPr lang="zh-CN" altLang="en-US" sz="2600" b="1" i="1">
                <a:solidFill>
                  <a:srgbClr val="000000"/>
                </a:solidFill>
                <a:latin typeface="宋体" pitchFamily="2" charset="-122"/>
              </a:rPr>
              <a:t>绪论</a:t>
            </a:r>
          </a:p>
          <a:p>
            <a:pPr algn="l" eaLnBrk="1" hangingPunct="1">
              <a:lnSpc>
                <a:spcPct val="125000"/>
              </a:lnSpc>
            </a:pPr>
            <a:r>
              <a:rPr lang="en-US" altLang="zh-CN" sz="2600" b="1" i="1">
                <a:solidFill>
                  <a:srgbClr val="000000"/>
                </a:solidFill>
                <a:latin typeface="宋体" pitchFamily="2" charset="-122"/>
              </a:rPr>
              <a:t>2  </a:t>
            </a:r>
            <a:r>
              <a:rPr lang="zh-CN" altLang="en-US" sz="2600" b="1" i="1">
                <a:solidFill>
                  <a:srgbClr val="000000"/>
                </a:solidFill>
                <a:latin typeface="宋体" pitchFamily="2" charset="-122"/>
              </a:rPr>
              <a:t>运算放大器</a:t>
            </a:r>
          </a:p>
          <a:p>
            <a:pPr algn="l" eaLnBrk="1" hangingPunct="1">
              <a:lnSpc>
                <a:spcPct val="125000"/>
              </a:lnSpc>
            </a:pPr>
            <a:r>
              <a:rPr lang="en-US" altLang="zh-CN" sz="2600" b="1" i="1">
                <a:latin typeface="宋体" pitchFamily="2" charset="-122"/>
              </a:rPr>
              <a:t>3  </a:t>
            </a:r>
            <a:r>
              <a:rPr lang="zh-CN" altLang="en-US" sz="2600" b="1" i="1">
                <a:latin typeface="宋体" pitchFamily="2" charset="-122"/>
              </a:rPr>
              <a:t>二极管及其基本电路</a:t>
            </a:r>
          </a:p>
          <a:p>
            <a:pPr algn="l" eaLnBrk="1" hangingPunct="1">
              <a:lnSpc>
                <a:spcPct val="125000"/>
              </a:lnSpc>
            </a:pPr>
            <a:r>
              <a:rPr lang="en-US" altLang="zh-CN" sz="2600" b="1" i="1">
                <a:solidFill>
                  <a:srgbClr val="000000"/>
                </a:solidFill>
                <a:latin typeface="宋体" pitchFamily="2" charset="-122"/>
              </a:rPr>
              <a:t>4  </a:t>
            </a:r>
            <a:r>
              <a:rPr lang="zh-CN" altLang="en-US" sz="2600" b="1" i="1">
                <a:solidFill>
                  <a:srgbClr val="000000"/>
                </a:solidFill>
                <a:latin typeface="宋体" pitchFamily="2" charset="-122"/>
              </a:rPr>
              <a:t>场效应三极管及其放大电路</a:t>
            </a:r>
          </a:p>
          <a:p>
            <a:pPr algn="l" eaLnBrk="1" hangingPunct="1">
              <a:lnSpc>
                <a:spcPct val="125000"/>
              </a:lnSpc>
            </a:pPr>
            <a:r>
              <a:rPr lang="en-US" altLang="zh-CN" sz="2600" b="1" i="1">
                <a:solidFill>
                  <a:srgbClr val="FF0000"/>
                </a:solidFill>
                <a:latin typeface="宋体" pitchFamily="2" charset="-122"/>
              </a:rPr>
              <a:t>5  </a:t>
            </a:r>
            <a:r>
              <a:rPr lang="zh-CN" altLang="en-US" sz="2600" b="1" i="1">
                <a:solidFill>
                  <a:srgbClr val="FF0000"/>
                </a:solidFill>
                <a:latin typeface="宋体" pitchFamily="2" charset="-122"/>
              </a:rPr>
              <a:t>双极结型三极管及其放大电路</a:t>
            </a:r>
          </a:p>
          <a:p>
            <a:pPr algn="l" eaLnBrk="1" hangingPunct="1">
              <a:lnSpc>
                <a:spcPct val="125000"/>
              </a:lnSpc>
            </a:pPr>
            <a:r>
              <a:rPr lang="en-US" altLang="zh-CN" sz="2600" b="1" i="1">
                <a:solidFill>
                  <a:srgbClr val="000000"/>
                </a:solidFill>
                <a:latin typeface="宋体" pitchFamily="2" charset="-122"/>
              </a:rPr>
              <a:t>6  </a:t>
            </a:r>
            <a:r>
              <a:rPr lang="zh-CN" altLang="en-US" sz="2600" b="1" i="1">
                <a:solidFill>
                  <a:srgbClr val="000000"/>
                </a:solidFill>
                <a:latin typeface="宋体" pitchFamily="2" charset="-122"/>
              </a:rPr>
              <a:t>频率响应</a:t>
            </a:r>
          </a:p>
          <a:p>
            <a:pPr algn="l" eaLnBrk="1" hangingPunct="1">
              <a:lnSpc>
                <a:spcPct val="125000"/>
              </a:lnSpc>
            </a:pPr>
            <a:r>
              <a:rPr lang="en-US" altLang="zh-CN" sz="2600" b="1" i="1">
                <a:solidFill>
                  <a:srgbClr val="000000"/>
                </a:solidFill>
                <a:latin typeface="宋体" pitchFamily="2" charset="-122"/>
              </a:rPr>
              <a:t>7  </a:t>
            </a:r>
            <a:r>
              <a:rPr lang="zh-CN" altLang="en-US" sz="2600" b="1" i="1">
                <a:solidFill>
                  <a:srgbClr val="000000"/>
                </a:solidFill>
                <a:latin typeface="宋体" pitchFamily="2" charset="-122"/>
              </a:rPr>
              <a:t>模拟集成电路</a:t>
            </a:r>
          </a:p>
          <a:p>
            <a:pPr algn="l" eaLnBrk="1" hangingPunct="1">
              <a:lnSpc>
                <a:spcPct val="125000"/>
              </a:lnSpc>
            </a:pPr>
            <a:r>
              <a:rPr lang="en-US" altLang="zh-CN" sz="2600" b="1" i="1">
                <a:solidFill>
                  <a:srgbClr val="000000"/>
                </a:solidFill>
                <a:latin typeface="宋体" pitchFamily="2" charset="-122"/>
              </a:rPr>
              <a:t>8  </a:t>
            </a:r>
            <a:r>
              <a:rPr lang="zh-CN" altLang="en-US" sz="2600" b="1" i="1">
                <a:solidFill>
                  <a:srgbClr val="000000"/>
                </a:solidFill>
                <a:latin typeface="宋体" pitchFamily="2" charset="-122"/>
              </a:rPr>
              <a:t>反馈放大电路</a:t>
            </a:r>
          </a:p>
          <a:p>
            <a:pPr algn="l" eaLnBrk="1" hangingPunct="1">
              <a:lnSpc>
                <a:spcPct val="125000"/>
              </a:lnSpc>
            </a:pPr>
            <a:r>
              <a:rPr lang="en-US" altLang="zh-CN" sz="2600" b="1" i="1">
                <a:solidFill>
                  <a:srgbClr val="000000"/>
                </a:solidFill>
                <a:latin typeface="宋体" pitchFamily="2" charset="-122"/>
              </a:rPr>
              <a:t>9  </a:t>
            </a:r>
            <a:r>
              <a:rPr lang="zh-CN" altLang="en-US" sz="2600" b="1" i="1">
                <a:solidFill>
                  <a:srgbClr val="000000"/>
                </a:solidFill>
                <a:latin typeface="宋体" pitchFamily="2" charset="-122"/>
              </a:rPr>
              <a:t>功率放大电路</a:t>
            </a:r>
          </a:p>
          <a:p>
            <a:pPr algn="l" eaLnBrk="1" hangingPunct="1">
              <a:lnSpc>
                <a:spcPct val="125000"/>
              </a:lnSpc>
            </a:pPr>
            <a:r>
              <a:rPr lang="en-US" altLang="zh-CN" sz="2600" b="1" i="1">
                <a:solidFill>
                  <a:srgbClr val="000000"/>
                </a:solidFill>
                <a:latin typeface="宋体" pitchFamily="2" charset="-122"/>
              </a:rPr>
              <a:t>10  </a:t>
            </a:r>
            <a:r>
              <a:rPr lang="zh-CN" altLang="en-US" sz="2600" b="1" i="1">
                <a:solidFill>
                  <a:srgbClr val="000000"/>
                </a:solidFill>
                <a:latin typeface="宋体" pitchFamily="2" charset="-122"/>
              </a:rPr>
              <a:t>信号处理与信号产生电路</a:t>
            </a:r>
          </a:p>
          <a:p>
            <a:pPr algn="l" eaLnBrk="1" hangingPunct="1">
              <a:lnSpc>
                <a:spcPct val="125000"/>
              </a:lnSpc>
            </a:pPr>
            <a:r>
              <a:rPr lang="en-US" altLang="zh-CN" sz="2600" b="1" i="1">
                <a:solidFill>
                  <a:srgbClr val="000000"/>
                </a:solidFill>
                <a:latin typeface="宋体" pitchFamily="2" charset="-122"/>
              </a:rPr>
              <a:t>11  </a:t>
            </a:r>
            <a:r>
              <a:rPr lang="zh-CN" altLang="en-US" sz="2600" b="1" i="1">
                <a:solidFill>
                  <a:srgbClr val="000000"/>
                </a:solidFill>
                <a:latin typeface="宋体" pitchFamily="2" charset="-122"/>
              </a:rPr>
              <a:t>直流稳压电源</a:t>
            </a:r>
          </a:p>
        </p:txBody>
      </p:sp>
    </p:spTree>
    <p:extLst>
      <p:ext uri="{BB962C8B-B14F-4D97-AF65-F5344CB8AC3E}">
        <p14:creationId xmlns:p14="http://schemas.microsoft.com/office/powerpoint/2010/main" xmlns="" val="26654470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755650" y="908050"/>
            <a:ext cx="7772400" cy="5761038"/>
          </a:xfrm>
          <a:noFill/>
        </p:spPr>
        <p:txBody>
          <a:bodyPr/>
          <a:lstStyle/>
          <a:p>
            <a:pPr eaLnBrk="1" hangingPunct="1">
              <a:buFontTx/>
              <a:buNone/>
            </a:pPr>
            <a:r>
              <a:rPr lang="zh-CN" altLang="en-US" sz="2800" b="1" smtClean="0">
                <a:solidFill>
                  <a:srgbClr val="FF0000"/>
                </a:solidFill>
              </a:rPr>
              <a:t>知识点</a:t>
            </a:r>
          </a:p>
          <a:p>
            <a:pPr eaLnBrk="1" hangingPunct="1">
              <a:buFontTx/>
              <a:buNone/>
            </a:pPr>
            <a:r>
              <a:rPr lang="zh-CN" altLang="en-US" sz="2800" b="1" smtClean="0"/>
              <a:t>        </a:t>
            </a:r>
            <a:r>
              <a:rPr lang="zh-CN" altLang="en-US" sz="2800" b="1" smtClean="0">
                <a:latin typeface="楷体_GB2312" pitchFamily="1" charset="-122"/>
                <a:ea typeface="楷体_GB2312" pitchFamily="1" charset="-122"/>
              </a:rPr>
              <a:t>1.BJT的结构与分类</a:t>
            </a:r>
          </a:p>
          <a:p>
            <a:pPr eaLnBrk="1" hangingPunct="1">
              <a:buFontTx/>
              <a:buNone/>
            </a:pPr>
            <a:r>
              <a:rPr lang="zh-CN" altLang="en-US" sz="2800" b="1" smtClean="0">
                <a:latin typeface="楷体_GB2312" pitchFamily="1" charset="-122"/>
                <a:ea typeface="楷体_GB2312" pitchFamily="1" charset="-122"/>
              </a:rPr>
              <a:t>    2.BJT管放大模式下的工作原理及电流分配关系式。</a:t>
            </a:r>
            <a:br>
              <a:rPr lang="zh-CN" altLang="en-US" sz="2800" b="1" smtClean="0">
                <a:latin typeface="楷体_GB2312" pitchFamily="1" charset="-122"/>
                <a:ea typeface="楷体_GB2312" pitchFamily="1" charset="-122"/>
              </a:rPr>
            </a:br>
            <a:r>
              <a:rPr lang="zh-CN" altLang="en-US" sz="2800" b="1" smtClean="0">
                <a:latin typeface="楷体_GB2312" pitchFamily="1" charset="-122"/>
                <a:ea typeface="楷体_GB2312" pitchFamily="1" charset="-122"/>
              </a:rPr>
              <a:t>  3.BJT放大电路的三种组态的判断方法.</a:t>
            </a:r>
          </a:p>
          <a:p>
            <a:pPr eaLnBrk="1" hangingPunct="1">
              <a:buFontTx/>
              <a:buNone/>
            </a:pPr>
            <a:r>
              <a:rPr lang="zh-CN" altLang="en-US" sz="2800" b="1" smtClean="0">
                <a:latin typeface="楷体_GB2312" pitchFamily="1" charset="-122"/>
                <a:ea typeface="楷体_GB2312" pitchFamily="1" charset="-122"/>
              </a:rPr>
              <a:t>    4.BJT的伏安特性曲线(输入特性曲线和输出特性曲线)</a:t>
            </a:r>
          </a:p>
          <a:p>
            <a:pPr eaLnBrk="1" hangingPunct="1">
              <a:buFontTx/>
              <a:buNone/>
            </a:pPr>
            <a:r>
              <a:rPr lang="zh-CN" altLang="en-US" sz="2800" b="1" smtClean="0">
                <a:latin typeface="楷体_GB2312" pitchFamily="1" charset="-122"/>
                <a:ea typeface="楷体_GB2312" pitchFamily="1" charset="-122"/>
              </a:rPr>
              <a:t>    5.基本共射放大电路工作模式(截止、放大、饱和、)的判断方法.</a:t>
            </a:r>
            <a:r>
              <a:rPr lang="zh-CN" altLang="en-US" sz="2400" b="1" smtClean="0">
                <a:latin typeface="楷体_GB2312" pitchFamily="1" charset="-122"/>
                <a:ea typeface="楷体_GB2312" pitchFamily="1" charset="-122"/>
              </a:rPr>
              <a:t>　　</a:t>
            </a:r>
          </a:p>
        </p:txBody>
      </p:sp>
      <p:sp>
        <p:nvSpPr>
          <p:cNvPr id="25603" name="Rectangle 3"/>
          <p:cNvSpPr>
            <a:spLocks noGrp="1" noChangeArrowheads="1"/>
          </p:cNvSpPr>
          <p:nvPr>
            <p:ph type="title"/>
          </p:nvPr>
        </p:nvSpPr>
        <p:spPr>
          <a:xfrm>
            <a:off x="684213" y="44450"/>
            <a:ext cx="7772400" cy="633413"/>
          </a:xfrm>
          <a:noFill/>
        </p:spPr>
        <p:txBody>
          <a:bodyPr/>
          <a:lstStyle/>
          <a:p>
            <a:pPr eaLnBrk="1" hangingPunct="1"/>
            <a:r>
              <a:rPr lang="zh-CN" altLang="en-US" sz="3200" b="1" smtClean="0">
                <a:solidFill>
                  <a:srgbClr val="000099"/>
                </a:solidFill>
              </a:rPr>
              <a:t>第</a:t>
            </a:r>
            <a:r>
              <a:rPr lang="zh-CN" altLang="en-US" sz="3200" b="1">
                <a:solidFill>
                  <a:srgbClr val="000099"/>
                </a:solidFill>
              </a:rPr>
              <a:t>三</a:t>
            </a:r>
            <a:r>
              <a:rPr lang="zh-CN" altLang="en-US" sz="3200" b="1" smtClean="0">
                <a:solidFill>
                  <a:srgbClr val="000099"/>
                </a:solidFill>
              </a:rPr>
              <a:t>周</a:t>
            </a:r>
            <a:r>
              <a:rPr lang="zh-CN" altLang="en-US" sz="3200" b="1" dirty="0" smtClean="0">
                <a:solidFill>
                  <a:srgbClr val="000099"/>
                </a:solidFill>
              </a:rPr>
              <a:t>内容回顾</a:t>
            </a:r>
          </a:p>
        </p:txBody>
      </p:sp>
      <p:sp>
        <p:nvSpPr>
          <p:cNvPr id="25604" name="Rectangle 4"/>
          <p:cNvSpPr>
            <a:spLocks noChangeArrowheads="1"/>
          </p:cNvSpPr>
          <p:nvPr/>
        </p:nvSpPr>
        <p:spPr bwMode="auto">
          <a:xfrm>
            <a:off x="0" y="692150"/>
            <a:ext cx="9144000" cy="71438"/>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spTree>
    <p:extLst>
      <p:ext uri="{BB962C8B-B14F-4D97-AF65-F5344CB8AC3E}">
        <p14:creationId xmlns:p14="http://schemas.microsoft.com/office/powerpoint/2010/main" xmlns="" val="16538550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7890" name="Group 2"/>
          <p:cNvGrpSpPr>
            <a:grpSpLocks/>
          </p:cNvGrpSpPr>
          <p:nvPr/>
        </p:nvGrpSpPr>
        <p:grpSpPr bwMode="auto">
          <a:xfrm>
            <a:off x="468313" y="1341438"/>
            <a:ext cx="7772400" cy="1022350"/>
            <a:chOff x="0" y="0"/>
            <a:chExt cx="4896" cy="644"/>
          </a:xfrm>
        </p:grpSpPr>
        <p:graphicFrame>
          <p:nvGraphicFramePr>
            <p:cNvPr id="27671" name="Object 3"/>
            <p:cNvGraphicFramePr>
              <a:graphicFrameLocks noChangeAspect="1"/>
            </p:cNvGraphicFramePr>
            <p:nvPr/>
          </p:nvGraphicFramePr>
          <p:xfrm>
            <a:off x="1344" y="0"/>
            <a:ext cx="242" cy="336"/>
          </p:xfrm>
          <a:graphic>
            <a:graphicData uri="http://schemas.openxmlformats.org/presentationml/2006/ole">
              <p:oleObj spid="_x0000_s9493" r:id="rId4" imgW="169590" imgH="234817" progId="Equation.3">
                <p:embed/>
              </p:oleObj>
            </a:graphicData>
          </a:graphic>
        </p:graphicFrame>
        <p:graphicFrame>
          <p:nvGraphicFramePr>
            <p:cNvPr id="27672" name="Object 4"/>
            <p:cNvGraphicFramePr>
              <a:graphicFrameLocks noChangeAspect="1"/>
            </p:cNvGraphicFramePr>
            <p:nvPr/>
          </p:nvGraphicFramePr>
          <p:xfrm>
            <a:off x="1776" y="48"/>
            <a:ext cx="239" cy="240"/>
          </p:xfrm>
          <a:graphic>
            <a:graphicData uri="http://schemas.openxmlformats.org/presentationml/2006/ole">
              <p:oleObj spid="_x0000_s9494" r:id="rId5" imgW="171116" imgH="171116" progId="Equation.3">
                <p:embed/>
              </p:oleObj>
            </a:graphicData>
          </a:graphic>
        </p:graphicFrame>
        <p:graphicFrame>
          <p:nvGraphicFramePr>
            <p:cNvPr id="27673" name="Object 5"/>
            <p:cNvGraphicFramePr>
              <a:graphicFrameLocks noChangeAspect="1"/>
            </p:cNvGraphicFramePr>
            <p:nvPr/>
          </p:nvGraphicFramePr>
          <p:xfrm>
            <a:off x="2460" y="508"/>
            <a:ext cx="72" cy="136"/>
          </p:xfrm>
          <a:graphic>
            <a:graphicData uri="http://schemas.openxmlformats.org/presentationml/2006/ole">
              <p:oleObj spid="_x0000_s9495" r:id="rId6" imgW="117356" imgH="221673" progId="Equation.3">
                <p:embed/>
              </p:oleObj>
            </a:graphicData>
          </a:graphic>
        </p:graphicFrame>
        <p:sp>
          <p:nvSpPr>
            <p:cNvPr id="27674" name="Text Box 6"/>
            <p:cNvSpPr txBox="1">
              <a:spLocks noChangeArrowheads="1"/>
            </p:cNvSpPr>
            <p:nvPr/>
          </p:nvSpPr>
          <p:spPr bwMode="auto">
            <a:xfrm>
              <a:off x="0" y="0"/>
              <a:ext cx="4896"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20000"/>
                </a:spcBef>
                <a:buFont typeface="Arial" pitchFamily="34" charset="0"/>
                <a:buChar char="•"/>
              </a:pPr>
              <a:r>
                <a:rPr lang="zh-CN" altLang="zh-CN" sz="3200">
                  <a:ea typeface="宋体" pitchFamily="2" charset="-122"/>
                </a:rPr>
                <a:t>  </a:t>
              </a:r>
              <a:r>
                <a:rPr lang="zh-CN" altLang="zh-CN" sz="2800" b="1">
                  <a:ea typeface="宋体" pitchFamily="2" charset="-122"/>
                </a:rPr>
                <a:t>直流参数</a:t>
              </a:r>
              <a:r>
                <a:rPr lang="zh-CN" altLang="zh-CN" sz="2800">
                  <a:ea typeface="宋体" pitchFamily="2" charset="-122"/>
                </a:rPr>
                <a:t>：    、   </a:t>
              </a:r>
            </a:p>
          </p:txBody>
        </p:sp>
      </p:grpSp>
      <p:sp>
        <p:nvSpPr>
          <p:cNvPr id="37895" name="Text Box 7"/>
          <p:cNvSpPr txBox="1">
            <a:spLocks noChangeArrowheads="1"/>
          </p:cNvSpPr>
          <p:nvPr/>
        </p:nvSpPr>
        <p:spPr bwMode="auto">
          <a:xfrm>
            <a:off x="4140200" y="1412875"/>
            <a:ext cx="4319588"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20000"/>
              </a:spcBef>
              <a:buFont typeface="Arial" pitchFamily="34" charset="0"/>
              <a:buChar char="•"/>
            </a:pPr>
            <a:r>
              <a:rPr lang="zh-CN" altLang="zh-CN" sz="2800" b="1">
                <a:ea typeface="宋体" pitchFamily="2" charset="-122"/>
              </a:rPr>
              <a:t>  交流参数：</a:t>
            </a:r>
            <a:r>
              <a:rPr lang="zh-CN" altLang="zh-CN" sz="2800" i="1">
                <a:ea typeface="宋体" pitchFamily="2" charset="-122"/>
              </a:rPr>
              <a:t>β</a:t>
            </a:r>
            <a:r>
              <a:rPr lang="zh-CN" altLang="zh-CN" sz="2800">
                <a:ea typeface="宋体" pitchFamily="2" charset="-122"/>
              </a:rPr>
              <a:t>、</a:t>
            </a:r>
            <a:r>
              <a:rPr lang="zh-CN" altLang="zh-CN" sz="2800" i="1">
                <a:ea typeface="宋体" pitchFamily="2" charset="-122"/>
              </a:rPr>
              <a:t>α</a:t>
            </a:r>
            <a:endParaRPr lang="zh-CN" altLang="zh-CN">
              <a:ea typeface="宋体" pitchFamily="2" charset="-122"/>
            </a:endParaRPr>
          </a:p>
        </p:txBody>
      </p:sp>
      <p:grpSp>
        <p:nvGrpSpPr>
          <p:cNvPr id="37896" name="Group 8"/>
          <p:cNvGrpSpPr>
            <a:grpSpLocks noChangeAspect="1"/>
          </p:cNvGrpSpPr>
          <p:nvPr/>
        </p:nvGrpSpPr>
        <p:grpSpPr bwMode="auto">
          <a:xfrm>
            <a:off x="4787900" y="2060575"/>
            <a:ext cx="2992438" cy="712788"/>
            <a:chOff x="0" y="0"/>
            <a:chExt cx="1885" cy="449"/>
          </a:xfrm>
        </p:grpSpPr>
        <p:graphicFrame>
          <p:nvGraphicFramePr>
            <p:cNvPr id="27669" name="Object 9"/>
            <p:cNvGraphicFramePr>
              <a:graphicFrameLocks noChangeAspect="1"/>
            </p:cNvGraphicFramePr>
            <p:nvPr/>
          </p:nvGraphicFramePr>
          <p:xfrm>
            <a:off x="0" y="96"/>
            <a:ext cx="803" cy="273"/>
          </p:xfrm>
          <a:graphic>
            <a:graphicData uri="http://schemas.openxmlformats.org/presentationml/2006/ole">
              <p:oleObj spid="_x0000_s9496" r:id="rId7" imgW="679291" imgH="230703" progId="Equation.3">
                <p:embed/>
              </p:oleObj>
            </a:graphicData>
          </a:graphic>
        </p:graphicFrame>
        <p:graphicFrame>
          <p:nvGraphicFramePr>
            <p:cNvPr id="27670" name="Object 10"/>
            <p:cNvGraphicFramePr>
              <a:graphicFrameLocks noChangeAspect="1"/>
            </p:cNvGraphicFramePr>
            <p:nvPr/>
          </p:nvGraphicFramePr>
          <p:xfrm>
            <a:off x="840" y="0"/>
            <a:ext cx="1045" cy="449"/>
          </p:xfrm>
          <a:graphic>
            <a:graphicData uri="http://schemas.openxmlformats.org/presentationml/2006/ole">
              <p:oleObj spid="_x0000_s9497" r:id="rId8" imgW="1012085" imgH="435581" progId="Equation.3">
                <p:embed/>
              </p:oleObj>
            </a:graphicData>
          </a:graphic>
        </p:graphicFrame>
      </p:grpSp>
      <p:sp>
        <p:nvSpPr>
          <p:cNvPr id="27653" name="Rectangle 11">
            <a:hlinkClick r:id="rId9" action="ppaction://hlinksldjump"/>
          </p:cNvPr>
          <p:cNvSpPr>
            <a:spLocks noChangeArrowheads="1"/>
          </p:cNvSpPr>
          <p:nvPr/>
        </p:nvSpPr>
        <p:spPr bwMode="auto">
          <a:xfrm>
            <a:off x="539750" y="0"/>
            <a:ext cx="6248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200" b="1">
                <a:solidFill>
                  <a:srgbClr val="000066"/>
                </a:solidFill>
                <a:ea typeface="黑体" pitchFamily="49" charset="-122"/>
              </a:rPr>
              <a:t>5</a:t>
            </a:r>
            <a:r>
              <a:rPr lang="zh-CN" altLang="zh-CN" sz="3200" b="1">
                <a:solidFill>
                  <a:srgbClr val="000066"/>
                </a:solidFill>
                <a:ea typeface="黑体" pitchFamily="49" charset="-122"/>
              </a:rPr>
              <a:t>.1.4  BJT的主要参数</a:t>
            </a:r>
          </a:p>
        </p:txBody>
      </p:sp>
      <p:sp>
        <p:nvSpPr>
          <p:cNvPr id="27654" name="Line 12"/>
          <p:cNvSpPr>
            <a:spLocks noChangeShapeType="1"/>
          </p:cNvSpPr>
          <p:nvPr/>
        </p:nvSpPr>
        <p:spPr bwMode="auto">
          <a:xfrm>
            <a:off x="533400" y="762000"/>
            <a:ext cx="4038600" cy="0"/>
          </a:xfrm>
          <a:prstGeom prst="line">
            <a:avLst/>
          </a:prstGeom>
          <a:noFill/>
          <a:ln w="889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7655" name="Object 13"/>
          <p:cNvGraphicFramePr>
            <a:graphicFrameLocks noGrp="1" noChangeAspect="1"/>
          </p:cNvGraphicFramePr>
          <p:nvPr>
            <p:ph sz="half" idx="1"/>
          </p:nvPr>
        </p:nvGraphicFramePr>
        <p:xfrm>
          <a:off x="971550" y="2125663"/>
          <a:ext cx="1512888" cy="582612"/>
        </p:xfrm>
        <a:graphic>
          <a:graphicData uri="http://schemas.openxmlformats.org/presentationml/2006/ole">
            <p:oleObj spid="_x0000_s9498" r:id="rId10" imgW="666183" imgH="256224" progId="">
              <p:embed/>
            </p:oleObj>
          </a:graphicData>
        </a:graphic>
      </p:graphicFrame>
      <p:graphicFrame>
        <p:nvGraphicFramePr>
          <p:cNvPr id="27656" name="Object 14"/>
          <p:cNvGraphicFramePr>
            <a:graphicFrameLocks noGrp="1" noChangeAspect="1"/>
          </p:cNvGraphicFramePr>
          <p:nvPr>
            <p:ph sz="quarter" idx="2"/>
          </p:nvPr>
        </p:nvGraphicFramePr>
        <p:xfrm>
          <a:off x="2627313" y="2060575"/>
          <a:ext cx="1223962" cy="990600"/>
        </p:xfrm>
        <a:graphic>
          <a:graphicData uri="http://schemas.openxmlformats.org/presentationml/2006/ole">
            <p:oleObj spid="_x0000_s9499" r:id="rId11" imgW="538071" imgH="435581" progId="">
              <p:embed/>
            </p:oleObj>
          </a:graphicData>
        </a:graphic>
      </p:graphicFrame>
      <p:graphicFrame>
        <p:nvGraphicFramePr>
          <p:cNvPr id="27657" name="Object 15"/>
          <p:cNvGraphicFramePr>
            <a:graphicFrameLocks noGrp="1" noChangeAspect="1"/>
          </p:cNvGraphicFramePr>
          <p:nvPr>
            <p:ph sz="quarter" idx="3"/>
          </p:nvPr>
        </p:nvGraphicFramePr>
        <p:xfrm>
          <a:off x="684213" y="3187700"/>
          <a:ext cx="3095625" cy="2473325"/>
        </p:xfrm>
        <a:graphic>
          <a:graphicData uri="http://schemas.openxmlformats.org/presentationml/2006/ole">
            <p:oleObj spid="_x0000_s9500" r:id="rId12" imgW="12123810" imgH="9685714" progId="">
              <p:embed/>
            </p:oleObj>
          </a:graphicData>
        </a:graphic>
      </p:graphicFrame>
      <p:sp>
        <p:nvSpPr>
          <p:cNvPr id="27658" name="Rectangle 16"/>
          <p:cNvSpPr>
            <a:spLocks noChangeArrowheads="1"/>
          </p:cNvSpPr>
          <p:nvPr/>
        </p:nvSpPr>
        <p:spPr bwMode="auto">
          <a:xfrm>
            <a:off x="395288" y="914400"/>
            <a:ext cx="3200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20000"/>
              </a:spcBef>
              <a:buFontTx/>
              <a:buNone/>
            </a:pPr>
            <a:r>
              <a:rPr lang="zh-CN" altLang="zh-CN" sz="2800" b="1">
                <a:solidFill>
                  <a:srgbClr val="FF0000"/>
                </a:solidFill>
                <a:ea typeface="宋体" pitchFamily="2" charset="-122"/>
              </a:rPr>
              <a:t>1. 电流放大系数</a:t>
            </a:r>
            <a:r>
              <a:rPr lang="zh-CN" altLang="zh-CN" sz="2800" b="1">
                <a:solidFill>
                  <a:srgbClr val="FF0000"/>
                </a:solidFill>
                <a:latin typeface="宋体" pitchFamily="2" charset="-122"/>
                <a:ea typeface="宋体" pitchFamily="2" charset="-122"/>
              </a:rPr>
              <a:t>   </a:t>
            </a:r>
            <a:endParaRPr lang="zh-CN" altLang="zh-CN">
              <a:solidFill>
                <a:srgbClr val="FF0000"/>
              </a:solidFill>
              <a:ea typeface="宋体" pitchFamily="2" charset="-122"/>
            </a:endParaRPr>
          </a:p>
        </p:txBody>
      </p:sp>
      <p:grpSp>
        <p:nvGrpSpPr>
          <p:cNvPr id="37905" name="Group 17"/>
          <p:cNvGrpSpPr>
            <a:grpSpLocks/>
          </p:cNvGrpSpPr>
          <p:nvPr/>
        </p:nvGrpSpPr>
        <p:grpSpPr bwMode="auto">
          <a:xfrm>
            <a:off x="4932363" y="2827338"/>
            <a:ext cx="3673475" cy="2808287"/>
            <a:chOff x="0" y="0"/>
            <a:chExt cx="2314" cy="1769"/>
          </a:xfrm>
        </p:grpSpPr>
        <p:pic>
          <p:nvPicPr>
            <p:cNvPr id="27665" name="Picture 18" descr="4112"/>
            <p:cNvPicPr>
              <a:picLocks noChangeAspect="1" noChangeArrowheads="1"/>
            </p:cNvPicPr>
            <p:nvPr/>
          </p:nvPicPr>
          <p:blipFill>
            <a:blip r:embed="rId13">
              <a:extLst>
                <a:ext uri="{28A0092B-C50C-407E-A947-70E740481C1C}">
                  <a14:useLocalDpi xmlns:a14="http://schemas.microsoft.com/office/drawing/2010/main" xmlns="" val="0"/>
                </a:ext>
              </a:extLst>
            </a:blip>
            <a:srcRect/>
            <a:stretch>
              <a:fillRect/>
            </a:stretch>
          </p:blipFill>
          <p:spPr bwMode="auto">
            <a:xfrm>
              <a:off x="0" y="0"/>
              <a:ext cx="2314" cy="1452"/>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grpSp>
          <p:nvGrpSpPr>
            <p:cNvPr id="27666" name="Group 19"/>
            <p:cNvGrpSpPr>
              <a:grpSpLocks/>
            </p:cNvGrpSpPr>
            <p:nvPr/>
          </p:nvGrpSpPr>
          <p:grpSpPr bwMode="auto">
            <a:xfrm>
              <a:off x="619" y="1538"/>
              <a:ext cx="1246" cy="231"/>
              <a:chOff x="0" y="0"/>
              <a:chExt cx="1246" cy="231"/>
            </a:xfrm>
          </p:grpSpPr>
          <p:graphicFrame>
            <p:nvGraphicFramePr>
              <p:cNvPr id="27667" name="Object 20"/>
              <p:cNvGraphicFramePr>
                <a:graphicFrameLocks noChangeAspect="1"/>
              </p:cNvGraphicFramePr>
              <p:nvPr/>
            </p:nvGraphicFramePr>
            <p:xfrm>
              <a:off x="0" y="16"/>
              <a:ext cx="152" cy="215"/>
            </p:xfrm>
            <a:graphic>
              <a:graphicData uri="http://schemas.openxmlformats.org/presentationml/2006/ole">
                <p:oleObj spid="_x0000_s9501" r:id="rId14" imgW="169741" imgH="235027" progId="Equation.3">
                  <p:embed/>
                </p:oleObj>
              </a:graphicData>
            </a:graphic>
          </p:graphicFrame>
          <p:sp>
            <p:nvSpPr>
              <p:cNvPr id="27668" name="Rectangle 21"/>
              <p:cNvSpPr>
                <a:spLocks noChangeArrowheads="1"/>
              </p:cNvSpPr>
              <p:nvPr/>
            </p:nvSpPr>
            <p:spPr bwMode="auto">
              <a:xfrm>
                <a:off x="107" y="0"/>
                <a:ext cx="1139"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r>
                  <a:rPr lang="zh-CN" altLang="zh-CN" sz="1800" b="1">
                    <a:ea typeface="华康简宋" charset="-122"/>
                  </a:rPr>
                  <a:t>与</a:t>
                </a:r>
                <a:r>
                  <a:rPr lang="zh-CN" altLang="zh-CN" sz="1800" b="1" i="1">
                    <a:latin typeface="Book Antiqua" pitchFamily="18" charset="0"/>
                    <a:ea typeface="华康简宋" charset="-122"/>
                  </a:rPr>
                  <a:t>i</a:t>
                </a:r>
                <a:r>
                  <a:rPr lang="zh-CN" altLang="zh-CN" sz="1800" b="1" baseline="-30000">
                    <a:ea typeface="华康简宋" charset="-122"/>
                  </a:rPr>
                  <a:t>C</a:t>
                </a:r>
                <a:r>
                  <a:rPr lang="zh-CN" altLang="zh-CN" sz="1800" b="1">
                    <a:ea typeface="华康简宋" charset="-122"/>
                  </a:rPr>
                  <a:t>的关系曲线</a:t>
                </a:r>
                <a:r>
                  <a:rPr lang="zh-CN" altLang="zh-CN" sz="1800" b="1"/>
                  <a:t> </a:t>
                </a:r>
                <a:endParaRPr lang="zh-CN" altLang="zh-CN" sz="1800" b="1">
                  <a:ea typeface="宋体" pitchFamily="2" charset="-122"/>
                  <a:cs typeface="Times New Roman" pitchFamily="18" charset="0"/>
                </a:endParaRPr>
              </a:p>
            </p:txBody>
          </p:sp>
        </p:grpSp>
      </p:grpSp>
      <p:sp>
        <p:nvSpPr>
          <p:cNvPr id="27660" name="Rectangle 22"/>
          <p:cNvSpPr>
            <a:spLocks noChangeArrowheads="1"/>
          </p:cNvSpPr>
          <p:nvPr/>
        </p:nvSpPr>
        <p:spPr bwMode="auto">
          <a:xfrm>
            <a:off x="468313" y="5516563"/>
            <a:ext cx="8351837" cy="11176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lnSpc>
                <a:spcPct val="120000"/>
              </a:lnSpc>
              <a:spcBef>
                <a:spcPct val="20000"/>
              </a:spcBef>
              <a:buFontTx/>
              <a:buNone/>
            </a:pPr>
            <a:r>
              <a:rPr lang="zh-CN" altLang="zh-CN" sz="2800" b="1">
                <a:solidFill>
                  <a:srgbClr val="FF0000"/>
                </a:solidFill>
                <a:ea typeface="宋体" pitchFamily="2" charset="-122"/>
              </a:rPr>
              <a:t>        当输出特性曲线平坦且间距相等时，   ≈</a:t>
            </a:r>
            <a:r>
              <a:rPr lang="zh-CN" altLang="zh-CN" sz="2800" b="1" i="1">
                <a:solidFill>
                  <a:srgbClr val="FF0000"/>
                </a:solidFill>
                <a:ea typeface="宋体" pitchFamily="2" charset="-122"/>
                <a:sym typeface="Symbol" pitchFamily="18" charset="2"/>
              </a:rPr>
              <a:t></a:t>
            </a:r>
            <a:r>
              <a:rPr lang="zh-CN" altLang="zh-CN" sz="2800" b="1">
                <a:solidFill>
                  <a:srgbClr val="FF0000"/>
                </a:solidFill>
                <a:ea typeface="宋体" pitchFamily="2" charset="-122"/>
              </a:rPr>
              <a:t>、   ≈</a:t>
            </a:r>
            <a:r>
              <a:rPr lang="zh-CN" altLang="zh-CN" sz="2800" b="1" i="1">
                <a:solidFill>
                  <a:srgbClr val="FF0000"/>
                </a:solidFill>
                <a:ea typeface="宋体" pitchFamily="2" charset="-122"/>
                <a:sym typeface="Symbol" pitchFamily="18" charset="2"/>
              </a:rPr>
              <a:t></a:t>
            </a:r>
            <a:r>
              <a:rPr lang="zh-CN" altLang="zh-CN" sz="2800" b="1">
                <a:solidFill>
                  <a:srgbClr val="FF0000"/>
                </a:solidFill>
                <a:ea typeface="宋体" pitchFamily="2" charset="-122"/>
              </a:rPr>
              <a:t>，可以不加区分。</a:t>
            </a:r>
            <a:endParaRPr lang="zh-CN" altLang="zh-CN">
              <a:solidFill>
                <a:srgbClr val="FF0000"/>
              </a:solidFill>
              <a:ea typeface="宋体" pitchFamily="2" charset="-122"/>
            </a:endParaRPr>
          </a:p>
        </p:txBody>
      </p:sp>
      <p:graphicFrame>
        <p:nvGraphicFramePr>
          <p:cNvPr id="27661" name="Object 23"/>
          <p:cNvGraphicFramePr>
            <a:graphicFrameLocks noChangeAspect="1"/>
          </p:cNvGraphicFramePr>
          <p:nvPr/>
        </p:nvGraphicFramePr>
        <p:xfrm>
          <a:off x="6948488" y="5702300"/>
          <a:ext cx="327025" cy="327025"/>
        </p:xfrm>
        <a:graphic>
          <a:graphicData uri="http://schemas.openxmlformats.org/presentationml/2006/ole">
            <p:oleObj spid="_x0000_s9502" r:id="rId15" imgW="103320" imgH="109440" progId="Equation.3">
              <p:embed/>
            </p:oleObj>
          </a:graphicData>
        </a:graphic>
      </p:graphicFrame>
      <p:graphicFrame>
        <p:nvGraphicFramePr>
          <p:cNvPr id="27662" name="Object 24"/>
          <p:cNvGraphicFramePr>
            <a:graphicFrameLocks noChangeAspect="1"/>
          </p:cNvGraphicFramePr>
          <p:nvPr/>
        </p:nvGraphicFramePr>
        <p:xfrm>
          <a:off x="250825" y="6165850"/>
          <a:ext cx="323850" cy="454025"/>
        </p:xfrm>
        <a:graphic>
          <a:graphicData uri="http://schemas.openxmlformats.org/presentationml/2006/ole">
            <p:oleObj spid="_x0000_s9503" r:id="rId16" imgW="103320" imgH="160920" progId="Equation.3">
              <p:embed/>
            </p:oleObj>
          </a:graphicData>
        </a:graphic>
      </p:graphicFrame>
      <p:sp>
        <p:nvSpPr>
          <p:cNvPr id="27663" name="Text Box 25"/>
          <p:cNvSpPr txBox="1">
            <a:spLocks noChangeArrowheads="1"/>
          </p:cNvSpPr>
          <p:nvPr/>
        </p:nvSpPr>
        <p:spPr bwMode="auto">
          <a:xfrm>
            <a:off x="2411413" y="3500438"/>
            <a:ext cx="6477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spcBef>
                <a:spcPct val="50000"/>
              </a:spcBef>
            </a:pPr>
            <a:r>
              <a:rPr lang="zh-CN" altLang="zh-CN"/>
              <a:t>Q</a:t>
            </a:r>
          </a:p>
        </p:txBody>
      </p:sp>
      <p:sp>
        <p:nvSpPr>
          <p:cNvPr id="27664" name="Oval 26"/>
          <p:cNvSpPr>
            <a:spLocks noChangeArrowheads="1"/>
          </p:cNvSpPr>
          <p:nvPr/>
        </p:nvSpPr>
        <p:spPr bwMode="auto">
          <a:xfrm>
            <a:off x="2632075" y="3860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spTree>
    <p:extLst>
      <p:ext uri="{BB962C8B-B14F-4D97-AF65-F5344CB8AC3E}">
        <p14:creationId xmlns:p14="http://schemas.microsoft.com/office/powerpoint/2010/main" xmlns="" val="11131230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wipe(left)">
                                      <p:cBhvr>
                                        <p:cTn id="7" dur="500"/>
                                        <p:tgtEl>
                                          <p:spTgt spid="378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7896"/>
                                        </p:tgtEl>
                                        <p:attrNameLst>
                                          <p:attrName>style.visibility</p:attrName>
                                        </p:attrNameLst>
                                      </p:cBhvr>
                                      <p:to>
                                        <p:strVal val="visible"/>
                                      </p:to>
                                    </p:set>
                                    <p:animEffect transition="in" filter="wipe(left)">
                                      <p:cBhvr>
                                        <p:cTn id="12" dur="500"/>
                                        <p:tgtEl>
                                          <p:spTgt spid="378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895">
                                            <p:txEl>
                                              <p:pRg st="0" end="0"/>
                                            </p:txEl>
                                          </p:spTgt>
                                        </p:tgtEl>
                                        <p:attrNameLst>
                                          <p:attrName>style.visibility</p:attrName>
                                        </p:attrNameLst>
                                      </p:cBhvr>
                                      <p:to>
                                        <p:strVal val="visible"/>
                                      </p:to>
                                    </p:set>
                                    <p:animEffect transition="in" filter="wipe(left)">
                                      <p:cBhvr>
                                        <p:cTn id="17" dur="500"/>
                                        <p:tgtEl>
                                          <p:spTgt spid="3789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7905"/>
                                        </p:tgtEl>
                                        <p:attrNameLst>
                                          <p:attrName>style.visibility</p:attrName>
                                        </p:attrNameLst>
                                      </p:cBhvr>
                                      <p:to>
                                        <p:strVal val="visible"/>
                                      </p:to>
                                    </p:set>
                                    <p:animEffect transition="in" filter="wipe(up)">
                                      <p:cBhvr>
                                        <p:cTn id="22" dur="500"/>
                                        <p:tgtEl>
                                          <p:spTgt spid="37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8674" name="Object 2"/>
          <p:cNvGraphicFramePr>
            <a:graphicFrameLocks noChangeAspect="1"/>
          </p:cNvGraphicFramePr>
          <p:nvPr/>
        </p:nvGraphicFramePr>
        <p:xfrm>
          <a:off x="4373563" y="2651125"/>
          <a:ext cx="114300" cy="215900"/>
        </p:xfrm>
        <a:graphic>
          <a:graphicData uri="http://schemas.openxmlformats.org/presentationml/2006/ole">
            <p:oleObj spid="_x0000_s10294" r:id="rId4" imgW="117356" imgH="221673" progId="Equation.3">
              <p:embed/>
            </p:oleObj>
          </a:graphicData>
        </a:graphic>
      </p:graphicFrame>
      <p:sp>
        <p:nvSpPr>
          <p:cNvPr id="28675" name="Text Box 3"/>
          <p:cNvSpPr txBox="1">
            <a:spLocks noChangeArrowheads="1"/>
          </p:cNvSpPr>
          <p:nvPr/>
        </p:nvSpPr>
        <p:spPr bwMode="auto">
          <a:xfrm>
            <a:off x="831850" y="1557338"/>
            <a:ext cx="7772400"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20000"/>
              </a:spcBef>
              <a:buFont typeface="Arial" pitchFamily="34" charset="0"/>
              <a:buChar char="•"/>
            </a:pPr>
            <a:r>
              <a:rPr lang="zh-CN" altLang="zh-CN" sz="3200">
                <a:ea typeface="宋体" pitchFamily="2" charset="-122"/>
              </a:rPr>
              <a:t>  </a:t>
            </a:r>
            <a:r>
              <a:rPr lang="zh-CN" altLang="zh-CN" sz="2800" i="1">
                <a:ea typeface="宋体" pitchFamily="2" charset="-122"/>
              </a:rPr>
              <a:t>I</a:t>
            </a:r>
            <a:r>
              <a:rPr lang="zh-CN" altLang="zh-CN" sz="2800" baseline="-25000">
                <a:ea typeface="宋体" pitchFamily="2" charset="-122"/>
              </a:rPr>
              <a:t>CBO</a:t>
            </a:r>
            <a:r>
              <a:rPr lang="zh-CN" altLang="zh-CN" sz="2800">
                <a:ea typeface="宋体" pitchFamily="2" charset="-122"/>
              </a:rPr>
              <a:t>、 </a:t>
            </a:r>
            <a:r>
              <a:rPr lang="zh-CN" altLang="zh-CN" sz="2800" i="1">
                <a:ea typeface="宋体" pitchFamily="2" charset="-122"/>
              </a:rPr>
              <a:t>I</a:t>
            </a:r>
            <a:r>
              <a:rPr lang="zh-CN" altLang="zh-CN" sz="2800" baseline="-25000">
                <a:ea typeface="宋体" pitchFamily="2" charset="-122"/>
              </a:rPr>
              <a:t>CEO</a:t>
            </a:r>
            <a:endParaRPr lang="zh-CN" altLang="zh-CN" sz="2800">
              <a:ea typeface="宋体" pitchFamily="2" charset="-122"/>
            </a:endParaRPr>
          </a:p>
        </p:txBody>
      </p:sp>
      <p:sp>
        <p:nvSpPr>
          <p:cNvPr id="28676" name="Rectangle 4">
            <a:hlinkClick r:id="rId5" action="ppaction://hlinksldjump"/>
          </p:cNvPr>
          <p:cNvSpPr>
            <a:spLocks noChangeArrowheads="1"/>
          </p:cNvSpPr>
          <p:nvPr/>
        </p:nvSpPr>
        <p:spPr bwMode="auto">
          <a:xfrm>
            <a:off x="533400" y="106363"/>
            <a:ext cx="6248400"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200" b="1">
                <a:solidFill>
                  <a:srgbClr val="000066"/>
                </a:solidFill>
                <a:ea typeface="黑体" pitchFamily="49" charset="-122"/>
              </a:rPr>
              <a:t>5</a:t>
            </a:r>
            <a:r>
              <a:rPr lang="zh-CN" altLang="zh-CN" sz="3200" b="1">
                <a:solidFill>
                  <a:srgbClr val="000066"/>
                </a:solidFill>
                <a:ea typeface="黑体" pitchFamily="49" charset="-122"/>
              </a:rPr>
              <a:t>.1.4  BJT的主要参数</a:t>
            </a:r>
          </a:p>
        </p:txBody>
      </p:sp>
      <p:sp>
        <p:nvSpPr>
          <p:cNvPr id="28677" name="Line 5"/>
          <p:cNvSpPr>
            <a:spLocks noChangeShapeType="1"/>
          </p:cNvSpPr>
          <p:nvPr/>
        </p:nvSpPr>
        <p:spPr bwMode="auto">
          <a:xfrm>
            <a:off x="533400" y="762000"/>
            <a:ext cx="4038600" cy="0"/>
          </a:xfrm>
          <a:prstGeom prst="line">
            <a:avLst/>
          </a:prstGeom>
          <a:noFill/>
          <a:ln w="889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678" name="Rectangle 6"/>
          <p:cNvSpPr>
            <a:spLocks noChangeArrowheads="1"/>
          </p:cNvSpPr>
          <p:nvPr/>
        </p:nvSpPr>
        <p:spPr bwMode="auto">
          <a:xfrm>
            <a:off x="762000" y="762000"/>
            <a:ext cx="3657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lnSpc>
                <a:spcPct val="125000"/>
              </a:lnSpc>
              <a:spcBef>
                <a:spcPct val="20000"/>
              </a:spcBef>
              <a:buFontTx/>
              <a:buNone/>
            </a:pPr>
            <a:r>
              <a:rPr lang="zh-CN" altLang="zh-CN" sz="3200" b="1">
                <a:solidFill>
                  <a:srgbClr val="FF0000"/>
                </a:solidFill>
                <a:ea typeface="宋体" pitchFamily="2" charset="-122"/>
              </a:rPr>
              <a:t> </a:t>
            </a:r>
            <a:r>
              <a:rPr lang="zh-CN" altLang="zh-CN" sz="2800" b="1">
                <a:solidFill>
                  <a:srgbClr val="FF0000"/>
                </a:solidFill>
                <a:ea typeface="宋体" pitchFamily="2" charset="-122"/>
              </a:rPr>
              <a:t>2. 极间反向电流</a:t>
            </a:r>
            <a:endParaRPr lang="zh-CN" altLang="zh-CN" sz="2800">
              <a:solidFill>
                <a:srgbClr val="FF0000"/>
              </a:solidFill>
              <a:ea typeface="宋体" pitchFamily="2" charset="-122"/>
            </a:endParaRPr>
          </a:p>
        </p:txBody>
      </p:sp>
      <p:sp>
        <p:nvSpPr>
          <p:cNvPr id="28679" name="Line 7"/>
          <p:cNvSpPr>
            <a:spLocks noChangeShapeType="1"/>
          </p:cNvSpPr>
          <p:nvPr/>
        </p:nvSpPr>
        <p:spPr bwMode="auto">
          <a:xfrm>
            <a:off x="533400" y="762000"/>
            <a:ext cx="4038600" cy="0"/>
          </a:xfrm>
          <a:prstGeom prst="line">
            <a:avLst/>
          </a:prstGeom>
          <a:noFill/>
          <a:ln w="889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pic>
        <p:nvPicPr>
          <p:cNvPr id="39944" name="Picture 8" descr="4113"/>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684213" y="3357563"/>
            <a:ext cx="3743325" cy="2579687"/>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pic>
        <p:nvPicPr>
          <p:cNvPr id="39945" name="Picture 9" descr="4114"/>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5651500" y="3068638"/>
            <a:ext cx="2911475" cy="3095625"/>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sp>
        <p:nvSpPr>
          <p:cNvPr id="39946" name="Text Box 10"/>
          <p:cNvSpPr txBox="1">
            <a:spLocks noChangeArrowheads="1"/>
          </p:cNvSpPr>
          <p:nvPr/>
        </p:nvSpPr>
        <p:spPr bwMode="auto">
          <a:xfrm>
            <a:off x="831850" y="2420938"/>
            <a:ext cx="2590800" cy="469900"/>
          </a:xfrm>
          <a:prstGeom prst="rect">
            <a:avLst/>
          </a:prstGeom>
          <a:solidFill>
            <a:schemeClr val="bg1"/>
          </a:solidFill>
          <a:ln w="12700" cap="sq">
            <a:solidFill>
              <a:schemeClr val="bg1"/>
            </a:solidFill>
            <a:miter lim="800000"/>
            <a:headEnd/>
            <a:tailEnd/>
          </a:ln>
          <a:effectLs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r>
              <a:rPr lang="zh-CN" altLang="zh-CN" b="1" i="1">
                <a:solidFill>
                  <a:srgbClr val="000000"/>
                </a:solidFill>
                <a:ea typeface="宋体" pitchFamily="2" charset="-122"/>
              </a:rPr>
              <a:t>I</a:t>
            </a:r>
            <a:r>
              <a:rPr lang="zh-CN" altLang="zh-CN" b="1" baseline="-25000">
                <a:solidFill>
                  <a:srgbClr val="000000"/>
                </a:solidFill>
                <a:ea typeface="宋体" pitchFamily="2" charset="-122"/>
              </a:rPr>
              <a:t>CEO</a:t>
            </a:r>
            <a:r>
              <a:rPr lang="zh-CN" altLang="zh-CN" b="1">
                <a:solidFill>
                  <a:srgbClr val="000000"/>
                </a:solidFill>
                <a:ea typeface="宋体" pitchFamily="2" charset="-122"/>
              </a:rPr>
              <a:t>= (1+ </a:t>
            </a:r>
            <a:r>
              <a:rPr lang="zh-CN" altLang="zh-CN" b="1" i="1">
                <a:solidFill>
                  <a:srgbClr val="000000"/>
                </a:solidFill>
                <a:ea typeface="宋体" pitchFamily="2" charset="-122"/>
                <a:sym typeface="Symbol" pitchFamily="18" charset="2"/>
              </a:rPr>
              <a:t></a:t>
            </a:r>
            <a:r>
              <a:rPr lang="zh-CN" altLang="zh-CN" b="1">
                <a:solidFill>
                  <a:srgbClr val="000000"/>
                </a:solidFill>
                <a:ea typeface="宋体" pitchFamily="2" charset="-122"/>
              </a:rPr>
              <a:t>  ) </a:t>
            </a:r>
            <a:r>
              <a:rPr lang="zh-CN" altLang="zh-CN" b="1" i="1">
                <a:solidFill>
                  <a:srgbClr val="000000"/>
                </a:solidFill>
                <a:ea typeface="宋体" pitchFamily="2" charset="-122"/>
              </a:rPr>
              <a:t>I</a:t>
            </a:r>
            <a:r>
              <a:rPr lang="zh-CN" altLang="zh-CN" b="1" baseline="-25000">
                <a:solidFill>
                  <a:srgbClr val="000000"/>
                </a:solidFill>
                <a:ea typeface="宋体" pitchFamily="2" charset="-122"/>
              </a:rPr>
              <a:t>CBO</a:t>
            </a:r>
          </a:p>
        </p:txBody>
      </p:sp>
      <p:graphicFrame>
        <p:nvGraphicFramePr>
          <p:cNvPr id="28683" name="对象 1"/>
          <p:cNvGraphicFramePr>
            <a:graphicFrameLocks noChangeAspect="1"/>
          </p:cNvGraphicFramePr>
          <p:nvPr/>
        </p:nvGraphicFramePr>
        <p:xfrm>
          <a:off x="5659438" y="227013"/>
          <a:ext cx="3095625" cy="2473325"/>
        </p:xfrm>
        <a:graphic>
          <a:graphicData uri="http://schemas.openxmlformats.org/presentationml/2006/ole">
            <p:oleObj spid="_x0000_s10295" r:id="rId8" imgW="12123810" imgH="9685714" progId="">
              <p:embed/>
            </p:oleObj>
          </a:graphicData>
        </a:graphic>
      </p:graphicFrame>
    </p:spTree>
    <p:extLst>
      <p:ext uri="{BB962C8B-B14F-4D97-AF65-F5344CB8AC3E}">
        <p14:creationId xmlns:p14="http://schemas.microsoft.com/office/powerpoint/2010/main" xmlns="" val="3670459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9944"/>
                                        </p:tgtEl>
                                        <p:attrNameLst>
                                          <p:attrName>style.visibility</p:attrName>
                                        </p:attrNameLst>
                                      </p:cBhvr>
                                      <p:to>
                                        <p:strVal val="visible"/>
                                      </p:to>
                                    </p:set>
                                    <p:animEffect transition="in" filter="box(in)">
                                      <p:cBhvr>
                                        <p:cTn id="7" dur="500"/>
                                        <p:tgtEl>
                                          <p:spTgt spid="399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9945"/>
                                        </p:tgtEl>
                                        <p:attrNameLst>
                                          <p:attrName>style.visibility</p:attrName>
                                        </p:attrNameLst>
                                      </p:cBhvr>
                                      <p:to>
                                        <p:strVal val="visible"/>
                                      </p:to>
                                    </p:set>
                                    <p:animEffect transition="in" filter="box(in)">
                                      <p:cBhvr>
                                        <p:cTn id="12" dur="500"/>
                                        <p:tgtEl>
                                          <p:spTgt spid="399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9946"/>
                                        </p:tgtEl>
                                        <p:attrNameLst>
                                          <p:attrName>style.visibility</p:attrName>
                                        </p:attrNameLst>
                                      </p:cBhvr>
                                      <p:to>
                                        <p:strVal val="visible"/>
                                      </p:to>
                                    </p:set>
                                    <p:anim calcmode="lin" valueType="num">
                                      <p:cBhvr additive="base">
                                        <p:cTn id="17" dur="500" fill="hold"/>
                                        <p:tgtEl>
                                          <p:spTgt spid="39946"/>
                                        </p:tgtEl>
                                        <p:attrNameLst>
                                          <p:attrName>ppt_x</p:attrName>
                                        </p:attrNameLst>
                                      </p:cBhvr>
                                      <p:tavLst>
                                        <p:tav tm="0">
                                          <p:val>
                                            <p:strVal val="#ppt_x"/>
                                          </p:val>
                                        </p:tav>
                                        <p:tav tm="100000">
                                          <p:val>
                                            <p:strVal val="#ppt_x"/>
                                          </p:val>
                                        </p:tav>
                                      </p:tavLst>
                                    </p:anim>
                                    <p:anim calcmode="lin" valueType="num">
                                      <p:cBhvr additive="base">
                                        <p:cTn id="18" dur="500" fill="hold"/>
                                        <p:tgtEl>
                                          <p:spTgt spid="399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6"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1986" name="Object 2"/>
          <p:cNvGraphicFramePr>
            <a:graphicFrameLocks noChangeAspect="1"/>
          </p:cNvGraphicFramePr>
          <p:nvPr/>
        </p:nvGraphicFramePr>
        <p:xfrm>
          <a:off x="2100263" y="3165475"/>
          <a:ext cx="4572000" cy="3133725"/>
        </p:xfrm>
        <a:graphic>
          <a:graphicData uri="http://schemas.openxmlformats.org/presentationml/2006/ole">
            <p:oleObj spid="_x0000_s11316" r:id="rId4" imgW="14714286" imgH="10085714" progId="">
              <p:embed/>
            </p:oleObj>
          </a:graphicData>
        </a:graphic>
      </p:graphicFrame>
      <p:sp>
        <p:nvSpPr>
          <p:cNvPr id="41987" name="AutoShape 3"/>
          <p:cNvSpPr>
            <a:spLocks/>
          </p:cNvSpPr>
          <p:nvPr/>
        </p:nvSpPr>
        <p:spPr bwMode="auto">
          <a:xfrm>
            <a:off x="3657600" y="2784475"/>
            <a:ext cx="2144713" cy="609600"/>
          </a:xfrm>
          <a:prstGeom prst="borderCallout1">
            <a:avLst>
              <a:gd name="adj1" fmla="val 18750"/>
              <a:gd name="adj2" fmla="val -3551"/>
              <a:gd name="adj3" fmla="val -111606"/>
              <a:gd name="adj4" fmla="val 26361"/>
            </a:avLst>
          </a:prstGeom>
          <a:solidFill>
            <a:srgbClr val="66FFFF"/>
          </a:solidFill>
          <a:ln w="1905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r>
              <a:rPr lang="zh-CN" altLang="zh-CN" b="1">
                <a:ea typeface="宋体" pitchFamily="2" charset="-122"/>
              </a:rPr>
              <a:t>c-e间击穿电压</a:t>
            </a:r>
          </a:p>
        </p:txBody>
      </p:sp>
      <p:sp>
        <p:nvSpPr>
          <p:cNvPr id="41988" name="AutoShape 4"/>
          <p:cNvSpPr>
            <a:spLocks/>
          </p:cNvSpPr>
          <p:nvPr/>
        </p:nvSpPr>
        <p:spPr bwMode="auto">
          <a:xfrm>
            <a:off x="704850" y="2238375"/>
            <a:ext cx="1481138" cy="850900"/>
          </a:xfrm>
          <a:prstGeom prst="borderCallout1">
            <a:avLst>
              <a:gd name="adj1" fmla="val 13431"/>
              <a:gd name="adj2" fmla="val 105144"/>
              <a:gd name="adj3" fmla="val -14551"/>
              <a:gd name="adj4" fmla="val 148231"/>
            </a:avLst>
          </a:prstGeom>
          <a:solidFill>
            <a:srgbClr val="66FFFF"/>
          </a:solidFill>
          <a:ln w="1905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r>
              <a:rPr lang="zh-CN" altLang="zh-CN" b="1">
                <a:ea typeface="宋体" pitchFamily="2" charset="-122"/>
              </a:rPr>
              <a:t>最大集电极电流</a:t>
            </a:r>
          </a:p>
        </p:txBody>
      </p:sp>
      <p:sp>
        <p:nvSpPr>
          <p:cNvPr id="41989" name="AutoShape 5"/>
          <p:cNvSpPr>
            <a:spLocks/>
          </p:cNvSpPr>
          <p:nvPr/>
        </p:nvSpPr>
        <p:spPr bwMode="auto">
          <a:xfrm>
            <a:off x="6040438" y="2968625"/>
            <a:ext cx="2895600" cy="850900"/>
          </a:xfrm>
          <a:prstGeom prst="borderCallout1">
            <a:avLst>
              <a:gd name="adj1" fmla="val 13431"/>
              <a:gd name="adj2" fmla="val -2630"/>
              <a:gd name="adj3" fmla="val -101875"/>
              <a:gd name="adj4" fmla="val 5125"/>
            </a:avLst>
          </a:prstGeom>
          <a:solidFill>
            <a:srgbClr val="66FFFF"/>
          </a:solidFill>
          <a:ln w="1905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r>
              <a:rPr lang="zh-CN" altLang="zh-CN" b="1">
                <a:ea typeface="宋体" pitchFamily="2" charset="-122"/>
              </a:rPr>
              <a:t>最大集电极耗散功率，</a:t>
            </a:r>
            <a:r>
              <a:rPr lang="zh-CN" altLang="zh-CN" b="1" i="1">
                <a:ea typeface="宋体" pitchFamily="2" charset="-122"/>
              </a:rPr>
              <a:t>P</a:t>
            </a:r>
            <a:r>
              <a:rPr lang="zh-CN" altLang="zh-CN" b="1" baseline="-25000">
                <a:ea typeface="宋体" pitchFamily="2" charset="-122"/>
              </a:rPr>
              <a:t>CM</a:t>
            </a:r>
            <a:r>
              <a:rPr lang="zh-CN" altLang="zh-CN" b="1">
                <a:ea typeface="宋体" pitchFamily="2" charset="-122"/>
              </a:rPr>
              <a:t>＝</a:t>
            </a:r>
            <a:r>
              <a:rPr lang="zh-CN" altLang="zh-CN" b="1" i="1">
                <a:ea typeface="宋体" pitchFamily="2" charset="-122"/>
              </a:rPr>
              <a:t>i</a:t>
            </a:r>
            <a:r>
              <a:rPr lang="zh-CN" altLang="zh-CN" b="1" baseline="-25000">
                <a:ea typeface="宋体" pitchFamily="2" charset="-122"/>
              </a:rPr>
              <a:t>C</a:t>
            </a:r>
            <a:r>
              <a:rPr lang="zh-CN" altLang="zh-CN" b="1" i="1">
                <a:ea typeface="宋体" pitchFamily="2" charset="-122"/>
              </a:rPr>
              <a:t>u</a:t>
            </a:r>
            <a:r>
              <a:rPr lang="zh-CN" altLang="zh-CN" b="1" baseline="-25000">
                <a:ea typeface="宋体" pitchFamily="2" charset="-122"/>
              </a:rPr>
              <a:t>CE</a:t>
            </a:r>
            <a:endParaRPr lang="zh-CN" altLang="zh-CN" b="1">
              <a:ea typeface="宋体" pitchFamily="2" charset="-122"/>
            </a:endParaRPr>
          </a:p>
        </p:txBody>
      </p:sp>
      <p:sp>
        <p:nvSpPr>
          <p:cNvPr id="41990" name="Text Box 6"/>
          <p:cNvSpPr txBox="1">
            <a:spLocks noChangeArrowheads="1"/>
          </p:cNvSpPr>
          <p:nvPr/>
        </p:nvSpPr>
        <p:spPr bwMode="auto">
          <a:xfrm>
            <a:off x="2633663" y="4994275"/>
            <a:ext cx="1447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sz="1800" b="1">
                <a:solidFill>
                  <a:srgbClr val="800000"/>
                </a:solidFill>
                <a:ea typeface="宋体" pitchFamily="2" charset="-122"/>
              </a:rPr>
              <a:t>安全工作区</a:t>
            </a:r>
          </a:p>
        </p:txBody>
      </p:sp>
      <p:sp>
        <p:nvSpPr>
          <p:cNvPr id="41991" name="Text Box 7"/>
          <p:cNvSpPr txBox="1">
            <a:spLocks noChangeArrowheads="1"/>
          </p:cNvSpPr>
          <p:nvPr/>
        </p:nvSpPr>
        <p:spPr bwMode="auto">
          <a:xfrm>
            <a:off x="704850" y="1628775"/>
            <a:ext cx="6477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20000"/>
              </a:spcBef>
              <a:buFont typeface="Arial" pitchFamily="34" charset="0"/>
              <a:buChar char="•"/>
            </a:pPr>
            <a:r>
              <a:rPr lang="zh-CN" altLang="zh-CN" sz="2800">
                <a:ea typeface="宋体" pitchFamily="2" charset="-122"/>
              </a:rPr>
              <a:t>  </a:t>
            </a:r>
            <a:r>
              <a:rPr lang="zh-CN" altLang="zh-CN" sz="2800" b="1">
                <a:ea typeface="宋体" pitchFamily="2" charset="-122"/>
              </a:rPr>
              <a:t>极限参数</a:t>
            </a:r>
            <a:r>
              <a:rPr lang="zh-CN" altLang="zh-CN" sz="2800">
                <a:ea typeface="宋体" pitchFamily="2" charset="-122"/>
              </a:rPr>
              <a:t>：</a:t>
            </a:r>
            <a:r>
              <a:rPr lang="zh-CN" altLang="zh-CN" sz="2800" i="1">
                <a:ea typeface="宋体" pitchFamily="2" charset="-122"/>
              </a:rPr>
              <a:t>I</a:t>
            </a:r>
            <a:r>
              <a:rPr lang="zh-CN" altLang="zh-CN" sz="2800" baseline="-25000">
                <a:ea typeface="宋体" pitchFamily="2" charset="-122"/>
              </a:rPr>
              <a:t>CM</a:t>
            </a:r>
            <a:r>
              <a:rPr lang="zh-CN" altLang="zh-CN" sz="2800">
                <a:ea typeface="宋体" pitchFamily="2" charset="-122"/>
              </a:rPr>
              <a:t>、</a:t>
            </a:r>
            <a:r>
              <a:rPr lang="en-US" altLang="zh-CN" sz="2800" i="1">
                <a:ea typeface="宋体" pitchFamily="2" charset="-122"/>
              </a:rPr>
              <a:t> V</a:t>
            </a:r>
            <a:r>
              <a:rPr lang="zh-CN" altLang="zh-CN" sz="2800" baseline="-25000">
                <a:ea typeface="宋体" pitchFamily="2" charset="-122"/>
              </a:rPr>
              <a:t>（BR）CEO</a:t>
            </a:r>
            <a:r>
              <a:rPr lang="zh-CN" altLang="zh-CN" sz="2800">
                <a:ea typeface="宋体" pitchFamily="2" charset="-122"/>
              </a:rPr>
              <a:t> 、</a:t>
            </a:r>
            <a:r>
              <a:rPr lang="zh-CN" altLang="zh-CN" sz="2800" baseline="-25000">
                <a:ea typeface="宋体" pitchFamily="2" charset="-122"/>
              </a:rPr>
              <a:t> </a:t>
            </a:r>
            <a:r>
              <a:rPr lang="zh-CN" altLang="zh-CN" sz="2800" i="1">
                <a:ea typeface="宋体" pitchFamily="2" charset="-122"/>
              </a:rPr>
              <a:t>P</a:t>
            </a:r>
            <a:r>
              <a:rPr lang="zh-CN" altLang="zh-CN" sz="2800" baseline="-25000">
                <a:ea typeface="宋体" pitchFamily="2" charset="-122"/>
              </a:rPr>
              <a:t>CM</a:t>
            </a:r>
            <a:endParaRPr lang="zh-CN" altLang="zh-CN">
              <a:ea typeface="宋体" pitchFamily="2" charset="-122"/>
            </a:endParaRPr>
          </a:p>
        </p:txBody>
      </p:sp>
      <p:sp>
        <p:nvSpPr>
          <p:cNvPr id="29704" name="Rectangle 8">
            <a:hlinkClick r:id="rId5" action="ppaction://hlinksldjump"/>
          </p:cNvPr>
          <p:cNvSpPr>
            <a:spLocks noChangeArrowheads="1"/>
          </p:cNvSpPr>
          <p:nvPr/>
        </p:nvSpPr>
        <p:spPr bwMode="auto">
          <a:xfrm>
            <a:off x="533400" y="106363"/>
            <a:ext cx="6248400"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200" b="1">
                <a:solidFill>
                  <a:srgbClr val="000066"/>
                </a:solidFill>
                <a:ea typeface="黑体" pitchFamily="49" charset="-122"/>
              </a:rPr>
              <a:t>5</a:t>
            </a:r>
            <a:r>
              <a:rPr lang="zh-CN" altLang="zh-CN" sz="3200" b="1">
                <a:solidFill>
                  <a:srgbClr val="000066"/>
                </a:solidFill>
                <a:ea typeface="黑体" pitchFamily="49" charset="-122"/>
              </a:rPr>
              <a:t>.1.4  BJT的主要参数</a:t>
            </a:r>
          </a:p>
        </p:txBody>
      </p:sp>
      <p:sp>
        <p:nvSpPr>
          <p:cNvPr id="29705" name="Line 9"/>
          <p:cNvSpPr>
            <a:spLocks noChangeShapeType="1"/>
          </p:cNvSpPr>
          <p:nvPr/>
        </p:nvSpPr>
        <p:spPr bwMode="auto">
          <a:xfrm>
            <a:off x="533400" y="762000"/>
            <a:ext cx="4038600" cy="0"/>
          </a:xfrm>
          <a:prstGeom prst="line">
            <a:avLst/>
          </a:prstGeom>
          <a:noFill/>
          <a:ln w="889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9706" name="Rectangle 10"/>
          <p:cNvSpPr>
            <a:spLocks noChangeArrowheads="1"/>
          </p:cNvSpPr>
          <p:nvPr/>
        </p:nvSpPr>
        <p:spPr bwMode="auto">
          <a:xfrm>
            <a:off x="762000" y="754063"/>
            <a:ext cx="3657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lnSpc>
                <a:spcPct val="125000"/>
              </a:lnSpc>
              <a:spcBef>
                <a:spcPct val="20000"/>
              </a:spcBef>
              <a:buFontTx/>
              <a:buNone/>
            </a:pPr>
            <a:r>
              <a:rPr lang="zh-CN" altLang="zh-CN" sz="3200" b="1">
                <a:solidFill>
                  <a:srgbClr val="FF0000"/>
                </a:solidFill>
                <a:ea typeface="宋体" pitchFamily="2" charset="-122"/>
              </a:rPr>
              <a:t> </a:t>
            </a:r>
            <a:r>
              <a:rPr lang="zh-CN" altLang="zh-CN" sz="2800" b="1">
                <a:solidFill>
                  <a:srgbClr val="FF0000"/>
                </a:solidFill>
                <a:ea typeface="宋体" pitchFamily="2" charset="-122"/>
              </a:rPr>
              <a:t>3. </a:t>
            </a:r>
            <a:r>
              <a:rPr lang="zh-CN" altLang="zh-CN" sz="2800" b="1">
                <a:solidFill>
                  <a:srgbClr val="FF0000"/>
                </a:solidFill>
                <a:latin typeface="幼圆" pitchFamily="49" charset="-122"/>
                <a:ea typeface="幼圆" pitchFamily="49" charset="-122"/>
              </a:rPr>
              <a:t>极限参数</a:t>
            </a:r>
          </a:p>
        </p:txBody>
      </p:sp>
      <p:grpSp>
        <p:nvGrpSpPr>
          <p:cNvPr id="29707" name="Group 11"/>
          <p:cNvGrpSpPr>
            <a:grpSpLocks/>
          </p:cNvGrpSpPr>
          <p:nvPr/>
        </p:nvGrpSpPr>
        <p:grpSpPr bwMode="auto">
          <a:xfrm>
            <a:off x="6156325" y="333375"/>
            <a:ext cx="2232025" cy="1536700"/>
            <a:chOff x="0" y="0"/>
            <a:chExt cx="2314" cy="1769"/>
          </a:xfrm>
        </p:grpSpPr>
        <p:pic>
          <p:nvPicPr>
            <p:cNvPr id="29708" name="Picture 12" descr="4112"/>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0" y="0"/>
              <a:ext cx="2314" cy="1452"/>
            </a:xfrm>
            <a:prstGeom prst="rect">
              <a:avLst/>
            </a:prstGeom>
            <a:noFill/>
            <a:ln w="28575">
              <a:solidFill>
                <a:srgbClr val="FF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pic>
        <p:grpSp>
          <p:nvGrpSpPr>
            <p:cNvPr id="29709" name="Group 13"/>
            <p:cNvGrpSpPr>
              <a:grpSpLocks/>
            </p:cNvGrpSpPr>
            <p:nvPr/>
          </p:nvGrpSpPr>
          <p:grpSpPr bwMode="auto">
            <a:xfrm>
              <a:off x="619" y="1538"/>
              <a:ext cx="1246" cy="231"/>
              <a:chOff x="0" y="0"/>
              <a:chExt cx="1246" cy="231"/>
            </a:xfrm>
          </p:grpSpPr>
          <p:graphicFrame>
            <p:nvGraphicFramePr>
              <p:cNvPr id="29710" name="Object 14"/>
              <p:cNvGraphicFramePr>
                <a:graphicFrameLocks noChangeAspect="1"/>
              </p:cNvGraphicFramePr>
              <p:nvPr/>
            </p:nvGraphicFramePr>
            <p:xfrm>
              <a:off x="0" y="16"/>
              <a:ext cx="152" cy="215"/>
            </p:xfrm>
            <a:graphic>
              <a:graphicData uri="http://schemas.openxmlformats.org/presentationml/2006/ole">
                <p:oleObj spid="_x0000_s11317" r:id="rId7" imgW="169741" imgH="235027" progId="Equation.3">
                  <p:embed/>
                </p:oleObj>
              </a:graphicData>
            </a:graphic>
          </p:graphicFrame>
          <p:sp>
            <p:nvSpPr>
              <p:cNvPr id="29711" name="Rectangle 15"/>
              <p:cNvSpPr>
                <a:spLocks noChangeArrowheads="1"/>
              </p:cNvSpPr>
              <p:nvPr/>
            </p:nvSpPr>
            <p:spPr bwMode="auto">
              <a:xfrm>
                <a:off x="107" y="0"/>
                <a:ext cx="1139"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r>
                  <a:rPr lang="zh-CN" altLang="zh-CN" sz="1800" b="1">
                    <a:ea typeface="华康简宋" charset="-122"/>
                  </a:rPr>
                  <a:t>与</a:t>
                </a:r>
                <a:r>
                  <a:rPr lang="zh-CN" altLang="zh-CN" sz="1800" b="1" i="1">
                    <a:latin typeface="Book Antiqua" pitchFamily="18" charset="0"/>
                    <a:ea typeface="华康简宋" charset="-122"/>
                  </a:rPr>
                  <a:t>i</a:t>
                </a:r>
                <a:r>
                  <a:rPr lang="zh-CN" altLang="zh-CN" sz="1800" b="1" baseline="-30000">
                    <a:ea typeface="华康简宋" charset="-122"/>
                  </a:rPr>
                  <a:t>C</a:t>
                </a:r>
                <a:r>
                  <a:rPr lang="zh-CN" altLang="zh-CN" sz="1800" b="1">
                    <a:ea typeface="华康简宋" charset="-122"/>
                  </a:rPr>
                  <a:t>的关系曲线</a:t>
                </a:r>
                <a:r>
                  <a:rPr lang="zh-CN" altLang="zh-CN" sz="1800" b="1"/>
                  <a:t> </a:t>
                </a:r>
                <a:endParaRPr lang="zh-CN" altLang="zh-CN" sz="1800" b="1">
                  <a:ea typeface="宋体" pitchFamily="2" charset="-122"/>
                  <a:cs typeface="Times New Roman" pitchFamily="18" charset="0"/>
                </a:endParaRPr>
              </a:p>
            </p:txBody>
          </p:sp>
        </p:grpSp>
      </p:grpSp>
    </p:spTree>
    <p:extLst>
      <p:ext uri="{BB962C8B-B14F-4D97-AF65-F5344CB8AC3E}">
        <p14:creationId xmlns:p14="http://schemas.microsoft.com/office/powerpoint/2010/main" xmlns="" val="1237227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91">
                                            <p:txEl>
                                              <p:pRg st="0" end="0"/>
                                            </p:txEl>
                                          </p:spTgt>
                                        </p:tgtEl>
                                        <p:attrNameLst>
                                          <p:attrName>style.visibility</p:attrName>
                                        </p:attrNameLst>
                                      </p:cBhvr>
                                      <p:to>
                                        <p:strVal val="visible"/>
                                      </p:to>
                                    </p:set>
                                    <p:animEffect transition="in" filter="wipe(left)">
                                      <p:cBhvr>
                                        <p:cTn id="7" dur="500"/>
                                        <p:tgtEl>
                                          <p:spTgt spid="419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198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4198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41989"/>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41986"/>
                                        </p:tgtEl>
                                        <p:attrNameLst>
                                          <p:attrName>style.visibility</p:attrName>
                                        </p:attrNameLst>
                                      </p:cBhvr>
                                      <p:to>
                                        <p:strVal val="visible"/>
                                      </p:to>
                                    </p:set>
                                    <p:animEffect transition="in" filter="dissolve">
                                      <p:cBhvr>
                                        <p:cTn id="24" dur="500"/>
                                        <p:tgtEl>
                                          <p:spTgt spid="4198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1990">
                                            <p:txEl>
                                              <p:pRg st="0" end="0"/>
                                            </p:txEl>
                                          </p:spTgt>
                                        </p:tgtEl>
                                        <p:attrNameLst>
                                          <p:attrName>style.visibility</p:attrName>
                                        </p:attrNameLst>
                                      </p:cBhvr>
                                      <p:to>
                                        <p:strVal val="visible"/>
                                      </p:to>
                                    </p:set>
                                    <p:animEffect transition="in" filter="wipe(left)">
                                      <p:cBhvr>
                                        <p:cTn id="29" dur="500"/>
                                        <p:tgtEl>
                                          <p:spTgt spid="419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animBg="1" autoUpdateAnimBg="0"/>
      <p:bldP spid="41988" grpId="0" animBg="1" autoUpdateAnimBg="0"/>
      <p:bldP spid="41989" grpId="0" animBg="1" autoUpdateAnimBg="0"/>
      <p:bldP spid="41990" grpId="0" build="p" autoUpdateAnimBg="0"/>
      <p:bldP spid="41991"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4034" name="Object 2"/>
          <p:cNvGraphicFramePr>
            <a:graphicFrameLocks noChangeAspect="1"/>
          </p:cNvGraphicFramePr>
          <p:nvPr/>
        </p:nvGraphicFramePr>
        <p:xfrm>
          <a:off x="1692275" y="4797425"/>
          <a:ext cx="5715000" cy="1533525"/>
        </p:xfrm>
        <a:graphic>
          <a:graphicData uri="http://schemas.openxmlformats.org/presentationml/2006/ole">
            <p:oleObj spid="_x0000_s12315" r:id="rId4" imgW="2743200" imgH="736600" progId="Equation.3">
              <p:embed/>
            </p:oleObj>
          </a:graphicData>
        </a:graphic>
      </p:graphicFrame>
      <p:grpSp>
        <p:nvGrpSpPr>
          <p:cNvPr id="30723" name="Group 3"/>
          <p:cNvGrpSpPr>
            <a:grpSpLocks noChangeAspect="1"/>
          </p:cNvGrpSpPr>
          <p:nvPr/>
        </p:nvGrpSpPr>
        <p:grpSpPr bwMode="auto">
          <a:xfrm>
            <a:off x="869950" y="1196975"/>
            <a:ext cx="7467600" cy="2752725"/>
            <a:chOff x="0" y="0"/>
            <a:chExt cx="4704" cy="1734"/>
          </a:xfrm>
        </p:grpSpPr>
        <p:pic>
          <p:nvPicPr>
            <p:cNvPr id="30727" name="Picture 4" descr="Dz010308"/>
            <p:cNvPicPr>
              <a:picLocks noChangeAspect="1" noChangeArrowheads="1"/>
            </p:cNvPicPr>
            <p:nvPr/>
          </p:nvPicPr>
          <p:blipFill>
            <a:blip r:embed="rId5">
              <a:lum contrast="12000"/>
              <a:extLst>
                <a:ext uri="{28A0092B-C50C-407E-A947-70E740481C1C}">
                  <a14:useLocalDpi xmlns:a14="http://schemas.microsoft.com/office/drawing/2010/main" xmlns="" val="0"/>
                </a:ext>
              </a:extLst>
            </a:blip>
            <a:srcRect/>
            <a:stretch>
              <a:fillRect/>
            </a:stretch>
          </p:blipFill>
          <p:spPr bwMode="auto">
            <a:xfrm>
              <a:off x="0" y="0"/>
              <a:ext cx="1872" cy="1734"/>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pic>
        <p:pic>
          <p:nvPicPr>
            <p:cNvPr id="30728" name="Picture 5" descr="Dz010309"/>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2064" y="0"/>
              <a:ext cx="2640" cy="17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30724" name="Rectangle 6">
            <a:hlinkClick r:id="rId7" action="ppaction://hlinksldjump"/>
          </p:cNvPr>
          <p:cNvSpPr>
            <a:spLocks noChangeArrowheads="1"/>
          </p:cNvSpPr>
          <p:nvPr/>
        </p:nvSpPr>
        <p:spPr bwMode="auto">
          <a:xfrm>
            <a:off x="533400" y="106363"/>
            <a:ext cx="7134225"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200" b="1">
                <a:solidFill>
                  <a:srgbClr val="000066"/>
                </a:solidFill>
                <a:ea typeface="黑体" pitchFamily="49" charset="-122"/>
              </a:rPr>
              <a:t>5</a:t>
            </a:r>
            <a:r>
              <a:rPr lang="zh-CN" altLang="zh-CN" sz="3200" b="1">
                <a:solidFill>
                  <a:srgbClr val="000066"/>
                </a:solidFill>
                <a:ea typeface="黑体" pitchFamily="49" charset="-122"/>
              </a:rPr>
              <a:t>.1.5  温度对BJT参数及特性的影响</a:t>
            </a:r>
          </a:p>
        </p:txBody>
      </p:sp>
      <p:sp>
        <p:nvSpPr>
          <p:cNvPr id="30725" name="Line 7"/>
          <p:cNvSpPr>
            <a:spLocks noChangeShapeType="1"/>
          </p:cNvSpPr>
          <p:nvPr/>
        </p:nvSpPr>
        <p:spPr bwMode="auto">
          <a:xfrm>
            <a:off x="533400" y="762000"/>
            <a:ext cx="6630988" cy="0"/>
          </a:xfrm>
          <a:prstGeom prst="line">
            <a:avLst/>
          </a:prstGeom>
          <a:noFill/>
          <a:ln w="889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 name="TextBox 1"/>
          <p:cNvSpPr txBox="1">
            <a:spLocks noChangeArrowheads="1"/>
          </p:cNvSpPr>
          <p:nvPr/>
        </p:nvSpPr>
        <p:spPr bwMode="auto">
          <a:xfrm>
            <a:off x="250825" y="4119563"/>
            <a:ext cx="8497888" cy="523875"/>
          </a:xfrm>
          <a:prstGeom prst="rect">
            <a:avLst/>
          </a:prstGeom>
          <a:solidFill>
            <a:srgbClr val="FFFF00"/>
          </a:solidFill>
          <a:ln w="9525">
            <a:solidFill>
              <a:srgbClr val="FF0000"/>
            </a:solidFill>
            <a:miter lim="800000"/>
            <a:headEnd/>
            <a:tailEnd/>
          </a:ln>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r>
              <a:rPr lang="zh-CN" altLang="en-US" sz="2800" b="1"/>
              <a:t>温度升高，输入特性曲线左移，输出特性曲线上移</a:t>
            </a:r>
          </a:p>
        </p:txBody>
      </p:sp>
    </p:spTree>
    <p:extLst>
      <p:ext uri="{BB962C8B-B14F-4D97-AF65-F5344CB8AC3E}">
        <p14:creationId xmlns:p14="http://schemas.microsoft.com/office/powerpoint/2010/main" xmlns="" val="3283512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44034"/>
                                        </p:tgtEl>
                                        <p:attrNameLst>
                                          <p:attrName>style.visibility</p:attrName>
                                        </p:attrNameLst>
                                      </p:cBhvr>
                                      <p:to>
                                        <p:strVal val="visible"/>
                                      </p:to>
                                    </p:set>
                                    <p:animEffect transition="in" filter="wipe(left)">
                                      <p:cBhvr>
                                        <p:cTn id="13" dur="500"/>
                                        <p:tgtEl>
                                          <p:spTgt spid="44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2"/>
          <p:cNvSpPr>
            <a:spLocks noChangeShapeType="1"/>
          </p:cNvSpPr>
          <p:nvPr/>
        </p:nvSpPr>
        <p:spPr bwMode="auto">
          <a:xfrm>
            <a:off x="533400" y="1295400"/>
            <a:ext cx="8077200" cy="0"/>
          </a:xfrm>
          <a:prstGeom prst="line">
            <a:avLst/>
          </a:prstGeom>
          <a:noFill/>
          <a:ln w="762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747" name="Rectangle 3"/>
          <p:cNvSpPr>
            <a:spLocks noChangeArrowheads="1"/>
          </p:cNvSpPr>
          <p:nvPr/>
        </p:nvSpPr>
        <p:spPr bwMode="auto">
          <a:xfrm>
            <a:off x="609600" y="457200"/>
            <a:ext cx="79248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lnSpc>
                <a:spcPct val="90000"/>
              </a:lnSpc>
              <a:buFontTx/>
              <a:buNone/>
            </a:pPr>
            <a:r>
              <a:rPr lang="en-US" altLang="zh-CN" sz="4400" b="1">
                <a:solidFill>
                  <a:srgbClr val="FF0000"/>
                </a:solidFill>
                <a:ea typeface="黑体" pitchFamily="49" charset="-122"/>
              </a:rPr>
              <a:t>5</a:t>
            </a:r>
            <a:r>
              <a:rPr lang="zh-CN" altLang="zh-CN" sz="4400" b="1">
                <a:solidFill>
                  <a:srgbClr val="FF0000"/>
                </a:solidFill>
                <a:ea typeface="黑体" pitchFamily="49" charset="-122"/>
              </a:rPr>
              <a:t>.2  基本共射极放大电路</a:t>
            </a:r>
          </a:p>
        </p:txBody>
      </p:sp>
      <p:sp>
        <p:nvSpPr>
          <p:cNvPr id="31748" name="Rectangle 4">
            <a:hlinkClick r:id="" action="ppaction://hlinkshowjump?jump=nextslide"/>
          </p:cNvPr>
          <p:cNvSpPr>
            <a:spLocks noChangeArrowheads="1"/>
          </p:cNvSpPr>
          <p:nvPr/>
        </p:nvSpPr>
        <p:spPr bwMode="auto">
          <a:xfrm>
            <a:off x="611188" y="1477963"/>
            <a:ext cx="694055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b">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200" b="1">
                <a:solidFill>
                  <a:srgbClr val="000066"/>
                </a:solidFill>
                <a:ea typeface="黑体" pitchFamily="49" charset="-122"/>
              </a:rPr>
              <a:t>5</a:t>
            </a:r>
            <a:r>
              <a:rPr lang="zh-CN" altLang="zh-CN" sz="3200" b="1">
                <a:solidFill>
                  <a:srgbClr val="000066"/>
                </a:solidFill>
                <a:ea typeface="黑体" pitchFamily="49" charset="-122"/>
              </a:rPr>
              <a:t>.2.1  基本共射极放大电路的组成</a:t>
            </a:r>
          </a:p>
        </p:txBody>
      </p:sp>
      <p:pic>
        <p:nvPicPr>
          <p:cNvPr id="31749" name="Picture 5" descr="42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339975" y="2708275"/>
            <a:ext cx="4406900" cy="3224213"/>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sp>
        <p:nvSpPr>
          <p:cNvPr id="31750" name="Rectangle 6"/>
          <p:cNvSpPr>
            <a:spLocks noChangeArrowheads="1"/>
          </p:cNvSpPr>
          <p:nvPr/>
        </p:nvSpPr>
        <p:spPr bwMode="auto">
          <a:xfrm>
            <a:off x="3132138" y="6092825"/>
            <a:ext cx="3017837"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r>
              <a:rPr lang="zh-CN" altLang="zh-CN" b="1">
                <a:solidFill>
                  <a:srgbClr val="0000FF"/>
                </a:solidFill>
              </a:rPr>
              <a:t>基本共射极放大电路 </a:t>
            </a:r>
          </a:p>
        </p:txBody>
      </p:sp>
      <p:sp>
        <p:nvSpPr>
          <p:cNvPr id="47111" name="AutoShape 11"/>
          <p:cNvSpPr>
            <a:spLocks noChangeArrowheads="1"/>
          </p:cNvSpPr>
          <p:nvPr/>
        </p:nvSpPr>
        <p:spPr bwMode="auto">
          <a:xfrm>
            <a:off x="107950" y="2349500"/>
            <a:ext cx="3384550" cy="790575"/>
          </a:xfrm>
          <a:prstGeom prst="wedgeEllipseCallout">
            <a:avLst>
              <a:gd name="adj1" fmla="val 31755"/>
              <a:gd name="adj2" fmla="val 276907"/>
            </a:avLst>
          </a:prstGeom>
          <a:solidFill>
            <a:srgbClr val="FFFFCC"/>
          </a:solidFill>
          <a:ln w="9525">
            <a:solidFill>
              <a:srgbClr val="33CC33"/>
            </a:solidFill>
            <a:miter lim="800000"/>
            <a:headEnd/>
            <a:tailEnd/>
          </a:ln>
        </p:spPr>
        <p:txBody>
          <a:bodyPr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r>
              <a:rPr lang="zh-CN" altLang="zh-CN" sz="3200" b="1">
                <a:solidFill>
                  <a:schemeClr val="accent2"/>
                </a:solidFill>
              </a:rPr>
              <a:t>交直流共存</a:t>
            </a:r>
            <a:endParaRPr lang="zh-CN" altLang="zh-CN" sz="3200" b="1" baseline="-25000">
              <a:solidFill>
                <a:schemeClr val="accent2"/>
              </a:solidFill>
            </a:endParaRPr>
          </a:p>
        </p:txBody>
      </p:sp>
    </p:spTree>
    <p:extLst>
      <p:ext uri="{BB962C8B-B14F-4D97-AF65-F5344CB8AC3E}">
        <p14:creationId xmlns:p14="http://schemas.microsoft.com/office/powerpoint/2010/main" xmlns="" val="34872471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111"/>
                                        </p:tgtEl>
                                        <p:attrNameLst>
                                          <p:attrName>style.visibility</p:attrName>
                                        </p:attrNameLst>
                                      </p:cBhvr>
                                      <p:to>
                                        <p:strVal val="visible"/>
                                      </p:to>
                                    </p:set>
                                    <p:animEffect transition="in" filter="dissolve">
                                      <p:cBhvr>
                                        <p:cTn id="7" dur="500"/>
                                        <p:tgtEl>
                                          <p:spTgt spid="47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1"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395288" y="1196975"/>
            <a:ext cx="6562725" cy="411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r>
              <a:rPr lang="zh-CN" altLang="zh-CN" b="1"/>
              <a:t> 3.  直流工作点的估算法</a:t>
            </a:r>
          </a:p>
        </p:txBody>
      </p:sp>
      <p:sp>
        <p:nvSpPr>
          <p:cNvPr id="54275" name="Rectangle 3"/>
          <p:cNvSpPr>
            <a:spLocks noChangeArrowheads="1"/>
          </p:cNvSpPr>
          <p:nvPr/>
        </p:nvSpPr>
        <p:spPr bwMode="auto">
          <a:xfrm>
            <a:off x="468313" y="1989138"/>
            <a:ext cx="1716087" cy="457200"/>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r>
              <a:rPr lang="zh-CN" altLang="zh-CN" b="1">
                <a:solidFill>
                  <a:srgbClr val="FF0000"/>
                </a:solidFill>
                <a:ea typeface="宋体" pitchFamily="2" charset="-122"/>
              </a:rPr>
              <a:t>分析步骤：</a:t>
            </a:r>
          </a:p>
        </p:txBody>
      </p:sp>
      <p:sp>
        <p:nvSpPr>
          <p:cNvPr id="54276" name="Rectangle 4"/>
          <p:cNvSpPr>
            <a:spLocks noChangeArrowheads="1"/>
          </p:cNvSpPr>
          <p:nvPr/>
        </p:nvSpPr>
        <p:spPr bwMode="auto">
          <a:xfrm>
            <a:off x="539750" y="2708275"/>
            <a:ext cx="4648200" cy="457200"/>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just">
              <a:buFont typeface="Wingdings" pitchFamily="2" charset="2"/>
              <a:buChar char="§"/>
            </a:pPr>
            <a:r>
              <a:rPr lang="zh-CN" altLang="zh-CN" b="1">
                <a:solidFill>
                  <a:srgbClr val="0000CC"/>
                </a:solidFill>
                <a:latin typeface="宋体" pitchFamily="2" charset="-122"/>
                <a:ea typeface="宋体" pitchFamily="2" charset="-122"/>
              </a:rPr>
              <a:t> 确定三极管工作模式 。</a:t>
            </a:r>
          </a:p>
        </p:txBody>
      </p:sp>
      <p:sp>
        <p:nvSpPr>
          <p:cNvPr id="54277" name="Rectangle 5"/>
          <p:cNvSpPr>
            <a:spLocks noChangeArrowheads="1"/>
          </p:cNvSpPr>
          <p:nvPr/>
        </p:nvSpPr>
        <p:spPr bwMode="auto">
          <a:xfrm>
            <a:off x="539750" y="5949950"/>
            <a:ext cx="4724400" cy="457200"/>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buFont typeface="Wingdings" pitchFamily="2" charset="2"/>
              <a:buChar char="§"/>
            </a:pPr>
            <a:r>
              <a:rPr lang="zh-CN" altLang="zh-CN" b="1">
                <a:solidFill>
                  <a:srgbClr val="0000CC"/>
                </a:solidFill>
                <a:latin typeface="宋体" pitchFamily="2" charset="-122"/>
                <a:ea typeface="宋体" pitchFamily="2" charset="-122"/>
              </a:rPr>
              <a:t> 分析电路直流工作点 。 </a:t>
            </a:r>
          </a:p>
        </p:txBody>
      </p:sp>
      <p:sp>
        <p:nvSpPr>
          <p:cNvPr id="54278" name="Rectangle 6"/>
          <p:cNvSpPr>
            <a:spLocks noChangeArrowheads="1"/>
          </p:cNvSpPr>
          <p:nvPr/>
        </p:nvSpPr>
        <p:spPr bwMode="auto">
          <a:xfrm>
            <a:off x="762000" y="3533775"/>
            <a:ext cx="4724400" cy="457200"/>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r>
              <a:rPr lang="zh-CN" altLang="zh-CN" b="1">
                <a:solidFill>
                  <a:srgbClr val="006600"/>
                </a:solidFill>
                <a:ea typeface="宋体" pitchFamily="2" charset="-122"/>
              </a:rPr>
              <a:t>只要 </a:t>
            </a:r>
            <a:r>
              <a:rPr lang="zh-CN" altLang="zh-CN" b="1" i="1">
                <a:solidFill>
                  <a:srgbClr val="006600"/>
                </a:solidFill>
                <a:ea typeface="宋体" pitchFamily="2" charset="-122"/>
              </a:rPr>
              <a:t>V</a:t>
            </a:r>
            <a:r>
              <a:rPr lang="zh-CN" altLang="zh-CN" b="1" baseline="-25000">
                <a:solidFill>
                  <a:srgbClr val="006600"/>
                </a:solidFill>
                <a:ea typeface="宋体" pitchFamily="2" charset="-122"/>
              </a:rPr>
              <a:t>BE</a:t>
            </a:r>
            <a:r>
              <a:rPr lang="zh-CN" altLang="zh-CN" b="1">
                <a:solidFill>
                  <a:srgbClr val="006600"/>
                </a:solidFill>
                <a:ea typeface="宋体" pitchFamily="2" charset="-122"/>
              </a:rPr>
              <a:t> </a:t>
            </a:r>
            <a:r>
              <a:rPr lang="zh-CN" altLang="zh-CN" b="1">
                <a:solidFill>
                  <a:srgbClr val="006600"/>
                </a:solidFill>
                <a:ea typeface="宋体" pitchFamily="2" charset="-122"/>
                <a:sym typeface="Symbol" pitchFamily="18" charset="2"/>
              </a:rPr>
              <a:t> 0.7 V</a:t>
            </a:r>
            <a:r>
              <a:rPr lang="zh-CN" altLang="zh-CN" b="1">
                <a:solidFill>
                  <a:srgbClr val="006600"/>
                </a:solidFill>
                <a:latin typeface="宋体" pitchFamily="2" charset="-122"/>
                <a:ea typeface="宋体" pitchFamily="2" charset="-122"/>
                <a:sym typeface="Symbol" pitchFamily="18" charset="2"/>
              </a:rPr>
              <a:t>(</a:t>
            </a:r>
            <a:r>
              <a:rPr lang="zh-CN" altLang="zh-CN" b="1">
                <a:solidFill>
                  <a:srgbClr val="006600"/>
                </a:solidFill>
                <a:ea typeface="宋体" pitchFamily="2" charset="-122"/>
                <a:sym typeface="Symbol" pitchFamily="18" charset="2"/>
              </a:rPr>
              <a:t>Je反偏</a:t>
            </a:r>
            <a:r>
              <a:rPr lang="zh-CN" altLang="zh-CN" b="1">
                <a:solidFill>
                  <a:srgbClr val="006600"/>
                </a:solidFill>
                <a:latin typeface="宋体" pitchFamily="2" charset="-122"/>
                <a:ea typeface="宋体" pitchFamily="2" charset="-122"/>
                <a:sym typeface="Symbol" pitchFamily="18" charset="2"/>
              </a:rPr>
              <a:t>)</a:t>
            </a:r>
            <a:endParaRPr lang="zh-CN" altLang="zh-CN" b="1">
              <a:solidFill>
                <a:srgbClr val="006600"/>
              </a:solidFill>
              <a:latin typeface="宋体" pitchFamily="2" charset="-122"/>
              <a:ea typeface="宋体" pitchFamily="2" charset="-122"/>
            </a:endParaRPr>
          </a:p>
        </p:txBody>
      </p:sp>
      <p:sp>
        <p:nvSpPr>
          <p:cNvPr id="54279" name="Rectangle 7"/>
          <p:cNvSpPr>
            <a:spLocks noChangeArrowheads="1"/>
          </p:cNvSpPr>
          <p:nvPr/>
        </p:nvSpPr>
        <p:spPr bwMode="auto">
          <a:xfrm>
            <a:off x="5219700" y="3533775"/>
            <a:ext cx="1981200" cy="457200"/>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r>
              <a:rPr lang="zh-CN" altLang="zh-CN" b="1">
                <a:solidFill>
                  <a:srgbClr val="FF0000"/>
                </a:solidFill>
                <a:ea typeface="宋体" pitchFamily="2" charset="-122"/>
              </a:rPr>
              <a:t>截止模式</a:t>
            </a:r>
          </a:p>
        </p:txBody>
      </p:sp>
      <p:sp>
        <p:nvSpPr>
          <p:cNvPr id="54280" name="AutoShape 8"/>
          <p:cNvSpPr>
            <a:spLocks noChangeArrowheads="1"/>
          </p:cNvSpPr>
          <p:nvPr/>
        </p:nvSpPr>
        <p:spPr bwMode="auto">
          <a:xfrm>
            <a:off x="4538663" y="3614738"/>
            <a:ext cx="609600" cy="304800"/>
          </a:xfrm>
          <a:prstGeom prst="rightArrow">
            <a:avLst>
              <a:gd name="adj1" fmla="val 50000"/>
              <a:gd name="adj2" fmla="val 50000"/>
            </a:avLst>
          </a:prstGeom>
          <a:solidFill>
            <a:srgbClr val="FFFFCC"/>
          </a:solidFill>
          <a:ln w="25400">
            <a:solidFill>
              <a:srgbClr val="FF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sp>
        <p:nvSpPr>
          <p:cNvPr id="54281" name="Rectangle 9"/>
          <p:cNvSpPr>
            <a:spLocks noChangeArrowheads="1"/>
          </p:cNvSpPr>
          <p:nvPr/>
        </p:nvSpPr>
        <p:spPr bwMode="auto">
          <a:xfrm>
            <a:off x="755650" y="4076700"/>
            <a:ext cx="5184775" cy="457200"/>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r>
              <a:rPr lang="zh-CN" altLang="zh-CN" b="1">
                <a:solidFill>
                  <a:srgbClr val="006600"/>
                </a:solidFill>
                <a:ea typeface="宋体" pitchFamily="2" charset="-122"/>
              </a:rPr>
              <a:t>反之，假定放大模式，估算 </a:t>
            </a:r>
            <a:r>
              <a:rPr lang="zh-CN" altLang="zh-CN" b="1" i="1">
                <a:solidFill>
                  <a:srgbClr val="006600"/>
                </a:solidFill>
                <a:ea typeface="宋体" pitchFamily="2" charset="-122"/>
              </a:rPr>
              <a:t>V</a:t>
            </a:r>
            <a:r>
              <a:rPr lang="zh-CN" altLang="zh-CN" b="1" baseline="-25000">
                <a:solidFill>
                  <a:srgbClr val="006600"/>
                </a:solidFill>
                <a:ea typeface="宋体" pitchFamily="2" charset="-122"/>
              </a:rPr>
              <a:t>CE</a:t>
            </a:r>
            <a:r>
              <a:rPr lang="zh-CN" altLang="zh-CN" b="1">
                <a:solidFill>
                  <a:srgbClr val="006600"/>
                </a:solidFill>
                <a:ea typeface="宋体" pitchFamily="2" charset="-122"/>
              </a:rPr>
              <a:t> ：</a:t>
            </a:r>
          </a:p>
        </p:txBody>
      </p:sp>
      <p:sp>
        <p:nvSpPr>
          <p:cNvPr id="54282" name="Rectangle 10"/>
          <p:cNvSpPr>
            <a:spLocks noChangeArrowheads="1"/>
          </p:cNvSpPr>
          <p:nvPr/>
        </p:nvSpPr>
        <p:spPr bwMode="auto">
          <a:xfrm>
            <a:off x="1117600" y="4600575"/>
            <a:ext cx="3671888" cy="517525"/>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r>
              <a:rPr lang="zh-CN" altLang="en-US" b="1">
                <a:solidFill>
                  <a:srgbClr val="006600"/>
                </a:solidFill>
                <a:ea typeface="宋体" pitchFamily="2" charset="-122"/>
              </a:rPr>
              <a:t>若 </a:t>
            </a:r>
            <a:r>
              <a:rPr lang="zh-CN" altLang="en-US" b="1" i="1">
                <a:solidFill>
                  <a:srgbClr val="006600"/>
                </a:solidFill>
                <a:ea typeface="宋体" pitchFamily="2" charset="-122"/>
              </a:rPr>
              <a:t>V</a:t>
            </a:r>
            <a:r>
              <a:rPr lang="zh-CN" altLang="en-US" b="1" baseline="-25000">
                <a:solidFill>
                  <a:srgbClr val="006600"/>
                </a:solidFill>
                <a:ea typeface="宋体" pitchFamily="2" charset="-122"/>
              </a:rPr>
              <a:t>ＣE</a:t>
            </a:r>
            <a:r>
              <a:rPr lang="zh-CN" altLang="en-US" b="1">
                <a:solidFill>
                  <a:srgbClr val="006600"/>
                </a:solidFill>
                <a:ea typeface="宋体" pitchFamily="2" charset="-122"/>
              </a:rPr>
              <a:t> </a:t>
            </a:r>
            <a:r>
              <a:rPr lang="zh-CN" altLang="en-US" b="1">
                <a:solidFill>
                  <a:srgbClr val="006600"/>
                </a:solidFill>
                <a:ea typeface="宋体" pitchFamily="2" charset="-122"/>
                <a:sym typeface="Symbol" pitchFamily="18" charset="2"/>
              </a:rPr>
              <a:t>&gt; 0.7 V(Jc反偏)</a:t>
            </a:r>
            <a:endParaRPr lang="zh-CN" altLang="en-US" b="1">
              <a:solidFill>
                <a:srgbClr val="006600"/>
              </a:solidFill>
              <a:ea typeface="宋体" pitchFamily="2" charset="-122"/>
            </a:endParaRPr>
          </a:p>
        </p:txBody>
      </p:sp>
      <p:sp>
        <p:nvSpPr>
          <p:cNvPr id="54283" name="AutoShape 11"/>
          <p:cNvSpPr>
            <a:spLocks noChangeArrowheads="1"/>
          </p:cNvSpPr>
          <p:nvPr/>
        </p:nvSpPr>
        <p:spPr bwMode="auto">
          <a:xfrm>
            <a:off x="4267200" y="4752975"/>
            <a:ext cx="609600" cy="304800"/>
          </a:xfrm>
          <a:prstGeom prst="rightArrow">
            <a:avLst>
              <a:gd name="adj1" fmla="val 50000"/>
              <a:gd name="adj2" fmla="val 50000"/>
            </a:avLst>
          </a:prstGeom>
          <a:solidFill>
            <a:srgbClr val="FFFFCC"/>
          </a:solidFill>
          <a:ln w="25400">
            <a:solidFill>
              <a:srgbClr val="FF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sp>
        <p:nvSpPr>
          <p:cNvPr id="54284" name="Rectangle 12"/>
          <p:cNvSpPr>
            <a:spLocks noChangeArrowheads="1"/>
          </p:cNvSpPr>
          <p:nvPr/>
        </p:nvSpPr>
        <p:spPr bwMode="auto">
          <a:xfrm>
            <a:off x="5327650" y="4600575"/>
            <a:ext cx="1981200" cy="457200"/>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r>
              <a:rPr lang="zh-CN" altLang="zh-CN" b="1">
                <a:solidFill>
                  <a:srgbClr val="FF0000"/>
                </a:solidFill>
                <a:ea typeface="宋体" pitchFamily="2" charset="-122"/>
              </a:rPr>
              <a:t>放大模式</a:t>
            </a:r>
          </a:p>
        </p:txBody>
      </p:sp>
      <p:sp>
        <p:nvSpPr>
          <p:cNvPr id="54285" name="Rectangle 13"/>
          <p:cNvSpPr>
            <a:spLocks noChangeArrowheads="1"/>
          </p:cNvSpPr>
          <p:nvPr/>
        </p:nvSpPr>
        <p:spPr bwMode="auto">
          <a:xfrm>
            <a:off x="1116013" y="5133975"/>
            <a:ext cx="3455987" cy="517525"/>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r>
              <a:rPr lang="zh-CN" altLang="en-US" b="1">
                <a:solidFill>
                  <a:srgbClr val="006600"/>
                </a:solidFill>
                <a:ea typeface="宋体" pitchFamily="2" charset="-122"/>
              </a:rPr>
              <a:t>若 </a:t>
            </a:r>
            <a:r>
              <a:rPr lang="zh-CN" altLang="en-US" b="1" i="1">
                <a:solidFill>
                  <a:srgbClr val="006600"/>
                </a:solidFill>
                <a:ea typeface="宋体" pitchFamily="2" charset="-122"/>
              </a:rPr>
              <a:t>V</a:t>
            </a:r>
            <a:r>
              <a:rPr lang="zh-CN" altLang="en-US" b="1" baseline="-25000">
                <a:solidFill>
                  <a:srgbClr val="006600"/>
                </a:solidFill>
                <a:ea typeface="宋体" pitchFamily="2" charset="-122"/>
              </a:rPr>
              <a:t>ＣE</a:t>
            </a:r>
            <a:r>
              <a:rPr lang="zh-CN" altLang="en-US" b="1">
                <a:solidFill>
                  <a:srgbClr val="006600"/>
                </a:solidFill>
                <a:ea typeface="宋体" pitchFamily="2" charset="-122"/>
              </a:rPr>
              <a:t> &lt; </a:t>
            </a:r>
            <a:r>
              <a:rPr lang="zh-CN" altLang="en-US" b="1">
                <a:solidFill>
                  <a:srgbClr val="006600"/>
                </a:solidFill>
                <a:ea typeface="宋体" pitchFamily="2" charset="-122"/>
                <a:sym typeface="Symbol" pitchFamily="18" charset="2"/>
              </a:rPr>
              <a:t>0.7 V(Jc正偏)</a:t>
            </a:r>
            <a:endParaRPr lang="zh-CN" altLang="en-US" b="1">
              <a:solidFill>
                <a:srgbClr val="006600"/>
              </a:solidFill>
              <a:ea typeface="宋体" pitchFamily="2" charset="-122"/>
            </a:endParaRPr>
          </a:p>
        </p:txBody>
      </p:sp>
      <p:sp>
        <p:nvSpPr>
          <p:cNvPr id="54286" name="AutoShape 14"/>
          <p:cNvSpPr>
            <a:spLocks noChangeArrowheads="1"/>
          </p:cNvSpPr>
          <p:nvPr/>
        </p:nvSpPr>
        <p:spPr bwMode="auto">
          <a:xfrm>
            <a:off x="4267200" y="5210175"/>
            <a:ext cx="609600" cy="304800"/>
          </a:xfrm>
          <a:prstGeom prst="rightArrow">
            <a:avLst>
              <a:gd name="adj1" fmla="val 50000"/>
              <a:gd name="adj2" fmla="val 50000"/>
            </a:avLst>
          </a:prstGeom>
          <a:solidFill>
            <a:srgbClr val="FFFFCC"/>
          </a:solidFill>
          <a:ln w="25400">
            <a:solidFill>
              <a:srgbClr val="FF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sp>
        <p:nvSpPr>
          <p:cNvPr id="54287" name="Rectangle 15"/>
          <p:cNvSpPr>
            <a:spLocks noChangeArrowheads="1"/>
          </p:cNvSpPr>
          <p:nvPr/>
        </p:nvSpPr>
        <p:spPr bwMode="auto">
          <a:xfrm>
            <a:off x="5327650" y="5133975"/>
            <a:ext cx="1981200" cy="457200"/>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r>
              <a:rPr lang="zh-CN" altLang="zh-CN" b="1">
                <a:solidFill>
                  <a:srgbClr val="FF0000"/>
                </a:solidFill>
                <a:ea typeface="宋体" pitchFamily="2" charset="-122"/>
              </a:rPr>
              <a:t>饱和模式</a:t>
            </a:r>
          </a:p>
        </p:txBody>
      </p:sp>
      <p:sp>
        <p:nvSpPr>
          <p:cNvPr id="34832" name="Rectangle 16">
            <a:hlinkClick r:id="" action="ppaction://hlinkshowjump?jump=nextslide"/>
          </p:cNvPr>
          <p:cNvSpPr>
            <a:spLocks noChangeArrowheads="1"/>
          </p:cNvSpPr>
          <p:nvPr/>
        </p:nvSpPr>
        <p:spPr bwMode="auto">
          <a:xfrm>
            <a:off x="257175" y="155575"/>
            <a:ext cx="7273925" cy="585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b">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200" b="1">
                <a:solidFill>
                  <a:srgbClr val="000066"/>
                </a:solidFill>
                <a:ea typeface="黑体" pitchFamily="49" charset="-122"/>
              </a:rPr>
              <a:t>5</a:t>
            </a:r>
            <a:r>
              <a:rPr lang="zh-CN" altLang="zh-CN" sz="3200" b="1">
                <a:solidFill>
                  <a:srgbClr val="000066"/>
                </a:solidFill>
                <a:ea typeface="黑体" pitchFamily="49" charset="-122"/>
              </a:rPr>
              <a:t>.2.2  基本共射极放大电路的工作原理</a:t>
            </a:r>
          </a:p>
        </p:txBody>
      </p:sp>
      <p:sp>
        <p:nvSpPr>
          <p:cNvPr id="34833" name="Line 17"/>
          <p:cNvSpPr>
            <a:spLocks noChangeShapeType="1"/>
          </p:cNvSpPr>
          <p:nvPr/>
        </p:nvSpPr>
        <p:spPr bwMode="auto">
          <a:xfrm>
            <a:off x="179388" y="836613"/>
            <a:ext cx="8077200" cy="0"/>
          </a:xfrm>
          <a:prstGeom prst="line">
            <a:avLst/>
          </a:prstGeom>
          <a:noFill/>
          <a:ln w="762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pic>
        <p:nvPicPr>
          <p:cNvPr id="34834" name="Picture 18" descr="42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005388" y="981075"/>
            <a:ext cx="3311525" cy="2422525"/>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251478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checkerboard(across)">
                                      <p:cBhvr>
                                        <p:cTn id="7" dur="500"/>
                                        <p:tgtEl>
                                          <p:spTgt spid="542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275"/>
                                        </p:tgtEl>
                                        <p:attrNameLst>
                                          <p:attrName>style.visibility</p:attrName>
                                        </p:attrNameLst>
                                      </p:cBhvr>
                                      <p:to>
                                        <p:strVal val="visible"/>
                                      </p:to>
                                    </p:set>
                                    <p:animEffect transition="in" filter="blinds(horizontal)">
                                      <p:cBhvr>
                                        <p:cTn id="12" dur="500"/>
                                        <p:tgtEl>
                                          <p:spTgt spid="542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54276"/>
                                        </p:tgtEl>
                                        <p:attrNameLst>
                                          <p:attrName>style.visibility</p:attrName>
                                        </p:attrNameLst>
                                      </p:cBhvr>
                                      <p:to>
                                        <p:strVal val="visible"/>
                                      </p:to>
                                    </p:set>
                                    <p:animEffect transition="in" filter="blinds(vertical)">
                                      <p:cBhvr>
                                        <p:cTn id="17" dur="500"/>
                                        <p:tgtEl>
                                          <p:spTgt spid="542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4278"/>
                                        </p:tgtEl>
                                        <p:attrNameLst>
                                          <p:attrName>style.visibility</p:attrName>
                                        </p:attrNameLst>
                                      </p:cBhvr>
                                      <p:to>
                                        <p:strVal val="visible"/>
                                      </p:to>
                                    </p:set>
                                    <p:animEffect transition="in" filter="wipe(left)">
                                      <p:cBhvr>
                                        <p:cTn id="22" dur="500"/>
                                        <p:tgtEl>
                                          <p:spTgt spid="54278"/>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54280"/>
                                        </p:tgtEl>
                                        <p:attrNameLst>
                                          <p:attrName>style.visibility</p:attrName>
                                        </p:attrNameLst>
                                      </p:cBhvr>
                                      <p:to>
                                        <p:strVal val="visible"/>
                                      </p:to>
                                    </p:set>
                                    <p:animEffect transition="in" filter="wipe(left)">
                                      <p:cBhvr>
                                        <p:cTn id="26" dur="500"/>
                                        <p:tgtEl>
                                          <p:spTgt spid="54280"/>
                                        </p:tgtEl>
                                      </p:cBhvr>
                                    </p:animEffect>
                                  </p:childTnLst>
                                </p:cTn>
                              </p:par>
                            </p:childTnLst>
                          </p:cTn>
                        </p:par>
                        <p:par>
                          <p:cTn id="27" fill="hold" nodeType="afterGroup">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54279"/>
                                        </p:tgtEl>
                                        <p:attrNameLst>
                                          <p:attrName>style.visibility</p:attrName>
                                        </p:attrNameLst>
                                      </p:cBhvr>
                                      <p:to>
                                        <p:strVal val="visible"/>
                                      </p:to>
                                    </p:set>
                                    <p:animEffect transition="in" filter="wipe(left)">
                                      <p:cBhvr>
                                        <p:cTn id="30" dur="500"/>
                                        <p:tgtEl>
                                          <p:spTgt spid="5427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4281"/>
                                        </p:tgtEl>
                                        <p:attrNameLst>
                                          <p:attrName>style.visibility</p:attrName>
                                        </p:attrNameLst>
                                      </p:cBhvr>
                                      <p:to>
                                        <p:strVal val="visible"/>
                                      </p:to>
                                    </p:set>
                                    <p:animEffect transition="in" filter="wipe(left)">
                                      <p:cBhvr>
                                        <p:cTn id="35" dur="500"/>
                                        <p:tgtEl>
                                          <p:spTgt spid="5428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4282"/>
                                        </p:tgtEl>
                                        <p:attrNameLst>
                                          <p:attrName>style.visibility</p:attrName>
                                        </p:attrNameLst>
                                      </p:cBhvr>
                                      <p:to>
                                        <p:strVal val="visible"/>
                                      </p:to>
                                    </p:set>
                                    <p:animEffect transition="in" filter="wipe(left)">
                                      <p:cBhvr>
                                        <p:cTn id="40" dur="500"/>
                                        <p:tgtEl>
                                          <p:spTgt spid="54282"/>
                                        </p:tgtEl>
                                      </p:cBhvr>
                                    </p:animEffect>
                                  </p:childTnLst>
                                </p:cTn>
                              </p:par>
                            </p:childTnLst>
                          </p:cTn>
                        </p:par>
                        <p:par>
                          <p:cTn id="41" fill="hold" nodeType="afterGroup">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54283"/>
                                        </p:tgtEl>
                                        <p:attrNameLst>
                                          <p:attrName>style.visibility</p:attrName>
                                        </p:attrNameLst>
                                      </p:cBhvr>
                                      <p:to>
                                        <p:strVal val="visible"/>
                                      </p:to>
                                    </p:set>
                                    <p:animEffect transition="in" filter="wipe(left)">
                                      <p:cBhvr>
                                        <p:cTn id="44" dur="500"/>
                                        <p:tgtEl>
                                          <p:spTgt spid="54283"/>
                                        </p:tgtEl>
                                      </p:cBhvr>
                                    </p:animEffect>
                                  </p:childTnLst>
                                </p:cTn>
                              </p:par>
                            </p:childTnLst>
                          </p:cTn>
                        </p:par>
                        <p:par>
                          <p:cTn id="45" fill="hold" nodeType="afterGroup">
                            <p:stCondLst>
                              <p:cond delay="1000"/>
                            </p:stCondLst>
                            <p:childTnLst>
                              <p:par>
                                <p:cTn id="46" presetID="22" presetClass="entr" presetSubtype="8" fill="hold" grpId="0" nodeType="afterEffect">
                                  <p:stCondLst>
                                    <p:cond delay="0"/>
                                  </p:stCondLst>
                                  <p:childTnLst>
                                    <p:set>
                                      <p:cBhvr>
                                        <p:cTn id="47" dur="1" fill="hold">
                                          <p:stCondLst>
                                            <p:cond delay="0"/>
                                          </p:stCondLst>
                                        </p:cTn>
                                        <p:tgtEl>
                                          <p:spTgt spid="54284"/>
                                        </p:tgtEl>
                                        <p:attrNameLst>
                                          <p:attrName>style.visibility</p:attrName>
                                        </p:attrNameLst>
                                      </p:cBhvr>
                                      <p:to>
                                        <p:strVal val="visible"/>
                                      </p:to>
                                    </p:set>
                                    <p:animEffect transition="in" filter="wipe(left)">
                                      <p:cBhvr>
                                        <p:cTn id="48" dur="500"/>
                                        <p:tgtEl>
                                          <p:spTgt spid="5428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54285"/>
                                        </p:tgtEl>
                                        <p:attrNameLst>
                                          <p:attrName>style.visibility</p:attrName>
                                        </p:attrNameLst>
                                      </p:cBhvr>
                                      <p:to>
                                        <p:strVal val="visible"/>
                                      </p:to>
                                    </p:set>
                                    <p:animEffect transition="in" filter="wipe(left)">
                                      <p:cBhvr>
                                        <p:cTn id="53" dur="500"/>
                                        <p:tgtEl>
                                          <p:spTgt spid="54285"/>
                                        </p:tgtEl>
                                      </p:cBhvr>
                                    </p:animEffect>
                                  </p:childTnLst>
                                </p:cTn>
                              </p:par>
                            </p:childTnLst>
                          </p:cTn>
                        </p:par>
                        <p:par>
                          <p:cTn id="54" fill="hold" nodeType="afterGroup">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54286"/>
                                        </p:tgtEl>
                                        <p:attrNameLst>
                                          <p:attrName>style.visibility</p:attrName>
                                        </p:attrNameLst>
                                      </p:cBhvr>
                                      <p:to>
                                        <p:strVal val="visible"/>
                                      </p:to>
                                    </p:set>
                                    <p:animEffect transition="in" filter="wipe(left)">
                                      <p:cBhvr>
                                        <p:cTn id="57" dur="500"/>
                                        <p:tgtEl>
                                          <p:spTgt spid="54286"/>
                                        </p:tgtEl>
                                      </p:cBhvr>
                                    </p:animEffect>
                                  </p:childTnLst>
                                </p:cTn>
                              </p:par>
                            </p:childTnLst>
                          </p:cTn>
                        </p:par>
                        <p:par>
                          <p:cTn id="58" fill="hold" nodeType="afterGroup">
                            <p:stCondLst>
                              <p:cond delay="1000"/>
                            </p:stCondLst>
                            <p:childTnLst>
                              <p:par>
                                <p:cTn id="59" presetID="22" presetClass="entr" presetSubtype="8" fill="hold" grpId="0" nodeType="afterEffect">
                                  <p:stCondLst>
                                    <p:cond delay="0"/>
                                  </p:stCondLst>
                                  <p:childTnLst>
                                    <p:set>
                                      <p:cBhvr>
                                        <p:cTn id="60" dur="1" fill="hold">
                                          <p:stCondLst>
                                            <p:cond delay="0"/>
                                          </p:stCondLst>
                                        </p:cTn>
                                        <p:tgtEl>
                                          <p:spTgt spid="54287"/>
                                        </p:tgtEl>
                                        <p:attrNameLst>
                                          <p:attrName>style.visibility</p:attrName>
                                        </p:attrNameLst>
                                      </p:cBhvr>
                                      <p:to>
                                        <p:strVal val="visible"/>
                                      </p:to>
                                    </p:set>
                                    <p:animEffect transition="in" filter="wipe(left)">
                                      <p:cBhvr>
                                        <p:cTn id="61" dur="500"/>
                                        <p:tgtEl>
                                          <p:spTgt spid="5428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5" fill="hold" grpId="0" nodeType="clickEffect">
                                  <p:stCondLst>
                                    <p:cond delay="0"/>
                                  </p:stCondLst>
                                  <p:childTnLst>
                                    <p:set>
                                      <p:cBhvr>
                                        <p:cTn id="65" dur="1" fill="hold">
                                          <p:stCondLst>
                                            <p:cond delay="0"/>
                                          </p:stCondLst>
                                        </p:cTn>
                                        <p:tgtEl>
                                          <p:spTgt spid="54277"/>
                                        </p:tgtEl>
                                        <p:attrNameLst>
                                          <p:attrName>style.visibility</p:attrName>
                                        </p:attrNameLst>
                                      </p:cBhvr>
                                      <p:to>
                                        <p:strVal val="visible"/>
                                      </p:to>
                                    </p:set>
                                    <p:animEffect transition="in" filter="blinds(vertical)">
                                      <p:cBhvr>
                                        <p:cTn id="66" dur="500"/>
                                        <p:tgtEl>
                                          <p:spTgt spid="54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utoUpdateAnimBg="0"/>
      <p:bldP spid="54275" grpId="0" autoUpdateAnimBg="0"/>
      <p:bldP spid="54276" grpId="0" autoUpdateAnimBg="0"/>
      <p:bldP spid="54277" grpId="0" autoUpdateAnimBg="0"/>
      <p:bldP spid="54278" grpId="0" autoUpdateAnimBg="0"/>
      <p:bldP spid="54279" grpId="0" autoUpdateAnimBg="0"/>
      <p:bldP spid="54280" grpId="0" animBg="1"/>
      <p:bldP spid="54281" grpId="0" autoUpdateAnimBg="0"/>
      <p:bldP spid="54282" grpId="0" autoUpdateAnimBg="0"/>
      <p:bldP spid="54283" grpId="0" animBg="1"/>
      <p:bldP spid="54284" grpId="0" autoUpdateAnimBg="0"/>
      <p:bldP spid="54285" grpId="0" autoUpdateAnimBg="0"/>
      <p:bldP spid="54286" grpId="0" animBg="1"/>
      <p:bldP spid="5428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395288" y="1557338"/>
            <a:ext cx="8305800" cy="1758950"/>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lnSpc>
                <a:spcPct val="130000"/>
              </a:lnSpc>
              <a:buFont typeface="Wingdings" pitchFamily="2" charset="2"/>
              <a:buNone/>
            </a:pPr>
            <a:r>
              <a:rPr lang="zh-CN" altLang="zh-CN" sz="2800" b="1">
                <a:solidFill>
                  <a:schemeClr val="accent2"/>
                </a:solidFill>
                <a:ea typeface="宋体" pitchFamily="2" charset="-122"/>
              </a:rPr>
              <a:t>【例】</a:t>
            </a:r>
          </a:p>
          <a:p>
            <a:pPr algn="l">
              <a:lnSpc>
                <a:spcPct val="130000"/>
              </a:lnSpc>
              <a:buFont typeface="Wingdings" pitchFamily="2" charset="2"/>
              <a:buNone/>
            </a:pPr>
            <a:r>
              <a:rPr lang="zh-CN" altLang="zh-CN" sz="2800" b="1">
                <a:solidFill>
                  <a:srgbClr val="FF3300"/>
                </a:solidFill>
                <a:ea typeface="宋体" pitchFamily="2" charset="-122"/>
              </a:rPr>
              <a:t> 　</a:t>
            </a:r>
            <a:r>
              <a:rPr lang="zh-CN" altLang="zh-CN" sz="2800" b="1">
                <a:ea typeface="宋体" pitchFamily="2" charset="-122"/>
              </a:rPr>
              <a:t>已知 </a:t>
            </a:r>
            <a:r>
              <a:rPr lang="zh-CN" altLang="zh-CN" sz="2800" b="1" i="1">
                <a:ea typeface="宋体" pitchFamily="2" charset="-122"/>
              </a:rPr>
              <a:t>V</a:t>
            </a:r>
            <a:r>
              <a:rPr lang="zh-CN" altLang="zh-CN" sz="2800" b="1" baseline="-30000">
                <a:ea typeface="宋体" pitchFamily="2" charset="-122"/>
              </a:rPr>
              <a:t>BE(on)</a:t>
            </a:r>
            <a:r>
              <a:rPr lang="zh-CN" altLang="zh-CN" sz="2800" b="1">
                <a:ea typeface="宋体" pitchFamily="2" charset="-122"/>
              </a:rPr>
              <a:t>= 0.7 V  ，</a:t>
            </a:r>
            <a:r>
              <a:rPr lang="zh-CN" altLang="zh-CN" sz="2800" b="1" i="1">
                <a:ea typeface="宋体" pitchFamily="2" charset="-122"/>
                <a:sym typeface="Symbol" pitchFamily="18" charset="2"/>
              </a:rPr>
              <a:t></a:t>
            </a:r>
            <a:r>
              <a:rPr lang="zh-CN" altLang="zh-CN" sz="2800" b="1">
                <a:ea typeface="宋体" pitchFamily="2" charset="-122"/>
                <a:sym typeface="Symbol" pitchFamily="18" charset="2"/>
              </a:rPr>
              <a:t> = 30 </a:t>
            </a:r>
            <a:r>
              <a:rPr lang="zh-CN" altLang="zh-CN" sz="2800" b="1">
                <a:ea typeface="宋体" pitchFamily="2" charset="-122"/>
              </a:rPr>
              <a:t>，试判断三极管工作状态，并计算 </a:t>
            </a:r>
            <a:r>
              <a:rPr lang="zh-CN" altLang="zh-CN" sz="2800" b="1" i="1">
                <a:ea typeface="宋体" pitchFamily="2" charset="-122"/>
              </a:rPr>
              <a:t>V</a:t>
            </a:r>
            <a:r>
              <a:rPr lang="zh-CN" altLang="zh-CN" sz="2800" b="1" baseline="-30000">
                <a:ea typeface="宋体" pitchFamily="2" charset="-122"/>
              </a:rPr>
              <a:t>C</a:t>
            </a:r>
            <a:r>
              <a:rPr lang="zh-CN" altLang="zh-CN" sz="2800" b="1">
                <a:ea typeface="宋体" pitchFamily="2" charset="-122"/>
              </a:rPr>
              <a:t>。</a:t>
            </a:r>
          </a:p>
        </p:txBody>
      </p:sp>
      <p:grpSp>
        <p:nvGrpSpPr>
          <p:cNvPr id="35843" name="Group 3"/>
          <p:cNvGrpSpPr>
            <a:grpSpLocks/>
          </p:cNvGrpSpPr>
          <p:nvPr/>
        </p:nvGrpSpPr>
        <p:grpSpPr bwMode="auto">
          <a:xfrm>
            <a:off x="2051050" y="3716338"/>
            <a:ext cx="3673475" cy="2808287"/>
            <a:chOff x="0" y="0"/>
            <a:chExt cx="1968" cy="1536"/>
          </a:xfrm>
        </p:grpSpPr>
        <p:sp>
          <p:nvSpPr>
            <p:cNvPr id="35847" name="Text Box 4"/>
            <p:cNvSpPr txBox="1">
              <a:spLocks noChangeArrowheads="1"/>
            </p:cNvSpPr>
            <p:nvPr/>
          </p:nvSpPr>
          <p:spPr bwMode="auto">
            <a:xfrm>
              <a:off x="1392" y="0"/>
              <a:ext cx="480" cy="250"/>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spcBef>
                  <a:spcPct val="50000"/>
                </a:spcBef>
              </a:pPr>
              <a:r>
                <a:rPr lang="zh-CN" altLang="zh-CN" b="1" i="1">
                  <a:ea typeface="宋体" pitchFamily="2" charset="-122"/>
                </a:rPr>
                <a:t>V</a:t>
              </a:r>
              <a:r>
                <a:rPr lang="zh-CN" altLang="zh-CN" b="1" baseline="-25000">
                  <a:ea typeface="宋体" pitchFamily="2" charset="-122"/>
                </a:rPr>
                <a:t>CC</a:t>
              </a:r>
            </a:p>
          </p:txBody>
        </p:sp>
        <p:grpSp>
          <p:nvGrpSpPr>
            <p:cNvPr id="35848" name="Group 5"/>
            <p:cNvGrpSpPr>
              <a:grpSpLocks/>
            </p:cNvGrpSpPr>
            <p:nvPr/>
          </p:nvGrpSpPr>
          <p:grpSpPr bwMode="auto">
            <a:xfrm rot="5400000" flipH="1">
              <a:off x="816" y="912"/>
              <a:ext cx="384" cy="288"/>
              <a:chOff x="0" y="0"/>
              <a:chExt cx="384" cy="288"/>
            </a:xfrm>
          </p:grpSpPr>
          <p:sp>
            <p:nvSpPr>
              <p:cNvPr id="35864" name="Line 6"/>
              <p:cNvSpPr>
                <a:spLocks noChangeShapeType="1"/>
              </p:cNvSpPr>
              <p:nvPr/>
            </p:nvSpPr>
            <p:spPr bwMode="auto">
              <a:xfrm rot="-5400000">
                <a:off x="192" y="96"/>
                <a:ext cx="0" cy="384"/>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35865" name="Line 7"/>
              <p:cNvSpPr>
                <a:spLocks noChangeShapeType="1"/>
              </p:cNvSpPr>
              <p:nvPr/>
            </p:nvSpPr>
            <p:spPr bwMode="auto">
              <a:xfrm flipV="1">
                <a:off x="240" y="48"/>
                <a:ext cx="96" cy="24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35866" name="Line 8"/>
              <p:cNvSpPr>
                <a:spLocks noChangeShapeType="1"/>
              </p:cNvSpPr>
              <p:nvPr/>
            </p:nvSpPr>
            <p:spPr bwMode="auto">
              <a:xfrm flipH="1" flipV="1">
                <a:off x="0" y="0"/>
                <a:ext cx="144" cy="28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grpSp>
        <p:sp>
          <p:nvSpPr>
            <p:cNvPr id="35849" name="Line 9"/>
            <p:cNvSpPr>
              <a:spLocks noChangeShapeType="1"/>
            </p:cNvSpPr>
            <p:nvPr/>
          </p:nvSpPr>
          <p:spPr bwMode="auto">
            <a:xfrm>
              <a:off x="576" y="1056"/>
              <a:ext cx="296"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35850" name="Line 10"/>
            <p:cNvSpPr>
              <a:spLocks noChangeShapeType="1"/>
            </p:cNvSpPr>
            <p:nvPr/>
          </p:nvSpPr>
          <p:spPr bwMode="auto">
            <a:xfrm>
              <a:off x="576" y="336"/>
              <a:ext cx="0" cy="72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35851" name="Rectangle 11"/>
            <p:cNvSpPr>
              <a:spLocks noChangeArrowheads="1"/>
            </p:cNvSpPr>
            <p:nvPr/>
          </p:nvSpPr>
          <p:spPr bwMode="auto">
            <a:xfrm>
              <a:off x="528" y="528"/>
              <a:ext cx="96" cy="24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sp>
          <p:nvSpPr>
            <p:cNvPr id="35852" name="Line 12"/>
            <p:cNvSpPr>
              <a:spLocks noChangeShapeType="1"/>
            </p:cNvSpPr>
            <p:nvPr/>
          </p:nvSpPr>
          <p:spPr bwMode="auto">
            <a:xfrm>
              <a:off x="1104" y="336"/>
              <a:ext cx="0" cy="576"/>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35853" name="Line 13"/>
            <p:cNvSpPr>
              <a:spLocks noChangeShapeType="1"/>
            </p:cNvSpPr>
            <p:nvPr/>
          </p:nvSpPr>
          <p:spPr bwMode="auto">
            <a:xfrm>
              <a:off x="576" y="336"/>
              <a:ext cx="768"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35854" name="Rectangle 14"/>
            <p:cNvSpPr>
              <a:spLocks noChangeArrowheads="1"/>
            </p:cNvSpPr>
            <p:nvPr/>
          </p:nvSpPr>
          <p:spPr bwMode="auto">
            <a:xfrm>
              <a:off x="1056" y="528"/>
              <a:ext cx="96" cy="24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sp>
          <p:nvSpPr>
            <p:cNvPr id="35855" name="Line 15"/>
            <p:cNvSpPr>
              <a:spLocks noChangeShapeType="1"/>
            </p:cNvSpPr>
            <p:nvPr/>
          </p:nvSpPr>
          <p:spPr bwMode="auto">
            <a:xfrm>
              <a:off x="1152" y="1248"/>
              <a:ext cx="0" cy="288"/>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35856" name="Line 16"/>
            <p:cNvSpPr>
              <a:spLocks noChangeShapeType="1"/>
            </p:cNvSpPr>
            <p:nvPr/>
          </p:nvSpPr>
          <p:spPr bwMode="auto">
            <a:xfrm>
              <a:off x="1056" y="1536"/>
              <a:ext cx="192"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35857" name="Oval 17"/>
            <p:cNvSpPr>
              <a:spLocks noChangeArrowheads="1"/>
            </p:cNvSpPr>
            <p:nvPr/>
          </p:nvSpPr>
          <p:spPr bwMode="auto">
            <a:xfrm>
              <a:off x="1344" y="288"/>
              <a:ext cx="96" cy="96"/>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rgbClr val="FF0000"/>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sp>
          <p:nvSpPr>
            <p:cNvPr id="35858" name="Text Box 18"/>
            <p:cNvSpPr txBox="1">
              <a:spLocks noChangeArrowheads="1"/>
            </p:cNvSpPr>
            <p:nvPr/>
          </p:nvSpPr>
          <p:spPr bwMode="auto">
            <a:xfrm>
              <a:off x="720" y="480"/>
              <a:ext cx="384" cy="250"/>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spcBef>
                  <a:spcPct val="50000"/>
                </a:spcBef>
              </a:pPr>
              <a:r>
                <a:rPr lang="zh-CN" altLang="zh-CN" b="1" i="1">
                  <a:ea typeface="宋体" pitchFamily="2" charset="-122"/>
                </a:rPr>
                <a:t>R</a:t>
              </a:r>
              <a:r>
                <a:rPr lang="zh-CN" altLang="zh-CN" b="1" baseline="-25000">
                  <a:ea typeface="宋体" pitchFamily="2" charset="-122"/>
                </a:rPr>
                <a:t>C</a:t>
              </a:r>
            </a:p>
          </p:txBody>
        </p:sp>
        <p:sp>
          <p:nvSpPr>
            <p:cNvPr id="35859" name="Text Box 19"/>
            <p:cNvSpPr txBox="1">
              <a:spLocks noChangeArrowheads="1"/>
            </p:cNvSpPr>
            <p:nvPr/>
          </p:nvSpPr>
          <p:spPr bwMode="auto">
            <a:xfrm>
              <a:off x="144" y="432"/>
              <a:ext cx="480" cy="250"/>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spcBef>
                  <a:spcPct val="50000"/>
                </a:spcBef>
              </a:pPr>
              <a:r>
                <a:rPr lang="zh-CN" altLang="zh-CN" b="1" i="1">
                  <a:ea typeface="宋体" pitchFamily="2" charset="-122"/>
                </a:rPr>
                <a:t>R</a:t>
              </a:r>
              <a:r>
                <a:rPr lang="zh-CN" altLang="zh-CN" b="1" baseline="-25000">
                  <a:ea typeface="宋体" pitchFamily="2" charset="-122"/>
                </a:rPr>
                <a:t>B</a:t>
              </a:r>
            </a:p>
          </p:txBody>
        </p:sp>
        <p:sp>
          <p:nvSpPr>
            <p:cNvPr id="35860" name="Text Box 20"/>
            <p:cNvSpPr txBox="1">
              <a:spLocks noChangeArrowheads="1"/>
            </p:cNvSpPr>
            <p:nvPr/>
          </p:nvSpPr>
          <p:spPr bwMode="auto">
            <a:xfrm>
              <a:off x="1440" y="240"/>
              <a:ext cx="528" cy="217"/>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spcBef>
                  <a:spcPct val="50000"/>
                </a:spcBef>
              </a:pPr>
              <a:r>
                <a:rPr lang="zh-CN" altLang="zh-CN" sz="2000" b="1">
                  <a:ea typeface="宋体" pitchFamily="2" charset="-122"/>
                </a:rPr>
                <a:t>(+6V)</a:t>
              </a:r>
              <a:endParaRPr lang="zh-CN" altLang="zh-CN" sz="2000" b="1" baseline="-25000">
                <a:ea typeface="宋体" pitchFamily="2" charset="-122"/>
              </a:endParaRPr>
            </a:p>
          </p:txBody>
        </p:sp>
        <p:sp>
          <p:nvSpPr>
            <p:cNvPr id="35861" name="Text Box 21"/>
            <p:cNvSpPr txBox="1">
              <a:spLocks noChangeArrowheads="1"/>
            </p:cNvSpPr>
            <p:nvPr/>
          </p:nvSpPr>
          <p:spPr bwMode="auto">
            <a:xfrm>
              <a:off x="1152" y="528"/>
              <a:ext cx="528" cy="217"/>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spcBef>
                  <a:spcPct val="50000"/>
                </a:spcBef>
              </a:pPr>
              <a:r>
                <a:rPr lang="zh-CN" altLang="zh-CN" sz="2000" b="1">
                  <a:ea typeface="宋体" pitchFamily="2" charset="-122"/>
                </a:rPr>
                <a:t>1k</a:t>
              </a:r>
              <a:r>
                <a:rPr lang="zh-CN" altLang="zh-CN" sz="2000" b="1">
                  <a:ea typeface="宋体" pitchFamily="2" charset="-122"/>
                  <a:sym typeface="Symbol" pitchFamily="18" charset="2"/>
                </a:rPr>
                <a:t></a:t>
              </a:r>
              <a:endParaRPr lang="zh-CN" altLang="zh-CN" sz="2000" b="1" baseline="-25000">
                <a:ea typeface="宋体" pitchFamily="2" charset="-122"/>
              </a:endParaRPr>
            </a:p>
          </p:txBody>
        </p:sp>
        <p:sp>
          <p:nvSpPr>
            <p:cNvPr id="35862" name="Text Box 22"/>
            <p:cNvSpPr txBox="1">
              <a:spLocks noChangeArrowheads="1"/>
            </p:cNvSpPr>
            <p:nvPr/>
          </p:nvSpPr>
          <p:spPr bwMode="auto">
            <a:xfrm>
              <a:off x="0" y="720"/>
              <a:ext cx="624" cy="217"/>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spcBef>
                  <a:spcPct val="50000"/>
                </a:spcBef>
              </a:pPr>
              <a:r>
                <a:rPr lang="zh-CN" altLang="zh-CN" sz="2000" b="1">
                  <a:ea typeface="宋体" pitchFamily="2" charset="-122"/>
                </a:rPr>
                <a:t>100 k</a:t>
              </a:r>
              <a:r>
                <a:rPr lang="zh-CN" altLang="zh-CN" sz="2000" b="1">
                  <a:ea typeface="宋体" pitchFamily="2" charset="-122"/>
                  <a:sym typeface="Symbol" pitchFamily="18" charset="2"/>
                </a:rPr>
                <a:t></a:t>
              </a:r>
              <a:endParaRPr lang="zh-CN" altLang="zh-CN" sz="2000" b="1" baseline="-25000">
                <a:ea typeface="宋体" pitchFamily="2" charset="-122"/>
              </a:endParaRPr>
            </a:p>
          </p:txBody>
        </p:sp>
        <p:sp>
          <p:nvSpPr>
            <p:cNvPr id="35863" name="Text Box 23"/>
            <p:cNvSpPr txBox="1">
              <a:spLocks noChangeArrowheads="1"/>
            </p:cNvSpPr>
            <p:nvPr/>
          </p:nvSpPr>
          <p:spPr bwMode="auto">
            <a:xfrm>
              <a:off x="1104" y="912"/>
              <a:ext cx="336" cy="250"/>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spcBef>
                  <a:spcPct val="50000"/>
                </a:spcBef>
              </a:pPr>
              <a:r>
                <a:rPr lang="zh-CN" altLang="zh-CN" b="1">
                  <a:ea typeface="宋体" pitchFamily="2" charset="-122"/>
                </a:rPr>
                <a:t>T</a:t>
              </a:r>
              <a:endParaRPr lang="zh-CN" altLang="zh-CN" b="1" baseline="-25000">
                <a:ea typeface="宋体" pitchFamily="2" charset="-122"/>
              </a:endParaRPr>
            </a:p>
          </p:txBody>
        </p:sp>
      </p:grpSp>
      <p:sp>
        <p:nvSpPr>
          <p:cNvPr id="35844" name="Rectangle 24">
            <a:hlinkClick r:id="" action="ppaction://hlinkshowjump?jump=nextslide"/>
          </p:cNvPr>
          <p:cNvSpPr>
            <a:spLocks noChangeArrowheads="1"/>
          </p:cNvSpPr>
          <p:nvPr/>
        </p:nvSpPr>
        <p:spPr bwMode="auto">
          <a:xfrm>
            <a:off x="257175" y="155575"/>
            <a:ext cx="7273925" cy="585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b">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200" b="1">
                <a:solidFill>
                  <a:srgbClr val="000066"/>
                </a:solidFill>
                <a:ea typeface="黑体" pitchFamily="49" charset="-122"/>
              </a:rPr>
              <a:t>5</a:t>
            </a:r>
            <a:r>
              <a:rPr lang="zh-CN" altLang="zh-CN" sz="3200" b="1">
                <a:solidFill>
                  <a:srgbClr val="000066"/>
                </a:solidFill>
                <a:ea typeface="黑体" pitchFamily="49" charset="-122"/>
              </a:rPr>
              <a:t>.2.2  基本共射极放大电路的工作原理</a:t>
            </a:r>
          </a:p>
        </p:txBody>
      </p:sp>
      <p:sp>
        <p:nvSpPr>
          <p:cNvPr id="35845" name="Line 25"/>
          <p:cNvSpPr>
            <a:spLocks noChangeShapeType="1"/>
          </p:cNvSpPr>
          <p:nvPr/>
        </p:nvSpPr>
        <p:spPr bwMode="auto">
          <a:xfrm>
            <a:off x="179388" y="836613"/>
            <a:ext cx="8077200" cy="0"/>
          </a:xfrm>
          <a:prstGeom prst="line">
            <a:avLst/>
          </a:prstGeom>
          <a:noFill/>
          <a:ln w="762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pic>
        <p:nvPicPr>
          <p:cNvPr id="56346" name="Picture 26" descr="42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867400" y="3502025"/>
            <a:ext cx="2881313" cy="2106613"/>
          </a:xfrm>
          <a:prstGeom prst="rect">
            <a:avLst/>
          </a:prstGeom>
          <a:noFill/>
          <a:ln w="28575">
            <a:solidFill>
              <a:srgbClr val="FF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pic>
    </p:spTree>
    <p:extLst>
      <p:ext uri="{BB962C8B-B14F-4D97-AF65-F5344CB8AC3E}">
        <p14:creationId xmlns:p14="http://schemas.microsoft.com/office/powerpoint/2010/main" xmlns="" val="6502256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dissolve">
                                      <p:cBhvr>
                                        <p:cTn id="7" dur="500"/>
                                        <p:tgtEl>
                                          <p:spTgt spid="563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nodeType="clickEffect">
                                  <p:stCondLst>
                                    <p:cond delay="0"/>
                                  </p:stCondLst>
                                  <p:childTnLst>
                                    <p:set>
                                      <p:cBhvr>
                                        <p:cTn id="11" dur="1" fill="hold">
                                          <p:stCondLst>
                                            <p:cond delay="0"/>
                                          </p:stCondLst>
                                        </p:cTn>
                                        <p:tgtEl>
                                          <p:spTgt spid="56346"/>
                                        </p:tgtEl>
                                        <p:attrNameLst>
                                          <p:attrName>style.visibility</p:attrName>
                                        </p:attrNameLst>
                                      </p:cBhvr>
                                      <p:to>
                                        <p:strVal val="visible"/>
                                      </p:to>
                                    </p:set>
                                    <p:animEffect transition="in" filter="wheel(4)">
                                      <p:cBhvr>
                                        <p:cTn id="12" dur="1000"/>
                                        <p:tgtEl>
                                          <p:spTgt spid="56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Line 2"/>
          <p:cNvSpPr>
            <a:spLocks noChangeShapeType="1"/>
          </p:cNvSpPr>
          <p:nvPr/>
        </p:nvSpPr>
        <p:spPr bwMode="auto">
          <a:xfrm>
            <a:off x="1143000" y="1095375"/>
            <a:ext cx="6858000" cy="0"/>
          </a:xfrm>
          <a:prstGeom prst="line">
            <a:avLst/>
          </a:prstGeom>
          <a:noFill/>
          <a:ln w="762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7891" name="Rectangle 3"/>
          <p:cNvSpPr>
            <a:spLocks noChangeArrowheads="1"/>
          </p:cNvSpPr>
          <p:nvPr/>
        </p:nvSpPr>
        <p:spPr bwMode="auto">
          <a:xfrm>
            <a:off x="609600" y="257175"/>
            <a:ext cx="79248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lnSpc>
                <a:spcPct val="90000"/>
              </a:lnSpc>
              <a:buFontTx/>
              <a:buNone/>
            </a:pPr>
            <a:r>
              <a:rPr lang="en-US" altLang="zh-CN" sz="4400" b="1">
                <a:solidFill>
                  <a:srgbClr val="FF0000"/>
                </a:solidFill>
                <a:ea typeface="黑体" pitchFamily="49" charset="-122"/>
              </a:rPr>
              <a:t>5</a:t>
            </a:r>
            <a:r>
              <a:rPr lang="zh-CN" altLang="zh-CN" sz="4400" b="1">
                <a:solidFill>
                  <a:srgbClr val="FF0000"/>
                </a:solidFill>
                <a:ea typeface="黑体" pitchFamily="49" charset="-122"/>
              </a:rPr>
              <a:t>.3  放大电路的分析方法</a:t>
            </a:r>
          </a:p>
        </p:txBody>
      </p:sp>
      <p:sp>
        <p:nvSpPr>
          <p:cNvPr id="37892" name="Rectangle 4">
            <a:hlinkClick r:id="" action="ppaction://hlinkshowjump?jump=nextslide"/>
          </p:cNvPr>
          <p:cNvSpPr>
            <a:spLocks noChangeArrowheads="1"/>
          </p:cNvSpPr>
          <p:nvPr/>
        </p:nvSpPr>
        <p:spPr bwMode="auto">
          <a:xfrm>
            <a:off x="1295400" y="1365250"/>
            <a:ext cx="4343400" cy="585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b">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200" b="1" dirty="0">
                <a:solidFill>
                  <a:srgbClr val="000066"/>
                </a:solidFill>
                <a:ea typeface="黑体" pitchFamily="49" charset="-122"/>
              </a:rPr>
              <a:t>5</a:t>
            </a:r>
            <a:r>
              <a:rPr lang="zh-CN" altLang="zh-CN" sz="3200" b="1" dirty="0">
                <a:solidFill>
                  <a:srgbClr val="000066"/>
                </a:solidFill>
                <a:ea typeface="黑体" pitchFamily="49" charset="-122"/>
              </a:rPr>
              <a:t>.3.1  图解分析</a:t>
            </a:r>
            <a:r>
              <a:rPr lang="zh-CN" altLang="zh-CN" sz="3200" b="1" dirty="0" smtClean="0">
                <a:solidFill>
                  <a:srgbClr val="000066"/>
                </a:solidFill>
                <a:ea typeface="黑体" pitchFamily="49" charset="-122"/>
              </a:rPr>
              <a:t>法</a:t>
            </a:r>
            <a:r>
              <a:rPr lang="zh-CN" altLang="en-US" sz="3200" b="1" dirty="0" smtClean="0">
                <a:solidFill>
                  <a:srgbClr val="000066"/>
                </a:solidFill>
                <a:ea typeface="黑体" pitchFamily="49" charset="-122"/>
              </a:rPr>
              <a:t>（略）</a:t>
            </a:r>
            <a:endParaRPr lang="zh-CN" altLang="zh-CN" sz="3200" b="1" dirty="0">
              <a:solidFill>
                <a:srgbClr val="000066"/>
              </a:solidFill>
              <a:ea typeface="黑体" pitchFamily="49" charset="-122"/>
            </a:endParaRPr>
          </a:p>
        </p:txBody>
      </p:sp>
      <p:sp>
        <p:nvSpPr>
          <p:cNvPr id="37893" name="Rectangle 5">
            <a:hlinkClick r:id="rId2" action="ppaction://hlinksldjump"/>
          </p:cNvPr>
          <p:cNvSpPr>
            <a:spLocks noChangeArrowheads="1"/>
          </p:cNvSpPr>
          <p:nvPr/>
        </p:nvSpPr>
        <p:spPr bwMode="auto">
          <a:xfrm>
            <a:off x="1295400" y="4108450"/>
            <a:ext cx="4857750" cy="585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b">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200" b="1">
                <a:solidFill>
                  <a:srgbClr val="000066"/>
                </a:solidFill>
                <a:ea typeface="黑体" pitchFamily="49" charset="-122"/>
              </a:rPr>
              <a:t>5</a:t>
            </a:r>
            <a:r>
              <a:rPr lang="zh-CN" altLang="zh-CN" sz="3200" b="1">
                <a:solidFill>
                  <a:srgbClr val="000066"/>
                </a:solidFill>
                <a:ea typeface="黑体" pitchFamily="49" charset="-122"/>
              </a:rPr>
              <a:t>.3.2  小信号模型分析法</a:t>
            </a:r>
          </a:p>
        </p:txBody>
      </p:sp>
      <p:sp>
        <p:nvSpPr>
          <p:cNvPr id="37894" name="Rectangle 6">
            <a:hlinkClick r:id="" action="ppaction://hlinkshowjump?jump=nextslide"/>
          </p:cNvPr>
          <p:cNvSpPr>
            <a:spLocks noChangeArrowheads="1"/>
          </p:cNvSpPr>
          <p:nvPr/>
        </p:nvSpPr>
        <p:spPr bwMode="auto">
          <a:xfrm>
            <a:off x="1905000" y="1981200"/>
            <a:ext cx="5029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b">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zh-CN" altLang="zh-CN" b="1">
                <a:solidFill>
                  <a:srgbClr val="800000"/>
                </a:solidFill>
                <a:ea typeface="黑体" pitchFamily="49" charset="-122"/>
              </a:rPr>
              <a:t>1. 静态工作点的图解分析</a:t>
            </a:r>
          </a:p>
        </p:txBody>
      </p:sp>
      <p:sp>
        <p:nvSpPr>
          <p:cNvPr id="37895" name="Rectangle 7">
            <a:hlinkClick r:id="rId3" action="ppaction://hlinksldjump"/>
          </p:cNvPr>
          <p:cNvSpPr>
            <a:spLocks noChangeArrowheads="1"/>
          </p:cNvSpPr>
          <p:nvPr/>
        </p:nvSpPr>
        <p:spPr bwMode="auto">
          <a:xfrm>
            <a:off x="1905000" y="2514600"/>
            <a:ext cx="5029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b">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zh-CN" altLang="zh-CN" b="1">
                <a:solidFill>
                  <a:srgbClr val="800000"/>
                </a:solidFill>
                <a:ea typeface="黑体" pitchFamily="49" charset="-122"/>
              </a:rPr>
              <a:t>2. 动态工作情况的图解分析</a:t>
            </a:r>
          </a:p>
        </p:txBody>
      </p:sp>
      <p:sp>
        <p:nvSpPr>
          <p:cNvPr id="37896" name="Rectangle 8">
            <a:hlinkClick r:id="rId4" action="ppaction://hlinksldjump"/>
          </p:cNvPr>
          <p:cNvSpPr>
            <a:spLocks noChangeArrowheads="1"/>
          </p:cNvSpPr>
          <p:nvPr/>
        </p:nvSpPr>
        <p:spPr bwMode="auto">
          <a:xfrm>
            <a:off x="1905000" y="3048000"/>
            <a:ext cx="5029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b">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zh-CN" altLang="zh-CN" b="1">
                <a:solidFill>
                  <a:srgbClr val="800000"/>
                </a:solidFill>
                <a:ea typeface="黑体" pitchFamily="49" charset="-122"/>
              </a:rPr>
              <a:t>3. 非线性失真的图解分析</a:t>
            </a:r>
          </a:p>
        </p:txBody>
      </p:sp>
      <p:sp>
        <p:nvSpPr>
          <p:cNvPr id="37897" name="Rectangle 9">
            <a:hlinkClick r:id="rId2" action="ppaction://hlinksldjump"/>
          </p:cNvPr>
          <p:cNvSpPr>
            <a:spLocks noChangeArrowheads="1"/>
          </p:cNvSpPr>
          <p:nvPr/>
        </p:nvSpPr>
        <p:spPr bwMode="auto">
          <a:xfrm>
            <a:off x="1905000" y="3581400"/>
            <a:ext cx="5029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b">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zh-CN" altLang="zh-CN" b="1">
                <a:solidFill>
                  <a:srgbClr val="800000"/>
                </a:solidFill>
                <a:ea typeface="黑体" pitchFamily="49" charset="-122"/>
              </a:rPr>
              <a:t>4. 图解分析法的适用范围</a:t>
            </a:r>
          </a:p>
        </p:txBody>
      </p:sp>
      <p:sp>
        <p:nvSpPr>
          <p:cNvPr id="37898" name="Rectangle 10">
            <a:hlinkClick r:id="rId2" action="ppaction://hlinksldjump"/>
          </p:cNvPr>
          <p:cNvSpPr>
            <a:spLocks noChangeArrowheads="1"/>
          </p:cNvSpPr>
          <p:nvPr/>
        </p:nvSpPr>
        <p:spPr bwMode="auto">
          <a:xfrm>
            <a:off x="1905000" y="4694238"/>
            <a:ext cx="4800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b">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zh-CN" altLang="zh-CN" b="1">
                <a:solidFill>
                  <a:srgbClr val="800000"/>
                </a:solidFill>
                <a:ea typeface="黑体" pitchFamily="49" charset="-122"/>
              </a:rPr>
              <a:t>1. BJT的H参数及小信号模型</a:t>
            </a:r>
          </a:p>
        </p:txBody>
      </p:sp>
      <p:sp>
        <p:nvSpPr>
          <p:cNvPr id="37899" name="Rectangle 11">
            <a:hlinkClick r:id="" action="ppaction://noaction"/>
          </p:cNvPr>
          <p:cNvSpPr>
            <a:spLocks noChangeArrowheads="1"/>
          </p:cNvSpPr>
          <p:nvPr/>
        </p:nvSpPr>
        <p:spPr bwMode="auto">
          <a:xfrm>
            <a:off x="1905000" y="5241925"/>
            <a:ext cx="6858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b">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zh-CN" altLang="zh-CN" b="1">
                <a:solidFill>
                  <a:srgbClr val="800000"/>
                </a:solidFill>
                <a:ea typeface="黑体" pitchFamily="49" charset="-122"/>
              </a:rPr>
              <a:t>2. 用H参数小信号模型分析基本共射极放大电路</a:t>
            </a:r>
          </a:p>
        </p:txBody>
      </p:sp>
      <p:sp>
        <p:nvSpPr>
          <p:cNvPr id="37900" name="Rectangle 12">
            <a:hlinkClick r:id="" action="ppaction://noaction"/>
          </p:cNvPr>
          <p:cNvSpPr>
            <a:spLocks noChangeArrowheads="1"/>
          </p:cNvSpPr>
          <p:nvPr/>
        </p:nvSpPr>
        <p:spPr bwMode="auto">
          <a:xfrm>
            <a:off x="1905000" y="5791200"/>
            <a:ext cx="5181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b">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zh-CN" altLang="zh-CN" b="1">
                <a:solidFill>
                  <a:srgbClr val="800000"/>
                </a:solidFill>
                <a:ea typeface="黑体" pitchFamily="49" charset="-122"/>
              </a:rPr>
              <a:t>3. 小信号模型分析法的适用范围</a:t>
            </a:r>
          </a:p>
        </p:txBody>
      </p:sp>
    </p:spTree>
    <p:extLst>
      <p:ext uri="{BB962C8B-B14F-4D97-AF65-F5344CB8AC3E}">
        <p14:creationId xmlns:p14="http://schemas.microsoft.com/office/powerpoint/2010/main" xmlns="" val="395349865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hlinkClick r:id="rId4" action="ppaction://hlinksldjump"/>
          </p:cNvPr>
          <p:cNvSpPr>
            <a:spLocks noChangeArrowheads="1"/>
          </p:cNvSpPr>
          <p:nvPr/>
        </p:nvSpPr>
        <p:spPr bwMode="auto">
          <a:xfrm>
            <a:off x="533400" y="106363"/>
            <a:ext cx="6248400"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200" b="1" dirty="0" smtClean="0">
                <a:solidFill>
                  <a:srgbClr val="000066"/>
                </a:solidFill>
                <a:ea typeface="黑体" pitchFamily="49" charset="-122"/>
              </a:rPr>
              <a:t>5</a:t>
            </a:r>
            <a:r>
              <a:rPr lang="zh-CN" altLang="zh-CN" sz="3200" b="1" dirty="0" smtClean="0">
                <a:solidFill>
                  <a:srgbClr val="000066"/>
                </a:solidFill>
                <a:ea typeface="黑体" pitchFamily="49" charset="-122"/>
              </a:rPr>
              <a:t>.</a:t>
            </a:r>
            <a:r>
              <a:rPr lang="zh-CN" altLang="zh-CN" sz="3200" b="1" dirty="0">
                <a:solidFill>
                  <a:srgbClr val="000066"/>
                </a:solidFill>
                <a:ea typeface="黑体" pitchFamily="49" charset="-122"/>
              </a:rPr>
              <a:t>3.2  小信号模型分析法</a:t>
            </a:r>
          </a:p>
        </p:txBody>
      </p:sp>
      <p:sp>
        <p:nvSpPr>
          <p:cNvPr id="52227" name="Line 3"/>
          <p:cNvSpPr>
            <a:spLocks noChangeShapeType="1"/>
          </p:cNvSpPr>
          <p:nvPr/>
        </p:nvSpPr>
        <p:spPr bwMode="auto">
          <a:xfrm>
            <a:off x="533400" y="762000"/>
            <a:ext cx="4419600" cy="0"/>
          </a:xfrm>
          <a:prstGeom prst="line">
            <a:avLst/>
          </a:prstGeom>
          <a:noFill/>
          <a:ln w="889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2228" name="Rectangle 4">
            <a:hlinkClick r:id="rId4" action="ppaction://hlinksldjump"/>
          </p:cNvPr>
          <p:cNvSpPr>
            <a:spLocks noChangeArrowheads="1"/>
          </p:cNvSpPr>
          <p:nvPr/>
        </p:nvSpPr>
        <p:spPr bwMode="auto">
          <a:xfrm>
            <a:off x="457200" y="914400"/>
            <a:ext cx="457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b">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zh-CN" altLang="zh-CN" b="1" dirty="0">
                <a:solidFill>
                  <a:srgbClr val="800000"/>
                </a:solidFill>
                <a:ea typeface="黑体" pitchFamily="49" charset="-122"/>
              </a:rPr>
              <a:t>1. BJT</a:t>
            </a:r>
            <a:r>
              <a:rPr lang="zh-CN" altLang="zh-CN" b="1" dirty="0" smtClean="0">
                <a:solidFill>
                  <a:srgbClr val="800000"/>
                </a:solidFill>
                <a:ea typeface="黑体" pitchFamily="49" charset="-122"/>
              </a:rPr>
              <a:t>的H参数及小</a:t>
            </a:r>
            <a:r>
              <a:rPr lang="zh-CN" altLang="zh-CN" b="1" dirty="0">
                <a:solidFill>
                  <a:srgbClr val="800000"/>
                </a:solidFill>
                <a:ea typeface="黑体" pitchFamily="49" charset="-122"/>
              </a:rPr>
              <a:t>信号模型</a:t>
            </a:r>
          </a:p>
        </p:txBody>
      </p:sp>
      <p:sp>
        <p:nvSpPr>
          <p:cNvPr id="81925" name="Rectangle 5"/>
          <p:cNvSpPr>
            <a:spLocks noChangeArrowheads="1"/>
          </p:cNvSpPr>
          <p:nvPr/>
        </p:nvSpPr>
        <p:spPr bwMode="auto">
          <a:xfrm>
            <a:off x="692150" y="2346325"/>
            <a:ext cx="53340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76250" indent="-476250"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buFontTx/>
              <a:buNone/>
            </a:pPr>
            <a:r>
              <a:rPr lang="zh-CN" altLang="zh-CN" sz="2800" b="1">
                <a:solidFill>
                  <a:srgbClr val="FF0000"/>
                </a:solidFill>
                <a:latin typeface="楷体_GB2312" pitchFamily="1" charset="-122"/>
              </a:rPr>
              <a:t>建立小信号模型的意义</a:t>
            </a:r>
            <a:endParaRPr lang="zh-CN" altLang="zh-CN" sz="3200" b="1">
              <a:solidFill>
                <a:srgbClr val="0000CC"/>
              </a:solidFill>
              <a:latin typeface="楷体_GB2312" pitchFamily="1" charset="-122"/>
            </a:endParaRPr>
          </a:p>
        </p:txBody>
      </p:sp>
      <p:sp>
        <p:nvSpPr>
          <p:cNvPr id="81926" name="Rectangle 6"/>
          <p:cNvSpPr>
            <a:spLocks noChangeArrowheads="1"/>
          </p:cNvSpPr>
          <p:nvPr/>
        </p:nvSpPr>
        <p:spPr bwMode="auto">
          <a:xfrm>
            <a:off x="762000" y="4241800"/>
            <a:ext cx="53340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76250" indent="-476250"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buFontTx/>
              <a:buNone/>
            </a:pPr>
            <a:r>
              <a:rPr lang="zh-CN" altLang="zh-CN" sz="2800" b="1">
                <a:solidFill>
                  <a:srgbClr val="FF0000"/>
                </a:solidFill>
                <a:latin typeface="楷体_GB2312" pitchFamily="1" charset="-122"/>
              </a:rPr>
              <a:t>建立小信号模型的思路</a:t>
            </a:r>
            <a:endParaRPr lang="zh-CN" altLang="zh-CN" sz="3200" b="1">
              <a:solidFill>
                <a:srgbClr val="0000CC"/>
              </a:solidFill>
              <a:latin typeface="楷体_GB2312" pitchFamily="1" charset="-122"/>
            </a:endParaRPr>
          </a:p>
        </p:txBody>
      </p:sp>
      <p:sp>
        <p:nvSpPr>
          <p:cNvPr id="81927" name="Rectangle 7"/>
          <p:cNvSpPr>
            <a:spLocks noChangeArrowheads="1"/>
          </p:cNvSpPr>
          <p:nvPr/>
        </p:nvSpPr>
        <p:spPr bwMode="auto">
          <a:xfrm>
            <a:off x="914400" y="4760913"/>
            <a:ext cx="7620000" cy="184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lnSpc>
                <a:spcPct val="120000"/>
              </a:lnSpc>
              <a:buFontTx/>
              <a:buNone/>
            </a:pPr>
            <a:r>
              <a:rPr lang="zh-CN" altLang="zh-CN" b="1">
                <a:latin typeface="楷体_GB2312" pitchFamily="1" charset="-122"/>
              </a:rPr>
              <a:t>    当放大电路的输入交流信号</a:t>
            </a:r>
            <a:r>
              <a:rPr lang="zh-CN" altLang="zh-CN" b="1">
                <a:solidFill>
                  <a:schemeClr val="accent2"/>
                </a:solidFill>
                <a:latin typeface="楷体_GB2312" pitchFamily="1" charset="-122"/>
              </a:rPr>
              <a:t>电压幅值很小时</a:t>
            </a:r>
            <a:r>
              <a:rPr lang="zh-CN" altLang="zh-CN" b="1">
                <a:latin typeface="楷体_GB2312" pitchFamily="1" charset="-122"/>
              </a:rPr>
              <a:t>，就可以把三极管小范围内的特性曲线近似地用直线来代替，从而可以把三极管这个非线性器件所组成的电路当作线性电路来处理。</a:t>
            </a:r>
            <a:endParaRPr lang="zh-CN" altLang="zh-CN" sz="3200" b="1">
              <a:solidFill>
                <a:srgbClr val="0000CC"/>
              </a:solidFill>
              <a:latin typeface="楷体_GB2312" pitchFamily="1" charset="-122"/>
            </a:endParaRPr>
          </a:p>
        </p:txBody>
      </p:sp>
      <p:sp>
        <p:nvSpPr>
          <p:cNvPr id="81928" name="Rectangle 8"/>
          <p:cNvSpPr>
            <a:spLocks noChangeArrowheads="1"/>
          </p:cNvSpPr>
          <p:nvPr/>
        </p:nvSpPr>
        <p:spPr bwMode="auto">
          <a:xfrm>
            <a:off x="900113" y="2705100"/>
            <a:ext cx="7543800" cy="140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lnSpc>
                <a:spcPct val="120000"/>
              </a:lnSpc>
              <a:buFontTx/>
              <a:buNone/>
            </a:pPr>
            <a:r>
              <a:rPr lang="zh-CN" altLang="zh-CN" b="1">
                <a:latin typeface="楷体_GB2312" pitchFamily="1" charset="-122"/>
              </a:rPr>
              <a:t>    由于三极管是非线性器件，这样就使得放大电路的分析非常困难。建立小信号模型，就是将非线性器件做线性化处理，从而简化放大电路的分析和设计。</a:t>
            </a:r>
            <a:endParaRPr lang="zh-CN" altLang="zh-CN" sz="2800" b="1">
              <a:solidFill>
                <a:srgbClr val="990000"/>
              </a:solidFill>
              <a:latin typeface="楷体_GB2312" pitchFamily="1" charset="-122"/>
            </a:endParaRPr>
          </a:p>
        </p:txBody>
      </p:sp>
      <p:sp>
        <p:nvSpPr>
          <p:cNvPr id="81929" name="Rectangle 9"/>
          <p:cNvSpPr>
            <a:spLocks noChangeArrowheads="1"/>
          </p:cNvSpPr>
          <p:nvPr/>
        </p:nvSpPr>
        <p:spPr bwMode="auto">
          <a:xfrm>
            <a:off x="889000" y="1282700"/>
            <a:ext cx="5334000" cy="5191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476250" indent="-476250"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zh-CN" altLang="en-US" sz="2800" b="1">
                <a:solidFill>
                  <a:srgbClr val="FF0000"/>
                </a:solidFill>
                <a:latin typeface="楷体_GB2312" pitchFamily="1" charset="-122"/>
              </a:rPr>
              <a:t>用途：</a:t>
            </a:r>
          </a:p>
        </p:txBody>
      </p:sp>
      <p:sp>
        <p:nvSpPr>
          <p:cNvPr id="81930" name="Rectangle 10"/>
          <p:cNvSpPr>
            <a:spLocks noChangeArrowheads="1"/>
          </p:cNvSpPr>
          <p:nvPr/>
        </p:nvSpPr>
        <p:spPr bwMode="auto">
          <a:xfrm>
            <a:off x="1041400" y="1801813"/>
            <a:ext cx="7620000" cy="5302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lnSpc>
                <a:spcPct val="120000"/>
              </a:lnSpc>
              <a:buFontTx/>
              <a:buNone/>
            </a:pPr>
            <a:r>
              <a:rPr lang="zh-CN" altLang="en-US" b="1">
                <a:latin typeface="楷体_GB2312" pitchFamily="1" charset="-122"/>
              </a:rPr>
              <a:t>晶体管工作在放大模式下的交流通路等效</a:t>
            </a:r>
            <a:endParaRPr lang="zh-CN" altLang="en-US" sz="3200" b="1">
              <a:solidFill>
                <a:srgbClr val="0000CC"/>
              </a:solidFill>
              <a:latin typeface="楷体_GB2312" pitchFamily="1" charset="-122"/>
            </a:endParaRPr>
          </a:p>
        </p:txBody>
      </p:sp>
    </p:spTree>
    <p:extLst>
      <p:ext uri="{BB962C8B-B14F-4D97-AF65-F5344CB8AC3E}">
        <p14:creationId xmlns:p14="http://schemas.microsoft.com/office/powerpoint/2010/main" xmlns="" val="31004963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9"/>
                                        </p:tgtEl>
                                        <p:attrNameLst>
                                          <p:attrName>style.visibility</p:attrName>
                                        </p:attrNameLst>
                                      </p:cBhvr>
                                      <p:to>
                                        <p:strVal val="visible"/>
                                      </p:to>
                                    </p:set>
                                    <p:anim calcmode="lin" valueType="num">
                                      <p:cBhvr additive="base">
                                        <p:cTn id="7" dur="500" fill="hold"/>
                                        <p:tgtEl>
                                          <p:spTgt spid="81929"/>
                                        </p:tgtEl>
                                        <p:attrNameLst>
                                          <p:attrName>ppt_x</p:attrName>
                                        </p:attrNameLst>
                                      </p:cBhvr>
                                      <p:tavLst>
                                        <p:tav tm="0">
                                          <p:val>
                                            <p:strVal val="0-#ppt_w/2"/>
                                          </p:val>
                                        </p:tav>
                                        <p:tav tm="100000">
                                          <p:val>
                                            <p:strVal val="#ppt_x"/>
                                          </p:val>
                                        </p:tav>
                                      </p:tavLst>
                                    </p:anim>
                                    <p:anim calcmode="lin" valueType="num">
                                      <p:cBhvr additive="base">
                                        <p:cTn id="8" dur="500" fill="hold"/>
                                        <p:tgtEl>
                                          <p:spTgt spid="8192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81930"/>
                                        </p:tgtEl>
                                        <p:attrNameLst>
                                          <p:attrName>style.visibility</p:attrName>
                                        </p:attrNameLst>
                                      </p:cBhvr>
                                      <p:to>
                                        <p:strVal val="visible"/>
                                      </p:to>
                                    </p:set>
                                    <p:anim calcmode="lin" valueType="num">
                                      <p:cBhvr>
                                        <p:cTn id="13" dur="500" fill="hold"/>
                                        <p:tgtEl>
                                          <p:spTgt spid="81930"/>
                                        </p:tgtEl>
                                        <p:attrNameLst>
                                          <p:attrName>ppt_x</p:attrName>
                                        </p:attrNameLst>
                                      </p:cBhvr>
                                      <p:tavLst>
                                        <p:tav tm="0">
                                          <p:val>
                                            <p:strVal val="#ppt_x-#ppt_w/2"/>
                                          </p:val>
                                        </p:tav>
                                        <p:tav tm="100000">
                                          <p:val>
                                            <p:strVal val="#ppt_x"/>
                                          </p:val>
                                        </p:tav>
                                      </p:tavLst>
                                    </p:anim>
                                    <p:anim calcmode="lin" valueType="num">
                                      <p:cBhvr>
                                        <p:cTn id="14" dur="500" fill="hold"/>
                                        <p:tgtEl>
                                          <p:spTgt spid="81930"/>
                                        </p:tgtEl>
                                        <p:attrNameLst>
                                          <p:attrName>ppt_y</p:attrName>
                                        </p:attrNameLst>
                                      </p:cBhvr>
                                      <p:tavLst>
                                        <p:tav tm="0">
                                          <p:val>
                                            <p:strVal val="#ppt_y"/>
                                          </p:val>
                                        </p:tav>
                                        <p:tav tm="100000">
                                          <p:val>
                                            <p:strVal val="#ppt_y"/>
                                          </p:val>
                                        </p:tav>
                                      </p:tavLst>
                                    </p:anim>
                                    <p:anim calcmode="lin" valueType="num">
                                      <p:cBhvr>
                                        <p:cTn id="15" dur="500" fill="hold"/>
                                        <p:tgtEl>
                                          <p:spTgt spid="81930"/>
                                        </p:tgtEl>
                                        <p:attrNameLst>
                                          <p:attrName>ppt_w</p:attrName>
                                        </p:attrNameLst>
                                      </p:cBhvr>
                                      <p:tavLst>
                                        <p:tav tm="0">
                                          <p:val>
                                            <p:fltVal val="0"/>
                                          </p:val>
                                        </p:tav>
                                        <p:tav tm="100000">
                                          <p:val>
                                            <p:strVal val="#ppt_w"/>
                                          </p:val>
                                        </p:tav>
                                      </p:tavLst>
                                    </p:anim>
                                    <p:anim calcmode="lin" valueType="num">
                                      <p:cBhvr>
                                        <p:cTn id="16" dur="500" fill="hold"/>
                                        <p:tgtEl>
                                          <p:spTgt spid="81930"/>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1"/>
                                            </p:cond>
                                          </p:stCondLst>
                                          <p:endCondLst>
                                            <p:cond evt="onStopAudio" delay="0">
                                              <p:tgtEl>
                                                <p:sldTgt/>
                                              </p:tgtEl>
                                            </p:cond>
                                          </p:endCondLst>
                                        </p:cTn>
                                        <p:tgtEl>
                                          <p:sndTgt r:embed="rId3" name="CHIMES.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81925"/>
                                        </p:tgtEl>
                                        <p:attrNameLst>
                                          <p:attrName>style.visibility</p:attrName>
                                        </p:attrNameLst>
                                      </p:cBhvr>
                                      <p:to>
                                        <p:strVal val="visible"/>
                                      </p:to>
                                    </p:set>
                                    <p:anim calcmode="lin" valueType="num">
                                      <p:cBhvr additive="base">
                                        <p:cTn id="21" dur="500" fill="hold"/>
                                        <p:tgtEl>
                                          <p:spTgt spid="81925"/>
                                        </p:tgtEl>
                                        <p:attrNameLst>
                                          <p:attrName>ppt_x</p:attrName>
                                        </p:attrNameLst>
                                      </p:cBhvr>
                                      <p:tavLst>
                                        <p:tav tm="0">
                                          <p:val>
                                            <p:strVal val="0-#ppt_w/2"/>
                                          </p:val>
                                        </p:tav>
                                        <p:tav tm="100000">
                                          <p:val>
                                            <p:strVal val="#ppt_x"/>
                                          </p:val>
                                        </p:tav>
                                      </p:tavLst>
                                    </p:anim>
                                    <p:anim calcmode="lin" valueType="num">
                                      <p:cBhvr additive="base">
                                        <p:cTn id="22" dur="500" fill="hold"/>
                                        <p:tgtEl>
                                          <p:spTgt spid="8192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3" name="CHIMES.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grpId="0" nodeType="clickEffect">
                                  <p:stCondLst>
                                    <p:cond delay="0"/>
                                  </p:stCondLst>
                                  <p:childTnLst>
                                    <p:set>
                                      <p:cBhvr>
                                        <p:cTn id="26" dur="1" fill="hold">
                                          <p:stCondLst>
                                            <p:cond delay="0"/>
                                          </p:stCondLst>
                                        </p:cTn>
                                        <p:tgtEl>
                                          <p:spTgt spid="81928"/>
                                        </p:tgtEl>
                                        <p:attrNameLst>
                                          <p:attrName>style.visibility</p:attrName>
                                        </p:attrNameLst>
                                      </p:cBhvr>
                                      <p:to>
                                        <p:strVal val="visible"/>
                                      </p:to>
                                    </p:set>
                                    <p:anim calcmode="lin" valueType="num">
                                      <p:cBhvr>
                                        <p:cTn id="27" dur="500" fill="hold"/>
                                        <p:tgtEl>
                                          <p:spTgt spid="81928"/>
                                        </p:tgtEl>
                                        <p:attrNameLst>
                                          <p:attrName>ppt_x</p:attrName>
                                        </p:attrNameLst>
                                      </p:cBhvr>
                                      <p:tavLst>
                                        <p:tav tm="0">
                                          <p:val>
                                            <p:strVal val="#ppt_x-#ppt_w/2"/>
                                          </p:val>
                                        </p:tav>
                                        <p:tav tm="100000">
                                          <p:val>
                                            <p:strVal val="#ppt_x"/>
                                          </p:val>
                                        </p:tav>
                                      </p:tavLst>
                                    </p:anim>
                                    <p:anim calcmode="lin" valueType="num">
                                      <p:cBhvr>
                                        <p:cTn id="28" dur="500" fill="hold"/>
                                        <p:tgtEl>
                                          <p:spTgt spid="81928"/>
                                        </p:tgtEl>
                                        <p:attrNameLst>
                                          <p:attrName>ppt_y</p:attrName>
                                        </p:attrNameLst>
                                      </p:cBhvr>
                                      <p:tavLst>
                                        <p:tav tm="0">
                                          <p:val>
                                            <p:strVal val="#ppt_y"/>
                                          </p:val>
                                        </p:tav>
                                        <p:tav tm="100000">
                                          <p:val>
                                            <p:strVal val="#ppt_y"/>
                                          </p:val>
                                        </p:tav>
                                      </p:tavLst>
                                    </p:anim>
                                    <p:anim calcmode="lin" valueType="num">
                                      <p:cBhvr>
                                        <p:cTn id="29" dur="500" fill="hold"/>
                                        <p:tgtEl>
                                          <p:spTgt spid="81928"/>
                                        </p:tgtEl>
                                        <p:attrNameLst>
                                          <p:attrName>ppt_w</p:attrName>
                                        </p:attrNameLst>
                                      </p:cBhvr>
                                      <p:tavLst>
                                        <p:tav tm="0">
                                          <p:val>
                                            <p:fltVal val="0"/>
                                          </p:val>
                                        </p:tav>
                                        <p:tav tm="100000">
                                          <p:val>
                                            <p:strVal val="#ppt_w"/>
                                          </p:val>
                                        </p:tav>
                                      </p:tavLst>
                                    </p:anim>
                                    <p:anim calcmode="lin" valueType="num">
                                      <p:cBhvr>
                                        <p:cTn id="30" dur="500" fill="hold"/>
                                        <p:tgtEl>
                                          <p:spTgt spid="81928"/>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5"/>
                                            </p:cond>
                                          </p:stCondLst>
                                          <p:endCondLst>
                                            <p:cond evt="onStopAudio" delay="0">
                                              <p:tgtEl>
                                                <p:sldTgt/>
                                              </p:tgtEl>
                                            </p:cond>
                                          </p:endCondLst>
                                        </p:cTn>
                                        <p:tgtEl>
                                          <p:sndTgt r:embed="rId3" name="CHIMES.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81926"/>
                                        </p:tgtEl>
                                        <p:attrNameLst>
                                          <p:attrName>style.visibility</p:attrName>
                                        </p:attrNameLst>
                                      </p:cBhvr>
                                      <p:to>
                                        <p:strVal val="visible"/>
                                      </p:to>
                                    </p:set>
                                    <p:anim calcmode="lin" valueType="num">
                                      <p:cBhvr additive="base">
                                        <p:cTn id="35" dur="500" fill="hold"/>
                                        <p:tgtEl>
                                          <p:spTgt spid="81926"/>
                                        </p:tgtEl>
                                        <p:attrNameLst>
                                          <p:attrName>ppt_x</p:attrName>
                                        </p:attrNameLst>
                                      </p:cBhvr>
                                      <p:tavLst>
                                        <p:tav tm="0">
                                          <p:val>
                                            <p:strVal val="0-#ppt_w/2"/>
                                          </p:val>
                                        </p:tav>
                                        <p:tav tm="100000">
                                          <p:val>
                                            <p:strVal val="#ppt_x"/>
                                          </p:val>
                                        </p:tav>
                                      </p:tavLst>
                                    </p:anim>
                                    <p:anim calcmode="lin" valueType="num">
                                      <p:cBhvr additive="base">
                                        <p:cTn id="36" dur="500" fill="hold"/>
                                        <p:tgtEl>
                                          <p:spTgt spid="8192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3" name="CHIMES.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8" fill="hold" grpId="0" nodeType="clickEffect">
                                  <p:stCondLst>
                                    <p:cond delay="0"/>
                                  </p:stCondLst>
                                  <p:childTnLst>
                                    <p:set>
                                      <p:cBhvr>
                                        <p:cTn id="40" dur="1" fill="hold">
                                          <p:stCondLst>
                                            <p:cond delay="0"/>
                                          </p:stCondLst>
                                        </p:cTn>
                                        <p:tgtEl>
                                          <p:spTgt spid="81927"/>
                                        </p:tgtEl>
                                        <p:attrNameLst>
                                          <p:attrName>style.visibility</p:attrName>
                                        </p:attrNameLst>
                                      </p:cBhvr>
                                      <p:to>
                                        <p:strVal val="visible"/>
                                      </p:to>
                                    </p:set>
                                    <p:anim calcmode="lin" valueType="num">
                                      <p:cBhvr>
                                        <p:cTn id="41" dur="500" fill="hold"/>
                                        <p:tgtEl>
                                          <p:spTgt spid="81927"/>
                                        </p:tgtEl>
                                        <p:attrNameLst>
                                          <p:attrName>ppt_x</p:attrName>
                                        </p:attrNameLst>
                                      </p:cBhvr>
                                      <p:tavLst>
                                        <p:tav tm="0">
                                          <p:val>
                                            <p:strVal val="#ppt_x-#ppt_w/2"/>
                                          </p:val>
                                        </p:tav>
                                        <p:tav tm="100000">
                                          <p:val>
                                            <p:strVal val="#ppt_x"/>
                                          </p:val>
                                        </p:tav>
                                      </p:tavLst>
                                    </p:anim>
                                    <p:anim calcmode="lin" valueType="num">
                                      <p:cBhvr>
                                        <p:cTn id="42" dur="500" fill="hold"/>
                                        <p:tgtEl>
                                          <p:spTgt spid="81927"/>
                                        </p:tgtEl>
                                        <p:attrNameLst>
                                          <p:attrName>ppt_y</p:attrName>
                                        </p:attrNameLst>
                                      </p:cBhvr>
                                      <p:tavLst>
                                        <p:tav tm="0">
                                          <p:val>
                                            <p:strVal val="#ppt_y"/>
                                          </p:val>
                                        </p:tav>
                                        <p:tav tm="100000">
                                          <p:val>
                                            <p:strVal val="#ppt_y"/>
                                          </p:val>
                                        </p:tav>
                                      </p:tavLst>
                                    </p:anim>
                                    <p:anim calcmode="lin" valueType="num">
                                      <p:cBhvr>
                                        <p:cTn id="43" dur="500" fill="hold"/>
                                        <p:tgtEl>
                                          <p:spTgt spid="81927"/>
                                        </p:tgtEl>
                                        <p:attrNameLst>
                                          <p:attrName>ppt_w</p:attrName>
                                        </p:attrNameLst>
                                      </p:cBhvr>
                                      <p:tavLst>
                                        <p:tav tm="0">
                                          <p:val>
                                            <p:fltVal val="0"/>
                                          </p:val>
                                        </p:tav>
                                        <p:tav tm="100000">
                                          <p:val>
                                            <p:strVal val="#ppt_w"/>
                                          </p:val>
                                        </p:tav>
                                      </p:tavLst>
                                    </p:anim>
                                    <p:anim calcmode="lin" valueType="num">
                                      <p:cBhvr>
                                        <p:cTn id="44" dur="500" fill="hold"/>
                                        <p:tgtEl>
                                          <p:spTgt spid="81927"/>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39"/>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5" grpId="0" autoUpdateAnimBg="0"/>
      <p:bldP spid="81926" grpId="0" autoUpdateAnimBg="0"/>
      <p:bldP spid="81927" grpId="0" autoUpdateAnimBg="0"/>
      <p:bldP spid="81928" grpId="0" autoUpdateAnimBg="0"/>
      <p:bldP spid="81929" grpId="0" autoUpdateAnimBg="0"/>
      <p:bldP spid="81930"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p:cNvSpPr txBox="1">
            <a:spLocks noGrp="1" noChangeArrowheads="1"/>
          </p:cNvSpPr>
          <p:nvPr/>
        </p:nvSpPr>
        <p:spPr bwMode="auto">
          <a:xfrm>
            <a:off x="7239000" y="64008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r" eaLnBrk="1" hangingPunct="1"/>
            <a:fld id="{072D06B1-F4BD-47D9-BCA8-E42902324C40}" type="slidenum">
              <a:rPr lang="en-US" altLang="zh-CN" sz="1400">
                <a:latin typeface="Arial" pitchFamily="34" charset="0"/>
                <a:ea typeface="黑体" pitchFamily="49" charset="-122"/>
              </a:rPr>
              <a:pPr algn="r" eaLnBrk="1" hangingPunct="1"/>
              <a:t>3</a:t>
            </a:fld>
            <a:endParaRPr lang="en-US" altLang="zh-CN" sz="1400">
              <a:latin typeface="Arial" pitchFamily="34" charset="0"/>
              <a:ea typeface="黑体" pitchFamily="49" charset="-122"/>
            </a:endParaRPr>
          </a:p>
        </p:txBody>
      </p:sp>
      <p:graphicFrame>
        <p:nvGraphicFramePr>
          <p:cNvPr id="6147" name="Object 14"/>
          <p:cNvGraphicFramePr>
            <a:graphicFrameLocks noChangeAspect="1"/>
          </p:cNvGraphicFramePr>
          <p:nvPr/>
        </p:nvGraphicFramePr>
        <p:xfrm>
          <a:off x="250825" y="260350"/>
          <a:ext cx="8713788" cy="647700"/>
        </p:xfrm>
        <a:graphic>
          <a:graphicData uri="http://schemas.openxmlformats.org/presentationml/2006/ole">
            <p:oleObj spid="_x0000_s1051" r:id="rId4" imgW="8487258" imgH="491338" progId="">
              <p:embed/>
            </p:oleObj>
          </a:graphicData>
        </a:graphic>
      </p:graphicFrame>
      <p:sp>
        <p:nvSpPr>
          <p:cNvPr id="6148" name="Text Box 15"/>
          <p:cNvSpPr txBox="1">
            <a:spLocks noChangeArrowheads="1"/>
          </p:cNvSpPr>
          <p:nvPr/>
        </p:nvSpPr>
        <p:spPr bwMode="auto">
          <a:xfrm>
            <a:off x="250825" y="692150"/>
            <a:ext cx="8569325" cy="823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lnSpc>
                <a:spcPct val="150000"/>
              </a:lnSpc>
            </a:pPr>
            <a:r>
              <a:rPr lang="zh-CN" altLang="en-US" sz="3200">
                <a:solidFill>
                  <a:srgbClr val="008000"/>
                </a:solidFill>
                <a:latin typeface="黑体" pitchFamily="49" charset="-122"/>
                <a:ea typeface="黑体" pitchFamily="49" charset="-122"/>
              </a:rPr>
              <a:t>课程结构</a:t>
            </a:r>
            <a:r>
              <a:rPr lang="en-US" altLang="zh-CN" sz="3200">
                <a:solidFill>
                  <a:srgbClr val="008000"/>
                </a:solidFill>
                <a:latin typeface="黑体" pitchFamily="49" charset="-122"/>
                <a:ea typeface="黑体" pitchFamily="49" charset="-122"/>
              </a:rPr>
              <a:t>:</a:t>
            </a:r>
            <a:endParaRPr lang="en-US" altLang="zh-CN" sz="3200">
              <a:latin typeface="黑体" pitchFamily="49" charset="-122"/>
              <a:ea typeface="黑体" pitchFamily="49" charset="-122"/>
            </a:endParaRPr>
          </a:p>
        </p:txBody>
      </p:sp>
      <p:sp>
        <p:nvSpPr>
          <p:cNvPr id="6149" name="Rectangle 5"/>
          <p:cNvSpPr>
            <a:spLocks noChangeArrowheads="1"/>
          </p:cNvSpPr>
          <p:nvPr/>
        </p:nvSpPr>
        <p:spPr bwMode="auto">
          <a:xfrm>
            <a:off x="755650" y="2708275"/>
            <a:ext cx="2592388" cy="1871663"/>
          </a:xfrm>
          <a:prstGeom prst="rect">
            <a:avLst/>
          </a:prstGeom>
          <a:solidFill>
            <a:srgbClr val="FFFF99"/>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r>
              <a:rPr lang="zh-CN" altLang="en-US" sz="2800" dirty="0">
                <a:ea typeface="黑体" pitchFamily="49" charset="-122"/>
              </a:rPr>
              <a:t>二极管（</a:t>
            </a:r>
            <a:r>
              <a:rPr lang="en-US" altLang="zh-CN" sz="2800" dirty="0">
                <a:ea typeface="黑体" pitchFamily="49" charset="-122"/>
              </a:rPr>
              <a:t>C3</a:t>
            </a:r>
            <a:r>
              <a:rPr lang="zh-CN" altLang="en-US" sz="2800" dirty="0">
                <a:ea typeface="黑体" pitchFamily="49" charset="-122"/>
              </a:rPr>
              <a:t>）</a:t>
            </a:r>
          </a:p>
          <a:p>
            <a:pPr eaLnBrk="1" hangingPunct="1"/>
            <a:r>
              <a:rPr lang="en-US" altLang="zh-CN" sz="2800" dirty="0" smtClean="0">
                <a:ea typeface="黑体" pitchFamily="49" charset="-122"/>
              </a:rPr>
              <a:t>BJT</a:t>
            </a:r>
            <a:r>
              <a:rPr lang="zh-CN" altLang="en-US" sz="2800" dirty="0" smtClean="0">
                <a:ea typeface="黑体" pitchFamily="49" charset="-122"/>
              </a:rPr>
              <a:t>三极管</a:t>
            </a:r>
            <a:r>
              <a:rPr lang="zh-CN" altLang="en-US" sz="2800" dirty="0">
                <a:ea typeface="黑体" pitchFamily="49" charset="-122"/>
              </a:rPr>
              <a:t>（</a:t>
            </a:r>
            <a:r>
              <a:rPr lang="en-US" altLang="zh-CN" sz="2800" dirty="0">
                <a:ea typeface="黑体" pitchFamily="49" charset="-122"/>
              </a:rPr>
              <a:t>C5</a:t>
            </a:r>
            <a:r>
              <a:rPr lang="zh-CN" altLang="en-US" sz="2800" dirty="0">
                <a:ea typeface="黑体" pitchFamily="49" charset="-122"/>
              </a:rPr>
              <a:t>）</a:t>
            </a:r>
          </a:p>
          <a:p>
            <a:pPr eaLnBrk="1" hangingPunct="1"/>
            <a:r>
              <a:rPr lang="zh-CN" altLang="en-US" sz="2800" dirty="0">
                <a:ea typeface="黑体" pitchFamily="49" charset="-122"/>
              </a:rPr>
              <a:t>场效应管（</a:t>
            </a:r>
            <a:r>
              <a:rPr lang="en-US" altLang="zh-CN" sz="2800" dirty="0">
                <a:ea typeface="黑体" pitchFamily="49" charset="-122"/>
              </a:rPr>
              <a:t>C4</a:t>
            </a:r>
            <a:r>
              <a:rPr lang="zh-CN" altLang="en-US" sz="2800" dirty="0">
                <a:ea typeface="黑体" pitchFamily="49" charset="-122"/>
              </a:rPr>
              <a:t>）</a:t>
            </a:r>
          </a:p>
        </p:txBody>
      </p:sp>
      <p:sp>
        <p:nvSpPr>
          <p:cNvPr id="6150" name="Rectangle 6"/>
          <p:cNvSpPr>
            <a:spLocks noChangeArrowheads="1"/>
          </p:cNvSpPr>
          <p:nvPr/>
        </p:nvSpPr>
        <p:spPr bwMode="auto">
          <a:xfrm>
            <a:off x="4716463" y="2276475"/>
            <a:ext cx="4032250" cy="3529013"/>
          </a:xfrm>
          <a:prstGeom prst="rect">
            <a:avLst/>
          </a:prstGeom>
          <a:solidFill>
            <a:srgbClr val="FFFF99"/>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r>
              <a:rPr lang="zh-CN" altLang="en-US" sz="2800">
                <a:ea typeface="黑体" pitchFamily="49" charset="-122"/>
              </a:rPr>
              <a:t>基本放大电路（</a:t>
            </a:r>
            <a:r>
              <a:rPr lang="en-US" altLang="zh-CN" sz="2800">
                <a:solidFill>
                  <a:schemeClr val="folHlink"/>
                </a:solidFill>
                <a:ea typeface="黑体" pitchFamily="49" charset="-122"/>
              </a:rPr>
              <a:t>C4C5</a:t>
            </a:r>
            <a:r>
              <a:rPr lang="en-US" altLang="zh-CN" sz="2800">
                <a:ea typeface="黑体" pitchFamily="49" charset="-122"/>
              </a:rPr>
              <a:t>C6</a:t>
            </a:r>
            <a:r>
              <a:rPr lang="zh-CN" altLang="en-US" sz="2800">
                <a:ea typeface="黑体" pitchFamily="49" charset="-122"/>
              </a:rPr>
              <a:t>）</a:t>
            </a:r>
          </a:p>
          <a:p>
            <a:pPr eaLnBrk="1" hangingPunct="1"/>
            <a:r>
              <a:rPr lang="zh-CN" altLang="en-US" sz="2800">
                <a:ea typeface="黑体" pitchFamily="49" charset="-122"/>
              </a:rPr>
              <a:t>模拟集成电路（</a:t>
            </a:r>
            <a:r>
              <a:rPr lang="en-US" altLang="zh-CN" sz="2800">
                <a:solidFill>
                  <a:schemeClr val="folHlink"/>
                </a:solidFill>
                <a:ea typeface="黑体" pitchFamily="49" charset="-122"/>
              </a:rPr>
              <a:t>C2</a:t>
            </a:r>
            <a:r>
              <a:rPr lang="en-US" altLang="zh-CN" sz="2800">
                <a:solidFill>
                  <a:schemeClr val="hlink"/>
                </a:solidFill>
                <a:ea typeface="黑体" pitchFamily="49" charset="-122"/>
              </a:rPr>
              <a:t>C7</a:t>
            </a:r>
            <a:r>
              <a:rPr lang="zh-CN" altLang="en-US" sz="2800">
                <a:ea typeface="黑体" pitchFamily="49" charset="-122"/>
              </a:rPr>
              <a:t>）</a:t>
            </a:r>
          </a:p>
          <a:p>
            <a:pPr eaLnBrk="1" hangingPunct="1"/>
            <a:r>
              <a:rPr lang="zh-CN" altLang="en-US" sz="2800">
                <a:ea typeface="黑体" pitchFamily="49" charset="-122"/>
              </a:rPr>
              <a:t>反馈放大电路（</a:t>
            </a:r>
            <a:r>
              <a:rPr lang="en-US" altLang="zh-CN" sz="2800">
                <a:ea typeface="黑体" pitchFamily="49" charset="-122"/>
              </a:rPr>
              <a:t>C8</a:t>
            </a:r>
            <a:r>
              <a:rPr lang="zh-CN" altLang="en-US" sz="2800">
                <a:ea typeface="黑体" pitchFamily="49" charset="-122"/>
              </a:rPr>
              <a:t>）</a:t>
            </a:r>
          </a:p>
          <a:p>
            <a:pPr eaLnBrk="1" hangingPunct="1"/>
            <a:r>
              <a:rPr lang="zh-CN" altLang="en-US" sz="2800">
                <a:ea typeface="黑体" pitchFamily="49" charset="-122"/>
              </a:rPr>
              <a:t>功率放大电路（</a:t>
            </a:r>
            <a:r>
              <a:rPr lang="en-US" altLang="zh-CN" sz="2800">
                <a:ea typeface="黑体" pitchFamily="49" charset="-122"/>
              </a:rPr>
              <a:t>C9</a:t>
            </a:r>
            <a:r>
              <a:rPr lang="zh-CN" altLang="en-US" sz="2800">
                <a:ea typeface="黑体" pitchFamily="49" charset="-122"/>
              </a:rPr>
              <a:t>）</a:t>
            </a:r>
          </a:p>
          <a:p>
            <a:pPr eaLnBrk="1" hangingPunct="1"/>
            <a:r>
              <a:rPr lang="zh-CN" altLang="en-US" sz="2800">
                <a:ea typeface="黑体" pitchFamily="49" charset="-122"/>
              </a:rPr>
              <a:t>信号的产生和处理</a:t>
            </a:r>
            <a:r>
              <a:rPr lang="zh-CN" altLang="en-US">
                <a:ea typeface="黑体" pitchFamily="49" charset="-122"/>
              </a:rPr>
              <a:t>（</a:t>
            </a:r>
            <a:r>
              <a:rPr lang="en-US" altLang="zh-CN">
                <a:ea typeface="黑体" pitchFamily="49" charset="-122"/>
              </a:rPr>
              <a:t>C10</a:t>
            </a:r>
            <a:r>
              <a:rPr lang="zh-CN" altLang="en-US">
                <a:ea typeface="黑体" pitchFamily="49" charset="-122"/>
              </a:rPr>
              <a:t>）</a:t>
            </a:r>
          </a:p>
          <a:p>
            <a:pPr eaLnBrk="1" hangingPunct="1"/>
            <a:r>
              <a:rPr lang="zh-CN" altLang="en-US" sz="2800">
                <a:ea typeface="黑体" pitchFamily="49" charset="-122"/>
              </a:rPr>
              <a:t>直流稳压电源（</a:t>
            </a:r>
            <a:r>
              <a:rPr lang="en-US" altLang="zh-CN" sz="2800">
                <a:ea typeface="黑体" pitchFamily="49" charset="-122"/>
              </a:rPr>
              <a:t>C11</a:t>
            </a:r>
            <a:r>
              <a:rPr lang="zh-CN" altLang="en-US" sz="2800">
                <a:ea typeface="黑体" pitchFamily="49" charset="-122"/>
              </a:rPr>
              <a:t>）</a:t>
            </a:r>
          </a:p>
        </p:txBody>
      </p:sp>
      <p:sp>
        <p:nvSpPr>
          <p:cNvPr id="6151" name="Text Box 7"/>
          <p:cNvSpPr txBox="1">
            <a:spLocks noChangeArrowheads="1"/>
          </p:cNvSpPr>
          <p:nvPr/>
        </p:nvSpPr>
        <p:spPr bwMode="auto">
          <a:xfrm>
            <a:off x="1763713" y="1700213"/>
            <a:ext cx="1223962"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r>
              <a:rPr lang="zh-CN" altLang="en-US" sz="3200">
                <a:solidFill>
                  <a:schemeClr val="accent2"/>
                </a:solidFill>
                <a:ea typeface="黑体" pitchFamily="49" charset="-122"/>
              </a:rPr>
              <a:t>管</a:t>
            </a:r>
          </a:p>
        </p:txBody>
      </p:sp>
      <p:sp>
        <p:nvSpPr>
          <p:cNvPr id="6152" name="Text Box 9"/>
          <p:cNvSpPr txBox="1">
            <a:spLocks noChangeArrowheads="1"/>
          </p:cNvSpPr>
          <p:nvPr/>
        </p:nvSpPr>
        <p:spPr bwMode="auto">
          <a:xfrm>
            <a:off x="6227763" y="1341438"/>
            <a:ext cx="6477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r>
              <a:rPr lang="zh-CN" altLang="en-US" sz="3200">
                <a:solidFill>
                  <a:schemeClr val="accent2"/>
                </a:solidFill>
                <a:ea typeface="黑体" pitchFamily="49" charset="-122"/>
              </a:rPr>
              <a:t>路</a:t>
            </a:r>
          </a:p>
        </p:txBody>
      </p:sp>
      <p:sp>
        <p:nvSpPr>
          <p:cNvPr id="6153" name="Line 10"/>
          <p:cNvSpPr>
            <a:spLocks noChangeShapeType="1"/>
          </p:cNvSpPr>
          <p:nvPr/>
        </p:nvSpPr>
        <p:spPr bwMode="auto">
          <a:xfrm>
            <a:off x="3492500" y="3573463"/>
            <a:ext cx="1008063" cy="0"/>
          </a:xfrm>
          <a:prstGeom prst="line">
            <a:avLst/>
          </a:prstGeom>
          <a:noFill/>
          <a:ln w="38100">
            <a:solidFill>
              <a:srgbClr val="CC00FF"/>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6154" name="Text Box 11"/>
          <p:cNvSpPr txBox="1">
            <a:spLocks noChangeArrowheads="1"/>
          </p:cNvSpPr>
          <p:nvPr/>
        </p:nvSpPr>
        <p:spPr bwMode="auto">
          <a:xfrm>
            <a:off x="3563938" y="2997200"/>
            <a:ext cx="10080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r>
              <a:rPr lang="zh-CN" altLang="en-US">
                <a:solidFill>
                  <a:srgbClr val="CC00FF"/>
                </a:solidFill>
                <a:ea typeface="黑体" pitchFamily="49" charset="-122"/>
              </a:rPr>
              <a:t>构成</a:t>
            </a:r>
          </a:p>
        </p:txBody>
      </p:sp>
    </p:spTree>
    <p:extLst>
      <p:ext uri="{BB962C8B-B14F-4D97-AF65-F5344CB8AC3E}">
        <p14:creationId xmlns:p14="http://schemas.microsoft.com/office/powerpoint/2010/main" xmlns="" val="10086757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xfrm>
            <a:off x="250825" y="976313"/>
            <a:ext cx="8353425" cy="796925"/>
          </a:xfrm>
          <a:extLst>
            <a:ext uri="{909E8E84-426E-40DD-AFC4-6F175D3DCCD1}">
              <a14:hiddenFill xmlns:a14="http://schemas.microsoft.com/office/drawing/2010/main" xmlns="">
                <a:solidFill>
                  <a:srgbClr val="FFFFFF"/>
                </a:solidFill>
              </a14:hiddenFill>
            </a:ext>
          </a:extLst>
        </p:spPr>
        <p:txBody>
          <a:bodyPr/>
          <a:lstStyle/>
          <a:p>
            <a:pPr eaLnBrk="1" hangingPunct="1">
              <a:lnSpc>
                <a:spcPct val="80000"/>
              </a:lnSpc>
              <a:spcBef>
                <a:spcPct val="0"/>
              </a:spcBef>
            </a:pPr>
            <a:r>
              <a:rPr lang="zh-CN" altLang="zh-CN" sz="2800" b="1" smtClean="0">
                <a:latin typeface="宋体" pitchFamily="2" charset="-122"/>
              </a:rPr>
              <a:t>在</a:t>
            </a:r>
            <a:r>
              <a:rPr lang="zh-CN" altLang="zh-CN" sz="2800" b="1" smtClean="0">
                <a:solidFill>
                  <a:srgbClr val="FF0000"/>
                </a:solidFill>
                <a:latin typeface="宋体" pitchFamily="2" charset="-122"/>
              </a:rPr>
              <a:t>交流通路</a:t>
            </a:r>
            <a:r>
              <a:rPr lang="zh-CN" altLang="zh-CN" sz="2800" b="1" smtClean="0">
                <a:latin typeface="宋体" pitchFamily="2" charset="-122"/>
              </a:rPr>
              <a:t>中可将晶体管看成为一个二端口网络，输入回路、输出回路各为一个端口。</a:t>
            </a:r>
          </a:p>
        </p:txBody>
      </p:sp>
      <p:pic>
        <p:nvPicPr>
          <p:cNvPr id="53251" name="Picture 3" descr="Dz02031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xmlns="" val="0"/>
              </a:ext>
            </a:extLst>
          </a:blip>
          <a:srcRect l="44083" b="60550"/>
          <a:stretch>
            <a:fillRect/>
          </a:stretch>
        </p:blipFill>
        <p:spPr bwMode="auto">
          <a:xfrm>
            <a:off x="4859338" y="1773238"/>
            <a:ext cx="3195637" cy="267335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53252" name="Text Box 4"/>
          <p:cNvSpPr txBox="1">
            <a:spLocks noChangeArrowheads="1"/>
          </p:cNvSpPr>
          <p:nvPr/>
        </p:nvSpPr>
        <p:spPr bwMode="auto">
          <a:xfrm>
            <a:off x="685800" y="260350"/>
            <a:ext cx="2447925" cy="466725"/>
          </a:xfrm>
          <a:prstGeom prst="rect">
            <a:avLst/>
          </a:prstGeom>
          <a:solidFill>
            <a:srgbClr val="66FFFF"/>
          </a:solidFill>
          <a:ln w="9525">
            <a:solidFill>
              <a:srgbClr val="FF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b="1">
                <a:ea typeface="宋体" pitchFamily="2" charset="-122"/>
              </a:rPr>
              <a:t>小信号模型</a:t>
            </a:r>
          </a:p>
        </p:txBody>
      </p:sp>
      <p:pic>
        <p:nvPicPr>
          <p:cNvPr id="83973" name="Picture 5" descr="未标题-1 拷贝"/>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859338" y="4508500"/>
            <a:ext cx="2881312" cy="2039938"/>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pic>
        <p:nvPicPr>
          <p:cNvPr id="53254" name="Picture 6" descr="未标题-2 拷贝"/>
          <p:cNvPicPr>
            <a:picLocks noChangeAspect="1" noChangeArrowheads="1"/>
          </p:cNvPicPr>
          <p:nvPr/>
        </p:nvPicPr>
        <p:blipFill>
          <a:blip r:embed="rId5" cstate="print">
            <a:extLst>
              <a:ext uri="{28A0092B-C50C-407E-A947-70E740481C1C}">
                <a14:useLocalDpi xmlns:a14="http://schemas.microsoft.com/office/drawing/2010/main" xmlns="" val="0"/>
              </a:ext>
            </a:extLst>
          </a:blip>
          <a:srcRect r="35576" b="42514"/>
          <a:stretch>
            <a:fillRect/>
          </a:stretch>
        </p:blipFill>
        <p:spPr bwMode="auto">
          <a:xfrm>
            <a:off x="612775" y="1916113"/>
            <a:ext cx="3743325" cy="2686050"/>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sp>
        <p:nvSpPr>
          <p:cNvPr id="53255" name="Line 7"/>
          <p:cNvSpPr>
            <a:spLocks noChangeShapeType="1"/>
          </p:cNvSpPr>
          <p:nvPr/>
        </p:nvSpPr>
        <p:spPr bwMode="auto">
          <a:xfrm flipH="1">
            <a:off x="1692275" y="3141663"/>
            <a:ext cx="287338" cy="719137"/>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pic>
        <p:nvPicPr>
          <p:cNvPr id="53256" name="Picture 8" descr="未标题-2 拷贝"/>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684213" y="4797425"/>
            <a:ext cx="2870200" cy="1800225"/>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sp>
        <p:nvSpPr>
          <p:cNvPr id="53257" name="Rectangle 9"/>
          <p:cNvSpPr>
            <a:spLocks noChangeArrowheads="1"/>
          </p:cNvSpPr>
          <p:nvPr/>
        </p:nvSpPr>
        <p:spPr bwMode="auto">
          <a:xfrm>
            <a:off x="1692275" y="4868863"/>
            <a:ext cx="1079500" cy="1655762"/>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spTree>
    <p:extLst>
      <p:ext uri="{BB962C8B-B14F-4D97-AF65-F5344CB8AC3E}">
        <p14:creationId xmlns:p14="http://schemas.microsoft.com/office/powerpoint/2010/main" xmlns="" val="28239414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3973"/>
                                        </p:tgtEl>
                                        <p:attrNameLst>
                                          <p:attrName>style.visibility</p:attrName>
                                        </p:attrNameLst>
                                      </p:cBhvr>
                                      <p:to>
                                        <p:strVal val="visible"/>
                                      </p:to>
                                    </p:set>
                                    <p:anim calcmode="lin" valueType="num">
                                      <p:cBhvr additive="base">
                                        <p:cTn id="7" dur="500" fill="hold"/>
                                        <p:tgtEl>
                                          <p:spTgt spid="83973"/>
                                        </p:tgtEl>
                                        <p:attrNameLst>
                                          <p:attrName>ppt_x</p:attrName>
                                        </p:attrNameLst>
                                      </p:cBhvr>
                                      <p:tavLst>
                                        <p:tav tm="0">
                                          <p:val>
                                            <p:strVal val="#ppt_x"/>
                                          </p:val>
                                        </p:tav>
                                        <p:tav tm="100000">
                                          <p:val>
                                            <p:strVal val="#ppt_x"/>
                                          </p:val>
                                        </p:tav>
                                      </p:tavLst>
                                    </p:anim>
                                    <p:anim calcmode="lin" valueType="num">
                                      <p:cBhvr additive="base">
                                        <p:cTn id="8" dur="500" fill="hold"/>
                                        <p:tgtEl>
                                          <p:spTgt spid="839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Line 2"/>
          <p:cNvSpPr>
            <a:spLocks noChangeShapeType="1"/>
          </p:cNvSpPr>
          <p:nvPr/>
        </p:nvSpPr>
        <p:spPr bwMode="auto">
          <a:xfrm>
            <a:off x="533400" y="609600"/>
            <a:ext cx="4419600" cy="0"/>
          </a:xfrm>
          <a:prstGeom prst="line">
            <a:avLst/>
          </a:prstGeom>
          <a:noFill/>
          <a:ln w="889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0419" name="Rectangle 3">
            <a:hlinkClick r:id="rId5" action="ppaction://hlinksldjump"/>
          </p:cNvPr>
          <p:cNvSpPr>
            <a:spLocks noChangeArrowheads="1"/>
          </p:cNvSpPr>
          <p:nvPr/>
        </p:nvSpPr>
        <p:spPr bwMode="auto">
          <a:xfrm>
            <a:off x="457200" y="76200"/>
            <a:ext cx="457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b">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zh-CN" altLang="zh-CN" b="1">
                <a:solidFill>
                  <a:srgbClr val="800000"/>
                </a:solidFill>
                <a:ea typeface="黑体" pitchFamily="49" charset="-122"/>
              </a:rPr>
              <a:t>1. BJT的H参数及小信号模型</a:t>
            </a:r>
          </a:p>
        </p:txBody>
      </p:sp>
      <p:sp>
        <p:nvSpPr>
          <p:cNvPr id="60420" name="Rectangle 4"/>
          <p:cNvSpPr>
            <a:spLocks noChangeArrowheads="1"/>
          </p:cNvSpPr>
          <p:nvPr/>
        </p:nvSpPr>
        <p:spPr bwMode="auto">
          <a:xfrm>
            <a:off x="609600" y="680693"/>
            <a:ext cx="4267200" cy="462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b">
            <a:spAutoFit/>
          </a:bodyPr>
          <a:lstStyle>
            <a:lvl1pPr marL="476250" indent="-476250"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zh-CN" altLang="zh-CN" b="1" dirty="0">
                <a:solidFill>
                  <a:srgbClr val="800000"/>
                </a:solidFill>
                <a:sym typeface="Symbol" pitchFamily="18" charset="2"/>
              </a:rPr>
              <a:t> </a:t>
            </a:r>
            <a:r>
              <a:rPr lang="zh-CN" altLang="zh-CN" b="1" dirty="0" smtClean="0"/>
              <a:t>参数</a:t>
            </a:r>
            <a:r>
              <a:rPr lang="zh-CN" altLang="zh-CN" b="1" dirty="0"/>
              <a:t>的确定</a:t>
            </a:r>
          </a:p>
        </p:txBody>
      </p:sp>
      <p:sp>
        <p:nvSpPr>
          <p:cNvPr id="98309" name="Text Box 5"/>
          <p:cNvSpPr txBox="1">
            <a:spLocks noChangeArrowheads="1"/>
          </p:cNvSpPr>
          <p:nvPr/>
        </p:nvSpPr>
        <p:spPr bwMode="auto">
          <a:xfrm>
            <a:off x="1116013" y="2276475"/>
            <a:ext cx="3240087" cy="676275"/>
          </a:xfrm>
          <a:prstGeom prst="rect">
            <a:avLst/>
          </a:prstGeom>
          <a:solidFill>
            <a:srgbClr val="FFFFCC"/>
          </a:solidFill>
          <a:ln w="28575">
            <a:solidFill>
              <a:srgbClr val="0099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lnSpc>
                <a:spcPct val="130000"/>
              </a:lnSpc>
            </a:pPr>
            <a:r>
              <a:rPr lang="zh-CN" altLang="zh-CN" sz="2800" b="1" i="1"/>
              <a:t>r</a:t>
            </a:r>
            <a:r>
              <a:rPr lang="zh-CN" altLang="zh-CN" sz="2800" b="1" baseline="-25000"/>
              <a:t>be</a:t>
            </a:r>
            <a:r>
              <a:rPr lang="zh-CN" altLang="zh-CN" sz="2800" b="1"/>
              <a:t>= </a:t>
            </a:r>
            <a:r>
              <a:rPr lang="zh-CN" altLang="zh-CN" sz="2800" b="1" i="1"/>
              <a:t>r</a:t>
            </a:r>
            <a:r>
              <a:rPr lang="zh-CN" altLang="zh-CN" sz="2800" b="1" baseline="-25000"/>
              <a:t>bb’</a:t>
            </a:r>
            <a:r>
              <a:rPr lang="zh-CN" altLang="zh-CN" sz="2800" b="1"/>
              <a:t> + (1+ </a:t>
            </a:r>
            <a:r>
              <a:rPr lang="zh-CN" altLang="zh-CN" sz="2800" b="1" i="1">
                <a:sym typeface="Symbol" pitchFamily="18" charset="2"/>
              </a:rPr>
              <a:t></a:t>
            </a:r>
            <a:r>
              <a:rPr lang="zh-CN" altLang="zh-CN" sz="2800" b="1">
                <a:sym typeface="Symbol" pitchFamily="18" charset="2"/>
              </a:rPr>
              <a:t> </a:t>
            </a:r>
            <a:r>
              <a:rPr lang="zh-CN" altLang="zh-CN" sz="2800" b="1"/>
              <a:t>) </a:t>
            </a:r>
            <a:r>
              <a:rPr lang="zh-CN" altLang="zh-CN" sz="2800" b="1" i="1"/>
              <a:t>r</a:t>
            </a:r>
            <a:r>
              <a:rPr lang="zh-CN" altLang="zh-CN" sz="2800" b="1" baseline="-25000"/>
              <a:t>e</a:t>
            </a:r>
          </a:p>
        </p:txBody>
      </p:sp>
      <p:sp>
        <p:nvSpPr>
          <p:cNvPr id="98310" name="Text Box 6"/>
          <p:cNvSpPr txBox="1">
            <a:spLocks noChangeArrowheads="1"/>
          </p:cNvSpPr>
          <p:nvPr/>
        </p:nvSpPr>
        <p:spPr bwMode="auto">
          <a:xfrm>
            <a:off x="250825" y="3213100"/>
            <a:ext cx="5638800" cy="53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lnSpc>
                <a:spcPct val="120000"/>
              </a:lnSpc>
            </a:pPr>
            <a:r>
              <a:rPr lang="zh-CN" altLang="zh-CN" b="1"/>
              <a:t>其中对于低频小功率管    </a:t>
            </a:r>
            <a:r>
              <a:rPr lang="zh-CN" altLang="zh-CN" b="1" i="1"/>
              <a:t>r</a:t>
            </a:r>
            <a:r>
              <a:rPr lang="zh-CN" altLang="zh-CN" b="1" baseline="-25000"/>
              <a:t>bb’</a:t>
            </a:r>
            <a:r>
              <a:rPr lang="zh-CN" altLang="zh-CN" b="1"/>
              <a:t>≈200</a:t>
            </a:r>
            <a:r>
              <a:rPr lang="zh-CN" altLang="zh-CN" b="1">
                <a:sym typeface="Symbol" pitchFamily="18" charset="2"/>
              </a:rPr>
              <a:t></a:t>
            </a:r>
            <a:r>
              <a:rPr lang="zh-CN" altLang="zh-CN" b="1" baseline="-25000"/>
              <a:t>       </a:t>
            </a:r>
            <a:r>
              <a:rPr lang="zh-CN" altLang="zh-CN" b="1" i="1"/>
              <a:t> </a:t>
            </a:r>
            <a:endParaRPr lang="zh-CN" altLang="zh-CN" b="1" baseline="-25000"/>
          </a:p>
        </p:txBody>
      </p:sp>
      <p:graphicFrame>
        <p:nvGraphicFramePr>
          <p:cNvPr id="98311" name="Object 7"/>
          <p:cNvGraphicFramePr>
            <a:graphicFrameLocks noChangeAspect="1"/>
          </p:cNvGraphicFramePr>
          <p:nvPr/>
        </p:nvGraphicFramePr>
        <p:xfrm>
          <a:off x="1042988" y="5373688"/>
          <a:ext cx="3976687" cy="955675"/>
        </p:xfrm>
        <a:graphic>
          <a:graphicData uri="http://schemas.openxmlformats.org/presentationml/2006/ole">
            <p:oleObj spid="_x0000_s13350" r:id="rId6" imgW="1727950" imgH="419282" progId="Equation.3">
              <p:embed/>
            </p:oleObj>
          </a:graphicData>
        </a:graphic>
      </p:graphicFrame>
      <p:grpSp>
        <p:nvGrpSpPr>
          <p:cNvPr id="98312" name="Group 8"/>
          <p:cNvGrpSpPr>
            <a:grpSpLocks/>
          </p:cNvGrpSpPr>
          <p:nvPr/>
        </p:nvGrpSpPr>
        <p:grpSpPr bwMode="auto">
          <a:xfrm>
            <a:off x="609600" y="3906838"/>
            <a:ext cx="5486400" cy="1009650"/>
            <a:chOff x="0" y="0"/>
            <a:chExt cx="3456" cy="636"/>
          </a:xfrm>
        </p:grpSpPr>
        <p:graphicFrame>
          <p:nvGraphicFramePr>
            <p:cNvPr id="60431" name="Object 9"/>
            <p:cNvGraphicFramePr>
              <a:graphicFrameLocks noChangeAspect="1"/>
            </p:cNvGraphicFramePr>
            <p:nvPr/>
          </p:nvGraphicFramePr>
          <p:xfrm>
            <a:off x="239" y="0"/>
            <a:ext cx="2395" cy="636"/>
          </p:xfrm>
          <a:graphic>
            <a:graphicData uri="http://schemas.openxmlformats.org/presentationml/2006/ole">
              <p:oleObj spid="_x0000_s13351" r:id="rId7" imgW="1651000" imgH="444500" progId="Equation.3">
                <p:embed/>
              </p:oleObj>
            </a:graphicData>
          </a:graphic>
        </p:graphicFrame>
        <p:sp>
          <p:nvSpPr>
            <p:cNvPr id="60432" name="Text Box 10"/>
            <p:cNvSpPr txBox="1">
              <a:spLocks noChangeArrowheads="1"/>
            </p:cNvSpPr>
            <p:nvPr/>
          </p:nvSpPr>
          <p:spPr bwMode="auto">
            <a:xfrm>
              <a:off x="0" y="84"/>
              <a:ext cx="528" cy="3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lnSpc>
                  <a:spcPct val="120000"/>
                </a:lnSpc>
              </a:pPr>
              <a:r>
                <a:rPr lang="zh-CN" altLang="zh-CN" b="1"/>
                <a:t>而</a:t>
              </a:r>
              <a:r>
                <a:rPr lang="zh-CN" altLang="zh-CN" sz="2800" b="1" baseline="-25000"/>
                <a:t>       </a:t>
              </a:r>
              <a:r>
                <a:rPr lang="zh-CN" altLang="zh-CN" sz="2800" b="1" i="1"/>
                <a:t> </a:t>
              </a:r>
              <a:endParaRPr lang="zh-CN" altLang="zh-CN" sz="2800" b="1" baseline="-25000"/>
            </a:p>
          </p:txBody>
        </p:sp>
        <p:sp>
          <p:nvSpPr>
            <p:cNvPr id="60433" name="Text Box 11"/>
            <p:cNvSpPr txBox="1">
              <a:spLocks noChangeArrowheads="1"/>
            </p:cNvSpPr>
            <p:nvPr/>
          </p:nvSpPr>
          <p:spPr bwMode="auto">
            <a:xfrm>
              <a:off x="2592" y="132"/>
              <a:ext cx="864"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lnSpc>
                  <a:spcPct val="120000"/>
                </a:lnSpc>
              </a:pPr>
              <a:r>
                <a:rPr lang="zh-CN" altLang="zh-CN" sz="2000" b="1">
                  <a:solidFill>
                    <a:srgbClr val="0033CC"/>
                  </a:solidFill>
                </a:rPr>
                <a:t>(</a:t>
              </a:r>
              <a:r>
                <a:rPr lang="zh-CN" altLang="zh-CN" sz="2000" b="1" i="1">
                  <a:solidFill>
                    <a:srgbClr val="0033CC"/>
                  </a:solidFill>
                </a:rPr>
                <a:t>T</a:t>
              </a:r>
              <a:r>
                <a:rPr lang="zh-CN" altLang="zh-CN" sz="2000" b="1">
                  <a:solidFill>
                    <a:srgbClr val="0033CC"/>
                  </a:solidFill>
                </a:rPr>
                <a:t>=300K)</a:t>
              </a:r>
              <a:r>
                <a:rPr lang="zh-CN" altLang="zh-CN" sz="2000" b="1" baseline="-25000">
                  <a:solidFill>
                    <a:srgbClr val="0033CC"/>
                  </a:solidFill>
                </a:rPr>
                <a:t>       </a:t>
              </a:r>
              <a:r>
                <a:rPr lang="zh-CN" altLang="zh-CN" sz="2000" b="1" i="1">
                  <a:solidFill>
                    <a:srgbClr val="0033CC"/>
                  </a:solidFill>
                </a:rPr>
                <a:t> </a:t>
              </a:r>
              <a:endParaRPr lang="zh-CN" altLang="zh-CN" sz="2000" b="1" baseline="-25000">
                <a:solidFill>
                  <a:srgbClr val="0033CC"/>
                </a:solidFill>
              </a:endParaRPr>
            </a:p>
          </p:txBody>
        </p:sp>
      </p:grpSp>
      <p:pic>
        <p:nvPicPr>
          <p:cNvPr id="98316" name="Picture 12" descr="4312"/>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6103938" y="3284538"/>
            <a:ext cx="2500312" cy="3384550"/>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sp>
        <p:nvSpPr>
          <p:cNvPr id="60426" name="Rectangle 13"/>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grpSp>
        <p:nvGrpSpPr>
          <p:cNvPr id="98318" name="Group 14"/>
          <p:cNvGrpSpPr>
            <a:grpSpLocks/>
          </p:cNvGrpSpPr>
          <p:nvPr/>
        </p:nvGrpSpPr>
        <p:grpSpPr bwMode="auto">
          <a:xfrm>
            <a:off x="250825" y="1484313"/>
            <a:ext cx="4960938" cy="566737"/>
            <a:chOff x="0" y="0"/>
            <a:chExt cx="3125" cy="357"/>
          </a:xfrm>
        </p:grpSpPr>
        <p:sp>
          <p:nvSpPr>
            <p:cNvPr id="60429" name="Text Box 15"/>
            <p:cNvSpPr txBox="1">
              <a:spLocks noChangeArrowheads="1"/>
            </p:cNvSpPr>
            <p:nvPr/>
          </p:nvSpPr>
          <p:spPr bwMode="auto">
            <a:xfrm>
              <a:off x="0" y="0"/>
              <a:ext cx="2208" cy="357"/>
            </a:xfrm>
            <a:prstGeom prst="rect">
              <a:avLst/>
            </a:prstGeom>
            <a:noFill/>
            <a:ln>
              <a:noFill/>
            </a:ln>
            <a:effectLst/>
            <a:extLst>
              <a:ext uri="{909E8E84-426E-40DD-AFC4-6F175D3DCCD1}">
                <a14:hiddenFill xmlns:a14="http://schemas.microsoft.com/office/drawing/2010/main" xmlns="">
                  <a:solidFill>
                    <a:srgbClr val="CAFEF8"/>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lnSpc>
                  <a:spcPct val="130000"/>
                </a:lnSpc>
              </a:pPr>
              <a:r>
                <a:rPr lang="zh-CN" altLang="zh-CN" b="1"/>
                <a:t>一般用公式估算 </a:t>
              </a:r>
              <a:r>
                <a:rPr lang="zh-CN" altLang="zh-CN" b="1" i="1"/>
                <a:t>r</a:t>
              </a:r>
              <a:r>
                <a:rPr lang="zh-CN" altLang="zh-CN" b="1" baseline="-25000"/>
                <a:t>be</a:t>
              </a:r>
              <a:r>
                <a:rPr lang="zh-CN" altLang="zh-CN" b="1"/>
                <a:t> </a:t>
              </a:r>
              <a:endParaRPr lang="zh-CN" altLang="zh-CN" b="1" baseline="-25000"/>
            </a:p>
          </p:txBody>
        </p:sp>
        <p:sp>
          <p:nvSpPr>
            <p:cNvPr id="60430" name="Text Box 16"/>
            <p:cNvSpPr txBox="1">
              <a:spLocks noChangeArrowheads="1"/>
            </p:cNvSpPr>
            <p:nvPr/>
          </p:nvSpPr>
          <p:spPr bwMode="auto">
            <a:xfrm>
              <a:off x="1824" y="0"/>
              <a:ext cx="1301" cy="357"/>
            </a:xfrm>
            <a:prstGeom prst="rect">
              <a:avLst/>
            </a:prstGeom>
            <a:noFill/>
            <a:ln>
              <a:noFill/>
            </a:ln>
            <a:effectLst/>
            <a:extLst>
              <a:ext uri="{909E8E84-426E-40DD-AFC4-6F175D3DCCD1}">
                <a14:hiddenFill xmlns:a14="http://schemas.microsoft.com/office/drawing/2010/main" xmlns="">
                  <a:solidFill>
                    <a:srgbClr val="CAFEF8"/>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lnSpc>
                  <a:spcPct val="130000"/>
                </a:lnSpc>
              </a:pPr>
              <a:r>
                <a:rPr lang="zh-CN" altLang="zh-CN" b="1"/>
                <a:t>（忽略 </a:t>
              </a:r>
              <a:r>
                <a:rPr lang="zh-CN" altLang="zh-CN" b="1" i="1"/>
                <a:t>r’</a:t>
              </a:r>
              <a:r>
                <a:rPr lang="zh-CN" altLang="zh-CN" b="1" baseline="-25000"/>
                <a:t>e</a:t>
              </a:r>
              <a:r>
                <a:rPr lang="zh-CN" altLang="zh-CN" b="1"/>
                <a:t> ）</a:t>
              </a:r>
              <a:endParaRPr lang="zh-CN" altLang="zh-CN" b="1" baseline="-25000"/>
            </a:p>
          </p:txBody>
        </p:sp>
      </p:grpSp>
      <p:pic>
        <p:nvPicPr>
          <p:cNvPr id="60428" name="Picture 17" descr="未标题-1 拷贝"/>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5219700" y="333375"/>
            <a:ext cx="3567113" cy="2525713"/>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64588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98318"/>
                                        </p:tgtEl>
                                        <p:attrNameLst>
                                          <p:attrName>style.visibility</p:attrName>
                                        </p:attrNameLst>
                                      </p:cBhvr>
                                      <p:to>
                                        <p:strVal val="visible"/>
                                      </p:to>
                                    </p:set>
                                    <p:animEffect transition="in" filter="strips(downRight)">
                                      <p:cBhvr>
                                        <p:cTn id="7" dur="500"/>
                                        <p:tgtEl>
                                          <p:spTgt spid="983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8316"/>
                                        </p:tgtEl>
                                        <p:attrNameLst>
                                          <p:attrName>style.visibility</p:attrName>
                                        </p:attrNameLst>
                                      </p:cBhvr>
                                      <p:to>
                                        <p:strVal val="visible"/>
                                      </p:to>
                                    </p:set>
                                    <p:animEffect transition="in" filter="box(in)">
                                      <p:cBhvr>
                                        <p:cTn id="12" dur="500"/>
                                        <p:tgtEl>
                                          <p:spTgt spid="983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98309"/>
                                        </p:tgtEl>
                                        <p:attrNameLst>
                                          <p:attrName>style.visibility</p:attrName>
                                        </p:attrNameLst>
                                      </p:cBhvr>
                                      <p:to>
                                        <p:strVal val="visible"/>
                                      </p:to>
                                    </p:set>
                                    <p:anim calcmode="lin" valueType="num">
                                      <p:cBhvr>
                                        <p:cTn id="17" dur="500" fill="hold"/>
                                        <p:tgtEl>
                                          <p:spTgt spid="98309"/>
                                        </p:tgtEl>
                                        <p:attrNameLst>
                                          <p:attrName>ppt_w</p:attrName>
                                        </p:attrNameLst>
                                      </p:cBhvr>
                                      <p:tavLst>
                                        <p:tav tm="0">
                                          <p:val>
                                            <p:fltVal val="0"/>
                                          </p:val>
                                        </p:tav>
                                        <p:tav tm="100000">
                                          <p:val>
                                            <p:strVal val="#ppt_w"/>
                                          </p:val>
                                        </p:tav>
                                      </p:tavLst>
                                    </p:anim>
                                    <p:anim calcmode="lin" valueType="num">
                                      <p:cBhvr>
                                        <p:cTn id="18" dur="500" fill="hold"/>
                                        <p:tgtEl>
                                          <p:spTgt spid="98309"/>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98310"/>
                                        </p:tgtEl>
                                        <p:attrNameLst>
                                          <p:attrName>style.visibility</p:attrName>
                                        </p:attrNameLst>
                                      </p:cBhvr>
                                      <p:to>
                                        <p:strVal val="visible"/>
                                      </p:to>
                                    </p:set>
                                    <p:anim calcmode="lin" valueType="num">
                                      <p:cBhvr>
                                        <p:cTn id="23" dur="500" fill="hold"/>
                                        <p:tgtEl>
                                          <p:spTgt spid="98310"/>
                                        </p:tgtEl>
                                        <p:attrNameLst>
                                          <p:attrName>ppt_w</p:attrName>
                                        </p:attrNameLst>
                                      </p:cBhvr>
                                      <p:tavLst>
                                        <p:tav tm="0">
                                          <p:val>
                                            <p:fltVal val="0"/>
                                          </p:val>
                                        </p:tav>
                                        <p:tav tm="100000">
                                          <p:val>
                                            <p:strVal val="#ppt_w"/>
                                          </p:val>
                                        </p:tav>
                                      </p:tavLst>
                                    </p:anim>
                                    <p:anim calcmode="lin" valueType="num">
                                      <p:cBhvr>
                                        <p:cTn id="24" dur="500" fill="hold"/>
                                        <p:tgtEl>
                                          <p:spTgt spid="9831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1"/>
                                            </p:cond>
                                          </p:stCondLst>
                                          <p:endCondLst>
                                            <p:cond evt="onStopAudio" delay="0">
                                              <p:tgtEl>
                                                <p:sldTgt/>
                                              </p:tgtEl>
                                            </p:cond>
                                          </p:endCondLst>
                                        </p:cTn>
                                        <p:tgtEl>
                                          <p:sndTgt r:embed="rId4" name="CHIMES.WAV"/>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nodeType="clickEffect">
                                  <p:stCondLst>
                                    <p:cond delay="0"/>
                                  </p:stCondLst>
                                  <p:childTnLst>
                                    <p:set>
                                      <p:cBhvr>
                                        <p:cTn id="28" dur="1" fill="hold">
                                          <p:stCondLst>
                                            <p:cond delay="0"/>
                                          </p:stCondLst>
                                        </p:cTn>
                                        <p:tgtEl>
                                          <p:spTgt spid="98312"/>
                                        </p:tgtEl>
                                        <p:attrNameLst>
                                          <p:attrName>style.visibility</p:attrName>
                                        </p:attrNameLst>
                                      </p:cBhvr>
                                      <p:to>
                                        <p:strVal val="visible"/>
                                      </p:to>
                                    </p:set>
                                    <p:animEffect transition="in" filter="strips(downRight)">
                                      <p:cBhvr>
                                        <p:cTn id="29" dur="500"/>
                                        <p:tgtEl>
                                          <p:spTgt spid="98312"/>
                                        </p:tgtEl>
                                      </p:cBhvr>
                                    </p:animEffect>
                                  </p:childTnLst>
                                  <p:subTnLst>
                                    <p:audio>
                                      <p:cMediaNode>
                                        <p:cTn display="0" masterRel="sameClick">
                                          <p:stCondLst>
                                            <p:cond evt="begin" delay="0">
                                              <p:tn val="27"/>
                                            </p:cond>
                                          </p:stCondLst>
                                          <p:endCondLst>
                                            <p:cond evt="onStopAudio" delay="0">
                                              <p:tgtEl>
                                                <p:sldTgt/>
                                              </p:tgtEl>
                                            </p:cond>
                                          </p:endCondLst>
                                        </p:cTn>
                                        <p:tgtEl>
                                          <p:sndTgt r:embed="rId4" name="CHIMES.WAV"/>
                                        </p:tgtEl>
                                      </p:cMediaNode>
                                    </p:audio>
                                  </p:sub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nodeType="clickEffect">
                                  <p:stCondLst>
                                    <p:cond delay="0"/>
                                  </p:stCondLst>
                                  <p:childTnLst>
                                    <p:set>
                                      <p:cBhvr>
                                        <p:cTn id="33" dur="1" fill="hold">
                                          <p:stCondLst>
                                            <p:cond delay="0"/>
                                          </p:stCondLst>
                                        </p:cTn>
                                        <p:tgtEl>
                                          <p:spTgt spid="98311"/>
                                        </p:tgtEl>
                                        <p:attrNameLst>
                                          <p:attrName>style.visibility</p:attrName>
                                        </p:attrNameLst>
                                      </p:cBhvr>
                                      <p:to>
                                        <p:strVal val="visible"/>
                                      </p:to>
                                    </p:set>
                                    <p:animEffect transition="in" filter="wipe(down)">
                                      <p:cBhvr>
                                        <p:cTn id="34" dur="500"/>
                                        <p:tgtEl>
                                          <p:spTgt spid="98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animBg="1" autoUpdateAnimBg="0"/>
      <p:bldP spid="98310"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10"/>
          <p:cNvSpPr txBox="1">
            <a:spLocks noChangeArrowheads="1"/>
          </p:cNvSpPr>
          <p:nvPr/>
        </p:nvSpPr>
        <p:spPr bwMode="auto">
          <a:xfrm>
            <a:off x="304800" y="404813"/>
            <a:ext cx="4122738" cy="493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lnSpc>
                <a:spcPct val="110000"/>
              </a:lnSpc>
            </a:pPr>
            <a:r>
              <a:rPr lang="zh-CN" altLang="zh-CN" b="1">
                <a:solidFill>
                  <a:schemeClr val="accent2"/>
                </a:solidFill>
                <a:ea typeface="宋体" pitchFamily="2" charset="-122"/>
              </a:rPr>
              <a:t>PN结（二极管）的交流电组</a:t>
            </a:r>
          </a:p>
        </p:txBody>
      </p:sp>
      <p:grpSp>
        <p:nvGrpSpPr>
          <p:cNvPr id="100355" name="Group 12"/>
          <p:cNvGrpSpPr>
            <a:grpSpLocks/>
          </p:cNvGrpSpPr>
          <p:nvPr/>
        </p:nvGrpSpPr>
        <p:grpSpPr bwMode="auto">
          <a:xfrm>
            <a:off x="609600" y="1341438"/>
            <a:ext cx="1624013" cy="811212"/>
            <a:chOff x="0" y="0"/>
            <a:chExt cx="1023" cy="511"/>
          </a:xfrm>
        </p:grpSpPr>
        <p:graphicFrame>
          <p:nvGraphicFramePr>
            <p:cNvPr id="61461" name="Object 4"/>
            <p:cNvGraphicFramePr>
              <a:graphicFrameLocks noChangeAspect="1"/>
            </p:cNvGraphicFramePr>
            <p:nvPr/>
          </p:nvGraphicFramePr>
          <p:xfrm>
            <a:off x="336" y="0"/>
            <a:ext cx="687" cy="511"/>
          </p:xfrm>
          <a:graphic>
            <a:graphicData uri="http://schemas.openxmlformats.org/presentationml/2006/ole">
              <p:oleObj spid="_x0000_s14474" r:id="rId5" imgW="551123" imgH="410138" progId="Equation.3">
                <p:embed/>
              </p:oleObj>
            </a:graphicData>
          </a:graphic>
        </p:graphicFrame>
        <p:sp>
          <p:nvSpPr>
            <p:cNvPr id="61462" name="Text Box 14"/>
            <p:cNvSpPr txBox="1">
              <a:spLocks noChangeArrowheads="1"/>
            </p:cNvSpPr>
            <p:nvPr/>
          </p:nvSpPr>
          <p:spPr bwMode="auto">
            <a:xfrm>
              <a:off x="0" y="96"/>
              <a:ext cx="432"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lnSpc>
                  <a:spcPct val="130000"/>
                </a:lnSpc>
              </a:pPr>
              <a:r>
                <a:rPr lang="zh-CN" altLang="zh-CN" sz="2000" b="1">
                  <a:ea typeface="宋体" pitchFamily="2" charset="-122"/>
                </a:rPr>
                <a:t>即</a:t>
              </a:r>
            </a:p>
          </p:txBody>
        </p:sp>
      </p:grpSp>
      <p:grpSp>
        <p:nvGrpSpPr>
          <p:cNvPr id="100358" name="Group 15"/>
          <p:cNvGrpSpPr>
            <a:grpSpLocks/>
          </p:cNvGrpSpPr>
          <p:nvPr/>
        </p:nvGrpSpPr>
        <p:grpSpPr bwMode="auto">
          <a:xfrm>
            <a:off x="2590800" y="1493838"/>
            <a:ext cx="2870200" cy="508000"/>
            <a:chOff x="0" y="0"/>
            <a:chExt cx="1808" cy="320"/>
          </a:xfrm>
        </p:grpSpPr>
        <p:graphicFrame>
          <p:nvGraphicFramePr>
            <p:cNvPr id="61459" name="Object 7"/>
            <p:cNvGraphicFramePr>
              <a:graphicFrameLocks noChangeAspect="1"/>
            </p:cNvGraphicFramePr>
            <p:nvPr/>
          </p:nvGraphicFramePr>
          <p:xfrm>
            <a:off x="480" y="48"/>
            <a:ext cx="1328" cy="272"/>
          </p:xfrm>
          <a:graphic>
            <a:graphicData uri="http://schemas.openxmlformats.org/presentationml/2006/ole">
              <p:oleObj spid="_x0000_s14475" r:id="rId6" imgW="1062865" imgH="217695" progId="Equation.3">
                <p:embed/>
              </p:oleObj>
            </a:graphicData>
          </a:graphic>
        </p:graphicFrame>
        <p:sp>
          <p:nvSpPr>
            <p:cNvPr id="61460" name="Text Box 17"/>
            <p:cNvSpPr txBox="1">
              <a:spLocks noChangeArrowheads="1"/>
            </p:cNvSpPr>
            <p:nvPr/>
          </p:nvSpPr>
          <p:spPr bwMode="auto">
            <a:xfrm>
              <a:off x="0" y="0"/>
              <a:ext cx="624"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lnSpc>
                  <a:spcPct val="130000"/>
                </a:lnSpc>
              </a:pPr>
              <a:r>
                <a:rPr lang="zh-CN" altLang="zh-CN" sz="2000" b="1">
                  <a:ea typeface="宋体" pitchFamily="2" charset="-122"/>
                </a:rPr>
                <a:t>根据</a:t>
              </a:r>
            </a:p>
          </p:txBody>
        </p:sp>
      </p:grpSp>
      <p:sp>
        <p:nvSpPr>
          <p:cNvPr id="100361" name="Text Box 18"/>
          <p:cNvSpPr txBox="1">
            <a:spLocks noChangeArrowheads="1"/>
          </p:cNvSpPr>
          <p:nvPr/>
        </p:nvSpPr>
        <p:spPr bwMode="auto">
          <a:xfrm>
            <a:off x="457200" y="2179638"/>
            <a:ext cx="2590800"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lnSpc>
                <a:spcPct val="130000"/>
              </a:lnSpc>
            </a:pPr>
            <a:r>
              <a:rPr lang="zh-CN" altLang="zh-CN" sz="2000" b="1">
                <a:ea typeface="宋体" pitchFamily="2" charset="-122"/>
              </a:rPr>
              <a:t>得Q点处的微变电导</a:t>
            </a:r>
          </a:p>
        </p:txBody>
      </p:sp>
      <p:graphicFrame>
        <p:nvGraphicFramePr>
          <p:cNvPr id="100362" name="Object 10"/>
          <p:cNvGraphicFramePr>
            <a:graphicFrameLocks noChangeAspect="1"/>
          </p:cNvGraphicFramePr>
          <p:nvPr/>
        </p:nvGraphicFramePr>
        <p:xfrm>
          <a:off x="762000" y="2732088"/>
          <a:ext cx="1371600" cy="814387"/>
        </p:xfrm>
        <a:graphic>
          <a:graphicData uri="http://schemas.openxmlformats.org/presentationml/2006/ole">
            <p:oleObj spid="_x0000_s14476" r:id="rId7" imgW="691805" imgH="409959" progId="Equation.3">
              <p:embed/>
            </p:oleObj>
          </a:graphicData>
        </a:graphic>
      </p:graphicFrame>
      <p:graphicFrame>
        <p:nvGraphicFramePr>
          <p:cNvPr id="100363" name="Object 11"/>
          <p:cNvGraphicFramePr>
            <a:graphicFrameLocks noChangeAspect="1"/>
          </p:cNvGraphicFramePr>
          <p:nvPr/>
        </p:nvGraphicFramePr>
        <p:xfrm>
          <a:off x="2235200" y="2732088"/>
          <a:ext cx="1574800" cy="814387"/>
        </p:xfrm>
        <a:graphic>
          <a:graphicData uri="http://schemas.openxmlformats.org/presentationml/2006/ole">
            <p:oleObj spid="_x0000_s14477" r:id="rId8" imgW="794295" imgH="409959" progId="Equation.3">
              <p:embed/>
            </p:oleObj>
          </a:graphicData>
        </a:graphic>
      </p:graphicFrame>
      <p:graphicFrame>
        <p:nvGraphicFramePr>
          <p:cNvPr id="100364" name="Object 12"/>
          <p:cNvGraphicFramePr>
            <a:graphicFrameLocks noChangeAspect="1"/>
          </p:cNvGraphicFramePr>
          <p:nvPr/>
        </p:nvGraphicFramePr>
        <p:xfrm>
          <a:off x="3749675" y="2657475"/>
          <a:ext cx="863600" cy="915988"/>
        </p:xfrm>
        <a:graphic>
          <a:graphicData uri="http://schemas.openxmlformats.org/presentationml/2006/ole">
            <p:oleObj spid="_x0000_s14478" r:id="rId9" imgW="439623" imgH="465483" progId="Equation.3">
              <p:embed/>
            </p:oleObj>
          </a:graphicData>
        </a:graphic>
      </p:graphicFrame>
      <p:grpSp>
        <p:nvGrpSpPr>
          <p:cNvPr id="100365" name="Group 22"/>
          <p:cNvGrpSpPr>
            <a:grpSpLocks/>
          </p:cNvGrpSpPr>
          <p:nvPr/>
        </p:nvGrpSpPr>
        <p:grpSpPr bwMode="auto">
          <a:xfrm>
            <a:off x="609600" y="3627438"/>
            <a:ext cx="1474788" cy="811212"/>
            <a:chOff x="0" y="0"/>
            <a:chExt cx="929" cy="511"/>
          </a:xfrm>
        </p:grpSpPr>
        <p:graphicFrame>
          <p:nvGraphicFramePr>
            <p:cNvPr id="61457" name="Object 14"/>
            <p:cNvGraphicFramePr>
              <a:graphicFrameLocks noChangeAspect="1"/>
            </p:cNvGraphicFramePr>
            <p:nvPr/>
          </p:nvGraphicFramePr>
          <p:xfrm>
            <a:off x="336" y="0"/>
            <a:ext cx="593" cy="511"/>
          </p:xfrm>
          <a:graphic>
            <a:graphicData uri="http://schemas.openxmlformats.org/presentationml/2006/ole">
              <p:oleObj spid="_x0000_s14479" r:id="rId10" imgW="478625" imgH="413946" progId="Equation.3">
                <p:embed/>
              </p:oleObj>
            </a:graphicData>
          </a:graphic>
        </p:graphicFrame>
        <p:sp>
          <p:nvSpPr>
            <p:cNvPr id="61458" name="Text Box 24"/>
            <p:cNvSpPr txBox="1">
              <a:spLocks noChangeArrowheads="1"/>
            </p:cNvSpPr>
            <p:nvPr/>
          </p:nvSpPr>
          <p:spPr bwMode="auto">
            <a:xfrm>
              <a:off x="0" y="48"/>
              <a:ext cx="432"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lnSpc>
                  <a:spcPct val="130000"/>
                </a:lnSpc>
              </a:pPr>
              <a:r>
                <a:rPr lang="zh-CN" altLang="zh-CN" sz="2000" b="1">
                  <a:ea typeface="宋体" pitchFamily="2" charset="-122"/>
                </a:rPr>
                <a:t>则</a:t>
              </a:r>
            </a:p>
          </p:txBody>
        </p:sp>
      </p:grpSp>
      <p:graphicFrame>
        <p:nvGraphicFramePr>
          <p:cNvPr id="100368" name="Object 16"/>
          <p:cNvGraphicFramePr>
            <a:graphicFrameLocks noChangeAspect="1"/>
          </p:cNvGraphicFramePr>
          <p:nvPr/>
        </p:nvGraphicFramePr>
        <p:xfrm>
          <a:off x="1949450" y="3594100"/>
          <a:ext cx="863600" cy="915988"/>
        </p:xfrm>
        <a:graphic>
          <a:graphicData uri="http://schemas.openxmlformats.org/presentationml/2006/ole">
            <p:oleObj spid="_x0000_s14480" r:id="rId11" imgW="439623" imgH="465483" progId="Equation.3">
              <p:embed/>
            </p:oleObj>
          </a:graphicData>
        </a:graphic>
      </p:graphicFrame>
      <p:sp>
        <p:nvSpPr>
          <p:cNvPr id="100369" name="Text Box 26"/>
          <p:cNvSpPr txBox="1">
            <a:spLocks noChangeArrowheads="1"/>
          </p:cNvSpPr>
          <p:nvPr/>
        </p:nvSpPr>
        <p:spPr bwMode="auto">
          <a:xfrm>
            <a:off x="685800" y="4694238"/>
            <a:ext cx="2438400"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lnSpc>
                <a:spcPct val="130000"/>
              </a:lnSpc>
            </a:pPr>
            <a:r>
              <a:rPr lang="zh-CN" altLang="zh-CN" sz="2000" b="1">
                <a:ea typeface="宋体" pitchFamily="2" charset="-122"/>
              </a:rPr>
              <a:t>常温下（</a:t>
            </a:r>
            <a:r>
              <a:rPr lang="zh-CN" altLang="zh-CN" sz="2000" b="1" i="1">
                <a:ea typeface="宋体" pitchFamily="2" charset="-122"/>
              </a:rPr>
              <a:t>T</a:t>
            </a:r>
            <a:r>
              <a:rPr lang="zh-CN" altLang="zh-CN" sz="2000" b="1">
                <a:ea typeface="宋体" pitchFamily="2" charset="-122"/>
              </a:rPr>
              <a:t>=300K）</a:t>
            </a:r>
          </a:p>
        </p:txBody>
      </p:sp>
      <p:grpSp>
        <p:nvGrpSpPr>
          <p:cNvPr id="100370" name="Group 27"/>
          <p:cNvGrpSpPr>
            <a:grpSpLocks/>
          </p:cNvGrpSpPr>
          <p:nvPr/>
        </p:nvGrpSpPr>
        <p:grpSpPr bwMode="auto">
          <a:xfrm>
            <a:off x="2970213" y="4581525"/>
            <a:ext cx="2667000" cy="941388"/>
            <a:chOff x="0" y="0"/>
            <a:chExt cx="1680" cy="593"/>
          </a:xfrm>
        </p:grpSpPr>
        <p:sp>
          <p:nvSpPr>
            <p:cNvPr id="61455" name="AutoShape 28"/>
            <p:cNvSpPr>
              <a:spLocks noChangeArrowheads="1"/>
            </p:cNvSpPr>
            <p:nvPr/>
          </p:nvSpPr>
          <p:spPr bwMode="auto">
            <a:xfrm>
              <a:off x="56" y="0"/>
              <a:ext cx="1584" cy="576"/>
            </a:xfrm>
            <a:prstGeom prst="roundRect">
              <a:avLst>
                <a:gd name="adj" fmla="val 16667"/>
              </a:avLst>
            </a:prstGeom>
            <a:noFill/>
            <a:ln>
              <a:noFill/>
            </a:ln>
            <a:extLst>
              <a:ext uri="{909E8E84-426E-40DD-AFC4-6F175D3DCCD1}">
                <a14:hiddenFill xmlns:a14="http://schemas.microsoft.com/office/drawing/2010/main" xmlns="">
                  <a:solidFill>
                    <a:srgbClr val="FF99CC"/>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zh-CN">
                <a:ea typeface="宋体" pitchFamily="2" charset="-122"/>
              </a:endParaRPr>
            </a:p>
          </p:txBody>
        </p:sp>
        <p:graphicFrame>
          <p:nvGraphicFramePr>
            <p:cNvPr id="61456" name="Object 20"/>
            <p:cNvGraphicFramePr>
              <a:graphicFrameLocks noChangeAspect="1"/>
            </p:cNvGraphicFramePr>
            <p:nvPr/>
          </p:nvGraphicFramePr>
          <p:xfrm>
            <a:off x="0" y="16"/>
            <a:ext cx="1680" cy="577"/>
          </p:xfrm>
          <a:graphic>
            <a:graphicData uri="http://schemas.openxmlformats.org/presentationml/2006/ole">
              <p:oleObj spid="_x0000_s14481" r:id="rId12" imgW="1345766" imgH="461406" progId="Equation.3">
                <p:embed/>
              </p:oleObj>
            </a:graphicData>
          </a:graphic>
        </p:graphicFrame>
      </p:grpSp>
      <p:pic>
        <p:nvPicPr>
          <p:cNvPr id="100373" name="Picture 30" descr="a02404"/>
          <p:cNvPicPr>
            <a:picLocks noChangeAspect="1" noChangeArrowheads="1"/>
          </p:cNvPicPr>
          <p:nvPr/>
        </p:nvPicPr>
        <p:blipFill>
          <a:blip r:embed="rId13">
            <a:extLst>
              <a:ext uri="{28A0092B-C50C-407E-A947-70E740481C1C}">
                <a14:useLocalDpi xmlns:a14="http://schemas.microsoft.com/office/drawing/2010/main" xmlns="" val="0"/>
              </a:ext>
            </a:extLst>
          </a:blip>
          <a:srcRect b="50478"/>
          <a:stretch>
            <a:fillRect/>
          </a:stretch>
        </p:blipFill>
        <p:spPr bwMode="auto">
          <a:xfrm>
            <a:off x="6011863" y="620713"/>
            <a:ext cx="2933700" cy="2303462"/>
          </a:xfrm>
          <a:prstGeom prst="rect">
            <a:avLst/>
          </a:prstGeom>
          <a:noFill/>
          <a:ln w="28575">
            <a:solidFill>
              <a:srgbClr val="CC66FF"/>
            </a:solidFill>
            <a:miter lim="800000"/>
            <a:headEnd/>
            <a:tailEnd/>
          </a:ln>
          <a:extLst>
            <a:ext uri="{909E8E84-426E-40DD-AFC4-6F175D3DCCD1}">
              <a14:hiddenFill xmlns:a14="http://schemas.microsoft.com/office/drawing/2010/main" xmlns="">
                <a:solidFill>
                  <a:srgbClr val="FFFFFF"/>
                </a:solidFill>
              </a14:hiddenFill>
            </a:ext>
          </a:extLst>
        </p:spPr>
      </p:pic>
      <p:pic>
        <p:nvPicPr>
          <p:cNvPr id="100374" name="Picture 22" descr="4312"/>
          <p:cNvPicPr>
            <a:picLocks noChangeAspect="1" noChangeArrowheads="1"/>
          </p:cNvPicPr>
          <p:nvPr/>
        </p:nvPicPr>
        <p:blipFill>
          <a:blip r:embed="rId14">
            <a:extLst>
              <a:ext uri="{28A0092B-C50C-407E-A947-70E740481C1C}">
                <a14:useLocalDpi xmlns:a14="http://schemas.microsoft.com/office/drawing/2010/main" xmlns="" val="0"/>
              </a:ext>
            </a:extLst>
          </a:blip>
          <a:srcRect/>
          <a:stretch>
            <a:fillRect/>
          </a:stretch>
        </p:blipFill>
        <p:spPr bwMode="auto">
          <a:xfrm>
            <a:off x="6103938" y="3284538"/>
            <a:ext cx="2500312" cy="3384550"/>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78834540"/>
      </p:ext>
    </p:extLst>
  </p:cSld>
  <p:clrMapOvr>
    <a:masterClrMapping/>
  </p:clrMapOvr>
  <p:transition>
    <p:blinds dir="vert"/>
    <p:sndAc>
      <p:stSnd>
        <p:snd r:embed="rId4"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00373"/>
                                        </p:tgtEl>
                                        <p:attrNameLst>
                                          <p:attrName>style.visibility</p:attrName>
                                        </p:attrNameLst>
                                      </p:cBhvr>
                                      <p:to>
                                        <p:strVal val="visible"/>
                                      </p:to>
                                    </p:set>
                                    <p:animEffect transition="in" filter="box(out)">
                                      <p:cBhvr>
                                        <p:cTn id="7" dur="500"/>
                                        <p:tgtEl>
                                          <p:spTgt spid="1003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00355"/>
                                        </p:tgtEl>
                                        <p:attrNameLst>
                                          <p:attrName>style.visibility</p:attrName>
                                        </p:attrNameLst>
                                      </p:cBhvr>
                                      <p:to>
                                        <p:strVal val="visible"/>
                                      </p:to>
                                    </p:set>
                                    <p:animEffect transition="in" filter="strips(downRight)">
                                      <p:cBhvr>
                                        <p:cTn id="12" dur="500"/>
                                        <p:tgtEl>
                                          <p:spTgt spid="1003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00358"/>
                                        </p:tgtEl>
                                        <p:attrNameLst>
                                          <p:attrName>style.visibility</p:attrName>
                                        </p:attrNameLst>
                                      </p:cBhvr>
                                      <p:to>
                                        <p:strVal val="visible"/>
                                      </p:to>
                                    </p:set>
                                    <p:animEffect transition="in" filter="strips(downRight)">
                                      <p:cBhvr>
                                        <p:cTn id="17" dur="500"/>
                                        <p:tgtEl>
                                          <p:spTgt spid="1003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00361"/>
                                        </p:tgtEl>
                                        <p:attrNameLst>
                                          <p:attrName>style.visibility</p:attrName>
                                        </p:attrNameLst>
                                      </p:cBhvr>
                                      <p:to>
                                        <p:strVal val="visible"/>
                                      </p:to>
                                    </p:set>
                                    <p:animEffect transition="in" filter="strips(downRight)">
                                      <p:cBhvr>
                                        <p:cTn id="22" dur="500"/>
                                        <p:tgtEl>
                                          <p:spTgt spid="1003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100362"/>
                                        </p:tgtEl>
                                        <p:attrNameLst>
                                          <p:attrName>style.visibility</p:attrName>
                                        </p:attrNameLst>
                                      </p:cBhvr>
                                      <p:to>
                                        <p:strVal val="visible"/>
                                      </p:to>
                                    </p:set>
                                    <p:animEffect transition="in" filter="strips(downRight)">
                                      <p:cBhvr>
                                        <p:cTn id="27" dur="500"/>
                                        <p:tgtEl>
                                          <p:spTgt spid="10036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100363"/>
                                        </p:tgtEl>
                                        <p:attrNameLst>
                                          <p:attrName>style.visibility</p:attrName>
                                        </p:attrNameLst>
                                      </p:cBhvr>
                                      <p:to>
                                        <p:strVal val="visible"/>
                                      </p:to>
                                    </p:set>
                                    <p:animEffect transition="in" filter="strips(downRight)">
                                      <p:cBhvr>
                                        <p:cTn id="32" dur="500"/>
                                        <p:tgtEl>
                                          <p:spTgt spid="10036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100364"/>
                                        </p:tgtEl>
                                        <p:attrNameLst>
                                          <p:attrName>style.visibility</p:attrName>
                                        </p:attrNameLst>
                                      </p:cBhvr>
                                      <p:to>
                                        <p:strVal val="visible"/>
                                      </p:to>
                                    </p:set>
                                    <p:animEffect transition="in" filter="strips(downRight)">
                                      <p:cBhvr>
                                        <p:cTn id="37" dur="500"/>
                                        <p:tgtEl>
                                          <p:spTgt spid="10036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100365"/>
                                        </p:tgtEl>
                                        <p:attrNameLst>
                                          <p:attrName>style.visibility</p:attrName>
                                        </p:attrNameLst>
                                      </p:cBhvr>
                                      <p:to>
                                        <p:strVal val="visible"/>
                                      </p:to>
                                    </p:set>
                                    <p:animEffect transition="in" filter="strips(downRight)">
                                      <p:cBhvr>
                                        <p:cTn id="42" dur="500"/>
                                        <p:tgtEl>
                                          <p:spTgt spid="10036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nodeType="clickEffect">
                                  <p:stCondLst>
                                    <p:cond delay="0"/>
                                  </p:stCondLst>
                                  <p:childTnLst>
                                    <p:set>
                                      <p:cBhvr>
                                        <p:cTn id="46" dur="1" fill="hold">
                                          <p:stCondLst>
                                            <p:cond delay="0"/>
                                          </p:stCondLst>
                                        </p:cTn>
                                        <p:tgtEl>
                                          <p:spTgt spid="100368"/>
                                        </p:tgtEl>
                                        <p:attrNameLst>
                                          <p:attrName>style.visibility</p:attrName>
                                        </p:attrNameLst>
                                      </p:cBhvr>
                                      <p:to>
                                        <p:strVal val="visible"/>
                                      </p:to>
                                    </p:set>
                                    <p:animEffect transition="in" filter="strips(downRight)">
                                      <p:cBhvr>
                                        <p:cTn id="47" dur="500"/>
                                        <p:tgtEl>
                                          <p:spTgt spid="10036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100369"/>
                                        </p:tgtEl>
                                        <p:attrNameLst>
                                          <p:attrName>style.visibility</p:attrName>
                                        </p:attrNameLst>
                                      </p:cBhvr>
                                      <p:to>
                                        <p:strVal val="visible"/>
                                      </p:to>
                                    </p:set>
                                    <p:animEffect transition="in" filter="strips(downRight)">
                                      <p:cBhvr>
                                        <p:cTn id="52" dur="500"/>
                                        <p:tgtEl>
                                          <p:spTgt spid="10036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nodeType="clickEffect">
                                  <p:stCondLst>
                                    <p:cond delay="0"/>
                                  </p:stCondLst>
                                  <p:childTnLst>
                                    <p:set>
                                      <p:cBhvr>
                                        <p:cTn id="56" dur="1" fill="hold">
                                          <p:stCondLst>
                                            <p:cond delay="0"/>
                                          </p:stCondLst>
                                        </p:cTn>
                                        <p:tgtEl>
                                          <p:spTgt spid="100370"/>
                                        </p:tgtEl>
                                        <p:attrNameLst>
                                          <p:attrName>style.visibility</p:attrName>
                                        </p:attrNameLst>
                                      </p:cBhvr>
                                      <p:to>
                                        <p:strVal val="visible"/>
                                      </p:to>
                                    </p:set>
                                    <p:animEffect transition="in" filter="strips(downRight)">
                                      <p:cBhvr>
                                        <p:cTn id="57" dur="500"/>
                                        <p:tgtEl>
                                          <p:spTgt spid="10037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100374"/>
                                        </p:tgtEl>
                                        <p:attrNameLst>
                                          <p:attrName>style.visibility</p:attrName>
                                        </p:attrNameLst>
                                      </p:cBhvr>
                                      <p:to>
                                        <p:strVal val="visible"/>
                                      </p:to>
                                    </p:set>
                                    <p:animEffect transition="in" filter="box(in)">
                                      <p:cBhvr>
                                        <p:cTn id="62" dur="500"/>
                                        <p:tgtEl>
                                          <p:spTgt spid="100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61" grpId="0" autoUpdateAnimBg="0"/>
      <p:bldP spid="100369"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hlinkClick r:id="rId5" action="ppaction://hlinksldjump"/>
          </p:cNvPr>
          <p:cNvSpPr>
            <a:spLocks noChangeArrowheads="1"/>
          </p:cNvSpPr>
          <p:nvPr/>
        </p:nvSpPr>
        <p:spPr bwMode="auto">
          <a:xfrm>
            <a:off x="533400" y="106363"/>
            <a:ext cx="6248400"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200" b="1" dirty="0" smtClean="0">
                <a:solidFill>
                  <a:srgbClr val="000066"/>
                </a:solidFill>
                <a:ea typeface="黑体" pitchFamily="49" charset="-122"/>
              </a:rPr>
              <a:t>5</a:t>
            </a:r>
            <a:r>
              <a:rPr lang="zh-CN" altLang="zh-CN" sz="3200" b="1" dirty="0" smtClean="0">
                <a:solidFill>
                  <a:srgbClr val="000066"/>
                </a:solidFill>
                <a:ea typeface="黑体" pitchFamily="49" charset="-122"/>
              </a:rPr>
              <a:t>.</a:t>
            </a:r>
            <a:r>
              <a:rPr lang="zh-CN" altLang="zh-CN" sz="3200" b="1" dirty="0">
                <a:solidFill>
                  <a:srgbClr val="000066"/>
                </a:solidFill>
                <a:ea typeface="黑体" pitchFamily="49" charset="-122"/>
              </a:rPr>
              <a:t>3.2  小信号模型分析法</a:t>
            </a:r>
          </a:p>
        </p:txBody>
      </p:sp>
      <p:sp>
        <p:nvSpPr>
          <p:cNvPr id="62467" name="Line 3"/>
          <p:cNvSpPr>
            <a:spLocks noChangeShapeType="1"/>
          </p:cNvSpPr>
          <p:nvPr/>
        </p:nvSpPr>
        <p:spPr bwMode="auto">
          <a:xfrm>
            <a:off x="533400" y="762000"/>
            <a:ext cx="4419600" cy="0"/>
          </a:xfrm>
          <a:prstGeom prst="line">
            <a:avLst/>
          </a:prstGeom>
          <a:noFill/>
          <a:ln w="889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468" name="Rectangle 4">
            <a:hlinkClick r:id="rId5" action="ppaction://hlinksldjump"/>
          </p:cNvPr>
          <p:cNvSpPr>
            <a:spLocks noChangeArrowheads="1"/>
          </p:cNvSpPr>
          <p:nvPr/>
        </p:nvSpPr>
        <p:spPr bwMode="auto">
          <a:xfrm>
            <a:off x="457200" y="914400"/>
            <a:ext cx="7086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b">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zh-CN" altLang="zh-CN" b="1">
                <a:solidFill>
                  <a:srgbClr val="800000"/>
                </a:solidFill>
                <a:ea typeface="黑体" pitchFamily="49" charset="-122"/>
              </a:rPr>
              <a:t>2. 用H参数小信号模型分析基本共射极放大电路</a:t>
            </a:r>
          </a:p>
        </p:txBody>
      </p:sp>
      <p:sp>
        <p:nvSpPr>
          <p:cNvPr id="102405" name="Rectangle 5"/>
          <p:cNvSpPr>
            <a:spLocks noChangeArrowheads="1"/>
          </p:cNvSpPr>
          <p:nvPr/>
        </p:nvSpPr>
        <p:spPr bwMode="auto">
          <a:xfrm>
            <a:off x="609600" y="1447800"/>
            <a:ext cx="4267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b">
            <a:spAutoFit/>
          </a:bodyPr>
          <a:lstStyle>
            <a:lvl1pPr marL="476250" indent="-476250"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zh-CN" altLang="zh-CN" b="1"/>
              <a:t>（1）利用直流通路求</a:t>
            </a:r>
            <a:r>
              <a:rPr lang="zh-CN" altLang="zh-CN" b="1" i="1"/>
              <a:t>Q</a:t>
            </a:r>
            <a:r>
              <a:rPr lang="zh-CN" altLang="zh-CN" b="1"/>
              <a:t>点</a:t>
            </a:r>
          </a:p>
        </p:txBody>
      </p:sp>
      <p:graphicFrame>
        <p:nvGraphicFramePr>
          <p:cNvPr id="102406" name="Object 6"/>
          <p:cNvGraphicFramePr>
            <a:graphicFrameLocks noChangeAspect="1"/>
          </p:cNvGraphicFramePr>
          <p:nvPr/>
        </p:nvGraphicFramePr>
        <p:xfrm>
          <a:off x="922338" y="2052638"/>
          <a:ext cx="1930400" cy="887412"/>
        </p:xfrm>
        <a:graphic>
          <a:graphicData uri="http://schemas.openxmlformats.org/presentationml/2006/ole">
            <p:oleObj spid="_x0000_s15413" r:id="rId6" imgW="973652" imgH="448392" progId="Equation.3">
              <p:embed/>
            </p:oleObj>
          </a:graphicData>
        </a:graphic>
      </p:graphicFrame>
      <p:sp>
        <p:nvSpPr>
          <p:cNvPr id="102407" name="Text Box 7"/>
          <p:cNvSpPr txBox="1">
            <a:spLocks noChangeArrowheads="1"/>
          </p:cNvSpPr>
          <p:nvPr/>
        </p:nvSpPr>
        <p:spPr bwMode="auto">
          <a:xfrm>
            <a:off x="762000" y="4724400"/>
            <a:ext cx="7543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b="1"/>
              <a:t>一般硅管</a:t>
            </a:r>
            <a:r>
              <a:rPr lang="zh-CN" altLang="zh-CN" b="1" i="1"/>
              <a:t>V</a:t>
            </a:r>
            <a:r>
              <a:rPr lang="zh-CN" altLang="zh-CN" b="1" baseline="-25000"/>
              <a:t>BE</a:t>
            </a:r>
            <a:r>
              <a:rPr lang="zh-CN" altLang="zh-CN" b="1"/>
              <a:t>=0.7V，锗管</a:t>
            </a:r>
            <a:r>
              <a:rPr lang="zh-CN" altLang="zh-CN" b="1" i="1"/>
              <a:t>V</a:t>
            </a:r>
            <a:r>
              <a:rPr lang="zh-CN" altLang="zh-CN" b="1" baseline="-25000"/>
              <a:t>BE</a:t>
            </a:r>
            <a:r>
              <a:rPr lang="zh-CN" altLang="zh-CN" b="1"/>
              <a:t>=0.2V，</a:t>
            </a:r>
            <a:r>
              <a:rPr lang="zh-CN" altLang="zh-CN" b="1" i="1">
                <a:sym typeface="Symbol" pitchFamily="18" charset="2"/>
              </a:rPr>
              <a:t> </a:t>
            </a:r>
            <a:r>
              <a:rPr lang="zh-CN" altLang="zh-CN" b="1">
                <a:sym typeface="Symbol" pitchFamily="18" charset="2"/>
              </a:rPr>
              <a:t>已知</a:t>
            </a:r>
            <a:r>
              <a:rPr lang="zh-CN" altLang="zh-CN" b="1"/>
              <a:t>。</a:t>
            </a:r>
          </a:p>
        </p:txBody>
      </p:sp>
      <p:graphicFrame>
        <p:nvGraphicFramePr>
          <p:cNvPr id="102408" name="Object 8"/>
          <p:cNvGraphicFramePr>
            <a:graphicFrameLocks noChangeAspect="1"/>
          </p:cNvGraphicFramePr>
          <p:nvPr/>
        </p:nvGraphicFramePr>
        <p:xfrm>
          <a:off x="971550" y="3046413"/>
          <a:ext cx="1243013" cy="406400"/>
        </p:xfrm>
        <a:graphic>
          <a:graphicData uri="http://schemas.openxmlformats.org/presentationml/2006/ole">
            <p:oleObj spid="_x0000_s15414" r:id="rId7" imgW="627749" imgH="204979" progId="Equation.3">
              <p:embed/>
            </p:oleObj>
          </a:graphicData>
        </a:graphic>
      </p:graphicFrame>
      <p:graphicFrame>
        <p:nvGraphicFramePr>
          <p:cNvPr id="102409" name="Object 9"/>
          <p:cNvGraphicFramePr>
            <a:graphicFrameLocks noChangeAspect="1"/>
          </p:cNvGraphicFramePr>
          <p:nvPr/>
        </p:nvGraphicFramePr>
        <p:xfrm>
          <a:off x="987425" y="3694113"/>
          <a:ext cx="3224213" cy="887412"/>
        </p:xfrm>
        <a:graphic>
          <a:graphicData uri="http://schemas.openxmlformats.org/presentationml/2006/ole">
            <p:oleObj spid="_x0000_s15415" r:id="rId8" imgW="1612900" imgH="444500" progId="Equation.3">
              <p:embed/>
            </p:oleObj>
          </a:graphicData>
        </a:graphic>
      </p:graphicFrame>
      <p:pic>
        <p:nvPicPr>
          <p:cNvPr id="62474" name="Picture 10" descr="未标题-1 拷贝"/>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4572000" y="1700213"/>
            <a:ext cx="4425950" cy="2554287"/>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sp>
        <p:nvSpPr>
          <p:cNvPr id="62475" name="Line 11"/>
          <p:cNvSpPr>
            <a:spLocks noChangeShapeType="1"/>
          </p:cNvSpPr>
          <p:nvPr/>
        </p:nvSpPr>
        <p:spPr bwMode="auto">
          <a:xfrm>
            <a:off x="7885113" y="2205038"/>
            <a:ext cx="0"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476" name="Line 12"/>
          <p:cNvSpPr>
            <a:spLocks noChangeShapeType="1"/>
          </p:cNvSpPr>
          <p:nvPr/>
        </p:nvSpPr>
        <p:spPr bwMode="auto">
          <a:xfrm flipH="1">
            <a:off x="8027988" y="1989138"/>
            <a:ext cx="2159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xmlns="" val="38456223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2405"/>
                                        </p:tgtEl>
                                        <p:attrNameLst>
                                          <p:attrName>style.visibility</p:attrName>
                                        </p:attrNameLst>
                                      </p:cBhvr>
                                      <p:to>
                                        <p:strVal val="visible"/>
                                      </p:to>
                                    </p:set>
                                    <p:animEffect transition="in" filter="strips(downRight)">
                                      <p:cBhvr>
                                        <p:cTn id="7" dur="500"/>
                                        <p:tgtEl>
                                          <p:spTgt spid="102405"/>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102406"/>
                                        </p:tgtEl>
                                        <p:attrNameLst>
                                          <p:attrName>style.visibility</p:attrName>
                                        </p:attrNameLst>
                                      </p:cBhvr>
                                      <p:to>
                                        <p:strVal val="visible"/>
                                      </p:to>
                                    </p:set>
                                    <p:anim calcmode="lin" valueType="num">
                                      <p:cBhvr>
                                        <p:cTn id="12" dur="500" fill="hold"/>
                                        <p:tgtEl>
                                          <p:spTgt spid="102406"/>
                                        </p:tgtEl>
                                        <p:attrNameLst>
                                          <p:attrName>ppt_w</p:attrName>
                                        </p:attrNameLst>
                                      </p:cBhvr>
                                      <p:tavLst>
                                        <p:tav tm="0">
                                          <p:val>
                                            <p:fltVal val="0"/>
                                          </p:val>
                                        </p:tav>
                                        <p:tav tm="100000">
                                          <p:val>
                                            <p:strVal val="#ppt_w"/>
                                          </p:val>
                                        </p:tav>
                                      </p:tavLst>
                                    </p:anim>
                                    <p:anim calcmode="lin" valueType="num">
                                      <p:cBhvr>
                                        <p:cTn id="13" dur="500" fill="hold"/>
                                        <p:tgtEl>
                                          <p:spTgt spid="10240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102408"/>
                                        </p:tgtEl>
                                        <p:attrNameLst>
                                          <p:attrName>style.visibility</p:attrName>
                                        </p:attrNameLst>
                                      </p:cBhvr>
                                      <p:to>
                                        <p:strVal val="visible"/>
                                      </p:to>
                                    </p:set>
                                    <p:anim calcmode="lin" valueType="num">
                                      <p:cBhvr>
                                        <p:cTn id="18" dur="500" fill="hold"/>
                                        <p:tgtEl>
                                          <p:spTgt spid="102408"/>
                                        </p:tgtEl>
                                        <p:attrNameLst>
                                          <p:attrName>ppt_w</p:attrName>
                                        </p:attrNameLst>
                                      </p:cBhvr>
                                      <p:tavLst>
                                        <p:tav tm="0">
                                          <p:val>
                                            <p:fltVal val="0"/>
                                          </p:val>
                                        </p:tav>
                                        <p:tav tm="100000">
                                          <p:val>
                                            <p:strVal val="#ppt_w"/>
                                          </p:val>
                                        </p:tav>
                                      </p:tavLst>
                                    </p:anim>
                                    <p:anim calcmode="lin" valueType="num">
                                      <p:cBhvr>
                                        <p:cTn id="19" dur="500" fill="hold"/>
                                        <p:tgtEl>
                                          <p:spTgt spid="10240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6"/>
                                            </p:cond>
                                          </p:stCondLst>
                                          <p:endCondLst>
                                            <p:cond evt="onStopAudio" delay="0">
                                              <p:tgtEl>
                                                <p:sldTgt/>
                                              </p:tgtEl>
                                            </p:cond>
                                          </p:endCondLst>
                                        </p:cTn>
                                        <p:tgtEl>
                                          <p:sndTgt r:embed="rId4" name="CHIMES.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nodeType="clickEffect">
                                  <p:stCondLst>
                                    <p:cond delay="0"/>
                                  </p:stCondLst>
                                  <p:childTnLst>
                                    <p:set>
                                      <p:cBhvr>
                                        <p:cTn id="23" dur="1" fill="hold">
                                          <p:stCondLst>
                                            <p:cond delay="0"/>
                                          </p:stCondLst>
                                        </p:cTn>
                                        <p:tgtEl>
                                          <p:spTgt spid="102409"/>
                                        </p:tgtEl>
                                        <p:attrNameLst>
                                          <p:attrName>style.visibility</p:attrName>
                                        </p:attrNameLst>
                                      </p:cBhvr>
                                      <p:to>
                                        <p:strVal val="visible"/>
                                      </p:to>
                                    </p:set>
                                    <p:anim calcmode="lin" valueType="num">
                                      <p:cBhvr>
                                        <p:cTn id="24" dur="500" fill="hold"/>
                                        <p:tgtEl>
                                          <p:spTgt spid="102409"/>
                                        </p:tgtEl>
                                        <p:attrNameLst>
                                          <p:attrName>ppt_w</p:attrName>
                                        </p:attrNameLst>
                                      </p:cBhvr>
                                      <p:tavLst>
                                        <p:tav tm="0">
                                          <p:val>
                                            <p:fltVal val="0"/>
                                          </p:val>
                                        </p:tav>
                                        <p:tav tm="100000">
                                          <p:val>
                                            <p:strVal val="#ppt_w"/>
                                          </p:val>
                                        </p:tav>
                                      </p:tavLst>
                                    </p:anim>
                                    <p:anim calcmode="lin" valueType="num">
                                      <p:cBhvr>
                                        <p:cTn id="25" dur="500" fill="hold"/>
                                        <p:tgtEl>
                                          <p:spTgt spid="102409"/>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2"/>
                                            </p:cond>
                                          </p:stCondLst>
                                          <p:endCondLst>
                                            <p:cond evt="onStopAudio" delay="0">
                                              <p:tgtEl>
                                                <p:sldTgt/>
                                              </p:tgtEl>
                                            </p:cond>
                                          </p:endCondLst>
                                        </p:cTn>
                                        <p:tgtEl>
                                          <p:sndTgt r:embed="rId4" name="CHIMES.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02407"/>
                                        </p:tgtEl>
                                        <p:attrNameLst>
                                          <p:attrName>style.visibility</p:attrName>
                                        </p:attrNameLst>
                                      </p:cBhvr>
                                      <p:to>
                                        <p:strVal val="visible"/>
                                      </p:to>
                                    </p:set>
                                    <p:anim calcmode="lin" valueType="num">
                                      <p:cBhvr additive="base">
                                        <p:cTn id="30" dur="500" fill="hold"/>
                                        <p:tgtEl>
                                          <p:spTgt spid="102407"/>
                                        </p:tgtEl>
                                        <p:attrNameLst>
                                          <p:attrName>ppt_x</p:attrName>
                                        </p:attrNameLst>
                                      </p:cBhvr>
                                      <p:tavLst>
                                        <p:tav tm="0">
                                          <p:val>
                                            <p:strVal val="#ppt_x"/>
                                          </p:val>
                                        </p:tav>
                                        <p:tav tm="100000">
                                          <p:val>
                                            <p:strVal val="#ppt_x"/>
                                          </p:val>
                                        </p:tav>
                                      </p:tavLst>
                                    </p:anim>
                                    <p:anim calcmode="lin" valueType="num">
                                      <p:cBhvr additive="base">
                                        <p:cTn id="31" dur="500" fill="hold"/>
                                        <p:tgtEl>
                                          <p:spTgt spid="102407"/>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5" grpId="0" autoUpdateAnimBg="0"/>
      <p:bldP spid="102407"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Line 2"/>
          <p:cNvSpPr>
            <a:spLocks noChangeShapeType="1"/>
          </p:cNvSpPr>
          <p:nvPr/>
        </p:nvSpPr>
        <p:spPr bwMode="auto">
          <a:xfrm>
            <a:off x="533400" y="762000"/>
            <a:ext cx="6553200" cy="0"/>
          </a:xfrm>
          <a:prstGeom prst="line">
            <a:avLst/>
          </a:prstGeom>
          <a:noFill/>
          <a:ln w="889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3491" name="Rectangle 3">
            <a:hlinkClick r:id="rId3" action="ppaction://hlinksldjump"/>
          </p:cNvPr>
          <p:cNvSpPr>
            <a:spLocks noChangeArrowheads="1"/>
          </p:cNvSpPr>
          <p:nvPr/>
        </p:nvSpPr>
        <p:spPr bwMode="auto">
          <a:xfrm>
            <a:off x="457200" y="228600"/>
            <a:ext cx="7086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b">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zh-CN" altLang="zh-CN" b="1">
                <a:solidFill>
                  <a:srgbClr val="800000"/>
                </a:solidFill>
                <a:ea typeface="黑体" pitchFamily="49" charset="-122"/>
              </a:rPr>
              <a:t>2. 用H参数小信号模型分析基本共射极放大电路</a:t>
            </a:r>
          </a:p>
        </p:txBody>
      </p:sp>
      <p:sp>
        <p:nvSpPr>
          <p:cNvPr id="63492" name="Rectangle 4"/>
          <p:cNvSpPr>
            <a:spLocks noChangeArrowheads="1"/>
          </p:cNvSpPr>
          <p:nvPr/>
        </p:nvSpPr>
        <p:spPr bwMode="auto">
          <a:xfrm>
            <a:off x="609600" y="838200"/>
            <a:ext cx="4267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b">
            <a:spAutoFit/>
          </a:bodyPr>
          <a:lstStyle>
            <a:lvl1pPr marL="476250" indent="-476250"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zh-CN" altLang="zh-CN" b="1"/>
              <a:t>（2）画小信号等效电路</a:t>
            </a:r>
          </a:p>
        </p:txBody>
      </p:sp>
      <p:grpSp>
        <p:nvGrpSpPr>
          <p:cNvPr id="104453" name="Group 5"/>
          <p:cNvGrpSpPr>
            <a:grpSpLocks/>
          </p:cNvGrpSpPr>
          <p:nvPr/>
        </p:nvGrpSpPr>
        <p:grpSpPr bwMode="auto">
          <a:xfrm>
            <a:off x="1476375" y="3716338"/>
            <a:ext cx="5400675" cy="2887662"/>
            <a:chOff x="0" y="0"/>
            <a:chExt cx="3402" cy="1819"/>
          </a:xfrm>
        </p:grpSpPr>
        <p:sp>
          <p:nvSpPr>
            <p:cNvPr id="63495" name="Text Box 6"/>
            <p:cNvSpPr txBox="1">
              <a:spLocks noChangeArrowheads="1"/>
            </p:cNvSpPr>
            <p:nvPr/>
          </p:nvSpPr>
          <p:spPr bwMode="auto">
            <a:xfrm>
              <a:off x="816" y="1588"/>
              <a:ext cx="172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spcBef>
                  <a:spcPct val="50000"/>
                </a:spcBef>
              </a:pPr>
              <a:r>
                <a:rPr lang="zh-CN" altLang="zh-CN" sz="1800" b="1">
                  <a:solidFill>
                    <a:srgbClr val="0033CC"/>
                  </a:solidFill>
                  <a:ea typeface="宋体" pitchFamily="2" charset="-122"/>
                </a:rPr>
                <a:t>H参数小信号等效电路</a:t>
              </a:r>
            </a:p>
          </p:txBody>
        </p:sp>
        <p:pic>
          <p:nvPicPr>
            <p:cNvPr id="63496" name="Picture 7" descr="4313b"/>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0"/>
              <a:ext cx="3402" cy="1536"/>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grpSp>
      <p:pic>
        <p:nvPicPr>
          <p:cNvPr id="63494" name="Picture 8" descr="未标题-1 拷贝"/>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356100" y="1052513"/>
            <a:ext cx="4176713" cy="2411412"/>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776040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4453"/>
                                        </p:tgtEl>
                                        <p:attrNameLst>
                                          <p:attrName>style.visibility</p:attrName>
                                        </p:attrNameLst>
                                      </p:cBhvr>
                                      <p:to>
                                        <p:strVal val="visible"/>
                                      </p:to>
                                    </p:set>
                                    <p:animEffect transition="in" filter="box(in)">
                                      <p:cBhvr>
                                        <p:cTn id="7" dur="500"/>
                                        <p:tgtEl>
                                          <p:spTgt spid="104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Line 2"/>
          <p:cNvSpPr>
            <a:spLocks noChangeShapeType="1"/>
          </p:cNvSpPr>
          <p:nvPr/>
        </p:nvSpPr>
        <p:spPr bwMode="auto">
          <a:xfrm>
            <a:off x="533400" y="762000"/>
            <a:ext cx="6553200" cy="0"/>
          </a:xfrm>
          <a:prstGeom prst="line">
            <a:avLst/>
          </a:prstGeom>
          <a:noFill/>
          <a:ln w="889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4515" name="Rectangle 3">
            <a:hlinkClick r:id="rId5" action="ppaction://hlinksldjump"/>
          </p:cNvPr>
          <p:cNvSpPr>
            <a:spLocks noChangeArrowheads="1"/>
          </p:cNvSpPr>
          <p:nvPr/>
        </p:nvSpPr>
        <p:spPr bwMode="auto">
          <a:xfrm>
            <a:off x="457200" y="228600"/>
            <a:ext cx="7086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b">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zh-CN" altLang="zh-CN" b="1">
                <a:solidFill>
                  <a:srgbClr val="800000"/>
                </a:solidFill>
                <a:ea typeface="黑体" pitchFamily="49" charset="-122"/>
              </a:rPr>
              <a:t>2. 用H参数小信号模型分析基本共射极放大电路</a:t>
            </a:r>
          </a:p>
        </p:txBody>
      </p:sp>
      <p:sp>
        <p:nvSpPr>
          <p:cNvPr id="64516" name="Rectangle 4"/>
          <p:cNvSpPr>
            <a:spLocks noChangeArrowheads="1"/>
          </p:cNvSpPr>
          <p:nvPr/>
        </p:nvSpPr>
        <p:spPr bwMode="auto">
          <a:xfrm>
            <a:off x="457200" y="838200"/>
            <a:ext cx="4267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b">
            <a:spAutoFit/>
          </a:bodyPr>
          <a:lstStyle>
            <a:lvl1pPr marL="476250" indent="-476250"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zh-CN" altLang="zh-CN" b="1"/>
              <a:t>（3）求放大电路动态指标</a:t>
            </a:r>
          </a:p>
        </p:txBody>
      </p:sp>
      <p:sp>
        <p:nvSpPr>
          <p:cNvPr id="106501" name="Rectangle 5"/>
          <p:cNvSpPr>
            <a:spLocks noChangeArrowheads="1"/>
          </p:cNvSpPr>
          <p:nvPr/>
        </p:nvSpPr>
        <p:spPr bwMode="auto">
          <a:xfrm>
            <a:off x="331788" y="1916113"/>
            <a:ext cx="1219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ctr">
            <a:spAutoFit/>
          </a:bodyPr>
          <a:lstStyle>
            <a:lvl1pPr marL="381000" indent="-381000"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buFontTx/>
              <a:buNone/>
            </a:pPr>
            <a:r>
              <a:rPr lang="zh-CN" altLang="zh-CN" b="1"/>
              <a:t>根据</a:t>
            </a:r>
          </a:p>
        </p:txBody>
      </p:sp>
      <p:graphicFrame>
        <p:nvGraphicFramePr>
          <p:cNvPr id="106502" name="Object 6"/>
          <p:cNvGraphicFramePr>
            <a:graphicFrameLocks noChangeAspect="1"/>
          </p:cNvGraphicFramePr>
          <p:nvPr/>
        </p:nvGraphicFramePr>
        <p:xfrm>
          <a:off x="839788" y="2359025"/>
          <a:ext cx="2508250" cy="527050"/>
        </p:xfrm>
        <a:graphic>
          <a:graphicData uri="http://schemas.openxmlformats.org/presentationml/2006/ole">
            <p:oleObj spid="_x0000_s16454" r:id="rId6" imgW="1101764" imgH="230602" progId="Equation.3">
              <p:embed/>
            </p:oleObj>
          </a:graphicData>
        </a:graphic>
      </p:graphicFrame>
      <p:graphicFrame>
        <p:nvGraphicFramePr>
          <p:cNvPr id="106503" name="Object 7"/>
          <p:cNvGraphicFramePr>
            <a:graphicFrameLocks noChangeAspect="1"/>
          </p:cNvGraphicFramePr>
          <p:nvPr/>
        </p:nvGraphicFramePr>
        <p:xfrm>
          <a:off x="871538" y="2928938"/>
          <a:ext cx="1344612" cy="527050"/>
        </p:xfrm>
        <a:graphic>
          <a:graphicData uri="http://schemas.openxmlformats.org/presentationml/2006/ole">
            <p:oleObj spid="_x0000_s16455" r:id="rId7" imgW="589574" imgH="230703" progId="Equation.3">
              <p:embed/>
            </p:oleObj>
          </a:graphicData>
        </a:graphic>
      </p:graphicFrame>
      <p:graphicFrame>
        <p:nvGraphicFramePr>
          <p:cNvPr id="106504" name="Object 8"/>
          <p:cNvGraphicFramePr>
            <a:graphicFrameLocks noChangeAspect="1"/>
          </p:cNvGraphicFramePr>
          <p:nvPr/>
        </p:nvGraphicFramePr>
        <p:xfrm>
          <a:off x="827088" y="3538538"/>
          <a:ext cx="2773362" cy="525462"/>
        </p:xfrm>
        <a:graphic>
          <a:graphicData uri="http://schemas.openxmlformats.org/presentationml/2006/ole">
            <p:oleObj spid="_x0000_s16456" r:id="rId8" imgW="1217598" imgH="230703" progId="Equation.3">
              <p:embed/>
            </p:oleObj>
          </a:graphicData>
        </a:graphic>
      </p:graphicFrame>
      <p:sp>
        <p:nvSpPr>
          <p:cNvPr id="106505" name="Rectangle 9"/>
          <p:cNvSpPr>
            <a:spLocks noChangeArrowheads="1"/>
          </p:cNvSpPr>
          <p:nvPr/>
        </p:nvSpPr>
        <p:spPr bwMode="auto">
          <a:xfrm>
            <a:off x="395288" y="4652963"/>
            <a:ext cx="2286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ctr">
            <a:spAutoFit/>
          </a:bodyPr>
          <a:lstStyle>
            <a:lvl1pPr marL="381000" indent="-381000"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zh-CN" altLang="zh-CN" b="1"/>
              <a:t>则电压增益为</a:t>
            </a:r>
          </a:p>
        </p:txBody>
      </p:sp>
      <p:graphicFrame>
        <p:nvGraphicFramePr>
          <p:cNvPr id="106506" name="Object 10" descr="蓝色砂纸"/>
          <p:cNvGraphicFramePr>
            <a:graphicFrameLocks noChangeAspect="1"/>
          </p:cNvGraphicFramePr>
          <p:nvPr/>
        </p:nvGraphicFramePr>
        <p:xfrm>
          <a:off x="2484438" y="4652963"/>
          <a:ext cx="5935662" cy="1920875"/>
        </p:xfrm>
        <a:graphic>
          <a:graphicData uri="http://schemas.openxmlformats.org/presentationml/2006/ole">
            <p:oleObj spid="_x0000_s16457" r:id="rId9" imgW="2476500" imgH="889000" progId="Equation.3">
              <p:embed/>
            </p:oleObj>
          </a:graphicData>
        </a:graphic>
      </p:graphicFrame>
      <p:sp>
        <p:nvSpPr>
          <p:cNvPr id="64523" name="Rectangle 11"/>
          <p:cNvSpPr>
            <a:spLocks noChangeArrowheads="1"/>
          </p:cNvSpPr>
          <p:nvPr/>
        </p:nvSpPr>
        <p:spPr bwMode="auto">
          <a:xfrm>
            <a:off x="685800" y="1371600"/>
            <a:ext cx="24828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ctr">
            <a:spAutoFit/>
          </a:bodyPr>
          <a:lstStyle>
            <a:lvl1pPr marL="381000" indent="-381000"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zh-CN" altLang="zh-CN" b="1">
                <a:solidFill>
                  <a:srgbClr val="A50021"/>
                </a:solidFill>
              </a:rPr>
              <a:t>电压增益</a:t>
            </a:r>
            <a:endParaRPr lang="zh-CN" altLang="zh-CN" b="1"/>
          </a:p>
        </p:txBody>
      </p:sp>
      <p:grpSp>
        <p:nvGrpSpPr>
          <p:cNvPr id="64524" name="Group 12"/>
          <p:cNvGrpSpPr>
            <a:grpSpLocks/>
          </p:cNvGrpSpPr>
          <p:nvPr/>
        </p:nvGrpSpPr>
        <p:grpSpPr bwMode="auto">
          <a:xfrm>
            <a:off x="3635375" y="1262063"/>
            <a:ext cx="5400675" cy="2887662"/>
            <a:chOff x="0" y="0"/>
            <a:chExt cx="3402" cy="1819"/>
          </a:xfrm>
        </p:grpSpPr>
        <p:sp>
          <p:nvSpPr>
            <p:cNvPr id="64525" name="Text Box 13"/>
            <p:cNvSpPr txBox="1">
              <a:spLocks noChangeArrowheads="1"/>
            </p:cNvSpPr>
            <p:nvPr/>
          </p:nvSpPr>
          <p:spPr bwMode="auto">
            <a:xfrm>
              <a:off x="816" y="1588"/>
              <a:ext cx="172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spcBef>
                  <a:spcPct val="50000"/>
                </a:spcBef>
              </a:pPr>
              <a:r>
                <a:rPr lang="zh-CN" altLang="zh-CN" sz="1800" b="1">
                  <a:solidFill>
                    <a:srgbClr val="0033CC"/>
                  </a:solidFill>
                  <a:ea typeface="宋体" pitchFamily="2" charset="-122"/>
                </a:rPr>
                <a:t>H参数小信号等效电路</a:t>
              </a:r>
            </a:p>
          </p:txBody>
        </p:sp>
        <p:pic>
          <p:nvPicPr>
            <p:cNvPr id="64526" name="Picture 14" descr="4313b"/>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0" y="0"/>
              <a:ext cx="3402" cy="1536"/>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xmlns="" val="26659834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6501"/>
                                        </p:tgtEl>
                                        <p:attrNameLst>
                                          <p:attrName>style.visibility</p:attrName>
                                        </p:attrNameLst>
                                      </p:cBhvr>
                                      <p:to>
                                        <p:strVal val="visible"/>
                                      </p:to>
                                    </p:set>
                                    <p:anim calcmode="lin" valueType="num">
                                      <p:cBhvr additive="base">
                                        <p:cTn id="7" dur="500" fill="hold"/>
                                        <p:tgtEl>
                                          <p:spTgt spid="106501"/>
                                        </p:tgtEl>
                                        <p:attrNameLst>
                                          <p:attrName>ppt_x</p:attrName>
                                        </p:attrNameLst>
                                      </p:cBhvr>
                                      <p:tavLst>
                                        <p:tav tm="0">
                                          <p:val>
                                            <p:strVal val="0-#ppt_w/2"/>
                                          </p:val>
                                        </p:tav>
                                        <p:tav tm="100000">
                                          <p:val>
                                            <p:strVal val="#ppt_x"/>
                                          </p:val>
                                        </p:tav>
                                      </p:tavLst>
                                    </p:anim>
                                    <p:anim calcmode="lin" valueType="num">
                                      <p:cBhvr additive="base">
                                        <p:cTn id="8" dur="500" fill="hold"/>
                                        <p:tgtEl>
                                          <p:spTgt spid="10650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nodeType="clickEffect">
                                  <p:stCondLst>
                                    <p:cond delay="0"/>
                                  </p:stCondLst>
                                  <p:childTnLst>
                                    <p:set>
                                      <p:cBhvr>
                                        <p:cTn id="12" dur="1" fill="hold">
                                          <p:stCondLst>
                                            <p:cond delay="0"/>
                                          </p:stCondLst>
                                        </p:cTn>
                                        <p:tgtEl>
                                          <p:spTgt spid="106502"/>
                                        </p:tgtEl>
                                        <p:attrNameLst>
                                          <p:attrName>style.visibility</p:attrName>
                                        </p:attrNameLst>
                                      </p:cBhvr>
                                      <p:to>
                                        <p:strVal val="visible"/>
                                      </p:to>
                                    </p:set>
                                    <p:animEffect transition="in" filter="strips(downRight)">
                                      <p:cBhvr>
                                        <p:cTn id="13" dur="500"/>
                                        <p:tgtEl>
                                          <p:spTgt spid="106502"/>
                                        </p:tgtEl>
                                      </p:cBhvr>
                                    </p:animEffect>
                                  </p:childTnLst>
                                  <p:subTnLst>
                                    <p:audio>
                                      <p:cMediaNode>
                                        <p:cTn display="0" masterRel="sameClick">
                                          <p:stCondLst>
                                            <p:cond evt="begin" delay="0">
                                              <p:tn val="11"/>
                                            </p:cond>
                                          </p:stCondLst>
                                          <p:endCondLst>
                                            <p:cond evt="onStopAudio" delay="0">
                                              <p:tgtEl>
                                                <p:sldTgt/>
                                              </p:tgtEl>
                                            </p:cond>
                                          </p:endCondLst>
                                        </p:cTn>
                                        <p:tgtEl>
                                          <p:sndTgt r:embed="rId4" name="CHIMES.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nodeType="clickEffect">
                                  <p:stCondLst>
                                    <p:cond delay="0"/>
                                  </p:stCondLst>
                                  <p:childTnLst>
                                    <p:set>
                                      <p:cBhvr>
                                        <p:cTn id="17" dur="1" fill="hold">
                                          <p:stCondLst>
                                            <p:cond delay="0"/>
                                          </p:stCondLst>
                                        </p:cTn>
                                        <p:tgtEl>
                                          <p:spTgt spid="106503"/>
                                        </p:tgtEl>
                                        <p:attrNameLst>
                                          <p:attrName>style.visibility</p:attrName>
                                        </p:attrNameLst>
                                      </p:cBhvr>
                                      <p:to>
                                        <p:strVal val="visible"/>
                                      </p:to>
                                    </p:set>
                                    <p:animEffect transition="in" filter="strips(downRight)">
                                      <p:cBhvr>
                                        <p:cTn id="18" dur="500"/>
                                        <p:tgtEl>
                                          <p:spTgt spid="106503"/>
                                        </p:tgtEl>
                                      </p:cBhvr>
                                    </p:animEffect>
                                  </p:childTnLst>
                                  <p:subTnLst>
                                    <p:audio>
                                      <p:cMediaNode>
                                        <p:cTn display="0" masterRel="sameClick">
                                          <p:stCondLst>
                                            <p:cond evt="begin" delay="0">
                                              <p:tn val="16"/>
                                            </p:cond>
                                          </p:stCondLst>
                                          <p:endCondLst>
                                            <p:cond evt="onStopAudio" delay="0">
                                              <p:tgtEl>
                                                <p:sldTgt/>
                                              </p:tgtEl>
                                            </p:cond>
                                          </p:endCondLst>
                                        </p:cTn>
                                        <p:tgtEl>
                                          <p:sndTgt r:embed="rId4" name="CHIMES.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nodeType="clickEffect">
                                  <p:stCondLst>
                                    <p:cond delay="0"/>
                                  </p:stCondLst>
                                  <p:childTnLst>
                                    <p:set>
                                      <p:cBhvr>
                                        <p:cTn id="22" dur="1" fill="hold">
                                          <p:stCondLst>
                                            <p:cond delay="0"/>
                                          </p:stCondLst>
                                        </p:cTn>
                                        <p:tgtEl>
                                          <p:spTgt spid="106504"/>
                                        </p:tgtEl>
                                        <p:attrNameLst>
                                          <p:attrName>style.visibility</p:attrName>
                                        </p:attrNameLst>
                                      </p:cBhvr>
                                      <p:to>
                                        <p:strVal val="visible"/>
                                      </p:to>
                                    </p:set>
                                    <p:animEffect transition="in" filter="strips(downRight)">
                                      <p:cBhvr>
                                        <p:cTn id="23" dur="500"/>
                                        <p:tgtEl>
                                          <p:spTgt spid="106504"/>
                                        </p:tgtEl>
                                      </p:cBhvr>
                                    </p:animEffect>
                                  </p:childTnLst>
                                  <p:subTnLst>
                                    <p:audio>
                                      <p:cMediaNode>
                                        <p:cTn display="0" masterRel="sameClick">
                                          <p:stCondLst>
                                            <p:cond evt="begin" delay="0">
                                              <p:tn val="21"/>
                                            </p:cond>
                                          </p:stCondLst>
                                          <p:endCondLst>
                                            <p:cond evt="onStopAudio" delay="0">
                                              <p:tgtEl>
                                                <p:sldTgt/>
                                              </p:tgtEl>
                                            </p:cond>
                                          </p:endCondLst>
                                        </p:cTn>
                                        <p:tgtEl>
                                          <p:sndTgt r:embed="rId4" name="CHIMES.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06505"/>
                                        </p:tgtEl>
                                        <p:attrNameLst>
                                          <p:attrName>style.visibility</p:attrName>
                                        </p:attrNameLst>
                                      </p:cBhvr>
                                      <p:to>
                                        <p:strVal val="visible"/>
                                      </p:to>
                                    </p:set>
                                    <p:anim calcmode="lin" valueType="num">
                                      <p:cBhvr additive="base">
                                        <p:cTn id="28" dur="500" fill="hold"/>
                                        <p:tgtEl>
                                          <p:spTgt spid="106505"/>
                                        </p:tgtEl>
                                        <p:attrNameLst>
                                          <p:attrName>ppt_x</p:attrName>
                                        </p:attrNameLst>
                                      </p:cBhvr>
                                      <p:tavLst>
                                        <p:tav tm="0">
                                          <p:val>
                                            <p:strVal val="0-#ppt_w/2"/>
                                          </p:val>
                                        </p:tav>
                                        <p:tav tm="100000">
                                          <p:val>
                                            <p:strVal val="#ppt_x"/>
                                          </p:val>
                                        </p:tav>
                                      </p:tavLst>
                                    </p:anim>
                                    <p:anim calcmode="lin" valueType="num">
                                      <p:cBhvr additive="base">
                                        <p:cTn id="29" dur="500" fill="hold"/>
                                        <p:tgtEl>
                                          <p:spTgt spid="10650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4" name="CHIMES.WAV"/>
                                        </p:tgtEl>
                                      </p:cMediaNode>
                                    </p:audio>
                                  </p:sub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106506"/>
                                        </p:tgtEl>
                                        <p:attrNameLst>
                                          <p:attrName>style.visibility</p:attrName>
                                        </p:attrNameLst>
                                      </p:cBhvr>
                                      <p:to>
                                        <p:strVal val="visible"/>
                                      </p:to>
                                    </p:set>
                                    <p:animEffect transition="in" filter="wipe(up)">
                                      <p:cBhvr>
                                        <p:cTn id="34" dur="500"/>
                                        <p:tgtEl>
                                          <p:spTgt spid="106506"/>
                                        </p:tgtEl>
                                      </p:cBhvr>
                                    </p:animEffect>
                                  </p:childTnLst>
                                  <p:subTnLst>
                                    <p:audio>
                                      <p:cMediaNode>
                                        <p:cTn display="0" masterRel="sameClick">
                                          <p:stCondLst>
                                            <p:cond evt="begin" delay="0">
                                              <p:tn val="32"/>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1" grpId="0" autoUpdateAnimBg="0"/>
      <p:bldP spid="106505"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Line 2"/>
          <p:cNvSpPr>
            <a:spLocks noChangeShapeType="1"/>
          </p:cNvSpPr>
          <p:nvPr/>
        </p:nvSpPr>
        <p:spPr bwMode="auto">
          <a:xfrm>
            <a:off x="533400" y="762000"/>
            <a:ext cx="6553200" cy="0"/>
          </a:xfrm>
          <a:prstGeom prst="line">
            <a:avLst/>
          </a:prstGeom>
          <a:noFill/>
          <a:ln w="889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5539" name="Rectangle 3">
            <a:hlinkClick r:id="rId4" action="ppaction://hlinksldjump"/>
          </p:cNvPr>
          <p:cNvSpPr>
            <a:spLocks noChangeArrowheads="1"/>
          </p:cNvSpPr>
          <p:nvPr/>
        </p:nvSpPr>
        <p:spPr bwMode="auto">
          <a:xfrm>
            <a:off x="457200" y="228600"/>
            <a:ext cx="7086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b">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zh-CN" altLang="zh-CN" b="1">
                <a:solidFill>
                  <a:srgbClr val="800000"/>
                </a:solidFill>
                <a:ea typeface="黑体" pitchFamily="49" charset="-122"/>
              </a:rPr>
              <a:t>2. 用H参数小信号模型分析基本共射极放大电路</a:t>
            </a:r>
          </a:p>
        </p:txBody>
      </p:sp>
      <p:sp>
        <p:nvSpPr>
          <p:cNvPr id="65540" name="Rectangle 4"/>
          <p:cNvSpPr>
            <a:spLocks noChangeArrowheads="1"/>
          </p:cNvSpPr>
          <p:nvPr/>
        </p:nvSpPr>
        <p:spPr bwMode="auto">
          <a:xfrm>
            <a:off x="457200" y="838200"/>
            <a:ext cx="4267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b">
            <a:spAutoFit/>
          </a:bodyPr>
          <a:lstStyle>
            <a:lvl1pPr marL="476250" indent="-476250"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zh-CN" altLang="zh-CN" b="1"/>
              <a:t>（3）求放大电路动态指标</a:t>
            </a:r>
          </a:p>
        </p:txBody>
      </p:sp>
      <p:sp>
        <p:nvSpPr>
          <p:cNvPr id="65541" name="Rectangle 5"/>
          <p:cNvSpPr>
            <a:spLocks noChangeArrowheads="1"/>
          </p:cNvSpPr>
          <p:nvPr/>
        </p:nvSpPr>
        <p:spPr bwMode="auto">
          <a:xfrm>
            <a:off x="685800" y="1371600"/>
            <a:ext cx="24828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ctr">
            <a:spAutoFit/>
          </a:bodyPr>
          <a:lstStyle>
            <a:lvl1pPr marL="381000" indent="-381000"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zh-CN" altLang="zh-CN" b="1">
                <a:solidFill>
                  <a:srgbClr val="A50021"/>
                </a:solidFill>
              </a:rPr>
              <a:t>输入电阻</a:t>
            </a:r>
          </a:p>
        </p:txBody>
      </p:sp>
      <p:sp>
        <p:nvSpPr>
          <p:cNvPr id="108550" name="Rectangle 6"/>
          <p:cNvSpPr>
            <a:spLocks noChangeArrowheads="1"/>
          </p:cNvSpPr>
          <p:nvPr/>
        </p:nvSpPr>
        <p:spPr bwMode="auto">
          <a:xfrm>
            <a:off x="684213" y="3789363"/>
            <a:ext cx="23463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ctr">
            <a:spAutoFit/>
          </a:bodyPr>
          <a:lstStyle>
            <a:lvl1pPr marL="381000" indent="-381000"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zh-CN" altLang="zh-CN" b="1">
                <a:solidFill>
                  <a:srgbClr val="A50021"/>
                </a:solidFill>
                <a:latin typeface="楷体_GB2312" pitchFamily="1" charset="-122"/>
              </a:rPr>
              <a:t>输出电阻</a:t>
            </a:r>
          </a:p>
        </p:txBody>
      </p:sp>
      <p:grpSp>
        <p:nvGrpSpPr>
          <p:cNvPr id="108551" name="Group 7"/>
          <p:cNvGrpSpPr>
            <a:grpSpLocks/>
          </p:cNvGrpSpPr>
          <p:nvPr/>
        </p:nvGrpSpPr>
        <p:grpSpPr bwMode="auto">
          <a:xfrm>
            <a:off x="539750" y="5564188"/>
            <a:ext cx="4814888" cy="457200"/>
            <a:chOff x="0" y="0"/>
            <a:chExt cx="3033" cy="288"/>
          </a:xfrm>
        </p:grpSpPr>
        <p:grpSp>
          <p:nvGrpSpPr>
            <p:cNvPr id="65552" name="Group 8"/>
            <p:cNvGrpSpPr>
              <a:grpSpLocks noChangeAspect="1"/>
            </p:cNvGrpSpPr>
            <p:nvPr/>
          </p:nvGrpSpPr>
          <p:grpSpPr bwMode="auto">
            <a:xfrm>
              <a:off x="0" y="10"/>
              <a:ext cx="734" cy="272"/>
              <a:chOff x="0" y="0"/>
              <a:chExt cx="918" cy="340"/>
            </a:xfrm>
          </p:grpSpPr>
          <p:sp>
            <p:nvSpPr>
              <p:cNvPr id="65557" name="Text Box 9"/>
              <p:cNvSpPr txBox="1">
                <a:spLocks noChangeAspect="1" noChangeArrowheads="1"/>
              </p:cNvSpPr>
              <p:nvPr/>
            </p:nvSpPr>
            <p:spPr bwMode="auto">
              <a:xfrm>
                <a:off x="0" y="48"/>
                <a:ext cx="240" cy="2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en-US" b="1">
                    <a:solidFill>
                      <a:srgbClr val="000000"/>
                    </a:solidFill>
                    <a:latin typeface="楷体_GB2312" pitchFamily="1" charset="-122"/>
                  </a:rPr>
                  <a:t>令</a:t>
                </a:r>
                <a:endParaRPr lang="zh-CN" altLang="en-US" b="1" i="1">
                  <a:solidFill>
                    <a:srgbClr val="000000"/>
                  </a:solidFill>
                  <a:latin typeface="楷体_GB2312" pitchFamily="1" charset="-122"/>
                </a:endParaRPr>
              </a:p>
            </p:txBody>
          </p:sp>
          <p:graphicFrame>
            <p:nvGraphicFramePr>
              <p:cNvPr id="65558" name="Object 10"/>
              <p:cNvGraphicFramePr>
                <a:graphicFrameLocks noChangeAspect="1"/>
              </p:cNvGraphicFramePr>
              <p:nvPr/>
            </p:nvGraphicFramePr>
            <p:xfrm>
              <a:off x="278" y="0"/>
              <a:ext cx="640" cy="340"/>
            </p:xfrm>
            <a:graphic>
              <a:graphicData uri="http://schemas.openxmlformats.org/presentationml/2006/ole">
                <p:oleObj spid="_x0000_s17495" r:id="rId5" imgW="413398" imgH="219617" progId="Equation.3">
                  <p:embed/>
                </p:oleObj>
              </a:graphicData>
            </a:graphic>
          </p:graphicFrame>
        </p:grpSp>
        <p:sp>
          <p:nvSpPr>
            <p:cNvPr id="65553" name="AutoShape 11"/>
            <p:cNvSpPr>
              <a:spLocks noChangeArrowheads="1"/>
            </p:cNvSpPr>
            <p:nvPr/>
          </p:nvSpPr>
          <p:spPr bwMode="auto">
            <a:xfrm>
              <a:off x="953" y="110"/>
              <a:ext cx="240" cy="72"/>
            </a:xfrm>
            <a:prstGeom prst="rightArrow">
              <a:avLst>
                <a:gd name="adj1" fmla="val 50000"/>
                <a:gd name="adj2" fmla="val 8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graphicFrame>
          <p:nvGraphicFramePr>
            <p:cNvPr id="65554" name="Object 12"/>
            <p:cNvGraphicFramePr>
              <a:graphicFrameLocks noChangeAspect="1"/>
            </p:cNvGraphicFramePr>
            <p:nvPr/>
          </p:nvGraphicFramePr>
          <p:xfrm>
            <a:off x="1271" y="0"/>
            <a:ext cx="495" cy="288"/>
          </p:xfrm>
          <a:graphic>
            <a:graphicData uri="http://schemas.openxmlformats.org/presentationml/2006/ole">
              <p:oleObj spid="_x0000_s17496" r:id="rId6" imgW="400833" imgH="232742" progId="Equation.3">
                <p:embed/>
              </p:oleObj>
            </a:graphicData>
          </a:graphic>
        </p:graphicFrame>
        <p:sp>
          <p:nvSpPr>
            <p:cNvPr id="65555" name="AutoShape 13"/>
            <p:cNvSpPr>
              <a:spLocks noChangeArrowheads="1"/>
            </p:cNvSpPr>
            <p:nvPr/>
          </p:nvSpPr>
          <p:spPr bwMode="auto">
            <a:xfrm>
              <a:off x="1951" y="110"/>
              <a:ext cx="240" cy="72"/>
            </a:xfrm>
            <a:prstGeom prst="rightArrow">
              <a:avLst>
                <a:gd name="adj1" fmla="val 50000"/>
                <a:gd name="adj2" fmla="val 8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graphicFrame>
          <p:nvGraphicFramePr>
            <p:cNvPr id="65556" name="Object 14"/>
            <p:cNvGraphicFramePr>
              <a:graphicFrameLocks noChangeAspect="1"/>
            </p:cNvGraphicFramePr>
            <p:nvPr/>
          </p:nvGraphicFramePr>
          <p:xfrm>
            <a:off x="2314" y="0"/>
            <a:ext cx="719" cy="288"/>
          </p:xfrm>
          <a:graphic>
            <a:graphicData uri="http://schemas.openxmlformats.org/presentationml/2006/ole">
              <p:oleObj spid="_x0000_s17497" r:id="rId7" imgW="576757" imgH="230703" progId="Equation.3">
                <p:embed/>
              </p:oleObj>
            </a:graphicData>
          </a:graphic>
        </p:graphicFrame>
      </p:grpSp>
      <p:grpSp>
        <p:nvGrpSpPr>
          <p:cNvPr id="108559" name="Group 15"/>
          <p:cNvGrpSpPr>
            <a:grpSpLocks/>
          </p:cNvGrpSpPr>
          <p:nvPr/>
        </p:nvGrpSpPr>
        <p:grpSpPr bwMode="auto">
          <a:xfrm>
            <a:off x="1146175" y="6167438"/>
            <a:ext cx="2057400" cy="430212"/>
            <a:chOff x="0" y="0"/>
            <a:chExt cx="1296" cy="271"/>
          </a:xfrm>
        </p:grpSpPr>
        <p:sp>
          <p:nvSpPr>
            <p:cNvPr id="65550" name="Text Box 16" descr="蓝色砂纸"/>
            <p:cNvSpPr txBox="1">
              <a:spLocks noChangeArrowheads="1"/>
            </p:cNvSpPr>
            <p:nvPr/>
          </p:nvSpPr>
          <p:spPr bwMode="auto">
            <a:xfrm>
              <a:off x="528" y="0"/>
              <a:ext cx="768" cy="271"/>
            </a:xfrm>
            <a:prstGeom prst="rect">
              <a:avLst/>
            </a:prstGeom>
            <a:blipFill dpi="0" rotWithShape="0">
              <a:blip r:embed="rId8"/>
              <a:srcRect/>
              <a:tile tx="0" ty="0" sx="100000" sy="100000" flip="none" algn="tl"/>
            </a:blipFill>
            <a:ln w="28575">
              <a:solidFill>
                <a:srgbClr val="FF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36000">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spcBef>
                  <a:spcPct val="50000"/>
                </a:spcBef>
              </a:pPr>
              <a:r>
                <a:rPr lang="zh-CN" altLang="zh-CN" b="1" i="1">
                  <a:solidFill>
                    <a:srgbClr val="000000"/>
                  </a:solidFill>
                </a:rPr>
                <a:t>R</a:t>
              </a:r>
              <a:r>
                <a:rPr lang="zh-CN" altLang="zh-CN" b="1" baseline="-25000">
                  <a:solidFill>
                    <a:srgbClr val="000000"/>
                  </a:solidFill>
                </a:rPr>
                <a:t>o </a:t>
              </a:r>
              <a:r>
                <a:rPr lang="zh-CN" altLang="zh-CN" b="1">
                  <a:solidFill>
                    <a:srgbClr val="000000"/>
                  </a:solidFill>
                </a:rPr>
                <a:t>=  </a:t>
              </a:r>
              <a:r>
                <a:rPr lang="zh-CN" altLang="zh-CN" b="1" i="1">
                  <a:solidFill>
                    <a:srgbClr val="000000"/>
                  </a:solidFill>
                </a:rPr>
                <a:t>R</a:t>
              </a:r>
              <a:r>
                <a:rPr lang="zh-CN" altLang="zh-CN" b="1" baseline="-25000">
                  <a:solidFill>
                    <a:srgbClr val="000000"/>
                  </a:solidFill>
                </a:rPr>
                <a:t>c </a:t>
              </a:r>
              <a:endParaRPr lang="zh-CN" altLang="zh-CN" b="1" i="1">
                <a:solidFill>
                  <a:srgbClr val="000000"/>
                </a:solidFill>
              </a:endParaRPr>
            </a:p>
          </p:txBody>
        </p:sp>
        <p:sp>
          <p:nvSpPr>
            <p:cNvPr id="65551" name="Text Box 17"/>
            <p:cNvSpPr txBox="1">
              <a:spLocks noChangeArrowheads="1"/>
            </p:cNvSpPr>
            <p:nvPr/>
          </p:nvSpPr>
          <p:spPr bwMode="auto">
            <a:xfrm>
              <a:off x="0" y="0"/>
              <a:ext cx="672"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en-US" b="1">
                  <a:solidFill>
                    <a:srgbClr val="000000"/>
                  </a:solidFill>
                </a:rPr>
                <a:t>所以</a:t>
              </a:r>
              <a:endParaRPr lang="zh-CN" altLang="en-US" b="1" i="1">
                <a:solidFill>
                  <a:srgbClr val="000000"/>
                </a:solidFill>
              </a:endParaRPr>
            </a:p>
          </p:txBody>
        </p:sp>
      </p:grpSp>
      <p:pic>
        <p:nvPicPr>
          <p:cNvPr id="65545" name="Picture 18" descr="4313b"/>
          <p:cNvPicPr>
            <a:picLocks noChangeAspect="1"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a:off x="4211638" y="908050"/>
            <a:ext cx="4608512" cy="2079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5546" name="Rectangle 19"/>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graphicFrame>
        <p:nvGraphicFramePr>
          <p:cNvPr id="108564" name="Object 20"/>
          <p:cNvGraphicFramePr>
            <a:graphicFrameLocks noChangeAspect="1"/>
          </p:cNvGraphicFramePr>
          <p:nvPr/>
        </p:nvGraphicFramePr>
        <p:xfrm>
          <a:off x="971550" y="1844675"/>
          <a:ext cx="1831975" cy="1846263"/>
        </p:xfrm>
        <a:graphic>
          <a:graphicData uri="http://schemas.openxmlformats.org/presentationml/2006/ole">
            <p:oleObj spid="_x0000_s17498" r:id="rId10" imgW="1038162" imgH="1038162" progId="Equation.3">
              <p:embed/>
            </p:oleObj>
          </a:graphicData>
        </a:graphic>
      </p:graphicFrame>
      <p:graphicFrame>
        <p:nvGraphicFramePr>
          <p:cNvPr id="108565" name="Object 21"/>
          <p:cNvGraphicFramePr>
            <a:graphicFrameLocks noChangeAspect="1"/>
          </p:cNvGraphicFramePr>
          <p:nvPr/>
        </p:nvGraphicFramePr>
        <p:xfrm>
          <a:off x="1187450" y="4221163"/>
          <a:ext cx="1854200" cy="917575"/>
        </p:xfrm>
        <a:graphic>
          <a:graphicData uri="http://schemas.openxmlformats.org/presentationml/2006/ole">
            <p:oleObj spid="_x0000_s17499" r:id="rId11" imgW="1025346" imgH="512673" progId="Equation.3">
              <p:embed/>
            </p:oleObj>
          </a:graphicData>
        </a:graphic>
      </p:graphicFrame>
      <p:pic>
        <p:nvPicPr>
          <p:cNvPr id="108566" name="Picture 22" descr="4315"/>
          <p:cNvPicPr>
            <a:picLocks noChangeAspect="1" noChangeArrowheads="1"/>
          </p:cNvPicPr>
          <p:nvPr/>
        </p:nvPicPr>
        <p:blipFill>
          <a:blip r:embed="rId12">
            <a:extLst>
              <a:ext uri="{28A0092B-C50C-407E-A947-70E740481C1C}">
                <a14:useLocalDpi xmlns:a14="http://schemas.microsoft.com/office/drawing/2010/main" xmlns="" val="0"/>
              </a:ext>
            </a:extLst>
          </a:blip>
          <a:srcRect/>
          <a:stretch>
            <a:fillRect/>
          </a:stretch>
        </p:blipFill>
        <p:spPr bwMode="auto">
          <a:xfrm>
            <a:off x="4500563" y="3230563"/>
            <a:ext cx="4248150" cy="2214562"/>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190900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08564"/>
                                        </p:tgtEl>
                                        <p:attrNameLst>
                                          <p:attrName>style.visibility</p:attrName>
                                        </p:attrNameLst>
                                      </p:cBhvr>
                                      <p:to>
                                        <p:strVal val="visible"/>
                                      </p:to>
                                    </p:set>
                                    <p:animEffect transition="in" filter="strips(downRight)">
                                      <p:cBhvr>
                                        <p:cTn id="7" dur="500"/>
                                        <p:tgtEl>
                                          <p:spTgt spid="1085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08550"/>
                                        </p:tgtEl>
                                        <p:attrNameLst>
                                          <p:attrName>style.visibility</p:attrName>
                                        </p:attrNameLst>
                                      </p:cBhvr>
                                      <p:to>
                                        <p:strVal val="visible"/>
                                      </p:to>
                                    </p:set>
                                    <p:anim calcmode="lin" valueType="num">
                                      <p:cBhvr additive="base">
                                        <p:cTn id="12" dur="500" fill="hold"/>
                                        <p:tgtEl>
                                          <p:spTgt spid="108550"/>
                                        </p:tgtEl>
                                        <p:attrNameLst>
                                          <p:attrName>ppt_x</p:attrName>
                                        </p:attrNameLst>
                                      </p:cBhvr>
                                      <p:tavLst>
                                        <p:tav tm="0">
                                          <p:val>
                                            <p:strVal val="0-#ppt_w/2"/>
                                          </p:val>
                                        </p:tav>
                                        <p:tav tm="100000">
                                          <p:val>
                                            <p:strVal val="#ppt_x"/>
                                          </p:val>
                                        </p:tav>
                                      </p:tavLst>
                                    </p:anim>
                                    <p:anim calcmode="lin" valueType="num">
                                      <p:cBhvr additive="base">
                                        <p:cTn id="13" dur="500" fill="hold"/>
                                        <p:tgtEl>
                                          <p:spTgt spid="10855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nodeType="clickEffect">
                                  <p:stCondLst>
                                    <p:cond delay="0"/>
                                  </p:stCondLst>
                                  <p:childTnLst>
                                    <p:set>
                                      <p:cBhvr>
                                        <p:cTn id="17" dur="1" fill="hold">
                                          <p:stCondLst>
                                            <p:cond delay="0"/>
                                          </p:stCondLst>
                                        </p:cTn>
                                        <p:tgtEl>
                                          <p:spTgt spid="108565"/>
                                        </p:tgtEl>
                                        <p:attrNameLst>
                                          <p:attrName>style.visibility</p:attrName>
                                        </p:attrNameLst>
                                      </p:cBhvr>
                                      <p:to>
                                        <p:strVal val="visible"/>
                                      </p:to>
                                    </p:set>
                                    <p:animEffect transition="in" filter="strips(downRight)">
                                      <p:cBhvr>
                                        <p:cTn id="18" dur="500"/>
                                        <p:tgtEl>
                                          <p:spTgt spid="10856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108566"/>
                                        </p:tgtEl>
                                        <p:attrNameLst>
                                          <p:attrName>style.visibility</p:attrName>
                                        </p:attrNameLst>
                                      </p:cBhvr>
                                      <p:to>
                                        <p:strVal val="visible"/>
                                      </p:to>
                                    </p:set>
                                    <p:animEffect transition="in" filter="box(in)">
                                      <p:cBhvr>
                                        <p:cTn id="23" dur="500"/>
                                        <p:tgtEl>
                                          <p:spTgt spid="10856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nodeType="clickEffect">
                                  <p:stCondLst>
                                    <p:cond delay="0"/>
                                  </p:stCondLst>
                                  <p:childTnLst>
                                    <p:set>
                                      <p:cBhvr>
                                        <p:cTn id="27" dur="1" fill="hold">
                                          <p:stCondLst>
                                            <p:cond delay="0"/>
                                          </p:stCondLst>
                                        </p:cTn>
                                        <p:tgtEl>
                                          <p:spTgt spid="108551"/>
                                        </p:tgtEl>
                                        <p:attrNameLst>
                                          <p:attrName>style.visibility</p:attrName>
                                        </p:attrNameLst>
                                      </p:cBhvr>
                                      <p:to>
                                        <p:strVal val="visible"/>
                                      </p:to>
                                    </p:set>
                                    <p:animEffect transition="in" filter="strips(downRight)">
                                      <p:cBhvr>
                                        <p:cTn id="28" dur="500"/>
                                        <p:tgtEl>
                                          <p:spTgt spid="10855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nodeType="clickEffect">
                                  <p:stCondLst>
                                    <p:cond delay="0"/>
                                  </p:stCondLst>
                                  <p:childTnLst>
                                    <p:set>
                                      <p:cBhvr>
                                        <p:cTn id="32" dur="1" fill="hold">
                                          <p:stCondLst>
                                            <p:cond delay="0"/>
                                          </p:stCondLst>
                                        </p:cTn>
                                        <p:tgtEl>
                                          <p:spTgt spid="108559"/>
                                        </p:tgtEl>
                                        <p:attrNameLst>
                                          <p:attrName>style.visibility</p:attrName>
                                        </p:attrNameLst>
                                      </p:cBhvr>
                                      <p:to>
                                        <p:strVal val="visible"/>
                                      </p:to>
                                    </p:set>
                                    <p:animEffect transition="in" filter="strips(downRight)">
                                      <p:cBhvr>
                                        <p:cTn id="33" dur="500"/>
                                        <p:tgtEl>
                                          <p:spTgt spid="108559"/>
                                        </p:tgtEl>
                                      </p:cBhvr>
                                    </p:animEffect>
                                  </p:childTnLst>
                                  <p:subTnLst>
                                    <p:audio>
                                      <p:cMediaNode>
                                        <p:cTn display="0" masterRel="sameClick">
                                          <p:stCondLst>
                                            <p:cond evt="begin" delay="0">
                                              <p:tn val="31"/>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0"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323850" y="915988"/>
            <a:ext cx="8604250" cy="1792287"/>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lnSpc>
                <a:spcPct val="155000"/>
              </a:lnSpc>
              <a:buFont typeface="Wingdings" pitchFamily="2" charset="2"/>
              <a:buNone/>
            </a:pPr>
            <a:r>
              <a:rPr lang="zh-CN" altLang="zh-CN" b="1" dirty="0" smtClean="0">
                <a:solidFill>
                  <a:schemeClr val="accent2"/>
                </a:solidFill>
                <a:ea typeface="宋体" pitchFamily="2" charset="-122"/>
              </a:rPr>
              <a:t>【例</a:t>
            </a:r>
            <a:r>
              <a:rPr lang="en-US" altLang="zh-CN" b="1" dirty="0" smtClean="0">
                <a:solidFill>
                  <a:schemeClr val="accent2"/>
                </a:solidFill>
                <a:ea typeface="宋体" pitchFamily="2" charset="-122"/>
              </a:rPr>
              <a:t>5</a:t>
            </a:r>
            <a:r>
              <a:rPr lang="zh-CN" altLang="zh-CN" b="1" dirty="0" smtClean="0">
                <a:solidFill>
                  <a:schemeClr val="accent2"/>
                </a:solidFill>
                <a:ea typeface="宋体" pitchFamily="2" charset="-122"/>
              </a:rPr>
              <a:t>.3.2】</a:t>
            </a:r>
            <a:r>
              <a:rPr lang="zh-CN" altLang="zh-CN" b="1" dirty="0" smtClean="0">
                <a:solidFill>
                  <a:srgbClr val="FF3300"/>
                </a:solidFill>
                <a:ea typeface="宋体" pitchFamily="2" charset="-122"/>
              </a:rPr>
              <a:t> </a:t>
            </a:r>
            <a:r>
              <a:rPr lang="zh-CN" altLang="zh-CN" b="1" dirty="0">
                <a:solidFill>
                  <a:srgbClr val="FF3300"/>
                </a:solidFill>
                <a:ea typeface="宋体" pitchFamily="2" charset="-122"/>
              </a:rPr>
              <a:t>　</a:t>
            </a:r>
            <a:r>
              <a:rPr lang="zh-CN" altLang="zh-CN" b="1" dirty="0">
                <a:ea typeface="宋体" pitchFamily="2" charset="-122"/>
              </a:rPr>
              <a:t>电路如图所示，设</a:t>
            </a:r>
            <a:r>
              <a:rPr lang="zh-CN" altLang="zh-CN" b="1" i="1" dirty="0">
                <a:ea typeface="宋体" pitchFamily="2" charset="-122"/>
              </a:rPr>
              <a:t>V</a:t>
            </a:r>
            <a:r>
              <a:rPr lang="zh-CN" altLang="zh-CN" b="1" baseline="-30000" dirty="0">
                <a:ea typeface="宋体" pitchFamily="2" charset="-122"/>
              </a:rPr>
              <a:t>BEQ</a:t>
            </a:r>
            <a:r>
              <a:rPr lang="zh-CN" altLang="zh-CN" b="1" dirty="0">
                <a:ea typeface="宋体" pitchFamily="2" charset="-122"/>
              </a:rPr>
              <a:t>＝0.7V,</a:t>
            </a:r>
          </a:p>
          <a:p>
            <a:pPr algn="l">
              <a:lnSpc>
                <a:spcPct val="155000"/>
              </a:lnSpc>
              <a:buFont typeface="Wingdings" pitchFamily="2" charset="2"/>
              <a:buNone/>
            </a:pPr>
            <a:r>
              <a:rPr lang="zh-CN" altLang="zh-CN" b="1" dirty="0">
                <a:ea typeface="宋体" pitchFamily="2" charset="-122"/>
              </a:rPr>
              <a:t>  其它元件参数如图所示。试求该电路的A</a:t>
            </a:r>
            <a:r>
              <a:rPr lang="zh-CN" altLang="zh-CN" b="1" baseline="-25000" dirty="0">
                <a:ea typeface="宋体" pitchFamily="2" charset="-122"/>
              </a:rPr>
              <a:t>V</a:t>
            </a:r>
            <a:r>
              <a:rPr lang="zh-CN" altLang="zh-CN" b="1" dirty="0">
                <a:ea typeface="宋体" pitchFamily="2" charset="-122"/>
              </a:rPr>
              <a:t>、R</a:t>
            </a:r>
            <a:r>
              <a:rPr lang="zh-CN" altLang="zh-CN" b="1" baseline="-25000" dirty="0">
                <a:ea typeface="宋体" pitchFamily="2" charset="-122"/>
              </a:rPr>
              <a:t>i</a:t>
            </a:r>
            <a:r>
              <a:rPr lang="zh-CN" altLang="zh-CN" b="1" dirty="0">
                <a:ea typeface="宋体" pitchFamily="2" charset="-122"/>
              </a:rPr>
              <a:t>、R</a:t>
            </a:r>
            <a:r>
              <a:rPr lang="zh-CN" altLang="zh-CN" b="1" baseline="-25000" dirty="0">
                <a:ea typeface="宋体" pitchFamily="2" charset="-122"/>
              </a:rPr>
              <a:t>O </a:t>
            </a:r>
            <a:r>
              <a:rPr lang="zh-CN" altLang="zh-CN" b="1" dirty="0">
                <a:ea typeface="宋体" pitchFamily="2" charset="-122"/>
              </a:rPr>
              <a:t>。若R</a:t>
            </a:r>
            <a:r>
              <a:rPr lang="zh-CN" altLang="zh-CN" b="1" baseline="-25000" dirty="0">
                <a:ea typeface="宋体" pitchFamily="2" charset="-122"/>
              </a:rPr>
              <a:t>L</a:t>
            </a:r>
            <a:r>
              <a:rPr lang="zh-CN" altLang="zh-CN" b="1" dirty="0">
                <a:ea typeface="宋体" pitchFamily="2" charset="-122"/>
              </a:rPr>
              <a:t>开</a:t>
            </a:r>
          </a:p>
          <a:p>
            <a:pPr algn="l">
              <a:lnSpc>
                <a:spcPct val="155000"/>
              </a:lnSpc>
              <a:buFont typeface="Wingdings" pitchFamily="2" charset="2"/>
              <a:buNone/>
            </a:pPr>
            <a:r>
              <a:rPr lang="zh-CN" altLang="zh-CN" b="1" dirty="0">
                <a:ea typeface="宋体" pitchFamily="2" charset="-122"/>
              </a:rPr>
              <a:t>   路，则A</a:t>
            </a:r>
            <a:r>
              <a:rPr lang="zh-CN" altLang="zh-CN" b="1" baseline="-25000" dirty="0">
                <a:ea typeface="宋体" pitchFamily="2" charset="-122"/>
              </a:rPr>
              <a:t>V</a:t>
            </a:r>
            <a:r>
              <a:rPr lang="zh-CN" altLang="zh-CN" b="1" dirty="0">
                <a:ea typeface="宋体" pitchFamily="2" charset="-122"/>
              </a:rPr>
              <a:t>如何变化？</a:t>
            </a:r>
          </a:p>
        </p:txBody>
      </p:sp>
      <p:graphicFrame>
        <p:nvGraphicFramePr>
          <p:cNvPr id="67587" name="Object 3"/>
          <p:cNvGraphicFramePr>
            <a:graphicFrameLocks noGrp="1" noChangeAspect="1"/>
          </p:cNvGraphicFramePr>
          <p:nvPr>
            <p:ph sz="half" idx="1"/>
          </p:nvPr>
        </p:nvGraphicFramePr>
        <p:xfrm>
          <a:off x="2195513" y="2957513"/>
          <a:ext cx="5111750" cy="3784600"/>
        </p:xfrm>
        <a:graphic>
          <a:graphicData uri="http://schemas.openxmlformats.org/presentationml/2006/ole">
            <p:oleObj spid="_x0000_s18468" r:id="rId4" imgW="4222090" imgH="3468319" progId="">
              <p:embed/>
            </p:oleObj>
          </a:graphicData>
        </a:graphic>
      </p:graphicFrame>
      <p:graphicFrame>
        <p:nvGraphicFramePr>
          <p:cNvPr id="67588" name="Object 4"/>
          <p:cNvGraphicFramePr>
            <a:graphicFrameLocks noGrp="1" noChangeAspect="1"/>
          </p:cNvGraphicFramePr>
          <p:nvPr>
            <p:ph sz="half" idx="2"/>
          </p:nvPr>
        </p:nvGraphicFramePr>
        <p:xfrm>
          <a:off x="6588125" y="1052513"/>
          <a:ext cx="2376488" cy="460375"/>
        </p:xfrm>
        <a:graphic>
          <a:graphicData uri="http://schemas.openxmlformats.org/presentationml/2006/ole">
            <p:oleObj spid="_x0000_s18469" r:id="rId5" imgW="1191442" imgH="230602" progId="Equation.3">
              <p:embed/>
            </p:oleObj>
          </a:graphicData>
        </a:graphic>
      </p:graphicFrame>
      <p:sp>
        <p:nvSpPr>
          <p:cNvPr id="67589" name="Rectangle 5">
            <a:hlinkClick r:id="rId6" action="ppaction://hlinksldjump"/>
          </p:cNvPr>
          <p:cNvSpPr>
            <a:spLocks noChangeArrowheads="1"/>
          </p:cNvSpPr>
          <p:nvPr/>
        </p:nvSpPr>
        <p:spPr bwMode="auto">
          <a:xfrm>
            <a:off x="533400" y="106363"/>
            <a:ext cx="4686300"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200" b="1" dirty="0" smtClean="0">
                <a:solidFill>
                  <a:srgbClr val="000066"/>
                </a:solidFill>
                <a:ea typeface="黑体" pitchFamily="49" charset="-122"/>
              </a:rPr>
              <a:t>5</a:t>
            </a:r>
            <a:r>
              <a:rPr lang="zh-CN" altLang="zh-CN" sz="3200" b="1" dirty="0" smtClean="0">
                <a:solidFill>
                  <a:srgbClr val="000066"/>
                </a:solidFill>
                <a:ea typeface="黑体" pitchFamily="49" charset="-122"/>
              </a:rPr>
              <a:t>.</a:t>
            </a:r>
            <a:r>
              <a:rPr lang="zh-CN" altLang="zh-CN" sz="3200" b="1" dirty="0">
                <a:solidFill>
                  <a:srgbClr val="000066"/>
                </a:solidFill>
                <a:ea typeface="黑体" pitchFamily="49" charset="-122"/>
              </a:rPr>
              <a:t>3.2  小信号模型分析法</a:t>
            </a:r>
          </a:p>
        </p:txBody>
      </p:sp>
      <p:sp>
        <p:nvSpPr>
          <p:cNvPr id="67590" name="Line 6"/>
          <p:cNvSpPr>
            <a:spLocks noChangeShapeType="1"/>
          </p:cNvSpPr>
          <p:nvPr/>
        </p:nvSpPr>
        <p:spPr bwMode="auto">
          <a:xfrm>
            <a:off x="533400" y="762000"/>
            <a:ext cx="4419600" cy="0"/>
          </a:xfrm>
          <a:prstGeom prst="line">
            <a:avLst/>
          </a:prstGeom>
          <a:noFill/>
          <a:ln w="889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xmlns="" val="36622061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0594"/>
                                        </p:tgtEl>
                                        <p:attrNameLst>
                                          <p:attrName>style.visibility</p:attrName>
                                        </p:attrNameLst>
                                      </p:cBhvr>
                                      <p:to>
                                        <p:strVal val="visible"/>
                                      </p:to>
                                    </p:set>
                                    <p:animEffect transition="in" filter="dissolve">
                                      <p:cBhvr>
                                        <p:cTn id="7" dur="500"/>
                                        <p:tgtEl>
                                          <p:spTgt spid="110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Line 2"/>
          <p:cNvSpPr>
            <a:spLocks noChangeShapeType="1"/>
          </p:cNvSpPr>
          <p:nvPr/>
        </p:nvSpPr>
        <p:spPr bwMode="auto">
          <a:xfrm>
            <a:off x="381000" y="2057400"/>
            <a:ext cx="8382000" cy="0"/>
          </a:xfrm>
          <a:prstGeom prst="line">
            <a:avLst/>
          </a:prstGeom>
          <a:noFill/>
          <a:ln w="762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9635" name="Rectangle 3"/>
          <p:cNvSpPr>
            <a:spLocks noChangeArrowheads="1"/>
          </p:cNvSpPr>
          <p:nvPr/>
        </p:nvSpPr>
        <p:spPr bwMode="auto">
          <a:xfrm>
            <a:off x="1371600" y="599828"/>
            <a:ext cx="6400800" cy="13117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lnSpc>
                <a:spcPct val="90000"/>
              </a:lnSpc>
              <a:buFontTx/>
              <a:buNone/>
            </a:pPr>
            <a:r>
              <a:rPr lang="en-US" altLang="zh-CN" sz="4400" b="1" dirty="0" smtClean="0">
                <a:solidFill>
                  <a:srgbClr val="FF0000"/>
                </a:solidFill>
                <a:ea typeface="黑体" pitchFamily="49" charset="-122"/>
              </a:rPr>
              <a:t>5</a:t>
            </a:r>
            <a:r>
              <a:rPr lang="zh-CN" altLang="zh-CN" sz="4400" b="1" dirty="0" smtClean="0">
                <a:solidFill>
                  <a:srgbClr val="FF0000"/>
                </a:solidFill>
                <a:ea typeface="黑体" pitchFamily="49" charset="-122"/>
              </a:rPr>
              <a:t>.</a:t>
            </a:r>
            <a:r>
              <a:rPr lang="zh-CN" altLang="zh-CN" sz="4400" b="1" dirty="0">
                <a:solidFill>
                  <a:srgbClr val="FF0000"/>
                </a:solidFill>
                <a:ea typeface="黑体" pitchFamily="49" charset="-122"/>
              </a:rPr>
              <a:t>4  共射极放大电路静态工作点的稳定问题</a:t>
            </a:r>
          </a:p>
        </p:txBody>
      </p:sp>
      <p:sp>
        <p:nvSpPr>
          <p:cNvPr id="69636" name="Rectangle 4">
            <a:hlinkClick r:id="" action="ppaction://hlinkshowjump?jump=nextslide"/>
          </p:cNvPr>
          <p:cNvSpPr>
            <a:spLocks noChangeArrowheads="1"/>
          </p:cNvSpPr>
          <p:nvPr/>
        </p:nvSpPr>
        <p:spPr bwMode="auto">
          <a:xfrm>
            <a:off x="1042988" y="2276475"/>
            <a:ext cx="66294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600" b="1" dirty="0" smtClean="0">
                <a:solidFill>
                  <a:srgbClr val="000066"/>
                </a:solidFill>
                <a:ea typeface="黑体" pitchFamily="49" charset="-122"/>
              </a:rPr>
              <a:t>5</a:t>
            </a:r>
            <a:r>
              <a:rPr lang="zh-CN" altLang="zh-CN" sz="3600" b="1" dirty="0" smtClean="0">
                <a:solidFill>
                  <a:srgbClr val="000066"/>
                </a:solidFill>
                <a:ea typeface="黑体" pitchFamily="49" charset="-122"/>
              </a:rPr>
              <a:t>.</a:t>
            </a:r>
            <a:r>
              <a:rPr lang="zh-CN" altLang="zh-CN" sz="3600" b="1" dirty="0">
                <a:solidFill>
                  <a:srgbClr val="000066"/>
                </a:solidFill>
                <a:ea typeface="黑体" pitchFamily="49" charset="-122"/>
              </a:rPr>
              <a:t>4.1  温度对静态工作点的影响</a:t>
            </a:r>
          </a:p>
        </p:txBody>
      </p:sp>
      <p:sp>
        <p:nvSpPr>
          <p:cNvPr id="69637" name="Rectangle 5">
            <a:hlinkClick r:id="" action="ppaction://noaction"/>
          </p:cNvPr>
          <p:cNvSpPr>
            <a:spLocks noChangeArrowheads="1"/>
          </p:cNvSpPr>
          <p:nvPr/>
        </p:nvSpPr>
        <p:spPr bwMode="auto">
          <a:xfrm>
            <a:off x="971550" y="3435350"/>
            <a:ext cx="72390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600" b="1" dirty="0" smtClean="0">
                <a:solidFill>
                  <a:srgbClr val="000066"/>
                </a:solidFill>
                <a:ea typeface="黑体" pitchFamily="49" charset="-122"/>
              </a:rPr>
              <a:t>5</a:t>
            </a:r>
            <a:r>
              <a:rPr lang="zh-CN" altLang="zh-CN" sz="3600" b="1" dirty="0" smtClean="0">
                <a:solidFill>
                  <a:srgbClr val="000066"/>
                </a:solidFill>
                <a:ea typeface="黑体" pitchFamily="49" charset="-122"/>
              </a:rPr>
              <a:t>.</a:t>
            </a:r>
            <a:r>
              <a:rPr lang="zh-CN" altLang="zh-CN" sz="3600" b="1" dirty="0">
                <a:solidFill>
                  <a:srgbClr val="000066"/>
                </a:solidFill>
                <a:ea typeface="黑体" pitchFamily="49" charset="-122"/>
              </a:rPr>
              <a:t>4.2  基极分压式射极偏置电路</a:t>
            </a:r>
          </a:p>
        </p:txBody>
      </p:sp>
      <p:sp>
        <p:nvSpPr>
          <p:cNvPr id="69638" name="Rectangle 6">
            <a:hlinkClick r:id="" action="ppaction://noaction"/>
          </p:cNvPr>
          <p:cNvSpPr>
            <a:spLocks noChangeArrowheads="1"/>
          </p:cNvSpPr>
          <p:nvPr/>
        </p:nvSpPr>
        <p:spPr bwMode="auto">
          <a:xfrm>
            <a:off x="1979613" y="5373688"/>
            <a:ext cx="68580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b">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zh-CN" altLang="zh-CN" sz="2800" b="1">
                <a:solidFill>
                  <a:srgbClr val="800000"/>
                </a:solidFill>
                <a:ea typeface="黑体" pitchFamily="49" charset="-122"/>
              </a:rPr>
              <a:t>含有双电源的射极偏置电路</a:t>
            </a:r>
          </a:p>
        </p:txBody>
      </p:sp>
      <p:sp>
        <p:nvSpPr>
          <p:cNvPr id="69639" name="Rectangle 7">
            <a:hlinkClick r:id="" action="ppaction://noaction"/>
          </p:cNvPr>
          <p:cNvSpPr>
            <a:spLocks noChangeArrowheads="1"/>
          </p:cNvSpPr>
          <p:nvPr/>
        </p:nvSpPr>
        <p:spPr bwMode="auto">
          <a:xfrm>
            <a:off x="2051050" y="6092825"/>
            <a:ext cx="6208713"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b">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zh-CN" altLang="zh-CN" sz="2800" b="1">
                <a:solidFill>
                  <a:srgbClr val="800000"/>
                </a:solidFill>
                <a:ea typeface="黑体" pitchFamily="49" charset="-122"/>
              </a:rPr>
              <a:t>含有恒流源的射极偏置电路</a:t>
            </a:r>
          </a:p>
        </p:txBody>
      </p:sp>
      <p:sp>
        <p:nvSpPr>
          <p:cNvPr id="69640" name="Rectangle 8">
            <a:hlinkClick r:id="" action="ppaction://noaction"/>
          </p:cNvPr>
          <p:cNvSpPr>
            <a:spLocks noChangeArrowheads="1"/>
          </p:cNvSpPr>
          <p:nvPr/>
        </p:nvSpPr>
        <p:spPr bwMode="auto">
          <a:xfrm>
            <a:off x="971550" y="4508500"/>
            <a:ext cx="72390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600" b="1" dirty="0" smtClean="0">
                <a:solidFill>
                  <a:srgbClr val="000066"/>
                </a:solidFill>
                <a:ea typeface="黑体" pitchFamily="49" charset="-122"/>
              </a:rPr>
              <a:t>5</a:t>
            </a:r>
            <a:r>
              <a:rPr lang="zh-CN" altLang="zh-CN" sz="3600" b="1" dirty="0" smtClean="0">
                <a:solidFill>
                  <a:srgbClr val="000066"/>
                </a:solidFill>
                <a:ea typeface="黑体" pitchFamily="49" charset="-122"/>
              </a:rPr>
              <a:t>.</a:t>
            </a:r>
            <a:r>
              <a:rPr lang="zh-CN" altLang="zh-CN" sz="3600" b="1" dirty="0">
                <a:solidFill>
                  <a:srgbClr val="000066"/>
                </a:solidFill>
                <a:ea typeface="黑体" pitchFamily="49" charset="-122"/>
              </a:rPr>
              <a:t>4.3  其它射极偏置电路</a:t>
            </a:r>
          </a:p>
        </p:txBody>
      </p:sp>
    </p:spTree>
    <p:extLst>
      <p:ext uri="{BB962C8B-B14F-4D97-AF65-F5344CB8AC3E}">
        <p14:creationId xmlns:p14="http://schemas.microsoft.com/office/powerpoint/2010/main" xmlns="" val="4107484486"/>
      </p:ext>
    </p:extLst>
  </p:cSld>
  <p:clrMapOvr>
    <a:masterClrMapping/>
  </p:clrMapOvr>
  <p:transition>
    <p:spli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684213" y="908050"/>
            <a:ext cx="7620000" cy="519113"/>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just">
              <a:spcBef>
                <a:spcPct val="50000"/>
              </a:spcBef>
            </a:pPr>
            <a:r>
              <a:rPr lang="zh-CN" altLang="zh-CN" sz="2800" b="1">
                <a:ea typeface="宋体" pitchFamily="2" charset="-122"/>
              </a:rPr>
              <a:t>设置Q点:</a:t>
            </a:r>
          </a:p>
        </p:txBody>
      </p:sp>
      <p:sp>
        <p:nvSpPr>
          <p:cNvPr id="115715" name="Text Box 3"/>
          <p:cNvSpPr txBox="1">
            <a:spLocks noChangeArrowheads="1"/>
          </p:cNvSpPr>
          <p:nvPr/>
        </p:nvSpPr>
        <p:spPr bwMode="auto">
          <a:xfrm>
            <a:off x="539750" y="1557338"/>
            <a:ext cx="8316913" cy="2228850"/>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just">
              <a:spcBef>
                <a:spcPct val="50000"/>
              </a:spcBef>
              <a:buFont typeface="Wingdings" pitchFamily="2" charset="2"/>
              <a:buBlip>
                <a:blip r:embed="rId3"/>
              </a:buBlip>
            </a:pPr>
            <a:r>
              <a:rPr lang="zh-CN" altLang="zh-CN" sz="2800" b="1">
                <a:ea typeface="宋体" pitchFamily="2" charset="-122"/>
              </a:rPr>
              <a:t>通过选择直流通路中元件参数来设置.</a:t>
            </a:r>
          </a:p>
          <a:p>
            <a:pPr algn="just">
              <a:spcBef>
                <a:spcPct val="50000"/>
              </a:spcBef>
              <a:buFont typeface="Wingdings" pitchFamily="2" charset="2"/>
              <a:buBlip>
                <a:blip r:embed="rId3"/>
              </a:buBlip>
            </a:pPr>
            <a:r>
              <a:rPr lang="zh-CN" altLang="zh-CN" sz="2800" b="1">
                <a:ea typeface="宋体" pitchFamily="2" charset="-122"/>
              </a:rPr>
              <a:t> 保证器件工作在放大模式,并且避免出现饱和和截止失真.</a:t>
            </a:r>
          </a:p>
          <a:p>
            <a:pPr algn="just">
              <a:spcBef>
                <a:spcPct val="50000"/>
              </a:spcBef>
              <a:buFont typeface="Wingdings" pitchFamily="2" charset="2"/>
              <a:buBlip>
                <a:blip r:embed="rId3"/>
              </a:buBlip>
            </a:pPr>
            <a:r>
              <a:rPr lang="zh-CN" altLang="zh-CN" sz="2800" b="1">
                <a:ea typeface="宋体" pitchFamily="2" charset="-122"/>
              </a:rPr>
              <a:t>在T不变的情况下,Q点稳定.</a:t>
            </a:r>
          </a:p>
        </p:txBody>
      </p:sp>
      <p:sp>
        <p:nvSpPr>
          <p:cNvPr id="115716" name="Rectangle 4"/>
          <p:cNvSpPr>
            <a:spLocks noChangeArrowheads="1"/>
          </p:cNvSpPr>
          <p:nvPr/>
        </p:nvSpPr>
        <p:spPr bwMode="auto">
          <a:xfrm>
            <a:off x="395288" y="3716338"/>
            <a:ext cx="8424862" cy="2677656"/>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lnSpc>
                <a:spcPct val="200000"/>
              </a:lnSpc>
              <a:buFont typeface="Wingdings" pitchFamily="2" charset="2"/>
              <a:buNone/>
            </a:pPr>
            <a:r>
              <a:rPr lang="zh-CN" altLang="zh-CN" sz="2800" b="1" dirty="0">
                <a:solidFill>
                  <a:srgbClr val="006600"/>
                </a:solidFill>
                <a:ea typeface="宋体" pitchFamily="2" charset="-122"/>
              </a:rPr>
              <a:t>         但当T</a:t>
            </a:r>
            <a:r>
              <a:rPr lang="zh-CN" altLang="zh-CN" sz="2800" b="1" dirty="0">
                <a:solidFill>
                  <a:srgbClr val="006600"/>
                </a:solidFill>
                <a:sym typeface="Symbol" pitchFamily="18" charset="2"/>
              </a:rPr>
              <a:t></a:t>
            </a:r>
            <a:r>
              <a:rPr lang="zh-CN" altLang="zh-CN" sz="2800" b="1" dirty="0" smtClean="0">
                <a:solidFill>
                  <a:srgbClr val="006600"/>
                </a:solidFill>
                <a:ea typeface="宋体" pitchFamily="2" charset="-122"/>
              </a:rPr>
              <a:t>，</a:t>
            </a:r>
            <a:r>
              <a:rPr lang="zh-CN" altLang="en-US" sz="2800" b="1" dirty="0" smtClean="0">
                <a:solidFill>
                  <a:srgbClr val="006600"/>
                </a:solidFill>
                <a:ea typeface="宋体" pitchFamily="2" charset="-122"/>
              </a:rPr>
              <a:t>输入特性曲线左移</a:t>
            </a:r>
            <a:r>
              <a:rPr lang="zh-CN" altLang="zh-CN" sz="2800" b="1" dirty="0" smtClean="0">
                <a:solidFill>
                  <a:srgbClr val="006600"/>
                </a:solidFill>
                <a:ea typeface="宋体" pitchFamily="2" charset="-122"/>
                <a:sym typeface="Symbol" pitchFamily="18" charset="2"/>
              </a:rPr>
              <a:t>,</a:t>
            </a:r>
            <a:r>
              <a:rPr lang="zh-CN" altLang="en-US" sz="2800" b="1" dirty="0" smtClean="0">
                <a:solidFill>
                  <a:srgbClr val="006600"/>
                </a:solidFill>
                <a:ea typeface="宋体" pitchFamily="2" charset="-122"/>
                <a:sym typeface="Symbol" pitchFamily="18" charset="2"/>
              </a:rPr>
              <a:t>输出特性曲线上移，</a:t>
            </a:r>
            <a:r>
              <a:rPr lang="zh-CN" altLang="zh-CN" sz="2800" b="1" dirty="0" smtClean="0">
                <a:solidFill>
                  <a:srgbClr val="006600"/>
                </a:solidFill>
                <a:ea typeface="宋体" pitchFamily="2" charset="-122"/>
                <a:sym typeface="Symbol" pitchFamily="18" charset="2"/>
              </a:rPr>
              <a:t> </a:t>
            </a:r>
            <a:r>
              <a:rPr lang="zh-CN" altLang="zh-CN" sz="2800" b="1" dirty="0">
                <a:solidFill>
                  <a:srgbClr val="006600"/>
                </a:solidFill>
                <a:ea typeface="宋体" pitchFamily="2" charset="-122"/>
                <a:sym typeface="Symbol" pitchFamily="18" charset="2"/>
              </a:rPr>
              <a:t>导致Q点发生变化，从而导致性能指标发生变化，所以要稳定Q点。</a:t>
            </a:r>
          </a:p>
        </p:txBody>
      </p:sp>
      <p:sp>
        <p:nvSpPr>
          <p:cNvPr id="70661" name="Line 5"/>
          <p:cNvSpPr>
            <a:spLocks noChangeShapeType="1"/>
          </p:cNvSpPr>
          <p:nvPr/>
        </p:nvSpPr>
        <p:spPr bwMode="auto">
          <a:xfrm>
            <a:off x="533400" y="692150"/>
            <a:ext cx="4419600" cy="0"/>
          </a:xfrm>
          <a:prstGeom prst="line">
            <a:avLst/>
          </a:prstGeom>
          <a:noFill/>
          <a:ln w="889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0662" name="Rectangle 6">
            <a:hlinkClick r:id="rId4" action="ppaction://hlinksldjump"/>
          </p:cNvPr>
          <p:cNvSpPr>
            <a:spLocks noChangeArrowheads="1"/>
          </p:cNvSpPr>
          <p:nvPr/>
        </p:nvSpPr>
        <p:spPr bwMode="auto">
          <a:xfrm>
            <a:off x="533400" y="106363"/>
            <a:ext cx="6248400"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200" b="1" dirty="0" smtClean="0">
                <a:solidFill>
                  <a:srgbClr val="000066"/>
                </a:solidFill>
                <a:ea typeface="黑体" pitchFamily="49" charset="-122"/>
              </a:rPr>
              <a:t>5</a:t>
            </a:r>
            <a:r>
              <a:rPr lang="zh-CN" altLang="zh-CN" sz="3200" b="1" dirty="0" smtClean="0">
                <a:solidFill>
                  <a:srgbClr val="000066"/>
                </a:solidFill>
                <a:ea typeface="黑体" pitchFamily="49" charset="-122"/>
              </a:rPr>
              <a:t>.</a:t>
            </a:r>
            <a:r>
              <a:rPr lang="zh-CN" altLang="zh-CN" sz="3200" b="1" dirty="0">
                <a:solidFill>
                  <a:srgbClr val="000066"/>
                </a:solidFill>
                <a:ea typeface="黑体" pitchFamily="49" charset="-122"/>
              </a:rPr>
              <a:t>4.1  温度对静态工作点的影响</a:t>
            </a:r>
          </a:p>
        </p:txBody>
      </p:sp>
    </p:spTree>
    <p:extLst>
      <p:ext uri="{BB962C8B-B14F-4D97-AF65-F5344CB8AC3E}">
        <p14:creationId xmlns:p14="http://schemas.microsoft.com/office/powerpoint/2010/main" xmlns="" val="5372640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5714"/>
                                        </p:tgtEl>
                                        <p:attrNameLst>
                                          <p:attrName>style.visibility</p:attrName>
                                        </p:attrNameLst>
                                      </p:cBhvr>
                                      <p:to>
                                        <p:strVal val="visible"/>
                                      </p:to>
                                    </p:set>
                                    <p:animEffect transition="in" filter="wipe(left)">
                                      <p:cBhvr>
                                        <p:cTn id="7" dur="500"/>
                                        <p:tgtEl>
                                          <p:spTgt spid="1157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5715"/>
                                        </p:tgtEl>
                                        <p:attrNameLst>
                                          <p:attrName>style.visibility</p:attrName>
                                        </p:attrNameLst>
                                      </p:cBhvr>
                                      <p:to>
                                        <p:strVal val="visible"/>
                                      </p:to>
                                    </p:set>
                                    <p:animEffect transition="in" filter="wipe(left)">
                                      <p:cBhvr>
                                        <p:cTn id="12" dur="500"/>
                                        <p:tgtEl>
                                          <p:spTgt spid="1157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5716"/>
                                        </p:tgtEl>
                                        <p:attrNameLst>
                                          <p:attrName>style.visibility</p:attrName>
                                        </p:attrNameLst>
                                      </p:cBhvr>
                                      <p:to>
                                        <p:strVal val="visible"/>
                                      </p:to>
                                    </p:set>
                                    <p:animEffect transition="in" filter="wipe(up)">
                                      <p:cBhvr>
                                        <p:cTn id="17" dur="500"/>
                                        <p:tgtEl>
                                          <p:spTgt spid="115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autoUpdateAnimBg="0"/>
      <p:bldP spid="115715" grpId="0" autoUpdateAnimBg="0"/>
      <p:bldP spid="11571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txBox="1">
            <a:spLocks noGrp="1" noChangeArrowheads="1"/>
          </p:cNvSpPr>
          <p:nvPr/>
        </p:nvSpPr>
        <p:spPr bwMode="auto">
          <a:xfrm>
            <a:off x="7239000" y="64008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r" eaLnBrk="1" hangingPunct="1"/>
            <a:fld id="{C3A30286-170B-4858-B8B1-506F18C772E1}" type="slidenum">
              <a:rPr lang="zh-CN" altLang="zh-CN" sz="1400">
                <a:ea typeface="宋体" pitchFamily="2" charset="-122"/>
              </a:rPr>
              <a:pPr algn="r" eaLnBrk="1" hangingPunct="1"/>
              <a:t>4</a:t>
            </a:fld>
            <a:endParaRPr lang="zh-CN" altLang="zh-CN" sz="1400">
              <a:ea typeface="宋体" pitchFamily="2" charset="-122"/>
            </a:endParaRPr>
          </a:p>
        </p:txBody>
      </p:sp>
      <p:sp>
        <p:nvSpPr>
          <p:cNvPr id="7171" name="Text Box 5"/>
          <p:cNvSpPr txBox="1">
            <a:spLocks noChangeArrowheads="1"/>
          </p:cNvSpPr>
          <p:nvPr/>
        </p:nvSpPr>
        <p:spPr bwMode="auto">
          <a:xfrm>
            <a:off x="2160588" y="609600"/>
            <a:ext cx="4240212"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r>
              <a:rPr lang="zh-CN" altLang="zh-CN" sz="1800" b="1">
                <a:solidFill>
                  <a:schemeClr val="accent2"/>
                </a:solidFill>
                <a:latin typeface="Century Gothic" pitchFamily="34" charset="0"/>
                <a:ea typeface="宋体" pitchFamily="2" charset="-122"/>
              </a:rPr>
              <a:t>Fundamental of Electronic Technology</a:t>
            </a:r>
          </a:p>
        </p:txBody>
      </p:sp>
      <p:pic>
        <p:nvPicPr>
          <p:cNvPr id="7172" name="Picture 6" descr="line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95288" y="908050"/>
            <a:ext cx="8455025"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73" name="Text Box 20"/>
          <p:cNvSpPr txBox="1">
            <a:spLocks noChangeArrowheads="1"/>
          </p:cNvSpPr>
          <p:nvPr/>
        </p:nvSpPr>
        <p:spPr bwMode="auto">
          <a:xfrm>
            <a:off x="611188" y="2093913"/>
            <a:ext cx="8064500" cy="41549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r>
              <a:rPr lang="en-US" altLang="zh-CN" sz="8800" b="1" dirty="0">
                <a:solidFill>
                  <a:srgbClr val="008000"/>
                </a:solidFill>
                <a:latin typeface="黑体" pitchFamily="49" charset="-122"/>
                <a:ea typeface="黑体" pitchFamily="49" charset="-122"/>
              </a:rPr>
              <a:t>5</a:t>
            </a:r>
            <a:r>
              <a:rPr lang="zh-CN" altLang="zh-CN" sz="8800" b="1" dirty="0">
                <a:solidFill>
                  <a:srgbClr val="008000"/>
                </a:solidFill>
                <a:latin typeface="黑体" pitchFamily="49" charset="-122"/>
                <a:ea typeface="黑体" pitchFamily="49" charset="-122"/>
              </a:rPr>
              <a:t> 双极结型</a:t>
            </a:r>
            <a:r>
              <a:rPr lang="zh-CN" altLang="zh-CN" sz="8800" b="1" dirty="0" smtClean="0">
                <a:solidFill>
                  <a:srgbClr val="008000"/>
                </a:solidFill>
                <a:latin typeface="黑体" pitchFamily="49" charset="-122"/>
                <a:ea typeface="黑体" pitchFamily="49" charset="-122"/>
              </a:rPr>
              <a:t>三极管</a:t>
            </a:r>
            <a:r>
              <a:rPr lang="zh-CN" altLang="en-US" sz="8800" b="1" dirty="0" smtClean="0">
                <a:solidFill>
                  <a:srgbClr val="008000"/>
                </a:solidFill>
                <a:latin typeface="黑体" pitchFamily="49" charset="-122"/>
                <a:ea typeface="黑体" pitchFamily="49" charset="-122"/>
              </a:rPr>
              <a:t>（</a:t>
            </a:r>
            <a:r>
              <a:rPr lang="en-US" altLang="zh-CN" sz="8800" b="1" dirty="0" smtClean="0">
                <a:solidFill>
                  <a:srgbClr val="008000"/>
                </a:solidFill>
                <a:latin typeface="黑体" pitchFamily="49" charset="-122"/>
                <a:ea typeface="黑体" pitchFamily="49" charset="-122"/>
              </a:rPr>
              <a:t>BJT</a:t>
            </a:r>
            <a:r>
              <a:rPr lang="zh-CN" altLang="en-US" sz="8800" b="1" dirty="0" smtClean="0">
                <a:solidFill>
                  <a:srgbClr val="008000"/>
                </a:solidFill>
                <a:latin typeface="黑体" pitchFamily="49" charset="-122"/>
                <a:ea typeface="黑体" pitchFamily="49" charset="-122"/>
              </a:rPr>
              <a:t>）</a:t>
            </a:r>
            <a:r>
              <a:rPr lang="zh-CN" altLang="zh-CN" sz="8800" b="1" dirty="0" smtClean="0">
                <a:solidFill>
                  <a:srgbClr val="008000"/>
                </a:solidFill>
                <a:latin typeface="黑体" pitchFamily="49" charset="-122"/>
                <a:ea typeface="黑体" pitchFamily="49" charset="-122"/>
              </a:rPr>
              <a:t>及</a:t>
            </a:r>
            <a:r>
              <a:rPr lang="zh-CN" altLang="zh-CN" sz="8800" b="1" dirty="0">
                <a:solidFill>
                  <a:srgbClr val="008000"/>
                </a:solidFill>
                <a:latin typeface="黑体" pitchFamily="49" charset="-122"/>
                <a:ea typeface="黑体" pitchFamily="49" charset="-122"/>
              </a:rPr>
              <a:t>放大电路</a:t>
            </a:r>
          </a:p>
        </p:txBody>
      </p:sp>
    </p:spTree>
    <p:extLst>
      <p:ext uri="{BB962C8B-B14F-4D97-AF65-F5344CB8AC3E}">
        <p14:creationId xmlns:p14="http://schemas.microsoft.com/office/powerpoint/2010/main" xmlns="" val="196119347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762" name="Group 2"/>
          <p:cNvGrpSpPr>
            <a:grpSpLocks/>
          </p:cNvGrpSpPr>
          <p:nvPr/>
        </p:nvGrpSpPr>
        <p:grpSpPr bwMode="auto">
          <a:xfrm>
            <a:off x="6019800" y="1136650"/>
            <a:ext cx="2819400" cy="2133600"/>
            <a:chOff x="0" y="0"/>
            <a:chExt cx="1776" cy="1344"/>
          </a:xfrm>
        </p:grpSpPr>
        <p:grpSp>
          <p:nvGrpSpPr>
            <p:cNvPr id="71698" name="Group 3"/>
            <p:cNvGrpSpPr>
              <a:grpSpLocks/>
            </p:cNvGrpSpPr>
            <p:nvPr/>
          </p:nvGrpSpPr>
          <p:grpSpPr bwMode="auto">
            <a:xfrm>
              <a:off x="0" y="0"/>
              <a:ext cx="1776" cy="1344"/>
              <a:chOff x="0" y="0"/>
              <a:chExt cx="1776" cy="1344"/>
            </a:xfrm>
          </p:grpSpPr>
          <p:sp>
            <p:nvSpPr>
              <p:cNvPr id="71703" name="Text Box 4"/>
              <p:cNvSpPr txBox="1">
                <a:spLocks noChangeArrowheads="1"/>
              </p:cNvSpPr>
              <p:nvPr/>
            </p:nvSpPr>
            <p:spPr bwMode="auto">
              <a:xfrm>
                <a:off x="1296" y="0"/>
                <a:ext cx="480" cy="288"/>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r>
                  <a:rPr lang="zh-CN" altLang="zh-CN" b="1" i="1">
                    <a:ea typeface="宋体" pitchFamily="2" charset="-122"/>
                  </a:rPr>
                  <a:t>V</a:t>
                </a:r>
                <a:r>
                  <a:rPr lang="zh-CN" altLang="zh-CN" b="1" baseline="-25000">
                    <a:ea typeface="宋体" pitchFamily="2" charset="-122"/>
                  </a:rPr>
                  <a:t>CC</a:t>
                </a:r>
              </a:p>
            </p:txBody>
          </p:sp>
          <p:sp>
            <p:nvSpPr>
              <p:cNvPr id="71704" name="Line 5"/>
              <p:cNvSpPr>
                <a:spLocks noChangeShapeType="1"/>
              </p:cNvSpPr>
              <p:nvPr/>
            </p:nvSpPr>
            <p:spPr bwMode="auto">
              <a:xfrm rot="10800000" flipH="1">
                <a:off x="719" y="623"/>
                <a:ext cx="0" cy="384"/>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71705" name="Line 6"/>
              <p:cNvSpPr>
                <a:spLocks noChangeShapeType="1"/>
              </p:cNvSpPr>
              <p:nvPr/>
            </p:nvSpPr>
            <p:spPr bwMode="auto">
              <a:xfrm rot="5400000" flipH="1" flipV="1">
                <a:off x="791" y="599"/>
                <a:ext cx="96" cy="24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71706" name="Line 7"/>
              <p:cNvSpPr>
                <a:spLocks noChangeShapeType="1"/>
              </p:cNvSpPr>
              <p:nvPr/>
            </p:nvSpPr>
            <p:spPr bwMode="auto">
              <a:xfrm rot="5400000" flipV="1">
                <a:off x="768" y="768"/>
                <a:ext cx="97" cy="24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71707" name="Line 8"/>
              <p:cNvSpPr>
                <a:spLocks noChangeShapeType="1"/>
              </p:cNvSpPr>
              <p:nvPr/>
            </p:nvSpPr>
            <p:spPr bwMode="auto">
              <a:xfrm>
                <a:off x="384" y="816"/>
                <a:ext cx="344"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71708" name="Line 9"/>
              <p:cNvSpPr>
                <a:spLocks noChangeShapeType="1"/>
              </p:cNvSpPr>
              <p:nvPr/>
            </p:nvSpPr>
            <p:spPr bwMode="auto">
              <a:xfrm>
                <a:off x="384" y="144"/>
                <a:ext cx="0" cy="672"/>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71709" name="Rectangle 10"/>
              <p:cNvSpPr>
                <a:spLocks noChangeArrowheads="1"/>
              </p:cNvSpPr>
              <p:nvPr/>
            </p:nvSpPr>
            <p:spPr bwMode="auto">
              <a:xfrm>
                <a:off x="336" y="288"/>
                <a:ext cx="96" cy="24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sp>
            <p:nvSpPr>
              <p:cNvPr id="71710" name="Line 11"/>
              <p:cNvSpPr>
                <a:spLocks noChangeShapeType="1"/>
              </p:cNvSpPr>
              <p:nvPr/>
            </p:nvSpPr>
            <p:spPr bwMode="auto">
              <a:xfrm>
                <a:off x="960" y="144"/>
                <a:ext cx="0" cy="528"/>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71711" name="Line 12"/>
              <p:cNvSpPr>
                <a:spLocks noChangeShapeType="1"/>
              </p:cNvSpPr>
              <p:nvPr/>
            </p:nvSpPr>
            <p:spPr bwMode="auto">
              <a:xfrm>
                <a:off x="384" y="144"/>
                <a:ext cx="816"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71712" name="Rectangle 13"/>
              <p:cNvSpPr>
                <a:spLocks noChangeArrowheads="1"/>
              </p:cNvSpPr>
              <p:nvPr/>
            </p:nvSpPr>
            <p:spPr bwMode="auto">
              <a:xfrm>
                <a:off x="912" y="288"/>
                <a:ext cx="96" cy="24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sp>
            <p:nvSpPr>
              <p:cNvPr id="71713" name="Line 14"/>
              <p:cNvSpPr>
                <a:spLocks noChangeShapeType="1"/>
              </p:cNvSpPr>
              <p:nvPr/>
            </p:nvSpPr>
            <p:spPr bwMode="auto">
              <a:xfrm>
                <a:off x="960" y="960"/>
                <a:ext cx="0" cy="384"/>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71714" name="Line 15"/>
              <p:cNvSpPr>
                <a:spLocks noChangeShapeType="1"/>
              </p:cNvSpPr>
              <p:nvPr/>
            </p:nvSpPr>
            <p:spPr bwMode="auto">
              <a:xfrm>
                <a:off x="864" y="1344"/>
                <a:ext cx="192"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71715" name="Oval 16"/>
              <p:cNvSpPr>
                <a:spLocks noChangeArrowheads="1"/>
              </p:cNvSpPr>
              <p:nvPr/>
            </p:nvSpPr>
            <p:spPr bwMode="auto">
              <a:xfrm>
                <a:off x="1200" y="96"/>
                <a:ext cx="96" cy="96"/>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rgbClr val="FF0000"/>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sp>
            <p:nvSpPr>
              <p:cNvPr id="71716" name="Text Box 17"/>
              <p:cNvSpPr txBox="1">
                <a:spLocks noChangeArrowheads="1"/>
              </p:cNvSpPr>
              <p:nvPr/>
            </p:nvSpPr>
            <p:spPr bwMode="auto">
              <a:xfrm>
                <a:off x="576" y="240"/>
                <a:ext cx="384" cy="288"/>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r>
                  <a:rPr lang="zh-CN" altLang="zh-CN" b="1" i="1">
                    <a:ea typeface="宋体" pitchFamily="2" charset="-122"/>
                  </a:rPr>
                  <a:t>R</a:t>
                </a:r>
                <a:r>
                  <a:rPr lang="zh-CN" altLang="zh-CN" b="1" baseline="-25000">
                    <a:ea typeface="宋体" pitchFamily="2" charset="-122"/>
                  </a:rPr>
                  <a:t>C</a:t>
                </a:r>
              </a:p>
            </p:txBody>
          </p:sp>
          <p:sp>
            <p:nvSpPr>
              <p:cNvPr id="71717" name="Text Box 18"/>
              <p:cNvSpPr txBox="1">
                <a:spLocks noChangeArrowheads="1"/>
              </p:cNvSpPr>
              <p:nvPr/>
            </p:nvSpPr>
            <p:spPr bwMode="auto">
              <a:xfrm>
                <a:off x="0" y="240"/>
                <a:ext cx="384" cy="288"/>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r>
                  <a:rPr lang="zh-CN" altLang="zh-CN" b="1" i="1">
                    <a:ea typeface="宋体" pitchFamily="2" charset="-122"/>
                  </a:rPr>
                  <a:t>R</a:t>
                </a:r>
                <a:r>
                  <a:rPr lang="zh-CN" altLang="zh-CN" b="1" baseline="-25000">
                    <a:ea typeface="宋体" pitchFamily="2" charset="-122"/>
                  </a:rPr>
                  <a:t>B</a:t>
                </a:r>
              </a:p>
            </p:txBody>
          </p:sp>
        </p:grpSp>
        <p:sp>
          <p:nvSpPr>
            <p:cNvPr id="71699" name="Line 19"/>
            <p:cNvSpPr>
              <a:spLocks noChangeShapeType="1"/>
            </p:cNvSpPr>
            <p:nvPr/>
          </p:nvSpPr>
          <p:spPr bwMode="auto">
            <a:xfrm>
              <a:off x="384" y="912"/>
              <a:ext cx="288"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71700" name="Rectangle 20"/>
            <p:cNvSpPr>
              <a:spLocks noChangeArrowheads="1"/>
            </p:cNvSpPr>
            <p:nvPr/>
          </p:nvSpPr>
          <p:spPr bwMode="auto">
            <a:xfrm>
              <a:off x="96" y="720"/>
              <a:ext cx="276" cy="288"/>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r>
                <a:rPr lang="zh-CN" altLang="zh-CN" b="1" i="1">
                  <a:solidFill>
                    <a:srgbClr val="FF0000"/>
                  </a:solidFill>
                  <a:ea typeface="宋体" pitchFamily="2" charset="-122"/>
                </a:rPr>
                <a:t>I</a:t>
              </a:r>
              <a:r>
                <a:rPr lang="zh-CN" altLang="zh-CN" b="1" baseline="-25000">
                  <a:solidFill>
                    <a:srgbClr val="FF0000"/>
                  </a:solidFill>
                  <a:ea typeface="宋体" pitchFamily="2" charset="-122"/>
                </a:rPr>
                <a:t>B</a:t>
              </a:r>
            </a:p>
          </p:txBody>
        </p:sp>
        <p:sp>
          <p:nvSpPr>
            <p:cNvPr id="71701" name="Line 21"/>
            <p:cNvSpPr>
              <a:spLocks noChangeShapeType="1"/>
            </p:cNvSpPr>
            <p:nvPr/>
          </p:nvSpPr>
          <p:spPr bwMode="auto">
            <a:xfrm>
              <a:off x="1104" y="288"/>
              <a:ext cx="0" cy="384"/>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71702" name="Rectangle 22"/>
            <p:cNvSpPr>
              <a:spLocks noChangeArrowheads="1"/>
            </p:cNvSpPr>
            <p:nvPr/>
          </p:nvSpPr>
          <p:spPr bwMode="auto">
            <a:xfrm>
              <a:off x="1104" y="288"/>
              <a:ext cx="283" cy="288"/>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r>
                <a:rPr lang="zh-CN" altLang="zh-CN" b="1" i="1">
                  <a:solidFill>
                    <a:srgbClr val="FF0000"/>
                  </a:solidFill>
                  <a:ea typeface="宋体" pitchFamily="2" charset="-122"/>
                </a:rPr>
                <a:t>I</a:t>
              </a:r>
              <a:r>
                <a:rPr lang="zh-CN" altLang="zh-CN" b="1" baseline="-25000">
                  <a:solidFill>
                    <a:srgbClr val="FF0000"/>
                  </a:solidFill>
                  <a:ea typeface="宋体" pitchFamily="2" charset="-122"/>
                </a:rPr>
                <a:t>C</a:t>
              </a:r>
            </a:p>
          </p:txBody>
        </p:sp>
      </p:grpSp>
      <p:sp>
        <p:nvSpPr>
          <p:cNvPr id="117783" name="Rectangle 23"/>
          <p:cNvSpPr>
            <a:spLocks noChangeArrowheads="1"/>
          </p:cNvSpPr>
          <p:nvPr/>
        </p:nvSpPr>
        <p:spPr bwMode="auto">
          <a:xfrm>
            <a:off x="611188" y="1146175"/>
            <a:ext cx="1998662" cy="457200"/>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buFont typeface="Wingdings" pitchFamily="2" charset="2"/>
              <a:buBlip>
                <a:blip r:embed="rId4"/>
              </a:buBlip>
            </a:pPr>
            <a:r>
              <a:rPr lang="zh-CN" altLang="zh-CN" b="1" i="1">
                <a:ea typeface="宋体" pitchFamily="2" charset="-122"/>
              </a:rPr>
              <a:t> Q</a:t>
            </a:r>
            <a:r>
              <a:rPr lang="zh-CN" altLang="zh-CN" b="1">
                <a:ea typeface="宋体" pitchFamily="2" charset="-122"/>
              </a:rPr>
              <a:t> 点估算：</a:t>
            </a:r>
          </a:p>
        </p:txBody>
      </p:sp>
      <p:graphicFrame>
        <p:nvGraphicFramePr>
          <p:cNvPr id="117784" name="Object 24"/>
          <p:cNvGraphicFramePr>
            <a:graphicFrameLocks noChangeAspect="1"/>
          </p:cNvGraphicFramePr>
          <p:nvPr/>
        </p:nvGraphicFramePr>
        <p:xfrm>
          <a:off x="1968500" y="1825625"/>
          <a:ext cx="2463800" cy="954088"/>
        </p:xfrm>
        <a:graphic>
          <a:graphicData uri="http://schemas.openxmlformats.org/presentationml/2006/ole">
            <p:oleObj spid="_x0000_s19506" r:id="rId5" imgW="967680" imgH="353880" progId="Equation.3">
              <p:embed/>
            </p:oleObj>
          </a:graphicData>
        </a:graphic>
      </p:graphicFrame>
      <p:graphicFrame>
        <p:nvGraphicFramePr>
          <p:cNvPr id="117785" name="Object 25"/>
          <p:cNvGraphicFramePr>
            <a:graphicFrameLocks noChangeAspect="1"/>
          </p:cNvGraphicFramePr>
          <p:nvPr/>
        </p:nvGraphicFramePr>
        <p:xfrm>
          <a:off x="2722563" y="2852738"/>
          <a:ext cx="1539875" cy="512762"/>
        </p:xfrm>
        <a:graphic>
          <a:graphicData uri="http://schemas.openxmlformats.org/presentationml/2006/ole">
            <p:oleObj spid="_x0000_s19507" r:id="rId6" imgW="580680" imgH="173880" progId="Equation.3">
              <p:embed/>
            </p:oleObj>
          </a:graphicData>
        </a:graphic>
      </p:graphicFrame>
      <p:graphicFrame>
        <p:nvGraphicFramePr>
          <p:cNvPr id="117786" name="Object 26"/>
          <p:cNvGraphicFramePr>
            <a:graphicFrameLocks noChangeAspect="1"/>
          </p:cNvGraphicFramePr>
          <p:nvPr/>
        </p:nvGraphicFramePr>
        <p:xfrm>
          <a:off x="2014538" y="3554413"/>
          <a:ext cx="2828925" cy="547687"/>
        </p:xfrm>
        <a:graphic>
          <a:graphicData uri="http://schemas.openxmlformats.org/presentationml/2006/ole">
            <p:oleObj spid="_x0000_s19508" r:id="rId7" imgW="1025640" imgH="173880" progId="Equation.3">
              <p:embed/>
            </p:oleObj>
          </a:graphicData>
        </a:graphic>
      </p:graphicFrame>
      <p:sp>
        <p:nvSpPr>
          <p:cNvPr id="117787" name="Rectangle 27"/>
          <p:cNvSpPr>
            <a:spLocks noChangeArrowheads="1"/>
          </p:cNvSpPr>
          <p:nvPr/>
        </p:nvSpPr>
        <p:spPr bwMode="auto">
          <a:xfrm>
            <a:off x="685800" y="5229225"/>
            <a:ext cx="2008188" cy="457200"/>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buFont typeface="Wingdings" pitchFamily="2" charset="2"/>
              <a:buBlip>
                <a:blip r:embed="rId4"/>
              </a:buBlip>
            </a:pPr>
            <a:r>
              <a:rPr lang="zh-CN" altLang="zh-CN" b="1">
                <a:ea typeface="宋体" pitchFamily="2" charset="-122"/>
              </a:rPr>
              <a:t> 电路优点：</a:t>
            </a:r>
          </a:p>
        </p:txBody>
      </p:sp>
      <p:sp>
        <p:nvSpPr>
          <p:cNvPr id="117788" name="Rectangle 28"/>
          <p:cNvSpPr>
            <a:spLocks noChangeArrowheads="1"/>
          </p:cNvSpPr>
          <p:nvPr/>
        </p:nvSpPr>
        <p:spPr bwMode="auto">
          <a:xfrm>
            <a:off x="2819400" y="5260975"/>
            <a:ext cx="5334000" cy="457200"/>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buFont typeface="Wingdings" pitchFamily="2" charset="2"/>
              <a:buNone/>
            </a:pPr>
            <a:r>
              <a:rPr lang="zh-CN" altLang="zh-CN" b="1" i="1">
                <a:ea typeface="宋体" pitchFamily="2" charset="-122"/>
              </a:rPr>
              <a:t>Q</a:t>
            </a:r>
            <a:r>
              <a:rPr lang="zh-CN" altLang="zh-CN" b="1">
                <a:ea typeface="宋体" pitchFamily="2" charset="-122"/>
              </a:rPr>
              <a:t> 点设置方便，计算简单。</a:t>
            </a:r>
          </a:p>
        </p:txBody>
      </p:sp>
      <p:sp>
        <p:nvSpPr>
          <p:cNvPr id="117789" name="Rectangle 29"/>
          <p:cNvSpPr>
            <a:spLocks noChangeArrowheads="1"/>
          </p:cNvSpPr>
          <p:nvPr/>
        </p:nvSpPr>
        <p:spPr bwMode="auto">
          <a:xfrm>
            <a:off x="685800" y="5838825"/>
            <a:ext cx="2008188" cy="457200"/>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buFont typeface="Wingdings" pitchFamily="2" charset="2"/>
              <a:buBlip>
                <a:blip r:embed="rId4"/>
              </a:buBlip>
            </a:pPr>
            <a:r>
              <a:rPr lang="zh-CN" altLang="zh-CN" b="1">
                <a:ea typeface="宋体" pitchFamily="2" charset="-122"/>
              </a:rPr>
              <a:t> 电路缺点：</a:t>
            </a:r>
          </a:p>
        </p:txBody>
      </p:sp>
      <p:sp>
        <p:nvSpPr>
          <p:cNvPr id="117790" name="Rectangle 30"/>
          <p:cNvSpPr>
            <a:spLocks noChangeArrowheads="1"/>
          </p:cNvSpPr>
          <p:nvPr/>
        </p:nvSpPr>
        <p:spPr bwMode="auto">
          <a:xfrm>
            <a:off x="2819400" y="5870575"/>
            <a:ext cx="4724400" cy="457200"/>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buFont typeface="Wingdings" pitchFamily="2" charset="2"/>
              <a:buNone/>
            </a:pPr>
            <a:r>
              <a:rPr lang="zh-CN" altLang="zh-CN" b="1">
                <a:ea typeface="宋体" pitchFamily="2" charset="-122"/>
              </a:rPr>
              <a:t>不具有稳定 Q 点的功能。</a:t>
            </a:r>
          </a:p>
        </p:txBody>
      </p:sp>
      <p:sp>
        <p:nvSpPr>
          <p:cNvPr id="117791" name="Rectangle 31"/>
          <p:cNvSpPr>
            <a:spLocks noChangeArrowheads="1"/>
          </p:cNvSpPr>
          <p:nvPr/>
        </p:nvSpPr>
        <p:spPr bwMode="auto">
          <a:xfrm>
            <a:off x="838200" y="4265613"/>
            <a:ext cx="4724400" cy="457200"/>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buFont typeface="Wingdings" pitchFamily="2" charset="2"/>
              <a:buNone/>
            </a:pPr>
            <a:r>
              <a:rPr lang="zh-CN" altLang="zh-CN" b="1" i="1">
                <a:solidFill>
                  <a:srgbClr val="0000CC"/>
                </a:solidFill>
                <a:ea typeface="宋体" pitchFamily="2" charset="-122"/>
              </a:rPr>
              <a:t>T</a:t>
            </a:r>
            <a:r>
              <a:rPr lang="zh-CN" altLang="zh-CN" b="1">
                <a:solidFill>
                  <a:srgbClr val="0000CC"/>
                </a:solidFill>
                <a:ea typeface="宋体" pitchFamily="2" charset="-122"/>
                <a:sym typeface="Symbol" pitchFamily="18" charset="2"/>
              </a:rPr>
              <a:t> 时  </a:t>
            </a:r>
            <a:r>
              <a:rPr lang="zh-CN" altLang="zh-CN" b="1" i="1">
                <a:solidFill>
                  <a:srgbClr val="0000CC"/>
                </a:solidFill>
                <a:ea typeface="宋体" pitchFamily="2" charset="-122"/>
                <a:sym typeface="Symbol" pitchFamily="18" charset="2"/>
              </a:rPr>
              <a:t></a:t>
            </a:r>
            <a:r>
              <a:rPr lang="zh-CN" altLang="zh-CN" b="1">
                <a:solidFill>
                  <a:srgbClr val="0000CC"/>
                </a:solidFill>
                <a:ea typeface="宋体" pitchFamily="2" charset="-122"/>
                <a:sym typeface="Symbol" pitchFamily="18" charset="2"/>
              </a:rPr>
              <a:t>、</a:t>
            </a:r>
            <a:r>
              <a:rPr lang="zh-CN" altLang="zh-CN" b="1" i="1">
                <a:solidFill>
                  <a:srgbClr val="0000CC"/>
                </a:solidFill>
                <a:ea typeface="宋体" pitchFamily="2" charset="-122"/>
                <a:sym typeface="Symbol" pitchFamily="18" charset="2"/>
              </a:rPr>
              <a:t>I</a:t>
            </a:r>
            <a:r>
              <a:rPr lang="zh-CN" altLang="zh-CN" b="1" baseline="-25000">
                <a:solidFill>
                  <a:srgbClr val="0000CC"/>
                </a:solidFill>
                <a:ea typeface="宋体" pitchFamily="2" charset="-122"/>
                <a:sym typeface="Symbol" pitchFamily="18" charset="2"/>
              </a:rPr>
              <a:t>CBO</a:t>
            </a:r>
            <a:r>
              <a:rPr lang="zh-CN" altLang="zh-CN" b="1">
                <a:solidFill>
                  <a:srgbClr val="0000CC"/>
                </a:solidFill>
                <a:ea typeface="宋体" pitchFamily="2" charset="-122"/>
                <a:sym typeface="Symbol" pitchFamily="18" charset="2"/>
              </a:rPr>
              <a:t>、</a:t>
            </a:r>
            <a:r>
              <a:rPr lang="zh-CN" altLang="zh-CN" b="1" i="1">
                <a:solidFill>
                  <a:srgbClr val="0000CC"/>
                </a:solidFill>
                <a:ea typeface="宋体" pitchFamily="2" charset="-122"/>
                <a:sym typeface="Symbol" pitchFamily="18" charset="2"/>
              </a:rPr>
              <a:t>V</a:t>
            </a:r>
            <a:r>
              <a:rPr lang="zh-CN" altLang="zh-CN" b="1" baseline="-25000">
                <a:solidFill>
                  <a:srgbClr val="0000CC"/>
                </a:solidFill>
                <a:ea typeface="宋体" pitchFamily="2" charset="-122"/>
                <a:sym typeface="Symbol" pitchFamily="18" charset="2"/>
              </a:rPr>
              <a:t>BE(on)</a:t>
            </a:r>
            <a:r>
              <a:rPr lang="zh-CN" altLang="zh-CN" b="1">
                <a:solidFill>
                  <a:srgbClr val="0000CC"/>
                </a:solidFill>
                <a:ea typeface="宋体" pitchFamily="2" charset="-122"/>
                <a:sym typeface="Symbol" pitchFamily="18" charset="2"/>
              </a:rPr>
              <a:t></a:t>
            </a:r>
          </a:p>
        </p:txBody>
      </p:sp>
      <p:sp>
        <p:nvSpPr>
          <p:cNvPr id="117792" name="AutoShape 32"/>
          <p:cNvSpPr>
            <a:spLocks noChangeArrowheads="1"/>
          </p:cNvSpPr>
          <p:nvPr/>
        </p:nvSpPr>
        <p:spPr bwMode="auto">
          <a:xfrm>
            <a:off x="4943475" y="4373563"/>
            <a:ext cx="457200" cy="228600"/>
          </a:xfrm>
          <a:prstGeom prst="rightArrow">
            <a:avLst>
              <a:gd name="adj1" fmla="val 50000"/>
              <a:gd name="adj2" fmla="val 50000"/>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sp>
        <p:nvSpPr>
          <p:cNvPr id="117793" name="Rectangle 33"/>
          <p:cNvSpPr>
            <a:spLocks noChangeArrowheads="1"/>
          </p:cNvSpPr>
          <p:nvPr/>
        </p:nvSpPr>
        <p:spPr bwMode="auto">
          <a:xfrm>
            <a:off x="5400675" y="4221163"/>
            <a:ext cx="990600" cy="457200"/>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buFont typeface="Wingdings" pitchFamily="2" charset="2"/>
              <a:buNone/>
            </a:pPr>
            <a:r>
              <a:rPr lang="zh-CN" altLang="zh-CN" b="1" i="1">
                <a:solidFill>
                  <a:srgbClr val="0000CC"/>
                </a:solidFill>
                <a:ea typeface="宋体" pitchFamily="2" charset="-122"/>
                <a:sym typeface="Symbol" pitchFamily="18" charset="2"/>
              </a:rPr>
              <a:t>I</a:t>
            </a:r>
            <a:r>
              <a:rPr lang="zh-CN" altLang="zh-CN" b="1" baseline="-25000">
                <a:solidFill>
                  <a:srgbClr val="0000CC"/>
                </a:solidFill>
                <a:ea typeface="宋体" pitchFamily="2" charset="-122"/>
                <a:sym typeface="Symbol" pitchFamily="18" charset="2"/>
              </a:rPr>
              <a:t>CQ</a:t>
            </a:r>
            <a:r>
              <a:rPr lang="zh-CN" altLang="zh-CN" b="1">
                <a:solidFill>
                  <a:srgbClr val="0000CC"/>
                </a:solidFill>
                <a:ea typeface="宋体" pitchFamily="2" charset="-122"/>
                <a:sym typeface="Symbol" pitchFamily="18" charset="2"/>
              </a:rPr>
              <a:t></a:t>
            </a:r>
          </a:p>
        </p:txBody>
      </p:sp>
      <p:sp>
        <p:nvSpPr>
          <p:cNvPr id="117794" name="Rectangle 34"/>
          <p:cNvSpPr>
            <a:spLocks noChangeArrowheads="1"/>
          </p:cNvSpPr>
          <p:nvPr/>
        </p:nvSpPr>
        <p:spPr bwMode="auto">
          <a:xfrm>
            <a:off x="6832600" y="4271963"/>
            <a:ext cx="1400175" cy="457200"/>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buFont typeface="Wingdings" pitchFamily="2" charset="2"/>
              <a:buNone/>
            </a:pPr>
            <a:r>
              <a:rPr lang="zh-CN" altLang="zh-CN" b="1" i="1">
                <a:solidFill>
                  <a:srgbClr val="0000CC"/>
                </a:solidFill>
                <a:ea typeface="宋体" pitchFamily="2" charset="-122"/>
              </a:rPr>
              <a:t>Q</a:t>
            </a:r>
            <a:r>
              <a:rPr lang="zh-CN" altLang="zh-CN" b="1">
                <a:solidFill>
                  <a:srgbClr val="0000CC"/>
                </a:solidFill>
                <a:ea typeface="宋体" pitchFamily="2" charset="-122"/>
              </a:rPr>
              <a:t> 点升高</a:t>
            </a:r>
          </a:p>
        </p:txBody>
      </p:sp>
      <p:sp>
        <p:nvSpPr>
          <p:cNvPr id="117795" name="AutoShape 35"/>
          <p:cNvSpPr>
            <a:spLocks noChangeArrowheads="1"/>
          </p:cNvSpPr>
          <p:nvPr/>
        </p:nvSpPr>
        <p:spPr bwMode="auto">
          <a:xfrm>
            <a:off x="6238875" y="4373563"/>
            <a:ext cx="457200" cy="228600"/>
          </a:xfrm>
          <a:prstGeom prst="rightArrow">
            <a:avLst>
              <a:gd name="adj1" fmla="val 50000"/>
              <a:gd name="adj2" fmla="val 50000"/>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sp>
        <p:nvSpPr>
          <p:cNvPr id="71696" name="Line 36"/>
          <p:cNvSpPr>
            <a:spLocks noChangeShapeType="1"/>
          </p:cNvSpPr>
          <p:nvPr/>
        </p:nvSpPr>
        <p:spPr bwMode="auto">
          <a:xfrm>
            <a:off x="539750" y="765175"/>
            <a:ext cx="4419600" cy="0"/>
          </a:xfrm>
          <a:prstGeom prst="line">
            <a:avLst/>
          </a:prstGeom>
          <a:noFill/>
          <a:ln w="889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697" name="Rectangle 37">
            <a:hlinkClick r:id="rId8" action="ppaction://hlinksldjump"/>
          </p:cNvPr>
          <p:cNvSpPr>
            <a:spLocks noChangeArrowheads="1"/>
          </p:cNvSpPr>
          <p:nvPr/>
        </p:nvSpPr>
        <p:spPr bwMode="auto">
          <a:xfrm>
            <a:off x="533400" y="106363"/>
            <a:ext cx="6248400"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200" b="1" dirty="0" smtClean="0">
                <a:solidFill>
                  <a:srgbClr val="000066"/>
                </a:solidFill>
                <a:ea typeface="黑体" pitchFamily="49" charset="-122"/>
              </a:rPr>
              <a:t>5</a:t>
            </a:r>
            <a:r>
              <a:rPr lang="zh-CN" altLang="zh-CN" sz="3200" b="1" dirty="0" smtClean="0">
                <a:solidFill>
                  <a:srgbClr val="000066"/>
                </a:solidFill>
                <a:ea typeface="黑体" pitchFamily="49" charset="-122"/>
              </a:rPr>
              <a:t>.</a:t>
            </a:r>
            <a:r>
              <a:rPr lang="zh-CN" altLang="zh-CN" sz="3200" b="1" dirty="0">
                <a:solidFill>
                  <a:srgbClr val="000066"/>
                </a:solidFill>
                <a:ea typeface="黑体" pitchFamily="49" charset="-122"/>
              </a:rPr>
              <a:t>4.1  温度对静态工作点的影响</a:t>
            </a:r>
          </a:p>
        </p:txBody>
      </p:sp>
    </p:spTree>
    <p:extLst>
      <p:ext uri="{BB962C8B-B14F-4D97-AF65-F5344CB8AC3E}">
        <p14:creationId xmlns:p14="http://schemas.microsoft.com/office/powerpoint/2010/main" xmlns="" val="8020059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17762"/>
                                        </p:tgtEl>
                                        <p:attrNameLst>
                                          <p:attrName>style.visibility</p:attrName>
                                        </p:attrNameLst>
                                      </p:cBhvr>
                                      <p:to>
                                        <p:strVal val="visible"/>
                                      </p:to>
                                    </p:set>
                                    <p:animEffect transition="in" filter="blinds(horizontal)">
                                      <p:cBhvr>
                                        <p:cTn id="7" dur="500"/>
                                        <p:tgtEl>
                                          <p:spTgt spid="1177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17783"/>
                                        </p:tgtEl>
                                        <p:attrNameLst>
                                          <p:attrName>style.visibility</p:attrName>
                                        </p:attrNameLst>
                                      </p:cBhvr>
                                      <p:to>
                                        <p:strVal val="visible"/>
                                      </p:to>
                                    </p:set>
                                    <p:animEffect transition="in" filter="blinds(vertical)">
                                      <p:cBhvr>
                                        <p:cTn id="12" dur="500"/>
                                        <p:tgtEl>
                                          <p:spTgt spid="1177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7784"/>
                                        </p:tgtEl>
                                        <p:attrNameLst>
                                          <p:attrName>style.visibility</p:attrName>
                                        </p:attrNameLst>
                                      </p:cBhvr>
                                      <p:to>
                                        <p:strVal val="visible"/>
                                      </p:to>
                                    </p:set>
                                    <p:animEffect transition="in" filter="wipe(left)">
                                      <p:cBhvr>
                                        <p:cTn id="17" dur="500"/>
                                        <p:tgtEl>
                                          <p:spTgt spid="1177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7785"/>
                                        </p:tgtEl>
                                        <p:attrNameLst>
                                          <p:attrName>style.visibility</p:attrName>
                                        </p:attrNameLst>
                                      </p:cBhvr>
                                      <p:to>
                                        <p:strVal val="visible"/>
                                      </p:to>
                                    </p:set>
                                    <p:animEffect transition="in" filter="wipe(left)">
                                      <p:cBhvr>
                                        <p:cTn id="22" dur="500"/>
                                        <p:tgtEl>
                                          <p:spTgt spid="1177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17786"/>
                                        </p:tgtEl>
                                        <p:attrNameLst>
                                          <p:attrName>style.visibility</p:attrName>
                                        </p:attrNameLst>
                                      </p:cBhvr>
                                      <p:to>
                                        <p:strVal val="visible"/>
                                      </p:to>
                                    </p:set>
                                    <p:animEffect transition="in" filter="wipe(left)">
                                      <p:cBhvr>
                                        <p:cTn id="27" dur="500"/>
                                        <p:tgtEl>
                                          <p:spTgt spid="11778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7791"/>
                                        </p:tgtEl>
                                        <p:attrNameLst>
                                          <p:attrName>style.visibility</p:attrName>
                                        </p:attrNameLst>
                                      </p:cBhvr>
                                      <p:to>
                                        <p:strVal val="visible"/>
                                      </p:to>
                                    </p:set>
                                    <p:animEffect transition="in" filter="wipe(left)">
                                      <p:cBhvr>
                                        <p:cTn id="32" dur="500"/>
                                        <p:tgtEl>
                                          <p:spTgt spid="11779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7792"/>
                                        </p:tgtEl>
                                        <p:attrNameLst>
                                          <p:attrName>style.visibility</p:attrName>
                                        </p:attrNameLst>
                                      </p:cBhvr>
                                      <p:to>
                                        <p:strVal val="visible"/>
                                      </p:to>
                                    </p:set>
                                    <p:animEffect transition="in" filter="wipe(left)">
                                      <p:cBhvr>
                                        <p:cTn id="37" dur="500"/>
                                        <p:tgtEl>
                                          <p:spTgt spid="117792"/>
                                        </p:tgtEl>
                                      </p:cBhvr>
                                    </p:animEffect>
                                  </p:childTnLst>
                                </p:cTn>
                              </p:par>
                            </p:childTnLst>
                          </p:cTn>
                        </p:par>
                        <p:par>
                          <p:cTn id="38" fill="hold" nodeType="afterGroup">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117793"/>
                                        </p:tgtEl>
                                        <p:attrNameLst>
                                          <p:attrName>style.visibility</p:attrName>
                                        </p:attrNameLst>
                                      </p:cBhvr>
                                      <p:to>
                                        <p:strVal val="visible"/>
                                      </p:to>
                                    </p:set>
                                    <p:animEffect transition="in" filter="wipe(left)">
                                      <p:cBhvr>
                                        <p:cTn id="41" dur="500"/>
                                        <p:tgtEl>
                                          <p:spTgt spid="11779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17795"/>
                                        </p:tgtEl>
                                        <p:attrNameLst>
                                          <p:attrName>style.visibility</p:attrName>
                                        </p:attrNameLst>
                                      </p:cBhvr>
                                      <p:to>
                                        <p:strVal val="visible"/>
                                      </p:to>
                                    </p:set>
                                    <p:animEffect transition="in" filter="wipe(left)">
                                      <p:cBhvr>
                                        <p:cTn id="46" dur="500"/>
                                        <p:tgtEl>
                                          <p:spTgt spid="117795"/>
                                        </p:tgtEl>
                                      </p:cBhvr>
                                    </p:animEffect>
                                  </p:childTnLst>
                                </p:cTn>
                              </p:par>
                            </p:childTnLst>
                          </p:cTn>
                        </p:par>
                        <p:par>
                          <p:cTn id="47" fill="hold" nodeType="afterGroup">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117794"/>
                                        </p:tgtEl>
                                        <p:attrNameLst>
                                          <p:attrName>style.visibility</p:attrName>
                                        </p:attrNameLst>
                                      </p:cBhvr>
                                      <p:to>
                                        <p:strVal val="visible"/>
                                      </p:to>
                                    </p:set>
                                    <p:animEffect transition="in" filter="wipe(left)">
                                      <p:cBhvr>
                                        <p:cTn id="50" dur="500"/>
                                        <p:tgtEl>
                                          <p:spTgt spid="11779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5" fill="hold" grpId="0" nodeType="clickEffect">
                                  <p:stCondLst>
                                    <p:cond delay="0"/>
                                  </p:stCondLst>
                                  <p:childTnLst>
                                    <p:set>
                                      <p:cBhvr>
                                        <p:cTn id="54" dur="1" fill="hold">
                                          <p:stCondLst>
                                            <p:cond delay="0"/>
                                          </p:stCondLst>
                                        </p:cTn>
                                        <p:tgtEl>
                                          <p:spTgt spid="117787"/>
                                        </p:tgtEl>
                                        <p:attrNameLst>
                                          <p:attrName>style.visibility</p:attrName>
                                        </p:attrNameLst>
                                      </p:cBhvr>
                                      <p:to>
                                        <p:strVal val="visible"/>
                                      </p:to>
                                    </p:set>
                                    <p:animEffect transition="in" filter="blinds(vertical)">
                                      <p:cBhvr>
                                        <p:cTn id="55" dur="500"/>
                                        <p:tgtEl>
                                          <p:spTgt spid="11778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5" fill="hold" grpId="0" nodeType="clickEffect">
                                  <p:stCondLst>
                                    <p:cond delay="0"/>
                                  </p:stCondLst>
                                  <p:childTnLst>
                                    <p:set>
                                      <p:cBhvr>
                                        <p:cTn id="59" dur="1" fill="hold">
                                          <p:stCondLst>
                                            <p:cond delay="0"/>
                                          </p:stCondLst>
                                        </p:cTn>
                                        <p:tgtEl>
                                          <p:spTgt spid="117788"/>
                                        </p:tgtEl>
                                        <p:attrNameLst>
                                          <p:attrName>style.visibility</p:attrName>
                                        </p:attrNameLst>
                                      </p:cBhvr>
                                      <p:to>
                                        <p:strVal val="visible"/>
                                      </p:to>
                                    </p:set>
                                    <p:animEffect transition="in" filter="blinds(vertical)">
                                      <p:cBhvr>
                                        <p:cTn id="60" dur="500"/>
                                        <p:tgtEl>
                                          <p:spTgt spid="11778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5" fill="hold" grpId="0" nodeType="clickEffect">
                                  <p:stCondLst>
                                    <p:cond delay="0"/>
                                  </p:stCondLst>
                                  <p:childTnLst>
                                    <p:set>
                                      <p:cBhvr>
                                        <p:cTn id="64" dur="1" fill="hold">
                                          <p:stCondLst>
                                            <p:cond delay="0"/>
                                          </p:stCondLst>
                                        </p:cTn>
                                        <p:tgtEl>
                                          <p:spTgt spid="117789"/>
                                        </p:tgtEl>
                                        <p:attrNameLst>
                                          <p:attrName>style.visibility</p:attrName>
                                        </p:attrNameLst>
                                      </p:cBhvr>
                                      <p:to>
                                        <p:strVal val="visible"/>
                                      </p:to>
                                    </p:set>
                                    <p:animEffect transition="in" filter="blinds(vertical)">
                                      <p:cBhvr>
                                        <p:cTn id="65" dur="500"/>
                                        <p:tgtEl>
                                          <p:spTgt spid="117789"/>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5" fill="hold" grpId="0" nodeType="clickEffect">
                                  <p:stCondLst>
                                    <p:cond delay="0"/>
                                  </p:stCondLst>
                                  <p:childTnLst>
                                    <p:set>
                                      <p:cBhvr>
                                        <p:cTn id="69" dur="1" fill="hold">
                                          <p:stCondLst>
                                            <p:cond delay="0"/>
                                          </p:stCondLst>
                                        </p:cTn>
                                        <p:tgtEl>
                                          <p:spTgt spid="117790"/>
                                        </p:tgtEl>
                                        <p:attrNameLst>
                                          <p:attrName>style.visibility</p:attrName>
                                        </p:attrNameLst>
                                      </p:cBhvr>
                                      <p:to>
                                        <p:strVal val="visible"/>
                                      </p:to>
                                    </p:set>
                                    <p:animEffect transition="in" filter="blinds(vertical)">
                                      <p:cBhvr>
                                        <p:cTn id="70" dur="500"/>
                                        <p:tgtEl>
                                          <p:spTgt spid="117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3" grpId="0" autoUpdateAnimBg="0"/>
      <p:bldP spid="117787" grpId="0" autoUpdateAnimBg="0"/>
      <p:bldP spid="117788" grpId="0" autoUpdateAnimBg="0"/>
      <p:bldP spid="117789" grpId="0" autoUpdateAnimBg="0"/>
      <p:bldP spid="117790" grpId="0" autoUpdateAnimBg="0"/>
      <p:bldP spid="117791" grpId="0" autoUpdateAnimBg="0"/>
      <p:bldP spid="117792" grpId="0" animBg="1"/>
      <p:bldP spid="117793" grpId="0" autoUpdateAnimBg="0"/>
      <p:bldP spid="117794" grpId="0" autoUpdateAnimBg="0"/>
      <p:bldP spid="11779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0" y="25050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sp>
        <p:nvSpPr>
          <p:cNvPr id="72707" name="Line 3"/>
          <p:cNvSpPr>
            <a:spLocks noChangeShapeType="1"/>
          </p:cNvSpPr>
          <p:nvPr/>
        </p:nvSpPr>
        <p:spPr bwMode="auto">
          <a:xfrm>
            <a:off x="533400" y="762000"/>
            <a:ext cx="3657600" cy="0"/>
          </a:xfrm>
          <a:prstGeom prst="line">
            <a:avLst/>
          </a:prstGeom>
          <a:noFill/>
          <a:ln w="889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9812" name="AutoShape 4" descr="羊皮纸"/>
          <p:cNvSpPr>
            <a:spLocks noChangeArrowheads="1"/>
          </p:cNvSpPr>
          <p:nvPr/>
        </p:nvSpPr>
        <p:spPr bwMode="auto">
          <a:xfrm>
            <a:off x="228600" y="4694238"/>
            <a:ext cx="8763000" cy="2057400"/>
          </a:xfrm>
          <a:prstGeom prst="roundRect">
            <a:avLst>
              <a:gd name="adj" fmla="val 16667"/>
            </a:avLst>
          </a:prstGeom>
          <a:blipFill dpi="0" rotWithShape="0">
            <a:blip r:embed="rId4"/>
            <a:srcRect/>
            <a:tile tx="0" ty="0" sx="100000" sy="100000" flip="none" algn="tl"/>
          </a:bli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sp>
        <p:nvSpPr>
          <p:cNvPr id="119813" name="Text Box 5"/>
          <p:cNvSpPr txBox="1">
            <a:spLocks noChangeArrowheads="1"/>
          </p:cNvSpPr>
          <p:nvPr/>
        </p:nvSpPr>
        <p:spPr bwMode="auto">
          <a:xfrm>
            <a:off x="381000" y="5205413"/>
            <a:ext cx="8382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sz="2800" b="1">
                <a:solidFill>
                  <a:srgbClr val="0033CC"/>
                </a:solidFill>
                <a:ea typeface="黑体" pitchFamily="49" charset="-122"/>
              </a:rPr>
              <a:t>T </a:t>
            </a:r>
            <a:r>
              <a:rPr lang="zh-CN" altLang="zh-CN" sz="2800" b="1">
                <a:solidFill>
                  <a:srgbClr val="0033CC"/>
                </a:solidFill>
                <a:ea typeface="黑体" pitchFamily="49" charset="-122"/>
                <a:sym typeface="Symbol" pitchFamily="18" charset="2"/>
              </a:rPr>
              <a:t> </a:t>
            </a:r>
          </a:p>
        </p:txBody>
      </p:sp>
      <p:grpSp>
        <p:nvGrpSpPr>
          <p:cNvPr id="119814" name="Group 6"/>
          <p:cNvGrpSpPr>
            <a:grpSpLocks/>
          </p:cNvGrpSpPr>
          <p:nvPr/>
        </p:nvGrpSpPr>
        <p:grpSpPr bwMode="auto">
          <a:xfrm>
            <a:off x="381000" y="4652963"/>
            <a:ext cx="1828800" cy="457200"/>
            <a:chOff x="0" y="0"/>
            <a:chExt cx="1152" cy="288"/>
          </a:xfrm>
        </p:grpSpPr>
        <p:sp>
          <p:nvSpPr>
            <p:cNvPr id="72723" name="Text Box 7"/>
            <p:cNvSpPr txBox="1">
              <a:spLocks noChangeArrowheads="1"/>
            </p:cNvSpPr>
            <p:nvPr/>
          </p:nvSpPr>
          <p:spPr bwMode="auto">
            <a:xfrm>
              <a:off x="0" y="0"/>
              <a:ext cx="115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b="1">
                  <a:solidFill>
                    <a:srgbClr val="FF0000"/>
                  </a:solidFill>
                  <a:ea typeface="黑体" pitchFamily="49" charset="-122"/>
                </a:rPr>
                <a:t>稳定原理：</a:t>
              </a:r>
            </a:p>
          </p:txBody>
        </p:sp>
        <p:sp>
          <p:nvSpPr>
            <p:cNvPr id="72724" name="Line 8"/>
            <p:cNvSpPr>
              <a:spLocks noChangeShapeType="1"/>
            </p:cNvSpPr>
            <p:nvPr/>
          </p:nvSpPr>
          <p:spPr bwMode="auto">
            <a:xfrm>
              <a:off x="0" y="288"/>
              <a:ext cx="960" cy="0"/>
            </a:xfrm>
            <a:prstGeom prst="line">
              <a:avLst/>
            </a:prstGeom>
            <a:noFill/>
            <a:ln w="76200"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119817" name="Text Box 9"/>
          <p:cNvSpPr txBox="1">
            <a:spLocks noChangeArrowheads="1"/>
          </p:cNvSpPr>
          <p:nvPr/>
        </p:nvSpPr>
        <p:spPr bwMode="auto">
          <a:xfrm>
            <a:off x="1066800" y="5205413"/>
            <a:ext cx="12192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sz="2800" b="1">
                <a:solidFill>
                  <a:srgbClr val="0033CC"/>
                </a:solidFill>
                <a:ea typeface="黑体" pitchFamily="49" charset="-122"/>
                <a:sym typeface="Symbol" pitchFamily="18" charset="2"/>
              </a:rPr>
              <a:t></a:t>
            </a:r>
            <a:r>
              <a:rPr lang="zh-CN" altLang="zh-CN" sz="2800" b="1">
                <a:solidFill>
                  <a:srgbClr val="0033CC"/>
                </a:solidFill>
                <a:ea typeface="黑体" pitchFamily="49" charset="-122"/>
              </a:rPr>
              <a:t> </a:t>
            </a:r>
            <a:r>
              <a:rPr lang="zh-CN" altLang="zh-CN" sz="2800" b="1" i="1">
                <a:solidFill>
                  <a:srgbClr val="0033CC"/>
                </a:solidFill>
                <a:ea typeface="黑体" pitchFamily="49" charset="-122"/>
              </a:rPr>
              <a:t>I</a:t>
            </a:r>
            <a:r>
              <a:rPr lang="zh-CN" altLang="zh-CN" sz="2800" b="1" baseline="-25000">
                <a:solidFill>
                  <a:srgbClr val="0033CC"/>
                </a:solidFill>
                <a:ea typeface="黑体" pitchFamily="49" charset="-122"/>
              </a:rPr>
              <a:t>C</a:t>
            </a:r>
            <a:r>
              <a:rPr lang="zh-CN" altLang="zh-CN" sz="2800" b="1">
                <a:solidFill>
                  <a:srgbClr val="0033CC"/>
                </a:solidFill>
                <a:ea typeface="黑体" pitchFamily="49" charset="-122"/>
                <a:sym typeface="Symbol" pitchFamily="18" charset="2"/>
              </a:rPr>
              <a:t></a:t>
            </a:r>
          </a:p>
        </p:txBody>
      </p:sp>
      <p:sp>
        <p:nvSpPr>
          <p:cNvPr id="119818" name="Text Box 10"/>
          <p:cNvSpPr txBox="1">
            <a:spLocks noChangeArrowheads="1"/>
          </p:cNvSpPr>
          <p:nvPr/>
        </p:nvSpPr>
        <p:spPr bwMode="auto">
          <a:xfrm>
            <a:off x="2209800" y="5205413"/>
            <a:ext cx="12954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sz="2800" b="1">
                <a:solidFill>
                  <a:srgbClr val="0033CC"/>
                </a:solidFill>
                <a:ea typeface="黑体" pitchFamily="49" charset="-122"/>
                <a:sym typeface="Symbol" pitchFamily="18" charset="2"/>
              </a:rPr>
              <a:t> </a:t>
            </a:r>
            <a:r>
              <a:rPr lang="zh-CN" altLang="zh-CN" sz="2800" b="1" i="1">
                <a:solidFill>
                  <a:srgbClr val="0033CC"/>
                </a:solidFill>
                <a:ea typeface="黑体" pitchFamily="49" charset="-122"/>
              </a:rPr>
              <a:t>I</a:t>
            </a:r>
            <a:r>
              <a:rPr lang="zh-CN" altLang="zh-CN" sz="2800" b="1" baseline="-25000">
                <a:solidFill>
                  <a:srgbClr val="0033CC"/>
                </a:solidFill>
                <a:ea typeface="黑体" pitchFamily="49" charset="-122"/>
              </a:rPr>
              <a:t>E</a:t>
            </a:r>
            <a:r>
              <a:rPr lang="zh-CN" altLang="zh-CN" sz="2800" b="1">
                <a:solidFill>
                  <a:srgbClr val="0033CC"/>
                </a:solidFill>
                <a:ea typeface="黑体" pitchFamily="49" charset="-122"/>
                <a:sym typeface="Symbol" pitchFamily="18" charset="2"/>
              </a:rPr>
              <a:t></a:t>
            </a:r>
          </a:p>
        </p:txBody>
      </p:sp>
      <p:sp>
        <p:nvSpPr>
          <p:cNvPr id="119819" name="Text Box 11"/>
          <p:cNvSpPr txBox="1">
            <a:spLocks noChangeArrowheads="1"/>
          </p:cNvSpPr>
          <p:nvPr/>
        </p:nvSpPr>
        <p:spPr bwMode="auto">
          <a:xfrm>
            <a:off x="3352800" y="5205413"/>
            <a:ext cx="28956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sz="2800" b="1">
                <a:solidFill>
                  <a:srgbClr val="0033CC"/>
                </a:solidFill>
                <a:ea typeface="黑体" pitchFamily="49" charset="-122"/>
                <a:sym typeface="Symbol" pitchFamily="18" charset="2"/>
              </a:rPr>
              <a:t></a:t>
            </a:r>
            <a:r>
              <a:rPr lang="zh-CN" altLang="zh-CN" sz="2800" b="1">
                <a:solidFill>
                  <a:srgbClr val="0033CC"/>
                </a:solidFill>
                <a:ea typeface="黑体" pitchFamily="49" charset="-122"/>
              </a:rPr>
              <a:t> </a:t>
            </a:r>
            <a:r>
              <a:rPr lang="zh-CN" altLang="zh-CN" sz="2800" b="1" i="1">
                <a:solidFill>
                  <a:srgbClr val="0033CC"/>
                </a:solidFill>
                <a:ea typeface="黑体" pitchFamily="49" charset="-122"/>
              </a:rPr>
              <a:t>V</a:t>
            </a:r>
            <a:r>
              <a:rPr lang="zh-CN" altLang="zh-CN" sz="2800" b="1" baseline="-25000">
                <a:solidFill>
                  <a:srgbClr val="0033CC"/>
                </a:solidFill>
                <a:ea typeface="黑体" pitchFamily="49" charset="-122"/>
              </a:rPr>
              <a:t>E</a:t>
            </a:r>
            <a:r>
              <a:rPr lang="zh-CN" altLang="zh-CN" sz="2800" b="1">
                <a:solidFill>
                  <a:srgbClr val="0033CC"/>
                </a:solidFill>
                <a:ea typeface="黑体" pitchFamily="49" charset="-122"/>
                <a:sym typeface="Symbol" pitchFamily="18" charset="2"/>
              </a:rPr>
              <a:t>、</a:t>
            </a:r>
            <a:r>
              <a:rPr lang="zh-CN" altLang="zh-CN" sz="2800" b="1" i="1">
                <a:solidFill>
                  <a:srgbClr val="FF0000"/>
                </a:solidFill>
                <a:ea typeface="黑体" pitchFamily="49" charset="-122"/>
              </a:rPr>
              <a:t>V</a:t>
            </a:r>
            <a:r>
              <a:rPr lang="zh-CN" altLang="zh-CN" sz="2800" b="1" baseline="-25000">
                <a:solidFill>
                  <a:srgbClr val="FF0000"/>
                </a:solidFill>
                <a:ea typeface="黑体" pitchFamily="49" charset="-122"/>
              </a:rPr>
              <a:t>B</a:t>
            </a:r>
            <a:r>
              <a:rPr lang="zh-CN" altLang="zh-CN" sz="2800" b="1">
                <a:solidFill>
                  <a:srgbClr val="FF0000"/>
                </a:solidFill>
                <a:ea typeface="黑体" pitchFamily="49" charset="-122"/>
                <a:sym typeface="Symbol" pitchFamily="18" charset="2"/>
              </a:rPr>
              <a:t>不变</a:t>
            </a:r>
          </a:p>
        </p:txBody>
      </p:sp>
      <p:sp>
        <p:nvSpPr>
          <p:cNvPr id="119820" name="Text Box 12"/>
          <p:cNvSpPr txBox="1">
            <a:spLocks noChangeArrowheads="1"/>
          </p:cNvSpPr>
          <p:nvPr/>
        </p:nvSpPr>
        <p:spPr bwMode="auto">
          <a:xfrm>
            <a:off x="6019800" y="5205413"/>
            <a:ext cx="16764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sz="2800" b="1">
                <a:solidFill>
                  <a:srgbClr val="0033CC"/>
                </a:solidFill>
                <a:ea typeface="黑体" pitchFamily="49" charset="-122"/>
                <a:sym typeface="Symbol" pitchFamily="18" charset="2"/>
              </a:rPr>
              <a:t></a:t>
            </a:r>
            <a:r>
              <a:rPr lang="zh-CN" altLang="zh-CN" sz="2800" b="1" baseline="-25000">
                <a:solidFill>
                  <a:srgbClr val="0033CC"/>
                </a:solidFill>
                <a:ea typeface="黑体" pitchFamily="49" charset="-122"/>
              </a:rPr>
              <a:t> </a:t>
            </a:r>
            <a:r>
              <a:rPr lang="zh-CN" altLang="zh-CN" sz="2800" b="1" i="1">
                <a:solidFill>
                  <a:srgbClr val="0033CC"/>
                </a:solidFill>
                <a:ea typeface="黑体" pitchFamily="49" charset="-122"/>
              </a:rPr>
              <a:t>V</a:t>
            </a:r>
            <a:r>
              <a:rPr lang="zh-CN" altLang="zh-CN" sz="2800" b="1" baseline="-25000">
                <a:solidFill>
                  <a:srgbClr val="0033CC"/>
                </a:solidFill>
                <a:ea typeface="黑体" pitchFamily="49" charset="-122"/>
              </a:rPr>
              <a:t>BE </a:t>
            </a:r>
            <a:r>
              <a:rPr lang="zh-CN" altLang="zh-CN" sz="2800" b="1">
                <a:solidFill>
                  <a:srgbClr val="0033CC"/>
                </a:solidFill>
                <a:ea typeface="黑体" pitchFamily="49" charset="-122"/>
                <a:sym typeface="Symbol" pitchFamily="18" charset="2"/>
              </a:rPr>
              <a:t></a:t>
            </a:r>
          </a:p>
        </p:txBody>
      </p:sp>
      <p:sp>
        <p:nvSpPr>
          <p:cNvPr id="119821" name="Text Box 13"/>
          <p:cNvSpPr txBox="1">
            <a:spLocks noChangeArrowheads="1"/>
          </p:cNvSpPr>
          <p:nvPr/>
        </p:nvSpPr>
        <p:spPr bwMode="auto">
          <a:xfrm>
            <a:off x="7467600" y="5205413"/>
            <a:ext cx="15240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sz="2800" b="1">
                <a:solidFill>
                  <a:srgbClr val="0033CC"/>
                </a:solidFill>
                <a:ea typeface="黑体" pitchFamily="49" charset="-122"/>
                <a:sym typeface="Symbol" pitchFamily="18" charset="2"/>
              </a:rPr>
              <a:t></a:t>
            </a:r>
            <a:r>
              <a:rPr lang="zh-CN" altLang="zh-CN" sz="2800" b="1">
                <a:solidFill>
                  <a:srgbClr val="0033CC"/>
                </a:solidFill>
                <a:ea typeface="黑体" pitchFamily="49" charset="-122"/>
              </a:rPr>
              <a:t>  </a:t>
            </a:r>
            <a:r>
              <a:rPr lang="zh-CN" altLang="zh-CN" sz="2800" b="1" i="1">
                <a:solidFill>
                  <a:srgbClr val="0033CC"/>
                </a:solidFill>
                <a:ea typeface="黑体" pitchFamily="49" charset="-122"/>
              </a:rPr>
              <a:t>I</a:t>
            </a:r>
            <a:r>
              <a:rPr lang="zh-CN" altLang="zh-CN" sz="2800" b="1" baseline="-25000">
                <a:solidFill>
                  <a:srgbClr val="0033CC"/>
                </a:solidFill>
                <a:ea typeface="黑体" pitchFamily="49" charset="-122"/>
              </a:rPr>
              <a:t>B</a:t>
            </a:r>
            <a:r>
              <a:rPr lang="zh-CN" altLang="zh-CN" sz="2800" b="1">
                <a:solidFill>
                  <a:srgbClr val="0033CC"/>
                </a:solidFill>
                <a:ea typeface="黑体" pitchFamily="49" charset="-122"/>
                <a:sym typeface="Symbol" pitchFamily="18" charset="2"/>
              </a:rPr>
              <a:t></a:t>
            </a:r>
          </a:p>
        </p:txBody>
      </p:sp>
      <p:grpSp>
        <p:nvGrpSpPr>
          <p:cNvPr id="119822" name="Group 14"/>
          <p:cNvGrpSpPr>
            <a:grpSpLocks/>
          </p:cNvGrpSpPr>
          <p:nvPr/>
        </p:nvGrpSpPr>
        <p:grpSpPr bwMode="auto">
          <a:xfrm>
            <a:off x="1524000" y="4913313"/>
            <a:ext cx="6781800" cy="2559050"/>
            <a:chOff x="0" y="0"/>
            <a:chExt cx="4272" cy="1612"/>
          </a:xfrm>
        </p:grpSpPr>
        <p:sp>
          <p:nvSpPr>
            <p:cNvPr id="72720" name="Line 15"/>
            <p:cNvSpPr>
              <a:spLocks noChangeShapeType="1"/>
            </p:cNvSpPr>
            <p:nvPr/>
          </p:nvSpPr>
          <p:spPr bwMode="auto">
            <a:xfrm rot="-3880294" flipH="1" flipV="1">
              <a:off x="1573" y="-906"/>
              <a:ext cx="1612" cy="3424"/>
            </a:xfrm>
            <a:prstGeom prst="line">
              <a:avLst/>
            </a:prstGeom>
            <a:noFill/>
            <a:ln w="25400">
              <a:solidFill>
                <a:srgbClr val="0033CC"/>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721" name="Text Box 16"/>
            <p:cNvSpPr txBox="1">
              <a:spLocks noChangeArrowheads="1"/>
            </p:cNvSpPr>
            <p:nvPr/>
          </p:nvSpPr>
          <p:spPr bwMode="auto">
            <a:xfrm>
              <a:off x="0" y="625"/>
              <a:ext cx="62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sz="2800" b="1" i="1">
                  <a:solidFill>
                    <a:srgbClr val="0033CC"/>
                  </a:solidFill>
                  <a:ea typeface="黑体" pitchFamily="49" charset="-122"/>
                </a:rPr>
                <a:t>I</a:t>
              </a:r>
              <a:r>
                <a:rPr lang="zh-CN" altLang="zh-CN" sz="2800" b="1" baseline="-25000">
                  <a:solidFill>
                    <a:srgbClr val="0033CC"/>
                  </a:solidFill>
                  <a:ea typeface="黑体" pitchFamily="49" charset="-122"/>
                </a:rPr>
                <a:t>C</a:t>
              </a:r>
              <a:r>
                <a:rPr lang="zh-CN" altLang="zh-CN" sz="2800" b="1">
                  <a:solidFill>
                    <a:srgbClr val="0033CC"/>
                  </a:solidFill>
                  <a:ea typeface="黑体" pitchFamily="49" charset="-122"/>
                  <a:sym typeface="Symbol" pitchFamily="18" charset="2"/>
                </a:rPr>
                <a:t></a:t>
              </a:r>
            </a:p>
          </p:txBody>
        </p:sp>
        <p:sp>
          <p:nvSpPr>
            <p:cNvPr id="72722" name="Line 17"/>
            <p:cNvSpPr>
              <a:spLocks noChangeShapeType="1"/>
            </p:cNvSpPr>
            <p:nvPr/>
          </p:nvSpPr>
          <p:spPr bwMode="auto">
            <a:xfrm flipV="1">
              <a:off x="4272" y="520"/>
              <a:ext cx="0" cy="288"/>
            </a:xfrm>
            <a:prstGeom prst="line">
              <a:avLst/>
            </a:prstGeom>
            <a:noFill/>
            <a:ln w="25400">
              <a:solidFill>
                <a:srgbClr val="0033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119826" name="Text Box 18"/>
          <p:cNvSpPr txBox="1">
            <a:spLocks noChangeArrowheads="1"/>
          </p:cNvSpPr>
          <p:nvPr/>
        </p:nvSpPr>
        <p:spPr bwMode="auto">
          <a:xfrm>
            <a:off x="4267200" y="6180138"/>
            <a:ext cx="19050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sz="2000" b="1">
                <a:latin typeface="宋体" pitchFamily="2" charset="-122"/>
                <a:ea typeface="宋体" pitchFamily="2" charset="-122"/>
              </a:rPr>
              <a:t>（反馈控制）</a:t>
            </a:r>
          </a:p>
        </p:txBody>
      </p:sp>
      <p:pic>
        <p:nvPicPr>
          <p:cNvPr id="72718" name="Picture 19" descr="441"/>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258888" y="949325"/>
            <a:ext cx="7058025" cy="3559175"/>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sp>
        <p:nvSpPr>
          <p:cNvPr id="72719" name="Rectangle 20">
            <a:hlinkClick r:id="rId6" action="ppaction://hlinksldjump"/>
          </p:cNvPr>
          <p:cNvSpPr>
            <a:spLocks noChangeArrowheads="1"/>
          </p:cNvSpPr>
          <p:nvPr/>
        </p:nvSpPr>
        <p:spPr bwMode="auto">
          <a:xfrm>
            <a:off x="533400" y="106363"/>
            <a:ext cx="6248400"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200" b="1" dirty="0" smtClean="0">
                <a:solidFill>
                  <a:srgbClr val="000066"/>
                </a:solidFill>
                <a:ea typeface="黑体" pitchFamily="49" charset="-122"/>
              </a:rPr>
              <a:t>5</a:t>
            </a:r>
            <a:r>
              <a:rPr lang="zh-CN" altLang="zh-CN" sz="3200" b="1" dirty="0" smtClean="0">
                <a:solidFill>
                  <a:srgbClr val="000066"/>
                </a:solidFill>
                <a:ea typeface="黑体" pitchFamily="49" charset="-122"/>
              </a:rPr>
              <a:t>.</a:t>
            </a:r>
            <a:r>
              <a:rPr lang="zh-CN" altLang="zh-CN" sz="3200" b="1" dirty="0">
                <a:solidFill>
                  <a:srgbClr val="000066"/>
                </a:solidFill>
                <a:ea typeface="黑体" pitchFamily="49" charset="-122"/>
              </a:rPr>
              <a:t>4.2  基极分压式射极偏置电路</a:t>
            </a:r>
          </a:p>
        </p:txBody>
      </p:sp>
    </p:spTree>
    <p:extLst>
      <p:ext uri="{BB962C8B-B14F-4D97-AF65-F5344CB8AC3E}">
        <p14:creationId xmlns:p14="http://schemas.microsoft.com/office/powerpoint/2010/main" xmlns="" val="402061932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9812"/>
                                        </p:tgtEl>
                                        <p:attrNameLst>
                                          <p:attrName>style.visibility</p:attrName>
                                        </p:attrNameLst>
                                      </p:cBhvr>
                                      <p:to>
                                        <p:strVal val="visible"/>
                                      </p:to>
                                    </p:set>
                                    <p:animEffect transition="in" filter="strips(downRight)">
                                      <p:cBhvr>
                                        <p:cTn id="7" dur="500"/>
                                        <p:tgtEl>
                                          <p:spTgt spid="119812"/>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19814"/>
                                        </p:tgtEl>
                                        <p:attrNameLst>
                                          <p:attrName>style.visibility</p:attrName>
                                        </p:attrNameLst>
                                      </p:cBhvr>
                                      <p:to>
                                        <p:strVal val="visible"/>
                                      </p:to>
                                    </p:set>
                                    <p:animEffect transition="in" filter="strips(downRight)">
                                      <p:cBhvr>
                                        <p:cTn id="12" dur="500"/>
                                        <p:tgtEl>
                                          <p:spTgt spid="119814"/>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9813"/>
                                        </p:tgtEl>
                                        <p:attrNameLst>
                                          <p:attrName>style.visibility</p:attrName>
                                        </p:attrNameLst>
                                      </p:cBhvr>
                                      <p:to>
                                        <p:strVal val="visible"/>
                                      </p:to>
                                    </p:set>
                                    <p:animEffect transition="in" filter="wipe(left)">
                                      <p:cBhvr>
                                        <p:cTn id="17" dur="500"/>
                                        <p:tgtEl>
                                          <p:spTgt spid="119813"/>
                                        </p:tgtEl>
                                      </p:cBhvr>
                                    </p:animEffect>
                                  </p:childTnLst>
                                  <p:subTnLst>
                                    <p:audio>
                                      <p:cMediaNode>
                                        <p:cTn display="0" masterRel="sameClick">
                                          <p:stCondLst>
                                            <p:cond evt="begin" delay="0">
                                              <p:tn val="15"/>
                                            </p:cond>
                                          </p:stCondLst>
                                          <p:endCondLst>
                                            <p:cond evt="onStopAudio" delay="0">
                                              <p:tgtEl>
                                                <p:sldTgt/>
                                              </p:tgtEl>
                                            </p:cond>
                                          </p:endCondLst>
                                        </p:cTn>
                                        <p:tgtEl>
                                          <p:sndTgt r:embed="rId3"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9817"/>
                                        </p:tgtEl>
                                        <p:attrNameLst>
                                          <p:attrName>style.visibility</p:attrName>
                                        </p:attrNameLst>
                                      </p:cBhvr>
                                      <p:to>
                                        <p:strVal val="visible"/>
                                      </p:to>
                                    </p:set>
                                    <p:animEffect transition="in" filter="wipe(left)">
                                      <p:cBhvr>
                                        <p:cTn id="22" dur="500"/>
                                        <p:tgtEl>
                                          <p:spTgt spid="119817"/>
                                        </p:tgtEl>
                                      </p:cBhvr>
                                    </p:animEffect>
                                  </p:childTnLst>
                                  <p:subTnLst>
                                    <p:audio>
                                      <p:cMediaNode>
                                        <p:cTn display="0" masterRel="sameClick">
                                          <p:stCondLst>
                                            <p:cond evt="begin" delay="0">
                                              <p:tn val="20"/>
                                            </p:cond>
                                          </p:stCondLst>
                                          <p:endCondLst>
                                            <p:cond evt="onStopAudio" delay="0">
                                              <p:tgtEl>
                                                <p:sldTgt/>
                                              </p:tgtEl>
                                            </p:cond>
                                          </p:endCondLst>
                                        </p:cTn>
                                        <p:tgtEl>
                                          <p:sndTgt r:embed="rId3" name="CHIMES.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9818"/>
                                        </p:tgtEl>
                                        <p:attrNameLst>
                                          <p:attrName>style.visibility</p:attrName>
                                        </p:attrNameLst>
                                      </p:cBhvr>
                                      <p:to>
                                        <p:strVal val="visible"/>
                                      </p:to>
                                    </p:set>
                                    <p:animEffect transition="in" filter="wipe(left)">
                                      <p:cBhvr>
                                        <p:cTn id="27" dur="500"/>
                                        <p:tgtEl>
                                          <p:spTgt spid="119818"/>
                                        </p:tgtEl>
                                      </p:cBhvr>
                                    </p:animEffect>
                                  </p:childTnLst>
                                  <p:subTnLst>
                                    <p:audio>
                                      <p:cMediaNode>
                                        <p:cTn display="0" masterRel="sameClick">
                                          <p:stCondLst>
                                            <p:cond evt="begin" delay="0">
                                              <p:tn val="25"/>
                                            </p:cond>
                                          </p:stCondLst>
                                          <p:endCondLst>
                                            <p:cond evt="onStopAudio" delay="0">
                                              <p:tgtEl>
                                                <p:sldTgt/>
                                              </p:tgtEl>
                                            </p:cond>
                                          </p:endCondLst>
                                        </p:cTn>
                                        <p:tgtEl>
                                          <p:sndTgt r:embed="rId3" name="CHIMES.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9819"/>
                                        </p:tgtEl>
                                        <p:attrNameLst>
                                          <p:attrName>style.visibility</p:attrName>
                                        </p:attrNameLst>
                                      </p:cBhvr>
                                      <p:to>
                                        <p:strVal val="visible"/>
                                      </p:to>
                                    </p:set>
                                    <p:animEffect transition="in" filter="wipe(left)">
                                      <p:cBhvr>
                                        <p:cTn id="32" dur="500"/>
                                        <p:tgtEl>
                                          <p:spTgt spid="119819"/>
                                        </p:tgtEl>
                                      </p:cBhvr>
                                    </p:animEffect>
                                  </p:childTnLst>
                                  <p:subTnLst>
                                    <p:audio>
                                      <p:cMediaNode>
                                        <p:cTn display="0" masterRel="sameClick">
                                          <p:stCondLst>
                                            <p:cond evt="begin" delay="0">
                                              <p:tn val="30"/>
                                            </p:cond>
                                          </p:stCondLst>
                                          <p:endCondLst>
                                            <p:cond evt="onStopAudio" delay="0">
                                              <p:tgtEl>
                                                <p:sldTgt/>
                                              </p:tgtEl>
                                            </p:cond>
                                          </p:endCondLst>
                                        </p:cTn>
                                        <p:tgtEl>
                                          <p:sndTgt r:embed="rId3" name="CHIMES.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9820"/>
                                        </p:tgtEl>
                                        <p:attrNameLst>
                                          <p:attrName>style.visibility</p:attrName>
                                        </p:attrNameLst>
                                      </p:cBhvr>
                                      <p:to>
                                        <p:strVal val="visible"/>
                                      </p:to>
                                    </p:set>
                                    <p:animEffect transition="in" filter="wipe(left)">
                                      <p:cBhvr>
                                        <p:cTn id="37" dur="500"/>
                                        <p:tgtEl>
                                          <p:spTgt spid="119820"/>
                                        </p:tgtEl>
                                      </p:cBhvr>
                                    </p:animEffect>
                                  </p:childTnLst>
                                  <p:subTnLst>
                                    <p:audio>
                                      <p:cMediaNode>
                                        <p:cTn display="0" masterRel="sameClick">
                                          <p:stCondLst>
                                            <p:cond evt="begin" delay="0">
                                              <p:tn val="35"/>
                                            </p:cond>
                                          </p:stCondLst>
                                          <p:endCondLst>
                                            <p:cond evt="onStopAudio" delay="0">
                                              <p:tgtEl>
                                                <p:sldTgt/>
                                              </p:tgtEl>
                                            </p:cond>
                                          </p:endCondLst>
                                        </p:cTn>
                                        <p:tgtEl>
                                          <p:sndTgt r:embed="rId3" name="CHIMES.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9821"/>
                                        </p:tgtEl>
                                        <p:attrNameLst>
                                          <p:attrName>style.visibility</p:attrName>
                                        </p:attrNameLst>
                                      </p:cBhvr>
                                      <p:to>
                                        <p:strVal val="visible"/>
                                      </p:to>
                                    </p:set>
                                    <p:animEffect transition="in" filter="wipe(left)">
                                      <p:cBhvr>
                                        <p:cTn id="42" dur="500"/>
                                        <p:tgtEl>
                                          <p:spTgt spid="119821"/>
                                        </p:tgtEl>
                                      </p:cBhvr>
                                    </p:animEffect>
                                  </p:childTnLst>
                                  <p:subTnLst>
                                    <p:audio>
                                      <p:cMediaNode>
                                        <p:cTn display="0" masterRel="sameClick">
                                          <p:stCondLst>
                                            <p:cond evt="begin" delay="0">
                                              <p:tn val="40"/>
                                            </p:cond>
                                          </p:stCondLst>
                                          <p:endCondLst>
                                            <p:cond evt="onStopAudio" delay="0">
                                              <p:tgtEl>
                                                <p:sldTgt/>
                                              </p:tgtEl>
                                            </p:cond>
                                          </p:endCondLst>
                                        </p:cTn>
                                        <p:tgtEl>
                                          <p:sndTgt r:embed="rId3" name="CHIMES.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12" fill="hold" nodeType="clickEffect">
                                  <p:stCondLst>
                                    <p:cond delay="0"/>
                                  </p:stCondLst>
                                  <p:childTnLst>
                                    <p:set>
                                      <p:cBhvr>
                                        <p:cTn id="46" dur="1" fill="hold">
                                          <p:stCondLst>
                                            <p:cond delay="0"/>
                                          </p:stCondLst>
                                        </p:cTn>
                                        <p:tgtEl>
                                          <p:spTgt spid="119822"/>
                                        </p:tgtEl>
                                        <p:attrNameLst>
                                          <p:attrName>style.visibility</p:attrName>
                                        </p:attrNameLst>
                                      </p:cBhvr>
                                      <p:to>
                                        <p:strVal val="visible"/>
                                      </p:to>
                                    </p:set>
                                    <p:animEffect transition="in" filter="strips(downLeft)">
                                      <p:cBhvr>
                                        <p:cTn id="47" dur="500"/>
                                        <p:tgtEl>
                                          <p:spTgt spid="119822"/>
                                        </p:tgtEl>
                                      </p:cBhvr>
                                    </p:animEffect>
                                  </p:childTnLst>
                                  <p:subTnLst>
                                    <p:audio>
                                      <p:cMediaNode>
                                        <p:cTn display="0" masterRel="sameClick">
                                          <p:stCondLst>
                                            <p:cond evt="begin" delay="0">
                                              <p:tn val="45"/>
                                            </p:cond>
                                          </p:stCondLst>
                                          <p:endCondLst>
                                            <p:cond evt="onStopAudio" delay="0">
                                              <p:tgtEl>
                                                <p:sldTgt/>
                                              </p:tgtEl>
                                            </p:cond>
                                          </p:endCondLst>
                                        </p:cTn>
                                        <p:tgtEl>
                                          <p:sndTgt r:embed="rId3" name="CHIMES.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119826"/>
                                        </p:tgtEl>
                                        <p:attrNameLst>
                                          <p:attrName>style.visibility</p:attrName>
                                        </p:attrNameLst>
                                      </p:cBhvr>
                                      <p:to>
                                        <p:strVal val="visible"/>
                                      </p:to>
                                    </p:set>
                                    <p:animEffect transition="in" filter="strips(downRight)">
                                      <p:cBhvr>
                                        <p:cTn id="52" dur="500"/>
                                        <p:tgtEl>
                                          <p:spTgt spid="119826"/>
                                        </p:tgtEl>
                                      </p:cBhvr>
                                    </p:animEffect>
                                  </p:childTnLst>
                                  <p:subTnLst>
                                    <p:audio>
                                      <p:cMediaNode>
                                        <p:cTn display="0" masterRel="sameClick">
                                          <p:stCondLst>
                                            <p:cond evt="begin" delay="0">
                                              <p:tn val="50"/>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animBg="1"/>
      <p:bldP spid="119813" grpId="0" autoUpdateAnimBg="0"/>
      <p:bldP spid="119817" grpId="0" autoUpdateAnimBg="0"/>
      <p:bldP spid="119818" grpId="0" autoUpdateAnimBg="0"/>
      <p:bldP spid="119819" grpId="0" autoUpdateAnimBg="0"/>
      <p:bldP spid="119820" grpId="0" autoUpdateAnimBg="0"/>
      <p:bldP spid="119821" grpId="0" autoUpdateAnimBg="0"/>
      <p:bldP spid="119826"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p:cNvSpPr txBox="1">
            <a:spLocks noChangeArrowheads="1"/>
          </p:cNvSpPr>
          <p:nvPr/>
        </p:nvSpPr>
        <p:spPr bwMode="auto">
          <a:xfrm>
            <a:off x="1043608" y="1614487"/>
            <a:ext cx="4032448"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spcBef>
                <a:spcPct val="50000"/>
              </a:spcBef>
            </a:pPr>
            <a:r>
              <a:rPr lang="zh-CN" altLang="zh-CN" sz="2800" b="1" i="1" dirty="0">
                <a:ea typeface="黑体" pitchFamily="49" charset="-122"/>
              </a:rPr>
              <a:t>I</a:t>
            </a:r>
            <a:r>
              <a:rPr lang="zh-CN" altLang="zh-CN" sz="2800" b="1" baseline="-25000" dirty="0">
                <a:ea typeface="黑体" pitchFamily="49" charset="-122"/>
              </a:rPr>
              <a:t>1</a:t>
            </a:r>
            <a:r>
              <a:rPr lang="zh-CN" altLang="zh-CN" sz="2800" b="1" dirty="0">
                <a:ea typeface="黑体" pitchFamily="49" charset="-122"/>
                <a:sym typeface="Symbol" pitchFamily="18" charset="2"/>
              </a:rPr>
              <a:t> &gt;&gt;</a:t>
            </a:r>
            <a:r>
              <a:rPr lang="zh-CN" altLang="zh-CN" sz="2800" b="1" i="1" dirty="0">
                <a:ea typeface="黑体" pitchFamily="49" charset="-122"/>
              </a:rPr>
              <a:t>I</a:t>
            </a:r>
            <a:r>
              <a:rPr lang="zh-CN" altLang="zh-CN" sz="2800" b="1" baseline="-25000" dirty="0">
                <a:ea typeface="黑体" pitchFamily="49" charset="-122"/>
              </a:rPr>
              <a:t>BQ </a:t>
            </a:r>
            <a:r>
              <a:rPr lang="zh-CN" altLang="en-US" sz="2800" b="1" dirty="0" smtClean="0">
                <a:ea typeface="黑体" pitchFamily="49" charset="-122"/>
                <a:sym typeface="Symbol" pitchFamily="18" charset="2"/>
              </a:rPr>
              <a:t>（</a:t>
            </a:r>
            <a:r>
              <a:rPr lang="zh-CN" altLang="zh-CN" sz="2800" b="1" i="1" dirty="0" smtClean="0">
                <a:ea typeface="黑体" pitchFamily="49" charset="-122"/>
              </a:rPr>
              <a:t>I</a:t>
            </a:r>
            <a:r>
              <a:rPr lang="zh-CN" altLang="zh-CN" sz="2800" b="1" baseline="-25000" dirty="0" smtClean="0">
                <a:ea typeface="黑体" pitchFamily="49" charset="-122"/>
              </a:rPr>
              <a:t>BQ </a:t>
            </a:r>
            <a:r>
              <a:rPr lang="en-US" altLang="zh-CN" sz="2800" b="1" dirty="0" smtClean="0">
                <a:ea typeface="黑体" pitchFamily="49" charset="-122"/>
              </a:rPr>
              <a:t>≈0</a:t>
            </a:r>
            <a:r>
              <a:rPr lang="zh-CN" altLang="en-US" sz="2800" b="1" dirty="0" smtClean="0">
                <a:ea typeface="黑体" pitchFamily="49" charset="-122"/>
                <a:sym typeface="Symbol" pitchFamily="18" charset="2"/>
              </a:rPr>
              <a:t>）</a:t>
            </a:r>
            <a:endParaRPr lang="zh-CN" altLang="zh-CN" sz="2800" b="1" dirty="0">
              <a:ea typeface="黑体" pitchFamily="49" charset="-122"/>
              <a:sym typeface="Symbol" pitchFamily="18" charset="2"/>
            </a:endParaRPr>
          </a:p>
        </p:txBody>
      </p:sp>
      <p:graphicFrame>
        <p:nvGraphicFramePr>
          <p:cNvPr id="121859" name="Object 3"/>
          <p:cNvGraphicFramePr>
            <a:graphicFrameLocks noChangeAspect="1"/>
          </p:cNvGraphicFramePr>
          <p:nvPr/>
        </p:nvGraphicFramePr>
        <p:xfrm>
          <a:off x="1547813" y="5084763"/>
          <a:ext cx="3887787" cy="1304925"/>
        </p:xfrm>
        <a:graphic>
          <a:graphicData uri="http://schemas.openxmlformats.org/presentationml/2006/ole">
            <p:oleObj spid="_x0000_s20530" r:id="rId5" imgW="1332366" imgH="448392" progId="Equation.3">
              <p:embed/>
            </p:oleObj>
          </a:graphicData>
        </a:graphic>
      </p:graphicFrame>
      <p:sp>
        <p:nvSpPr>
          <p:cNvPr id="121860" name="Text Box 4"/>
          <p:cNvSpPr txBox="1">
            <a:spLocks noChangeArrowheads="1"/>
          </p:cNvSpPr>
          <p:nvPr/>
        </p:nvSpPr>
        <p:spPr bwMode="auto">
          <a:xfrm>
            <a:off x="684213" y="4560888"/>
            <a:ext cx="1143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b="1">
                <a:latin typeface="宋体" pitchFamily="2" charset="-122"/>
                <a:ea typeface="宋体" pitchFamily="2" charset="-122"/>
              </a:rPr>
              <a:t>此时，</a:t>
            </a:r>
          </a:p>
        </p:txBody>
      </p:sp>
      <p:sp>
        <p:nvSpPr>
          <p:cNvPr id="121861" name="Text Box 5"/>
          <p:cNvSpPr txBox="1">
            <a:spLocks noChangeArrowheads="1"/>
          </p:cNvSpPr>
          <p:nvPr/>
        </p:nvSpPr>
        <p:spPr bwMode="auto">
          <a:xfrm>
            <a:off x="684212" y="2158482"/>
            <a:ext cx="4967908"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spcBef>
                <a:spcPct val="50000"/>
              </a:spcBef>
            </a:pPr>
            <a:r>
              <a:rPr lang="zh-CN" altLang="zh-CN" sz="2800" b="1" i="1" dirty="0">
                <a:ea typeface="黑体" pitchFamily="49" charset="-122"/>
              </a:rPr>
              <a:t>V</a:t>
            </a:r>
            <a:r>
              <a:rPr lang="zh-CN" altLang="zh-CN" sz="2800" b="1" baseline="-25000" dirty="0">
                <a:ea typeface="黑体" pitchFamily="49" charset="-122"/>
              </a:rPr>
              <a:t>BQ</a:t>
            </a:r>
            <a:r>
              <a:rPr lang="zh-CN" altLang="zh-CN" sz="2800" b="1" dirty="0">
                <a:ea typeface="黑体" pitchFamily="49" charset="-122"/>
                <a:sym typeface="Symbol" pitchFamily="18" charset="2"/>
              </a:rPr>
              <a:t> </a:t>
            </a:r>
            <a:r>
              <a:rPr lang="zh-CN" altLang="zh-CN" sz="2800" b="1" dirty="0" smtClean="0">
                <a:ea typeface="黑体" pitchFamily="49" charset="-122"/>
                <a:sym typeface="Symbol" pitchFamily="18" charset="2"/>
              </a:rPr>
              <a:t>&gt;</a:t>
            </a:r>
            <a:r>
              <a:rPr lang="zh-CN" altLang="zh-CN" sz="2800" b="1" i="1" dirty="0">
                <a:ea typeface="黑体" pitchFamily="49" charset="-122"/>
              </a:rPr>
              <a:t> </a:t>
            </a:r>
            <a:r>
              <a:rPr lang="zh-CN" altLang="zh-CN" sz="2800" b="1" dirty="0" smtClean="0">
                <a:ea typeface="黑体" pitchFamily="49" charset="-122"/>
                <a:sym typeface="Symbol" pitchFamily="18" charset="2"/>
              </a:rPr>
              <a:t>&gt;</a:t>
            </a:r>
            <a:r>
              <a:rPr lang="zh-CN" altLang="zh-CN" sz="2800" b="1" i="1" dirty="0" smtClean="0">
                <a:ea typeface="黑体" pitchFamily="49" charset="-122"/>
              </a:rPr>
              <a:t>V</a:t>
            </a:r>
            <a:r>
              <a:rPr lang="zh-CN" altLang="zh-CN" sz="2800" b="1" baseline="-25000" dirty="0" smtClean="0">
                <a:ea typeface="黑体" pitchFamily="49" charset="-122"/>
              </a:rPr>
              <a:t>BEQ</a:t>
            </a:r>
            <a:r>
              <a:rPr lang="zh-CN" altLang="en-US" sz="2800" b="1" dirty="0" smtClean="0">
                <a:ea typeface="黑体" pitchFamily="49" charset="-122"/>
                <a:sym typeface="Symbol" pitchFamily="18" charset="2"/>
              </a:rPr>
              <a:t>（</a:t>
            </a:r>
            <a:r>
              <a:rPr lang="en-US" altLang="zh-CN" sz="2800" b="1" i="1" dirty="0" smtClean="0">
                <a:ea typeface="黑体" pitchFamily="49" charset="-122"/>
                <a:sym typeface="Symbol" pitchFamily="18" charset="2"/>
              </a:rPr>
              <a:t>V</a:t>
            </a:r>
            <a:r>
              <a:rPr lang="zh-CN" altLang="zh-CN" sz="2800" b="1" baseline="-25000" dirty="0" smtClean="0">
                <a:ea typeface="黑体" pitchFamily="49" charset="-122"/>
              </a:rPr>
              <a:t>B</a:t>
            </a:r>
            <a:r>
              <a:rPr lang="en-US" altLang="zh-CN" sz="2800" b="1" baseline="-25000" dirty="0" smtClean="0">
                <a:ea typeface="黑体" pitchFamily="49" charset="-122"/>
              </a:rPr>
              <a:t>E</a:t>
            </a:r>
            <a:r>
              <a:rPr lang="zh-CN" altLang="zh-CN" sz="2800" b="1" baseline="-25000" dirty="0" smtClean="0">
                <a:ea typeface="黑体" pitchFamily="49" charset="-122"/>
              </a:rPr>
              <a:t>Q </a:t>
            </a:r>
            <a:r>
              <a:rPr lang="en-US" altLang="zh-CN" sz="2800" b="1" dirty="0">
                <a:ea typeface="黑体" pitchFamily="49" charset="-122"/>
              </a:rPr>
              <a:t>≈0</a:t>
            </a:r>
            <a:r>
              <a:rPr lang="zh-CN" altLang="en-US" sz="2800" b="1" dirty="0" smtClean="0">
                <a:ea typeface="黑体" pitchFamily="49" charset="-122"/>
                <a:sym typeface="Symbol" pitchFamily="18" charset="2"/>
              </a:rPr>
              <a:t>）</a:t>
            </a:r>
            <a:endParaRPr lang="zh-CN" altLang="zh-CN" sz="2800" b="1" dirty="0">
              <a:ea typeface="黑体" pitchFamily="49" charset="-122"/>
              <a:sym typeface="Symbol" pitchFamily="18" charset="2"/>
            </a:endParaRPr>
          </a:p>
        </p:txBody>
      </p:sp>
      <p:sp>
        <p:nvSpPr>
          <p:cNvPr id="73734" name="Line 6"/>
          <p:cNvSpPr>
            <a:spLocks noChangeShapeType="1"/>
          </p:cNvSpPr>
          <p:nvPr/>
        </p:nvSpPr>
        <p:spPr bwMode="auto">
          <a:xfrm>
            <a:off x="381000" y="762000"/>
            <a:ext cx="4572000" cy="0"/>
          </a:xfrm>
          <a:prstGeom prst="line">
            <a:avLst/>
          </a:prstGeom>
          <a:noFill/>
          <a:ln w="889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3735" name="Rectangle 7">
            <a:hlinkClick r:id="rId6" action="ppaction://hlinksldjump"/>
          </p:cNvPr>
          <p:cNvSpPr>
            <a:spLocks noChangeArrowheads="1"/>
          </p:cNvSpPr>
          <p:nvPr/>
        </p:nvSpPr>
        <p:spPr bwMode="auto">
          <a:xfrm>
            <a:off x="323850" y="112713"/>
            <a:ext cx="5832475" cy="5794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200" b="1" dirty="0" smtClean="0">
                <a:solidFill>
                  <a:srgbClr val="000066"/>
                </a:solidFill>
                <a:ea typeface="黑体" pitchFamily="49" charset="-122"/>
              </a:rPr>
              <a:t>5</a:t>
            </a:r>
            <a:r>
              <a:rPr lang="zh-CN" altLang="zh-CN" sz="3200" b="1" dirty="0" smtClean="0">
                <a:solidFill>
                  <a:srgbClr val="000066"/>
                </a:solidFill>
                <a:ea typeface="黑体" pitchFamily="49" charset="-122"/>
              </a:rPr>
              <a:t>.</a:t>
            </a:r>
            <a:r>
              <a:rPr lang="zh-CN" altLang="zh-CN" sz="3200" b="1" dirty="0">
                <a:solidFill>
                  <a:srgbClr val="000066"/>
                </a:solidFill>
                <a:ea typeface="黑体" pitchFamily="49" charset="-122"/>
              </a:rPr>
              <a:t>4.2. 基极分压式射极偏置电路</a:t>
            </a:r>
          </a:p>
        </p:txBody>
      </p:sp>
      <p:sp>
        <p:nvSpPr>
          <p:cNvPr id="73736" name="Text Box 8"/>
          <p:cNvSpPr txBox="1">
            <a:spLocks noChangeArrowheads="1"/>
          </p:cNvSpPr>
          <p:nvPr/>
        </p:nvSpPr>
        <p:spPr bwMode="auto">
          <a:xfrm>
            <a:off x="179388" y="1196975"/>
            <a:ext cx="49911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b="1">
                <a:ea typeface="宋体" pitchFamily="2" charset="-122"/>
              </a:rPr>
              <a:t>（1） </a:t>
            </a:r>
            <a:r>
              <a:rPr lang="zh-CN" altLang="zh-CN" b="1">
                <a:solidFill>
                  <a:srgbClr val="FF0000"/>
                </a:solidFill>
                <a:ea typeface="宋体" pitchFamily="2" charset="-122"/>
              </a:rPr>
              <a:t>b点电位基本不变的条件：</a:t>
            </a:r>
          </a:p>
        </p:txBody>
      </p:sp>
      <p:graphicFrame>
        <p:nvGraphicFramePr>
          <p:cNvPr id="73737" name="Object 9"/>
          <p:cNvGraphicFramePr>
            <a:graphicFrameLocks noChangeAspect="1"/>
          </p:cNvGraphicFramePr>
          <p:nvPr/>
        </p:nvGraphicFramePr>
        <p:xfrm>
          <a:off x="5867400" y="981075"/>
          <a:ext cx="2811463" cy="4003675"/>
        </p:xfrm>
        <a:graphic>
          <a:graphicData uri="http://schemas.openxmlformats.org/presentationml/2006/ole">
            <p:oleObj spid="_x0000_s20531" r:id="rId7" imgW="4609524" imgH="6565079" progId="">
              <p:embed/>
            </p:oleObj>
          </a:graphicData>
        </a:graphic>
      </p:graphicFrame>
      <p:graphicFrame>
        <p:nvGraphicFramePr>
          <p:cNvPr id="121866" name="Object 10"/>
          <p:cNvGraphicFramePr>
            <a:graphicFrameLocks noChangeAspect="1"/>
          </p:cNvGraphicFramePr>
          <p:nvPr/>
        </p:nvGraphicFramePr>
        <p:xfrm>
          <a:off x="338138" y="2698750"/>
          <a:ext cx="5170487" cy="1630363"/>
        </p:xfrm>
        <a:graphic>
          <a:graphicData uri="http://schemas.openxmlformats.org/presentationml/2006/ole">
            <p:oleObj spid="_x0000_s20532" r:id="rId8" imgW="2246925" imgH="710891" progId="Equation.3">
              <p:embed/>
            </p:oleObj>
          </a:graphicData>
        </a:graphic>
      </p:graphicFrame>
    </p:spTree>
    <p:extLst>
      <p:ext uri="{BB962C8B-B14F-4D97-AF65-F5344CB8AC3E}">
        <p14:creationId xmlns:p14="http://schemas.microsoft.com/office/powerpoint/2010/main" xmlns="" val="191376574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1858"/>
                                        </p:tgtEl>
                                        <p:attrNameLst>
                                          <p:attrName>style.visibility</p:attrName>
                                        </p:attrNameLst>
                                      </p:cBhvr>
                                      <p:to>
                                        <p:strVal val="visible"/>
                                      </p:to>
                                    </p:set>
                                    <p:animEffect transition="in" filter="strips(downRight)">
                                      <p:cBhvr>
                                        <p:cTn id="7" dur="500"/>
                                        <p:tgtEl>
                                          <p:spTgt spid="121858"/>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1861"/>
                                        </p:tgtEl>
                                        <p:attrNameLst>
                                          <p:attrName>style.visibility</p:attrName>
                                        </p:attrNameLst>
                                      </p:cBhvr>
                                      <p:to>
                                        <p:strVal val="visible"/>
                                      </p:to>
                                    </p:set>
                                    <p:animEffect transition="in" filter="strips(downRight)">
                                      <p:cBhvr>
                                        <p:cTn id="12" dur="500"/>
                                        <p:tgtEl>
                                          <p:spTgt spid="121861"/>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21860"/>
                                        </p:tgtEl>
                                        <p:attrNameLst>
                                          <p:attrName>style.visibility</p:attrName>
                                        </p:attrNameLst>
                                      </p:cBhvr>
                                      <p:to>
                                        <p:strVal val="visible"/>
                                      </p:to>
                                    </p:set>
                                    <p:animEffect transition="in" filter="strips(downRight)">
                                      <p:cBhvr>
                                        <p:cTn id="17" dur="500"/>
                                        <p:tgtEl>
                                          <p:spTgt spid="121860"/>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121859"/>
                                        </p:tgtEl>
                                        <p:attrNameLst>
                                          <p:attrName>style.visibility</p:attrName>
                                        </p:attrNameLst>
                                      </p:cBhvr>
                                      <p:to>
                                        <p:strVal val="visible"/>
                                      </p:to>
                                    </p:set>
                                    <p:animEffect transition="in" filter="strips(downRight)">
                                      <p:cBhvr>
                                        <p:cTn id="22" dur="500"/>
                                        <p:tgtEl>
                                          <p:spTgt spid="121859"/>
                                        </p:tgtEl>
                                      </p:cBhvr>
                                    </p:animEffect>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121866"/>
                                        </p:tgtEl>
                                        <p:attrNameLst>
                                          <p:attrName>style.visibility</p:attrName>
                                        </p:attrNameLst>
                                      </p:cBhvr>
                                      <p:to>
                                        <p:strVal val="visible"/>
                                      </p:to>
                                    </p:set>
                                    <p:animEffect transition="in" filter="strips(downRight)">
                                      <p:cBhvr>
                                        <p:cTn id="27" dur="500"/>
                                        <p:tgtEl>
                                          <p:spTgt spid="121866"/>
                                        </p:tgtEl>
                                      </p:cBhvr>
                                    </p:animEffect>
                                  </p:childTnLst>
                                  <p:subTnLst>
                                    <p:audio>
                                      <p:cMediaNode>
                                        <p:cTn display="0" masterRel="sameClick">
                                          <p:stCondLst>
                                            <p:cond evt="begin" delay="0">
                                              <p:tn val="2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autoUpdateAnimBg="0"/>
      <p:bldP spid="121860" grpId="0" autoUpdateAnimBg="0"/>
      <p:bldP spid="121861"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Line 2"/>
          <p:cNvSpPr>
            <a:spLocks noChangeShapeType="1"/>
          </p:cNvSpPr>
          <p:nvPr/>
        </p:nvSpPr>
        <p:spPr bwMode="auto">
          <a:xfrm>
            <a:off x="381000" y="762000"/>
            <a:ext cx="4572000" cy="0"/>
          </a:xfrm>
          <a:prstGeom prst="line">
            <a:avLst/>
          </a:prstGeom>
          <a:noFill/>
          <a:ln w="889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4755" name="Rectangle 3">
            <a:hlinkClick r:id="rId5" action="ppaction://hlinksldjump"/>
          </p:cNvPr>
          <p:cNvSpPr>
            <a:spLocks noChangeArrowheads="1"/>
          </p:cNvSpPr>
          <p:nvPr/>
        </p:nvSpPr>
        <p:spPr bwMode="auto">
          <a:xfrm>
            <a:off x="381000" y="152400"/>
            <a:ext cx="5029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b">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zh-CN" altLang="zh-CN" sz="2800" b="1">
                <a:solidFill>
                  <a:srgbClr val="800000"/>
                </a:solidFill>
                <a:ea typeface="黑体" pitchFamily="49" charset="-122"/>
              </a:rPr>
              <a:t>1. 基极分压式射极偏置电路</a:t>
            </a:r>
          </a:p>
        </p:txBody>
      </p:sp>
      <p:sp>
        <p:nvSpPr>
          <p:cNvPr id="74756" name="Text Box 4"/>
          <p:cNvSpPr txBox="1">
            <a:spLocks noChangeArrowheads="1"/>
          </p:cNvSpPr>
          <p:nvPr/>
        </p:nvSpPr>
        <p:spPr bwMode="auto">
          <a:xfrm>
            <a:off x="228600" y="914400"/>
            <a:ext cx="4343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sz="2800" b="1">
                <a:latin typeface="楷体_GB2312" pitchFamily="1" charset="-122"/>
              </a:rPr>
              <a:t>（2）放大电路指标分析</a:t>
            </a:r>
          </a:p>
        </p:txBody>
      </p:sp>
      <p:sp>
        <p:nvSpPr>
          <p:cNvPr id="123909" name="Rectangle 5"/>
          <p:cNvSpPr>
            <a:spLocks noChangeArrowheads="1"/>
          </p:cNvSpPr>
          <p:nvPr/>
        </p:nvSpPr>
        <p:spPr bwMode="auto">
          <a:xfrm>
            <a:off x="533400" y="1538288"/>
            <a:ext cx="29718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zh-CN" altLang="zh-CN" sz="2800" b="1">
                <a:solidFill>
                  <a:srgbClr val="0000FF"/>
                </a:solidFill>
                <a:latin typeface="楷体_GB2312" pitchFamily="1" charset="-122"/>
              </a:rPr>
              <a:t>①静态工作点</a:t>
            </a:r>
          </a:p>
        </p:txBody>
      </p:sp>
      <p:graphicFrame>
        <p:nvGraphicFramePr>
          <p:cNvPr id="123910" name="Object 6"/>
          <p:cNvGraphicFramePr>
            <a:graphicFrameLocks noChangeAspect="1"/>
          </p:cNvGraphicFramePr>
          <p:nvPr/>
        </p:nvGraphicFramePr>
        <p:xfrm>
          <a:off x="939800" y="2133600"/>
          <a:ext cx="2640013" cy="887413"/>
        </p:xfrm>
        <a:graphic>
          <a:graphicData uri="http://schemas.openxmlformats.org/presentationml/2006/ole">
            <p:oleObj spid="_x0000_s21586" r:id="rId6" imgW="1332366" imgH="448392" progId="Equation.3">
              <p:embed/>
            </p:oleObj>
          </a:graphicData>
        </a:graphic>
      </p:graphicFrame>
      <p:graphicFrame>
        <p:nvGraphicFramePr>
          <p:cNvPr id="123911" name="Object 7"/>
          <p:cNvGraphicFramePr>
            <a:graphicFrameLocks noChangeAspect="1"/>
          </p:cNvGraphicFramePr>
          <p:nvPr/>
        </p:nvGraphicFramePr>
        <p:xfrm>
          <a:off x="774700" y="3190875"/>
          <a:ext cx="2995613" cy="912813"/>
        </p:xfrm>
        <a:graphic>
          <a:graphicData uri="http://schemas.openxmlformats.org/presentationml/2006/ole">
            <p:oleObj spid="_x0000_s21587" r:id="rId7" imgW="1499251" imgH="457399" progId="Equation.3">
              <p:embed/>
            </p:oleObj>
          </a:graphicData>
        </a:graphic>
      </p:graphicFrame>
      <p:graphicFrame>
        <p:nvGraphicFramePr>
          <p:cNvPr id="123912" name="Object 8"/>
          <p:cNvGraphicFramePr>
            <a:graphicFrameLocks noChangeAspect="1"/>
          </p:cNvGraphicFramePr>
          <p:nvPr/>
        </p:nvGraphicFramePr>
        <p:xfrm>
          <a:off x="827088" y="4941888"/>
          <a:ext cx="6142037" cy="482600"/>
        </p:xfrm>
        <a:graphic>
          <a:graphicData uri="http://schemas.openxmlformats.org/presentationml/2006/ole">
            <p:oleObj spid="_x0000_s21588" r:id="rId8" imgW="3072067" imgH="241195" progId="Equation.3">
              <p:embed/>
            </p:oleObj>
          </a:graphicData>
        </a:graphic>
      </p:graphicFrame>
      <p:graphicFrame>
        <p:nvGraphicFramePr>
          <p:cNvPr id="123913" name="Object 9"/>
          <p:cNvGraphicFramePr>
            <a:graphicFrameLocks noChangeAspect="1"/>
          </p:cNvGraphicFramePr>
          <p:nvPr>
            <p:extLst>
              <p:ext uri="{D42A27DB-BD31-4B8C-83A1-F6EECF244321}">
                <p14:modId xmlns:p14="http://schemas.microsoft.com/office/powerpoint/2010/main" xmlns="" val="2522215892"/>
              </p:ext>
            </p:extLst>
          </p:nvPr>
        </p:nvGraphicFramePr>
        <p:xfrm>
          <a:off x="755576" y="4005064"/>
          <a:ext cx="1366837" cy="890588"/>
        </p:xfrm>
        <a:graphic>
          <a:graphicData uri="http://schemas.openxmlformats.org/presentationml/2006/ole">
            <p:oleObj spid="_x0000_s21589" r:id="rId9" imgW="691805" imgH="448392" progId="Equation.3">
              <p:embed/>
            </p:oleObj>
          </a:graphicData>
        </a:graphic>
      </p:graphicFrame>
      <p:graphicFrame>
        <p:nvGraphicFramePr>
          <p:cNvPr id="74762" name="Object 10"/>
          <p:cNvGraphicFramePr>
            <a:graphicFrameLocks noChangeAspect="1"/>
          </p:cNvGraphicFramePr>
          <p:nvPr/>
        </p:nvGraphicFramePr>
        <p:xfrm>
          <a:off x="5724525" y="476250"/>
          <a:ext cx="2982913" cy="4248150"/>
        </p:xfrm>
        <a:graphic>
          <a:graphicData uri="http://schemas.openxmlformats.org/presentationml/2006/ole">
            <p:oleObj spid="_x0000_s21590" r:id="rId10" imgW="4609524" imgH="6565079" progId="">
              <p:embed/>
            </p:oleObj>
          </a:graphicData>
        </a:graphic>
      </p:graphicFrame>
    </p:spTree>
    <p:extLst>
      <p:ext uri="{BB962C8B-B14F-4D97-AF65-F5344CB8AC3E}">
        <p14:creationId xmlns:p14="http://schemas.microsoft.com/office/powerpoint/2010/main" xmlns="" val="52476737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3909"/>
                                        </p:tgtEl>
                                        <p:attrNameLst>
                                          <p:attrName>style.visibility</p:attrName>
                                        </p:attrNameLst>
                                      </p:cBhvr>
                                      <p:to>
                                        <p:strVal val="visible"/>
                                      </p:to>
                                    </p:set>
                                    <p:animEffect transition="in" filter="strips(downRight)">
                                      <p:cBhvr>
                                        <p:cTn id="7" dur="500"/>
                                        <p:tgtEl>
                                          <p:spTgt spid="123909"/>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23910"/>
                                        </p:tgtEl>
                                        <p:attrNameLst>
                                          <p:attrName>style.visibility</p:attrName>
                                        </p:attrNameLst>
                                      </p:cBhvr>
                                      <p:to>
                                        <p:strVal val="visible"/>
                                      </p:to>
                                    </p:set>
                                    <p:animEffect transition="in" filter="strips(downRight)">
                                      <p:cBhvr>
                                        <p:cTn id="12" dur="500"/>
                                        <p:tgtEl>
                                          <p:spTgt spid="123910"/>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23911"/>
                                        </p:tgtEl>
                                        <p:attrNameLst>
                                          <p:attrName>style.visibility</p:attrName>
                                        </p:attrNameLst>
                                      </p:cBhvr>
                                      <p:to>
                                        <p:strVal val="visible"/>
                                      </p:to>
                                    </p:set>
                                    <p:animEffect transition="in" filter="strips(downRight)">
                                      <p:cBhvr>
                                        <p:cTn id="17" dur="500"/>
                                        <p:tgtEl>
                                          <p:spTgt spid="123911"/>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123913"/>
                                        </p:tgtEl>
                                        <p:attrNameLst>
                                          <p:attrName>style.visibility</p:attrName>
                                        </p:attrNameLst>
                                      </p:cBhvr>
                                      <p:to>
                                        <p:strVal val="visible"/>
                                      </p:to>
                                    </p:set>
                                    <p:animEffect transition="in" filter="strips(downRight)">
                                      <p:cBhvr>
                                        <p:cTn id="22" dur="500"/>
                                        <p:tgtEl>
                                          <p:spTgt spid="123913"/>
                                        </p:tgtEl>
                                      </p:cBhvr>
                                    </p:animEffect>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23912"/>
                                        </p:tgtEl>
                                        <p:attrNameLst>
                                          <p:attrName>style.visibility</p:attrName>
                                        </p:attrNameLst>
                                      </p:cBhvr>
                                      <p:to>
                                        <p:strVal val="visible"/>
                                      </p:to>
                                    </p:set>
                                    <p:animEffect transition="in" filter="strips(downRight)">
                                      <p:cBhvr>
                                        <p:cTn id="27" dur="500"/>
                                        <p:tgtEl>
                                          <p:spTgt spid="123912"/>
                                        </p:tgtEl>
                                      </p:cBhvr>
                                    </p:animEffect>
                                  </p:childTnLst>
                                  <p:subTnLst>
                                    <p:audio>
                                      <p:cMediaNode>
                                        <p:cTn display="0" masterRel="sameClick">
                                          <p:stCondLst>
                                            <p:cond evt="begin" delay="0">
                                              <p:tn val="2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9"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250825" y="1844675"/>
            <a:ext cx="376713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b="1">
                <a:ea typeface="宋体" pitchFamily="2" charset="-122"/>
              </a:rPr>
              <a:t>&lt;A&gt; 画小信号等效电路</a:t>
            </a:r>
          </a:p>
        </p:txBody>
      </p:sp>
      <p:sp>
        <p:nvSpPr>
          <p:cNvPr id="75779" name="Text Box 3"/>
          <p:cNvSpPr txBox="1">
            <a:spLocks noChangeArrowheads="1"/>
          </p:cNvSpPr>
          <p:nvPr/>
        </p:nvSpPr>
        <p:spPr bwMode="auto">
          <a:xfrm>
            <a:off x="228600" y="228600"/>
            <a:ext cx="4343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sz="2800" b="1">
                <a:latin typeface="楷体_GB2312" pitchFamily="1" charset="-122"/>
              </a:rPr>
              <a:t>（2）放大电路指标分析</a:t>
            </a:r>
          </a:p>
        </p:txBody>
      </p:sp>
      <p:pic>
        <p:nvPicPr>
          <p:cNvPr id="125956" name="Picture 4" descr="44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39750" y="3573463"/>
            <a:ext cx="5757863" cy="3021012"/>
          </a:xfrm>
          <a:prstGeom prst="rect">
            <a:avLst/>
          </a:prstGeom>
          <a:solidFill>
            <a:srgbClr val="FFFFCC"/>
          </a:solidFill>
          <a:ln w="28575">
            <a:solidFill>
              <a:srgbClr val="FF0000"/>
            </a:solidFill>
            <a:miter lim="800000"/>
            <a:headEnd/>
            <a:tailEnd/>
          </a:ln>
        </p:spPr>
      </p:pic>
      <p:pic>
        <p:nvPicPr>
          <p:cNvPr id="75781" name="Picture 5" descr="未标题-2 拷贝"/>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5580063" y="142875"/>
            <a:ext cx="3384550" cy="2998788"/>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4205167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5954"/>
                                        </p:tgtEl>
                                        <p:attrNameLst>
                                          <p:attrName>style.visibility</p:attrName>
                                        </p:attrNameLst>
                                      </p:cBhvr>
                                      <p:to>
                                        <p:strVal val="visible"/>
                                      </p:to>
                                    </p:set>
                                    <p:animEffect transition="in" filter="strips(downRight)">
                                      <p:cBhvr>
                                        <p:cTn id="7" dur="500"/>
                                        <p:tgtEl>
                                          <p:spTgt spid="125954"/>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25956"/>
                                        </p:tgtEl>
                                        <p:attrNameLst>
                                          <p:attrName>style.visibility</p:attrName>
                                        </p:attrNameLst>
                                      </p:cBhvr>
                                      <p:to>
                                        <p:strVal val="visible"/>
                                      </p:to>
                                    </p:set>
                                    <p:animEffect transition="in" filter="box(in)">
                                      <p:cBhvr>
                                        <p:cTn id="12" dur="500"/>
                                        <p:tgtEl>
                                          <p:spTgt spid="125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609600" y="838200"/>
            <a:ext cx="25146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zh-CN" altLang="zh-CN" sz="2800" b="1">
                <a:solidFill>
                  <a:srgbClr val="0000FF"/>
                </a:solidFill>
                <a:latin typeface="楷体_GB2312" pitchFamily="1" charset="-122"/>
              </a:rPr>
              <a:t>②电压增益</a:t>
            </a:r>
          </a:p>
        </p:txBody>
      </p:sp>
      <p:sp>
        <p:nvSpPr>
          <p:cNvPr id="128003" name="Text Box 3"/>
          <p:cNvSpPr txBox="1">
            <a:spLocks noChangeArrowheads="1"/>
          </p:cNvSpPr>
          <p:nvPr/>
        </p:nvSpPr>
        <p:spPr bwMode="auto">
          <a:xfrm>
            <a:off x="900113" y="3644900"/>
            <a:ext cx="1752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b="1">
                <a:latin typeface="宋体" pitchFamily="2" charset="-122"/>
                <a:ea typeface="宋体" pitchFamily="2" charset="-122"/>
              </a:rPr>
              <a:t>输出回路：</a:t>
            </a:r>
          </a:p>
        </p:txBody>
      </p:sp>
      <p:graphicFrame>
        <p:nvGraphicFramePr>
          <p:cNvPr id="128004" name="Object 4"/>
          <p:cNvGraphicFramePr>
            <a:graphicFrameLocks noChangeAspect="1"/>
          </p:cNvGraphicFramePr>
          <p:nvPr/>
        </p:nvGraphicFramePr>
        <p:xfrm>
          <a:off x="3059113" y="3644900"/>
          <a:ext cx="3268662" cy="561975"/>
        </p:xfrm>
        <a:graphic>
          <a:graphicData uri="http://schemas.openxmlformats.org/presentationml/2006/ole">
            <p:oleObj spid="_x0000_s22594" r:id="rId5" imgW="1332366" imgH="230602" progId="Equation.3">
              <p:embed/>
            </p:oleObj>
          </a:graphicData>
        </a:graphic>
      </p:graphicFrame>
      <p:sp>
        <p:nvSpPr>
          <p:cNvPr id="128005" name="Text Box 5"/>
          <p:cNvSpPr txBox="1">
            <a:spLocks noChangeArrowheads="1"/>
          </p:cNvSpPr>
          <p:nvPr/>
        </p:nvSpPr>
        <p:spPr bwMode="auto">
          <a:xfrm>
            <a:off x="827088" y="4581525"/>
            <a:ext cx="1752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b="1">
                <a:latin typeface="宋体" pitchFamily="2" charset="-122"/>
                <a:ea typeface="宋体" pitchFamily="2" charset="-122"/>
              </a:rPr>
              <a:t>输入回路：</a:t>
            </a:r>
          </a:p>
        </p:txBody>
      </p:sp>
      <p:graphicFrame>
        <p:nvGraphicFramePr>
          <p:cNvPr id="128006" name="Object 6"/>
          <p:cNvGraphicFramePr>
            <a:graphicFrameLocks noChangeAspect="1"/>
          </p:cNvGraphicFramePr>
          <p:nvPr/>
        </p:nvGraphicFramePr>
        <p:xfrm>
          <a:off x="2843213" y="4457700"/>
          <a:ext cx="5616575" cy="577850"/>
        </p:xfrm>
        <a:graphic>
          <a:graphicData uri="http://schemas.openxmlformats.org/presentationml/2006/ole">
            <p:oleObj spid="_x0000_s22595" r:id="rId6" imgW="2210760" imgH="228699" progId="Equation.3">
              <p:embed/>
            </p:oleObj>
          </a:graphicData>
        </a:graphic>
      </p:graphicFrame>
      <p:sp>
        <p:nvSpPr>
          <p:cNvPr id="128007" name="Text Box 7"/>
          <p:cNvSpPr txBox="1">
            <a:spLocks noChangeArrowheads="1"/>
          </p:cNvSpPr>
          <p:nvPr/>
        </p:nvSpPr>
        <p:spPr bwMode="auto">
          <a:xfrm>
            <a:off x="874713" y="5445125"/>
            <a:ext cx="1752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b="1">
                <a:latin typeface="宋体" pitchFamily="2" charset="-122"/>
                <a:ea typeface="宋体" pitchFamily="2" charset="-122"/>
              </a:rPr>
              <a:t>电压增益：</a:t>
            </a:r>
          </a:p>
        </p:txBody>
      </p:sp>
      <p:grpSp>
        <p:nvGrpSpPr>
          <p:cNvPr id="128008" name="Group 8"/>
          <p:cNvGrpSpPr>
            <a:grpSpLocks/>
          </p:cNvGrpSpPr>
          <p:nvPr/>
        </p:nvGrpSpPr>
        <p:grpSpPr bwMode="auto">
          <a:xfrm>
            <a:off x="2700338" y="5661025"/>
            <a:ext cx="6248400" cy="914400"/>
            <a:chOff x="0" y="0"/>
            <a:chExt cx="3936" cy="576"/>
          </a:xfrm>
        </p:grpSpPr>
        <p:sp>
          <p:nvSpPr>
            <p:cNvPr id="76815" name="AutoShape 9" descr="羊皮纸"/>
            <p:cNvSpPr>
              <a:spLocks noChangeArrowheads="1"/>
            </p:cNvSpPr>
            <p:nvPr/>
          </p:nvSpPr>
          <p:spPr bwMode="auto">
            <a:xfrm>
              <a:off x="0" y="0"/>
              <a:ext cx="3936" cy="576"/>
            </a:xfrm>
            <a:prstGeom prst="roundRect">
              <a:avLst>
                <a:gd name="adj" fmla="val 16667"/>
              </a:avLst>
            </a:prstGeom>
            <a:blipFill dpi="0" rotWithShape="0">
              <a:blip r:embed="rId7"/>
              <a:srcRect/>
              <a:tile tx="0" ty="0" sx="100000" sy="100000" flip="none" algn="tl"/>
            </a:blipFill>
            <a:ln w="28575">
              <a:solidFill>
                <a:srgbClr val="FF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graphicFrame>
          <p:nvGraphicFramePr>
            <p:cNvPr id="76816" name="Object 10"/>
            <p:cNvGraphicFramePr>
              <a:graphicFrameLocks noChangeAspect="1"/>
            </p:cNvGraphicFramePr>
            <p:nvPr/>
          </p:nvGraphicFramePr>
          <p:xfrm>
            <a:off x="80" y="8"/>
            <a:ext cx="3727" cy="560"/>
          </p:xfrm>
          <a:graphic>
            <a:graphicData uri="http://schemas.openxmlformats.org/presentationml/2006/ole">
              <p:oleObj spid="_x0000_s22596" r:id="rId8" imgW="2957816" imgH="444307" progId="Equation.3">
                <p:embed/>
              </p:oleObj>
            </a:graphicData>
          </a:graphic>
        </p:graphicFrame>
      </p:grpSp>
      <p:sp>
        <p:nvSpPr>
          <p:cNvPr id="76809" name="Text Box 11"/>
          <p:cNvSpPr txBox="1">
            <a:spLocks noChangeArrowheads="1"/>
          </p:cNvSpPr>
          <p:nvPr/>
        </p:nvSpPr>
        <p:spPr bwMode="auto">
          <a:xfrm>
            <a:off x="468313" y="1773238"/>
            <a:ext cx="31908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b="1">
                <a:ea typeface="宋体" pitchFamily="2" charset="-122"/>
                <a:sym typeface="Symbol" pitchFamily="18" charset="2"/>
              </a:rPr>
              <a:t>&lt;B&gt;  确定模型参数</a:t>
            </a:r>
            <a:endParaRPr lang="zh-CN" altLang="zh-CN" b="1">
              <a:ea typeface="宋体" pitchFamily="2" charset="-122"/>
            </a:endParaRPr>
          </a:p>
        </p:txBody>
      </p:sp>
      <p:grpSp>
        <p:nvGrpSpPr>
          <p:cNvPr id="128012" name="Group 12"/>
          <p:cNvGrpSpPr>
            <a:grpSpLocks/>
          </p:cNvGrpSpPr>
          <p:nvPr/>
        </p:nvGrpSpPr>
        <p:grpSpPr bwMode="auto">
          <a:xfrm>
            <a:off x="3708400" y="1557338"/>
            <a:ext cx="4680024" cy="1079500"/>
            <a:chOff x="0" y="0"/>
            <a:chExt cx="2256" cy="480"/>
          </a:xfrm>
        </p:grpSpPr>
        <p:sp>
          <p:nvSpPr>
            <p:cNvPr id="76813" name="AutoShape 13" descr="羊皮纸"/>
            <p:cNvSpPr>
              <a:spLocks noChangeArrowheads="1"/>
            </p:cNvSpPr>
            <p:nvPr/>
          </p:nvSpPr>
          <p:spPr bwMode="auto">
            <a:xfrm>
              <a:off x="0" y="0"/>
              <a:ext cx="2256" cy="480"/>
            </a:xfrm>
            <a:prstGeom prst="roundRect">
              <a:avLst>
                <a:gd name="adj" fmla="val 16667"/>
              </a:avLst>
            </a:prstGeom>
            <a:blipFill dpi="0" rotWithShape="0">
              <a:blip r:embed="rId7"/>
              <a:srcRect/>
              <a:tile tx="0" ty="0" sx="100000" sy="100000" flip="none" algn="tl"/>
            </a:blipFill>
            <a:ln w="28575">
              <a:solidFill>
                <a:srgbClr val="FF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graphicFrame>
          <p:nvGraphicFramePr>
            <p:cNvPr id="76814" name="Object 14"/>
            <p:cNvGraphicFramePr>
              <a:graphicFrameLocks noChangeAspect="1"/>
            </p:cNvGraphicFramePr>
            <p:nvPr/>
          </p:nvGraphicFramePr>
          <p:xfrm>
            <a:off x="96" y="0"/>
            <a:ext cx="1977" cy="475"/>
          </p:xfrm>
          <a:graphic>
            <a:graphicData uri="http://schemas.openxmlformats.org/presentationml/2006/ole">
              <p:oleObj spid="_x0000_s22597" r:id="rId9" imgW="1727950" imgH="419282" progId="Equation.3">
                <p:embed/>
              </p:oleObj>
            </a:graphicData>
          </a:graphic>
        </p:graphicFrame>
      </p:grpSp>
      <p:sp>
        <p:nvSpPr>
          <p:cNvPr id="128015" name="Text Box 15"/>
          <p:cNvSpPr txBox="1">
            <a:spLocks noChangeArrowheads="1"/>
          </p:cNvSpPr>
          <p:nvPr/>
        </p:nvSpPr>
        <p:spPr bwMode="auto">
          <a:xfrm>
            <a:off x="539750" y="2852738"/>
            <a:ext cx="2819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b="1">
                <a:ea typeface="宋体" pitchFamily="2" charset="-122"/>
                <a:sym typeface="Symbol" pitchFamily="18" charset="2"/>
              </a:rPr>
              <a:t>&lt;C&gt;  增益</a:t>
            </a:r>
            <a:endParaRPr lang="zh-CN" altLang="zh-CN" b="1">
              <a:ea typeface="宋体" pitchFamily="2" charset="-122"/>
            </a:endParaRPr>
          </a:p>
        </p:txBody>
      </p:sp>
      <p:sp>
        <p:nvSpPr>
          <p:cNvPr id="76812" name="Text Box 16"/>
          <p:cNvSpPr txBox="1">
            <a:spLocks noChangeArrowheads="1"/>
          </p:cNvSpPr>
          <p:nvPr/>
        </p:nvSpPr>
        <p:spPr bwMode="auto">
          <a:xfrm>
            <a:off x="228600" y="228600"/>
            <a:ext cx="4343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sz="2800" b="1">
                <a:latin typeface="楷体_GB2312" pitchFamily="1" charset="-122"/>
              </a:rPr>
              <a:t>（2）放大电路指标分析</a:t>
            </a:r>
          </a:p>
        </p:txBody>
      </p:sp>
    </p:spTree>
    <p:extLst>
      <p:ext uri="{BB962C8B-B14F-4D97-AF65-F5344CB8AC3E}">
        <p14:creationId xmlns:p14="http://schemas.microsoft.com/office/powerpoint/2010/main" xmlns="" val="340961974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28012"/>
                                        </p:tgtEl>
                                        <p:attrNameLst>
                                          <p:attrName>style.visibility</p:attrName>
                                        </p:attrNameLst>
                                      </p:cBhvr>
                                      <p:to>
                                        <p:strVal val="visible"/>
                                      </p:to>
                                    </p:set>
                                    <p:animEffect transition="in" filter="strips(downRight)">
                                      <p:cBhvr>
                                        <p:cTn id="7" dur="500"/>
                                        <p:tgtEl>
                                          <p:spTgt spid="128012"/>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8015"/>
                                        </p:tgtEl>
                                        <p:attrNameLst>
                                          <p:attrName>style.visibility</p:attrName>
                                        </p:attrNameLst>
                                      </p:cBhvr>
                                      <p:to>
                                        <p:strVal val="visible"/>
                                      </p:to>
                                    </p:set>
                                    <p:animEffect transition="in" filter="strips(downRight)">
                                      <p:cBhvr>
                                        <p:cTn id="12" dur="500"/>
                                        <p:tgtEl>
                                          <p:spTgt spid="128015"/>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28003"/>
                                        </p:tgtEl>
                                        <p:attrNameLst>
                                          <p:attrName>style.visibility</p:attrName>
                                        </p:attrNameLst>
                                      </p:cBhvr>
                                      <p:to>
                                        <p:strVal val="visible"/>
                                      </p:to>
                                    </p:set>
                                    <p:animEffect transition="in" filter="strips(downRight)">
                                      <p:cBhvr>
                                        <p:cTn id="17" dur="500"/>
                                        <p:tgtEl>
                                          <p:spTgt spid="128003"/>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128004"/>
                                        </p:tgtEl>
                                        <p:attrNameLst>
                                          <p:attrName>style.visibility</p:attrName>
                                        </p:attrNameLst>
                                      </p:cBhvr>
                                      <p:to>
                                        <p:strVal val="visible"/>
                                      </p:to>
                                    </p:set>
                                    <p:animEffect transition="in" filter="strips(downRight)">
                                      <p:cBhvr>
                                        <p:cTn id="22" dur="500"/>
                                        <p:tgtEl>
                                          <p:spTgt spid="128004"/>
                                        </p:tgtEl>
                                      </p:cBhvr>
                                    </p:animEffect>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28005"/>
                                        </p:tgtEl>
                                        <p:attrNameLst>
                                          <p:attrName>style.visibility</p:attrName>
                                        </p:attrNameLst>
                                      </p:cBhvr>
                                      <p:to>
                                        <p:strVal val="visible"/>
                                      </p:to>
                                    </p:set>
                                    <p:animEffect transition="in" filter="strips(downRight)">
                                      <p:cBhvr>
                                        <p:cTn id="27" dur="500"/>
                                        <p:tgtEl>
                                          <p:spTgt spid="128005"/>
                                        </p:tgtEl>
                                      </p:cBhvr>
                                    </p:animEffect>
                                  </p:childTnLst>
                                  <p:subTnLst>
                                    <p:audio>
                                      <p:cMediaNode>
                                        <p:cTn display="0" masterRel="sameClick">
                                          <p:stCondLst>
                                            <p:cond evt="begin" delay="0">
                                              <p:tn val="25"/>
                                            </p:cond>
                                          </p:stCondLst>
                                          <p:endCondLst>
                                            <p:cond evt="onStopAudio" delay="0">
                                              <p:tgtEl>
                                                <p:sldTgt/>
                                              </p:tgtEl>
                                            </p:cond>
                                          </p:endCondLst>
                                        </p:cTn>
                                        <p:tgtEl>
                                          <p:sndTgt r:embed="rId4" name="CHIMES.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128006"/>
                                        </p:tgtEl>
                                        <p:attrNameLst>
                                          <p:attrName>style.visibility</p:attrName>
                                        </p:attrNameLst>
                                      </p:cBhvr>
                                      <p:to>
                                        <p:strVal val="visible"/>
                                      </p:to>
                                    </p:set>
                                    <p:animEffect transition="in" filter="strips(downRight)">
                                      <p:cBhvr>
                                        <p:cTn id="32" dur="500"/>
                                        <p:tgtEl>
                                          <p:spTgt spid="128006"/>
                                        </p:tgtEl>
                                      </p:cBhvr>
                                    </p:animEffect>
                                  </p:childTnLst>
                                  <p:subTnLst>
                                    <p:audio>
                                      <p:cMediaNode>
                                        <p:cTn display="0" masterRel="sameClick">
                                          <p:stCondLst>
                                            <p:cond evt="begin" delay="0">
                                              <p:tn val="30"/>
                                            </p:cond>
                                          </p:stCondLst>
                                          <p:endCondLst>
                                            <p:cond evt="onStopAudio" delay="0">
                                              <p:tgtEl>
                                                <p:sldTgt/>
                                              </p:tgtEl>
                                            </p:cond>
                                          </p:endCondLst>
                                        </p:cTn>
                                        <p:tgtEl>
                                          <p:sndTgt r:embed="rId4" name="CHIMES.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28007"/>
                                        </p:tgtEl>
                                        <p:attrNameLst>
                                          <p:attrName>style.visibility</p:attrName>
                                        </p:attrNameLst>
                                      </p:cBhvr>
                                      <p:to>
                                        <p:strVal val="visible"/>
                                      </p:to>
                                    </p:set>
                                    <p:animEffect transition="in" filter="strips(downRight)">
                                      <p:cBhvr>
                                        <p:cTn id="37" dur="500"/>
                                        <p:tgtEl>
                                          <p:spTgt spid="128007"/>
                                        </p:tgtEl>
                                      </p:cBhvr>
                                    </p:animEffect>
                                  </p:childTnLst>
                                  <p:subTnLst>
                                    <p:audio>
                                      <p:cMediaNode>
                                        <p:cTn display="0" masterRel="sameClick">
                                          <p:stCondLst>
                                            <p:cond evt="begin" delay="0">
                                              <p:tn val="35"/>
                                            </p:cond>
                                          </p:stCondLst>
                                          <p:endCondLst>
                                            <p:cond evt="onStopAudio" delay="0">
                                              <p:tgtEl>
                                                <p:sldTgt/>
                                              </p:tgtEl>
                                            </p:cond>
                                          </p:endCondLst>
                                        </p:cTn>
                                        <p:tgtEl>
                                          <p:sndTgt r:embed="rId4" name="CHIMES.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128008"/>
                                        </p:tgtEl>
                                        <p:attrNameLst>
                                          <p:attrName>style.visibility</p:attrName>
                                        </p:attrNameLst>
                                      </p:cBhvr>
                                      <p:to>
                                        <p:strVal val="visible"/>
                                      </p:to>
                                    </p:set>
                                    <p:animEffect transition="in" filter="strips(downRight)">
                                      <p:cBhvr>
                                        <p:cTn id="42" dur="500"/>
                                        <p:tgtEl>
                                          <p:spTgt spid="128008"/>
                                        </p:tgtEl>
                                      </p:cBhvr>
                                    </p:animEffect>
                                  </p:childTnLst>
                                  <p:subTnLst>
                                    <p:audio>
                                      <p:cMediaNode>
                                        <p:cTn display="0" masterRel="sameClick">
                                          <p:stCondLst>
                                            <p:cond evt="begin" delay="0">
                                              <p:tn val="4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autoUpdateAnimBg="0"/>
      <p:bldP spid="128005" grpId="0" autoUpdateAnimBg="0"/>
      <p:bldP spid="128007" grpId="0" autoUpdateAnimBg="0"/>
      <p:bldP spid="128015"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p:cNvSpPr>
          <p:nvPr/>
        </p:nvSpPr>
        <p:spPr bwMode="auto">
          <a:xfrm>
            <a:off x="609600" y="914400"/>
            <a:ext cx="25146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zh-CN" altLang="zh-CN" sz="2800" b="1">
                <a:solidFill>
                  <a:srgbClr val="0000FF"/>
                </a:solidFill>
                <a:latin typeface="楷体_GB2312" pitchFamily="1" charset="-122"/>
              </a:rPr>
              <a:t>③输入电阻</a:t>
            </a:r>
          </a:p>
        </p:txBody>
      </p:sp>
      <p:sp>
        <p:nvSpPr>
          <p:cNvPr id="130051" name="Text Box 3"/>
          <p:cNvSpPr txBox="1">
            <a:spLocks noChangeArrowheads="1"/>
          </p:cNvSpPr>
          <p:nvPr/>
        </p:nvSpPr>
        <p:spPr bwMode="auto">
          <a:xfrm>
            <a:off x="457200" y="4005263"/>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b="1">
                <a:latin typeface="宋体" pitchFamily="2" charset="-122"/>
                <a:ea typeface="宋体" pitchFamily="2" charset="-122"/>
                <a:sym typeface="Symbol" pitchFamily="18" charset="2"/>
              </a:rPr>
              <a:t>则输入电阻</a:t>
            </a:r>
            <a:endParaRPr lang="zh-CN" altLang="zh-CN" b="1">
              <a:latin typeface="宋体" pitchFamily="2" charset="-122"/>
              <a:ea typeface="宋体" pitchFamily="2" charset="-122"/>
            </a:endParaRPr>
          </a:p>
        </p:txBody>
      </p:sp>
      <p:sp>
        <p:nvSpPr>
          <p:cNvPr id="130052" name="Text Box 4"/>
          <p:cNvSpPr txBox="1">
            <a:spLocks noChangeArrowheads="1"/>
          </p:cNvSpPr>
          <p:nvPr/>
        </p:nvSpPr>
        <p:spPr bwMode="auto">
          <a:xfrm>
            <a:off x="1619250" y="6237288"/>
            <a:ext cx="52578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sz="2000" b="1">
                <a:solidFill>
                  <a:srgbClr val="FF0000"/>
                </a:solidFill>
                <a:latin typeface="宋体" pitchFamily="2" charset="-122"/>
                <a:ea typeface="宋体" pitchFamily="2" charset="-122"/>
                <a:sym typeface="Symbol" pitchFamily="18" charset="2"/>
              </a:rPr>
              <a:t>放大电路的输入电阻不包含信号源的内阻</a:t>
            </a:r>
            <a:endParaRPr lang="zh-CN" altLang="zh-CN" sz="2000" b="1">
              <a:solidFill>
                <a:srgbClr val="FF0000"/>
              </a:solidFill>
              <a:latin typeface="宋体" pitchFamily="2" charset="-122"/>
              <a:ea typeface="宋体" pitchFamily="2" charset="-122"/>
            </a:endParaRPr>
          </a:p>
        </p:txBody>
      </p:sp>
      <p:sp>
        <p:nvSpPr>
          <p:cNvPr id="77829" name="Text Box 5"/>
          <p:cNvSpPr txBox="1">
            <a:spLocks noChangeArrowheads="1"/>
          </p:cNvSpPr>
          <p:nvPr/>
        </p:nvSpPr>
        <p:spPr bwMode="auto">
          <a:xfrm>
            <a:off x="228600" y="228600"/>
            <a:ext cx="4343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sz="2800" b="1">
                <a:latin typeface="楷体_GB2312" pitchFamily="1" charset="-122"/>
              </a:rPr>
              <a:t>（2）放大电路指标分析</a:t>
            </a:r>
          </a:p>
        </p:txBody>
      </p:sp>
      <p:graphicFrame>
        <p:nvGraphicFramePr>
          <p:cNvPr id="130054" name="Object 6"/>
          <p:cNvGraphicFramePr>
            <a:graphicFrameLocks noChangeAspect="1"/>
          </p:cNvGraphicFramePr>
          <p:nvPr/>
        </p:nvGraphicFramePr>
        <p:xfrm>
          <a:off x="1403350" y="1654175"/>
          <a:ext cx="3240088" cy="530225"/>
        </p:xfrm>
        <a:graphic>
          <a:graphicData uri="http://schemas.openxmlformats.org/presentationml/2006/ole">
            <p:oleObj spid="_x0000_s23618" r:id="rId5" imgW="1409850" imgH="230703" progId="Equation.3">
              <p:embed/>
            </p:oleObj>
          </a:graphicData>
        </a:graphic>
      </p:graphicFrame>
      <p:graphicFrame>
        <p:nvGraphicFramePr>
          <p:cNvPr id="130055" name="Object 7"/>
          <p:cNvGraphicFramePr>
            <a:graphicFrameLocks noChangeAspect="1"/>
          </p:cNvGraphicFramePr>
          <p:nvPr/>
        </p:nvGraphicFramePr>
        <p:xfrm>
          <a:off x="1403350" y="2449513"/>
          <a:ext cx="3889375" cy="1339850"/>
        </p:xfrm>
        <a:graphic>
          <a:graphicData uri="http://schemas.openxmlformats.org/presentationml/2006/ole">
            <p:oleObj spid="_x0000_s23619" r:id="rId6" imgW="1880416" imgH="647981" progId="Equation.3">
              <p:embed/>
            </p:oleObj>
          </a:graphicData>
        </a:graphic>
      </p:graphicFrame>
      <p:graphicFrame>
        <p:nvGraphicFramePr>
          <p:cNvPr id="130056" name="Object 8"/>
          <p:cNvGraphicFramePr>
            <a:graphicFrameLocks noChangeAspect="1"/>
          </p:cNvGraphicFramePr>
          <p:nvPr/>
        </p:nvGraphicFramePr>
        <p:xfrm>
          <a:off x="2124075" y="3860800"/>
          <a:ext cx="4824413" cy="1301750"/>
        </p:xfrm>
        <a:graphic>
          <a:graphicData uri="http://schemas.openxmlformats.org/presentationml/2006/ole">
            <p:oleObj spid="_x0000_s23620" r:id="rId7" imgW="2335786" imgH="634725" progId="Equation.3">
              <p:embed/>
            </p:oleObj>
          </a:graphicData>
        </a:graphic>
      </p:graphicFrame>
      <p:graphicFrame>
        <p:nvGraphicFramePr>
          <p:cNvPr id="130057" name="Object 9"/>
          <p:cNvGraphicFramePr>
            <a:graphicFrameLocks noChangeAspect="1"/>
          </p:cNvGraphicFramePr>
          <p:nvPr/>
        </p:nvGraphicFramePr>
        <p:xfrm>
          <a:off x="2554288" y="5318125"/>
          <a:ext cx="3889375" cy="487363"/>
        </p:xfrm>
        <a:graphic>
          <a:graphicData uri="http://schemas.openxmlformats.org/presentationml/2006/ole">
            <p:oleObj spid="_x0000_s23621" r:id="rId8" imgW="1791478" imgH="228699" progId="Equation.3">
              <p:embed/>
            </p:oleObj>
          </a:graphicData>
        </a:graphic>
      </p:graphicFrame>
      <p:pic>
        <p:nvPicPr>
          <p:cNvPr id="77834" name="Picture 10" descr="442"/>
          <p:cNvPicPr>
            <a:picLocks noChangeAspect="1"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a:off x="4716463" y="476250"/>
            <a:ext cx="4176712" cy="2190750"/>
          </a:xfrm>
          <a:prstGeom prst="rect">
            <a:avLst/>
          </a:prstGeom>
          <a:solidFill>
            <a:srgbClr val="FFFFCC"/>
          </a:solidFill>
          <a:ln w="28575">
            <a:solidFill>
              <a:srgbClr val="FF0000"/>
            </a:solidFill>
            <a:miter lim="800000"/>
            <a:headEnd/>
            <a:tailEnd/>
          </a:ln>
        </p:spPr>
      </p:pic>
    </p:spTree>
    <p:extLst>
      <p:ext uri="{BB962C8B-B14F-4D97-AF65-F5344CB8AC3E}">
        <p14:creationId xmlns:p14="http://schemas.microsoft.com/office/powerpoint/2010/main" xmlns="" val="117323637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0050"/>
                                        </p:tgtEl>
                                        <p:attrNameLst>
                                          <p:attrName>style.visibility</p:attrName>
                                        </p:attrNameLst>
                                      </p:cBhvr>
                                      <p:to>
                                        <p:strVal val="visible"/>
                                      </p:to>
                                    </p:set>
                                    <p:anim calcmode="lin" valueType="num">
                                      <p:cBhvr additive="base">
                                        <p:cTn id="7" dur="500" fill="hold"/>
                                        <p:tgtEl>
                                          <p:spTgt spid="130050"/>
                                        </p:tgtEl>
                                        <p:attrNameLst>
                                          <p:attrName>ppt_x</p:attrName>
                                        </p:attrNameLst>
                                      </p:cBhvr>
                                      <p:tavLst>
                                        <p:tav tm="0">
                                          <p:val>
                                            <p:strVal val="0-#ppt_w/2"/>
                                          </p:val>
                                        </p:tav>
                                        <p:tav tm="100000">
                                          <p:val>
                                            <p:strVal val="#ppt_x"/>
                                          </p:val>
                                        </p:tav>
                                      </p:tavLst>
                                    </p:anim>
                                    <p:anim calcmode="lin" valueType="num">
                                      <p:cBhvr additive="base">
                                        <p:cTn id="8" dur="500" fill="hold"/>
                                        <p:tgtEl>
                                          <p:spTgt spid="13005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nodeType="clickEffect">
                                  <p:stCondLst>
                                    <p:cond delay="0"/>
                                  </p:stCondLst>
                                  <p:childTnLst>
                                    <p:set>
                                      <p:cBhvr>
                                        <p:cTn id="12" dur="1" fill="hold">
                                          <p:stCondLst>
                                            <p:cond delay="0"/>
                                          </p:stCondLst>
                                        </p:cTn>
                                        <p:tgtEl>
                                          <p:spTgt spid="130054"/>
                                        </p:tgtEl>
                                        <p:attrNameLst>
                                          <p:attrName>style.visibility</p:attrName>
                                        </p:attrNameLst>
                                      </p:cBhvr>
                                      <p:to>
                                        <p:strVal val="visible"/>
                                      </p:to>
                                    </p:set>
                                    <p:animEffect transition="in" filter="strips(downRight)">
                                      <p:cBhvr>
                                        <p:cTn id="13" dur="500"/>
                                        <p:tgtEl>
                                          <p:spTgt spid="13005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nodeType="clickEffect">
                                  <p:stCondLst>
                                    <p:cond delay="0"/>
                                  </p:stCondLst>
                                  <p:childTnLst>
                                    <p:set>
                                      <p:cBhvr>
                                        <p:cTn id="17" dur="1" fill="hold">
                                          <p:stCondLst>
                                            <p:cond delay="0"/>
                                          </p:stCondLst>
                                        </p:cTn>
                                        <p:tgtEl>
                                          <p:spTgt spid="130055"/>
                                        </p:tgtEl>
                                        <p:attrNameLst>
                                          <p:attrName>style.visibility</p:attrName>
                                        </p:attrNameLst>
                                      </p:cBhvr>
                                      <p:to>
                                        <p:strVal val="visible"/>
                                      </p:to>
                                    </p:set>
                                    <p:animEffect transition="in" filter="strips(downRight)">
                                      <p:cBhvr>
                                        <p:cTn id="18" dur="500"/>
                                        <p:tgtEl>
                                          <p:spTgt spid="13005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130051"/>
                                        </p:tgtEl>
                                        <p:attrNameLst>
                                          <p:attrName>style.visibility</p:attrName>
                                        </p:attrNameLst>
                                      </p:cBhvr>
                                      <p:to>
                                        <p:strVal val="visible"/>
                                      </p:to>
                                    </p:set>
                                    <p:animEffect transition="in" filter="strips(downRight)">
                                      <p:cBhvr>
                                        <p:cTn id="23" dur="500"/>
                                        <p:tgtEl>
                                          <p:spTgt spid="130051"/>
                                        </p:tgtEl>
                                      </p:cBhvr>
                                    </p:animEffect>
                                  </p:childTnLst>
                                  <p:subTnLst>
                                    <p:audio>
                                      <p:cMediaNode>
                                        <p:cTn display="0" masterRel="sameClick">
                                          <p:stCondLst>
                                            <p:cond evt="begin" delay="0">
                                              <p:tn val="21"/>
                                            </p:cond>
                                          </p:stCondLst>
                                          <p:endCondLst>
                                            <p:cond evt="onStopAudio" delay="0">
                                              <p:tgtEl>
                                                <p:sldTgt/>
                                              </p:tgtEl>
                                            </p:cond>
                                          </p:endCondLst>
                                        </p:cTn>
                                        <p:tgtEl>
                                          <p:sndTgt r:embed="rId4" name="CHIMES.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nodeType="clickEffect">
                                  <p:stCondLst>
                                    <p:cond delay="0"/>
                                  </p:stCondLst>
                                  <p:childTnLst>
                                    <p:set>
                                      <p:cBhvr>
                                        <p:cTn id="27" dur="1" fill="hold">
                                          <p:stCondLst>
                                            <p:cond delay="0"/>
                                          </p:stCondLst>
                                        </p:cTn>
                                        <p:tgtEl>
                                          <p:spTgt spid="130056"/>
                                        </p:tgtEl>
                                        <p:attrNameLst>
                                          <p:attrName>style.visibility</p:attrName>
                                        </p:attrNameLst>
                                      </p:cBhvr>
                                      <p:to>
                                        <p:strVal val="visible"/>
                                      </p:to>
                                    </p:set>
                                    <p:animEffect transition="in" filter="strips(downRight)">
                                      <p:cBhvr>
                                        <p:cTn id="28" dur="500"/>
                                        <p:tgtEl>
                                          <p:spTgt spid="13005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nodeType="clickEffect">
                                  <p:stCondLst>
                                    <p:cond delay="0"/>
                                  </p:stCondLst>
                                  <p:childTnLst>
                                    <p:set>
                                      <p:cBhvr>
                                        <p:cTn id="32" dur="1" fill="hold">
                                          <p:stCondLst>
                                            <p:cond delay="0"/>
                                          </p:stCondLst>
                                        </p:cTn>
                                        <p:tgtEl>
                                          <p:spTgt spid="130057"/>
                                        </p:tgtEl>
                                        <p:attrNameLst>
                                          <p:attrName>style.visibility</p:attrName>
                                        </p:attrNameLst>
                                      </p:cBhvr>
                                      <p:to>
                                        <p:strVal val="visible"/>
                                      </p:to>
                                    </p:set>
                                    <p:animEffect transition="in" filter="strips(downRight)">
                                      <p:cBhvr>
                                        <p:cTn id="33" dur="500"/>
                                        <p:tgtEl>
                                          <p:spTgt spid="13005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6" fill="hold" grpId="0" nodeType="clickEffect">
                                  <p:stCondLst>
                                    <p:cond delay="0"/>
                                  </p:stCondLst>
                                  <p:childTnLst>
                                    <p:set>
                                      <p:cBhvr>
                                        <p:cTn id="37" dur="1" fill="hold">
                                          <p:stCondLst>
                                            <p:cond delay="0"/>
                                          </p:stCondLst>
                                        </p:cTn>
                                        <p:tgtEl>
                                          <p:spTgt spid="130052"/>
                                        </p:tgtEl>
                                        <p:attrNameLst>
                                          <p:attrName>style.visibility</p:attrName>
                                        </p:attrNameLst>
                                      </p:cBhvr>
                                      <p:to>
                                        <p:strVal val="visible"/>
                                      </p:to>
                                    </p:set>
                                    <p:animEffect transition="in" filter="strips(downRight)">
                                      <p:cBhvr>
                                        <p:cTn id="38" dur="500"/>
                                        <p:tgtEl>
                                          <p:spTgt spid="130052"/>
                                        </p:tgtEl>
                                      </p:cBhvr>
                                    </p:animEffect>
                                  </p:childTnLst>
                                  <p:subTnLst>
                                    <p:audio>
                                      <p:cMediaNode>
                                        <p:cTn display="0" masterRel="sameClick">
                                          <p:stCondLst>
                                            <p:cond evt="begin" delay="0">
                                              <p:tn val="36"/>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autoUpdateAnimBg="0"/>
      <p:bldP spid="130051" grpId="0" autoUpdateAnimBg="0"/>
      <p:bldP spid="130052"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609600" y="609600"/>
            <a:ext cx="25146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zh-CN" altLang="zh-CN" sz="2800" b="1">
                <a:solidFill>
                  <a:srgbClr val="0000FF"/>
                </a:solidFill>
                <a:latin typeface="楷体_GB2312" pitchFamily="1" charset="-122"/>
              </a:rPr>
              <a:t>④输出电阻</a:t>
            </a:r>
          </a:p>
        </p:txBody>
      </p:sp>
      <p:grpSp>
        <p:nvGrpSpPr>
          <p:cNvPr id="132099" name="Group 3"/>
          <p:cNvGrpSpPr>
            <a:grpSpLocks/>
          </p:cNvGrpSpPr>
          <p:nvPr/>
        </p:nvGrpSpPr>
        <p:grpSpPr bwMode="auto">
          <a:xfrm>
            <a:off x="5446713" y="4398963"/>
            <a:ext cx="2935287" cy="457200"/>
            <a:chOff x="0" y="0"/>
            <a:chExt cx="1849" cy="288"/>
          </a:xfrm>
        </p:grpSpPr>
        <p:sp>
          <p:nvSpPr>
            <p:cNvPr id="78879" name="Text Box 4"/>
            <p:cNvSpPr txBox="1">
              <a:spLocks noChangeArrowheads="1"/>
            </p:cNvSpPr>
            <p:nvPr/>
          </p:nvSpPr>
          <p:spPr bwMode="auto">
            <a:xfrm>
              <a:off x="0" y="0"/>
              <a:ext cx="91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sz="2000" b="1">
                  <a:latin typeface="楷体_GB2312" pitchFamily="1" charset="-122"/>
                </a:rPr>
                <a:t>输出电阻</a:t>
              </a:r>
            </a:p>
          </p:txBody>
        </p:sp>
        <p:graphicFrame>
          <p:nvGraphicFramePr>
            <p:cNvPr id="78880" name="Object 5"/>
            <p:cNvGraphicFramePr>
              <a:graphicFrameLocks noChangeAspect="1"/>
            </p:cNvGraphicFramePr>
            <p:nvPr/>
          </p:nvGraphicFramePr>
          <p:xfrm>
            <a:off x="841" y="0"/>
            <a:ext cx="1008" cy="288"/>
          </p:xfrm>
          <a:graphic>
            <a:graphicData uri="http://schemas.openxmlformats.org/presentationml/2006/ole">
              <p:oleObj spid="_x0000_s24706" r:id="rId5" imgW="807106" imgH="230602" progId="Equation.3">
                <p:embed/>
              </p:oleObj>
            </a:graphicData>
          </a:graphic>
        </p:graphicFrame>
      </p:grpSp>
      <p:graphicFrame>
        <p:nvGraphicFramePr>
          <p:cNvPr id="132102" name="Object 6"/>
          <p:cNvGraphicFramePr>
            <a:graphicFrameLocks noChangeAspect="1"/>
          </p:cNvGraphicFramePr>
          <p:nvPr/>
        </p:nvGraphicFramePr>
        <p:xfrm>
          <a:off x="331788" y="1989138"/>
          <a:ext cx="3429000" cy="454025"/>
        </p:xfrm>
        <a:graphic>
          <a:graphicData uri="http://schemas.openxmlformats.org/presentationml/2006/ole">
            <p:oleObj spid="_x0000_s24707" r:id="rId6" imgW="1715244" imgH="228699" progId="Equation.3">
              <p:embed/>
            </p:oleObj>
          </a:graphicData>
        </a:graphic>
      </p:graphicFrame>
      <p:graphicFrame>
        <p:nvGraphicFramePr>
          <p:cNvPr id="132103" name="Object 7"/>
          <p:cNvGraphicFramePr>
            <a:graphicFrameLocks noChangeAspect="1"/>
          </p:cNvGraphicFramePr>
          <p:nvPr/>
        </p:nvGraphicFramePr>
        <p:xfrm>
          <a:off x="315913" y="2493963"/>
          <a:ext cx="4191000" cy="454025"/>
        </p:xfrm>
        <a:graphic>
          <a:graphicData uri="http://schemas.openxmlformats.org/presentationml/2006/ole">
            <p:oleObj spid="_x0000_s24708" r:id="rId7" imgW="2096410" imgH="228699" progId="Equation.3">
              <p:embed/>
            </p:oleObj>
          </a:graphicData>
        </a:graphic>
      </p:graphicFrame>
      <p:sp>
        <p:nvSpPr>
          <p:cNvPr id="132104" name="AutoShape 8"/>
          <p:cNvSpPr>
            <a:spLocks/>
          </p:cNvSpPr>
          <p:nvPr/>
        </p:nvSpPr>
        <p:spPr bwMode="auto">
          <a:xfrm>
            <a:off x="34925" y="2133600"/>
            <a:ext cx="152400" cy="631825"/>
          </a:xfrm>
          <a:prstGeom prst="leftBrace">
            <a:avLst>
              <a:gd name="adj1" fmla="val 34549"/>
              <a:gd name="adj2" fmla="val 50000"/>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grpSp>
        <p:nvGrpSpPr>
          <p:cNvPr id="132105" name="Group 9"/>
          <p:cNvGrpSpPr>
            <a:grpSpLocks/>
          </p:cNvGrpSpPr>
          <p:nvPr/>
        </p:nvGrpSpPr>
        <p:grpSpPr bwMode="auto">
          <a:xfrm>
            <a:off x="5508625" y="3476625"/>
            <a:ext cx="3124200" cy="457200"/>
            <a:chOff x="0" y="0"/>
            <a:chExt cx="1968" cy="288"/>
          </a:xfrm>
        </p:grpSpPr>
        <p:sp>
          <p:nvSpPr>
            <p:cNvPr id="78877" name="Text Box 10"/>
            <p:cNvSpPr txBox="1">
              <a:spLocks noChangeArrowheads="1"/>
            </p:cNvSpPr>
            <p:nvPr/>
          </p:nvSpPr>
          <p:spPr bwMode="auto">
            <a:xfrm>
              <a:off x="0" y="0"/>
              <a:ext cx="52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sz="2000" b="1">
                  <a:sym typeface="Symbol" pitchFamily="18" charset="2"/>
                </a:rPr>
                <a:t>其中</a:t>
              </a:r>
              <a:endParaRPr lang="zh-CN" altLang="zh-CN" sz="2000" b="1"/>
            </a:p>
          </p:txBody>
        </p:sp>
        <p:graphicFrame>
          <p:nvGraphicFramePr>
            <p:cNvPr id="78878" name="Object 11"/>
            <p:cNvGraphicFramePr>
              <a:graphicFrameLocks noChangeAspect="1"/>
            </p:cNvGraphicFramePr>
            <p:nvPr/>
          </p:nvGraphicFramePr>
          <p:xfrm>
            <a:off x="496" y="0"/>
            <a:ext cx="1472" cy="288"/>
          </p:xfrm>
          <a:graphic>
            <a:graphicData uri="http://schemas.openxmlformats.org/presentationml/2006/ole">
              <p:oleObj spid="_x0000_s24709" r:id="rId8" imgW="1179147" imgH="230703" progId="Equation.3">
                <p:embed/>
              </p:oleObj>
            </a:graphicData>
          </a:graphic>
        </p:graphicFrame>
      </p:grpSp>
      <p:grpSp>
        <p:nvGrpSpPr>
          <p:cNvPr id="132108" name="Group 12"/>
          <p:cNvGrpSpPr>
            <a:grpSpLocks/>
          </p:cNvGrpSpPr>
          <p:nvPr/>
        </p:nvGrpSpPr>
        <p:grpSpPr bwMode="auto">
          <a:xfrm>
            <a:off x="250825" y="3860800"/>
            <a:ext cx="4495800" cy="917575"/>
            <a:chOff x="0" y="0"/>
            <a:chExt cx="2832" cy="578"/>
          </a:xfrm>
        </p:grpSpPr>
        <p:sp>
          <p:nvSpPr>
            <p:cNvPr id="78873" name="Text Box 13"/>
            <p:cNvSpPr txBox="1">
              <a:spLocks noChangeArrowheads="1"/>
            </p:cNvSpPr>
            <p:nvPr/>
          </p:nvSpPr>
          <p:spPr bwMode="auto">
            <a:xfrm>
              <a:off x="0" y="106"/>
              <a:ext cx="38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sz="2000" b="1">
                  <a:latin typeface="楷体_GB2312" pitchFamily="1" charset="-122"/>
                  <a:sym typeface="Symbol" pitchFamily="18" charset="2"/>
                </a:rPr>
                <a:t>则</a:t>
              </a:r>
              <a:endParaRPr lang="zh-CN" altLang="zh-CN" sz="2000" b="1">
                <a:latin typeface="楷体_GB2312" pitchFamily="1" charset="-122"/>
              </a:endParaRPr>
            </a:p>
          </p:txBody>
        </p:sp>
        <p:grpSp>
          <p:nvGrpSpPr>
            <p:cNvPr id="78874" name="Group 14"/>
            <p:cNvGrpSpPr>
              <a:grpSpLocks/>
            </p:cNvGrpSpPr>
            <p:nvPr/>
          </p:nvGrpSpPr>
          <p:grpSpPr bwMode="auto">
            <a:xfrm>
              <a:off x="288" y="0"/>
              <a:ext cx="2544" cy="578"/>
              <a:chOff x="0" y="0"/>
              <a:chExt cx="2544" cy="578"/>
            </a:xfrm>
          </p:grpSpPr>
          <p:sp>
            <p:nvSpPr>
              <p:cNvPr id="78875" name="AutoShape 15" descr="羊皮纸"/>
              <p:cNvSpPr>
                <a:spLocks noChangeArrowheads="1"/>
              </p:cNvSpPr>
              <p:nvPr/>
            </p:nvSpPr>
            <p:spPr bwMode="auto">
              <a:xfrm>
                <a:off x="0" y="0"/>
                <a:ext cx="2544" cy="576"/>
              </a:xfrm>
              <a:prstGeom prst="roundRect">
                <a:avLst>
                  <a:gd name="adj" fmla="val 16667"/>
                </a:avLst>
              </a:prstGeom>
              <a:blipFill dpi="0" rotWithShape="0">
                <a:blip r:embed="rId9"/>
                <a:srcRect/>
                <a:tile tx="0" ty="0" sx="100000" sy="100000" flip="none" algn="tl"/>
              </a:bli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graphicFrame>
            <p:nvGraphicFramePr>
              <p:cNvPr id="78876" name="Object 16"/>
              <p:cNvGraphicFramePr>
                <a:graphicFrameLocks noChangeAspect="1"/>
              </p:cNvGraphicFramePr>
              <p:nvPr/>
            </p:nvGraphicFramePr>
            <p:xfrm>
              <a:off x="48" y="18"/>
              <a:ext cx="2416" cy="560"/>
            </p:xfrm>
            <a:graphic>
              <a:graphicData uri="http://schemas.openxmlformats.org/presentationml/2006/ole">
                <p:oleObj spid="_x0000_s24710" r:id="rId10" imgW="1917700" imgH="444500" progId="Equation.3">
                  <p:embed/>
                </p:oleObj>
              </a:graphicData>
            </a:graphic>
          </p:graphicFrame>
        </p:grpSp>
      </p:grpSp>
      <p:grpSp>
        <p:nvGrpSpPr>
          <p:cNvPr id="132113" name="Group 17"/>
          <p:cNvGrpSpPr>
            <a:grpSpLocks/>
          </p:cNvGrpSpPr>
          <p:nvPr/>
        </p:nvGrpSpPr>
        <p:grpSpPr bwMode="auto">
          <a:xfrm>
            <a:off x="919163" y="5708650"/>
            <a:ext cx="2667000" cy="457200"/>
            <a:chOff x="0" y="0"/>
            <a:chExt cx="1680" cy="288"/>
          </a:xfrm>
        </p:grpSpPr>
        <p:sp>
          <p:nvSpPr>
            <p:cNvPr id="78870" name="Text Box 18"/>
            <p:cNvSpPr txBox="1">
              <a:spLocks noChangeArrowheads="1"/>
            </p:cNvSpPr>
            <p:nvPr/>
          </p:nvSpPr>
          <p:spPr bwMode="auto">
            <a:xfrm>
              <a:off x="0" y="0"/>
              <a:ext cx="43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sz="2000" b="1">
                  <a:latin typeface="楷体_GB2312" pitchFamily="1" charset="-122"/>
                </a:rPr>
                <a:t>当</a:t>
              </a:r>
            </a:p>
          </p:txBody>
        </p:sp>
        <p:graphicFrame>
          <p:nvGraphicFramePr>
            <p:cNvPr id="78871" name="Object 19"/>
            <p:cNvGraphicFramePr>
              <a:graphicFrameLocks noChangeAspect="1"/>
            </p:cNvGraphicFramePr>
            <p:nvPr/>
          </p:nvGraphicFramePr>
          <p:xfrm>
            <a:off x="288" y="0"/>
            <a:ext cx="752" cy="288"/>
          </p:xfrm>
          <a:graphic>
            <a:graphicData uri="http://schemas.openxmlformats.org/presentationml/2006/ole">
              <p:oleObj spid="_x0000_s24711" r:id="rId11" imgW="602655" imgH="230804" progId="Equation.3">
                <p:embed/>
              </p:oleObj>
            </a:graphicData>
          </a:graphic>
        </p:graphicFrame>
        <p:sp>
          <p:nvSpPr>
            <p:cNvPr id="78872" name="Text Box 20"/>
            <p:cNvSpPr txBox="1">
              <a:spLocks noChangeArrowheads="1"/>
            </p:cNvSpPr>
            <p:nvPr/>
          </p:nvSpPr>
          <p:spPr bwMode="auto">
            <a:xfrm>
              <a:off x="1056" y="0"/>
              <a:ext cx="62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sz="2000" b="1">
                  <a:latin typeface="楷体_GB2312" pitchFamily="1" charset="-122"/>
                </a:rPr>
                <a:t>时，</a:t>
              </a:r>
            </a:p>
          </p:txBody>
        </p:sp>
      </p:grpSp>
      <p:grpSp>
        <p:nvGrpSpPr>
          <p:cNvPr id="132117" name="Group 21"/>
          <p:cNvGrpSpPr>
            <a:grpSpLocks/>
          </p:cNvGrpSpPr>
          <p:nvPr/>
        </p:nvGrpSpPr>
        <p:grpSpPr bwMode="auto">
          <a:xfrm>
            <a:off x="3357563" y="5708650"/>
            <a:ext cx="1143000" cy="457200"/>
            <a:chOff x="0" y="0"/>
            <a:chExt cx="720" cy="288"/>
          </a:xfrm>
        </p:grpSpPr>
        <p:sp>
          <p:nvSpPr>
            <p:cNvPr id="78868" name="AutoShape 22" descr="羊皮纸"/>
            <p:cNvSpPr>
              <a:spLocks noChangeArrowheads="1"/>
            </p:cNvSpPr>
            <p:nvPr/>
          </p:nvSpPr>
          <p:spPr bwMode="auto">
            <a:xfrm>
              <a:off x="0" y="0"/>
              <a:ext cx="720" cy="288"/>
            </a:xfrm>
            <a:prstGeom prst="roundRect">
              <a:avLst>
                <a:gd name="adj" fmla="val 16667"/>
              </a:avLst>
            </a:prstGeom>
            <a:blipFill dpi="0" rotWithShape="0">
              <a:blip r:embed="rId9"/>
              <a:srcRect/>
              <a:tile tx="0" ty="0" sx="100000" sy="100000" flip="none" algn="tl"/>
            </a:bli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graphicFrame>
          <p:nvGraphicFramePr>
            <p:cNvPr id="78869" name="Object 23"/>
            <p:cNvGraphicFramePr>
              <a:graphicFrameLocks noChangeAspect="1"/>
            </p:cNvGraphicFramePr>
            <p:nvPr/>
          </p:nvGraphicFramePr>
          <p:xfrm>
            <a:off x="32" y="0"/>
            <a:ext cx="640" cy="288"/>
          </p:xfrm>
          <a:graphic>
            <a:graphicData uri="http://schemas.openxmlformats.org/presentationml/2006/ole">
              <p:oleObj spid="_x0000_s24712" r:id="rId12" imgW="512897" imgH="230804" progId="Equation.3">
                <p:embed/>
              </p:oleObj>
            </a:graphicData>
          </a:graphic>
        </p:graphicFrame>
      </p:grpSp>
      <p:grpSp>
        <p:nvGrpSpPr>
          <p:cNvPr id="132120" name="Group 24"/>
          <p:cNvGrpSpPr>
            <a:grpSpLocks/>
          </p:cNvGrpSpPr>
          <p:nvPr/>
        </p:nvGrpSpPr>
        <p:grpSpPr bwMode="auto">
          <a:xfrm>
            <a:off x="539750" y="5013325"/>
            <a:ext cx="3276600" cy="457200"/>
            <a:chOff x="0" y="0"/>
            <a:chExt cx="2064" cy="288"/>
          </a:xfrm>
        </p:grpSpPr>
        <p:sp>
          <p:nvSpPr>
            <p:cNvPr id="78864" name="Text Box 25"/>
            <p:cNvSpPr txBox="1">
              <a:spLocks noChangeArrowheads="1"/>
            </p:cNvSpPr>
            <p:nvPr/>
          </p:nvSpPr>
          <p:spPr bwMode="auto">
            <a:xfrm>
              <a:off x="192" y="0"/>
              <a:ext cx="62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sz="2000" b="1">
                  <a:latin typeface="楷体_GB2312" pitchFamily="1" charset="-122"/>
                </a:rPr>
                <a:t>一般</a:t>
              </a:r>
            </a:p>
          </p:txBody>
        </p:sp>
        <p:graphicFrame>
          <p:nvGraphicFramePr>
            <p:cNvPr id="78865" name="Object 26"/>
            <p:cNvGraphicFramePr>
              <a:graphicFrameLocks noChangeAspect="1"/>
            </p:cNvGraphicFramePr>
            <p:nvPr/>
          </p:nvGraphicFramePr>
          <p:xfrm>
            <a:off x="624" y="0"/>
            <a:ext cx="1120" cy="288"/>
          </p:xfrm>
          <a:graphic>
            <a:graphicData uri="http://schemas.openxmlformats.org/presentationml/2006/ole">
              <p:oleObj spid="_x0000_s24713" r:id="rId13" imgW="897177" imgH="230703" progId="Equation.3">
                <p:embed/>
              </p:oleObj>
            </a:graphicData>
          </a:graphic>
        </p:graphicFrame>
        <p:sp>
          <p:nvSpPr>
            <p:cNvPr id="78866" name="Text Box 27"/>
            <p:cNvSpPr txBox="1">
              <a:spLocks noChangeArrowheads="1"/>
            </p:cNvSpPr>
            <p:nvPr/>
          </p:nvSpPr>
          <p:spPr bwMode="auto">
            <a:xfrm>
              <a:off x="0" y="0"/>
              <a:ext cx="62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sz="2000" b="1">
                  <a:latin typeface="楷体_GB2312" pitchFamily="1" charset="-122"/>
                </a:rPr>
                <a:t>（</a:t>
              </a:r>
            </a:p>
          </p:txBody>
        </p:sp>
        <p:sp>
          <p:nvSpPr>
            <p:cNvPr id="78867" name="Text Box 28"/>
            <p:cNvSpPr txBox="1">
              <a:spLocks noChangeArrowheads="1"/>
            </p:cNvSpPr>
            <p:nvPr/>
          </p:nvSpPr>
          <p:spPr bwMode="auto">
            <a:xfrm>
              <a:off x="1728" y="0"/>
              <a:ext cx="33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sz="2000" b="1">
                  <a:latin typeface="楷体_GB2312" pitchFamily="1" charset="-122"/>
                </a:rPr>
                <a:t>）</a:t>
              </a:r>
            </a:p>
          </p:txBody>
        </p:sp>
      </p:grpSp>
      <p:sp>
        <p:nvSpPr>
          <p:cNvPr id="78860" name="Text Box 29"/>
          <p:cNvSpPr txBox="1">
            <a:spLocks noChangeArrowheads="1"/>
          </p:cNvSpPr>
          <p:nvPr/>
        </p:nvSpPr>
        <p:spPr bwMode="auto">
          <a:xfrm>
            <a:off x="228600" y="76200"/>
            <a:ext cx="4343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sz="2800" b="1">
                <a:latin typeface="楷体_GB2312" pitchFamily="1" charset="-122"/>
              </a:rPr>
              <a:t>（2）放大电路指标分析</a:t>
            </a:r>
          </a:p>
        </p:txBody>
      </p:sp>
      <p:pic>
        <p:nvPicPr>
          <p:cNvPr id="78861" name="Picture 30" descr="443"/>
          <p:cNvPicPr>
            <a:picLocks noChangeAspect="1" noChangeArrowheads="1"/>
          </p:cNvPicPr>
          <p:nvPr/>
        </p:nvPicPr>
        <p:blipFill>
          <a:blip r:embed="rId14">
            <a:extLst>
              <a:ext uri="{28A0092B-C50C-407E-A947-70E740481C1C}">
                <a14:useLocalDpi xmlns:a14="http://schemas.microsoft.com/office/drawing/2010/main" xmlns="" val="0"/>
              </a:ext>
            </a:extLst>
          </a:blip>
          <a:srcRect/>
          <a:stretch>
            <a:fillRect/>
          </a:stretch>
        </p:blipFill>
        <p:spPr bwMode="auto">
          <a:xfrm>
            <a:off x="4572000" y="260350"/>
            <a:ext cx="4176713" cy="3016250"/>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sp>
        <p:nvSpPr>
          <p:cNvPr id="78862" name="Arc 31"/>
          <p:cNvSpPr>
            <a:spLocks/>
          </p:cNvSpPr>
          <p:nvPr/>
        </p:nvSpPr>
        <p:spPr bwMode="auto">
          <a:xfrm rot="3728289">
            <a:off x="5544344" y="1953419"/>
            <a:ext cx="647700" cy="576262"/>
          </a:xfrm>
          <a:custGeom>
            <a:avLst/>
            <a:gdLst>
              <a:gd name="T0" fmla="*/ 1785424152 w 43200"/>
              <a:gd name="T1" fmla="*/ 1211785370 h 43200"/>
              <a:gd name="T2" fmla="*/ 2147483647 w 43200"/>
              <a:gd name="T3" fmla="*/ 683909569 h 43200"/>
              <a:gd name="T4" fmla="*/ 1091476393 w 43200"/>
              <a:gd name="T5" fmla="*/ 683909569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5333" y="38272"/>
                </a:moveTo>
                <a:cubicBezTo>
                  <a:pt x="31465" y="41457"/>
                  <a:pt x="26610" y="43199"/>
                  <a:pt x="21600" y="43200"/>
                </a:cubicBezTo>
                <a:cubicBezTo>
                  <a:pt x="9670" y="43200"/>
                  <a:pt x="0" y="33529"/>
                  <a:pt x="0" y="21600"/>
                </a:cubicBezTo>
                <a:cubicBezTo>
                  <a:pt x="0" y="9670"/>
                  <a:pt x="9670" y="0"/>
                  <a:pt x="21600" y="0"/>
                </a:cubicBezTo>
                <a:cubicBezTo>
                  <a:pt x="33529" y="-1"/>
                  <a:pt x="43199" y="9670"/>
                  <a:pt x="43200" y="21599"/>
                </a:cubicBezTo>
              </a:path>
              <a:path w="43200" h="43200" stroke="0" extrusionOk="0">
                <a:moveTo>
                  <a:pt x="35333" y="38272"/>
                </a:moveTo>
                <a:cubicBezTo>
                  <a:pt x="31465" y="41457"/>
                  <a:pt x="26610" y="43199"/>
                  <a:pt x="21600" y="43200"/>
                </a:cubicBezTo>
                <a:cubicBezTo>
                  <a:pt x="9670" y="43200"/>
                  <a:pt x="0" y="33529"/>
                  <a:pt x="0" y="21600"/>
                </a:cubicBezTo>
                <a:cubicBezTo>
                  <a:pt x="0" y="9670"/>
                  <a:pt x="9670" y="0"/>
                  <a:pt x="21600" y="0"/>
                </a:cubicBezTo>
                <a:cubicBezTo>
                  <a:pt x="33529" y="-1"/>
                  <a:pt x="43199" y="9670"/>
                  <a:pt x="43200" y="21599"/>
                </a:cubicBezTo>
                <a:lnTo>
                  <a:pt x="21600" y="21600"/>
                </a:lnTo>
                <a:lnTo>
                  <a:pt x="35333" y="38272"/>
                </a:lnTo>
                <a:close/>
              </a:path>
            </a:pathLst>
          </a:custGeom>
          <a:noFill/>
          <a:ln w="28575" cmpd="sng">
            <a:solidFill>
              <a:srgbClr val="FF0000"/>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8863" name="Arc 32"/>
          <p:cNvSpPr>
            <a:spLocks/>
          </p:cNvSpPr>
          <p:nvPr/>
        </p:nvSpPr>
        <p:spPr bwMode="auto">
          <a:xfrm rot="3728289">
            <a:off x="6971507" y="1224756"/>
            <a:ext cx="1295400" cy="865187"/>
          </a:xfrm>
          <a:custGeom>
            <a:avLst/>
            <a:gdLst>
              <a:gd name="T0" fmla="*/ 2147483647 w 43200"/>
              <a:gd name="T1" fmla="*/ 2147483647 h 43200"/>
              <a:gd name="T2" fmla="*/ 2147483647 w 43200"/>
              <a:gd name="T3" fmla="*/ 2147483647 h 43200"/>
              <a:gd name="T4" fmla="*/ 2147483647 w 43200"/>
              <a:gd name="T5" fmla="*/ 2147483647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5333" y="38272"/>
                </a:moveTo>
                <a:cubicBezTo>
                  <a:pt x="31465" y="41457"/>
                  <a:pt x="26610" y="43199"/>
                  <a:pt x="21600" y="43200"/>
                </a:cubicBezTo>
                <a:cubicBezTo>
                  <a:pt x="9670" y="43200"/>
                  <a:pt x="0" y="33529"/>
                  <a:pt x="0" y="21600"/>
                </a:cubicBezTo>
                <a:cubicBezTo>
                  <a:pt x="0" y="9670"/>
                  <a:pt x="9670" y="0"/>
                  <a:pt x="21600" y="0"/>
                </a:cubicBezTo>
                <a:cubicBezTo>
                  <a:pt x="33529" y="-1"/>
                  <a:pt x="43199" y="9670"/>
                  <a:pt x="43200" y="21599"/>
                </a:cubicBezTo>
              </a:path>
              <a:path w="43200" h="43200" stroke="0" extrusionOk="0">
                <a:moveTo>
                  <a:pt x="35333" y="38272"/>
                </a:moveTo>
                <a:cubicBezTo>
                  <a:pt x="31465" y="41457"/>
                  <a:pt x="26610" y="43199"/>
                  <a:pt x="21600" y="43200"/>
                </a:cubicBezTo>
                <a:cubicBezTo>
                  <a:pt x="9670" y="43200"/>
                  <a:pt x="0" y="33529"/>
                  <a:pt x="0" y="21600"/>
                </a:cubicBezTo>
                <a:cubicBezTo>
                  <a:pt x="0" y="9670"/>
                  <a:pt x="9670" y="0"/>
                  <a:pt x="21600" y="0"/>
                </a:cubicBezTo>
                <a:cubicBezTo>
                  <a:pt x="33529" y="-1"/>
                  <a:pt x="43199" y="9670"/>
                  <a:pt x="43200" y="21599"/>
                </a:cubicBezTo>
                <a:lnTo>
                  <a:pt x="21600" y="21600"/>
                </a:lnTo>
                <a:lnTo>
                  <a:pt x="35333" y="38272"/>
                </a:lnTo>
                <a:close/>
              </a:path>
            </a:pathLst>
          </a:custGeom>
          <a:noFill/>
          <a:ln w="28575" cmpd="sng">
            <a:solidFill>
              <a:srgbClr val="FF0000"/>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xmlns="" val="2227468870"/>
      </p:ext>
    </p:extLst>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2104"/>
                                        </p:tgtEl>
                                        <p:attrNameLst>
                                          <p:attrName>style.visibility</p:attrName>
                                        </p:attrNameLst>
                                      </p:cBhvr>
                                      <p:to>
                                        <p:strVal val="visible"/>
                                      </p:to>
                                    </p:set>
                                    <p:anim calcmode="lin" valueType="num">
                                      <p:cBhvr additive="base">
                                        <p:cTn id="7" dur="500" fill="hold"/>
                                        <p:tgtEl>
                                          <p:spTgt spid="132104"/>
                                        </p:tgtEl>
                                        <p:attrNameLst>
                                          <p:attrName>ppt_x</p:attrName>
                                        </p:attrNameLst>
                                      </p:cBhvr>
                                      <p:tavLst>
                                        <p:tav tm="0">
                                          <p:val>
                                            <p:strVal val="0-#ppt_w/2"/>
                                          </p:val>
                                        </p:tav>
                                        <p:tav tm="100000">
                                          <p:val>
                                            <p:strVal val="#ppt_x"/>
                                          </p:val>
                                        </p:tav>
                                      </p:tavLst>
                                    </p:anim>
                                    <p:anim calcmode="lin" valueType="num">
                                      <p:cBhvr additive="base">
                                        <p:cTn id="8" dur="500" fill="hold"/>
                                        <p:tgtEl>
                                          <p:spTgt spid="13210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nodeType="clickEffect">
                                  <p:stCondLst>
                                    <p:cond delay="0"/>
                                  </p:stCondLst>
                                  <p:childTnLst>
                                    <p:set>
                                      <p:cBhvr>
                                        <p:cTn id="12" dur="1" fill="hold">
                                          <p:stCondLst>
                                            <p:cond delay="0"/>
                                          </p:stCondLst>
                                        </p:cTn>
                                        <p:tgtEl>
                                          <p:spTgt spid="132102"/>
                                        </p:tgtEl>
                                        <p:attrNameLst>
                                          <p:attrName>style.visibility</p:attrName>
                                        </p:attrNameLst>
                                      </p:cBhvr>
                                      <p:to>
                                        <p:strVal val="visible"/>
                                      </p:to>
                                    </p:set>
                                    <p:animEffect transition="in" filter="strips(downRight)">
                                      <p:cBhvr>
                                        <p:cTn id="13" dur="500"/>
                                        <p:tgtEl>
                                          <p:spTgt spid="132102"/>
                                        </p:tgtEl>
                                      </p:cBhvr>
                                    </p:animEffect>
                                  </p:childTnLst>
                                  <p:subTnLst>
                                    <p:audio>
                                      <p:cMediaNode>
                                        <p:cTn display="0" masterRel="sameClick">
                                          <p:stCondLst>
                                            <p:cond evt="begin" delay="0">
                                              <p:tn val="11"/>
                                            </p:cond>
                                          </p:stCondLst>
                                          <p:endCondLst>
                                            <p:cond evt="onStopAudio" delay="0">
                                              <p:tgtEl>
                                                <p:sldTgt/>
                                              </p:tgtEl>
                                            </p:cond>
                                          </p:endCondLst>
                                        </p:cTn>
                                        <p:tgtEl>
                                          <p:sndTgt r:embed="rId4" name="CHIMES.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nodeType="clickEffect">
                                  <p:stCondLst>
                                    <p:cond delay="0"/>
                                  </p:stCondLst>
                                  <p:childTnLst>
                                    <p:set>
                                      <p:cBhvr>
                                        <p:cTn id="17" dur="1" fill="hold">
                                          <p:stCondLst>
                                            <p:cond delay="0"/>
                                          </p:stCondLst>
                                        </p:cTn>
                                        <p:tgtEl>
                                          <p:spTgt spid="132103"/>
                                        </p:tgtEl>
                                        <p:attrNameLst>
                                          <p:attrName>style.visibility</p:attrName>
                                        </p:attrNameLst>
                                      </p:cBhvr>
                                      <p:to>
                                        <p:strVal val="visible"/>
                                      </p:to>
                                    </p:set>
                                    <p:animEffect transition="in" filter="strips(downRight)">
                                      <p:cBhvr>
                                        <p:cTn id="18" dur="500"/>
                                        <p:tgtEl>
                                          <p:spTgt spid="132103"/>
                                        </p:tgtEl>
                                      </p:cBhvr>
                                    </p:animEffect>
                                  </p:childTnLst>
                                  <p:subTnLst>
                                    <p:audio>
                                      <p:cMediaNode>
                                        <p:cTn display="0" masterRel="sameClick">
                                          <p:stCondLst>
                                            <p:cond evt="begin" delay="0">
                                              <p:tn val="16"/>
                                            </p:cond>
                                          </p:stCondLst>
                                          <p:endCondLst>
                                            <p:cond evt="onStopAudio" delay="0">
                                              <p:tgtEl>
                                                <p:sldTgt/>
                                              </p:tgtEl>
                                            </p:cond>
                                          </p:endCondLst>
                                        </p:cTn>
                                        <p:tgtEl>
                                          <p:sndTgt r:embed="rId4" name="CHIMES.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nodeType="clickEffect">
                                  <p:stCondLst>
                                    <p:cond delay="0"/>
                                  </p:stCondLst>
                                  <p:childTnLst>
                                    <p:set>
                                      <p:cBhvr>
                                        <p:cTn id="22" dur="1" fill="hold">
                                          <p:stCondLst>
                                            <p:cond delay="0"/>
                                          </p:stCondLst>
                                        </p:cTn>
                                        <p:tgtEl>
                                          <p:spTgt spid="132105"/>
                                        </p:tgtEl>
                                        <p:attrNameLst>
                                          <p:attrName>style.visibility</p:attrName>
                                        </p:attrNameLst>
                                      </p:cBhvr>
                                      <p:to>
                                        <p:strVal val="visible"/>
                                      </p:to>
                                    </p:set>
                                    <p:animEffect transition="in" filter="strips(downRight)">
                                      <p:cBhvr>
                                        <p:cTn id="23" dur="500"/>
                                        <p:tgtEl>
                                          <p:spTgt spid="13210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nodeType="clickEffect">
                                  <p:stCondLst>
                                    <p:cond delay="0"/>
                                  </p:stCondLst>
                                  <p:childTnLst>
                                    <p:set>
                                      <p:cBhvr>
                                        <p:cTn id="27" dur="1" fill="hold">
                                          <p:stCondLst>
                                            <p:cond delay="0"/>
                                          </p:stCondLst>
                                        </p:cTn>
                                        <p:tgtEl>
                                          <p:spTgt spid="132108"/>
                                        </p:tgtEl>
                                        <p:attrNameLst>
                                          <p:attrName>style.visibility</p:attrName>
                                        </p:attrNameLst>
                                      </p:cBhvr>
                                      <p:to>
                                        <p:strVal val="visible"/>
                                      </p:to>
                                    </p:set>
                                    <p:animEffect transition="in" filter="strips(downRight)">
                                      <p:cBhvr>
                                        <p:cTn id="28" dur="500"/>
                                        <p:tgtEl>
                                          <p:spTgt spid="13210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nodeType="clickEffect">
                                  <p:stCondLst>
                                    <p:cond delay="0"/>
                                  </p:stCondLst>
                                  <p:childTnLst>
                                    <p:set>
                                      <p:cBhvr>
                                        <p:cTn id="32" dur="1" fill="hold">
                                          <p:stCondLst>
                                            <p:cond delay="0"/>
                                          </p:stCondLst>
                                        </p:cTn>
                                        <p:tgtEl>
                                          <p:spTgt spid="132099"/>
                                        </p:tgtEl>
                                        <p:attrNameLst>
                                          <p:attrName>style.visibility</p:attrName>
                                        </p:attrNameLst>
                                      </p:cBhvr>
                                      <p:to>
                                        <p:strVal val="visible"/>
                                      </p:to>
                                    </p:set>
                                    <p:animEffect transition="in" filter="strips(downRight)">
                                      <p:cBhvr>
                                        <p:cTn id="33" dur="500"/>
                                        <p:tgtEl>
                                          <p:spTgt spid="13209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6" fill="hold" nodeType="clickEffect">
                                  <p:stCondLst>
                                    <p:cond delay="0"/>
                                  </p:stCondLst>
                                  <p:childTnLst>
                                    <p:set>
                                      <p:cBhvr>
                                        <p:cTn id="37" dur="1" fill="hold">
                                          <p:stCondLst>
                                            <p:cond delay="0"/>
                                          </p:stCondLst>
                                        </p:cTn>
                                        <p:tgtEl>
                                          <p:spTgt spid="132113"/>
                                        </p:tgtEl>
                                        <p:attrNameLst>
                                          <p:attrName>style.visibility</p:attrName>
                                        </p:attrNameLst>
                                      </p:cBhvr>
                                      <p:to>
                                        <p:strVal val="visible"/>
                                      </p:to>
                                    </p:set>
                                    <p:animEffect transition="in" filter="strips(downRight)">
                                      <p:cBhvr>
                                        <p:cTn id="38" dur="500"/>
                                        <p:tgtEl>
                                          <p:spTgt spid="132113"/>
                                        </p:tgtEl>
                                      </p:cBhvr>
                                    </p:animEffect>
                                  </p:childTnLst>
                                  <p:subTnLst>
                                    <p:audio>
                                      <p:cMediaNode>
                                        <p:cTn display="0" masterRel="sameClick">
                                          <p:stCondLst>
                                            <p:cond evt="begin" delay="0">
                                              <p:tn val="36"/>
                                            </p:cond>
                                          </p:stCondLst>
                                          <p:endCondLst>
                                            <p:cond evt="onStopAudio" delay="0">
                                              <p:tgtEl>
                                                <p:sldTgt/>
                                              </p:tgtEl>
                                            </p:cond>
                                          </p:endCondLst>
                                        </p:cTn>
                                        <p:tgtEl>
                                          <p:sndTgt r:embed="rId4" name="CHIMES.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6" fill="hold" nodeType="clickEffect">
                                  <p:stCondLst>
                                    <p:cond delay="0"/>
                                  </p:stCondLst>
                                  <p:childTnLst>
                                    <p:set>
                                      <p:cBhvr>
                                        <p:cTn id="42" dur="1" fill="hold">
                                          <p:stCondLst>
                                            <p:cond delay="0"/>
                                          </p:stCondLst>
                                        </p:cTn>
                                        <p:tgtEl>
                                          <p:spTgt spid="132117"/>
                                        </p:tgtEl>
                                        <p:attrNameLst>
                                          <p:attrName>style.visibility</p:attrName>
                                        </p:attrNameLst>
                                      </p:cBhvr>
                                      <p:to>
                                        <p:strVal val="visible"/>
                                      </p:to>
                                    </p:set>
                                    <p:animEffect transition="in" filter="strips(downRight)">
                                      <p:cBhvr>
                                        <p:cTn id="43" dur="500"/>
                                        <p:tgtEl>
                                          <p:spTgt spid="132117"/>
                                        </p:tgtEl>
                                      </p:cBhvr>
                                    </p:animEffect>
                                  </p:childTnLst>
                                  <p:subTnLst>
                                    <p:audio>
                                      <p:cMediaNode>
                                        <p:cTn display="0" masterRel="sameClick">
                                          <p:stCondLst>
                                            <p:cond evt="begin" delay="0">
                                              <p:tn val="41"/>
                                            </p:cond>
                                          </p:stCondLst>
                                          <p:endCondLst>
                                            <p:cond evt="onStopAudio" delay="0">
                                              <p:tgtEl>
                                                <p:sldTgt/>
                                              </p:tgtEl>
                                            </p:cond>
                                          </p:endCondLst>
                                        </p:cTn>
                                        <p:tgtEl>
                                          <p:sndTgt r:embed="rId4" name="CHIMES.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18" presetClass="entr" presetSubtype="6" fill="hold" nodeType="clickEffect">
                                  <p:stCondLst>
                                    <p:cond delay="0"/>
                                  </p:stCondLst>
                                  <p:childTnLst>
                                    <p:set>
                                      <p:cBhvr>
                                        <p:cTn id="47" dur="1" fill="hold">
                                          <p:stCondLst>
                                            <p:cond delay="0"/>
                                          </p:stCondLst>
                                        </p:cTn>
                                        <p:tgtEl>
                                          <p:spTgt spid="132120"/>
                                        </p:tgtEl>
                                        <p:attrNameLst>
                                          <p:attrName>style.visibility</p:attrName>
                                        </p:attrNameLst>
                                      </p:cBhvr>
                                      <p:to>
                                        <p:strVal val="visible"/>
                                      </p:to>
                                    </p:set>
                                    <p:animEffect transition="in" filter="strips(downRight)">
                                      <p:cBhvr>
                                        <p:cTn id="48" dur="500"/>
                                        <p:tgtEl>
                                          <p:spTgt spid="132120"/>
                                        </p:tgtEl>
                                      </p:cBhvr>
                                    </p:animEffect>
                                  </p:childTnLst>
                                  <p:subTnLst>
                                    <p:audio>
                                      <p:cMediaNode>
                                        <p:cTn display="0" masterRel="sameClick">
                                          <p:stCondLst>
                                            <p:cond evt="begin" delay="0">
                                              <p:tn val="46"/>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ChangeArrowheads="1"/>
          </p:cNvSpPr>
          <p:nvPr/>
        </p:nvSpPr>
        <p:spPr bwMode="auto">
          <a:xfrm>
            <a:off x="323850" y="115888"/>
            <a:ext cx="8604250" cy="762000"/>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a:lnSpc>
                <a:spcPct val="110000"/>
              </a:lnSpc>
              <a:buFont typeface="Wingdings" pitchFamily="2" charset="2"/>
              <a:buNone/>
            </a:pPr>
            <a:r>
              <a:rPr lang="zh-CN" altLang="zh-CN" sz="2000" b="1">
                <a:solidFill>
                  <a:srgbClr val="FF3300"/>
                </a:solidFill>
                <a:ea typeface="宋体" pitchFamily="2" charset="-122"/>
              </a:rPr>
              <a:t>【例】 　</a:t>
            </a:r>
            <a:r>
              <a:rPr lang="zh-CN" altLang="zh-CN" sz="2000" b="1">
                <a:ea typeface="宋体" pitchFamily="2" charset="-122"/>
              </a:rPr>
              <a:t>电路如图所示，设</a:t>
            </a:r>
            <a:r>
              <a:rPr lang="zh-CN" altLang="zh-CN" sz="2000" b="1" i="1">
                <a:ea typeface="宋体" pitchFamily="2" charset="-122"/>
              </a:rPr>
              <a:t>V</a:t>
            </a:r>
            <a:r>
              <a:rPr lang="zh-CN" altLang="zh-CN" sz="2000" b="1" baseline="-30000">
                <a:ea typeface="宋体" pitchFamily="2" charset="-122"/>
              </a:rPr>
              <a:t>BEQ</a:t>
            </a:r>
            <a:r>
              <a:rPr lang="zh-CN" altLang="zh-CN" sz="2000" b="1">
                <a:ea typeface="宋体" pitchFamily="2" charset="-122"/>
              </a:rPr>
              <a:t>＝0.7V,</a:t>
            </a:r>
          </a:p>
          <a:p>
            <a:pPr algn="l">
              <a:lnSpc>
                <a:spcPct val="110000"/>
              </a:lnSpc>
              <a:buFont typeface="Wingdings" pitchFamily="2" charset="2"/>
              <a:buNone/>
            </a:pPr>
            <a:r>
              <a:rPr lang="zh-CN" altLang="zh-CN" sz="2000" b="1">
                <a:ea typeface="宋体" pitchFamily="2" charset="-122"/>
              </a:rPr>
              <a:t>                       </a:t>
            </a:r>
          </a:p>
        </p:txBody>
      </p:sp>
      <p:graphicFrame>
        <p:nvGraphicFramePr>
          <p:cNvPr id="81923" name="Object 3"/>
          <p:cNvGraphicFramePr>
            <a:graphicFrameLocks noGrp="1" noChangeAspect="1"/>
          </p:cNvGraphicFramePr>
          <p:nvPr>
            <p:ph sz="quarter" idx="1"/>
          </p:nvPr>
        </p:nvGraphicFramePr>
        <p:xfrm>
          <a:off x="1979613" y="2997200"/>
          <a:ext cx="5040312" cy="3860800"/>
        </p:xfrm>
        <a:graphic>
          <a:graphicData uri="http://schemas.openxmlformats.org/presentationml/2006/ole">
            <p:oleObj spid="_x0000_s25666" r:id="rId4" imgW="4151071" imgH="3468319" progId="">
              <p:embed/>
            </p:oleObj>
          </a:graphicData>
        </a:graphic>
      </p:graphicFrame>
      <p:graphicFrame>
        <p:nvGraphicFramePr>
          <p:cNvPr id="81924" name="Object 4"/>
          <p:cNvGraphicFramePr>
            <a:graphicFrameLocks noGrp="1" noChangeAspect="1"/>
          </p:cNvGraphicFramePr>
          <p:nvPr>
            <p:ph sz="quarter" idx="2"/>
          </p:nvPr>
        </p:nvGraphicFramePr>
        <p:xfrm>
          <a:off x="5580063" y="115888"/>
          <a:ext cx="2513012" cy="476250"/>
        </p:xfrm>
        <a:graphic>
          <a:graphicData uri="http://schemas.openxmlformats.org/presentationml/2006/ole">
            <p:oleObj spid="_x0000_s25667" r:id="rId5" imgW="1217598" imgH="230703" progId="Equation.3">
              <p:embed/>
            </p:oleObj>
          </a:graphicData>
        </a:graphic>
      </p:graphicFrame>
      <p:graphicFrame>
        <p:nvGraphicFramePr>
          <p:cNvPr id="81925" name="Object 5"/>
          <p:cNvGraphicFramePr>
            <a:graphicFrameLocks noGrp="1" noChangeAspect="1"/>
          </p:cNvGraphicFramePr>
          <p:nvPr>
            <p:ph sz="quarter" idx="3"/>
          </p:nvPr>
        </p:nvGraphicFramePr>
        <p:xfrm>
          <a:off x="1331913" y="981075"/>
          <a:ext cx="5761037" cy="577850"/>
        </p:xfrm>
        <a:graphic>
          <a:graphicData uri="http://schemas.openxmlformats.org/presentationml/2006/ole">
            <p:oleObj spid="_x0000_s25668" r:id="rId6" imgW="2198054" imgH="228699" progId="Equation.3">
              <p:embed/>
            </p:oleObj>
          </a:graphicData>
        </a:graphic>
      </p:graphicFrame>
      <p:graphicFrame>
        <p:nvGraphicFramePr>
          <p:cNvPr id="81926" name="Object 6"/>
          <p:cNvGraphicFramePr>
            <a:graphicFrameLocks noGrp="1" noChangeAspect="1"/>
          </p:cNvGraphicFramePr>
          <p:nvPr>
            <p:ph sz="quarter" idx="4"/>
          </p:nvPr>
        </p:nvGraphicFramePr>
        <p:xfrm>
          <a:off x="1258888" y="549275"/>
          <a:ext cx="7489825" cy="588963"/>
        </p:xfrm>
        <a:graphic>
          <a:graphicData uri="http://schemas.openxmlformats.org/presentationml/2006/ole">
            <p:oleObj spid="_x0000_s25669" r:id="rId7" imgW="2844800" imgH="228600" progId="Equation.3">
              <p:embed/>
            </p:oleObj>
          </a:graphicData>
        </a:graphic>
      </p:graphicFrame>
      <p:sp>
        <p:nvSpPr>
          <p:cNvPr id="81927" name="Text Box 7"/>
          <p:cNvSpPr txBox="1">
            <a:spLocks noChangeArrowheads="1"/>
          </p:cNvSpPr>
          <p:nvPr/>
        </p:nvSpPr>
        <p:spPr bwMode="auto">
          <a:xfrm>
            <a:off x="684213" y="1412875"/>
            <a:ext cx="7740650"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r>
              <a:rPr lang="zh-CN" altLang="zh-CN" b="1"/>
              <a:t>设电容对交流信号可视为短路。试求：</a:t>
            </a:r>
          </a:p>
          <a:p>
            <a:pPr algn="l" eaLnBrk="1" hangingPunct="1"/>
            <a:r>
              <a:rPr lang="zh-CN" altLang="zh-CN" b="1"/>
              <a:t>（1）静态工作电流I</a:t>
            </a:r>
            <a:r>
              <a:rPr lang="zh-CN" altLang="zh-CN" b="1" baseline="-25000"/>
              <a:t>CQ</a:t>
            </a:r>
            <a:r>
              <a:rPr lang="zh-CN" altLang="zh-CN" b="1"/>
              <a:t>、I</a:t>
            </a:r>
            <a:r>
              <a:rPr lang="zh-CN" altLang="zh-CN" b="1" baseline="-25000"/>
              <a:t>BQ</a:t>
            </a:r>
            <a:r>
              <a:rPr lang="zh-CN" altLang="zh-CN" b="1"/>
              <a:t>和电压V</a:t>
            </a:r>
            <a:r>
              <a:rPr lang="zh-CN" altLang="zh-CN" b="1" baseline="-25000"/>
              <a:t>CEQ</a:t>
            </a:r>
            <a:r>
              <a:rPr lang="zh-CN" altLang="zh-CN" b="1"/>
              <a:t>；</a:t>
            </a:r>
          </a:p>
          <a:p>
            <a:pPr algn="l" eaLnBrk="1" hangingPunct="1"/>
            <a:r>
              <a:rPr lang="zh-CN" altLang="zh-CN" b="1"/>
              <a:t>（2）计算A</a:t>
            </a:r>
            <a:r>
              <a:rPr lang="zh-CN" altLang="zh-CN" b="1" baseline="-25000"/>
              <a:t>V</a:t>
            </a:r>
            <a:r>
              <a:rPr lang="zh-CN" altLang="zh-CN" b="1"/>
              <a:t>、R</a:t>
            </a:r>
            <a:r>
              <a:rPr lang="zh-CN" altLang="zh-CN" b="1" baseline="-25000"/>
              <a:t>i</a:t>
            </a:r>
            <a:r>
              <a:rPr lang="zh-CN" altLang="zh-CN" b="1"/>
              <a:t>、R</a:t>
            </a:r>
            <a:r>
              <a:rPr lang="zh-CN" altLang="zh-CN" b="1" baseline="-25000"/>
              <a:t>O、</a:t>
            </a:r>
            <a:r>
              <a:rPr lang="zh-CN" altLang="zh-CN" b="1"/>
              <a:t>A</a:t>
            </a:r>
            <a:r>
              <a:rPr lang="zh-CN" altLang="zh-CN" b="1" baseline="-25000"/>
              <a:t>VS</a:t>
            </a:r>
            <a:r>
              <a:rPr lang="zh-CN" altLang="zh-CN" b="1"/>
              <a:t>；</a:t>
            </a:r>
          </a:p>
          <a:p>
            <a:pPr algn="l" eaLnBrk="1" hangingPunct="1"/>
            <a:r>
              <a:rPr lang="zh-CN" altLang="zh-CN" b="1"/>
              <a:t>（3）若R</a:t>
            </a:r>
            <a:r>
              <a:rPr lang="zh-CN" altLang="zh-CN" b="1" baseline="-25000"/>
              <a:t>e</a:t>
            </a:r>
            <a:r>
              <a:rPr lang="zh-CN" altLang="zh-CN" b="1"/>
              <a:t>两端并联50uF电容，重复求解（1）、（2）。</a:t>
            </a:r>
          </a:p>
        </p:txBody>
      </p:sp>
    </p:spTree>
    <p:extLst>
      <p:ext uri="{BB962C8B-B14F-4D97-AF65-F5344CB8AC3E}">
        <p14:creationId xmlns:p14="http://schemas.microsoft.com/office/powerpoint/2010/main" xmlns="" val="37418298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8242"/>
                                        </p:tgtEl>
                                        <p:attrNameLst>
                                          <p:attrName>style.visibility</p:attrName>
                                        </p:attrNameLst>
                                      </p:cBhvr>
                                      <p:to>
                                        <p:strVal val="visible"/>
                                      </p:to>
                                    </p:set>
                                    <p:animEffect transition="in" filter="dissolve">
                                      <p:cBhvr>
                                        <p:cTn id="7" dur="500"/>
                                        <p:tgtEl>
                                          <p:spTgt spid="138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Line 2"/>
          <p:cNvSpPr>
            <a:spLocks noChangeShapeType="1"/>
          </p:cNvSpPr>
          <p:nvPr/>
        </p:nvSpPr>
        <p:spPr bwMode="auto">
          <a:xfrm>
            <a:off x="381000" y="762000"/>
            <a:ext cx="4876800" cy="0"/>
          </a:xfrm>
          <a:prstGeom prst="line">
            <a:avLst/>
          </a:prstGeom>
          <a:noFill/>
          <a:ln w="889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947" name="Rectangle 3">
            <a:hlinkClick r:id="rId5" action="ppaction://hlinksldjump"/>
          </p:cNvPr>
          <p:cNvSpPr>
            <a:spLocks noChangeArrowheads="1"/>
          </p:cNvSpPr>
          <p:nvPr/>
        </p:nvSpPr>
        <p:spPr bwMode="auto">
          <a:xfrm>
            <a:off x="381000" y="152400"/>
            <a:ext cx="502920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200" b="1" dirty="0" smtClean="0">
                <a:solidFill>
                  <a:srgbClr val="000066"/>
                </a:solidFill>
                <a:ea typeface="黑体" pitchFamily="49" charset="-122"/>
              </a:rPr>
              <a:t>5</a:t>
            </a:r>
            <a:r>
              <a:rPr lang="zh-CN" altLang="zh-CN" sz="3200" b="1" dirty="0" smtClean="0">
                <a:solidFill>
                  <a:srgbClr val="000066"/>
                </a:solidFill>
                <a:ea typeface="黑体" pitchFamily="49" charset="-122"/>
              </a:rPr>
              <a:t>.</a:t>
            </a:r>
            <a:r>
              <a:rPr lang="zh-CN" altLang="zh-CN" sz="3200" b="1" dirty="0">
                <a:solidFill>
                  <a:srgbClr val="000066"/>
                </a:solidFill>
                <a:ea typeface="黑体" pitchFamily="49" charset="-122"/>
              </a:rPr>
              <a:t>4.3 其它射极偏置电路</a:t>
            </a:r>
          </a:p>
        </p:txBody>
      </p:sp>
      <p:sp>
        <p:nvSpPr>
          <p:cNvPr id="82948" name="Text Box 4"/>
          <p:cNvSpPr txBox="1">
            <a:spLocks noChangeArrowheads="1"/>
          </p:cNvSpPr>
          <p:nvPr/>
        </p:nvSpPr>
        <p:spPr bwMode="auto">
          <a:xfrm>
            <a:off x="373063" y="1403350"/>
            <a:ext cx="4343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b">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r>
              <a:rPr lang="zh-CN" altLang="zh-CN" b="1">
                <a:solidFill>
                  <a:srgbClr val="800000"/>
                </a:solidFill>
                <a:ea typeface="黑体" pitchFamily="49" charset="-122"/>
              </a:rPr>
              <a:t>1. 含有双电源的射极偏置电路</a:t>
            </a:r>
          </a:p>
        </p:txBody>
      </p:sp>
      <p:sp>
        <p:nvSpPr>
          <p:cNvPr id="140293" name="Rectangle 5"/>
          <p:cNvSpPr>
            <a:spLocks noChangeArrowheads="1"/>
          </p:cNvSpPr>
          <p:nvPr/>
        </p:nvSpPr>
        <p:spPr bwMode="auto">
          <a:xfrm>
            <a:off x="539750" y="2420938"/>
            <a:ext cx="29718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zh-CN" altLang="zh-CN" sz="2800" b="1">
                <a:solidFill>
                  <a:srgbClr val="0000FF"/>
                </a:solidFill>
                <a:latin typeface="楷体_GB2312" pitchFamily="1" charset="-122"/>
              </a:rPr>
              <a:t>静态工作点</a:t>
            </a:r>
          </a:p>
        </p:txBody>
      </p:sp>
      <p:graphicFrame>
        <p:nvGraphicFramePr>
          <p:cNvPr id="82950" name="Object 6"/>
          <p:cNvGraphicFramePr>
            <a:graphicFrameLocks noChangeAspect="1"/>
          </p:cNvGraphicFramePr>
          <p:nvPr/>
        </p:nvGraphicFramePr>
        <p:xfrm>
          <a:off x="971550" y="4365625"/>
          <a:ext cx="5257800" cy="482600"/>
        </p:xfrm>
        <a:graphic>
          <a:graphicData uri="http://schemas.openxmlformats.org/presentationml/2006/ole">
            <p:oleObj spid="_x0000_s26690" r:id="rId6" imgW="2629755" imgH="241295" progId="Equation.3">
              <p:embed/>
            </p:oleObj>
          </a:graphicData>
        </a:graphic>
      </p:graphicFrame>
      <p:graphicFrame>
        <p:nvGraphicFramePr>
          <p:cNvPr id="82951" name="Object 7"/>
          <p:cNvGraphicFramePr>
            <a:graphicFrameLocks noChangeAspect="1"/>
          </p:cNvGraphicFramePr>
          <p:nvPr/>
        </p:nvGraphicFramePr>
        <p:xfrm>
          <a:off x="1116013" y="5300663"/>
          <a:ext cx="912812" cy="406400"/>
        </p:xfrm>
        <a:graphic>
          <a:graphicData uri="http://schemas.openxmlformats.org/presentationml/2006/ole">
            <p:oleObj spid="_x0000_s26691" r:id="rId7" imgW="465278" imgH="206790" progId="Equation.3">
              <p:embed/>
            </p:oleObj>
          </a:graphicData>
        </a:graphic>
      </p:graphicFrame>
      <p:graphicFrame>
        <p:nvGraphicFramePr>
          <p:cNvPr id="82952" name="Object 8"/>
          <p:cNvGraphicFramePr>
            <a:graphicFrameLocks noChangeAspect="1"/>
          </p:cNvGraphicFramePr>
          <p:nvPr/>
        </p:nvGraphicFramePr>
        <p:xfrm>
          <a:off x="1060450" y="5837238"/>
          <a:ext cx="4948238" cy="406400"/>
        </p:xfrm>
        <a:graphic>
          <a:graphicData uri="http://schemas.openxmlformats.org/presentationml/2006/ole">
            <p:oleObj spid="_x0000_s26692" r:id="rId8" imgW="2475426" imgH="203112" progId="Equation.3">
              <p:embed/>
            </p:oleObj>
          </a:graphicData>
        </a:graphic>
      </p:graphicFrame>
      <p:graphicFrame>
        <p:nvGraphicFramePr>
          <p:cNvPr id="82953" name="Object 9"/>
          <p:cNvGraphicFramePr>
            <a:graphicFrameLocks noChangeAspect="1"/>
          </p:cNvGraphicFramePr>
          <p:nvPr/>
        </p:nvGraphicFramePr>
        <p:xfrm>
          <a:off x="1062038" y="3500438"/>
          <a:ext cx="1674812" cy="406400"/>
        </p:xfrm>
        <a:graphic>
          <a:graphicData uri="http://schemas.openxmlformats.org/presentationml/2006/ole">
            <p:oleObj spid="_x0000_s26693" r:id="rId9" imgW="845170" imgH="204890" progId="Equation.3">
              <p:embed/>
            </p:oleObj>
          </a:graphicData>
        </a:graphic>
      </p:graphicFrame>
      <p:sp>
        <p:nvSpPr>
          <p:cNvPr id="82954" name="AutoShape 10"/>
          <p:cNvSpPr>
            <a:spLocks/>
          </p:cNvSpPr>
          <p:nvPr/>
        </p:nvSpPr>
        <p:spPr bwMode="auto">
          <a:xfrm>
            <a:off x="755650" y="3613150"/>
            <a:ext cx="287338" cy="1008063"/>
          </a:xfrm>
          <a:prstGeom prst="leftBrace">
            <a:avLst>
              <a:gd name="adj1" fmla="val 29236"/>
              <a:gd name="adj2" fmla="val 50000"/>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pic>
        <p:nvPicPr>
          <p:cNvPr id="82955" name="Picture 11" descr="445a"/>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4932363" y="258763"/>
            <a:ext cx="3960812" cy="3817937"/>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sp>
        <p:nvSpPr>
          <p:cNvPr id="82956" name="Arc 12"/>
          <p:cNvSpPr>
            <a:spLocks/>
          </p:cNvSpPr>
          <p:nvPr/>
        </p:nvSpPr>
        <p:spPr bwMode="auto">
          <a:xfrm rot="3720000">
            <a:off x="6528594" y="1870869"/>
            <a:ext cx="812800" cy="804862"/>
          </a:xfrm>
          <a:custGeom>
            <a:avLst/>
            <a:gdLst>
              <a:gd name="T0" fmla="*/ 2147483647 w 43200"/>
              <a:gd name="T1" fmla="*/ 2147483647 h 43200"/>
              <a:gd name="T2" fmla="*/ 2147483647 w 43200"/>
              <a:gd name="T3" fmla="*/ 2147483647 h 43200"/>
              <a:gd name="T4" fmla="*/ 2147483647 w 43200"/>
              <a:gd name="T5" fmla="*/ 2147483647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5333" y="38272"/>
                </a:moveTo>
                <a:cubicBezTo>
                  <a:pt x="31465" y="41457"/>
                  <a:pt x="26610" y="43199"/>
                  <a:pt x="21600" y="43200"/>
                </a:cubicBezTo>
                <a:cubicBezTo>
                  <a:pt x="9670" y="43200"/>
                  <a:pt x="0" y="33529"/>
                  <a:pt x="0" y="21600"/>
                </a:cubicBezTo>
                <a:cubicBezTo>
                  <a:pt x="0" y="9670"/>
                  <a:pt x="9670" y="0"/>
                  <a:pt x="21600" y="0"/>
                </a:cubicBezTo>
                <a:cubicBezTo>
                  <a:pt x="33529" y="-1"/>
                  <a:pt x="43199" y="9670"/>
                  <a:pt x="43200" y="21599"/>
                </a:cubicBezTo>
              </a:path>
              <a:path w="43200" h="43200" stroke="0" extrusionOk="0">
                <a:moveTo>
                  <a:pt x="35333" y="38272"/>
                </a:moveTo>
                <a:cubicBezTo>
                  <a:pt x="31465" y="41457"/>
                  <a:pt x="26610" y="43199"/>
                  <a:pt x="21600" y="43200"/>
                </a:cubicBezTo>
                <a:cubicBezTo>
                  <a:pt x="9670" y="43200"/>
                  <a:pt x="0" y="33529"/>
                  <a:pt x="0" y="21600"/>
                </a:cubicBezTo>
                <a:cubicBezTo>
                  <a:pt x="0" y="9670"/>
                  <a:pt x="9670" y="0"/>
                  <a:pt x="21600" y="0"/>
                </a:cubicBezTo>
                <a:cubicBezTo>
                  <a:pt x="33529" y="-1"/>
                  <a:pt x="43199" y="9670"/>
                  <a:pt x="43200" y="21599"/>
                </a:cubicBezTo>
                <a:lnTo>
                  <a:pt x="21600" y="21600"/>
                </a:lnTo>
                <a:lnTo>
                  <a:pt x="35333" y="38272"/>
                </a:lnTo>
                <a:close/>
              </a:path>
            </a:pathLst>
          </a:custGeom>
          <a:noFill/>
          <a:ln w="28575" cmpd="sng">
            <a:solidFill>
              <a:srgbClr val="FF0000"/>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xmlns="" val="1769401114"/>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0293"/>
                                        </p:tgtEl>
                                        <p:attrNameLst>
                                          <p:attrName>style.visibility</p:attrName>
                                        </p:attrNameLst>
                                      </p:cBhvr>
                                      <p:to>
                                        <p:strVal val="visible"/>
                                      </p:to>
                                    </p:set>
                                    <p:animEffect transition="in" filter="strips(downRight)">
                                      <p:cBhvr>
                                        <p:cTn id="7" dur="500"/>
                                        <p:tgtEl>
                                          <p:spTgt spid="140293"/>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3"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a:hlinkClick r:id="rId3"/>
          </p:cNvPr>
          <p:cNvSpPr txBox="1">
            <a:spLocks noChangeArrowheads="1"/>
          </p:cNvSpPr>
          <p:nvPr/>
        </p:nvSpPr>
        <p:spPr bwMode="auto">
          <a:xfrm>
            <a:off x="755650" y="1412875"/>
            <a:ext cx="6019800" cy="5492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en-US" altLang="zh-CN" sz="3600" b="1">
                <a:solidFill>
                  <a:srgbClr val="0000CC"/>
                </a:solidFill>
                <a:ea typeface="黑体" pitchFamily="49" charset="-122"/>
              </a:rPr>
              <a:t>5</a:t>
            </a:r>
            <a:r>
              <a:rPr lang="zh-CN" altLang="zh-CN" sz="3600" b="1">
                <a:solidFill>
                  <a:srgbClr val="0000CC"/>
                </a:solidFill>
                <a:ea typeface="黑体" pitchFamily="49" charset="-122"/>
              </a:rPr>
              <a:t>.1  BJT</a:t>
            </a:r>
          </a:p>
        </p:txBody>
      </p:sp>
      <p:sp>
        <p:nvSpPr>
          <p:cNvPr id="8195" name="Text Box 3">
            <a:hlinkClick r:id="rId4"/>
          </p:cNvPr>
          <p:cNvSpPr txBox="1">
            <a:spLocks noChangeArrowheads="1"/>
          </p:cNvSpPr>
          <p:nvPr/>
        </p:nvSpPr>
        <p:spPr bwMode="auto">
          <a:xfrm>
            <a:off x="755650" y="2708275"/>
            <a:ext cx="6400800" cy="5492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en-US" altLang="zh-CN" sz="3600" b="1">
                <a:solidFill>
                  <a:srgbClr val="0000CC"/>
                </a:solidFill>
                <a:ea typeface="黑体" pitchFamily="49" charset="-122"/>
              </a:rPr>
              <a:t>5</a:t>
            </a:r>
            <a:r>
              <a:rPr lang="zh-CN" altLang="zh-CN" sz="3600" b="1">
                <a:solidFill>
                  <a:srgbClr val="0000CC"/>
                </a:solidFill>
                <a:ea typeface="黑体" pitchFamily="49" charset="-122"/>
              </a:rPr>
              <a:t>.3  </a:t>
            </a:r>
            <a:r>
              <a:rPr lang="en-US" altLang="zh-CN" sz="3600" b="1">
                <a:solidFill>
                  <a:srgbClr val="0000CC"/>
                </a:solidFill>
                <a:ea typeface="黑体" pitchFamily="49" charset="-122"/>
              </a:rPr>
              <a:t>BJT</a:t>
            </a:r>
            <a:r>
              <a:rPr lang="zh-CN" altLang="zh-CN" sz="3600" b="1">
                <a:solidFill>
                  <a:srgbClr val="0000CC"/>
                </a:solidFill>
                <a:ea typeface="黑体" pitchFamily="49" charset="-122"/>
              </a:rPr>
              <a:t>放大电路的分析方法</a:t>
            </a:r>
          </a:p>
        </p:txBody>
      </p:sp>
      <p:sp>
        <p:nvSpPr>
          <p:cNvPr id="8196" name="Text Box 4">
            <a:hlinkClick r:id="rId5"/>
          </p:cNvPr>
          <p:cNvSpPr txBox="1">
            <a:spLocks noChangeArrowheads="1"/>
          </p:cNvSpPr>
          <p:nvPr/>
        </p:nvSpPr>
        <p:spPr bwMode="auto">
          <a:xfrm>
            <a:off x="755650" y="3379788"/>
            <a:ext cx="8172450" cy="5540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en-US" altLang="zh-CN" sz="3600" b="1" dirty="0">
                <a:solidFill>
                  <a:srgbClr val="0000CC"/>
                </a:solidFill>
                <a:ea typeface="黑体" pitchFamily="49" charset="-122"/>
              </a:rPr>
              <a:t>5</a:t>
            </a:r>
            <a:r>
              <a:rPr lang="zh-CN" altLang="zh-CN" sz="3600" b="1" dirty="0">
                <a:solidFill>
                  <a:srgbClr val="0000CC"/>
                </a:solidFill>
                <a:ea typeface="黑体" pitchFamily="49" charset="-122"/>
              </a:rPr>
              <a:t>.4  </a:t>
            </a:r>
            <a:r>
              <a:rPr lang="en-US" altLang="zh-CN" sz="3600" b="1" dirty="0">
                <a:solidFill>
                  <a:srgbClr val="0000CC"/>
                </a:solidFill>
                <a:ea typeface="黑体" pitchFamily="49" charset="-122"/>
              </a:rPr>
              <a:t>BJT</a:t>
            </a:r>
            <a:r>
              <a:rPr lang="zh-CN" altLang="zh-CN" sz="3600" b="1" dirty="0">
                <a:solidFill>
                  <a:srgbClr val="0000CC"/>
                </a:solidFill>
                <a:ea typeface="黑体" pitchFamily="49" charset="-122"/>
              </a:rPr>
              <a:t>放大电路静态工作点的稳定问题</a:t>
            </a:r>
          </a:p>
        </p:txBody>
      </p:sp>
      <p:sp>
        <p:nvSpPr>
          <p:cNvPr id="8197" name="Text Box 5">
            <a:hlinkClick r:id="rId6"/>
          </p:cNvPr>
          <p:cNvSpPr txBox="1">
            <a:spLocks noChangeArrowheads="1"/>
          </p:cNvSpPr>
          <p:nvPr/>
        </p:nvSpPr>
        <p:spPr bwMode="auto">
          <a:xfrm>
            <a:off x="755650" y="4032250"/>
            <a:ext cx="8424863" cy="5492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en-US" altLang="zh-CN" sz="3600" b="1">
                <a:solidFill>
                  <a:srgbClr val="0000CC"/>
                </a:solidFill>
                <a:ea typeface="黑体" pitchFamily="49" charset="-122"/>
              </a:rPr>
              <a:t>5</a:t>
            </a:r>
            <a:r>
              <a:rPr lang="zh-CN" altLang="zh-CN" sz="3600" b="1">
                <a:solidFill>
                  <a:srgbClr val="0000CC"/>
                </a:solidFill>
                <a:ea typeface="黑体" pitchFamily="49" charset="-122"/>
              </a:rPr>
              <a:t>.5  共集电极放大电路和共基极放大电路</a:t>
            </a:r>
          </a:p>
        </p:txBody>
      </p:sp>
      <p:sp>
        <p:nvSpPr>
          <p:cNvPr id="8198" name="Text Box 6">
            <a:hlinkClick r:id="rId7"/>
          </p:cNvPr>
          <p:cNvSpPr txBox="1">
            <a:spLocks noChangeArrowheads="1"/>
          </p:cNvSpPr>
          <p:nvPr/>
        </p:nvSpPr>
        <p:spPr bwMode="auto">
          <a:xfrm>
            <a:off x="755650" y="2060575"/>
            <a:ext cx="7010400" cy="5492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en-US" altLang="zh-CN" sz="3600" b="1">
                <a:solidFill>
                  <a:srgbClr val="0000CC"/>
                </a:solidFill>
                <a:ea typeface="黑体" pitchFamily="49" charset="-122"/>
              </a:rPr>
              <a:t>5</a:t>
            </a:r>
            <a:r>
              <a:rPr lang="zh-CN" altLang="zh-CN" sz="3600" b="1">
                <a:solidFill>
                  <a:srgbClr val="0000CC"/>
                </a:solidFill>
                <a:ea typeface="黑体" pitchFamily="49" charset="-122"/>
              </a:rPr>
              <a:t>.2  基本共射极放大电路</a:t>
            </a:r>
          </a:p>
        </p:txBody>
      </p:sp>
      <p:sp>
        <p:nvSpPr>
          <p:cNvPr id="8199" name="Text Box 7">
            <a:hlinkClick r:id="rId8"/>
          </p:cNvPr>
          <p:cNvSpPr txBox="1">
            <a:spLocks noChangeArrowheads="1"/>
          </p:cNvSpPr>
          <p:nvPr/>
        </p:nvSpPr>
        <p:spPr bwMode="auto">
          <a:xfrm>
            <a:off x="755650" y="4676775"/>
            <a:ext cx="7878763" cy="5540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en-US" altLang="zh-CN" sz="3600" b="1" dirty="0">
                <a:solidFill>
                  <a:srgbClr val="0000CC"/>
                </a:solidFill>
                <a:ea typeface="黑体" pitchFamily="49" charset="-122"/>
              </a:rPr>
              <a:t>5</a:t>
            </a:r>
            <a:r>
              <a:rPr lang="zh-CN" altLang="zh-CN" sz="3600" b="1" dirty="0">
                <a:solidFill>
                  <a:srgbClr val="0000CC"/>
                </a:solidFill>
                <a:ea typeface="黑体" pitchFamily="49" charset="-122"/>
              </a:rPr>
              <a:t>.</a:t>
            </a:r>
            <a:r>
              <a:rPr lang="en-US" altLang="zh-CN" sz="3600" b="1" dirty="0">
                <a:solidFill>
                  <a:srgbClr val="0000CC"/>
                </a:solidFill>
                <a:ea typeface="黑体" pitchFamily="49" charset="-122"/>
              </a:rPr>
              <a:t>6</a:t>
            </a:r>
            <a:r>
              <a:rPr lang="zh-CN" altLang="zh-CN" sz="3600" b="1" dirty="0">
                <a:solidFill>
                  <a:srgbClr val="0000CC"/>
                </a:solidFill>
                <a:ea typeface="黑体" pitchFamily="49" charset="-122"/>
              </a:rPr>
              <a:t>  </a:t>
            </a:r>
            <a:r>
              <a:rPr lang="en-US" altLang="zh-CN" sz="3600" b="1" dirty="0">
                <a:solidFill>
                  <a:srgbClr val="0000CC"/>
                </a:solidFill>
                <a:ea typeface="黑体" pitchFamily="49" charset="-122"/>
              </a:rPr>
              <a:t>FET</a:t>
            </a:r>
            <a:r>
              <a:rPr lang="zh-CN" altLang="en-US" sz="3600" b="1" dirty="0">
                <a:solidFill>
                  <a:srgbClr val="0000CC"/>
                </a:solidFill>
                <a:ea typeface="黑体" pitchFamily="49" charset="-122"/>
              </a:rPr>
              <a:t>和</a:t>
            </a:r>
            <a:r>
              <a:rPr lang="en-US" altLang="zh-CN" sz="3600" b="1" dirty="0">
                <a:solidFill>
                  <a:srgbClr val="0000CC"/>
                </a:solidFill>
                <a:ea typeface="黑体" pitchFamily="49" charset="-122"/>
              </a:rPr>
              <a:t>BJT</a:t>
            </a:r>
            <a:r>
              <a:rPr lang="zh-CN" altLang="en-US" sz="3600" b="1" dirty="0">
                <a:solidFill>
                  <a:srgbClr val="0000CC"/>
                </a:solidFill>
                <a:ea typeface="黑体" pitchFamily="49" charset="-122"/>
              </a:rPr>
              <a:t>及其放大电路性能比较</a:t>
            </a:r>
            <a:endParaRPr lang="zh-CN" altLang="zh-CN" sz="3600" b="1" dirty="0">
              <a:solidFill>
                <a:srgbClr val="0000CC"/>
              </a:solidFill>
              <a:ea typeface="黑体" pitchFamily="49" charset="-122"/>
            </a:endParaRPr>
          </a:p>
        </p:txBody>
      </p:sp>
      <p:pic>
        <p:nvPicPr>
          <p:cNvPr id="8200" name="Picture 9" descr="line1"/>
          <p:cNvPicPr>
            <a:picLocks noChangeAspect="1"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a:off x="395288" y="1127125"/>
            <a:ext cx="8455025"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201" name="WordArt 8"/>
          <p:cNvSpPr>
            <a:spLocks noChangeArrowheads="1" noChangeShapeType="1" noTextEdit="1"/>
          </p:cNvSpPr>
          <p:nvPr/>
        </p:nvSpPr>
        <p:spPr bwMode="auto">
          <a:xfrm>
            <a:off x="1066800" y="381000"/>
            <a:ext cx="2057400" cy="533400"/>
          </a:xfrm>
          <a:prstGeom prst="rect">
            <a:avLst/>
          </a:prstGeom>
        </p:spPr>
        <p:txBody>
          <a:bodyPr wrap="none" fromWordArt="1">
            <a:prstTxWarp prst="textPlain">
              <a:avLst>
                <a:gd name="adj" fmla="val 50000"/>
              </a:avLst>
            </a:prstTxWarp>
          </a:bodyPr>
          <a:lstStyle/>
          <a:p>
            <a:r>
              <a:rPr lang="zh-CN" altLang="en-US" sz="6600" b="1" kern="10">
                <a:ln w="3175">
                  <a:solidFill>
                    <a:srgbClr val="993300"/>
                  </a:solidFill>
                  <a:round/>
                  <a:headEnd/>
                  <a:tailEnd/>
                </a:ln>
                <a:solidFill>
                  <a:srgbClr val="FF0000"/>
                </a:solidFill>
                <a:latin typeface="黑体"/>
                <a:ea typeface="黑体"/>
              </a:rPr>
              <a:t>内容</a:t>
            </a:r>
          </a:p>
        </p:txBody>
      </p:sp>
      <p:sp>
        <p:nvSpPr>
          <p:cNvPr id="8202" name="Text Box 7">
            <a:hlinkClick r:id="rId8"/>
          </p:cNvPr>
          <p:cNvSpPr txBox="1">
            <a:spLocks noChangeArrowheads="1"/>
          </p:cNvSpPr>
          <p:nvPr/>
        </p:nvSpPr>
        <p:spPr bwMode="auto">
          <a:xfrm>
            <a:off x="768350" y="5327650"/>
            <a:ext cx="7620000" cy="5492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en-US" altLang="zh-CN" sz="3600" b="1">
                <a:solidFill>
                  <a:srgbClr val="0000CC"/>
                </a:solidFill>
                <a:ea typeface="黑体" pitchFamily="49" charset="-122"/>
              </a:rPr>
              <a:t>5</a:t>
            </a:r>
            <a:r>
              <a:rPr lang="zh-CN" altLang="zh-CN" sz="3600" b="1">
                <a:solidFill>
                  <a:srgbClr val="0000CC"/>
                </a:solidFill>
                <a:ea typeface="黑体" pitchFamily="49" charset="-122"/>
              </a:rPr>
              <a:t>.</a:t>
            </a:r>
            <a:r>
              <a:rPr lang="en-US" altLang="zh-CN" sz="3600" b="1">
                <a:solidFill>
                  <a:srgbClr val="0000CC"/>
                </a:solidFill>
                <a:ea typeface="黑体" pitchFamily="49" charset="-122"/>
              </a:rPr>
              <a:t>7</a:t>
            </a:r>
            <a:r>
              <a:rPr lang="zh-CN" altLang="zh-CN" sz="3600" b="1">
                <a:solidFill>
                  <a:srgbClr val="0000CC"/>
                </a:solidFill>
                <a:ea typeface="黑体" pitchFamily="49" charset="-122"/>
              </a:rPr>
              <a:t>  </a:t>
            </a:r>
            <a:r>
              <a:rPr lang="zh-CN" altLang="en-US" sz="3600" b="1">
                <a:solidFill>
                  <a:srgbClr val="0000CC"/>
                </a:solidFill>
                <a:ea typeface="黑体" pitchFamily="49" charset="-122"/>
              </a:rPr>
              <a:t>多级</a:t>
            </a:r>
            <a:r>
              <a:rPr lang="zh-CN" altLang="zh-CN" sz="3600" b="1">
                <a:solidFill>
                  <a:srgbClr val="0000CC"/>
                </a:solidFill>
                <a:ea typeface="黑体" pitchFamily="49" charset="-122"/>
              </a:rPr>
              <a:t>放大电路</a:t>
            </a:r>
          </a:p>
        </p:txBody>
      </p:sp>
      <p:sp>
        <p:nvSpPr>
          <p:cNvPr id="8203" name="Text Box 7">
            <a:hlinkClick r:id="rId8"/>
          </p:cNvPr>
          <p:cNvSpPr txBox="1">
            <a:spLocks noChangeArrowheads="1"/>
          </p:cNvSpPr>
          <p:nvPr/>
        </p:nvSpPr>
        <p:spPr bwMode="auto">
          <a:xfrm>
            <a:off x="755650" y="5903913"/>
            <a:ext cx="7620000" cy="5492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en-US" altLang="zh-CN" sz="3600" b="1" dirty="0">
                <a:ea typeface="黑体" pitchFamily="49" charset="-122"/>
              </a:rPr>
              <a:t>5</a:t>
            </a:r>
            <a:r>
              <a:rPr lang="zh-CN" altLang="zh-CN" sz="3600" b="1" dirty="0">
                <a:ea typeface="黑体" pitchFamily="49" charset="-122"/>
              </a:rPr>
              <a:t>.</a:t>
            </a:r>
            <a:r>
              <a:rPr lang="en-US" altLang="zh-CN" sz="3600" b="1" dirty="0">
                <a:ea typeface="黑体" pitchFamily="49" charset="-122"/>
              </a:rPr>
              <a:t>8</a:t>
            </a:r>
            <a:r>
              <a:rPr lang="zh-CN" altLang="zh-CN" sz="3600" b="1" dirty="0">
                <a:ea typeface="黑体" pitchFamily="49" charset="-122"/>
              </a:rPr>
              <a:t>  </a:t>
            </a:r>
            <a:r>
              <a:rPr lang="zh-CN" altLang="en-US" sz="3600" b="1" dirty="0">
                <a:ea typeface="黑体" pitchFamily="49" charset="-122"/>
              </a:rPr>
              <a:t>光电</a:t>
            </a:r>
            <a:r>
              <a:rPr lang="zh-CN" altLang="en-US" sz="3600" b="1" dirty="0" smtClean="0">
                <a:ea typeface="黑体" pitchFamily="49" charset="-122"/>
              </a:rPr>
              <a:t>三极管</a:t>
            </a:r>
            <a:r>
              <a:rPr lang="en-US" altLang="zh-CN" sz="3600" b="1" dirty="0" smtClean="0">
                <a:ea typeface="黑体" pitchFamily="49" charset="-122"/>
              </a:rPr>
              <a:t>(</a:t>
            </a:r>
            <a:r>
              <a:rPr lang="zh-CN" altLang="en-US" sz="3600" b="1" dirty="0" smtClean="0">
                <a:ea typeface="黑体" pitchFamily="49" charset="-122"/>
              </a:rPr>
              <a:t>不要求</a:t>
            </a:r>
            <a:r>
              <a:rPr lang="en-US" altLang="zh-CN" sz="3600" b="1" dirty="0" smtClean="0">
                <a:ea typeface="黑体" pitchFamily="49" charset="-122"/>
              </a:rPr>
              <a:t>)</a:t>
            </a:r>
            <a:endParaRPr lang="zh-CN" altLang="zh-CN" sz="3600" b="1" dirty="0">
              <a:ea typeface="黑体" pitchFamily="49" charset="-122"/>
            </a:endParaRPr>
          </a:p>
        </p:txBody>
      </p:sp>
    </p:spTree>
    <p:extLst>
      <p:ext uri="{BB962C8B-B14F-4D97-AF65-F5344CB8AC3E}">
        <p14:creationId xmlns:p14="http://schemas.microsoft.com/office/powerpoint/2010/main" xmlns="" val="3494949830"/>
      </p:ext>
    </p:extLst>
  </p:cSld>
  <p:clrMapOvr>
    <a:masterClrMapping/>
  </p:clrMapOvr>
  <p:transition>
    <p:spli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Line 2"/>
          <p:cNvSpPr>
            <a:spLocks noChangeShapeType="1"/>
          </p:cNvSpPr>
          <p:nvPr/>
        </p:nvSpPr>
        <p:spPr bwMode="auto">
          <a:xfrm>
            <a:off x="381000" y="762000"/>
            <a:ext cx="4876800" cy="0"/>
          </a:xfrm>
          <a:prstGeom prst="line">
            <a:avLst/>
          </a:prstGeom>
          <a:noFill/>
          <a:ln w="889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3971" name="Rectangle 3">
            <a:hlinkClick r:id="rId5" action="ppaction://hlinksldjump"/>
          </p:cNvPr>
          <p:cNvSpPr>
            <a:spLocks noChangeArrowheads="1"/>
          </p:cNvSpPr>
          <p:nvPr/>
        </p:nvSpPr>
        <p:spPr bwMode="auto">
          <a:xfrm>
            <a:off x="395288" y="969963"/>
            <a:ext cx="5029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b">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zh-CN" altLang="zh-CN" b="1">
                <a:solidFill>
                  <a:srgbClr val="800000"/>
                </a:solidFill>
                <a:ea typeface="黑体" pitchFamily="49" charset="-122"/>
              </a:rPr>
              <a:t>2. 含有恒流源的射极偏置电路</a:t>
            </a:r>
          </a:p>
        </p:txBody>
      </p:sp>
      <p:pic>
        <p:nvPicPr>
          <p:cNvPr id="83972" name="Picture 4" descr="446"/>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5435600" y="692150"/>
            <a:ext cx="3425825" cy="3006725"/>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pic>
        <p:nvPicPr>
          <p:cNvPr id="142341" name="Picture 5" descr="447"/>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684213" y="4111625"/>
            <a:ext cx="5832475" cy="2525713"/>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sp>
        <p:nvSpPr>
          <p:cNvPr id="142342" name="Rectangle 6"/>
          <p:cNvSpPr>
            <a:spLocks noChangeArrowheads="1"/>
          </p:cNvSpPr>
          <p:nvPr/>
        </p:nvSpPr>
        <p:spPr bwMode="auto">
          <a:xfrm>
            <a:off x="539750" y="1557338"/>
            <a:ext cx="3962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r>
              <a:rPr lang="zh-CN" altLang="zh-CN" b="1"/>
              <a:t>静态工作点由恒流源提供</a:t>
            </a:r>
          </a:p>
        </p:txBody>
      </p:sp>
      <p:grpSp>
        <p:nvGrpSpPr>
          <p:cNvPr id="142343" name="Group 7"/>
          <p:cNvGrpSpPr>
            <a:grpSpLocks/>
          </p:cNvGrpSpPr>
          <p:nvPr/>
        </p:nvGrpSpPr>
        <p:grpSpPr bwMode="auto">
          <a:xfrm>
            <a:off x="468313" y="2349500"/>
            <a:ext cx="5105400" cy="457200"/>
            <a:chOff x="0" y="0"/>
            <a:chExt cx="3216" cy="288"/>
          </a:xfrm>
        </p:grpSpPr>
        <p:sp>
          <p:nvSpPr>
            <p:cNvPr id="83977" name="Rectangle 8"/>
            <p:cNvSpPr>
              <a:spLocks noChangeArrowheads="1"/>
            </p:cNvSpPr>
            <p:nvPr/>
          </p:nvSpPr>
          <p:spPr bwMode="auto">
            <a:xfrm>
              <a:off x="0" y="0"/>
              <a:ext cx="249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r>
                <a:rPr lang="zh-CN" altLang="zh-CN" b="1"/>
                <a:t>分析该电路的</a:t>
              </a:r>
              <a:r>
                <a:rPr lang="zh-CN" altLang="zh-CN" b="1" i="1"/>
                <a:t>Q</a:t>
              </a:r>
              <a:r>
                <a:rPr lang="zh-CN" altLang="zh-CN" b="1"/>
                <a:t>点及</a:t>
              </a:r>
            </a:p>
          </p:txBody>
        </p:sp>
        <p:sp>
          <p:nvSpPr>
            <p:cNvPr id="83978" name="Rectangle 9"/>
            <p:cNvSpPr>
              <a:spLocks noChangeArrowheads="1"/>
            </p:cNvSpPr>
            <p:nvPr/>
          </p:nvSpPr>
          <p:spPr bwMode="auto">
            <a:xfrm>
              <a:off x="1968" y="0"/>
              <a:ext cx="1248"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r>
                <a:rPr lang="zh-CN" altLang="zh-CN">
                  <a:ea typeface="华康简宋" charset="-122"/>
                </a:rPr>
                <a:t>、  、</a:t>
              </a:r>
              <a:r>
                <a:rPr lang="zh-CN" altLang="zh-CN"/>
                <a:t> </a:t>
              </a:r>
              <a:endParaRPr lang="zh-CN" altLang="zh-CN">
                <a:ea typeface="宋体" pitchFamily="2" charset="-122"/>
              </a:endParaRPr>
            </a:p>
          </p:txBody>
        </p:sp>
        <p:graphicFrame>
          <p:nvGraphicFramePr>
            <p:cNvPr id="83979" name="Object 10"/>
            <p:cNvGraphicFramePr>
              <a:graphicFrameLocks noChangeAspect="1"/>
            </p:cNvGraphicFramePr>
            <p:nvPr/>
          </p:nvGraphicFramePr>
          <p:xfrm>
            <a:off x="1760" y="32"/>
            <a:ext cx="272" cy="256"/>
          </p:xfrm>
          <a:graphic>
            <a:graphicData uri="http://schemas.openxmlformats.org/presentationml/2006/ole">
              <p:oleObj spid="_x0000_s27698" r:id="rId8" imgW="221673" imgH="208633" progId="Equation.3">
                <p:embed/>
              </p:oleObj>
            </a:graphicData>
          </a:graphic>
        </p:graphicFrame>
        <p:graphicFrame>
          <p:nvGraphicFramePr>
            <p:cNvPr id="83980" name="Object 11"/>
            <p:cNvGraphicFramePr>
              <a:graphicFrameLocks noChangeAspect="1"/>
            </p:cNvGraphicFramePr>
            <p:nvPr/>
          </p:nvGraphicFramePr>
          <p:xfrm>
            <a:off x="2104" y="32"/>
            <a:ext cx="224" cy="256"/>
          </p:xfrm>
          <a:graphic>
            <a:graphicData uri="http://schemas.openxmlformats.org/presentationml/2006/ole">
              <p:oleObj spid="_x0000_s27699" r:id="rId9" imgW="183289" imgH="209473" progId="Equation.3">
                <p:embed/>
              </p:oleObj>
            </a:graphicData>
          </a:graphic>
        </p:graphicFrame>
        <p:graphicFrame>
          <p:nvGraphicFramePr>
            <p:cNvPr id="83981" name="Object 12"/>
            <p:cNvGraphicFramePr>
              <a:graphicFrameLocks noChangeAspect="1"/>
            </p:cNvGraphicFramePr>
            <p:nvPr/>
          </p:nvGraphicFramePr>
          <p:xfrm>
            <a:off x="2440" y="32"/>
            <a:ext cx="256" cy="256"/>
          </p:xfrm>
          <a:graphic>
            <a:graphicData uri="http://schemas.openxmlformats.org/presentationml/2006/ole">
              <p:oleObj spid="_x0000_s27700" r:id="rId10" imgW="209473" imgH="209473" progId="Equation.3">
                <p:embed/>
              </p:oleObj>
            </a:graphicData>
          </a:graphic>
        </p:graphicFrame>
      </p:grpSp>
      <p:sp>
        <p:nvSpPr>
          <p:cNvPr id="83976" name="Rectangle 13">
            <a:hlinkClick r:id="rId5" action="ppaction://hlinksldjump"/>
          </p:cNvPr>
          <p:cNvSpPr>
            <a:spLocks noChangeArrowheads="1"/>
          </p:cNvSpPr>
          <p:nvPr/>
        </p:nvSpPr>
        <p:spPr bwMode="auto">
          <a:xfrm>
            <a:off x="381000" y="152400"/>
            <a:ext cx="502920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200" b="1" dirty="0" smtClean="0">
                <a:solidFill>
                  <a:srgbClr val="000066"/>
                </a:solidFill>
                <a:ea typeface="黑体" pitchFamily="49" charset="-122"/>
              </a:rPr>
              <a:t>5</a:t>
            </a:r>
            <a:r>
              <a:rPr lang="zh-CN" altLang="zh-CN" sz="3200" b="1" dirty="0" smtClean="0">
                <a:solidFill>
                  <a:srgbClr val="000066"/>
                </a:solidFill>
                <a:ea typeface="黑体" pitchFamily="49" charset="-122"/>
              </a:rPr>
              <a:t>.</a:t>
            </a:r>
            <a:r>
              <a:rPr lang="zh-CN" altLang="zh-CN" sz="3200" b="1" dirty="0">
                <a:solidFill>
                  <a:srgbClr val="000066"/>
                </a:solidFill>
                <a:ea typeface="黑体" pitchFamily="49" charset="-122"/>
              </a:rPr>
              <a:t>4.3 其它射极偏置电路</a:t>
            </a:r>
          </a:p>
        </p:txBody>
      </p:sp>
    </p:spTree>
    <p:extLst>
      <p:ext uri="{BB962C8B-B14F-4D97-AF65-F5344CB8AC3E}">
        <p14:creationId xmlns:p14="http://schemas.microsoft.com/office/powerpoint/2010/main" xmlns="" val="253405204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2342"/>
                                        </p:tgtEl>
                                        <p:attrNameLst>
                                          <p:attrName>style.visibility</p:attrName>
                                        </p:attrNameLst>
                                      </p:cBhvr>
                                      <p:to>
                                        <p:strVal val="visible"/>
                                      </p:to>
                                    </p:set>
                                    <p:animEffect transition="in" filter="strips(downRight)">
                                      <p:cBhvr>
                                        <p:cTn id="7" dur="500"/>
                                        <p:tgtEl>
                                          <p:spTgt spid="1423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42343"/>
                                        </p:tgtEl>
                                        <p:attrNameLst>
                                          <p:attrName>style.visibility</p:attrName>
                                        </p:attrNameLst>
                                      </p:cBhvr>
                                      <p:to>
                                        <p:strVal val="visible"/>
                                      </p:to>
                                    </p:set>
                                    <p:animEffect transition="in" filter="strips(downRight)">
                                      <p:cBhvr>
                                        <p:cTn id="12" dur="500"/>
                                        <p:tgtEl>
                                          <p:spTgt spid="1423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42341"/>
                                        </p:tgtEl>
                                        <p:attrNameLst>
                                          <p:attrName>style.visibility</p:attrName>
                                        </p:attrNameLst>
                                      </p:cBhvr>
                                      <p:to>
                                        <p:strVal val="visible"/>
                                      </p:to>
                                    </p:set>
                                    <p:animEffect transition="in" filter="box(in)">
                                      <p:cBhvr>
                                        <p:cTn id="17" dur="500"/>
                                        <p:tgtEl>
                                          <p:spTgt spid="142341"/>
                                        </p:tgtEl>
                                      </p:cBhvr>
                                    </p:animEffect>
                                  </p:childTnLst>
                                  <p:subTnLst>
                                    <p:audio>
                                      <p:cMediaNode>
                                        <p:cTn display="0" masterRel="sameClick">
                                          <p:stCondLst>
                                            <p:cond evt="begin" delay="0">
                                              <p:tn val="15"/>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2"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Line 2"/>
          <p:cNvSpPr>
            <a:spLocks noChangeShapeType="1"/>
          </p:cNvSpPr>
          <p:nvPr/>
        </p:nvSpPr>
        <p:spPr bwMode="auto">
          <a:xfrm>
            <a:off x="381000" y="2057400"/>
            <a:ext cx="8382000" cy="0"/>
          </a:xfrm>
          <a:prstGeom prst="line">
            <a:avLst/>
          </a:prstGeom>
          <a:noFill/>
          <a:ln w="762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4995" name="Rectangle 3"/>
          <p:cNvSpPr>
            <a:spLocks noChangeArrowheads="1"/>
          </p:cNvSpPr>
          <p:nvPr/>
        </p:nvSpPr>
        <p:spPr bwMode="auto">
          <a:xfrm>
            <a:off x="1371600" y="599828"/>
            <a:ext cx="6400800" cy="13117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lnSpc>
                <a:spcPct val="90000"/>
              </a:lnSpc>
              <a:buFontTx/>
              <a:buNone/>
            </a:pPr>
            <a:r>
              <a:rPr lang="en-US" altLang="zh-CN" sz="4400" b="1" dirty="0" smtClean="0">
                <a:solidFill>
                  <a:srgbClr val="FF0000"/>
                </a:solidFill>
                <a:ea typeface="黑体" pitchFamily="49" charset="-122"/>
              </a:rPr>
              <a:t>5</a:t>
            </a:r>
            <a:r>
              <a:rPr lang="zh-CN" altLang="zh-CN" sz="4400" b="1" dirty="0" smtClean="0">
                <a:solidFill>
                  <a:srgbClr val="FF0000"/>
                </a:solidFill>
                <a:ea typeface="黑体" pitchFamily="49" charset="-122"/>
              </a:rPr>
              <a:t>.</a:t>
            </a:r>
            <a:r>
              <a:rPr lang="zh-CN" altLang="zh-CN" sz="4400" b="1" dirty="0">
                <a:solidFill>
                  <a:srgbClr val="FF0000"/>
                </a:solidFill>
                <a:ea typeface="黑体" pitchFamily="49" charset="-122"/>
              </a:rPr>
              <a:t>5  共集电极放大电路和共基极放大电路</a:t>
            </a:r>
          </a:p>
        </p:txBody>
      </p:sp>
      <p:sp>
        <p:nvSpPr>
          <p:cNvPr id="84996" name="Rectangle 4">
            <a:hlinkClick r:id="" action="ppaction://hlinkshowjump?jump=nextslide"/>
          </p:cNvPr>
          <p:cNvSpPr>
            <a:spLocks noChangeArrowheads="1"/>
          </p:cNvSpPr>
          <p:nvPr/>
        </p:nvSpPr>
        <p:spPr bwMode="auto">
          <a:xfrm>
            <a:off x="1143000" y="2362200"/>
            <a:ext cx="66294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600" b="1" dirty="0" smtClean="0">
                <a:solidFill>
                  <a:srgbClr val="000066"/>
                </a:solidFill>
                <a:ea typeface="黑体" pitchFamily="49" charset="-122"/>
              </a:rPr>
              <a:t>5</a:t>
            </a:r>
            <a:r>
              <a:rPr lang="zh-CN" altLang="zh-CN" sz="3600" b="1" dirty="0" smtClean="0">
                <a:solidFill>
                  <a:srgbClr val="000066"/>
                </a:solidFill>
                <a:ea typeface="黑体" pitchFamily="49" charset="-122"/>
              </a:rPr>
              <a:t>.</a:t>
            </a:r>
            <a:r>
              <a:rPr lang="zh-CN" altLang="zh-CN" sz="3600" b="1" dirty="0">
                <a:solidFill>
                  <a:srgbClr val="000066"/>
                </a:solidFill>
                <a:ea typeface="黑体" pitchFamily="49" charset="-122"/>
              </a:rPr>
              <a:t>5.1  共集电极放大电路</a:t>
            </a:r>
          </a:p>
        </p:txBody>
      </p:sp>
      <p:sp>
        <p:nvSpPr>
          <p:cNvPr id="84997" name="Rectangle 5">
            <a:hlinkClick r:id="" action="ppaction://noaction"/>
          </p:cNvPr>
          <p:cNvSpPr>
            <a:spLocks noChangeArrowheads="1"/>
          </p:cNvSpPr>
          <p:nvPr/>
        </p:nvSpPr>
        <p:spPr bwMode="auto">
          <a:xfrm>
            <a:off x="1143000" y="3200400"/>
            <a:ext cx="72390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600" b="1" dirty="0" smtClean="0">
                <a:solidFill>
                  <a:srgbClr val="000066"/>
                </a:solidFill>
                <a:ea typeface="黑体" pitchFamily="49" charset="-122"/>
              </a:rPr>
              <a:t>5</a:t>
            </a:r>
            <a:r>
              <a:rPr lang="zh-CN" altLang="zh-CN" sz="3600" b="1" dirty="0" smtClean="0">
                <a:solidFill>
                  <a:srgbClr val="000066"/>
                </a:solidFill>
                <a:ea typeface="黑体" pitchFamily="49" charset="-122"/>
              </a:rPr>
              <a:t>.</a:t>
            </a:r>
            <a:r>
              <a:rPr lang="zh-CN" altLang="zh-CN" sz="3600" b="1" dirty="0">
                <a:solidFill>
                  <a:srgbClr val="000066"/>
                </a:solidFill>
                <a:ea typeface="黑体" pitchFamily="49" charset="-122"/>
              </a:rPr>
              <a:t>5.2  共基极放大电路</a:t>
            </a:r>
          </a:p>
        </p:txBody>
      </p:sp>
      <p:sp>
        <p:nvSpPr>
          <p:cNvPr id="84998" name="Rectangle 6">
            <a:hlinkClick r:id="" action="ppaction://noaction"/>
          </p:cNvPr>
          <p:cNvSpPr>
            <a:spLocks noChangeArrowheads="1"/>
          </p:cNvSpPr>
          <p:nvPr/>
        </p:nvSpPr>
        <p:spPr bwMode="auto">
          <a:xfrm>
            <a:off x="1143000" y="4006850"/>
            <a:ext cx="72390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600" b="1" dirty="0" smtClean="0">
                <a:solidFill>
                  <a:srgbClr val="000066"/>
                </a:solidFill>
                <a:ea typeface="黑体" pitchFamily="49" charset="-122"/>
              </a:rPr>
              <a:t>5</a:t>
            </a:r>
            <a:r>
              <a:rPr lang="zh-CN" altLang="zh-CN" sz="3600" b="1" dirty="0" smtClean="0">
                <a:solidFill>
                  <a:srgbClr val="000066"/>
                </a:solidFill>
                <a:ea typeface="黑体" pitchFamily="49" charset="-122"/>
              </a:rPr>
              <a:t>.</a:t>
            </a:r>
            <a:r>
              <a:rPr lang="zh-CN" altLang="zh-CN" sz="3600" b="1" dirty="0">
                <a:solidFill>
                  <a:srgbClr val="000066"/>
                </a:solidFill>
                <a:ea typeface="黑体" pitchFamily="49" charset="-122"/>
              </a:rPr>
              <a:t>5.3  放大电路三种组态的比较</a:t>
            </a:r>
          </a:p>
        </p:txBody>
      </p:sp>
    </p:spTree>
    <p:extLst>
      <p:ext uri="{BB962C8B-B14F-4D97-AF65-F5344CB8AC3E}">
        <p14:creationId xmlns:p14="http://schemas.microsoft.com/office/powerpoint/2010/main" xmlns="" val="996713264"/>
      </p:ext>
    </p:extLst>
  </p:cSld>
  <p:clrMapOvr>
    <a:masterClrMapping/>
  </p:clrMapOvr>
  <p:transition>
    <p:spli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0" y="25050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pic>
        <p:nvPicPr>
          <p:cNvPr id="87043" name="Picture 3" descr="未标题-2 拷贝"/>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00113" y="476250"/>
            <a:ext cx="7704137" cy="5545138"/>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63434429"/>
      </p:ext>
    </p:extLst>
  </p:cSld>
  <p:clrMapOvr>
    <a:masterClrMapping/>
  </p:clrMapOvr>
  <p:transition>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2" descr="未标题-2 拷贝"/>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87450" y="549275"/>
            <a:ext cx="6337300" cy="5989638"/>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96635087"/>
      </p:ext>
    </p:extLst>
  </p:cSld>
  <p:clrMapOvr>
    <a:masterClrMapping/>
  </p:clrMapOvr>
  <p:transition>
    <p:zo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hlinkClick r:id="rId5" action="ppaction://hlinksldjump"/>
          </p:cNvPr>
          <p:cNvSpPr>
            <a:spLocks noChangeArrowheads="1"/>
          </p:cNvSpPr>
          <p:nvPr/>
        </p:nvSpPr>
        <p:spPr bwMode="auto">
          <a:xfrm>
            <a:off x="533400" y="106363"/>
            <a:ext cx="6248400"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200" b="1" dirty="0" smtClean="0">
                <a:solidFill>
                  <a:srgbClr val="000066"/>
                </a:solidFill>
                <a:ea typeface="黑体" pitchFamily="49" charset="-122"/>
              </a:rPr>
              <a:t>5</a:t>
            </a:r>
            <a:r>
              <a:rPr lang="zh-CN" altLang="zh-CN" sz="3200" b="1" dirty="0" smtClean="0">
                <a:solidFill>
                  <a:srgbClr val="000066"/>
                </a:solidFill>
                <a:ea typeface="黑体" pitchFamily="49" charset="-122"/>
              </a:rPr>
              <a:t>.</a:t>
            </a:r>
            <a:r>
              <a:rPr lang="zh-CN" altLang="zh-CN" sz="3200" b="1" dirty="0">
                <a:solidFill>
                  <a:srgbClr val="000066"/>
                </a:solidFill>
                <a:ea typeface="黑体" pitchFamily="49" charset="-122"/>
              </a:rPr>
              <a:t>5.1  共集电极放大电路</a:t>
            </a:r>
          </a:p>
        </p:txBody>
      </p:sp>
      <p:sp>
        <p:nvSpPr>
          <p:cNvPr id="89091" name="Rectangle 3"/>
          <p:cNvSpPr>
            <a:spLocks noChangeArrowheads="1"/>
          </p:cNvSpPr>
          <p:nvPr/>
        </p:nvSpPr>
        <p:spPr bwMode="auto">
          <a:xfrm>
            <a:off x="0" y="25050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sp>
        <p:nvSpPr>
          <p:cNvPr id="89092" name="Line 4"/>
          <p:cNvSpPr>
            <a:spLocks noChangeShapeType="1"/>
          </p:cNvSpPr>
          <p:nvPr/>
        </p:nvSpPr>
        <p:spPr bwMode="auto">
          <a:xfrm>
            <a:off x="533400" y="762000"/>
            <a:ext cx="4572000" cy="0"/>
          </a:xfrm>
          <a:prstGeom prst="line">
            <a:avLst/>
          </a:prstGeom>
          <a:noFill/>
          <a:ln w="889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2581" name="Text Box 5"/>
          <p:cNvSpPr txBox="1">
            <a:spLocks noChangeArrowheads="1"/>
          </p:cNvSpPr>
          <p:nvPr/>
        </p:nvSpPr>
        <p:spPr bwMode="auto">
          <a:xfrm>
            <a:off x="454025" y="2209800"/>
            <a:ext cx="2438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b="1">
                <a:solidFill>
                  <a:srgbClr val="CC0000"/>
                </a:solidFill>
                <a:latin typeface="楷体_GB2312" pitchFamily="1" charset="-122"/>
              </a:rPr>
              <a:t>1.静态分析</a:t>
            </a:r>
          </a:p>
        </p:txBody>
      </p:sp>
      <p:sp>
        <p:nvSpPr>
          <p:cNvPr id="152582" name="Text Box 6"/>
          <p:cNvSpPr txBox="1">
            <a:spLocks noChangeArrowheads="1"/>
          </p:cNvSpPr>
          <p:nvPr/>
        </p:nvSpPr>
        <p:spPr bwMode="auto">
          <a:xfrm>
            <a:off x="468313" y="1268413"/>
            <a:ext cx="4114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b="1">
                <a:ea typeface="黑体" pitchFamily="49" charset="-122"/>
              </a:rPr>
              <a:t>该电路也称为</a:t>
            </a:r>
            <a:r>
              <a:rPr lang="zh-CN" altLang="zh-CN" b="1">
                <a:solidFill>
                  <a:srgbClr val="FF0000"/>
                </a:solidFill>
                <a:ea typeface="黑体" pitchFamily="49" charset="-122"/>
              </a:rPr>
              <a:t>射极输出器</a:t>
            </a:r>
            <a:endParaRPr lang="zh-CN" altLang="zh-CN" b="1">
              <a:ea typeface="黑体" pitchFamily="49" charset="-122"/>
            </a:endParaRPr>
          </a:p>
        </p:txBody>
      </p:sp>
      <p:graphicFrame>
        <p:nvGraphicFramePr>
          <p:cNvPr id="152583" name="Object 7"/>
          <p:cNvGraphicFramePr>
            <a:graphicFrameLocks noChangeAspect="1"/>
          </p:cNvGraphicFramePr>
          <p:nvPr/>
        </p:nvGraphicFramePr>
        <p:xfrm>
          <a:off x="898525" y="4064000"/>
          <a:ext cx="2665413" cy="912813"/>
        </p:xfrm>
        <a:graphic>
          <a:graphicData uri="http://schemas.openxmlformats.org/presentationml/2006/ole">
            <p:oleObj spid="_x0000_s28754" r:id="rId6" imgW="1345766" imgH="461406" progId="Equation.3">
              <p:embed/>
            </p:oleObj>
          </a:graphicData>
        </a:graphic>
      </p:graphicFrame>
      <p:graphicFrame>
        <p:nvGraphicFramePr>
          <p:cNvPr id="152584" name="Object 8"/>
          <p:cNvGraphicFramePr>
            <a:graphicFrameLocks noChangeAspect="1"/>
          </p:cNvGraphicFramePr>
          <p:nvPr/>
        </p:nvGraphicFramePr>
        <p:xfrm>
          <a:off x="812800" y="5143500"/>
          <a:ext cx="4238625" cy="479425"/>
        </p:xfrm>
        <a:graphic>
          <a:graphicData uri="http://schemas.openxmlformats.org/presentationml/2006/ole">
            <p:oleObj spid="_x0000_s28755" r:id="rId7" imgW="2120900" imgH="241300" progId="Equation.3">
              <p:embed/>
            </p:oleObj>
          </a:graphicData>
        </a:graphic>
      </p:graphicFrame>
      <p:graphicFrame>
        <p:nvGraphicFramePr>
          <p:cNvPr id="152585" name="Object 9"/>
          <p:cNvGraphicFramePr>
            <a:graphicFrameLocks noChangeAspect="1"/>
          </p:cNvGraphicFramePr>
          <p:nvPr/>
        </p:nvGraphicFramePr>
        <p:xfrm>
          <a:off x="3962400" y="4305300"/>
          <a:ext cx="1622425" cy="479425"/>
        </p:xfrm>
        <a:graphic>
          <a:graphicData uri="http://schemas.openxmlformats.org/presentationml/2006/ole">
            <p:oleObj spid="_x0000_s28756" r:id="rId8" imgW="819917" imgH="243413" progId="Equation.3">
              <p:embed/>
            </p:oleObj>
          </a:graphicData>
        </a:graphic>
      </p:graphicFrame>
      <p:graphicFrame>
        <p:nvGraphicFramePr>
          <p:cNvPr id="152586" name="Object 10"/>
          <p:cNvGraphicFramePr>
            <a:graphicFrameLocks noChangeAspect="1"/>
          </p:cNvGraphicFramePr>
          <p:nvPr/>
        </p:nvGraphicFramePr>
        <p:xfrm>
          <a:off x="995363" y="2781300"/>
          <a:ext cx="3500437" cy="479425"/>
        </p:xfrm>
        <a:graphic>
          <a:graphicData uri="http://schemas.openxmlformats.org/presentationml/2006/ole">
            <p:oleObj spid="_x0000_s28757" r:id="rId9" imgW="1752600" imgH="241300" progId="Equation.3">
              <p:embed/>
            </p:oleObj>
          </a:graphicData>
        </a:graphic>
      </p:graphicFrame>
      <p:graphicFrame>
        <p:nvGraphicFramePr>
          <p:cNvPr id="152587" name="Object 11"/>
          <p:cNvGraphicFramePr>
            <a:graphicFrameLocks noChangeAspect="1"/>
          </p:cNvGraphicFramePr>
          <p:nvPr/>
        </p:nvGraphicFramePr>
        <p:xfrm>
          <a:off x="1042988" y="3390900"/>
          <a:ext cx="2081212" cy="479425"/>
        </p:xfrm>
        <a:graphic>
          <a:graphicData uri="http://schemas.openxmlformats.org/presentationml/2006/ole">
            <p:oleObj spid="_x0000_s28758" r:id="rId10" imgW="1050519" imgH="243413" progId="Equation.3">
              <p:embed/>
            </p:oleObj>
          </a:graphicData>
        </a:graphic>
      </p:graphicFrame>
      <p:grpSp>
        <p:nvGrpSpPr>
          <p:cNvPr id="152588" name="Group 12"/>
          <p:cNvGrpSpPr>
            <a:grpSpLocks/>
          </p:cNvGrpSpPr>
          <p:nvPr/>
        </p:nvGrpSpPr>
        <p:grpSpPr bwMode="auto">
          <a:xfrm>
            <a:off x="293688" y="2924175"/>
            <a:ext cx="677862" cy="685800"/>
            <a:chOff x="0" y="0"/>
            <a:chExt cx="427" cy="432"/>
          </a:xfrm>
        </p:grpSpPr>
        <p:sp>
          <p:nvSpPr>
            <p:cNvPr id="89106" name="AutoShape 13"/>
            <p:cNvSpPr>
              <a:spLocks/>
            </p:cNvSpPr>
            <p:nvPr/>
          </p:nvSpPr>
          <p:spPr bwMode="auto">
            <a:xfrm>
              <a:off x="331" y="0"/>
              <a:ext cx="96" cy="432"/>
            </a:xfrm>
            <a:prstGeom prst="leftBrace">
              <a:avLst>
                <a:gd name="adj1" fmla="val 37500"/>
                <a:gd name="adj2" fmla="val 50000"/>
              </a:avLst>
            </a:prstGeom>
            <a:noFill/>
            <a:ln w="158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sp>
          <p:nvSpPr>
            <p:cNvPr id="89107" name="Text Box 14"/>
            <p:cNvSpPr txBox="1">
              <a:spLocks noChangeArrowheads="1"/>
            </p:cNvSpPr>
            <p:nvPr/>
          </p:nvSpPr>
          <p:spPr bwMode="auto">
            <a:xfrm>
              <a:off x="0" y="46"/>
              <a:ext cx="33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b="1"/>
                <a:t>由</a:t>
              </a:r>
            </a:p>
          </p:txBody>
        </p:sp>
      </p:grpSp>
      <p:sp>
        <p:nvSpPr>
          <p:cNvPr id="152591" name="Text Box 15"/>
          <p:cNvSpPr txBox="1">
            <a:spLocks noChangeArrowheads="1"/>
          </p:cNvSpPr>
          <p:nvPr/>
        </p:nvSpPr>
        <p:spPr bwMode="auto">
          <a:xfrm>
            <a:off x="395288" y="4221163"/>
            <a:ext cx="533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b="1"/>
              <a:t>得</a:t>
            </a:r>
          </a:p>
        </p:txBody>
      </p:sp>
      <p:pic>
        <p:nvPicPr>
          <p:cNvPr id="89102" name="Picture 16" descr="未标题-2 拷贝"/>
          <p:cNvPicPr>
            <a:picLocks noChangeAspect="1" noChangeArrowheads="1"/>
          </p:cNvPicPr>
          <p:nvPr/>
        </p:nvPicPr>
        <p:blipFill>
          <a:blip r:embed="rId11">
            <a:extLst>
              <a:ext uri="{28A0092B-C50C-407E-A947-70E740481C1C}">
                <a14:useLocalDpi xmlns:a14="http://schemas.microsoft.com/office/drawing/2010/main" xmlns="" val="0"/>
              </a:ext>
            </a:extLst>
          </a:blip>
          <a:srcRect/>
          <a:stretch>
            <a:fillRect/>
          </a:stretch>
        </p:blipFill>
        <p:spPr bwMode="auto">
          <a:xfrm>
            <a:off x="4716463" y="620713"/>
            <a:ext cx="4176712" cy="2779712"/>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grpSp>
        <p:nvGrpSpPr>
          <p:cNvPr id="152593" name="Group 17"/>
          <p:cNvGrpSpPr>
            <a:grpSpLocks/>
          </p:cNvGrpSpPr>
          <p:nvPr/>
        </p:nvGrpSpPr>
        <p:grpSpPr bwMode="auto">
          <a:xfrm>
            <a:off x="5940425" y="3665538"/>
            <a:ext cx="2219325" cy="3076575"/>
            <a:chOff x="0" y="0"/>
            <a:chExt cx="1398" cy="1938"/>
          </a:xfrm>
        </p:grpSpPr>
        <p:pic>
          <p:nvPicPr>
            <p:cNvPr id="89104" name="Picture 18" descr="未标题-3 拷贝"/>
            <p:cNvPicPr>
              <a:picLocks noChangeAspect="1" noChangeArrowheads="1"/>
            </p:cNvPicPr>
            <p:nvPr/>
          </p:nvPicPr>
          <p:blipFill>
            <a:blip r:embed="rId12">
              <a:extLst>
                <a:ext uri="{28A0092B-C50C-407E-A947-70E740481C1C}">
                  <a14:useLocalDpi xmlns:a14="http://schemas.microsoft.com/office/drawing/2010/main" xmlns="" val="0"/>
                </a:ext>
              </a:extLst>
            </a:blip>
            <a:srcRect/>
            <a:stretch>
              <a:fillRect/>
            </a:stretch>
          </p:blipFill>
          <p:spPr bwMode="auto">
            <a:xfrm>
              <a:off x="0" y="0"/>
              <a:ext cx="1398" cy="1726"/>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sp>
          <p:nvSpPr>
            <p:cNvPr id="89105" name="Rectangle 19"/>
            <p:cNvSpPr>
              <a:spLocks noChangeArrowheads="1"/>
            </p:cNvSpPr>
            <p:nvPr/>
          </p:nvSpPr>
          <p:spPr bwMode="auto">
            <a:xfrm>
              <a:off x="356" y="1707"/>
              <a:ext cx="73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r>
                <a:rPr lang="zh-CN" altLang="zh-CN" sz="1800" b="1"/>
                <a:t>直流通路 </a:t>
              </a:r>
            </a:p>
          </p:txBody>
        </p:sp>
      </p:grpSp>
    </p:spTree>
    <p:extLst>
      <p:ext uri="{BB962C8B-B14F-4D97-AF65-F5344CB8AC3E}">
        <p14:creationId xmlns:p14="http://schemas.microsoft.com/office/powerpoint/2010/main" xmlns="" val="177123955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2582"/>
                                        </p:tgtEl>
                                        <p:attrNameLst>
                                          <p:attrName>style.visibility</p:attrName>
                                        </p:attrNameLst>
                                      </p:cBhvr>
                                      <p:to>
                                        <p:strVal val="visible"/>
                                      </p:to>
                                    </p:set>
                                    <p:animEffect transition="in" filter="strips(downRight)">
                                      <p:cBhvr>
                                        <p:cTn id="7" dur="500"/>
                                        <p:tgtEl>
                                          <p:spTgt spid="152582"/>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2581"/>
                                        </p:tgtEl>
                                        <p:attrNameLst>
                                          <p:attrName>style.visibility</p:attrName>
                                        </p:attrNameLst>
                                      </p:cBhvr>
                                      <p:to>
                                        <p:strVal val="visible"/>
                                      </p:to>
                                    </p:set>
                                    <p:animEffect transition="in" filter="strips(downRight)">
                                      <p:cBhvr>
                                        <p:cTn id="12" dur="500"/>
                                        <p:tgtEl>
                                          <p:spTgt spid="152581"/>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52593"/>
                                        </p:tgtEl>
                                        <p:attrNameLst>
                                          <p:attrName>style.visibility</p:attrName>
                                        </p:attrNameLst>
                                      </p:cBhvr>
                                      <p:to>
                                        <p:strVal val="visible"/>
                                      </p:to>
                                    </p:set>
                                    <p:animEffect transition="in" filter="box(in)">
                                      <p:cBhvr>
                                        <p:cTn id="17" dur="500"/>
                                        <p:tgtEl>
                                          <p:spTgt spid="1525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152588"/>
                                        </p:tgtEl>
                                        <p:attrNameLst>
                                          <p:attrName>style.visibility</p:attrName>
                                        </p:attrNameLst>
                                      </p:cBhvr>
                                      <p:to>
                                        <p:strVal val="visible"/>
                                      </p:to>
                                    </p:set>
                                    <p:animEffect transition="in" filter="strips(downRight)">
                                      <p:cBhvr>
                                        <p:cTn id="22" dur="500"/>
                                        <p:tgtEl>
                                          <p:spTgt spid="1525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152586"/>
                                        </p:tgtEl>
                                        <p:attrNameLst>
                                          <p:attrName>style.visibility</p:attrName>
                                        </p:attrNameLst>
                                      </p:cBhvr>
                                      <p:to>
                                        <p:strVal val="visible"/>
                                      </p:to>
                                    </p:set>
                                    <p:animEffect transition="in" filter="strips(downRight)">
                                      <p:cBhvr>
                                        <p:cTn id="27" dur="500"/>
                                        <p:tgtEl>
                                          <p:spTgt spid="152586"/>
                                        </p:tgtEl>
                                      </p:cBhvr>
                                    </p:animEffect>
                                  </p:childTnLst>
                                  <p:subTnLst>
                                    <p:audio>
                                      <p:cMediaNode>
                                        <p:cTn display="0" masterRel="sameClick">
                                          <p:stCondLst>
                                            <p:cond evt="begin" delay="0">
                                              <p:tn val="25"/>
                                            </p:cond>
                                          </p:stCondLst>
                                          <p:endCondLst>
                                            <p:cond evt="onStopAudio" delay="0">
                                              <p:tgtEl>
                                                <p:sldTgt/>
                                              </p:tgtEl>
                                            </p:cond>
                                          </p:endCondLst>
                                        </p:cTn>
                                        <p:tgtEl>
                                          <p:sndTgt r:embed="rId4" name="CHIMES.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152587"/>
                                        </p:tgtEl>
                                        <p:attrNameLst>
                                          <p:attrName>style.visibility</p:attrName>
                                        </p:attrNameLst>
                                      </p:cBhvr>
                                      <p:to>
                                        <p:strVal val="visible"/>
                                      </p:to>
                                    </p:set>
                                    <p:animEffect transition="in" filter="strips(downRight)">
                                      <p:cBhvr>
                                        <p:cTn id="32" dur="500"/>
                                        <p:tgtEl>
                                          <p:spTgt spid="152587"/>
                                        </p:tgtEl>
                                      </p:cBhvr>
                                    </p:animEffect>
                                  </p:childTnLst>
                                  <p:subTnLst>
                                    <p:audio>
                                      <p:cMediaNode>
                                        <p:cTn display="0" masterRel="sameClick">
                                          <p:stCondLst>
                                            <p:cond evt="begin" delay="0">
                                              <p:tn val="30"/>
                                            </p:cond>
                                          </p:stCondLst>
                                          <p:endCondLst>
                                            <p:cond evt="onStopAudio" delay="0">
                                              <p:tgtEl>
                                                <p:sldTgt/>
                                              </p:tgtEl>
                                            </p:cond>
                                          </p:endCondLst>
                                        </p:cTn>
                                        <p:tgtEl>
                                          <p:sndTgt r:embed="rId4" name="CHIMES.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52591"/>
                                        </p:tgtEl>
                                        <p:attrNameLst>
                                          <p:attrName>style.visibility</p:attrName>
                                        </p:attrNameLst>
                                      </p:cBhvr>
                                      <p:to>
                                        <p:strVal val="visible"/>
                                      </p:to>
                                    </p:set>
                                    <p:animEffect transition="in" filter="strips(downRight)">
                                      <p:cBhvr>
                                        <p:cTn id="37" dur="500"/>
                                        <p:tgtEl>
                                          <p:spTgt spid="152591"/>
                                        </p:tgtEl>
                                      </p:cBhvr>
                                    </p:animEffect>
                                  </p:childTnLst>
                                  <p:subTnLst>
                                    <p:audio>
                                      <p:cMediaNode>
                                        <p:cTn display="0" masterRel="sameClick">
                                          <p:stCondLst>
                                            <p:cond evt="begin" delay="0">
                                              <p:tn val="35"/>
                                            </p:cond>
                                          </p:stCondLst>
                                          <p:endCondLst>
                                            <p:cond evt="onStopAudio" delay="0">
                                              <p:tgtEl>
                                                <p:sldTgt/>
                                              </p:tgtEl>
                                            </p:cond>
                                          </p:endCondLst>
                                        </p:cTn>
                                        <p:tgtEl>
                                          <p:sndTgt r:embed="rId4" name="CHIMES.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152583"/>
                                        </p:tgtEl>
                                        <p:attrNameLst>
                                          <p:attrName>style.visibility</p:attrName>
                                        </p:attrNameLst>
                                      </p:cBhvr>
                                      <p:to>
                                        <p:strVal val="visible"/>
                                      </p:to>
                                    </p:set>
                                    <p:animEffect transition="in" filter="strips(downRight)">
                                      <p:cBhvr>
                                        <p:cTn id="42" dur="500"/>
                                        <p:tgtEl>
                                          <p:spTgt spid="152583"/>
                                        </p:tgtEl>
                                      </p:cBhvr>
                                    </p:animEffect>
                                  </p:childTnLst>
                                  <p:subTnLst>
                                    <p:audio>
                                      <p:cMediaNode>
                                        <p:cTn display="0" masterRel="sameClick">
                                          <p:stCondLst>
                                            <p:cond evt="begin" delay="0">
                                              <p:tn val="40"/>
                                            </p:cond>
                                          </p:stCondLst>
                                          <p:endCondLst>
                                            <p:cond evt="onStopAudio" delay="0">
                                              <p:tgtEl>
                                                <p:sldTgt/>
                                              </p:tgtEl>
                                            </p:cond>
                                          </p:endCondLst>
                                        </p:cTn>
                                        <p:tgtEl>
                                          <p:sndTgt r:embed="rId4" name="CHIMES.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nodeType="clickEffect">
                                  <p:stCondLst>
                                    <p:cond delay="0"/>
                                  </p:stCondLst>
                                  <p:childTnLst>
                                    <p:set>
                                      <p:cBhvr>
                                        <p:cTn id="46" dur="1" fill="hold">
                                          <p:stCondLst>
                                            <p:cond delay="0"/>
                                          </p:stCondLst>
                                        </p:cTn>
                                        <p:tgtEl>
                                          <p:spTgt spid="152585"/>
                                        </p:tgtEl>
                                        <p:attrNameLst>
                                          <p:attrName>style.visibility</p:attrName>
                                        </p:attrNameLst>
                                      </p:cBhvr>
                                      <p:to>
                                        <p:strVal val="visible"/>
                                      </p:to>
                                    </p:set>
                                    <p:animEffect transition="in" filter="strips(downRight)">
                                      <p:cBhvr>
                                        <p:cTn id="47" dur="500"/>
                                        <p:tgtEl>
                                          <p:spTgt spid="152585"/>
                                        </p:tgtEl>
                                      </p:cBhvr>
                                    </p:animEffect>
                                  </p:childTnLst>
                                  <p:subTnLst>
                                    <p:audio>
                                      <p:cMediaNode>
                                        <p:cTn display="0" masterRel="sameClick">
                                          <p:stCondLst>
                                            <p:cond evt="begin" delay="0">
                                              <p:tn val="45"/>
                                            </p:cond>
                                          </p:stCondLst>
                                          <p:endCondLst>
                                            <p:cond evt="onStopAudio" delay="0">
                                              <p:tgtEl>
                                                <p:sldTgt/>
                                              </p:tgtEl>
                                            </p:cond>
                                          </p:endCondLst>
                                        </p:cTn>
                                        <p:tgtEl>
                                          <p:sndTgt r:embed="rId4" name="CHIMES.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nodeType="clickEffect">
                                  <p:stCondLst>
                                    <p:cond delay="0"/>
                                  </p:stCondLst>
                                  <p:childTnLst>
                                    <p:set>
                                      <p:cBhvr>
                                        <p:cTn id="51" dur="1" fill="hold">
                                          <p:stCondLst>
                                            <p:cond delay="0"/>
                                          </p:stCondLst>
                                        </p:cTn>
                                        <p:tgtEl>
                                          <p:spTgt spid="152584"/>
                                        </p:tgtEl>
                                        <p:attrNameLst>
                                          <p:attrName>style.visibility</p:attrName>
                                        </p:attrNameLst>
                                      </p:cBhvr>
                                      <p:to>
                                        <p:strVal val="visible"/>
                                      </p:to>
                                    </p:set>
                                    <p:animEffect transition="in" filter="strips(downRight)">
                                      <p:cBhvr>
                                        <p:cTn id="52" dur="500"/>
                                        <p:tgtEl>
                                          <p:spTgt spid="152584"/>
                                        </p:tgtEl>
                                      </p:cBhvr>
                                    </p:animEffect>
                                  </p:childTnLst>
                                  <p:subTnLst>
                                    <p:audio>
                                      <p:cMediaNode>
                                        <p:cTn display="0" masterRel="sameClick">
                                          <p:stCondLst>
                                            <p:cond evt="begin" delay="0">
                                              <p:tn val="5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1" grpId="0" autoUpdateAnimBg="0"/>
      <p:bldP spid="152582" grpId="0" autoUpdateAnimBg="0"/>
      <p:bldP spid="152591"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0" y="25050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sp>
        <p:nvSpPr>
          <p:cNvPr id="154627" name="Rectangle 3"/>
          <p:cNvSpPr>
            <a:spLocks noChangeArrowheads="1"/>
          </p:cNvSpPr>
          <p:nvPr/>
        </p:nvSpPr>
        <p:spPr bwMode="auto">
          <a:xfrm>
            <a:off x="762000" y="12954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zh-CN" altLang="zh-CN" b="1">
                <a:solidFill>
                  <a:srgbClr val="0000FF"/>
                </a:solidFill>
                <a:latin typeface="楷体_GB2312" pitchFamily="1" charset="-122"/>
              </a:rPr>
              <a:t>①小信号等效电路</a:t>
            </a:r>
          </a:p>
        </p:txBody>
      </p:sp>
      <p:sp>
        <p:nvSpPr>
          <p:cNvPr id="90116" name="Rectangle 4">
            <a:hlinkClick r:id="rId4" action="ppaction://hlinksldjump"/>
          </p:cNvPr>
          <p:cNvSpPr>
            <a:spLocks noChangeArrowheads="1"/>
          </p:cNvSpPr>
          <p:nvPr/>
        </p:nvSpPr>
        <p:spPr bwMode="auto">
          <a:xfrm>
            <a:off x="533400" y="106363"/>
            <a:ext cx="6248400"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200" b="1" dirty="0" smtClean="0">
                <a:solidFill>
                  <a:srgbClr val="000066"/>
                </a:solidFill>
                <a:ea typeface="黑体" pitchFamily="49" charset="-122"/>
              </a:rPr>
              <a:t>5</a:t>
            </a:r>
            <a:r>
              <a:rPr lang="zh-CN" altLang="zh-CN" sz="3200" b="1" dirty="0" smtClean="0">
                <a:solidFill>
                  <a:srgbClr val="000066"/>
                </a:solidFill>
                <a:ea typeface="黑体" pitchFamily="49" charset="-122"/>
              </a:rPr>
              <a:t>.</a:t>
            </a:r>
            <a:r>
              <a:rPr lang="zh-CN" altLang="zh-CN" sz="3200" b="1" dirty="0">
                <a:solidFill>
                  <a:srgbClr val="000066"/>
                </a:solidFill>
                <a:ea typeface="黑体" pitchFamily="49" charset="-122"/>
              </a:rPr>
              <a:t>5.1  共集电极放大电路</a:t>
            </a:r>
          </a:p>
        </p:txBody>
      </p:sp>
      <p:sp>
        <p:nvSpPr>
          <p:cNvPr id="90117" name="Line 5"/>
          <p:cNvSpPr>
            <a:spLocks noChangeShapeType="1"/>
          </p:cNvSpPr>
          <p:nvPr/>
        </p:nvSpPr>
        <p:spPr bwMode="auto">
          <a:xfrm>
            <a:off x="533400" y="762000"/>
            <a:ext cx="4572000" cy="0"/>
          </a:xfrm>
          <a:prstGeom prst="line">
            <a:avLst/>
          </a:prstGeom>
          <a:noFill/>
          <a:ln w="889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0118" name="Text Box 6"/>
          <p:cNvSpPr txBox="1">
            <a:spLocks noChangeArrowheads="1"/>
          </p:cNvSpPr>
          <p:nvPr/>
        </p:nvSpPr>
        <p:spPr bwMode="auto">
          <a:xfrm>
            <a:off x="454025" y="838200"/>
            <a:ext cx="2438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b="1">
                <a:solidFill>
                  <a:srgbClr val="CC0000"/>
                </a:solidFill>
                <a:latin typeface="楷体_GB2312" pitchFamily="1" charset="-122"/>
              </a:rPr>
              <a:t>2.动态分析</a:t>
            </a:r>
          </a:p>
        </p:txBody>
      </p:sp>
      <p:pic>
        <p:nvPicPr>
          <p:cNvPr id="154631" name="Picture 7" descr="45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39750" y="2852738"/>
            <a:ext cx="5545138" cy="3802062"/>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pic>
        <p:nvPicPr>
          <p:cNvPr id="90120" name="Picture 8" descr="未标题-2 拷贝"/>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5435600" y="549275"/>
            <a:ext cx="3311525" cy="2203450"/>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83418816"/>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4627"/>
                                        </p:tgtEl>
                                        <p:attrNameLst>
                                          <p:attrName>style.visibility</p:attrName>
                                        </p:attrNameLst>
                                      </p:cBhvr>
                                      <p:to>
                                        <p:strVal val="visible"/>
                                      </p:to>
                                    </p:set>
                                    <p:animEffect transition="in" filter="strips(downRight)">
                                      <p:cBhvr>
                                        <p:cTn id="7" dur="500"/>
                                        <p:tgtEl>
                                          <p:spTgt spid="154627"/>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54631"/>
                                        </p:tgtEl>
                                        <p:attrNameLst>
                                          <p:attrName>style.visibility</p:attrName>
                                        </p:attrNameLst>
                                      </p:cBhvr>
                                      <p:to>
                                        <p:strVal val="visible"/>
                                      </p:to>
                                    </p:set>
                                    <p:animEffect transition="in" filter="wipe(up)">
                                      <p:cBhvr>
                                        <p:cTn id="12" dur="500"/>
                                        <p:tgtEl>
                                          <p:spTgt spid="154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0" y="25050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sp>
        <p:nvSpPr>
          <p:cNvPr id="91139" name="Rectangle 3">
            <a:hlinkClick r:id="rId5" action="ppaction://hlinksldjump"/>
          </p:cNvPr>
          <p:cNvSpPr>
            <a:spLocks noChangeArrowheads="1"/>
          </p:cNvSpPr>
          <p:nvPr/>
        </p:nvSpPr>
        <p:spPr bwMode="auto">
          <a:xfrm>
            <a:off x="533400" y="106363"/>
            <a:ext cx="6248400"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200" b="1" dirty="0" smtClean="0">
                <a:solidFill>
                  <a:srgbClr val="000066"/>
                </a:solidFill>
                <a:ea typeface="黑体" pitchFamily="49" charset="-122"/>
              </a:rPr>
              <a:t>5</a:t>
            </a:r>
            <a:r>
              <a:rPr lang="zh-CN" altLang="zh-CN" sz="3200" b="1" dirty="0" smtClean="0">
                <a:solidFill>
                  <a:srgbClr val="000066"/>
                </a:solidFill>
                <a:ea typeface="黑体" pitchFamily="49" charset="-122"/>
              </a:rPr>
              <a:t>.</a:t>
            </a:r>
            <a:r>
              <a:rPr lang="zh-CN" altLang="zh-CN" sz="3200" b="1" dirty="0">
                <a:solidFill>
                  <a:srgbClr val="000066"/>
                </a:solidFill>
                <a:ea typeface="黑体" pitchFamily="49" charset="-122"/>
              </a:rPr>
              <a:t>5.1  共集电极放大电路</a:t>
            </a:r>
          </a:p>
        </p:txBody>
      </p:sp>
      <p:sp>
        <p:nvSpPr>
          <p:cNvPr id="91140" name="Line 4"/>
          <p:cNvSpPr>
            <a:spLocks noChangeShapeType="1"/>
          </p:cNvSpPr>
          <p:nvPr/>
        </p:nvSpPr>
        <p:spPr bwMode="auto">
          <a:xfrm>
            <a:off x="533400" y="762000"/>
            <a:ext cx="4572000" cy="0"/>
          </a:xfrm>
          <a:prstGeom prst="line">
            <a:avLst/>
          </a:prstGeom>
          <a:noFill/>
          <a:ln w="889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1141" name="Text Box 5"/>
          <p:cNvSpPr txBox="1">
            <a:spLocks noChangeArrowheads="1"/>
          </p:cNvSpPr>
          <p:nvPr/>
        </p:nvSpPr>
        <p:spPr bwMode="auto">
          <a:xfrm>
            <a:off x="454025" y="838200"/>
            <a:ext cx="2438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b="1">
                <a:solidFill>
                  <a:srgbClr val="CC0000"/>
                </a:solidFill>
                <a:latin typeface="楷体_GB2312" pitchFamily="1" charset="-122"/>
              </a:rPr>
              <a:t>2.动态分析</a:t>
            </a:r>
          </a:p>
        </p:txBody>
      </p:sp>
      <p:sp>
        <p:nvSpPr>
          <p:cNvPr id="91142" name="Line 6"/>
          <p:cNvSpPr>
            <a:spLocks noChangeShapeType="1"/>
          </p:cNvSpPr>
          <p:nvPr/>
        </p:nvSpPr>
        <p:spPr bwMode="auto">
          <a:xfrm>
            <a:off x="1295400" y="762000"/>
            <a:ext cx="2209800" cy="0"/>
          </a:xfrm>
          <a:prstGeom prst="line">
            <a:avLst/>
          </a:prstGeom>
          <a:noFill/>
          <a:ln w="762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1143" name="Rectangle 7"/>
          <p:cNvSpPr>
            <a:spLocks noChangeArrowheads="1"/>
          </p:cNvSpPr>
          <p:nvPr/>
        </p:nvSpPr>
        <p:spPr bwMode="auto">
          <a:xfrm>
            <a:off x="685800" y="1295400"/>
            <a:ext cx="2514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zh-CN" altLang="zh-CN" b="1">
                <a:solidFill>
                  <a:srgbClr val="0000FF"/>
                </a:solidFill>
                <a:latin typeface="楷体_GB2312" pitchFamily="1" charset="-122"/>
              </a:rPr>
              <a:t>②电压增益</a:t>
            </a:r>
          </a:p>
        </p:txBody>
      </p:sp>
      <p:grpSp>
        <p:nvGrpSpPr>
          <p:cNvPr id="156680" name="Group 8"/>
          <p:cNvGrpSpPr>
            <a:grpSpLocks/>
          </p:cNvGrpSpPr>
          <p:nvPr/>
        </p:nvGrpSpPr>
        <p:grpSpPr bwMode="auto">
          <a:xfrm>
            <a:off x="107950" y="3357563"/>
            <a:ext cx="8820150" cy="1150937"/>
            <a:chOff x="0" y="0"/>
            <a:chExt cx="4800" cy="576"/>
          </a:xfrm>
        </p:grpSpPr>
        <p:sp>
          <p:nvSpPr>
            <p:cNvPr id="91159" name="AutoShape 9" descr="羊皮纸"/>
            <p:cNvSpPr>
              <a:spLocks noChangeArrowheads="1"/>
            </p:cNvSpPr>
            <p:nvPr/>
          </p:nvSpPr>
          <p:spPr bwMode="auto">
            <a:xfrm>
              <a:off x="0" y="0"/>
              <a:ext cx="4800" cy="576"/>
            </a:xfrm>
            <a:prstGeom prst="roundRect">
              <a:avLst>
                <a:gd name="adj" fmla="val 16667"/>
              </a:avLst>
            </a:prstGeom>
            <a:blipFill dpi="0" rotWithShape="0">
              <a:blip r:embed="rId6"/>
              <a:srcRect/>
              <a:tile tx="0" ty="0" sx="100000" sy="100000" flip="none" algn="tl"/>
            </a:bli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graphicFrame>
          <p:nvGraphicFramePr>
            <p:cNvPr id="91160" name="Object 10"/>
            <p:cNvGraphicFramePr>
              <a:graphicFrameLocks noChangeAspect="1"/>
            </p:cNvGraphicFramePr>
            <p:nvPr/>
          </p:nvGraphicFramePr>
          <p:xfrm>
            <a:off x="187" y="7"/>
            <a:ext cx="4457" cy="505"/>
          </p:xfrm>
          <a:graphic>
            <a:graphicData uri="http://schemas.openxmlformats.org/presentationml/2006/ole">
              <p:oleObj spid="_x0000_s29762" r:id="rId7" imgW="3922597" imgH="444307" progId="Equation.3">
                <p:embed/>
              </p:oleObj>
            </a:graphicData>
          </a:graphic>
        </p:graphicFrame>
      </p:grpSp>
      <p:grpSp>
        <p:nvGrpSpPr>
          <p:cNvPr id="156683" name="Group 11"/>
          <p:cNvGrpSpPr>
            <a:grpSpLocks/>
          </p:cNvGrpSpPr>
          <p:nvPr/>
        </p:nvGrpSpPr>
        <p:grpSpPr bwMode="auto">
          <a:xfrm>
            <a:off x="685800" y="5036989"/>
            <a:ext cx="2128838" cy="403225"/>
            <a:chOff x="0" y="0"/>
            <a:chExt cx="1341" cy="254"/>
          </a:xfrm>
        </p:grpSpPr>
        <p:sp>
          <p:nvSpPr>
            <p:cNvPr id="91157" name="Text Box 12"/>
            <p:cNvSpPr txBox="1">
              <a:spLocks noChangeArrowheads="1"/>
            </p:cNvSpPr>
            <p:nvPr/>
          </p:nvSpPr>
          <p:spPr bwMode="auto">
            <a:xfrm>
              <a:off x="0" y="0"/>
              <a:ext cx="62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sz="2000" b="1">
                  <a:latin typeface="宋体" pitchFamily="2" charset="-122"/>
                  <a:ea typeface="宋体" pitchFamily="2" charset="-122"/>
                </a:rPr>
                <a:t>一般</a:t>
              </a:r>
            </a:p>
          </p:txBody>
        </p:sp>
        <p:graphicFrame>
          <p:nvGraphicFramePr>
            <p:cNvPr id="91158" name="Object 13"/>
            <p:cNvGraphicFramePr>
              <a:graphicFrameLocks noChangeAspect="1"/>
            </p:cNvGraphicFramePr>
            <p:nvPr/>
          </p:nvGraphicFramePr>
          <p:xfrm>
            <a:off x="432" y="0"/>
            <a:ext cx="909" cy="254"/>
          </p:xfrm>
          <a:graphic>
            <a:graphicData uri="http://schemas.openxmlformats.org/presentationml/2006/ole">
              <p:oleObj spid="_x0000_s29763" r:id="rId8" imgW="730239" imgH="204979" progId="Equation.3">
                <p:embed/>
              </p:oleObj>
            </a:graphicData>
          </a:graphic>
        </p:graphicFrame>
      </p:grpSp>
      <p:sp>
        <p:nvSpPr>
          <p:cNvPr id="156686" name="Text Box 14"/>
          <p:cNvSpPr txBox="1">
            <a:spLocks noChangeArrowheads="1"/>
          </p:cNvSpPr>
          <p:nvPr/>
        </p:nvSpPr>
        <p:spPr bwMode="auto">
          <a:xfrm>
            <a:off x="2743200" y="5036989"/>
            <a:ext cx="44958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sz="2000" b="1">
                <a:latin typeface="宋体" pitchFamily="2" charset="-122"/>
                <a:ea typeface="宋体" pitchFamily="2" charset="-122"/>
              </a:rPr>
              <a:t>，则电压增益接近于1，</a:t>
            </a:r>
          </a:p>
        </p:txBody>
      </p:sp>
      <p:graphicFrame>
        <p:nvGraphicFramePr>
          <p:cNvPr id="156687" name="Object 15"/>
          <p:cNvGraphicFramePr>
            <a:graphicFrameLocks noChangeAspect="1"/>
          </p:cNvGraphicFramePr>
          <p:nvPr>
            <p:extLst>
              <p:ext uri="{D42A27DB-BD31-4B8C-83A1-F6EECF244321}">
                <p14:modId xmlns:p14="http://schemas.microsoft.com/office/powerpoint/2010/main" xmlns="" val="3686504012"/>
              </p:ext>
            </p:extLst>
          </p:nvPr>
        </p:nvGraphicFramePr>
        <p:xfrm>
          <a:off x="7024688" y="5024289"/>
          <a:ext cx="1497012" cy="454025"/>
        </p:xfrm>
        <a:graphic>
          <a:graphicData uri="http://schemas.openxmlformats.org/presentationml/2006/ole">
            <p:oleObj spid="_x0000_s29764" r:id="rId9" imgW="756192" imgH="230703" progId="Equation.3">
              <p:embed/>
            </p:oleObj>
          </a:graphicData>
        </a:graphic>
      </p:graphicFrame>
      <p:sp>
        <p:nvSpPr>
          <p:cNvPr id="156688" name="Text Box 16"/>
          <p:cNvSpPr txBox="1">
            <a:spLocks noChangeArrowheads="1"/>
          </p:cNvSpPr>
          <p:nvPr/>
        </p:nvSpPr>
        <p:spPr bwMode="auto">
          <a:xfrm>
            <a:off x="2987675" y="5764064"/>
            <a:ext cx="1752600" cy="485775"/>
          </a:xfrm>
          <a:prstGeom prst="rect">
            <a:avLst/>
          </a:prstGeom>
          <a:solidFill>
            <a:srgbClr val="FFFFCC"/>
          </a:solidFill>
          <a:ln w="28575" cap="sq">
            <a:solidFill>
              <a:srgbClr val="0099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b="1">
                <a:solidFill>
                  <a:srgbClr val="FF0000"/>
                </a:solidFill>
                <a:latin typeface="宋体" pitchFamily="2" charset="-122"/>
                <a:ea typeface="宋体" pitchFamily="2" charset="-122"/>
              </a:rPr>
              <a:t>电压跟随器</a:t>
            </a:r>
            <a:endParaRPr lang="zh-CN" altLang="zh-CN" b="1">
              <a:latin typeface="宋体" pitchFamily="2" charset="-122"/>
              <a:ea typeface="宋体" pitchFamily="2" charset="-122"/>
            </a:endParaRPr>
          </a:p>
        </p:txBody>
      </p:sp>
      <p:grpSp>
        <p:nvGrpSpPr>
          <p:cNvPr id="156689" name="Group 17"/>
          <p:cNvGrpSpPr>
            <a:grpSpLocks/>
          </p:cNvGrpSpPr>
          <p:nvPr/>
        </p:nvGrpSpPr>
        <p:grpSpPr bwMode="auto">
          <a:xfrm>
            <a:off x="5486400" y="5013176"/>
            <a:ext cx="1676400" cy="465138"/>
            <a:chOff x="0" y="0"/>
            <a:chExt cx="1056" cy="293"/>
          </a:xfrm>
        </p:grpSpPr>
        <p:sp>
          <p:nvSpPr>
            <p:cNvPr id="91151" name="Rectangle 18" descr="羊皮纸"/>
            <p:cNvSpPr>
              <a:spLocks noChangeArrowheads="1"/>
            </p:cNvSpPr>
            <p:nvPr/>
          </p:nvSpPr>
          <p:spPr bwMode="auto">
            <a:xfrm>
              <a:off x="48" y="0"/>
              <a:ext cx="864" cy="288"/>
            </a:xfrm>
            <a:prstGeom prst="rect">
              <a:avLst/>
            </a:prstGeom>
            <a:blipFill dpi="0" rotWithShape="0">
              <a:blip r:embed="rId6"/>
              <a:srcRect/>
              <a:tile tx="0" ty="0" sx="100000" sy="100000" flip="none" algn="tl"/>
            </a:blip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grpSp>
          <p:nvGrpSpPr>
            <p:cNvPr id="91152" name="Group 19"/>
            <p:cNvGrpSpPr>
              <a:grpSpLocks/>
            </p:cNvGrpSpPr>
            <p:nvPr/>
          </p:nvGrpSpPr>
          <p:grpSpPr bwMode="auto">
            <a:xfrm>
              <a:off x="0" y="8"/>
              <a:ext cx="1056" cy="285"/>
              <a:chOff x="0" y="0"/>
              <a:chExt cx="1056" cy="285"/>
            </a:xfrm>
          </p:grpSpPr>
          <p:grpSp>
            <p:nvGrpSpPr>
              <p:cNvPr id="91153" name="Group 20"/>
              <p:cNvGrpSpPr>
                <a:grpSpLocks/>
              </p:cNvGrpSpPr>
              <p:nvPr/>
            </p:nvGrpSpPr>
            <p:grpSpPr bwMode="auto">
              <a:xfrm>
                <a:off x="0" y="0"/>
                <a:ext cx="824" cy="285"/>
                <a:chOff x="0" y="0"/>
                <a:chExt cx="824" cy="285"/>
              </a:xfrm>
            </p:grpSpPr>
            <p:graphicFrame>
              <p:nvGraphicFramePr>
                <p:cNvPr id="91155" name="Object 21"/>
                <p:cNvGraphicFramePr>
                  <a:graphicFrameLocks noChangeAspect="1"/>
                </p:cNvGraphicFramePr>
                <p:nvPr/>
              </p:nvGraphicFramePr>
              <p:xfrm>
                <a:off x="280" y="0"/>
                <a:ext cx="544" cy="285"/>
              </p:xfrm>
              <a:graphic>
                <a:graphicData uri="http://schemas.openxmlformats.org/presentationml/2006/ole">
                  <p:oleObj spid="_x0000_s29765" r:id="rId10" imgW="439623" imgH="232742" progId="Equation.3">
                    <p:embed/>
                  </p:oleObj>
                </a:graphicData>
              </a:graphic>
            </p:graphicFrame>
            <p:sp>
              <p:nvSpPr>
                <p:cNvPr id="91156" name="Text Box 22"/>
                <p:cNvSpPr txBox="1">
                  <a:spLocks noChangeArrowheads="1"/>
                </p:cNvSpPr>
                <p:nvPr/>
              </p:nvSpPr>
              <p:spPr bwMode="auto">
                <a:xfrm>
                  <a:off x="0" y="7"/>
                  <a:ext cx="43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sz="2000" b="1">
                      <a:latin typeface="宋体" pitchFamily="2" charset="-122"/>
                      <a:ea typeface="宋体" pitchFamily="2" charset="-122"/>
                    </a:rPr>
                    <a:t>即</a:t>
                  </a:r>
                </a:p>
              </p:txBody>
            </p:sp>
          </p:grpSp>
          <p:sp>
            <p:nvSpPr>
              <p:cNvPr id="91154" name="Text Box 23"/>
              <p:cNvSpPr txBox="1">
                <a:spLocks noChangeArrowheads="1"/>
              </p:cNvSpPr>
              <p:nvPr/>
            </p:nvSpPr>
            <p:spPr bwMode="auto">
              <a:xfrm>
                <a:off x="768" y="5"/>
                <a:ext cx="28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sz="2000" b="1">
                    <a:latin typeface="宋体" pitchFamily="2" charset="-122"/>
                    <a:ea typeface="宋体" pitchFamily="2" charset="-122"/>
                  </a:rPr>
                  <a:t>。</a:t>
                </a:r>
              </a:p>
            </p:txBody>
          </p:sp>
        </p:grpSp>
      </p:grpSp>
      <p:pic>
        <p:nvPicPr>
          <p:cNvPr id="91150" name="Picture 24" descr="452"/>
          <p:cNvPicPr>
            <a:picLocks noChangeAspect="1" noChangeArrowheads="1"/>
          </p:cNvPicPr>
          <p:nvPr/>
        </p:nvPicPr>
        <p:blipFill>
          <a:blip r:embed="rId11">
            <a:extLst>
              <a:ext uri="{28A0092B-C50C-407E-A947-70E740481C1C}">
                <a14:useLocalDpi xmlns:a14="http://schemas.microsoft.com/office/drawing/2010/main" xmlns="" val="0"/>
              </a:ext>
            </a:extLst>
          </a:blip>
          <a:srcRect/>
          <a:stretch>
            <a:fillRect/>
          </a:stretch>
        </p:blipFill>
        <p:spPr bwMode="auto">
          <a:xfrm>
            <a:off x="4751388" y="0"/>
            <a:ext cx="4392612" cy="3013075"/>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0980696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56680"/>
                                        </p:tgtEl>
                                        <p:attrNameLst>
                                          <p:attrName>style.visibility</p:attrName>
                                        </p:attrNameLst>
                                      </p:cBhvr>
                                      <p:to>
                                        <p:strVal val="visible"/>
                                      </p:to>
                                    </p:set>
                                    <p:animEffect transition="in" filter="strips(downRight)">
                                      <p:cBhvr>
                                        <p:cTn id="7" dur="500"/>
                                        <p:tgtEl>
                                          <p:spTgt spid="156680"/>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56683"/>
                                        </p:tgtEl>
                                        <p:attrNameLst>
                                          <p:attrName>style.visibility</p:attrName>
                                        </p:attrNameLst>
                                      </p:cBhvr>
                                      <p:to>
                                        <p:strVal val="visible"/>
                                      </p:to>
                                    </p:set>
                                    <p:animEffect transition="in" filter="strips(downRight)">
                                      <p:cBhvr>
                                        <p:cTn id="12" dur="500"/>
                                        <p:tgtEl>
                                          <p:spTgt spid="1566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6686"/>
                                        </p:tgtEl>
                                        <p:attrNameLst>
                                          <p:attrName>style.visibility</p:attrName>
                                        </p:attrNameLst>
                                      </p:cBhvr>
                                      <p:to>
                                        <p:strVal val="visible"/>
                                      </p:to>
                                    </p:set>
                                    <p:animEffect transition="in" filter="strips(downRight)">
                                      <p:cBhvr>
                                        <p:cTn id="17" dur="500"/>
                                        <p:tgtEl>
                                          <p:spTgt spid="156686"/>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156689"/>
                                        </p:tgtEl>
                                        <p:attrNameLst>
                                          <p:attrName>style.visibility</p:attrName>
                                        </p:attrNameLst>
                                      </p:cBhvr>
                                      <p:to>
                                        <p:strVal val="visible"/>
                                      </p:to>
                                    </p:set>
                                    <p:animEffect transition="in" filter="strips(downRight)">
                                      <p:cBhvr>
                                        <p:cTn id="22" dur="500"/>
                                        <p:tgtEl>
                                          <p:spTgt spid="156689"/>
                                        </p:tgtEl>
                                      </p:cBhvr>
                                    </p:animEffect>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156687"/>
                                        </p:tgtEl>
                                        <p:attrNameLst>
                                          <p:attrName>style.visibility</p:attrName>
                                        </p:attrNameLst>
                                      </p:cBhvr>
                                      <p:to>
                                        <p:strVal val="visible"/>
                                      </p:to>
                                    </p:set>
                                    <p:animEffect transition="in" filter="strips(downRight)">
                                      <p:cBhvr>
                                        <p:cTn id="27" dur="500"/>
                                        <p:tgtEl>
                                          <p:spTgt spid="156687"/>
                                        </p:tgtEl>
                                      </p:cBhvr>
                                    </p:animEffect>
                                  </p:childTnLst>
                                  <p:subTnLst>
                                    <p:audio>
                                      <p:cMediaNode>
                                        <p:cTn display="0" masterRel="sameClick">
                                          <p:stCondLst>
                                            <p:cond evt="begin" delay="0">
                                              <p:tn val="25"/>
                                            </p:cond>
                                          </p:stCondLst>
                                          <p:endCondLst>
                                            <p:cond evt="onStopAudio" delay="0">
                                              <p:tgtEl>
                                                <p:sldTgt/>
                                              </p:tgtEl>
                                            </p:cond>
                                          </p:endCondLst>
                                        </p:cTn>
                                        <p:tgtEl>
                                          <p:sndTgt r:embed="rId4" name="CHIMES.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56688"/>
                                        </p:tgtEl>
                                        <p:attrNameLst>
                                          <p:attrName>style.visibility</p:attrName>
                                        </p:attrNameLst>
                                      </p:cBhvr>
                                      <p:to>
                                        <p:strVal val="visible"/>
                                      </p:to>
                                    </p:set>
                                    <p:animEffect transition="in" filter="strips(downRight)">
                                      <p:cBhvr>
                                        <p:cTn id="32" dur="500"/>
                                        <p:tgtEl>
                                          <p:spTgt spid="156688"/>
                                        </p:tgtEl>
                                      </p:cBhvr>
                                    </p:animEffect>
                                  </p:childTnLst>
                                  <p:subTnLst>
                                    <p:audio>
                                      <p:cMediaNode>
                                        <p:cTn display="0" masterRel="sameClick">
                                          <p:stCondLst>
                                            <p:cond evt="begin" delay="0">
                                              <p:tn val="3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86" grpId="0" autoUpdateAnimBg="0"/>
      <p:bldP spid="156688"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hlinkClick r:id="rId5" action="ppaction://hlinksldjump"/>
          </p:cNvPr>
          <p:cNvSpPr>
            <a:spLocks noChangeArrowheads="1"/>
          </p:cNvSpPr>
          <p:nvPr/>
        </p:nvSpPr>
        <p:spPr bwMode="auto">
          <a:xfrm>
            <a:off x="533400" y="106363"/>
            <a:ext cx="6248400"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200" b="1" dirty="0" smtClean="0">
                <a:solidFill>
                  <a:srgbClr val="000066"/>
                </a:solidFill>
                <a:ea typeface="黑体" pitchFamily="49" charset="-122"/>
              </a:rPr>
              <a:t>5</a:t>
            </a:r>
            <a:r>
              <a:rPr lang="zh-CN" altLang="zh-CN" sz="3200" b="1" dirty="0" smtClean="0">
                <a:solidFill>
                  <a:srgbClr val="000066"/>
                </a:solidFill>
                <a:ea typeface="黑体" pitchFamily="49" charset="-122"/>
              </a:rPr>
              <a:t>.</a:t>
            </a:r>
            <a:r>
              <a:rPr lang="zh-CN" altLang="zh-CN" sz="3200" b="1" dirty="0">
                <a:solidFill>
                  <a:srgbClr val="000066"/>
                </a:solidFill>
                <a:ea typeface="黑体" pitchFamily="49" charset="-122"/>
              </a:rPr>
              <a:t>5.1  共集电极放大电路</a:t>
            </a:r>
          </a:p>
        </p:txBody>
      </p:sp>
      <p:sp>
        <p:nvSpPr>
          <p:cNvPr id="92163" name="Line 3"/>
          <p:cNvSpPr>
            <a:spLocks noChangeShapeType="1"/>
          </p:cNvSpPr>
          <p:nvPr/>
        </p:nvSpPr>
        <p:spPr bwMode="auto">
          <a:xfrm>
            <a:off x="533400" y="762000"/>
            <a:ext cx="4572000" cy="0"/>
          </a:xfrm>
          <a:prstGeom prst="line">
            <a:avLst/>
          </a:prstGeom>
          <a:noFill/>
          <a:ln w="889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164" name="Text Box 4"/>
          <p:cNvSpPr txBox="1">
            <a:spLocks noChangeArrowheads="1"/>
          </p:cNvSpPr>
          <p:nvPr/>
        </p:nvSpPr>
        <p:spPr bwMode="auto">
          <a:xfrm>
            <a:off x="454025" y="838200"/>
            <a:ext cx="2438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b="1">
                <a:solidFill>
                  <a:srgbClr val="CC0000"/>
                </a:solidFill>
                <a:latin typeface="楷体_GB2312" pitchFamily="1" charset="-122"/>
              </a:rPr>
              <a:t>2.动态分析</a:t>
            </a:r>
          </a:p>
        </p:txBody>
      </p:sp>
      <p:sp>
        <p:nvSpPr>
          <p:cNvPr id="92165" name="Line 5"/>
          <p:cNvSpPr>
            <a:spLocks noChangeShapeType="1"/>
          </p:cNvSpPr>
          <p:nvPr/>
        </p:nvSpPr>
        <p:spPr bwMode="auto">
          <a:xfrm>
            <a:off x="1295400" y="762000"/>
            <a:ext cx="2209800" cy="0"/>
          </a:xfrm>
          <a:prstGeom prst="line">
            <a:avLst/>
          </a:prstGeom>
          <a:noFill/>
          <a:ln w="762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166" name="Rectangle 6"/>
          <p:cNvSpPr>
            <a:spLocks noChangeArrowheads="1"/>
          </p:cNvSpPr>
          <p:nvPr/>
        </p:nvSpPr>
        <p:spPr bwMode="auto">
          <a:xfrm>
            <a:off x="762000" y="1295400"/>
            <a:ext cx="2514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zh-CN" altLang="zh-CN" b="1">
                <a:solidFill>
                  <a:srgbClr val="0000FF"/>
                </a:solidFill>
                <a:latin typeface="楷体_GB2312" pitchFamily="1" charset="-122"/>
              </a:rPr>
              <a:t>③输入电阻</a:t>
            </a:r>
          </a:p>
        </p:txBody>
      </p:sp>
      <p:sp>
        <p:nvSpPr>
          <p:cNvPr id="158727" name="Text Box 7"/>
          <p:cNvSpPr txBox="1">
            <a:spLocks noChangeArrowheads="1"/>
          </p:cNvSpPr>
          <p:nvPr/>
        </p:nvSpPr>
        <p:spPr bwMode="auto">
          <a:xfrm>
            <a:off x="611188" y="4484688"/>
            <a:ext cx="504031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b="1">
                <a:solidFill>
                  <a:schemeClr val="accent2"/>
                </a:solidFill>
                <a:latin typeface="楷体_GB2312" pitchFamily="1" charset="-122"/>
              </a:rPr>
              <a:t>特点:</a:t>
            </a:r>
            <a:r>
              <a:rPr lang="zh-CN" altLang="zh-CN" b="1">
                <a:latin typeface="楷体_GB2312" pitchFamily="1" charset="-122"/>
              </a:rPr>
              <a:t>输入电阻大,与负载有关</a:t>
            </a:r>
          </a:p>
        </p:txBody>
      </p:sp>
      <p:graphicFrame>
        <p:nvGraphicFramePr>
          <p:cNvPr id="158728" name="Object 8"/>
          <p:cNvGraphicFramePr>
            <a:graphicFrameLocks noChangeAspect="1"/>
          </p:cNvGraphicFramePr>
          <p:nvPr/>
        </p:nvGraphicFramePr>
        <p:xfrm>
          <a:off x="395288" y="1916113"/>
          <a:ext cx="4249737" cy="1841500"/>
        </p:xfrm>
        <a:graphic>
          <a:graphicData uri="http://schemas.openxmlformats.org/presentationml/2006/ole">
            <p:oleObj spid="_x0000_s30754" r:id="rId6" imgW="1981200" imgH="863600" progId="Equation.3">
              <p:embed/>
            </p:oleObj>
          </a:graphicData>
        </a:graphic>
      </p:graphicFrame>
      <p:grpSp>
        <p:nvGrpSpPr>
          <p:cNvPr id="92169" name="Group 9"/>
          <p:cNvGrpSpPr>
            <a:grpSpLocks/>
          </p:cNvGrpSpPr>
          <p:nvPr/>
        </p:nvGrpSpPr>
        <p:grpSpPr bwMode="auto">
          <a:xfrm>
            <a:off x="4500563" y="692150"/>
            <a:ext cx="4535487" cy="3914775"/>
            <a:chOff x="0" y="0"/>
            <a:chExt cx="2857" cy="2466"/>
          </a:xfrm>
        </p:grpSpPr>
        <p:pic>
          <p:nvPicPr>
            <p:cNvPr id="92172" name="Picture 10" descr="452"/>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0" y="46"/>
              <a:ext cx="2857" cy="1960"/>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sp>
          <p:nvSpPr>
            <p:cNvPr id="92173" name="Line 11"/>
            <p:cNvSpPr>
              <a:spLocks noChangeShapeType="1"/>
            </p:cNvSpPr>
            <p:nvPr/>
          </p:nvSpPr>
          <p:spPr bwMode="auto">
            <a:xfrm>
              <a:off x="1043" y="1543"/>
              <a:ext cx="9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174" name="Line 12"/>
            <p:cNvSpPr>
              <a:spLocks noChangeShapeType="1"/>
            </p:cNvSpPr>
            <p:nvPr/>
          </p:nvSpPr>
          <p:spPr bwMode="auto">
            <a:xfrm>
              <a:off x="1043" y="1543"/>
              <a:ext cx="0" cy="58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175" name="Text Box 13"/>
            <p:cNvSpPr txBox="1">
              <a:spLocks noChangeArrowheads="1"/>
            </p:cNvSpPr>
            <p:nvPr/>
          </p:nvSpPr>
          <p:spPr bwMode="auto">
            <a:xfrm>
              <a:off x="816" y="2178"/>
              <a:ext cx="590"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spcBef>
                  <a:spcPct val="50000"/>
                </a:spcBef>
              </a:pPr>
              <a:r>
                <a:rPr lang="zh-CN" altLang="zh-CN"/>
                <a:t>R</a:t>
              </a:r>
              <a:r>
                <a:rPr lang="zh-CN" altLang="zh-CN" baseline="-25000"/>
                <a:t>i</a:t>
              </a:r>
              <a:r>
                <a:rPr lang="zh-CN" altLang="zh-CN"/>
                <a:t>’</a:t>
              </a:r>
            </a:p>
          </p:txBody>
        </p:sp>
        <p:sp>
          <p:nvSpPr>
            <p:cNvPr id="92176" name="Line 14"/>
            <p:cNvSpPr>
              <a:spLocks noChangeShapeType="1"/>
            </p:cNvSpPr>
            <p:nvPr/>
          </p:nvSpPr>
          <p:spPr bwMode="auto">
            <a:xfrm>
              <a:off x="1134" y="0"/>
              <a:ext cx="0" cy="2178"/>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92170" name="Text Box 15"/>
          <p:cNvSpPr txBox="1">
            <a:spLocks noChangeArrowheads="1"/>
          </p:cNvSpPr>
          <p:nvPr/>
        </p:nvSpPr>
        <p:spPr bwMode="auto">
          <a:xfrm>
            <a:off x="539750" y="5083175"/>
            <a:ext cx="7837488" cy="823913"/>
          </a:xfrm>
          <a:prstGeom prst="rect">
            <a:avLst/>
          </a:prstGeom>
          <a:solidFill>
            <a:srgbClr val="FFFF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r>
              <a:rPr lang="zh-CN" altLang="en-US" b="1">
                <a:solidFill>
                  <a:srgbClr val="FF0000"/>
                </a:solidFill>
                <a:ea typeface="宋体" pitchFamily="2" charset="-122"/>
              </a:rPr>
              <a:t>小技巧: </a:t>
            </a:r>
            <a:r>
              <a:rPr lang="zh-CN" altLang="en-US" b="1" i="1">
                <a:ea typeface="宋体" pitchFamily="2" charset="-122"/>
              </a:rPr>
              <a:t>i</a:t>
            </a:r>
            <a:r>
              <a:rPr lang="zh-CN" altLang="en-US" b="1" i="1" baseline="-25000">
                <a:ea typeface="宋体" pitchFamily="2" charset="-122"/>
              </a:rPr>
              <a:t>b</a:t>
            </a:r>
            <a:r>
              <a:rPr lang="zh-CN" altLang="en-US" b="1">
                <a:ea typeface="宋体" pitchFamily="2" charset="-122"/>
              </a:rPr>
              <a:t>作为参考端电流时,从参考端看进去的接在e极的电阻等于原电阻值乘以(1+  )</a:t>
            </a:r>
            <a:endParaRPr lang="zh-CN" altLang="en-US">
              <a:solidFill>
                <a:srgbClr val="FF0000"/>
              </a:solidFill>
            </a:endParaRPr>
          </a:p>
        </p:txBody>
      </p:sp>
      <p:graphicFrame>
        <p:nvGraphicFramePr>
          <p:cNvPr id="92171" name="Object 16"/>
          <p:cNvGraphicFramePr>
            <a:graphicFrameLocks noChangeAspect="1"/>
          </p:cNvGraphicFramePr>
          <p:nvPr/>
        </p:nvGraphicFramePr>
        <p:xfrm>
          <a:off x="3987800" y="5519738"/>
          <a:ext cx="574675" cy="366712"/>
        </p:xfrm>
        <a:graphic>
          <a:graphicData uri="http://schemas.openxmlformats.org/presentationml/2006/ole">
            <p:oleObj spid="_x0000_s30755" r:id="rId8" imgW="154469" imgH="205959" progId="Equation.3">
              <p:embed/>
            </p:oleObj>
          </a:graphicData>
        </a:graphic>
      </p:graphicFrame>
    </p:spTree>
    <p:extLst>
      <p:ext uri="{BB962C8B-B14F-4D97-AF65-F5344CB8AC3E}">
        <p14:creationId xmlns:p14="http://schemas.microsoft.com/office/powerpoint/2010/main" xmlns="" val="225970293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58728"/>
                                        </p:tgtEl>
                                        <p:attrNameLst>
                                          <p:attrName>style.visibility</p:attrName>
                                        </p:attrNameLst>
                                      </p:cBhvr>
                                      <p:to>
                                        <p:strVal val="visible"/>
                                      </p:to>
                                    </p:set>
                                    <p:animEffect transition="in" filter="strips(downRight)">
                                      <p:cBhvr>
                                        <p:cTn id="7" dur="500"/>
                                        <p:tgtEl>
                                          <p:spTgt spid="1587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8727"/>
                                        </p:tgtEl>
                                        <p:attrNameLst>
                                          <p:attrName>style.visibility</p:attrName>
                                        </p:attrNameLst>
                                      </p:cBhvr>
                                      <p:to>
                                        <p:strVal val="visible"/>
                                      </p:to>
                                    </p:set>
                                    <p:animEffect transition="in" filter="strips(downRight)">
                                      <p:cBhvr>
                                        <p:cTn id="12" dur="500"/>
                                        <p:tgtEl>
                                          <p:spTgt spid="158727"/>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7"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609600" y="1295400"/>
            <a:ext cx="2209800" cy="457200"/>
          </a:xfrm>
          <a:prstGeom prst="rect">
            <a:avLst/>
          </a:prstGeom>
          <a:noFill/>
          <a:ln>
            <a:noFill/>
          </a:ln>
          <a:effectLst/>
          <a:extLst>
            <a:ext uri="{909E8E84-426E-40DD-AFC4-6F175D3DCCD1}">
              <a14:hiddenFill xmlns:a14="http://schemas.microsoft.com/office/drawing/2010/main" xmlns="">
                <a:solidFill>
                  <a:srgbClr val="33CCCC"/>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zh-CN" altLang="zh-CN" b="1">
                <a:solidFill>
                  <a:srgbClr val="0000FF"/>
                </a:solidFill>
                <a:latin typeface="楷体_GB2312" pitchFamily="1" charset="-122"/>
              </a:rPr>
              <a:t>④输出电阻</a:t>
            </a:r>
          </a:p>
        </p:txBody>
      </p:sp>
      <p:grpSp>
        <p:nvGrpSpPr>
          <p:cNvPr id="160771" name="Group 3"/>
          <p:cNvGrpSpPr>
            <a:grpSpLocks/>
          </p:cNvGrpSpPr>
          <p:nvPr/>
        </p:nvGrpSpPr>
        <p:grpSpPr bwMode="auto">
          <a:xfrm>
            <a:off x="611188" y="3573463"/>
            <a:ext cx="3311525" cy="1223962"/>
            <a:chOff x="0" y="0"/>
            <a:chExt cx="1872" cy="578"/>
          </a:xfrm>
        </p:grpSpPr>
        <p:sp>
          <p:nvSpPr>
            <p:cNvPr id="93198" name="AutoShape 4" descr="羊皮纸"/>
            <p:cNvSpPr>
              <a:spLocks noChangeArrowheads="1"/>
            </p:cNvSpPr>
            <p:nvPr/>
          </p:nvSpPr>
          <p:spPr bwMode="auto">
            <a:xfrm>
              <a:off x="0" y="0"/>
              <a:ext cx="1872" cy="576"/>
            </a:xfrm>
            <a:prstGeom prst="roundRect">
              <a:avLst>
                <a:gd name="adj" fmla="val 16667"/>
              </a:avLst>
            </a:prstGeom>
            <a:blipFill dpi="0" rotWithShape="0">
              <a:blip r:embed="rId5"/>
              <a:srcRect/>
              <a:tile tx="0" ty="0" sx="100000" sy="100000" flip="none" algn="tl"/>
            </a:bli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graphicFrame>
          <p:nvGraphicFramePr>
            <p:cNvPr id="93199" name="Object 5"/>
            <p:cNvGraphicFramePr>
              <a:graphicFrameLocks noChangeAspect="1"/>
            </p:cNvGraphicFramePr>
            <p:nvPr/>
          </p:nvGraphicFramePr>
          <p:xfrm>
            <a:off x="0" y="18"/>
            <a:ext cx="1840" cy="560"/>
          </p:xfrm>
          <a:graphic>
            <a:graphicData uri="http://schemas.openxmlformats.org/presentationml/2006/ole">
              <p:oleObj spid="_x0000_s31778" r:id="rId6" imgW="1460500" imgH="444500" progId="Equation.3">
                <p:embed/>
              </p:oleObj>
            </a:graphicData>
          </a:graphic>
        </p:graphicFrame>
      </p:grpSp>
      <p:sp>
        <p:nvSpPr>
          <p:cNvPr id="160774" name="Text Box 6"/>
          <p:cNvSpPr txBox="1">
            <a:spLocks noChangeArrowheads="1"/>
          </p:cNvSpPr>
          <p:nvPr/>
        </p:nvSpPr>
        <p:spPr bwMode="auto">
          <a:xfrm>
            <a:off x="4067175" y="4724400"/>
            <a:ext cx="4537075"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b="1">
                <a:solidFill>
                  <a:schemeClr val="accent2"/>
                </a:solidFill>
                <a:latin typeface="宋体" pitchFamily="2" charset="-122"/>
              </a:rPr>
              <a:t>特点:</a:t>
            </a:r>
            <a:r>
              <a:rPr lang="zh-CN" altLang="zh-CN" b="1">
                <a:latin typeface="宋体" pitchFamily="2" charset="-122"/>
              </a:rPr>
              <a:t>输出电阻小,与信号源内阻有关</a:t>
            </a:r>
          </a:p>
        </p:txBody>
      </p:sp>
      <p:sp>
        <p:nvSpPr>
          <p:cNvPr id="93189" name="Rectangle 7">
            <a:hlinkClick r:id="rId7" action="ppaction://hlinksldjump"/>
          </p:cNvPr>
          <p:cNvSpPr>
            <a:spLocks noChangeArrowheads="1"/>
          </p:cNvSpPr>
          <p:nvPr/>
        </p:nvSpPr>
        <p:spPr bwMode="auto">
          <a:xfrm>
            <a:off x="533400" y="106363"/>
            <a:ext cx="6248400"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200" b="1" dirty="0" smtClean="0">
                <a:solidFill>
                  <a:srgbClr val="000066"/>
                </a:solidFill>
                <a:ea typeface="黑体" pitchFamily="49" charset="-122"/>
              </a:rPr>
              <a:t>5</a:t>
            </a:r>
            <a:r>
              <a:rPr lang="zh-CN" altLang="zh-CN" sz="3200" b="1" dirty="0" smtClean="0">
                <a:solidFill>
                  <a:srgbClr val="000066"/>
                </a:solidFill>
                <a:ea typeface="黑体" pitchFamily="49" charset="-122"/>
              </a:rPr>
              <a:t>.</a:t>
            </a:r>
            <a:r>
              <a:rPr lang="zh-CN" altLang="zh-CN" sz="3200" b="1" dirty="0">
                <a:solidFill>
                  <a:srgbClr val="000066"/>
                </a:solidFill>
                <a:ea typeface="黑体" pitchFamily="49" charset="-122"/>
              </a:rPr>
              <a:t>5.1  共集电极放大电路</a:t>
            </a:r>
          </a:p>
        </p:txBody>
      </p:sp>
      <p:sp>
        <p:nvSpPr>
          <p:cNvPr id="93190" name="Line 8"/>
          <p:cNvSpPr>
            <a:spLocks noChangeShapeType="1"/>
          </p:cNvSpPr>
          <p:nvPr/>
        </p:nvSpPr>
        <p:spPr bwMode="auto">
          <a:xfrm>
            <a:off x="533400" y="762000"/>
            <a:ext cx="4572000" cy="0"/>
          </a:xfrm>
          <a:prstGeom prst="line">
            <a:avLst/>
          </a:prstGeom>
          <a:noFill/>
          <a:ln w="889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3191" name="Text Box 9"/>
          <p:cNvSpPr txBox="1">
            <a:spLocks noChangeArrowheads="1"/>
          </p:cNvSpPr>
          <p:nvPr/>
        </p:nvSpPr>
        <p:spPr bwMode="auto">
          <a:xfrm>
            <a:off x="454025" y="838200"/>
            <a:ext cx="2438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b="1">
                <a:solidFill>
                  <a:srgbClr val="CC0000"/>
                </a:solidFill>
                <a:latin typeface="楷体_GB2312" pitchFamily="1" charset="-122"/>
              </a:rPr>
              <a:t>2.动态分析</a:t>
            </a:r>
          </a:p>
        </p:txBody>
      </p:sp>
      <p:sp>
        <p:nvSpPr>
          <p:cNvPr id="93192" name="Line 10"/>
          <p:cNvSpPr>
            <a:spLocks noChangeShapeType="1"/>
          </p:cNvSpPr>
          <p:nvPr/>
        </p:nvSpPr>
        <p:spPr bwMode="auto">
          <a:xfrm>
            <a:off x="1295400" y="762000"/>
            <a:ext cx="2209800" cy="0"/>
          </a:xfrm>
          <a:prstGeom prst="line">
            <a:avLst/>
          </a:prstGeom>
          <a:noFill/>
          <a:ln w="762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pic>
        <p:nvPicPr>
          <p:cNvPr id="93193" name="Picture 11" descr="453"/>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4357688" y="836613"/>
            <a:ext cx="4535487" cy="3303587"/>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sp>
        <p:nvSpPr>
          <p:cNvPr id="93194" name="Line 12"/>
          <p:cNvSpPr>
            <a:spLocks noChangeShapeType="1"/>
          </p:cNvSpPr>
          <p:nvPr/>
        </p:nvSpPr>
        <p:spPr bwMode="auto">
          <a:xfrm>
            <a:off x="6588125" y="765175"/>
            <a:ext cx="0" cy="3887788"/>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3195" name="Text Box 13"/>
          <p:cNvSpPr txBox="1">
            <a:spLocks noChangeArrowheads="1"/>
          </p:cNvSpPr>
          <p:nvPr/>
        </p:nvSpPr>
        <p:spPr bwMode="auto">
          <a:xfrm>
            <a:off x="396875" y="5518150"/>
            <a:ext cx="7837488" cy="822325"/>
          </a:xfrm>
          <a:prstGeom prst="rect">
            <a:avLst/>
          </a:prstGeom>
          <a:solidFill>
            <a:srgbClr val="FF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r>
              <a:rPr lang="zh-CN" altLang="en-US" b="1">
                <a:solidFill>
                  <a:srgbClr val="FF0000"/>
                </a:solidFill>
                <a:ea typeface="宋体" pitchFamily="2" charset="-122"/>
              </a:rPr>
              <a:t>小技巧: </a:t>
            </a:r>
            <a:r>
              <a:rPr lang="zh-CN" altLang="en-US" b="1" i="1">
                <a:ea typeface="宋体" pitchFamily="2" charset="-122"/>
              </a:rPr>
              <a:t>i</a:t>
            </a:r>
            <a:r>
              <a:rPr lang="zh-CN" altLang="en-US" b="1" i="1" baseline="-25000">
                <a:ea typeface="宋体" pitchFamily="2" charset="-122"/>
              </a:rPr>
              <a:t>e</a:t>
            </a:r>
            <a:r>
              <a:rPr lang="zh-CN" altLang="en-US" b="1">
                <a:ea typeface="宋体" pitchFamily="2" charset="-122"/>
              </a:rPr>
              <a:t>作为参考端电流时,从参考端看进去的接在b极的电阻等于原电阻值除以(1+  )</a:t>
            </a:r>
            <a:endParaRPr lang="zh-CN" altLang="en-US">
              <a:solidFill>
                <a:srgbClr val="FF0000"/>
              </a:solidFill>
            </a:endParaRPr>
          </a:p>
        </p:txBody>
      </p:sp>
      <p:sp>
        <p:nvSpPr>
          <p:cNvPr id="93196" name="AutoShape 14"/>
          <p:cNvSpPr>
            <a:spLocks noChangeArrowheads="1"/>
          </p:cNvSpPr>
          <p:nvPr/>
        </p:nvSpPr>
        <p:spPr bwMode="auto">
          <a:xfrm>
            <a:off x="5076825" y="4797425"/>
            <a:ext cx="3311525" cy="1219200"/>
          </a:xfrm>
          <a:prstGeom prst="roundRect">
            <a:avLst>
              <a:gd name="adj" fmla="val 16667"/>
            </a:avLst>
          </a:prstGeom>
          <a:noFill/>
          <a:ln>
            <a:noFill/>
          </a:ln>
          <a:effectLst/>
          <a:extLst>
            <a:ext uri="{909E8E84-426E-40DD-AFC4-6F175D3DCCD1}">
              <a14:hiddenFill xmlns:a14="http://schemas.microsoft.com/office/drawing/2010/main" xmlns="">
                <a:solidFill>
                  <a:srgbClr val="FFFFCC"/>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graphicFrame>
        <p:nvGraphicFramePr>
          <p:cNvPr id="93197" name="Object 15"/>
          <p:cNvGraphicFramePr>
            <a:graphicFrameLocks noChangeAspect="1"/>
          </p:cNvGraphicFramePr>
          <p:nvPr/>
        </p:nvGraphicFramePr>
        <p:xfrm>
          <a:off x="3843338" y="5949950"/>
          <a:ext cx="576262" cy="366713"/>
        </p:xfrm>
        <a:graphic>
          <a:graphicData uri="http://schemas.openxmlformats.org/presentationml/2006/ole">
            <p:oleObj spid="_x0000_s31779" r:id="rId9" imgW="154469" imgH="205959" progId="Equation.3">
              <p:embed/>
            </p:oleObj>
          </a:graphicData>
        </a:graphic>
      </p:graphicFrame>
    </p:spTree>
    <p:extLst>
      <p:ext uri="{BB962C8B-B14F-4D97-AF65-F5344CB8AC3E}">
        <p14:creationId xmlns:p14="http://schemas.microsoft.com/office/powerpoint/2010/main" xmlns="" val="161439780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60771"/>
                                        </p:tgtEl>
                                        <p:attrNameLst>
                                          <p:attrName>style.visibility</p:attrName>
                                        </p:attrNameLst>
                                      </p:cBhvr>
                                      <p:to>
                                        <p:strVal val="visible"/>
                                      </p:to>
                                    </p:set>
                                    <p:animEffect transition="in" filter="strips(downRight)">
                                      <p:cBhvr>
                                        <p:cTn id="7" dur="500"/>
                                        <p:tgtEl>
                                          <p:spTgt spid="160771"/>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0774"/>
                                        </p:tgtEl>
                                        <p:attrNameLst>
                                          <p:attrName>style.visibility</p:attrName>
                                        </p:attrNameLst>
                                      </p:cBhvr>
                                      <p:to>
                                        <p:strVal val="visible"/>
                                      </p:to>
                                    </p:set>
                                    <p:animEffect transition="in" filter="strips(downRight)">
                                      <p:cBhvr>
                                        <p:cTn id="12" dur="500"/>
                                        <p:tgtEl>
                                          <p:spTgt spid="160774"/>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4"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2818" name="Group 2"/>
          <p:cNvGrpSpPr>
            <a:grpSpLocks/>
          </p:cNvGrpSpPr>
          <p:nvPr/>
        </p:nvGrpSpPr>
        <p:grpSpPr bwMode="auto">
          <a:xfrm>
            <a:off x="539750" y="3213100"/>
            <a:ext cx="2971800" cy="914400"/>
            <a:chOff x="0" y="0"/>
            <a:chExt cx="1872" cy="576"/>
          </a:xfrm>
        </p:grpSpPr>
        <p:sp>
          <p:nvSpPr>
            <p:cNvPr id="94231" name="AutoShape 3" descr="羊皮纸"/>
            <p:cNvSpPr>
              <a:spLocks noChangeArrowheads="1"/>
            </p:cNvSpPr>
            <p:nvPr/>
          </p:nvSpPr>
          <p:spPr bwMode="auto">
            <a:xfrm>
              <a:off x="0" y="0"/>
              <a:ext cx="1872" cy="576"/>
            </a:xfrm>
            <a:prstGeom prst="roundRect">
              <a:avLst>
                <a:gd name="adj" fmla="val 16667"/>
              </a:avLst>
            </a:prstGeom>
            <a:blipFill dpi="0" rotWithShape="0">
              <a:blip r:embed="rId5"/>
              <a:srcRect/>
              <a:tile tx="0" ty="0" sx="100000" sy="100000" flip="none" algn="tl"/>
            </a:blipFill>
            <a:ln w="28575">
              <a:solidFill>
                <a:srgbClr val="0099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graphicFrame>
          <p:nvGraphicFramePr>
            <p:cNvPr id="94232" name="Object 4"/>
            <p:cNvGraphicFramePr>
              <a:graphicFrameLocks noChangeAspect="1"/>
            </p:cNvGraphicFramePr>
            <p:nvPr/>
          </p:nvGraphicFramePr>
          <p:xfrm>
            <a:off x="200" y="26"/>
            <a:ext cx="1440" cy="544"/>
          </p:xfrm>
          <a:graphic>
            <a:graphicData uri="http://schemas.openxmlformats.org/presentationml/2006/ole">
              <p:oleObj spid="_x0000_s32834" r:id="rId6" imgW="1153009" imgH="435581" progId="Equation.3">
                <p:embed/>
              </p:oleObj>
            </a:graphicData>
          </a:graphic>
        </p:graphicFrame>
      </p:grpSp>
      <p:grpSp>
        <p:nvGrpSpPr>
          <p:cNvPr id="162821" name="Group 5"/>
          <p:cNvGrpSpPr>
            <a:grpSpLocks/>
          </p:cNvGrpSpPr>
          <p:nvPr/>
        </p:nvGrpSpPr>
        <p:grpSpPr bwMode="auto">
          <a:xfrm>
            <a:off x="539750" y="4508500"/>
            <a:ext cx="7747000" cy="2057400"/>
            <a:chOff x="0" y="0"/>
            <a:chExt cx="4880" cy="1296"/>
          </a:xfrm>
        </p:grpSpPr>
        <p:sp>
          <p:nvSpPr>
            <p:cNvPr id="94222" name="AutoShape 6" descr="新闻纸"/>
            <p:cNvSpPr>
              <a:spLocks noChangeArrowheads="1"/>
            </p:cNvSpPr>
            <p:nvPr/>
          </p:nvSpPr>
          <p:spPr bwMode="auto">
            <a:xfrm>
              <a:off x="0" y="0"/>
              <a:ext cx="4848" cy="1296"/>
            </a:xfrm>
            <a:prstGeom prst="roundRect">
              <a:avLst>
                <a:gd name="adj" fmla="val 16667"/>
              </a:avLst>
            </a:prstGeom>
            <a:blipFill dpi="0" rotWithShape="0">
              <a:blip r:embed="rId7"/>
              <a:srcRect/>
              <a:tile tx="0" ty="0" sx="100000" sy="100000" flip="none" algn="tl"/>
            </a:bli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grpSp>
          <p:nvGrpSpPr>
            <p:cNvPr id="94223" name="Group 7"/>
            <p:cNvGrpSpPr>
              <a:grpSpLocks/>
            </p:cNvGrpSpPr>
            <p:nvPr/>
          </p:nvGrpSpPr>
          <p:grpSpPr bwMode="auto">
            <a:xfrm>
              <a:off x="96" y="48"/>
              <a:ext cx="2064" cy="289"/>
              <a:chOff x="0" y="0"/>
              <a:chExt cx="2736" cy="289"/>
            </a:xfrm>
          </p:grpSpPr>
          <p:sp>
            <p:nvSpPr>
              <p:cNvPr id="94229" name="Text Box 8"/>
              <p:cNvSpPr txBox="1">
                <a:spLocks noChangeArrowheads="1"/>
              </p:cNvSpPr>
              <p:nvPr/>
            </p:nvSpPr>
            <p:spPr bwMode="auto">
              <a:xfrm>
                <a:off x="0" y="0"/>
                <a:ext cx="273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b="1">
                    <a:solidFill>
                      <a:srgbClr val="FF0000"/>
                    </a:solidFill>
                    <a:ea typeface="黑体" pitchFamily="49" charset="-122"/>
                  </a:rPr>
                  <a:t>共集电极电路特点：</a:t>
                </a:r>
              </a:p>
            </p:txBody>
          </p:sp>
          <p:sp>
            <p:nvSpPr>
              <p:cNvPr id="94230" name="Line 9"/>
              <p:cNvSpPr>
                <a:spLocks noChangeShapeType="1"/>
              </p:cNvSpPr>
              <p:nvPr/>
            </p:nvSpPr>
            <p:spPr bwMode="auto">
              <a:xfrm>
                <a:off x="0" y="288"/>
                <a:ext cx="2280" cy="1"/>
              </a:xfrm>
              <a:prstGeom prst="line">
                <a:avLst/>
              </a:prstGeom>
              <a:noFill/>
              <a:ln w="76200"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4224" name="Group 10"/>
            <p:cNvGrpSpPr>
              <a:grpSpLocks/>
            </p:cNvGrpSpPr>
            <p:nvPr/>
          </p:nvGrpSpPr>
          <p:grpSpPr bwMode="auto">
            <a:xfrm>
              <a:off x="336" y="384"/>
              <a:ext cx="3550" cy="313"/>
              <a:chOff x="0" y="0"/>
              <a:chExt cx="3550" cy="313"/>
            </a:xfrm>
          </p:grpSpPr>
          <p:graphicFrame>
            <p:nvGraphicFramePr>
              <p:cNvPr id="94227" name="Object 11"/>
              <p:cNvGraphicFramePr>
                <a:graphicFrameLocks noChangeAspect="1"/>
              </p:cNvGraphicFramePr>
              <p:nvPr/>
            </p:nvGraphicFramePr>
            <p:xfrm>
              <a:off x="2551" y="10"/>
              <a:ext cx="999" cy="303"/>
            </p:xfrm>
            <a:graphic>
              <a:graphicData uri="http://schemas.openxmlformats.org/presentationml/2006/ole">
                <p:oleObj spid="_x0000_s32835" r:id="rId8" imgW="756192" imgH="230703" progId="Equation.3">
                  <p:embed/>
                </p:oleObj>
              </a:graphicData>
            </a:graphic>
          </p:graphicFrame>
          <p:sp>
            <p:nvSpPr>
              <p:cNvPr id="94228" name="Text Box 12"/>
              <p:cNvSpPr txBox="1">
                <a:spLocks noChangeArrowheads="1"/>
              </p:cNvSpPr>
              <p:nvPr/>
            </p:nvSpPr>
            <p:spPr bwMode="auto">
              <a:xfrm>
                <a:off x="0" y="0"/>
                <a:ext cx="3155"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b="1">
                    <a:solidFill>
                      <a:srgbClr val="0000FF"/>
                    </a:solidFill>
                    <a:latin typeface="宋体" pitchFamily="2" charset="-122"/>
                    <a:ea typeface="宋体" pitchFamily="2" charset="-122"/>
                  </a:rPr>
                  <a:t>◆ </a:t>
                </a:r>
                <a:r>
                  <a:rPr lang="zh-CN" altLang="zh-CN" b="1">
                    <a:latin typeface="宋体" pitchFamily="2" charset="-122"/>
                    <a:ea typeface="宋体" pitchFamily="2" charset="-122"/>
                  </a:rPr>
                  <a:t>电压增益小于1但接近于1，</a:t>
                </a:r>
              </a:p>
            </p:txBody>
          </p:sp>
        </p:grpSp>
        <p:sp>
          <p:nvSpPr>
            <p:cNvPr id="94225" name="Text Box 13"/>
            <p:cNvSpPr txBox="1">
              <a:spLocks noChangeArrowheads="1"/>
            </p:cNvSpPr>
            <p:nvPr/>
          </p:nvSpPr>
          <p:spPr bwMode="auto">
            <a:xfrm>
              <a:off x="336" y="672"/>
              <a:ext cx="4544"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b="1" dirty="0">
                  <a:solidFill>
                    <a:srgbClr val="0000FF"/>
                  </a:solidFill>
                  <a:latin typeface="宋体" pitchFamily="2" charset="-122"/>
                  <a:ea typeface="宋体" pitchFamily="2" charset="-122"/>
                </a:rPr>
                <a:t>◆ </a:t>
              </a:r>
              <a:r>
                <a:rPr lang="zh-CN" altLang="zh-CN" b="1" dirty="0">
                  <a:latin typeface="宋体" pitchFamily="2" charset="-122"/>
                  <a:ea typeface="宋体" pitchFamily="2" charset="-122"/>
                </a:rPr>
                <a:t>输入电阻大</a:t>
              </a:r>
              <a:r>
                <a:rPr lang="zh-CN" altLang="zh-CN" b="1" dirty="0" smtClean="0">
                  <a:latin typeface="宋体" pitchFamily="2" charset="-122"/>
                  <a:ea typeface="宋体" pitchFamily="2" charset="-122"/>
                </a:rPr>
                <a:t>，</a:t>
              </a:r>
              <a:r>
                <a:rPr lang="zh-CN" altLang="en-US" b="1" dirty="0" smtClean="0">
                  <a:latin typeface="宋体" pitchFamily="2" charset="-122"/>
                  <a:ea typeface="宋体" pitchFamily="2" charset="-122"/>
                </a:rPr>
                <a:t>与</a:t>
              </a:r>
              <a:r>
                <a:rPr lang="zh-CN" altLang="en-US" b="1" dirty="0" smtClean="0">
                  <a:latin typeface="宋体" pitchFamily="2" charset="-122"/>
                  <a:ea typeface="宋体" pitchFamily="2" charset="-122"/>
                </a:rPr>
                <a:t>负载有关</a:t>
              </a:r>
              <a:r>
                <a:rPr lang="en-US" altLang="zh-CN" b="1" dirty="0" smtClean="0">
                  <a:latin typeface="宋体" pitchFamily="2" charset="-122"/>
                  <a:ea typeface="宋体" pitchFamily="2" charset="-122"/>
                </a:rPr>
                <a:t>,</a:t>
              </a:r>
              <a:r>
                <a:rPr lang="zh-CN" altLang="zh-CN" b="1" dirty="0" smtClean="0">
                  <a:latin typeface="宋体" pitchFamily="2" charset="-122"/>
                  <a:ea typeface="宋体" pitchFamily="2" charset="-122"/>
                </a:rPr>
                <a:t>对</a:t>
              </a:r>
              <a:r>
                <a:rPr lang="zh-CN" altLang="zh-CN" b="1" dirty="0">
                  <a:latin typeface="宋体" pitchFamily="2" charset="-122"/>
                  <a:ea typeface="宋体" pitchFamily="2" charset="-122"/>
                </a:rPr>
                <a:t>信号源吸取电流小</a:t>
              </a:r>
            </a:p>
          </p:txBody>
        </p:sp>
        <p:sp>
          <p:nvSpPr>
            <p:cNvPr id="94226" name="Text Box 14"/>
            <p:cNvSpPr txBox="1">
              <a:spLocks noChangeArrowheads="1"/>
            </p:cNvSpPr>
            <p:nvPr/>
          </p:nvSpPr>
          <p:spPr bwMode="auto">
            <a:xfrm>
              <a:off x="336" y="960"/>
              <a:ext cx="4544"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b="1" dirty="0">
                  <a:solidFill>
                    <a:srgbClr val="0000FF"/>
                  </a:solidFill>
                  <a:latin typeface="宋体" pitchFamily="2" charset="-122"/>
                  <a:ea typeface="宋体" pitchFamily="2" charset="-122"/>
                </a:rPr>
                <a:t>◆ </a:t>
              </a:r>
              <a:r>
                <a:rPr lang="zh-CN" altLang="zh-CN" b="1" dirty="0">
                  <a:latin typeface="宋体" pitchFamily="2" charset="-122"/>
                  <a:ea typeface="宋体" pitchFamily="2" charset="-122"/>
                </a:rPr>
                <a:t>输出电阻小</a:t>
              </a:r>
              <a:r>
                <a:rPr lang="zh-CN" altLang="zh-CN" b="1" dirty="0" smtClean="0">
                  <a:latin typeface="宋体" pitchFamily="2" charset="-122"/>
                  <a:ea typeface="宋体" pitchFamily="2" charset="-122"/>
                </a:rPr>
                <a:t>，</a:t>
              </a:r>
              <a:r>
                <a:rPr lang="zh-CN" altLang="en-US" b="1" dirty="0" smtClean="0">
                  <a:latin typeface="宋体" pitchFamily="2" charset="-122"/>
                  <a:ea typeface="宋体" pitchFamily="2" charset="-122"/>
                </a:rPr>
                <a:t>与信号源内阻有关</a:t>
              </a:r>
              <a:r>
                <a:rPr lang="en-US" altLang="zh-CN" b="1" dirty="0" smtClean="0">
                  <a:latin typeface="宋体" pitchFamily="2" charset="-122"/>
                  <a:ea typeface="宋体" pitchFamily="2" charset="-122"/>
                </a:rPr>
                <a:t>,</a:t>
              </a:r>
              <a:r>
                <a:rPr lang="zh-CN" altLang="zh-CN" b="1" dirty="0" smtClean="0">
                  <a:latin typeface="宋体" pitchFamily="2" charset="-122"/>
                  <a:ea typeface="宋体" pitchFamily="2" charset="-122"/>
                </a:rPr>
                <a:t>带</a:t>
              </a:r>
              <a:r>
                <a:rPr lang="zh-CN" altLang="zh-CN" b="1" dirty="0">
                  <a:latin typeface="宋体" pitchFamily="2" charset="-122"/>
                  <a:ea typeface="宋体" pitchFamily="2" charset="-122"/>
                </a:rPr>
                <a:t>负载能力强</a:t>
              </a:r>
            </a:p>
          </p:txBody>
        </p:sp>
      </p:grpSp>
      <p:grpSp>
        <p:nvGrpSpPr>
          <p:cNvPr id="162831" name="Group 15"/>
          <p:cNvGrpSpPr>
            <a:grpSpLocks/>
          </p:cNvGrpSpPr>
          <p:nvPr/>
        </p:nvGrpSpPr>
        <p:grpSpPr bwMode="auto">
          <a:xfrm>
            <a:off x="468313" y="1989138"/>
            <a:ext cx="4038600" cy="914400"/>
            <a:chOff x="0" y="0"/>
            <a:chExt cx="2544" cy="576"/>
          </a:xfrm>
        </p:grpSpPr>
        <p:sp>
          <p:nvSpPr>
            <p:cNvPr id="94220" name="AutoShape 16" descr="羊皮纸"/>
            <p:cNvSpPr>
              <a:spLocks noChangeArrowheads="1"/>
            </p:cNvSpPr>
            <p:nvPr/>
          </p:nvSpPr>
          <p:spPr bwMode="auto">
            <a:xfrm>
              <a:off x="0" y="0"/>
              <a:ext cx="2544" cy="576"/>
            </a:xfrm>
            <a:prstGeom prst="roundRect">
              <a:avLst>
                <a:gd name="adj" fmla="val 16667"/>
              </a:avLst>
            </a:prstGeom>
            <a:blipFill dpi="0" rotWithShape="0">
              <a:blip r:embed="rId5"/>
              <a:srcRect/>
              <a:tile tx="0" ty="0" sx="100000" sy="100000" flip="none" algn="tl"/>
            </a:blipFill>
            <a:ln w="28575">
              <a:solidFill>
                <a:srgbClr val="0099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graphicFrame>
          <p:nvGraphicFramePr>
            <p:cNvPr id="94221" name="Object 17"/>
            <p:cNvGraphicFramePr>
              <a:graphicFrameLocks noChangeAspect="1"/>
            </p:cNvGraphicFramePr>
            <p:nvPr/>
          </p:nvGraphicFramePr>
          <p:xfrm>
            <a:off x="256" y="144"/>
            <a:ext cx="2032" cy="288"/>
          </p:xfrm>
          <a:graphic>
            <a:graphicData uri="http://schemas.openxmlformats.org/presentationml/2006/ole">
              <p:oleObj spid="_x0000_s32836" r:id="rId9" imgW="1613600" imgH="228699" progId="Equation.3">
                <p:embed/>
              </p:oleObj>
            </a:graphicData>
          </a:graphic>
        </p:graphicFrame>
      </p:grpSp>
      <p:grpSp>
        <p:nvGrpSpPr>
          <p:cNvPr id="162834" name="Group 18"/>
          <p:cNvGrpSpPr>
            <a:grpSpLocks/>
          </p:cNvGrpSpPr>
          <p:nvPr/>
        </p:nvGrpSpPr>
        <p:grpSpPr bwMode="auto">
          <a:xfrm>
            <a:off x="1331913" y="1052513"/>
            <a:ext cx="1508125" cy="536575"/>
            <a:chOff x="0" y="0"/>
            <a:chExt cx="864" cy="293"/>
          </a:xfrm>
        </p:grpSpPr>
        <p:sp>
          <p:nvSpPr>
            <p:cNvPr id="94218" name="Rectangle 19" descr="羊皮纸"/>
            <p:cNvSpPr>
              <a:spLocks noChangeArrowheads="1"/>
            </p:cNvSpPr>
            <p:nvPr/>
          </p:nvSpPr>
          <p:spPr bwMode="auto">
            <a:xfrm>
              <a:off x="0" y="0"/>
              <a:ext cx="864" cy="288"/>
            </a:xfrm>
            <a:prstGeom prst="rect">
              <a:avLst/>
            </a:prstGeom>
            <a:blipFill dpi="0" rotWithShape="0">
              <a:blip r:embed="rId5"/>
              <a:srcRect/>
              <a:tile tx="0" ty="0" sx="100000" sy="100000" flip="none" algn="tl"/>
            </a:blipFill>
            <a:ln w="28575">
              <a:solidFill>
                <a:srgbClr val="0099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graphicFrame>
          <p:nvGraphicFramePr>
            <p:cNvPr id="94219" name="Object 20"/>
            <p:cNvGraphicFramePr>
              <a:graphicFrameLocks noChangeAspect="1"/>
            </p:cNvGraphicFramePr>
            <p:nvPr/>
          </p:nvGraphicFramePr>
          <p:xfrm>
            <a:off x="212" y="7"/>
            <a:ext cx="512" cy="286"/>
          </p:xfrm>
          <a:graphic>
            <a:graphicData uri="http://schemas.openxmlformats.org/presentationml/2006/ole">
              <p:oleObj spid="_x0000_s32837" r:id="rId10" imgW="413580" imgH="232639" progId="Equation.3">
                <p:embed/>
              </p:oleObj>
            </a:graphicData>
          </a:graphic>
        </p:graphicFrame>
      </p:grpSp>
      <p:pic>
        <p:nvPicPr>
          <p:cNvPr id="94214" name="Picture 21" descr="未标题-2 拷贝"/>
          <p:cNvPicPr>
            <a:picLocks noChangeAspect="1" noChangeArrowheads="1"/>
          </p:cNvPicPr>
          <p:nvPr/>
        </p:nvPicPr>
        <p:blipFill>
          <a:blip r:embed="rId11">
            <a:extLst>
              <a:ext uri="{28A0092B-C50C-407E-A947-70E740481C1C}">
                <a14:useLocalDpi xmlns:a14="http://schemas.microsoft.com/office/drawing/2010/main" xmlns="" val="0"/>
              </a:ext>
            </a:extLst>
          </a:blip>
          <a:srcRect/>
          <a:stretch>
            <a:fillRect/>
          </a:stretch>
        </p:blipFill>
        <p:spPr bwMode="auto">
          <a:xfrm>
            <a:off x="4722813" y="908050"/>
            <a:ext cx="4176712" cy="3168650"/>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sp>
        <p:nvSpPr>
          <p:cNvPr id="94215" name="Rectangle 22">
            <a:hlinkClick r:id="rId12" action="ppaction://hlinksldjump"/>
          </p:cNvPr>
          <p:cNvSpPr>
            <a:spLocks noChangeArrowheads="1"/>
          </p:cNvSpPr>
          <p:nvPr/>
        </p:nvSpPr>
        <p:spPr bwMode="auto">
          <a:xfrm>
            <a:off x="533400" y="106363"/>
            <a:ext cx="6248400"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200" b="1" dirty="0" smtClean="0">
                <a:solidFill>
                  <a:srgbClr val="000066"/>
                </a:solidFill>
                <a:ea typeface="黑体" pitchFamily="49" charset="-122"/>
              </a:rPr>
              <a:t>5</a:t>
            </a:r>
            <a:r>
              <a:rPr lang="zh-CN" altLang="zh-CN" sz="3200" b="1" dirty="0" smtClean="0">
                <a:solidFill>
                  <a:srgbClr val="000066"/>
                </a:solidFill>
                <a:ea typeface="黑体" pitchFamily="49" charset="-122"/>
              </a:rPr>
              <a:t>.</a:t>
            </a:r>
            <a:r>
              <a:rPr lang="zh-CN" altLang="zh-CN" sz="3200" b="1" dirty="0">
                <a:solidFill>
                  <a:srgbClr val="000066"/>
                </a:solidFill>
                <a:ea typeface="黑体" pitchFamily="49" charset="-122"/>
              </a:rPr>
              <a:t>5.1  共集电极放大电路</a:t>
            </a:r>
          </a:p>
        </p:txBody>
      </p:sp>
      <p:sp>
        <p:nvSpPr>
          <p:cNvPr id="94216" name="Line 23"/>
          <p:cNvSpPr>
            <a:spLocks noChangeShapeType="1"/>
          </p:cNvSpPr>
          <p:nvPr/>
        </p:nvSpPr>
        <p:spPr bwMode="auto">
          <a:xfrm>
            <a:off x="533400" y="762000"/>
            <a:ext cx="4572000" cy="0"/>
          </a:xfrm>
          <a:prstGeom prst="line">
            <a:avLst/>
          </a:prstGeom>
          <a:noFill/>
          <a:ln w="889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4217" name="Line 24"/>
          <p:cNvSpPr>
            <a:spLocks noChangeShapeType="1"/>
          </p:cNvSpPr>
          <p:nvPr/>
        </p:nvSpPr>
        <p:spPr bwMode="auto">
          <a:xfrm>
            <a:off x="1295400" y="762000"/>
            <a:ext cx="2209800" cy="0"/>
          </a:xfrm>
          <a:prstGeom prst="line">
            <a:avLst/>
          </a:prstGeom>
          <a:noFill/>
          <a:ln w="762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xmlns="" val="197989787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2834"/>
                                        </p:tgtEl>
                                        <p:attrNameLst>
                                          <p:attrName>style.visibility</p:attrName>
                                        </p:attrNameLst>
                                      </p:cBhvr>
                                      <p:to>
                                        <p:strVal val="visible"/>
                                      </p:to>
                                    </p:set>
                                    <p:animEffect transition="in" filter="wipe(left)">
                                      <p:cBhvr>
                                        <p:cTn id="7" dur="500"/>
                                        <p:tgtEl>
                                          <p:spTgt spid="1628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62831"/>
                                        </p:tgtEl>
                                        <p:attrNameLst>
                                          <p:attrName>style.visibility</p:attrName>
                                        </p:attrNameLst>
                                      </p:cBhvr>
                                      <p:to>
                                        <p:strVal val="visible"/>
                                      </p:to>
                                    </p:set>
                                    <p:animEffect transition="in" filter="strips(downRight)">
                                      <p:cBhvr>
                                        <p:cTn id="12" dur="500"/>
                                        <p:tgtEl>
                                          <p:spTgt spid="162831"/>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62818"/>
                                        </p:tgtEl>
                                        <p:attrNameLst>
                                          <p:attrName>style.visibility</p:attrName>
                                        </p:attrNameLst>
                                      </p:cBhvr>
                                      <p:to>
                                        <p:strVal val="visible"/>
                                      </p:to>
                                    </p:set>
                                    <p:animEffect transition="in" filter="strips(downRight)">
                                      <p:cBhvr>
                                        <p:cTn id="17" dur="500"/>
                                        <p:tgtEl>
                                          <p:spTgt spid="162818"/>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nodeType="clickEffect">
                                  <p:stCondLst>
                                    <p:cond delay="0"/>
                                  </p:stCondLst>
                                  <p:childTnLst>
                                    <p:set>
                                      <p:cBhvr>
                                        <p:cTn id="21" dur="1" fill="hold">
                                          <p:stCondLst>
                                            <p:cond delay="0"/>
                                          </p:stCondLst>
                                        </p:cTn>
                                        <p:tgtEl>
                                          <p:spTgt spid="162821"/>
                                        </p:tgtEl>
                                        <p:attrNameLst>
                                          <p:attrName>style.visibility</p:attrName>
                                        </p:attrNameLst>
                                      </p:cBhvr>
                                      <p:to>
                                        <p:strVal val="visible"/>
                                      </p:to>
                                    </p:set>
                                    <p:anim calcmode="lin" valueType="num">
                                      <p:cBhvr>
                                        <p:cTn id="22" dur="500" fill="hold"/>
                                        <p:tgtEl>
                                          <p:spTgt spid="162821"/>
                                        </p:tgtEl>
                                        <p:attrNameLst>
                                          <p:attrName>ppt_w</p:attrName>
                                        </p:attrNameLst>
                                      </p:cBhvr>
                                      <p:tavLst>
                                        <p:tav tm="0">
                                          <p:val>
                                            <p:fltVal val="0"/>
                                          </p:val>
                                        </p:tav>
                                        <p:tav tm="100000">
                                          <p:val>
                                            <p:strVal val="#ppt_w"/>
                                          </p:val>
                                        </p:tav>
                                      </p:tavLst>
                                    </p:anim>
                                    <p:anim calcmode="lin" valueType="num">
                                      <p:cBhvr>
                                        <p:cTn id="23" dur="500" fill="hold"/>
                                        <p:tgtEl>
                                          <p:spTgt spid="16282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2"/>
          <p:cNvSpPr>
            <a:spLocks noChangeShapeType="1"/>
          </p:cNvSpPr>
          <p:nvPr/>
        </p:nvSpPr>
        <p:spPr bwMode="auto">
          <a:xfrm>
            <a:off x="1066800" y="1295400"/>
            <a:ext cx="7010400" cy="0"/>
          </a:xfrm>
          <a:prstGeom prst="line">
            <a:avLst/>
          </a:prstGeom>
          <a:noFill/>
          <a:ln w="762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19" name="Rectangle 3"/>
          <p:cNvSpPr>
            <a:spLocks noChangeArrowheads="1"/>
          </p:cNvSpPr>
          <p:nvPr/>
        </p:nvSpPr>
        <p:spPr bwMode="auto">
          <a:xfrm>
            <a:off x="1066800" y="457200"/>
            <a:ext cx="6705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lnSpc>
                <a:spcPct val="90000"/>
              </a:lnSpc>
              <a:buFontTx/>
              <a:buNone/>
            </a:pPr>
            <a:r>
              <a:rPr lang="en-US" altLang="zh-CN" sz="4400" b="1">
                <a:solidFill>
                  <a:srgbClr val="FF0000"/>
                </a:solidFill>
                <a:ea typeface="黑体" pitchFamily="49" charset="-122"/>
              </a:rPr>
              <a:t>5</a:t>
            </a:r>
            <a:r>
              <a:rPr lang="zh-CN" altLang="zh-CN" sz="4400" b="1">
                <a:solidFill>
                  <a:srgbClr val="FF0000"/>
                </a:solidFill>
                <a:ea typeface="黑体" pitchFamily="49" charset="-122"/>
              </a:rPr>
              <a:t>.1  BJT</a:t>
            </a:r>
          </a:p>
        </p:txBody>
      </p:sp>
      <p:sp>
        <p:nvSpPr>
          <p:cNvPr id="9220" name="Rectangle 4">
            <a:hlinkClick r:id="" action="ppaction://hlinkshowjump?jump=nextslide"/>
          </p:cNvPr>
          <p:cNvSpPr>
            <a:spLocks noChangeArrowheads="1"/>
          </p:cNvSpPr>
          <p:nvPr/>
        </p:nvSpPr>
        <p:spPr bwMode="auto">
          <a:xfrm>
            <a:off x="1143000" y="1676400"/>
            <a:ext cx="54102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600" b="1">
                <a:solidFill>
                  <a:srgbClr val="000066"/>
                </a:solidFill>
                <a:ea typeface="黑体" pitchFamily="49" charset="-122"/>
              </a:rPr>
              <a:t>5</a:t>
            </a:r>
            <a:r>
              <a:rPr lang="zh-CN" altLang="zh-CN" sz="3600" b="1">
                <a:solidFill>
                  <a:srgbClr val="000066"/>
                </a:solidFill>
                <a:ea typeface="黑体" pitchFamily="49" charset="-122"/>
              </a:rPr>
              <a:t>.1.1  BJT的结构简介</a:t>
            </a:r>
          </a:p>
        </p:txBody>
      </p:sp>
      <p:sp>
        <p:nvSpPr>
          <p:cNvPr id="9221" name="Rectangle 5">
            <a:hlinkClick r:id="rId3" action="ppaction://hlinksldjump"/>
          </p:cNvPr>
          <p:cNvSpPr>
            <a:spLocks noChangeArrowheads="1"/>
          </p:cNvSpPr>
          <p:nvPr/>
        </p:nvSpPr>
        <p:spPr bwMode="auto">
          <a:xfrm>
            <a:off x="1143000" y="2514600"/>
            <a:ext cx="72390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600" b="1">
                <a:solidFill>
                  <a:srgbClr val="000066"/>
                </a:solidFill>
                <a:ea typeface="黑体" pitchFamily="49" charset="-122"/>
              </a:rPr>
              <a:t>5</a:t>
            </a:r>
            <a:r>
              <a:rPr lang="zh-CN" altLang="zh-CN" sz="3600" b="1">
                <a:solidFill>
                  <a:srgbClr val="000066"/>
                </a:solidFill>
                <a:ea typeface="黑体" pitchFamily="49" charset="-122"/>
              </a:rPr>
              <a:t>.1.2  放大状态下BJT的工作原理</a:t>
            </a:r>
          </a:p>
        </p:txBody>
      </p:sp>
      <p:sp>
        <p:nvSpPr>
          <p:cNvPr id="9222" name="Rectangle 6">
            <a:hlinkClick r:id="rId4" action="ppaction://hlinksldjump"/>
          </p:cNvPr>
          <p:cNvSpPr>
            <a:spLocks noChangeArrowheads="1"/>
          </p:cNvSpPr>
          <p:nvPr/>
        </p:nvSpPr>
        <p:spPr bwMode="auto">
          <a:xfrm>
            <a:off x="1143000" y="3352800"/>
            <a:ext cx="72390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600" b="1">
                <a:solidFill>
                  <a:srgbClr val="000066"/>
                </a:solidFill>
                <a:ea typeface="黑体" pitchFamily="49" charset="-122"/>
              </a:rPr>
              <a:t>5</a:t>
            </a:r>
            <a:r>
              <a:rPr lang="zh-CN" altLang="zh-CN" sz="3600" b="1">
                <a:solidFill>
                  <a:srgbClr val="000066"/>
                </a:solidFill>
                <a:ea typeface="黑体" pitchFamily="49" charset="-122"/>
              </a:rPr>
              <a:t>.1.3  BJT的V－I特性曲线</a:t>
            </a:r>
          </a:p>
        </p:txBody>
      </p:sp>
      <p:sp>
        <p:nvSpPr>
          <p:cNvPr id="9223" name="Rectangle 7">
            <a:hlinkClick r:id="rId5" action="ppaction://hlinksldjump"/>
          </p:cNvPr>
          <p:cNvSpPr>
            <a:spLocks noChangeArrowheads="1"/>
          </p:cNvSpPr>
          <p:nvPr/>
        </p:nvSpPr>
        <p:spPr bwMode="auto">
          <a:xfrm>
            <a:off x="1143000" y="4159250"/>
            <a:ext cx="72390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600" b="1">
                <a:solidFill>
                  <a:srgbClr val="000066"/>
                </a:solidFill>
                <a:ea typeface="黑体" pitchFamily="49" charset="-122"/>
              </a:rPr>
              <a:t>5</a:t>
            </a:r>
            <a:r>
              <a:rPr lang="zh-CN" altLang="zh-CN" sz="3600" b="1">
                <a:solidFill>
                  <a:srgbClr val="000066"/>
                </a:solidFill>
                <a:ea typeface="黑体" pitchFamily="49" charset="-122"/>
              </a:rPr>
              <a:t>.1.4  BJT的主要参数</a:t>
            </a:r>
          </a:p>
        </p:txBody>
      </p:sp>
    </p:spTree>
    <p:extLst>
      <p:ext uri="{BB962C8B-B14F-4D97-AF65-F5344CB8AC3E}">
        <p14:creationId xmlns:p14="http://schemas.microsoft.com/office/powerpoint/2010/main" xmlns="" val="2075217411"/>
      </p:ext>
    </p:extLst>
  </p:cSld>
  <p:clrMapOvr>
    <a:masterClrMapping/>
  </p:clrMapOvr>
  <p:transition>
    <p:spli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hlinkClick r:id="rId5" action="ppaction://hlinksldjump"/>
          </p:cNvPr>
          <p:cNvSpPr>
            <a:spLocks noChangeArrowheads="1"/>
          </p:cNvSpPr>
          <p:nvPr/>
        </p:nvSpPr>
        <p:spPr bwMode="auto">
          <a:xfrm>
            <a:off x="533400" y="106363"/>
            <a:ext cx="6248400"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200" b="1" dirty="0" smtClean="0">
                <a:solidFill>
                  <a:srgbClr val="000066"/>
                </a:solidFill>
                <a:ea typeface="黑体" pitchFamily="49" charset="-122"/>
              </a:rPr>
              <a:t>5</a:t>
            </a:r>
            <a:r>
              <a:rPr lang="zh-CN" altLang="zh-CN" sz="3200" b="1" dirty="0" smtClean="0">
                <a:solidFill>
                  <a:srgbClr val="000066"/>
                </a:solidFill>
                <a:ea typeface="黑体" pitchFamily="49" charset="-122"/>
              </a:rPr>
              <a:t>.</a:t>
            </a:r>
            <a:r>
              <a:rPr lang="zh-CN" altLang="zh-CN" sz="3200" b="1" dirty="0">
                <a:solidFill>
                  <a:srgbClr val="000066"/>
                </a:solidFill>
                <a:ea typeface="黑体" pitchFamily="49" charset="-122"/>
              </a:rPr>
              <a:t>5.2  共基极放大电路</a:t>
            </a:r>
          </a:p>
        </p:txBody>
      </p:sp>
      <p:sp>
        <p:nvSpPr>
          <p:cNvPr id="96259" name="Line 3"/>
          <p:cNvSpPr>
            <a:spLocks noChangeShapeType="1"/>
          </p:cNvSpPr>
          <p:nvPr/>
        </p:nvSpPr>
        <p:spPr bwMode="auto">
          <a:xfrm>
            <a:off x="533400" y="762000"/>
            <a:ext cx="4114800" cy="0"/>
          </a:xfrm>
          <a:prstGeom prst="line">
            <a:avLst/>
          </a:prstGeom>
          <a:noFill/>
          <a:ln w="889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6260" name="Text Box 4"/>
          <p:cNvSpPr txBox="1">
            <a:spLocks noChangeArrowheads="1"/>
          </p:cNvSpPr>
          <p:nvPr/>
        </p:nvSpPr>
        <p:spPr bwMode="auto">
          <a:xfrm>
            <a:off x="381000" y="914400"/>
            <a:ext cx="2362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b="1">
                <a:solidFill>
                  <a:srgbClr val="CC0000"/>
                </a:solidFill>
                <a:latin typeface="楷体_GB2312" pitchFamily="1" charset="-122"/>
              </a:rPr>
              <a:t>1.静态工作点</a:t>
            </a:r>
          </a:p>
        </p:txBody>
      </p:sp>
      <p:sp>
        <p:nvSpPr>
          <p:cNvPr id="166917" name="Text Box 5"/>
          <p:cNvSpPr txBox="1">
            <a:spLocks noChangeArrowheads="1"/>
          </p:cNvSpPr>
          <p:nvPr/>
        </p:nvSpPr>
        <p:spPr bwMode="auto">
          <a:xfrm>
            <a:off x="307975" y="1404938"/>
            <a:ext cx="5127625" cy="493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lnSpc>
                <a:spcPct val="110000"/>
              </a:lnSpc>
              <a:spcBef>
                <a:spcPct val="50000"/>
              </a:spcBef>
            </a:pPr>
            <a:r>
              <a:rPr lang="zh-CN" altLang="zh-CN" b="1">
                <a:latin typeface="楷体_GB2312" pitchFamily="1" charset="-122"/>
              </a:rPr>
              <a:t>    直流通路与射极偏置电路相同</a:t>
            </a:r>
          </a:p>
        </p:txBody>
      </p:sp>
      <p:graphicFrame>
        <p:nvGraphicFramePr>
          <p:cNvPr id="166918" name="Object 6"/>
          <p:cNvGraphicFramePr>
            <a:graphicFrameLocks noChangeAspect="1"/>
          </p:cNvGraphicFramePr>
          <p:nvPr/>
        </p:nvGraphicFramePr>
        <p:xfrm>
          <a:off x="949325" y="1989138"/>
          <a:ext cx="2640013" cy="887412"/>
        </p:xfrm>
        <a:graphic>
          <a:graphicData uri="http://schemas.openxmlformats.org/presentationml/2006/ole">
            <p:oleObj spid="_x0000_s34882" r:id="rId6" imgW="1332366" imgH="448392" progId="Equation.3">
              <p:embed/>
            </p:oleObj>
          </a:graphicData>
        </a:graphic>
      </p:graphicFrame>
      <p:graphicFrame>
        <p:nvGraphicFramePr>
          <p:cNvPr id="166919" name="Object 7"/>
          <p:cNvGraphicFramePr>
            <a:graphicFrameLocks noChangeAspect="1"/>
          </p:cNvGraphicFramePr>
          <p:nvPr/>
        </p:nvGraphicFramePr>
        <p:xfrm>
          <a:off x="949325" y="2967038"/>
          <a:ext cx="2995613" cy="912812"/>
        </p:xfrm>
        <a:graphic>
          <a:graphicData uri="http://schemas.openxmlformats.org/presentationml/2006/ole">
            <p:oleObj spid="_x0000_s34883" r:id="rId7" imgW="1499251" imgH="457399" progId="Equation.3">
              <p:embed/>
            </p:oleObj>
          </a:graphicData>
        </a:graphic>
      </p:graphicFrame>
      <p:graphicFrame>
        <p:nvGraphicFramePr>
          <p:cNvPr id="166920" name="Object 8"/>
          <p:cNvGraphicFramePr>
            <a:graphicFrameLocks noChangeAspect="1"/>
          </p:cNvGraphicFramePr>
          <p:nvPr/>
        </p:nvGraphicFramePr>
        <p:xfrm>
          <a:off x="949325" y="3970338"/>
          <a:ext cx="3475038" cy="965200"/>
        </p:xfrm>
        <a:graphic>
          <a:graphicData uri="http://schemas.openxmlformats.org/presentationml/2006/ole">
            <p:oleObj spid="_x0000_s34884" r:id="rId8" imgW="1739900" imgH="482600" progId="Equation.3">
              <p:embed/>
            </p:oleObj>
          </a:graphicData>
        </a:graphic>
      </p:graphicFrame>
      <p:graphicFrame>
        <p:nvGraphicFramePr>
          <p:cNvPr id="166921" name="Object 9"/>
          <p:cNvGraphicFramePr>
            <a:graphicFrameLocks noChangeAspect="1"/>
          </p:cNvGraphicFramePr>
          <p:nvPr/>
        </p:nvGraphicFramePr>
        <p:xfrm>
          <a:off x="949325" y="5026025"/>
          <a:ext cx="1366838" cy="890588"/>
        </p:xfrm>
        <a:graphic>
          <a:graphicData uri="http://schemas.openxmlformats.org/presentationml/2006/ole">
            <p:oleObj spid="_x0000_s34885" r:id="rId9" imgW="691805" imgH="448392" progId="Equation.3">
              <p:embed/>
            </p:oleObj>
          </a:graphicData>
        </a:graphic>
      </p:graphicFrame>
      <p:pic>
        <p:nvPicPr>
          <p:cNvPr id="96266" name="Picture 10" descr="未标题-2 拷贝"/>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5292725" y="84138"/>
            <a:ext cx="3386138" cy="3200400"/>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pic>
        <p:nvPicPr>
          <p:cNvPr id="166923" name="Picture 11" descr="457"/>
          <p:cNvPicPr>
            <a:picLocks noChangeAspect="1" noChangeArrowheads="1"/>
          </p:cNvPicPr>
          <p:nvPr/>
        </p:nvPicPr>
        <p:blipFill>
          <a:blip r:embed="rId11">
            <a:extLst>
              <a:ext uri="{28A0092B-C50C-407E-A947-70E740481C1C}">
                <a14:useLocalDpi xmlns:a14="http://schemas.microsoft.com/office/drawing/2010/main" xmlns="" val="0"/>
              </a:ext>
            </a:extLst>
          </a:blip>
          <a:srcRect/>
          <a:stretch>
            <a:fillRect/>
          </a:stretch>
        </p:blipFill>
        <p:spPr bwMode="auto">
          <a:xfrm>
            <a:off x="5292725" y="3789363"/>
            <a:ext cx="2478088" cy="2808287"/>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73420988"/>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6917"/>
                                        </p:tgtEl>
                                        <p:attrNameLst>
                                          <p:attrName>style.visibility</p:attrName>
                                        </p:attrNameLst>
                                      </p:cBhvr>
                                      <p:to>
                                        <p:strVal val="visible"/>
                                      </p:to>
                                    </p:set>
                                    <p:animEffect transition="in" filter="strips(downRight)">
                                      <p:cBhvr>
                                        <p:cTn id="7" dur="500"/>
                                        <p:tgtEl>
                                          <p:spTgt spid="166917"/>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66923"/>
                                        </p:tgtEl>
                                        <p:attrNameLst>
                                          <p:attrName>style.visibility</p:attrName>
                                        </p:attrNameLst>
                                      </p:cBhvr>
                                      <p:to>
                                        <p:strVal val="visible"/>
                                      </p:to>
                                    </p:set>
                                    <p:animEffect transition="in" filter="box(in)">
                                      <p:cBhvr>
                                        <p:cTn id="12" dur="500"/>
                                        <p:tgtEl>
                                          <p:spTgt spid="1669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66918"/>
                                        </p:tgtEl>
                                        <p:attrNameLst>
                                          <p:attrName>style.visibility</p:attrName>
                                        </p:attrNameLst>
                                      </p:cBhvr>
                                      <p:to>
                                        <p:strVal val="visible"/>
                                      </p:to>
                                    </p:set>
                                    <p:animEffect transition="in" filter="strips(downRight)">
                                      <p:cBhvr>
                                        <p:cTn id="17" dur="500"/>
                                        <p:tgtEl>
                                          <p:spTgt spid="166918"/>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166919"/>
                                        </p:tgtEl>
                                        <p:attrNameLst>
                                          <p:attrName>style.visibility</p:attrName>
                                        </p:attrNameLst>
                                      </p:cBhvr>
                                      <p:to>
                                        <p:strVal val="visible"/>
                                      </p:to>
                                    </p:set>
                                    <p:animEffect transition="in" filter="strips(downRight)">
                                      <p:cBhvr>
                                        <p:cTn id="22" dur="500"/>
                                        <p:tgtEl>
                                          <p:spTgt spid="166919"/>
                                        </p:tgtEl>
                                      </p:cBhvr>
                                    </p:animEffect>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166920"/>
                                        </p:tgtEl>
                                        <p:attrNameLst>
                                          <p:attrName>style.visibility</p:attrName>
                                        </p:attrNameLst>
                                      </p:cBhvr>
                                      <p:to>
                                        <p:strVal val="visible"/>
                                      </p:to>
                                    </p:set>
                                    <p:animEffect transition="in" filter="strips(downRight)">
                                      <p:cBhvr>
                                        <p:cTn id="27" dur="500"/>
                                        <p:tgtEl>
                                          <p:spTgt spid="166920"/>
                                        </p:tgtEl>
                                      </p:cBhvr>
                                    </p:animEffect>
                                  </p:childTnLst>
                                  <p:subTnLst>
                                    <p:audio>
                                      <p:cMediaNode>
                                        <p:cTn display="0" masterRel="sameClick">
                                          <p:stCondLst>
                                            <p:cond evt="begin" delay="0">
                                              <p:tn val="25"/>
                                            </p:cond>
                                          </p:stCondLst>
                                          <p:endCondLst>
                                            <p:cond evt="onStopAudio" delay="0">
                                              <p:tgtEl>
                                                <p:sldTgt/>
                                              </p:tgtEl>
                                            </p:cond>
                                          </p:endCondLst>
                                        </p:cTn>
                                        <p:tgtEl>
                                          <p:sndTgt r:embed="rId4" name="CHIMES.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166921"/>
                                        </p:tgtEl>
                                        <p:attrNameLst>
                                          <p:attrName>style.visibility</p:attrName>
                                        </p:attrNameLst>
                                      </p:cBhvr>
                                      <p:to>
                                        <p:strVal val="visible"/>
                                      </p:to>
                                    </p:set>
                                    <p:animEffect transition="in" filter="strips(downRight)">
                                      <p:cBhvr>
                                        <p:cTn id="32" dur="500"/>
                                        <p:tgtEl>
                                          <p:spTgt spid="166921"/>
                                        </p:tgtEl>
                                      </p:cBhvr>
                                    </p:animEffect>
                                  </p:childTnLst>
                                  <p:subTnLst>
                                    <p:audio>
                                      <p:cMediaNode>
                                        <p:cTn display="0" masterRel="sameClick">
                                          <p:stCondLst>
                                            <p:cond evt="begin" delay="0">
                                              <p:tn val="3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7"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533400" y="152400"/>
            <a:ext cx="2362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sz="2800" b="1">
                <a:solidFill>
                  <a:srgbClr val="CC0000"/>
                </a:solidFill>
                <a:latin typeface="楷体_GB2312" pitchFamily="1" charset="-122"/>
              </a:rPr>
              <a:t>2.动态指标</a:t>
            </a:r>
          </a:p>
        </p:txBody>
      </p:sp>
      <p:sp>
        <p:nvSpPr>
          <p:cNvPr id="168963" name="Rectangle 3"/>
          <p:cNvSpPr>
            <a:spLocks noChangeArrowheads="1"/>
          </p:cNvSpPr>
          <p:nvPr/>
        </p:nvSpPr>
        <p:spPr bwMode="auto">
          <a:xfrm>
            <a:off x="304800" y="3687763"/>
            <a:ext cx="2057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zh-CN" altLang="zh-CN" b="1">
                <a:solidFill>
                  <a:srgbClr val="0000FF"/>
                </a:solidFill>
                <a:latin typeface="楷体_GB2312" pitchFamily="1" charset="-122"/>
              </a:rPr>
              <a:t>①电压增益</a:t>
            </a:r>
          </a:p>
        </p:txBody>
      </p:sp>
      <p:sp>
        <p:nvSpPr>
          <p:cNvPr id="168964" name="Text Box 4"/>
          <p:cNvSpPr txBox="1">
            <a:spLocks noChangeArrowheads="1"/>
          </p:cNvSpPr>
          <p:nvPr/>
        </p:nvSpPr>
        <p:spPr bwMode="auto">
          <a:xfrm>
            <a:off x="1143000" y="4664075"/>
            <a:ext cx="1752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b="1">
                <a:latin typeface="楷体_GB2312" pitchFamily="1" charset="-122"/>
              </a:rPr>
              <a:t>输出回路：</a:t>
            </a:r>
          </a:p>
        </p:txBody>
      </p:sp>
      <p:sp>
        <p:nvSpPr>
          <p:cNvPr id="168965" name="Text Box 5"/>
          <p:cNvSpPr txBox="1">
            <a:spLocks noChangeArrowheads="1"/>
          </p:cNvSpPr>
          <p:nvPr/>
        </p:nvSpPr>
        <p:spPr bwMode="auto">
          <a:xfrm>
            <a:off x="1143000" y="4114800"/>
            <a:ext cx="1752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b="1">
                <a:latin typeface="楷体_GB2312" pitchFamily="1" charset="-122"/>
              </a:rPr>
              <a:t>输入回路：</a:t>
            </a:r>
          </a:p>
        </p:txBody>
      </p:sp>
      <p:sp>
        <p:nvSpPr>
          <p:cNvPr id="168966" name="Text Box 6"/>
          <p:cNvSpPr txBox="1">
            <a:spLocks noChangeArrowheads="1"/>
          </p:cNvSpPr>
          <p:nvPr/>
        </p:nvSpPr>
        <p:spPr bwMode="auto">
          <a:xfrm>
            <a:off x="1143000" y="5334000"/>
            <a:ext cx="1752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b="1">
                <a:latin typeface="楷体_GB2312" pitchFamily="1" charset="-122"/>
              </a:rPr>
              <a:t>电压增益：</a:t>
            </a:r>
          </a:p>
        </p:txBody>
      </p:sp>
      <p:graphicFrame>
        <p:nvGraphicFramePr>
          <p:cNvPr id="168967" name="Object 7"/>
          <p:cNvGraphicFramePr>
            <a:graphicFrameLocks noChangeAspect="1"/>
          </p:cNvGraphicFramePr>
          <p:nvPr/>
        </p:nvGraphicFramePr>
        <p:xfrm>
          <a:off x="1331913" y="6092825"/>
          <a:ext cx="1701800" cy="457200"/>
        </p:xfrm>
        <a:graphic>
          <a:graphicData uri="http://schemas.openxmlformats.org/presentationml/2006/ole">
            <p:oleObj spid="_x0000_s35906" r:id="rId5" imgW="858351" imgH="230602" progId="Equation.3">
              <p:embed/>
            </p:oleObj>
          </a:graphicData>
        </a:graphic>
      </p:graphicFrame>
      <p:grpSp>
        <p:nvGrpSpPr>
          <p:cNvPr id="168968" name="Group 8"/>
          <p:cNvGrpSpPr>
            <a:grpSpLocks/>
          </p:cNvGrpSpPr>
          <p:nvPr/>
        </p:nvGrpSpPr>
        <p:grpSpPr bwMode="auto">
          <a:xfrm>
            <a:off x="107950" y="765175"/>
            <a:ext cx="4248150" cy="2874963"/>
            <a:chOff x="0" y="0"/>
            <a:chExt cx="2676" cy="1811"/>
          </a:xfrm>
        </p:grpSpPr>
        <p:pic>
          <p:nvPicPr>
            <p:cNvPr id="97296" name="Picture 9" descr="未标题-3 拷贝"/>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0" y="0"/>
              <a:ext cx="2676" cy="1542"/>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sp>
          <p:nvSpPr>
            <p:cNvPr id="97297" name="Rectangle 10"/>
            <p:cNvSpPr>
              <a:spLocks noChangeArrowheads="1"/>
            </p:cNvSpPr>
            <p:nvPr/>
          </p:nvSpPr>
          <p:spPr bwMode="auto">
            <a:xfrm>
              <a:off x="862" y="1561"/>
              <a:ext cx="800"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r>
                <a:rPr lang="zh-CN" altLang="zh-CN" sz="2000" b="1"/>
                <a:t>交流通路 </a:t>
              </a:r>
            </a:p>
          </p:txBody>
        </p:sp>
      </p:grpSp>
      <p:grpSp>
        <p:nvGrpSpPr>
          <p:cNvPr id="168971" name="Group 11"/>
          <p:cNvGrpSpPr>
            <a:grpSpLocks/>
          </p:cNvGrpSpPr>
          <p:nvPr/>
        </p:nvGrpSpPr>
        <p:grpSpPr bwMode="auto">
          <a:xfrm>
            <a:off x="4572000" y="692150"/>
            <a:ext cx="4464050" cy="3241675"/>
            <a:chOff x="0" y="0"/>
            <a:chExt cx="2812" cy="2042"/>
          </a:xfrm>
        </p:grpSpPr>
        <p:pic>
          <p:nvPicPr>
            <p:cNvPr id="97294" name="Picture 12" descr="458"/>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0" y="0"/>
              <a:ext cx="2812" cy="1784"/>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sp>
          <p:nvSpPr>
            <p:cNvPr id="97295" name="Rectangle 13"/>
            <p:cNvSpPr>
              <a:spLocks noChangeArrowheads="1"/>
            </p:cNvSpPr>
            <p:nvPr/>
          </p:nvSpPr>
          <p:spPr bwMode="auto">
            <a:xfrm>
              <a:off x="713" y="1792"/>
              <a:ext cx="1283"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r>
                <a:rPr lang="zh-CN" altLang="zh-CN" sz="2000" b="1"/>
                <a:t>小信号等效电路 </a:t>
              </a:r>
            </a:p>
          </p:txBody>
        </p:sp>
      </p:grpSp>
      <p:graphicFrame>
        <p:nvGraphicFramePr>
          <p:cNvPr id="168974" name="Object 14"/>
          <p:cNvGraphicFramePr>
            <a:graphicFrameLocks noChangeAspect="1"/>
          </p:cNvGraphicFramePr>
          <p:nvPr/>
        </p:nvGraphicFramePr>
        <p:xfrm>
          <a:off x="2789238" y="4692650"/>
          <a:ext cx="1700212" cy="457200"/>
        </p:xfrm>
        <a:graphic>
          <a:graphicData uri="http://schemas.openxmlformats.org/presentationml/2006/ole">
            <p:oleObj spid="_x0000_s35907" r:id="rId8" imgW="858351" imgH="230602" progId="Equation.3">
              <p:embed/>
            </p:oleObj>
          </a:graphicData>
        </a:graphic>
      </p:graphicFrame>
      <p:graphicFrame>
        <p:nvGraphicFramePr>
          <p:cNvPr id="168975" name="Object 15"/>
          <p:cNvGraphicFramePr>
            <a:graphicFrameLocks noChangeAspect="1"/>
          </p:cNvGraphicFramePr>
          <p:nvPr/>
        </p:nvGraphicFramePr>
        <p:xfrm>
          <a:off x="2820988" y="4113213"/>
          <a:ext cx="1344612" cy="457200"/>
        </p:xfrm>
        <a:graphic>
          <a:graphicData uri="http://schemas.openxmlformats.org/presentationml/2006/ole">
            <p:oleObj spid="_x0000_s35908" r:id="rId9" imgW="679291" imgH="230703" progId="Equation.3">
              <p:embed/>
            </p:oleObj>
          </a:graphicData>
        </a:graphic>
      </p:graphicFrame>
      <p:graphicFrame>
        <p:nvGraphicFramePr>
          <p:cNvPr id="168976" name="Object 16"/>
          <p:cNvGraphicFramePr>
            <a:graphicFrameLocks noChangeAspect="1"/>
          </p:cNvGraphicFramePr>
          <p:nvPr/>
        </p:nvGraphicFramePr>
        <p:xfrm>
          <a:off x="2790825" y="5149850"/>
          <a:ext cx="2081213" cy="887413"/>
        </p:xfrm>
        <a:graphic>
          <a:graphicData uri="http://schemas.openxmlformats.org/presentationml/2006/ole">
            <p:oleObj spid="_x0000_s35909" r:id="rId10" imgW="1050519" imgH="448392" progId="Equation.3">
              <p:embed/>
            </p:oleObj>
          </a:graphicData>
        </a:graphic>
      </p:graphicFrame>
      <p:pic>
        <p:nvPicPr>
          <p:cNvPr id="97293" name="Picture 17" descr="未标题-2 拷贝"/>
          <p:cNvPicPr>
            <a:picLocks noChangeAspect="1" noChangeArrowheads="1"/>
          </p:cNvPicPr>
          <p:nvPr/>
        </p:nvPicPr>
        <p:blipFill>
          <a:blip r:embed="rId11">
            <a:extLst>
              <a:ext uri="{28A0092B-C50C-407E-A947-70E740481C1C}">
                <a14:useLocalDpi xmlns:a14="http://schemas.microsoft.com/office/drawing/2010/main" xmlns="" val="0"/>
              </a:ext>
            </a:extLst>
          </a:blip>
          <a:srcRect/>
          <a:stretch>
            <a:fillRect/>
          </a:stretch>
        </p:blipFill>
        <p:spPr bwMode="auto">
          <a:xfrm>
            <a:off x="5508625" y="4067175"/>
            <a:ext cx="2952750" cy="2790825"/>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62770950"/>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8968"/>
                                        </p:tgtEl>
                                        <p:attrNameLst>
                                          <p:attrName>style.visibility</p:attrName>
                                        </p:attrNameLst>
                                      </p:cBhvr>
                                      <p:to>
                                        <p:strVal val="visible"/>
                                      </p:to>
                                    </p:set>
                                    <p:animEffect transition="in" filter="box(in)">
                                      <p:cBhvr>
                                        <p:cTn id="7" dur="500"/>
                                        <p:tgtEl>
                                          <p:spTgt spid="1689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68971"/>
                                        </p:tgtEl>
                                        <p:attrNameLst>
                                          <p:attrName>style.visibility</p:attrName>
                                        </p:attrNameLst>
                                      </p:cBhvr>
                                      <p:to>
                                        <p:strVal val="visible"/>
                                      </p:to>
                                    </p:set>
                                    <p:animEffect transition="in" filter="box(in)">
                                      <p:cBhvr>
                                        <p:cTn id="12" dur="500"/>
                                        <p:tgtEl>
                                          <p:spTgt spid="1689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68963"/>
                                        </p:tgtEl>
                                        <p:attrNameLst>
                                          <p:attrName>style.visibility</p:attrName>
                                        </p:attrNameLst>
                                      </p:cBhvr>
                                      <p:to>
                                        <p:strVal val="visible"/>
                                      </p:to>
                                    </p:set>
                                    <p:animEffect transition="in" filter="strips(downRight)">
                                      <p:cBhvr>
                                        <p:cTn id="17" dur="500"/>
                                        <p:tgtEl>
                                          <p:spTgt spid="168963"/>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68965"/>
                                        </p:tgtEl>
                                        <p:attrNameLst>
                                          <p:attrName>style.visibility</p:attrName>
                                        </p:attrNameLst>
                                      </p:cBhvr>
                                      <p:to>
                                        <p:strVal val="visible"/>
                                      </p:to>
                                    </p:set>
                                    <p:animEffect transition="in" filter="strips(downRight)">
                                      <p:cBhvr>
                                        <p:cTn id="22" dur="500"/>
                                        <p:tgtEl>
                                          <p:spTgt spid="168965"/>
                                        </p:tgtEl>
                                      </p:cBhvr>
                                    </p:animEffect>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168975"/>
                                        </p:tgtEl>
                                        <p:attrNameLst>
                                          <p:attrName>style.visibility</p:attrName>
                                        </p:attrNameLst>
                                      </p:cBhvr>
                                      <p:to>
                                        <p:strVal val="visible"/>
                                      </p:to>
                                    </p:set>
                                    <p:animEffect transition="in" filter="strips(downRight)">
                                      <p:cBhvr>
                                        <p:cTn id="27" dur="500"/>
                                        <p:tgtEl>
                                          <p:spTgt spid="16897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68964"/>
                                        </p:tgtEl>
                                        <p:attrNameLst>
                                          <p:attrName>style.visibility</p:attrName>
                                        </p:attrNameLst>
                                      </p:cBhvr>
                                      <p:to>
                                        <p:strVal val="visible"/>
                                      </p:to>
                                    </p:set>
                                    <p:animEffect transition="in" filter="strips(downRight)">
                                      <p:cBhvr>
                                        <p:cTn id="32" dur="500"/>
                                        <p:tgtEl>
                                          <p:spTgt spid="168964"/>
                                        </p:tgtEl>
                                      </p:cBhvr>
                                    </p:animEffect>
                                  </p:childTnLst>
                                  <p:subTnLst>
                                    <p:audio>
                                      <p:cMediaNode>
                                        <p:cTn display="0" masterRel="sameClick">
                                          <p:stCondLst>
                                            <p:cond evt="begin" delay="0">
                                              <p:tn val="30"/>
                                            </p:cond>
                                          </p:stCondLst>
                                          <p:endCondLst>
                                            <p:cond evt="onStopAudio" delay="0">
                                              <p:tgtEl>
                                                <p:sldTgt/>
                                              </p:tgtEl>
                                            </p:cond>
                                          </p:endCondLst>
                                        </p:cTn>
                                        <p:tgtEl>
                                          <p:sndTgt r:embed="rId4" name="CHIMES.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168974"/>
                                        </p:tgtEl>
                                        <p:attrNameLst>
                                          <p:attrName>style.visibility</p:attrName>
                                        </p:attrNameLst>
                                      </p:cBhvr>
                                      <p:to>
                                        <p:strVal val="visible"/>
                                      </p:to>
                                    </p:set>
                                    <p:animEffect transition="in" filter="strips(downRight)">
                                      <p:cBhvr>
                                        <p:cTn id="37" dur="500"/>
                                        <p:tgtEl>
                                          <p:spTgt spid="16897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168967"/>
                                        </p:tgtEl>
                                        <p:attrNameLst>
                                          <p:attrName>style.visibility</p:attrName>
                                        </p:attrNameLst>
                                      </p:cBhvr>
                                      <p:to>
                                        <p:strVal val="visible"/>
                                      </p:to>
                                    </p:set>
                                    <p:animEffect transition="in" filter="strips(downRight)">
                                      <p:cBhvr>
                                        <p:cTn id="42" dur="500"/>
                                        <p:tgtEl>
                                          <p:spTgt spid="168967"/>
                                        </p:tgtEl>
                                      </p:cBhvr>
                                    </p:animEffect>
                                  </p:childTnLst>
                                  <p:subTnLst>
                                    <p:audio>
                                      <p:cMediaNode>
                                        <p:cTn display="0" masterRel="sameClick">
                                          <p:stCondLst>
                                            <p:cond evt="begin" delay="0">
                                              <p:tn val="40"/>
                                            </p:cond>
                                          </p:stCondLst>
                                          <p:endCondLst>
                                            <p:cond evt="onStopAudio" delay="0">
                                              <p:tgtEl>
                                                <p:sldTgt/>
                                              </p:tgtEl>
                                            </p:cond>
                                          </p:endCondLst>
                                        </p:cTn>
                                        <p:tgtEl>
                                          <p:sndTgt r:embed="rId4" name="CHIMES.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168966"/>
                                        </p:tgtEl>
                                        <p:attrNameLst>
                                          <p:attrName>style.visibility</p:attrName>
                                        </p:attrNameLst>
                                      </p:cBhvr>
                                      <p:to>
                                        <p:strVal val="visible"/>
                                      </p:to>
                                    </p:set>
                                    <p:animEffect transition="in" filter="strips(downRight)">
                                      <p:cBhvr>
                                        <p:cTn id="47" dur="500"/>
                                        <p:tgtEl>
                                          <p:spTgt spid="168966"/>
                                        </p:tgtEl>
                                      </p:cBhvr>
                                    </p:animEffect>
                                  </p:childTnLst>
                                  <p:subTnLst>
                                    <p:audio>
                                      <p:cMediaNode>
                                        <p:cTn display="0" masterRel="sameClick">
                                          <p:stCondLst>
                                            <p:cond evt="begin" delay="0">
                                              <p:tn val="45"/>
                                            </p:cond>
                                          </p:stCondLst>
                                          <p:endCondLst>
                                            <p:cond evt="onStopAudio" delay="0">
                                              <p:tgtEl>
                                                <p:sldTgt/>
                                              </p:tgtEl>
                                            </p:cond>
                                          </p:endCondLst>
                                        </p:cTn>
                                        <p:tgtEl>
                                          <p:sndTgt r:embed="rId4" name="CHIMES.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nodeType="clickEffect">
                                  <p:stCondLst>
                                    <p:cond delay="0"/>
                                  </p:stCondLst>
                                  <p:childTnLst>
                                    <p:set>
                                      <p:cBhvr>
                                        <p:cTn id="51" dur="1" fill="hold">
                                          <p:stCondLst>
                                            <p:cond delay="0"/>
                                          </p:stCondLst>
                                        </p:cTn>
                                        <p:tgtEl>
                                          <p:spTgt spid="168976"/>
                                        </p:tgtEl>
                                        <p:attrNameLst>
                                          <p:attrName>style.visibility</p:attrName>
                                        </p:attrNameLst>
                                      </p:cBhvr>
                                      <p:to>
                                        <p:strVal val="visible"/>
                                      </p:to>
                                    </p:set>
                                    <p:animEffect transition="in" filter="strips(downRight)">
                                      <p:cBhvr>
                                        <p:cTn id="52" dur="500"/>
                                        <p:tgtEl>
                                          <p:spTgt spid="168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autoUpdateAnimBg="0"/>
      <p:bldP spid="168964" grpId="0" autoUpdateAnimBg="0"/>
      <p:bldP spid="168965" grpId="0" autoUpdateAnimBg="0"/>
      <p:bldP spid="168966"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609600" y="884238"/>
            <a:ext cx="2514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zh-CN" altLang="zh-CN" b="1">
                <a:solidFill>
                  <a:srgbClr val="0000FF"/>
                </a:solidFill>
                <a:latin typeface="楷体_GB2312" pitchFamily="1" charset="-122"/>
              </a:rPr>
              <a:t>② 输入电阻</a:t>
            </a:r>
          </a:p>
        </p:txBody>
      </p:sp>
      <p:sp>
        <p:nvSpPr>
          <p:cNvPr id="171011" name="Rectangle 3"/>
          <p:cNvSpPr>
            <a:spLocks noChangeArrowheads="1"/>
          </p:cNvSpPr>
          <p:nvPr/>
        </p:nvSpPr>
        <p:spPr bwMode="auto">
          <a:xfrm>
            <a:off x="685800" y="5027613"/>
            <a:ext cx="2514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zh-CN" altLang="zh-CN" b="1">
                <a:solidFill>
                  <a:srgbClr val="0000FF"/>
                </a:solidFill>
                <a:latin typeface="楷体_GB2312" pitchFamily="1" charset="-122"/>
              </a:rPr>
              <a:t>③ 输出电阻</a:t>
            </a:r>
          </a:p>
        </p:txBody>
      </p:sp>
      <p:graphicFrame>
        <p:nvGraphicFramePr>
          <p:cNvPr id="171012" name="Object 4"/>
          <p:cNvGraphicFramePr>
            <a:graphicFrameLocks noChangeAspect="1"/>
          </p:cNvGraphicFramePr>
          <p:nvPr/>
        </p:nvGraphicFramePr>
        <p:xfrm>
          <a:off x="3124200" y="5059363"/>
          <a:ext cx="1041400" cy="457200"/>
        </p:xfrm>
        <a:graphic>
          <a:graphicData uri="http://schemas.openxmlformats.org/presentationml/2006/ole">
            <p:oleObj spid="_x0000_s36962" r:id="rId5" imgW="525490" imgH="230703" progId="Equation.3">
              <p:embed/>
            </p:oleObj>
          </a:graphicData>
        </a:graphic>
      </p:graphicFrame>
      <p:sp>
        <p:nvSpPr>
          <p:cNvPr id="98309" name="Text Box 5"/>
          <p:cNvSpPr txBox="1">
            <a:spLocks noChangeArrowheads="1"/>
          </p:cNvSpPr>
          <p:nvPr/>
        </p:nvSpPr>
        <p:spPr bwMode="auto">
          <a:xfrm>
            <a:off x="533400" y="152400"/>
            <a:ext cx="2362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sz="2800" b="1">
                <a:solidFill>
                  <a:srgbClr val="CC0000"/>
                </a:solidFill>
                <a:latin typeface="楷体_GB2312" pitchFamily="1" charset="-122"/>
              </a:rPr>
              <a:t>2.动态指标</a:t>
            </a:r>
          </a:p>
        </p:txBody>
      </p:sp>
      <p:grpSp>
        <p:nvGrpSpPr>
          <p:cNvPr id="98310" name="Group 6"/>
          <p:cNvGrpSpPr>
            <a:grpSpLocks/>
          </p:cNvGrpSpPr>
          <p:nvPr/>
        </p:nvGrpSpPr>
        <p:grpSpPr bwMode="auto">
          <a:xfrm>
            <a:off x="4427538" y="260350"/>
            <a:ext cx="4464050" cy="3241675"/>
            <a:chOff x="0" y="0"/>
            <a:chExt cx="2812" cy="2042"/>
          </a:xfrm>
        </p:grpSpPr>
        <p:pic>
          <p:nvPicPr>
            <p:cNvPr id="98319" name="Picture 7" descr="458"/>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0" y="0"/>
              <a:ext cx="2812" cy="1784"/>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sp>
          <p:nvSpPr>
            <p:cNvPr id="98320" name="Rectangle 8"/>
            <p:cNvSpPr>
              <a:spLocks noChangeArrowheads="1"/>
            </p:cNvSpPr>
            <p:nvPr/>
          </p:nvSpPr>
          <p:spPr bwMode="auto">
            <a:xfrm>
              <a:off x="713" y="1792"/>
              <a:ext cx="1283"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r>
                <a:rPr lang="zh-CN" altLang="zh-CN" sz="2000" b="1"/>
                <a:t>小信号等效电路 </a:t>
              </a:r>
            </a:p>
          </p:txBody>
        </p:sp>
      </p:grpSp>
      <p:grpSp>
        <p:nvGrpSpPr>
          <p:cNvPr id="171017" name="Group 9"/>
          <p:cNvGrpSpPr>
            <a:grpSpLocks noChangeAspect="1"/>
          </p:cNvGrpSpPr>
          <p:nvPr/>
        </p:nvGrpSpPr>
        <p:grpSpPr bwMode="auto">
          <a:xfrm>
            <a:off x="903288" y="1471613"/>
            <a:ext cx="3325812" cy="1452562"/>
            <a:chOff x="0" y="0"/>
            <a:chExt cx="2095" cy="915"/>
          </a:xfrm>
        </p:grpSpPr>
        <p:graphicFrame>
          <p:nvGraphicFramePr>
            <p:cNvPr id="98316" name="Object 10"/>
            <p:cNvGraphicFramePr>
              <a:graphicFrameLocks noChangeAspect="1"/>
            </p:cNvGraphicFramePr>
            <p:nvPr/>
          </p:nvGraphicFramePr>
          <p:xfrm>
            <a:off x="0" y="0"/>
            <a:ext cx="2095" cy="304"/>
          </p:xfrm>
          <a:graphic>
            <a:graphicData uri="http://schemas.openxmlformats.org/presentationml/2006/ole">
              <p:oleObj spid="_x0000_s36963" r:id="rId7" imgW="1663700" imgH="241300" progId="Equation.3">
                <p:embed/>
              </p:oleObj>
            </a:graphicData>
          </a:graphic>
        </p:graphicFrame>
        <p:graphicFrame>
          <p:nvGraphicFramePr>
            <p:cNvPr id="98317" name="Object 11"/>
            <p:cNvGraphicFramePr>
              <a:graphicFrameLocks noChangeAspect="1"/>
            </p:cNvGraphicFramePr>
            <p:nvPr/>
          </p:nvGraphicFramePr>
          <p:xfrm>
            <a:off x="0" y="309"/>
            <a:ext cx="928" cy="304"/>
          </p:xfrm>
          <a:graphic>
            <a:graphicData uri="http://schemas.openxmlformats.org/presentationml/2006/ole">
              <p:oleObj spid="_x0000_s36964" r:id="rId8" imgW="743050" imgH="243413" progId="Equation.3">
                <p:embed/>
              </p:oleObj>
            </a:graphicData>
          </a:graphic>
        </p:graphicFrame>
        <p:graphicFrame>
          <p:nvGraphicFramePr>
            <p:cNvPr id="98318" name="Object 12"/>
            <p:cNvGraphicFramePr>
              <a:graphicFrameLocks noChangeAspect="1"/>
            </p:cNvGraphicFramePr>
            <p:nvPr/>
          </p:nvGraphicFramePr>
          <p:xfrm>
            <a:off x="0" y="627"/>
            <a:ext cx="959" cy="288"/>
          </p:xfrm>
          <a:graphic>
            <a:graphicData uri="http://schemas.openxmlformats.org/presentationml/2006/ole">
              <p:oleObj spid="_x0000_s36965" r:id="rId9" imgW="768673" imgH="230602" progId="Equation.3">
                <p:embed/>
              </p:oleObj>
            </a:graphicData>
          </a:graphic>
        </p:graphicFrame>
      </p:grpSp>
      <p:graphicFrame>
        <p:nvGraphicFramePr>
          <p:cNvPr id="171021" name="Object 13"/>
          <p:cNvGraphicFramePr>
            <a:graphicFrameLocks noChangeAspect="1"/>
          </p:cNvGraphicFramePr>
          <p:nvPr/>
        </p:nvGraphicFramePr>
        <p:xfrm>
          <a:off x="371475" y="3189288"/>
          <a:ext cx="4467225" cy="965200"/>
        </p:xfrm>
        <a:graphic>
          <a:graphicData uri="http://schemas.openxmlformats.org/presentationml/2006/ole">
            <p:oleObj spid="_x0000_s36966" r:id="rId10" imgW="2235200" imgH="482600" progId="Equation.3">
              <p:embed/>
            </p:oleObj>
          </a:graphicData>
        </a:graphic>
      </p:graphicFrame>
      <p:graphicFrame>
        <p:nvGraphicFramePr>
          <p:cNvPr id="171022" name="Object 14"/>
          <p:cNvGraphicFramePr>
            <a:graphicFrameLocks noChangeAspect="1"/>
          </p:cNvGraphicFramePr>
          <p:nvPr/>
        </p:nvGraphicFramePr>
        <p:xfrm>
          <a:off x="908050" y="3927475"/>
          <a:ext cx="1547813" cy="863600"/>
        </p:xfrm>
        <a:graphic>
          <a:graphicData uri="http://schemas.openxmlformats.org/presentationml/2006/ole">
            <p:oleObj spid="_x0000_s36967" r:id="rId11" imgW="781484" imgH="435581" progId="Equation.3">
              <p:embed/>
            </p:oleObj>
          </a:graphicData>
        </a:graphic>
      </p:graphicFrame>
      <p:sp>
        <p:nvSpPr>
          <p:cNvPr id="98314" name="Line 15"/>
          <p:cNvSpPr>
            <a:spLocks noChangeShapeType="1"/>
          </p:cNvSpPr>
          <p:nvPr/>
        </p:nvSpPr>
        <p:spPr bwMode="auto">
          <a:xfrm>
            <a:off x="6659563" y="115888"/>
            <a:ext cx="0" cy="3529012"/>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8315" name="Line 16"/>
          <p:cNvSpPr>
            <a:spLocks noChangeShapeType="1"/>
          </p:cNvSpPr>
          <p:nvPr/>
        </p:nvSpPr>
        <p:spPr bwMode="auto">
          <a:xfrm>
            <a:off x="7451725" y="174625"/>
            <a:ext cx="0" cy="3529013"/>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xmlns="" val="9169011"/>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71017"/>
                                        </p:tgtEl>
                                        <p:attrNameLst>
                                          <p:attrName>style.visibility</p:attrName>
                                        </p:attrNameLst>
                                      </p:cBhvr>
                                      <p:to>
                                        <p:strVal val="visible"/>
                                      </p:to>
                                    </p:set>
                                    <p:animEffect transition="in" filter="strips(downRight)">
                                      <p:cBhvr>
                                        <p:cTn id="7" dur="500"/>
                                        <p:tgtEl>
                                          <p:spTgt spid="1710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71021"/>
                                        </p:tgtEl>
                                        <p:attrNameLst>
                                          <p:attrName>style.visibility</p:attrName>
                                        </p:attrNameLst>
                                      </p:cBhvr>
                                      <p:to>
                                        <p:strVal val="visible"/>
                                      </p:to>
                                    </p:set>
                                    <p:animEffect transition="in" filter="strips(downRight)">
                                      <p:cBhvr>
                                        <p:cTn id="12" dur="500"/>
                                        <p:tgtEl>
                                          <p:spTgt spid="1710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71022"/>
                                        </p:tgtEl>
                                        <p:attrNameLst>
                                          <p:attrName>style.visibility</p:attrName>
                                        </p:attrNameLst>
                                      </p:cBhvr>
                                      <p:to>
                                        <p:strVal val="visible"/>
                                      </p:to>
                                    </p:set>
                                    <p:animEffect transition="in" filter="strips(downRight)">
                                      <p:cBhvr>
                                        <p:cTn id="17" dur="500"/>
                                        <p:tgtEl>
                                          <p:spTgt spid="1710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71011"/>
                                        </p:tgtEl>
                                        <p:attrNameLst>
                                          <p:attrName>style.visibility</p:attrName>
                                        </p:attrNameLst>
                                      </p:cBhvr>
                                      <p:to>
                                        <p:strVal val="visible"/>
                                      </p:to>
                                    </p:set>
                                    <p:anim calcmode="lin" valueType="num">
                                      <p:cBhvr additive="base">
                                        <p:cTn id="22" dur="500" fill="hold"/>
                                        <p:tgtEl>
                                          <p:spTgt spid="171011"/>
                                        </p:tgtEl>
                                        <p:attrNameLst>
                                          <p:attrName>ppt_x</p:attrName>
                                        </p:attrNameLst>
                                      </p:cBhvr>
                                      <p:tavLst>
                                        <p:tav tm="0">
                                          <p:val>
                                            <p:strVal val="0-#ppt_w/2"/>
                                          </p:val>
                                        </p:tav>
                                        <p:tav tm="100000">
                                          <p:val>
                                            <p:strVal val="#ppt_x"/>
                                          </p:val>
                                        </p:tav>
                                      </p:tavLst>
                                    </p:anim>
                                    <p:anim calcmode="lin" valueType="num">
                                      <p:cBhvr additive="base">
                                        <p:cTn id="23" dur="500" fill="hold"/>
                                        <p:tgtEl>
                                          <p:spTgt spid="17101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nodeType="clickEffect">
                                  <p:stCondLst>
                                    <p:cond delay="0"/>
                                  </p:stCondLst>
                                  <p:childTnLst>
                                    <p:set>
                                      <p:cBhvr>
                                        <p:cTn id="27" dur="1" fill="hold">
                                          <p:stCondLst>
                                            <p:cond delay="0"/>
                                          </p:stCondLst>
                                        </p:cTn>
                                        <p:tgtEl>
                                          <p:spTgt spid="171012"/>
                                        </p:tgtEl>
                                        <p:attrNameLst>
                                          <p:attrName>style.visibility</p:attrName>
                                        </p:attrNameLst>
                                      </p:cBhvr>
                                      <p:to>
                                        <p:strVal val="visible"/>
                                      </p:to>
                                    </p:set>
                                    <p:animEffect transition="in" filter="strips(downRight)">
                                      <p:cBhvr>
                                        <p:cTn id="28" dur="500"/>
                                        <p:tgtEl>
                                          <p:spTgt spid="171012"/>
                                        </p:tgtEl>
                                      </p:cBhvr>
                                    </p:animEffect>
                                  </p:childTnLst>
                                  <p:subTnLst>
                                    <p:audio>
                                      <p:cMediaNode>
                                        <p:cTn display="0" masterRel="sameClick">
                                          <p:stCondLst>
                                            <p:cond evt="begin" delay="0">
                                              <p:tn val="26"/>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hlinkClick r:id="rId3" action="ppaction://hlinksldjump"/>
          </p:cNvPr>
          <p:cNvSpPr>
            <a:spLocks noChangeArrowheads="1"/>
          </p:cNvSpPr>
          <p:nvPr/>
        </p:nvSpPr>
        <p:spPr bwMode="auto">
          <a:xfrm>
            <a:off x="533400" y="106363"/>
            <a:ext cx="6248400"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200" b="1" dirty="0" smtClean="0">
                <a:solidFill>
                  <a:srgbClr val="000066"/>
                </a:solidFill>
                <a:ea typeface="黑体" pitchFamily="49" charset="-122"/>
              </a:rPr>
              <a:t>5</a:t>
            </a:r>
            <a:r>
              <a:rPr lang="zh-CN" altLang="zh-CN" sz="3200" b="1" dirty="0" smtClean="0">
                <a:solidFill>
                  <a:srgbClr val="000066"/>
                </a:solidFill>
                <a:ea typeface="黑体" pitchFamily="49" charset="-122"/>
              </a:rPr>
              <a:t>.</a:t>
            </a:r>
            <a:r>
              <a:rPr lang="zh-CN" altLang="zh-CN" sz="3200" b="1" dirty="0">
                <a:solidFill>
                  <a:srgbClr val="000066"/>
                </a:solidFill>
                <a:ea typeface="黑体" pitchFamily="49" charset="-122"/>
              </a:rPr>
              <a:t>5.3  放大电路三种组态的比较</a:t>
            </a:r>
          </a:p>
        </p:txBody>
      </p:sp>
      <p:sp>
        <p:nvSpPr>
          <p:cNvPr id="99331" name="Line 3"/>
          <p:cNvSpPr>
            <a:spLocks noChangeShapeType="1"/>
          </p:cNvSpPr>
          <p:nvPr/>
        </p:nvSpPr>
        <p:spPr bwMode="auto">
          <a:xfrm>
            <a:off x="533400" y="762000"/>
            <a:ext cx="5715000" cy="0"/>
          </a:xfrm>
          <a:prstGeom prst="line">
            <a:avLst/>
          </a:prstGeom>
          <a:noFill/>
          <a:ln w="889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9332" name="Text Box 4"/>
          <p:cNvSpPr txBox="1">
            <a:spLocks noChangeArrowheads="1"/>
          </p:cNvSpPr>
          <p:nvPr/>
        </p:nvSpPr>
        <p:spPr bwMode="auto">
          <a:xfrm>
            <a:off x="381000" y="914400"/>
            <a:ext cx="36576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sz="2800" b="1">
                <a:solidFill>
                  <a:srgbClr val="CC0000"/>
                </a:solidFill>
                <a:latin typeface="楷体_GB2312" pitchFamily="1" charset="-122"/>
              </a:rPr>
              <a:t>1.三种组态的判别</a:t>
            </a:r>
          </a:p>
        </p:txBody>
      </p:sp>
      <p:sp>
        <p:nvSpPr>
          <p:cNvPr id="99333" name="Rectangle 5"/>
          <p:cNvSpPr>
            <a:spLocks noChangeArrowheads="1"/>
          </p:cNvSpPr>
          <p:nvPr/>
        </p:nvSpPr>
        <p:spPr bwMode="auto">
          <a:xfrm>
            <a:off x="609600" y="1447800"/>
            <a:ext cx="8305800" cy="2066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lnSpc>
                <a:spcPct val="135000"/>
              </a:lnSpc>
            </a:pPr>
            <a:r>
              <a:rPr lang="zh-CN" altLang="zh-CN" b="1">
                <a:latin typeface="楷体_GB2312" pitchFamily="1" charset="-122"/>
              </a:rPr>
              <a:t>以输入、输出信号的位置为判断依据：</a:t>
            </a:r>
          </a:p>
          <a:p>
            <a:pPr algn="l" eaLnBrk="1" hangingPunct="1">
              <a:lnSpc>
                <a:spcPct val="135000"/>
              </a:lnSpc>
            </a:pPr>
            <a:r>
              <a:rPr lang="zh-CN" altLang="zh-CN" b="1">
                <a:latin typeface="楷体_GB2312" pitchFamily="1" charset="-122"/>
              </a:rPr>
              <a:t>    信号由基极输入，集电极输出</a:t>
            </a:r>
            <a:r>
              <a:rPr lang="zh-CN" altLang="zh-CN" b="1"/>
              <a:t>——</a:t>
            </a:r>
            <a:r>
              <a:rPr lang="zh-CN" altLang="zh-CN" b="1">
                <a:latin typeface="楷体_GB2312" pitchFamily="1" charset="-122"/>
              </a:rPr>
              <a:t>共射极放大电路</a:t>
            </a:r>
          </a:p>
          <a:p>
            <a:pPr algn="l" eaLnBrk="1" hangingPunct="1">
              <a:lnSpc>
                <a:spcPct val="135000"/>
              </a:lnSpc>
            </a:pPr>
            <a:r>
              <a:rPr lang="zh-CN" altLang="zh-CN" b="1">
                <a:latin typeface="楷体_GB2312" pitchFamily="1" charset="-122"/>
              </a:rPr>
              <a:t>    信号由基极输入，发射极输出</a:t>
            </a:r>
            <a:r>
              <a:rPr lang="zh-CN" altLang="zh-CN" b="1"/>
              <a:t>——</a:t>
            </a:r>
            <a:r>
              <a:rPr lang="zh-CN" altLang="zh-CN" b="1">
                <a:latin typeface="楷体_GB2312" pitchFamily="1" charset="-122"/>
              </a:rPr>
              <a:t>共集电极放大电路</a:t>
            </a:r>
          </a:p>
          <a:p>
            <a:pPr algn="l" eaLnBrk="1" hangingPunct="1">
              <a:lnSpc>
                <a:spcPct val="135000"/>
              </a:lnSpc>
            </a:pPr>
            <a:r>
              <a:rPr lang="zh-CN" altLang="zh-CN" b="1">
                <a:latin typeface="楷体_GB2312" pitchFamily="1" charset="-122"/>
              </a:rPr>
              <a:t>    信号由发射极输入，集电极输出</a:t>
            </a:r>
            <a:r>
              <a:rPr lang="zh-CN" altLang="zh-CN" b="1"/>
              <a:t>——</a:t>
            </a:r>
            <a:r>
              <a:rPr lang="zh-CN" altLang="zh-CN" b="1">
                <a:latin typeface="楷体_GB2312" pitchFamily="1" charset="-122"/>
              </a:rPr>
              <a:t>共基极电路 </a:t>
            </a:r>
          </a:p>
        </p:txBody>
      </p:sp>
    </p:spTree>
    <p:extLst>
      <p:ext uri="{BB962C8B-B14F-4D97-AF65-F5344CB8AC3E}">
        <p14:creationId xmlns:p14="http://schemas.microsoft.com/office/powerpoint/2010/main" xmlns="" val="3418475877"/>
      </p:ext>
    </p:extLst>
  </p:cSld>
  <p:clrMapOvr>
    <a:masterClrMapping/>
  </p:clrMapOvr>
  <p:transition>
    <p:zoom dir="in"/>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609600" y="76200"/>
            <a:ext cx="3429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sz="2800" b="1" dirty="0">
                <a:solidFill>
                  <a:srgbClr val="CC0000"/>
                </a:solidFill>
                <a:latin typeface="楷体_GB2312" pitchFamily="1" charset="-122"/>
              </a:rPr>
              <a:t>2.三种组态的比较</a:t>
            </a:r>
          </a:p>
        </p:txBody>
      </p:sp>
      <p:pic>
        <p:nvPicPr>
          <p:cNvPr id="100355" name="Picture 3" descr="未标题-2 拷贝"/>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4925" y="836613"/>
            <a:ext cx="9075738" cy="5472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 Box 2"/>
          <p:cNvSpPr txBox="1">
            <a:spLocks noChangeArrowheads="1"/>
          </p:cNvSpPr>
          <p:nvPr/>
        </p:nvSpPr>
        <p:spPr bwMode="auto">
          <a:xfrm>
            <a:off x="5436096" y="218209"/>
            <a:ext cx="3429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en-US" altLang="zh-CN" sz="2800" b="1" dirty="0" smtClean="0">
                <a:solidFill>
                  <a:srgbClr val="CC0000"/>
                </a:solidFill>
                <a:latin typeface="楷体_GB2312" pitchFamily="1" charset="-122"/>
              </a:rPr>
              <a:t>P180 </a:t>
            </a:r>
            <a:r>
              <a:rPr lang="zh-CN" altLang="en-US" sz="2800" b="1" dirty="0" smtClean="0">
                <a:solidFill>
                  <a:srgbClr val="CC0000"/>
                </a:solidFill>
                <a:latin typeface="楷体_GB2312" pitchFamily="1" charset="-122"/>
              </a:rPr>
              <a:t>表</a:t>
            </a:r>
            <a:r>
              <a:rPr lang="en-US" altLang="zh-CN" sz="2800" b="1" dirty="0" smtClean="0">
                <a:solidFill>
                  <a:srgbClr val="CC0000"/>
                </a:solidFill>
                <a:latin typeface="楷体_GB2312" pitchFamily="1" charset="-122"/>
              </a:rPr>
              <a:t>5.5.1</a:t>
            </a:r>
            <a:endParaRPr lang="zh-CN" altLang="zh-CN" sz="2800" b="1" dirty="0">
              <a:solidFill>
                <a:srgbClr val="CC0000"/>
              </a:solidFill>
              <a:latin typeface="楷体_GB2312" pitchFamily="1" charset="-122"/>
            </a:endParaRPr>
          </a:p>
        </p:txBody>
      </p:sp>
    </p:spTree>
    <p:extLst>
      <p:ext uri="{BB962C8B-B14F-4D97-AF65-F5344CB8AC3E}">
        <p14:creationId xmlns:p14="http://schemas.microsoft.com/office/powerpoint/2010/main" xmlns="" val="3738765825"/>
      </p:ext>
    </p:extLst>
  </p:cSld>
  <p:clrMapOvr>
    <a:masterClrMapping/>
  </p:clrMapOvr>
  <p:transition>
    <p:zo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304800" y="852488"/>
            <a:ext cx="51054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sz="2800" b="1">
                <a:solidFill>
                  <a:srgbClr val="CC0000"/>
                </a:solidFill>
                <a:latin typeface="楷体_GB2312" pitchFamily="1" charset="-122"/>
              </a:rPr>
              <a:t>3.三种组态的特点及用途</a:t>
            </a:r>
          </a:p>
        </p:txBody>
      </p:sp>
      <p:sp>
        <p:nvSpPr>
          <p:cNvPr id="102403" name="Rectangle 3"/>
          <p:cNvSpPr>
            <a:spLocks noChangeArrowheads="1"/>
          </p:cNvSpPr>
          <p:nvPr/>
        </p:nvSpPr>
        <p:spPr bwMode="auto">
          <a:xfrm>
            <a:off x="381000" y="1371600"/>
            <a:ext cx="8610600" cy="445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lnSpc>
                <a:spcPct val="130000"/>
              </a:lnSpc>
            </a:pPr>
            <a:r>
              <a:rPr lang="zh-CN" altLang="zh-CN" sz="2000" b="1" dirty="0">
                <a:solidFill>
                  <a:srgbClr val="FF0000"/>
                </a:solidFill>
                <a:latin typeface="楷体_GB2312" pitchFamily="1" charset="-122"/>
              </a:rPr>
              <a:t>共射极放大电路：</a:t>
            </a:r>
          </a:p>
          <a:p>
            <a:pPr algn="l" eaLnBrk="1" hangingPunct="1">
              <a:lnSpc>
                <a:spcPct val="130000"/>
              </a:lnSpc>
            </a:pPr>
            <a:r>
              <a:rPr lang="zh-CN" altLang="zh-CN" sz="2000" b="1" dirty="0">
                <a:latin typeface="楷体_GB2312" pitchFamily="1" charset="-122"/>
              </a:rPr>
              <a:t>    电压和电流增益都大于1，输入电阻在三种组态中居中，输出电阻与集电极电阻有很大关系。适用于低频情况下，作多级放大电路的中间级。</a:t>
            </a:r>
          </a:p>
          <a:p>
            <a:pPr algn="l" eaLnBrk="1" hangingPunct="1">
              <a:lnSpc>
                <a:spcPct val="130000"/>
              </a:lnSpc>
            </a:pPr>
            <a:r>
              <a:rPr lang="zh-CN" altLang="zh-CN" sz="2000" b="1" dirty="0">
                <a:solidFill>
                  <a:srgbClr val="FF0000"/>
                </a:solidFill>
                <a:latin typeface="楷体_GB2312" pitchFamily="1" charset="-122"/>
              </a:rPr>
              <a:t>共集电极放大电路：</a:t>
            </a:r>
          </a:p>
          <a:p>
            <a:pPr algn="l" eaLnBrk="1" hangingPunct="1">
              <a:lnSpc>
                <a:spcPct val="130000"/>
              </a:lnSpc>
            </a:pPr>
            <a:r>
              <a:rPr lang="zh-CN" altLang="zh-CN" sz="2000" b="1" dirty="0">
                <a:latin typeface="楷体_GB2312" pitchFamily="1" charset="-122"/>
              </a:rPr>
              <a:t>    只有电流放大作用，没有电压放大，有电压跟随作用。在三种组态中，输入电阻最高，输出电阻最小，频率特性好。可用于输入级、输出级或缓冲级。</a:t>
            </a:r>
          </a:p>
          <a:p>
            <a:pPr algn="l" eaLnBrk="1" hangingPunct="1">
              <a:lnSpc>
                <a:spcPct val="130000"/>
              </a:lnSpc>
            </a:pPr>
            <a:r>
              <a:rPr lang="zh-CN" altLang="zh-CN" sz="2000" b="1" dirty="0">
                <a:solidFill>
                  <a:srgbClr val="FF0000"/>
                </a:solidFill>
                <a:latin typeface="楷体_GB2312" pitchFamily="1" charset="-122"/>
              </a:rPr>
              <a:t>共基极放大电路：</a:t>
            </a:r>
          </a:p>
          <a:p>
            <a:pPr algn="l" eaLnBrk="1" hangingPunct="1">
              <a:lnSpc>
                <a:spcPct val="130000"/>
              </a:lnSpc>
            </a:pPr>
            <a:r>
              <a:rPr lang="zh-CN" altLang="zh-CN" sz="2000" b="1" dirty="0">
                <a:latin typeface="楷体_GB2312" pitchFamily="1" charset="-122"/>
              </a:rPr>
              <a:t>    只有电压放大作用，没有电流放大，有电流跟随作用，输入电阻小，输出电阻与集电极电阻有关。高频特性较好，常用于高频或宽频带低输入阻抗的</a:t>
            </a:r>
            <a:r>
              <a:rPr lang="zh-CN" altLang="zh-CN" sz="2000" b="1" dirty="0" smtClean="0">
                <a:latin typeface="楷体_GB2312" pitchFamily="1" charset="-122"/>
              </a:rPr>
              <a:t>场合。 </a:t>
            </a:r>
            <a:endParaRPr lang="zh-CN" altLang="zh-CN" sz="2000" b="1" dirty="0">
              <a:latin typeface="楷体_GB2312" pitchFamily="1" charset="-122"/>
            </a:endParaRPr>
          </a:p>
        </p:txBody>
      </p:sp>
      <p:sp>
        <p:nvSpPr>
          <p:cNvPr id="102404" name="Rectangle 4">
            <a:hlinkClick r:id="rId2" action="ppaction://hlinksldjump"/>
          </p:cNvPr>
          <p:cNvSpPr>
            <a:spLocks noChangeArrowheads="1"/>
          </p:cNvSpPr>
          <p:nvPr/>
        </p:nvSpPr>
        <p:spPr bwMode="auto">
          <a:xfrm>
            <a:off x="533400" y="106363"/>
            <a:ext cx="6248400"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200" b="1" dirty="0" smtClean="0">
                <a:solidFill>
                  <a:srgbClr val="000066"/>
                </a:solidFill>
                <a:ea typeface="黑体" pitchFamily="49" charset="-122"/>
              </a:rPr>
              <a:t>5</a:t>
            </a:r>
            <a:r>
              <a:rPr lang="zh-CN" altLang="zh-CN" sz="3200" b="1" dirty="0" smtClean="0">
                <a:solidFill>
                  <a:srgbClr val="000066"/>
                </a:solidFill>
                <a:ea typeface="黑体" pitchFamily="49" charset="-122"/>
              </a:rPr>
              <a:t>.</a:t>
            </a:r>
            <a:r>
              <a:rPr lang="zh-CN" altLang="zh-CN" sz="3200" b="1" dirty="0">
                <a:solidFill>
                  <a:srgbClr val="000066"/>
                </a:solidFill>
                <a:ea typeface="黑体" pitchFamily="49" charset="-122"/>
              </a:rPr>
              <a:t>5.3  放大电路三种组态的比较</a:t>
            </a:r>
          </a:p>
        </p:txBody>
      </p:sp>
      <p:sp>
        <p:nvSpPr>
          <p:cNvPr id="102405" name="Line 5"/>
          <p:cNvSpPr>
            <a:spLocks noChangeShapeType="1"/>
          </p:cNvSpPr>
          <p:nvPr/>
        </p:nvSpPr>
        <p:spPr bwMode="auto">
          <a:xfrm>
            <a:off x="533400" y="762000"/>
            <a:ext cx="5715000" cy="0"/>
          </a:xfrm>
          <a:prstGeom prst="line">
            <a:avLst/>
          </a:prstGeom>
          <a:noFill/>
          <a:ln w="889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xmlns="" val="1332478405"/>
      </p:ext>
    </p:extLst>
  </p:cSld>
  <p:clrMapOvr>
    <a:masterClrMapping/>
  </p:clrMapOvr>
  <p:transition>
    <p:checke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82688" y="341228"/>
            <a:ext cx="6629400" cy="1422570"/>
          </a:xfr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ctr">
            <a:spAutoFit/>
          </a:bodyPr>
          <a:lstStyle/>
          <a:p>
            <a:pPr algn="l">
              <a:lnSpc>
                <a:spcPct val="90000"/>
              </a:lnSpc>
            </a:pPr>
            <a:r>
              <a:rPr lang="en-US" altLang="zh-CN" sz="4800" b="1" dirty="0">
                <a:solidFill>
                  <a:srgbClr val="FF0000"/>
                </a:solidFill>
                <a:latin typeface="Times New Roman" pitchFamily="18" charset="0"/>
                <a:ea typeface="黑体" pitchFamily="49" charset="-122"/>
                <a:cs typeface="+mn-cs"/>
              </a:rPr>
              <a:t>5.6  FET</a:t>
            </a:r>
            <a:r>
              <a:rPr lang="zh-CN" altLang="en-US" sz="4800" b="1" dirty="0">
                <a:solidFill>
                  <a:srgbClr val="FF0000"/>
                </a:solidFill>
                <a:latin typeface="Times New Roman" pitchFamily="18" charset="0"/>
                <a:ea typeface="黑体" pitchFamily="49" charset="-122"/>
                <a:cs typeface="+mn-cs"/>
              </a:rPr>
              <a:t>和</a:t>
            </a:r>
            <a:r>
              <a:rPr lang="en-US" altLang="zh-CN" sz="4800" b="1" dirty="0">
                <a:solidFill>
                  <a:srgbClr val="FF0000"/>
                </a:solidFill>
                <a:latin typeface="Times New Roman" pitchFamily="18" charset="0"/>
                <a:ea typeface="黑体" pitchFamily="49" charset="-122"/>
                <a:cs typeface="+mn-cs"/>
              </a:rPr>
              <a:t>BJT</a:t>
            </a:r>
            <a:r>
              <a:rPr lang="zh-CN" altLang="en-US" sz="4800" b="1" dirty="0">
                <a:solidFill>
                  <a:srgbClr val="FF0000"/>
                </a:solidFill>
                <a:latin typeface="Times New Roman" pitchFamily="18" charset="0"/>
                <a:ea typeface="黑体" pitchFamily="49" charset="-122"/>
                <a:cs typeface="+mn-cs"/>
              </a:rPr>
              <a:t>及其基本放大电路性能的比较</a:t>
            </a:r>
          </a:p>
        </p:txBody>
      </p:sp>
      <p:sp>
        <p:nvSpPr>
          <p:cNvPr id="92163" name="副标题 2"/>
          <p:cNvSpPr>
            <a:spLocks noGrp="1"/>
          </p:cNvSpPr>
          <p:nvPr>
            <p:ph type="subTitle" idx="1"/>
          </p:nvPr>
        </p:nvSpPr>
        <p:spPr>
          <a:xfrm>
            <a:off x="900113" y="1989138"/>
            <a:ext cx="7992367" cy="3649662"/>
          </a:xfrm>
        </p:spPr>
        <p:txBody>
          <a:bodyPr/>
          <a:lstStyle/>
          <a:p>
            <a:endParaRPr lang="en-US" altLang="zh-CN" dirty="0" smtClean="0"/>
          </a:p>
          <a:p>
            <a:pPr algn="l"/>
            <a:r>
              <a:rPr lang="en-US" altLang="zh-CN" sz="3600" b="1" dirty="0">
                <a:solidFill>
                  <a:srgbClr val="000066"/>
                </a:solidFill>
                <a:latin typeface="Times New Roman" pitchFamily="18" charset="0"/>
                <a:ea typeface="黑体" pitchFamily="49" charset="-122"/>
              </a:rPr>
              <a:t>5.6.1   FET</a:t>
            </a:r>
            <a:r>
              <a:rPr lang="zh-CN" altLang="en-US" sz="3600" b="1" dirty="0">
                <a:solidFill>
                  <a:srgbClr val="000066"/>
                </a:solidFill>
                <a:latin typeface="Times New Roman" pitchFamily="18" charset="0"/>
                <a:ea typeface="黑体" pitchFamily="49" charset="-122"/>
              </a:rPr>
              <a:t>和</a:t>
            </a:r>
            <a:r>
              <a:rPr lang="en-US" altLang="zh-CN" sz="3600" b="1" dirty="0">
                <a:solidFill>
                  <a:srgbClr val="000066"/>
                </a:solidFill>
                <a:latin typeface="Times New Roman" pitchFamily="18" charset="0"/>
                <a:ea typeface="黑体" pitchFamily="49" charset="-122"/>
              </a:rPr>
              <a:t>BJT</a:t>
            </a:r>
            <a:r>
              <a:rPr lang="zh-CN" altLang="en-US" sz="3600" b="1" dirty="0">
                <a:solidFill>
                  <a:srgbClr val="000066"/>
                </a:solidFill>
                <a:latin typeface="Times New Roman" pitchFamily="18" charset="0"/>
                <a:ea typeface="黑体" pitchFamily="49" charset="-122"/>
              </a:rPr>
              <a:t>重要特性的比较</a:t>
            </a:r>
          </a:p>
          <a:p>
            <a:pPr algn="l"/>
            <a:r>
              <a:rPr lang="en-US" altLang="zh-CN" sz="3600" b="1" dirty="0">
                <a:solidFill>
                  <a:srgbClr val="000066"/>
                </a:solidFill>
                <a:latin typeface="Times New Roman" pitchFamily="18" charset="0"/>
                <a:ea typeface="黑体" pitchFamily="49" charset="-122"/>
              </a:rPr>
              <a:t>5.6.2   FET</a:t>
            </a:r>
            <a:r>
              <a:rPr lang="zh-CN" altLang="en-US" sz="3600" b="1" dirty="0">
                <a:solidFill>
                  <a:srgbClr val="000066"/>
                </a:solidFill>
                <a:latin typeface="Times New Roman" pitchFamily="18" charset="0"/>
                <a:ea typeface="黑体" pitchFamily="49" charset="-122"/>
              </a:rPr>
              <a:t>和</a:t>
            </a:r>
            <a:r>
              <a:rPr lang="en-US" altLang="zh-CN" sz="3600" b="1" dirty="0">
                <a:solidFill>
                  <a:srgbClr val="000066"/>
                </a:solidFill>
                <a:latin typeface="Times New Roman" pitchFamily="18" charset="0"/>
                <a:ea typeface="黑体" pitchFamily="49" charset="-122"/>
              </a:rPr>
              <a:t>BJT</a:t>
            </a:r>
            <a:r>
              <a:rPr lang="zh-CN" altLang="en-US" sz="3600" b="1" dirty="0">
                <a:solidFill>
                  <a:srgbClr val="000066"/>
                </a:solidFill>
                <a:latin typeface="Times New Roman" pitchFamily="18" charset="0"/>
                <a:ea typeface="黑体" pitchFamily="49" charset="-122"/>
              </a:rPr>
              <a:t>放大电路性能的比较</a:t>
            </a:r>
          </a:p>
        </p:txBody>
      </p:sp>
      <p:sp>
        <p:nvSpPr>
          <p:cNvPr id="4" name="Line 2"/>
          <p:cNvSpPr>
            <a:spLocks noChangeShapeType="1"/>
          </p:cNvSpPr>
          <p:nvPr/>
        </p:nvSpPr>
        <p:spPr bwMode="auto">
          <a:xfrm>
            <a:off x="381000" y="1828800"/>
            <a:ext cx="8382000" cy="0"/>
          </a:xfrm>
          <a:prstGeom prst="line">
            <a:avLst/>
          </a:prstGeom>
          <a:noFill/>
          <a:ln w="762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xmlns="" val="115671962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a:xfrm>
            <a:off x="701675" y="71438"/>
            <a:ext cx="7888288" cy="646112"/>
          </a:xfrm>
        </p:spPr>
        <p:txBody>
          <a:bodyPr/>
          <a:lstStyle/>
          <a:p>
            <a:r>
              <a:rPr lang="en-US" altLang="zh-CN" smtClean="0"/>
              <a:t>5.6.1  FET</a:t>
            </a:r>
            <a:r>
              <a:rPr lang="zh-CN" altLang="en-US" smtClean="0"/>
              <a:t>和</a:t>
            </a:r>
            <a:r>
              <a:rPr lang="en-US" altLang="zh-CN" smtClean="0"/>
              <a:t>BJT</a:t>
            </a:r>
            <a:r>
              <a:rPr lang="zh-CN" altLang="en-US" smtClean="0"/>
              <a:t>重要特性的比较</a:t>
            </a:r>
          </a:p>
        </p:txBody>
      </p:sp>
      <p:sp>
        <p:nvSpPr>
          <p:cNvPr id="4" name="Text Box 4"/>
          <p:cNvSpPr txBox="1">
            <a:spLocks noChangeArrowheads="1"/>
          </p:cNvSpPr>
          <p:nvPr/>
        </p:nvSpPr>
        <p:spPr bwMode="auto">
          <a:xfrm>
            <a:off x="528638" y="836613"/>
            <a:ext cx="8147050" cy="2512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457200" indent="-457200">
              <a:spcBef>
                <a:spcPct val="20000"/>
              </a:spcBef>
              <a:buFont typeface="Arial" pitchFamily="34" charset="0"/>
              <a:buChar char="•"/>
              <a:defRPr sz="3200">
                <a:solidFill>
                  <a:schemeClr val="tx1"/>
                </a:solidFill>
                <a:latin typeface="Calibri" pitchFamily="34" charset="0"/>
                <a:ea typeface="宋体" pitchFamily="2" charset="-122"/>
              </a:defRPr>
            </a:lvl1pPr>
            <a:lvl2pPr marL="914400" indent="-457200">
              <a:spcBef>
                <a:spcPct val="20000"/>
              </a:spcBef>
              <a:buFont typeface="Arial" pitchFamily="34" charset="0"/>
              <a:buChar char="–"/>
              <a:defRPr sz="2800">
                <a:solidFill>
                  <a:schemeClr val="tx1"/>
                </a:solidFill>
                <a:latin typeface="Calibri" pitchFamily="34" charset="0"/>
                <a:ea typeface="宋体" pitchFamily="2" charset="-122"/>
              </a:defRPr>
            </a:lvl2pPr>
            <a:lvl3pPr marL="1371600" indent="-457200">
              <a:spcBef>
                <a:spcPct val="20000"/>
              </a:spcBef>
              <a:buFont typeface="Arial" pitchFamily="34" charset="0"/>
              <a:buChar char="•"/>
              <a:defRPr sz="2400">
                <a:solidFill>
                  <a:schemeClr val="tx1"/>
                </a:solidFill>
                <a:latin typeface="Calibri" pitchFamily="34" charset="0"/>
                <a:ea typeface="宋体" pitchFamily="2" charset="-122"/>
              </a:defRPr>
            </a:lvl3pPr>
            <a:lvl4pPr marL="1828800" indent="-457200">
              <a:spcBef>
                <a:spcPct val="20000"/>
              </a:spcBef>
              <a:buFont typeface="Arial" pitchFamily="34" charset="0"/>
              <a:buChar char="–"/>
              <a:defRPr sz="2000">
                <a:solidFill>
                  <a:schemeClr val="tx1"/>
                </a:solidFill>
                <a:latin typeface="Calibri" pitchFamily="34" charset="0"/>
                <a:ea typeface="宋体" pitchFamily="2" charset="-122"/>
              </a:defRPr>
            </a:lvl4pPr>
            <a:lvl5pPr marL="2286000" indent="-457200">
              <a:spcBef>
                <a:spcPct val="20000"/>
              </a:spcBef>
              <a:buFont typeface="Arial" pitchFamily="34" charset="0"/>
              <a:buChar char="»"/>
              <a:defRPr sz="2000">
                <a:solidFill>
                  <a:schemeClr val="tx1"/>
                </a:solidFill>
                <a:latin typeface="Calibri" pitchFamily="34" charset="0"/>
                <a:ea typeface="宋体" pitchFamily="2" charset="-122"/>
              </a:defRPr>
            </a:lvl5pPr>
            <a:lvl6pPr marL="2743200" indent="-4572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3200400" indent="-4572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657600" indent="-4572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4114800" indent="-4572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nSpc>
                <a:spcPct val="145000"/>
              </a:lnSpc>
              <a:buFontTx/>
              <a:buAutoNum type="arabicPeriod"/>
            </a:pPr>
            <a:r>
              <a:rPr kumimoji="1" lang="en-US" altLang="zh-CN" sz="2200" b="1" dirty="0">
                <a:solidFill>
                  <a:srgbClr val="000000"/>
                </a:solidFill>
                <a:latin typeface="Times New Roman" pitchFamily="18" charset="0"/>
                <a:ea typeface="楷体_GB2312"/>
                <a:cs typeface="楷体_GB2312"/>
              </a:rPr>
              <a:t>FET</a:t>
            </a:r>
            <a:r>
              <a:rPr kumimoji="1" lang="zh-CN" altLang="en-US" sz="2200" b="1" dirty="0">
                <a:solidFill>
                  <a:srgbClr val="000000"/>
                </a:solidFill>
                <a:latin typeface="Times New Roman" pitchFamily="18" charset="0"/>
                <a:ea typeface="楷体_GB2312"/>
                <a:cs typeface="楷体_GB2312"/>
              </a:rPr>
              <a:t>和</a:t>
            </a:r>
            <a:r>
              <a:rPr kumimoji="1" lang="en-US" altLang="zh-CN" sz="2200" b="1" dirty="0">
                <a:solidFill>
                  <a:srgbClr val="000000"/>
                </a:solidFill>
                <a:latin typeface="Times New Roman" pitchFamily="18" charset="0"/>
                <a:ea typeface="楷体_GB2312"/>
                <a:cs typeface="楷体_GB2312"/>
              </a:rPr>
              <a:t>BJT</a:t>
            </a:r>
            <a:r>
              <a:rPr kumimoji="1" lang="zh-CN" altLang="en-US" sz="2200" b="1" dirty="0">
                <a:solidFill>
                  <a:srgbClr val="000000"/>
                </a:solidFill>
                <a:latin typeface="Times New Roman" pitchFamily="18" charset="0"/>
                <a:ea typeface="楷体_GB2312"/>
                <a:cs typeface="楷体_GB2312"/>
              </a:rPr>
              <a:t>内部都含有两个</a:t>
            </a:r>
            <a:r>
              <a:rPr kumimoji="1" lang="en-US" altLang="zh-CN" sz="2200" b="1" dirty="0">
                <a:solidFill>
                  <a:srgbClr val="000000"/>
                </a:solidFill>
                <a:latin typeface="Times New Roman" pitchFamily="18" charset="0"/>
                <a:ea typeface="楷体_GB2312"/>
                <a:cs typeface="楷体_GB2312"/>
              </a:rPr>
              <a:t>PN</a:t>
            </a:r>
            <a:r>
              <a:rPr kumimoji="1" lang="zh-CN" altLang="en-US" sz="2200" b="1" dirty="0">
                <a:solidFill>
                  <a:srgbClr val="000000"/>
                </a:solidFill>
                <a:latin typeface="Times New Roman" pitchFamily="18" charset="0"/>
                <a:ea typeface="楷体_GB2312"/>
                <a:cs typeface="楷体_GB2312"/>
              </a:rPr>
              <a:t>结，外部都有</a:t>
            </a:r>
            <a:r>
              <a:rPr kumimoji="1" lang="en-US" altLang="zh-CN" sz="2200" b="1" dirty="0">
                <a:solidFill>
                  <a:srgbClr val="000000"/>
                </a:solidFill>
                <a:latin typeface="Times New Roman" pitchFamily="18" charset="0"/>
                <a:ea typeface="楷体_GB2312"/>
                <a:cs typeface="楷体_GB2312"/>
              </a:rPr>
              <a:t>3</a:t>
            </a:r>
            <a:r>
              <a:rPr kumimoji="1" lang="zh-CN" altLang="en-US" sz="2200" b="1" dirty="0">
                <a:solidFill>
                  <a:srgbClr val="000000"/>
                </a:solidFill>
                <a:latin typeface="Times New Roman" pitchFamily="18" charset="0"/>
                <a:ea typeface="楷体_GB2312"/>
                <a:cs typeface="楷体_GB2312"/>
              </a:rPr>
              <a:t>个电极。它们有如下的对应关系：</a:t>
            </a:r>
          </a:p>
          <a:p>
            <a:pPr>
              <a:lnSpc>
                <a:spcPct val="125000"/>
              </a:lnSpc>
              <a:spcBef>
                <a:spcPct val="10000"/>
              </a:spcBef>
              <a:buFontTx/>
              <a:buNone/>
            </a:pPr>
            <a:r>
              <a:rPr kumimoji="1" lang="zh-CN" altLang="en-US" sz="2200" b="1" dirty="0" smtClean="0">
                <a:solidFill>
                  <a:srgbClr val="000000"/>
                </a:solidFill>
                <a:latin typeface="Times New Roman" pitchFamily="18" charset="0"/>
                <a:ea typeface="楷体_GB2312"/>
                <a:cs typeface="楷体_GB2312"/>
              </a:rPr>
              <a:t>栅极</a:t>
            </a:r>
            <a:r>
              <a:rPr kumimoji="1" lang="en-US" altLang="zh-CN" sz="2200" b="1" dirty="0">
                <a:solidFill>
                  <a:srgbClr val="FF0000"/>
                </a:solidFill>
                <a:latin typeface="Times New Roman" pitchFamily="18" charset="0"/>
                <a:ea typeface="楷体_GB2312"/>
                <a:cs typeface="楷体_GB2312"/>
              </a:rPr>
              <a:t>g </a:t>
            </a:r>
            <a:r>
              <a:rPr kumimoji="1" lang="en-US" altLang="zh-CN" sz="2200" b="1" dirty="0">
                <a:solidFill>
                  <a:srgbClr val="000000"/>
                </a:solidFill>
                <a:latin typeface="Times New Roman" pitchFamily="18" charset="0"/>
                <a:ea typeface="楷体_GB2312"/>
                <a:cs typeface="楷体_GB2312"/>
              </a:rPr>
              <a:t>   </a:t>
            </a:r>
            <a:r>
              <a:rPr kumimoji="1" lang="en-US" altLang="zh-CN" sz="2200" b="1" dirty="0">
                <a:solidFill>
                  <a:srgbClr val="000000"/>
                </a:solidFill>
                <a:latin typeface="Times New Roman" pitchFamily="18" charset="0"/>
                <a:ea typeface="楷体_GB2312"/>
                <a:cs typeface="楷体_GB2312"/>
                <a:sym typeface="Symbol" pitchFamily="18" charset="2"/>
              </a:rPr>
              <a:t>   </a:t>
            </a:r>
            <a:r>
              <a:rPr kumimoji="1" lang="zh-CN" altLang="en-US" sz="2200" b="1" dirty="0">
                <a:solidFill>
                  <a:srgbClr val="000000"/>
                </a:solidFill>
                <a:latin typeface="Times New Roman" pitchFamily="18" charset="0"/>
                <a:ea typeface="楷体_GB2312"/>
                <a:cs typeface="楷体_GB2312"/>
              </a:rPr>
              <a:t>基极</a:t>
            </a:r>
            <a:r>
              <a:rPr kumimoji="1" lang="en-US" altLang="zh-CN" sz="2200" b="1" dirty="0" smtClean="0">
                <a:solidFill>
                  <a:srgbClr val="FF0000"/>
                </a:solidFill>
                <a:latin typeface="Times New Roman" pitchFamily="18" charset="0"/>
                <a:ea typeface="楷体_GB2312"/>
                <a:cs typeface="楷体_GB2312"/>
              </a:rPr>
              <a:t>b</a:t>
            </a:r>
            <a:r>
              <a:rPr kumimoji="1" lang="en-US" altLang="zh-CN" sz="2200" b="1" dirty="0" smtClean="0">
                <a:solidFill>
                  <a:srgbClr val="000000"/>
                </a:solidFill>
                <a:latin typeface="Times New Roman" pitchFamily="18" charset="0"/>
                <a:ea typeface="楷体_GB2312"/>
                <a:cs typeface="楷体_GB2312"/>
              </a:rPr>
              <a:t>     </a:t>
            </a:r>
            <a:r>
              <a:rPr kumimoji="1" lang="zh-CN" altLang="en-US" sz="2200" b="1" dirty="0" smtClean="0">
                <a:solidFill>
                  <a:srgbClr val="000000"/>
                </a:solidFill>
                <a:latin typeface="Times New Roman" pitchFamily="18" charset="0"/>
                <a:ea typeface="楷体_GB2312"/>
                <a:cs typeface="楷体_GB2312"/>
              </a:rPr>
              <a:t>源极</a:t>
            </a:r>
            <a:r>
              <a:rPr kumimoji="1" lang="en-US" altLang="zh-CN" sz="2200" b="1" dirty="0">
                <a:solidFill>
                  <a:srgbClr val="0070C0"/>
                </a:solidFill>
                <a:latin typeface="Times New Roman" pitchFamily="18" charset="0"/>
                <a:ea typeface="楷体_GB2312"/>
                <a:cs typeface="楷体_GB2312"/>
              </a:rPr>
              <a:t>s </a:t>
            </a:r>
            <a:r>
              <a:rPr kumimoji="1" lang="en-US" altLang="zh-CN" sz="2200" b="1" dirty="0">
                <a:solidFill>
                  <a:srgbClr val="000000"/>
                </a:solidFill>
                <a:latin typeface="Times New Roman" pitchFamily="18" charset="0"/>
                <a:ea typeface="楷体_GB2312"/>
                <a:cs typeface="楷体_GB2312"/>
              </a:rPr>
              <a:t>   </a:t>
            </a:r>
            <a:r>
              <a:rPr kumimoji="1" lang="en-US" altLang="zh-CN" sz="2200" b="1" dirty="0">
                <a:solidFill>
                  <a:srgbClr val="000000"/>
                </a:solidFill>
                <a:latin typeface="Times New Roman" pitchFamily="18" charset="0"/>
                <a:ea typeface="楷体_GB2312"/>
                <a:cs typeface="楷体_GB2312"/>
                <a:sym typeface="Symbol" pitchFamily="18" charset="2"/>
              </a:rPr>
              <a:t>    </a:t>
            </a:r>
            <a:r>
              <a:rPr kumimoji="1" lang="zh-CN" altLang="en-US" sz="2200" b="1" dirty="0">
                <a:solidFill>
                  <a:srgbClr val="000000"/>
                </a:solidFill>
                <a:latin typeface="Times New Roman" pitchFamily="18" charset="0"/>
                <a:ea typeface="楷体_GB2312"/>
                <a:cs typeface="楷体_GB2312"/>
              </a:rPr>
              <a:t>发射极</a:t>
            </a:r>
            <a:r>
              <a:rPr kumimoji="1" lang="en-US" altLang="zh-CN" sz="2200" b="1" dirty="0" smtClean="0">
                <a:solidFill>
                  <a:srgbClr val="0070C0"/>
                </a:solidFill>
                <a:latin typeface="Times New Roman" pitchFamily="18" charset="0"/>
                <a:ea typeface="楷体_GB2312"/>
                <a:cs typeface="楷体_GB2312"/>
              </a:rPr>
              <a:t>e</a:t>
            </a:r>
            <a:r>
              <a:rPr kumimoji="1" lang="en-US" altLang="zh-CN" sz="2200" b="1" dirty="0" smtClean="0">
                <a:solidFill>
                  <a:srgbClr val="000000"/>
                </a:solidFill>
                <a:latin typeface="Times New Roman" pitchFamily="18" charset="0"/>
                <a:ea typeface="楷体_GB2312"/>
                <a:cs typeface="楷体_GB2312"/>
              </a:rPr>
              <a:t>   </a:t>
            </a:r>
            <a:r>
              <a:rPr kumimoji="1" lang="zh-CN" altLang="en-US" sz="2200" b="1" dirty="0">
                <a:solidFill>
                  <a:srgbClr val="000000"/>
                </a:solidFill>
                <a:latin typeface="Times New Roman" pitchFamily="18" charset="0"/>
                <a:ea typeface="楷体_GB2312"/>
                <a:cs typeface="楷体_GB2312"/>
              </a:rPr>
              <a:t>漏极</a:t>
            </a:r>
            <a:r>
              <a:rPr kumimoji="1" lang="en-US" altLang="zh-CN" sz="2200" b="1" dirty="0">
                <a:solidFill>
                  <a:srgbClr val="7030A0"/>
                </a:solidFill>
                <a:latin typeface="Times New Roman" pitchFamily="18" charset="0"/>
                <a:ea typeface="楷体_GB2312"/>
                <a:cs typeface="楷体_GB2312"/>
              </a:rPr>
              <a:t>d</a:t>
            </a:r>
            <a:r>
              <a:rPr kumimoji="1" lang="en-US" altLang="zh-CN" sz="2200" b="1" dirty="0">
                <a:solidFill>
                  <a:srgbClr val="000000"/>
                </a:solidFill>
                <a:latin typeface="Times New Roman" pitchFamily="18" charset="0"/>
                <a:ea typeface="楷体_GB2312"/>
                <a:cs typeface="楷体_GB2312"/>
              </a:rPr>
              <a:t>    </a:t>
            </a:r>
            <a:r>
              <a:rPr kumimoji="1" lang="en-US" altLang="zh-CN" sz="2200" b="1" dirty="0">
                <a:solidFill>
                  <a:srgbClr val="000000"/>
                </a:solidFill>
                <a:latin typeface="Times New Roman" pitchFamily="18" charset="0"/>
                <a:ea typeface="楷体_GB2312"/>
                <a:cs typeface="楷体_GB2312"/>
                <a:sym typeface="Symbol" pitchFamily="18" charset="2"/>
              </a:rPr>
              <a:t>   </a:t>
            </a:r>
            <a:r>
              <a:rPr kumimoji="1" lang="zh-CN" altLang="en-US" sz="2200" b="1" dirty="0">
                <a:solidFill>
                  <a:srgbClr val="000000"/>
                </a:solidFill>
                <a:latin typeface="Times New Roman" pitchFamily="18" charset="0"/>
                <a:ea typeface="楷体_GB2312"/>
                <a:cs typeface="楷体_GB2312"/>
              </a:rPr>
              <a:t>集电极</a:t>
            </a:r>
            <a:r>
              <a:rPr kumimoji="1" lang="en-US" altLang="zh-CN" sz="2200" b="1" dirty="0">
                <a:solidFill>
                  <a:srgbClr val="7030A0"/>
                </a:solidFill>
                <a:latin typeface="Times New Roman" pitchFamily="18" charset="0"/>
                <a:ea typeface="楷体_GB2312"/>
                <a:cs typeface="楷体_GB2312"/>
              </a:rPr>
              <a:t>c</a:t>
            </a:r>
          </a:p>
          <a:p>
            <a:pPr>
              <a:lnSpc>
                <a:spcPct val="125000"/>
              </a:lnSpc>
              <a:buFontTx/>
              <a:buNone/>
            </a:pPr>
            <a:r>
              <a:rPr kumimoji="1" lang="en-US" altLang="zh-CN" sz="2200" b="1" dirty="0">
                <a:solidFill>
                  <a:srgbClr val="000000"/>
                </a:solidFill>
                <a:latin typeface="Times New Roman" pitchFamily="18" charset="0"/>
                <a:ea typeface="楷体_GB2312"/>
                <a:cs typeface="楷体_GB2312"/>
              </a:rPr>
              <a:t>             </a:t>
            </a:r>
          </a:p>
          <a:p>
            <a:pPr>
              <a:lnSpc>
                <a:spcPct val="125000"/>
              </a:lnSpc>
              <a:buFontTx/>
              <a:buAutoNum type="arabicPeriod" startAt="2"/>
            </a:pPr>
            <a:endParaRPr kumimoji="1" lang="en-US" altLang="zh-CN" sz="2200" b="1" dirty="0">
              <a:solidFill>
                <a:srgbClr val="000000"/>
              </a:solidFill>
              <a:latin typeface="Times New Roman" pitchFamily="18" charset="0"/>
              <a:ea typeface="楷体_GB2312"/>
              <a:cs typeface="楷体_GB2312"/>
            </a:endParaRPr>
          </a:p>
        </p:txBody>
      </p:sp>
      <p:sp>
        <p:nvSpPr>
          <p:cNvPr id="5" name="Text Box 3"/>
          <p:cNvSpPr txBox="1">
            <a:spLocks noChangeArrowheads="1"/>
          </p:cNvSpPr>
          <p:nvPr/>
        </p:nvSpPr>
        <p:spPr bwMode="auto">
          <a:xfrm>
            <a:off x="250825" y="3021806"/>
            <a:ext cx="8382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b="1">
                <a:solidFill>
                  <a:srgbClr val="0000FF"/>
                </a:solidFill>
                <a:ea typeface="宋体" pitchFamily="2" charset="-122"/>
              </a:rPr>
              <a:t>CE</a:t>
            </a:r>
            <a:endParaRPr lang="zh-CN" altLang="zh-CN">
              <a:solidFill>
                <a:srgbClr val="0000FF"/>
              </a:solidFill>
              <a:latin typeface="宋体" pitchFamily="2" charset="-122"/>
              <a:ea typeface="宋体" pitchFamily="2" charset="-122"/>
            </a:endParaRPr>
          </a:p>
        </p:txBody>
      </p:sp>
      <p:sp>
        <p:nvSpPr>
          <p:cNvPr id="6" name="Text Box 4"/>
          <p:cNvSpPr txBox="1">
            <a:spLocks noChangeArrowheads="1"/>
          </p:cNvSpPr>
          <p:nvPr/>
        </p:nvSpPr>
        <p:spPr bwMode="auto">
          <a:xfrm>
            <a:off x="250825" y="2564606"/>
            <a:ext cx="1066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b="1" dirty="0">
                <a:solidFill>
                  <a:srgbClr val="FF0000"/>
                </a:solidFill>
                <a:ea typeface="宋体" pitchFamily="2" charset="-122"/>
              </a:rPr>
              <a:t>BJT</a:t>
            </a:r>
            <a:endParaRPr lang="zh-CN" altLang="zh-CN" dirty="0">
              <a:latin typeface="宋体" pitchFamily="2" charset="-122"/>
              <a:ea typeface="宋体" pitchFamily="2" charset="-122"/>
            </a:endParaRPr>
          </a:p>
        </p:txBody>
      </p:sp>
      <p:sp>
        <p:nvSpPr>
          <p:cNvPr id="7" name="Text Box 5"/>
          <p:cNvSpPr txBox="1">
            <a:spLocks noChangeArrowheads="1"/>
          </p:cNvSpPr>
          <p:nvPr/>
        </p:nvSpPr>
        <p:spPr bwMode="auto">
          <a:xfrm>
            <a:off x="1774825" y="2564606"/>
            <a:ext cx="11430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b="1">
                <a:solidFill>
                  <a:srgbClr val="FF0000"/>
                </a:solidFill>
                <a:ea typeface="宋体" pitchFamily="2" charset="-122"/>
              </a:rPr>
              <a:t>FET</a:t>
            </a:r>
            <a:endParaRPr lang="zh-CN" altLang="zh-CN">
              <a:latin typeface="宋体" pitchFamily="2" charset="-122"/>
              <a:ea typeface="宋体" pitchFamily="2" charset="-122"/>
            </a:endParaRPr>
          </a:p>
        </p:txBody>
      </p:sp>
      <p:sp>
        <p:nvSpPr>
          <p:cNvPr id="8" name="Text Box 6"/>
          <p:cNvSpPr txBox="1">
            <a:spLocks noChangeArrowheads="1"/>
          </p:cNvSpPr>
          <p:nvPr/>
        </p:nvSpPr>
        <p:spPr bwMode="auto">
          <a:xfrm>
            <a:off x="1851025" y="3021806"/>
            <a:ext cx="8382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b="1">
                <a:solidFill>
                  <a:srgbClr val="0000FF"/>
                </a:solidFill>
                <a:ea typeface="宋体" pitchFamily="2" charset="-122"/>
              </a:rPr>
              <a:t>CS</a:t>
            </a:r>
            <a:endParaRPr lang="zh-CN" altLang="zh-CN">
              <a:solidFill>
                <a:srgbClr val="0000FF"/>
              </a:solidFill>
              <a:latin typeface="宋体" pitchFamily="2" charset="-122"/>
              <a:ea typeface="宋体" pitchFamily="2" charset="-122"/>
            </a:endParaRPr>
          </a:p>
        </p:txBody>
      </p:sp>
      <p:sp>
        <p:nvSpPr>
          <p:cNvPr id="9" name="AutoShape 7"/>
          <p:cNvSpPr>
            <a:spLocks noChangeArrowheads="1"/>
          </p:cNvSpPr>
          <p:nvPr/>
        </p:nvSpPr>
        <p:spPr bwMode="auto">
          <a:xfrm>
            <a:off x="1089025" y="3174206"/>
            <a:ext cx="609600" cy="152400"/>
          </a:xfrm>
          <a:prstGeom prst="leftRightArrow">
            <a:avLst>
              <a:gd name="adj1" fmla="val 50000"/>
              <a:gd name="adj2" fmla="val 80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 name="Text Box 8"/>
          <p:cNvSpPr txBox="1">
            <a:spLocks noChangeArrowheads="1"/>
          </p:cNvSpPr>
          <p:nvPr/>
        </p:nvSpPr>
        <p:spPr bwMode="auto">
          <a:xfrm>
            <a:off x="250825" y="4050506"/>
            <a:ext cx="8382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b="1">
                <a:solidFill>
                  <a:srgbClr val="0000FF"/>
                </a:solidFill>
                <a:ea typeface="宋体" pitchFamily="2" charset="-122"/>
              </a:rPr>
              <a:t>CC</a:t>
            </a:r>
            <a:endParaRPr lang="zh-CN" altLang="zh-CN">
              <a:solidFill>
                <a:srgbClr val="0000FF"/>
              </a:solidFill>
              <a:latin typeface="宋体" pitchFamily="2" charset="-122"/>
              <a:ea typeface="宋体" pitchFamily="2" charset="-122"/>
            </a:endParaRPr>
          </a:p>
        </p:txBody>
      </p:sp>
      <p:sp>
        <p:nvSpPr>
          <p:cNvPr id="11" name="Text Box 9"/>
          <p:cNvSpPr txBox="1">
            <a:spLocks noChangeArrowheads="1"/>
          </p:cNvSpPr>
          <p:nvPr/>
        </p:nvSpPr>
        <p:spPr bwMode="auto">
          <a:xfrm>
            <a:off x="1851025" y="4050506"/>
            <a:ext cx="8382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b="1">
                <a:solidFill>
                  <a:srgbClr val="0000FF"/>
                </a:solidFill>
                <a:ea typeface="宋体" pitchFamily="2" charset="-122"/>
              </a:rPr>
              <a:t>CD</a:t>
            </a:r>
            <a:endParaRPr lang="zh-CN" altLang="zh-CN">
              <a:solidFill>
                <a:srgbClr val="0000FF"/>
              </a:solidFill>
              <a:latin typeface="宋体" pitchFamily="2" charset="-122"/>
              <a:ea typeface="宋体" pitchFamily="2" charset="-122"/>
            </a:endParaRPr>
          </a:p>
        </p:txBody>
      </p:sp>
      <p:sp>
        <p:nvSpPr>
          <p:cNvPr id="12" name="AutoShape 10"/>
          <p:cNvSpPr>
            <a:spLocks noChangeArrowheads="1"/>
          </p:cNvSpPr>
          <p:nvPr/>
        </p:nvSpPr>
        <p:spPr bwMode="auto">
          <a:xfrm>
            <a:off x="1089025" y="4202906"/>
            <a:ext cx="609600" cy="152400"/>
          </a:xfrm>
          <a:prstGeom prst="leftRightArrow">
            <a:avLst>
              <a:gd name="adj1" fmla="val 50000"/>
              <a:gd name="adj2" fmla="val 80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 name="Line 11"/>
          <p:cNvSpPr>
            <a:spLocks noChangeShapeType="1"/>
          </p:cNvSpPr>
          <p:nvPr/>
        </p:nvSpPr>
        <p:spPr bwMode="auto">
          <a:xfrm>
            <a:off x="250825" y="3021806"/>
            <a:ext cx="2286000" cy="0"/>
          </a:xfrm>
          <a:prstGeom prst="line">
            <a:avLst/>
          </a:prstGeom>
          <a:noFill/>
          <a:ln w="38100" cap="sq" cmpd="dbl">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 name="Text Box 13"/>
          <p:cNvSpPr txBox="1">
            <a:spLocks noChangeArrowheads="1"/>
          </p:cNvSpPr>
          <p:nvPr/>
        </p:nvSpPr>
        <p:spPr bwMode="auto">
          <a:xfrm>
            <a:off x="260350" y="5276056"/>
            <a:ext cx="8382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b="1">
                <a:solidFill>
                  <a:srgbClr val="0000FF"/>
                </a:solidFill>
                <a:ea typeface="宋体" pitchFamily="2" charset="-122"/>
              </a:rPr>
              <a:t>CB</a:t>
            </a:r>
            <a:endParaRPr lang="zh-CN" altLang="zh-CN">
              <a:solidFill>
                <a:srgbClr val="0000FF"/>
              </a:solidFill>
              <a:latin typeface="宋体" pitchFamily="2" charset="-122"/>
              <a:ea typeface="宋体" pitchFamily="2" charset="-122"/>
            </a:endParaRPr>
          </a:p>
        </p:txBody>
      </p:sp>
      <p:sp>
        <p:nvSpPr>
          <p:cNvPr id="15" name="Text Box 14"/>
          <p:cNvSpPr txBox="1">
            <a:spLocks noChangeArrowheads="1"/>
          </p:cNvSpPr>
          <p:nvPr/>
        </p:nvSpPr>
        <p:spPr bwMode="auto">
          <a:xfrm>
            <a:off x="1860550" y="5276056"/>
            <a:ext cx="8382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b="1">
                <a:solidFill>
                  <a:srgbClr val="0000FF"/>
                </a:solidFill>
                <a:ea typeface="宋体" pitchFamily="2" charset="-122"/>
              </a:rPr>
              <a:t>CG</a:t>
            </a:r>
            <a:endParaRPr lang="zh-CN" altLang="zh-CN">
              <a:solidFill>
                <a:srgbClr val="0000FF"/>
              </a:solidFill>
              <a:latin typeface="宋体" pitchFamily="2" charset="-122"/>
              <a:ea typeface="宋体" pitchFamily="2" charset="-122"/>
            </a:endParaRPr>
          </a:p>
        </p:txBody>
      </p:sp>
      <p:sp>
        <p:nvSpPr>
          <p:cNvPr id="16" name="AutoShape 15"/>
          <p:cNvSpPr>
            <a:spLocks noChangeArrowheads="1"/>
          </p:cNvSpPr>
          <p:nvPr/>
        </p:nvSpPr>
        <p:spPr bwMode="auto">
          <a:xfrm>
            <a:off x="1098550" y="5428456"/>
            <a:ext cx="609600" cy="152400"/>
          </a:xfrm>
          <a:prstGeom prst="leftRightArrow">
            <a:avLst>
              <a:gd name="adj1" fmla="val 50000"/>
              <a:gd name="adj2" fmla="val 80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 name="Text Box 16"/>
          <p:cNvSpPr txBox="1">
            <a:spLocks noChangeArrowheads="1"/>
          </p:cNvSpPr>
          <p:nvPr/>
        </p:nvSpPr>
        <p:spPr bwMode="auto">
          <a:xfrm>
            <a:off x="2484438" y="2996406"/>
            <a:ext cx="62642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spcBef>
                <a:spcPct val="50000"/>
              </a:spcBef>
            </a:pPr>
            <a:r>
              <a:rPr lang="zh-CN"/>
              <a:t>增益高，反向放大，输入电阻大，输出为</a:t>
            </a:r>
            <a:r>
              <a:rPr lang="zh-CN" altLang="zh-CN"/>
              <a:t>R</a:t>
            </a:r>
            <a:r>
              <a:rPr lang="zh-CN" altLang="zh-CN" baseline="-25000"/>
              <a:t>d</a:t>
            </a:r>
          </a:p>
        </p:txBody>
      </p:sp>
      <p:sp>
        <p:nvSpPr>
          <p:cNvPr id="18" name="Text Box 17"/>
          <p:cNvSpPr txBox="1">
            <a:spLocks noChangeArrowheads="1"/>
          </p:cNvSpPr>
          <p:nvPr/>
        </p:nvSpPr>
        <p:spPr bwMode="auto">
          <a:xfrm>
            <a:off x="2268538" y="4075906"/>
            <a:ext cx="62642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spcBef>
                <a:spcPct val="50000"/>
              </a:spcBef>
            </a:pPr>
            <a:r>
              <a:rPr lang="zh-CN"/>
              <a:t>电压跟随器，输入电阻大，输出电阻低</a:t>
            </a:r>
            <a:endParaRPr lang="zh-CN" baseline="-25000"/>
          </a:p>
        </p:txBody>
      </p:sp>
      <p:sp>
        <p:nvSpPr>
          <p:cNvPr id="19" name="Text Box 18"/>
          <p:cNvSpPr txBox="1">
            <a:spLocks noChangeArrowheads="1"/>
          </p:cNvSpPr>
          <p:nvPr/>
        </p:nvSpPr>
        <p:spPr bwMode="auto">
          <a:xfrm>
            <a:off x="2340173" y="5276056"/>
            <a:ext cx="62642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spcBef>
                <a:spcPct val="50000"/>
              </a:spcBef>
            </a:pPr>
            <a:r>
              <a:rPr lang="zh-CN" altLang="en-US" dirty="0" smtClean="0"/>
              <a:t>电压同相放大</a:t>
            </a:r>
            <a:r>
              <a:rPr lang="zh-CN" dirty="0" smtClean="0"/>
              <a:t>，</a:t>
            </a:r>
            <a:r>
              <a:rPr lang="zh-CN" dirty="0"/>
              <a:t>输入电阻小，输出为</a:t>
            </a:r>
            <a:r>
              <a:rPr lang="zh-CN" altLang="zh-CN" dirty="0"/>
              <a:t>R</a:t>
            </a:r>
            <a:r>
              <a:rPr lang="zh-CN" altLang="zh-CN" baseline="-25000" dirty="0"/>
              <a:t>d</a:t>
            </a:r>
          </a:p>
        </p:txBody>
      </p:sp>
    </p:spTree>
    <p:extLst>
      <p:ext uri="{BB962C8B-B14F-4D97-AF65-F5344CB8AC3E}">
        <p14:creationId xmlns:p14="http://schemas.microsoft.com/office/powerpoint/2010/main" xmlns="" val="17689725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strips(downRight)">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subTnLst>
                                    <p:audio>
                                      <p:cMediaNode>
                                        <p:cTn display="0" masterRel="sameClick">
                                          <p:stCondLst>
                                            <p:cond evt="begin" delay="0">
                                              <p:tn val="15"/>
                                            </p:cond>
                                          </p:stCondLst>
                                          <p:endCondLst>
                                            <p:cond evt="onStopAudio" delay="0">
                                              <p:tgtEl>
                                                <p:sldTgt/>
                                              </p:tgtEl>
                                            </p:cond>
                                          </p:endCondLst>
                                        </p:cTn>
                                        <p:tgtEl>
                                          <p:sndTgt r:embed="rId2" name="CHIMES.WAV"/>
                                        </p:tgtEl>
                                      </p:cMediaNode>
                                    </p:audio>
                                  </p:sub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outVertical)">
                                      <p:cBhvr>
                                        <p:cTn id="22" dur="500"/>
                                        <p:tgtEl>
                                          <p:spTgt spid="13"/>
                                        </p:tgtEl>
                                      </p:cBhvr>
                                    </p:animEffect>
                                  </p:childTnLst>
                                  <p:subTnLst>
                                    <p:audio>
                                      <p:cMediaNode>
                                        <p:cTn display="0" masterRel="sameClick">
                                          <p:stCondLst>
                                            <p:cond evt="begin" delay="0">
                                              <p:tn val="20"/>
                                            </p:cond>
                                          </p:stCondLst>
                                          <p:endCondLst>
                                            <p:cond evt="onStopAudio" delay="0">
                                              <p:tgtEl>
                                                <p:sldTgt/>
                                              </p:tgtEl>
                                            </p:cond>
                                          </p:endCondLst>
                                        </p:cTn>
                                        <p:tgtEl>
                                          <p:sndTgt r:embed="rId2" name="CHIMES.WAV"/>
                                        </p:tgtEl>
                                      </p:cMediaNode>
                                    </p:audio>
                                  </p:sub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0-#ppt_w/2"/>
                                          </p:val>
                                        </p:tav>
                                        <p:tav tm="100000">
                                          <p:val>
                                            <p:strVal val="#ppt_x"/>
                                          </p:val>
                                        </p:tav>
                                      </p:tavLst>
                                    </p:anim>
                                    <p:anim calcmode="lin" valueType="num">
                                      <p:cBhvr additive="base">
                                        <p:cTn id="28"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CHIMES.WAV"/>
                                        </p:tgtEl>
                                      </p:cMediaNode>
                                    </p:audio>
                                  </p:subTnLst>
                                </p:cTn>
                              </p:par>
                            </p:childTnLst>
                          </p:cTn>
                        </p:par>
                      </p:childTnLst>
                    </p:cTn>
                  </p:par>
                  <p:par>
                    <p:cTn id="29" fill="hold">
                      <p:stCondLst>
                        <p:cond delay="indefinite"/>
                      </p:stCondLst>
                      <p:childTnLst>
                        <p:par>
                          <p:cTn id="30" fill="hold">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barn(outVertical)">
                                      <p:cBhvr>
                                        <p:cTn id="33" dur="500"/>
                                        <p:tgtEl>
                                          <p:spTgt spid="9"/>
                                        </p:tgtEl>
                                      </p:cBhvr>
                                    </p:animEffect>
                                  </p:childTnLst>
                                  <p:subTnLst>
                                    <p:audio>
                                      <p:cMediaNode>
                                        <p:cTn display="0" masterRel="sameClick">
                                          <p:stCondLst>
                                            <p:cond evt="begin" delay="0">
                                              <p:tn val="31"/>
                                            </p:cond>
                                          </p:stCondLst>
                                          <p:endCondLst>
                                            <p:cond evt="onStopAudio" delay="0">
                                              <p:tgtEl>
                                                <p:sldTgt/>
                                              </p:tgtEl>
                                            </p:cond>
                                          </p:endCondLst>
                                        </p:cTn>
                                        <p:tgtEl>
                                          <p:sndTgt r:embed="rId2" name="CHIMES.WAV"/>
                                        </p:tgtEl>
                                      </p:cMediaNode>
                                    </p:audio>
                                  </p:sub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fill="hold"/>
                                        <p:tgtEl>
                                          <p:spTgt spid="8"/>
                                        </p:tgtEl>
                                        <p:attrNameLst>
                                          <p:attrName>ppt_x</p:attrName>
                                        </p:attrNameLst>
                                      </p:cBhvr>
                                      <p:tavLst>
                                        <p:tav tm="0">
                                          <p:val>
                                            <p:strVal val="1+#ppt_w/2"/>
                                          </p:val>
                                        </p:tav>
                                        <p:tav tm="100000">
                                          <p:val>
                                            <p:strVal val="#ppt_x"/>
                                          </p:val>
                                        </p:tav>
                                      </p:tavLst>
                                    </p:anim>
                                    <p:anim calcmode="lin" valueType="num">
                                      <p:cBhvr additive="base">
                                        <p:cTn id="39" dur="500" fill="hold"/>
                                        <p:tgtEl>
                                          <p:spTgt spid="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6"/>
                                            </p:cond>
                                          </p:stCondLst>
                                          <p:endCondLst>
                                            <p:cond evt="onStopAudio" delay="0">
                                              <p:tgtEl>
                                                <p:sldTgt/>
                                              </p:tgtEl>
                                            </p:cond>
                                          </p:endCondLst>
                                        </p:cTn>
                                        <p:tgtEl>
                                          <p:sndTgt r:embed="rId2" name="CHIMES.WAV"/>
                                        </p:tgtEl>
                                      </p:cMediaNode>
                                    </p:audio>
                                  </p:sub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additive="base">
                                        <p:cTn id="44" dur="500" fill="hold"/>
                                        <p:tgtEl>
                                          <p:spTgt spid="10"/>
                                        </p:tgtEl>
                                        <p:attrNameLst>
                                          <p:attrName>ppt_x</p:attrName>
                                        </p:attrNameLst>
                                      </p:cBhvr>
                                      <p:tavLst>
                                        <p:tav tm="0">
                                          <p:val>
                                            <p:strVal val="0-#ppt_w/2"/>
                                          </p:val>
                                        </p:tav>
                                        <p:tav tm="100000">
                                          <p:val>
                                            <p:strVal val="#ppt_x"/>
                                          </p:val>
                                        </p:tav>
                                      </p:tavLst>
                                    </p:anim>
                                    <p:anim calcmode="lin" valueType="num">
                                      <p:cBhvr additive="base">
                                        <p:cTn id="45" dur="500" fill="hold"/>
                                        <p:tgtEl>
                                          <p:spTgt spid="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2"/>
                                            </p:cond>
                                          </p:stCondLst>
                                          <p:endCondLst>
                                            <p:cond evt="onStopAudio" delay="0">
                                              <p:tgtEl>
                                                <p:sldTgt/>
                                              </p:tgtEl>
                                            </p:cond>
                                          </p:endCondLst>
                                        </p:cTn>
                                        <p:tgtEl>
                                          <p:sndTgt r:embed="rId2" name="CHIMES.WAV"/>
                                        </p:tgtEl>
                                      </p:cMediaNode>
                                    </p:audio>
                                  </p:subTnLst>
                                </p:cTn>
                              </p:par>
                            </p:childTnLst>
                          </p:cTn>
                        </p:par>
                      </p:childTnLst>
                    </p:cTn>
                  </p:par>
                  <p:par>
                    <p:cTn id="46" fill="hold">
                      <p:stCondLst>
                        <p:cond delay="indefinite"/>
                      </p:stCondLst>
                      <p:childTnLst>
                        <p:par>
                          <p:cTn id="47" fill="hold">
                            <p:stCondLst>
                              <p:cond delay="0"/>
                            </p:stCondLst>
                            <p:childTnLst>
                              <p:par>
                                <p:cTn id="48" presetID="16" presetClass="entr" presetSubtype="37"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barn(outVertical)">
                                      <p:cBhvr>
                                        <p:cTn id="50" dur="500"/>
                                        <p:tgtEl>
                                          <p:spTgt spid="12"/>
                                        </p:tgtEl>
                                      </p:cBhvr>
                                    </p:animEffect>
                                  </p:childTnLst>
                                  <p:subTnLst>
                                    <p:audio>
                                      <p:cMediaNode>
                                        <p:cTn display="0" masterRel="sameClick">
                                          <p:stCondLst>
                                            <p:cond evt="begin" delay="0">
                                              <p:tn val="48"/>
                                            </p:cond>
                                          </p:stCondLst>
                                          <p:endCondLst>
                                            <p:cond evt="onStopAudio" delay="0">
                                              <p:tgtEl>
                                                <p:sldTgt/>
                                              </p:tgtEl>
                                            </p:cond>
                                          </p:endCondLst>
                                        </p:cTn>
                                        <p:tgtEl>
                                          <p:sndTgt r:embed="rId2" name="CHIMES.WAV"/>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1+#ppt_w/2"/>
                                          </p:val>
                                        </p:tav>
                                        <p:tav tm="100000">
                                          <p:val>
                                            <p:strVal val="#ppt_x"/>
                                          </p:val>
                                        </p:tav>
                                      </p:tavLst>
                                    </p:anim>
                                    <p:anim calcmode="lin" valueType="num">
                                      <p:cBhvr additive="base">
                                        <p:cTn id="56" dur="500" fill="hold"/>
                                        <p:tgtEl>
                                          <p:spTgt spid="1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CHIMES.WAV"/>
                                        </p:tgtEl>
                                      </p:cMediaNode>
                                    </p:audio>
                                  </p:sub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0-#ppt_w/2"/>
                                          </p:val>
                                        </p:tav>
                                        <p:tav tm="100000">
                                          <p:val>
                                            <p:strVal val="#ppt_x"/>
                                          </p:val>
                                        </p:tav>
                                      </p:tavLst>
                                    </p:anim>
                                    <p:anim calcmode="lin" valueType="num">
                                      <p:cBhvr additive="base">
                                        <p:cTn id="62" dur="500" fill="hold"/>
                                        <p:tgtEl>
                                          <p:spTgt spid="1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2" name="CHIMES.WAV"/>
                                        </p:tgtEl>
                                      </p:cMediaNode>
                                    </p:audio>
                                  </p:subTnLst>
                                </p:cTn>
                              </p:par>
                            </p:childTnLst>
                          </p:cTn>
                        </p:par>
                      </p:childTnLst>
                    </p:cTn>
                  </p:par>
                  <p:par>
                    <p:cTn id="63" fill="hold">
                      <p:stCondLst>
                        <p:cond delay="indefinite"/>
                      </p:stCondLst>
                      <p:childTnLst>
                        <p:par>
                          <p:cTn id="64" fill="hold">
                            <p:stCondLst>
                              <p:cond delay="0"/>
                            </p:stCondLst>
                            <p:childTnLst>
                              <p:par>
                                <p:cTn id="65" presetID="16" presetClass="entr" presetSubtype="37"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barn(outVertical)">
                                      <p:cBhvr>
                                        <p:cTn id="67" dur="500"/>
                                        <p:tgtEl>
                                          <p:spTgt spid="16"/>
                                        </p:tgtEl>
                                      </p:cBhvr>
                                    </p:animEffect>
                                  </p:childTnLst>
                                  <p:subTnLst>
                                    <p:audio>
                                      <p:cMediaNode>
                                        <p:cTn display="0" masterRel="sameClick">
                                          <p:stCondLst>
                                            <p:cond evt="begin" delay="0">
                                              <p:tn val="65"/>
                                            </p:cond>
                                          </p:stCondLst>
                                          <p:endCondLst>
                                            <p:cond evt="onStopAudio" delay="0">
                                              <p:tgtEl>
                                                <p:sldTgt/>
                                              </p:tgtEl>
                                            </p:cond>
                                          </p:endCondLst>
                                        </p:cTn>
                                        <p:tgtEl>
                                          <p:sndTgt r:embed="rId2" name="CHIMES.WAV"/>
                                        </p:tgtEl>
                                      </p:cMediaNode>
                                    </p:audio>
                                  </p:subTnLst>
                                </p:cTn>
                              </p:par>
                            </p:childTnLst>
                          </p:cTn>
                        </p:par>
                      </p:childTnLst>
                    </p:cTn>
                  </p:par>
                  <p:par>
                    <p:cTn id="68" fill="hold">
                      <p:stCondLst>
                        <p:cond delay="indefinite"/>
                      </p:stCondLst>
                      <p:childTnLst>
                        <p:par>
                          <p:cTn id="69" fill="hold">
                            <p:stCondLst>
                              <p:cond delay="0"/>
                            </p:stCondLst>
                            <p:childTnLst>
                              <p:par>
                                <p:cTn id="70" presetID="2" presetClass="entr" presetSubtype="2"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 calcmode="lin" valueType="num">
                                      <p:cBhvr additive="base">
                                        <p:cTn id="72" dur="500" fill="hold"/>
                                        <p:tgtEl>
                                          <p:spTgt spid="15"/>
                                        </p:tgtEl>
                                        <p:attrNameLst>
                                          <p:attrName>ppt_x</p:attrName>
                                        </p:attrNameLst>
                                      </p:cBhvr>
                                      <p:tavLst>
                                        <p:tav tm="0">
                                          <p:val>
                                            <p:strVal val="1+#ppt_w/2"/>
                                          </p:val>
                                        </p:tav>
                                        <p:tav tm="100000">
                                          <p:val>
                                            <p:strVal val="#ppt_x"/>
                                          </p:val>
                                        </p:tav>
                                      </p:tavLst>
                                    </p:anim>
                                    <p:anim calcmode="lin" valueType="num">
                                      <p:cBhvr additive="base">
                                        <p:cTn id="73" dur="500" fill="hold"/>
                                        <p:tgtEl>
                                          <p:spTgt spid="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0"/>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P spid="8" grpId="0" autoUpdateAnimBg="0"/>
      <p:bldP spid="9" grpId="0" animBg="1"/>
      <p:bldP spid="10" grpId="0" autoUpdateAnimBg="0"/>
      <p:bldP spid="11" grpId="0" autoUpdateAnimBg="0"/>
      <p:bldP spid="12" grpId="0" animBg="1"/>
      <p:bldP spid="13" grpId="0" animBg="1"/>
      <p:bldP spid="14" grpId="0" autoUpdateAnimBg="0"/>
      <p:bldP spid="15" grpId="0" autoUpdateAnimBg="0"/>
      <p:bldP spid="1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a:xfrm>
            <a:off x="701675" y="71438"/>
            <a:ext cx="7888288" cy="646112"/>
          </a:xfrm>
        </p:spPr>
        <p:txBody>
          <a:bodyPr/>
          <a:lstStyle/>
          <a:p>
            <a:r>
              <a:rPr lang="en-US" altLang="zh-CN" smtClean="0"/>
              <a:t>5.6.1  FET</a:t>
            </a:r>
            <a:r>
              <a:rPr lang="zh-CN" altLang="en-US" smtClean="0"/>
              <a:t>和</a:t>
            </a:r>
            <a:r>
              <a:rPr lang="en-US" altLang="zh-CN" smtClean="0"/>
              <a:t>BJT</a:t>
            </a:r>
            <a:r>
              <a:rPr lang="zh-CN" altLang="en-US" smtClean="0"/>
              <a:t>重要特性的比较</a:t>
            </a:r>
          </a:p>
        </p:txBody>
      </p:sp>
      <p:sp>
        <p:nvSpPr>
          <p:cNvPr id="4" name="Text Box 56"/>
          <p:cNvSpPr txBox="1">
            <a:spLocks noChangeArrowheads="1"/>
          </p:cNvSpPr>
          <p:nvPr/>
        </p:nvSpPr>
        <p:spPr bwMode="auto">
          <a:xfrm>
            <a:off x="503238" y="1338379"/>
            <a:ext cx="8147050" cy="19759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457200" indent="-457200">
              <a:spcBef>
                <a:spcPct val="20000"/>
              </a:spcBef>
              <a:buFont typeface="Arial" pitchFamily="34" charset="0"/>
              <a:buChar char="•"/>
              <a:defRPr sz="3200">
                <a:solidFill>
                  <a:schemeClr val="tx1"/>
                </a:solidFill>
                <a:latin typeface="Calibri" pitchFamily="34" charset="0"/>
                <a:ea typeface="宋体" pitchFamily="2" charset="-122"/>
              </a:defRPr>
            </a:lvl1pPr>
            <a:lvl2pPr marL="914400" indent="-457200">
              <a:spcBef>
                <a:spcPct val="20000"/>
              </a:spcBef>
              <a:buFont typeface="Arial" pitchFamily="34" charset="0"/>
              <a:buChar char="–"/>
              <a:defRPr sz="2800">
                <a:solidFill>
                  <a:schemeClr val="tx1"/>
                </a:solidFill>
                <a:latin typeface="Calibri" pitchFamily="34" charset="0"/>
                <a:ea typeface="宋体" pitchFamily="2" charset="-122"/>
              </a:defRPr>
            </a:lvl2pPr>
            <a:lvl3pPr marL="1371600" indent="-457200">
              <a:spcBef>
                <a:spcPct val="20000"/>
              </a:spcBef>
              <a:buFont typeface="Arial" pitchFamily="34" charset="0"/>
              <a:buChar char="•"/>
              <a:defRPr sz="2400">
                <a:solidFill>
                  <a:schemeClr val="tx1"/>
                </a:solidFill>
                <a:latin typeface="Calibri" pitchFamily="34" charset="0"/>
                <a:ea typeface="宋体" pitchFamily="2" charset="-122"/>
              </a:defRPr>
            </a:lvl3pPr>
            <a:lvl4pPr marL="1828800" indent="-457200">
              <a:spcBef>
                <a:spcPct val="20000"/>
              </a:spcBef>
              <a:buFont typeface="Arial" pitchFamily="34" charset="0"/>
              <a:buChar char="–"/>
              <a:defRPr sz="2000">
                <a:solidFill>
                  <a:schemeClr val="tx1"/>
                </a:solidFill>
                <a:latin typeface="Calibri" pitchFamily="34" charset="0"/>
                <a:ea typeface="宋体" pitchFamily="2" charset="-122"/>
              </a:defRPr>
            </a:lvl4pPr>
            <a:lvl5pPr marL="2286000" indent="-457200">
              <a:spcBef>
                <a:spcPct val="20000"/>
              </a:spcBef>
              <a:buFont typeface="Arial" pitchFamily="34" charset="0"/>
              <a:buChar char="»"/>
              <a:defRPr sz="2000">
                <a:solidFill>
                  <a:schemeClr val="tx1"/>
                </a:solidFill>
                <a:latin typeface="Calibri" pitchFamily="34" charset="0"/>
                <a:ea typeface="宋体" pitchFamily="2" charset="-122"/>
              </a:defRPr>
            </a:lvl5pPr>
            <a:lvl6pPr marL="2743200" indent="-4572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3200400" indent="-4572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657600" indent="-4572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4114800" indent="-4572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nSpc>
                <a:spcPct val="150000"/>
              </a:lnSpc>
              <a:spcBef>
                <a:spcPct val="30000"/>
              </a:spcBef>
              <a:buClr>
                <a:schemeClr val="tx1"/>
              </a:buClr>
              <a:buFontTx/>
              <a:buAutoNum type="arabicPeriod" startAt="2"/>
            </a:pPr>
            <a:r>
              <a:rPr kumimoji="1" lang="en-US" altLang="zh-CN" sz="2400" b="1" dirty="0" smtClean="0">
                <a:solidFill>
                  <a:srgbClr val="C00000"/>
                </a:solidFill>
                <a:latin typeface="Times New Roman" pitchFamily="18" charset="0"/>
                <a:ea typeface="楷体_GB2312"/>
                <a:cs typeface="楷体_GB2312"/>
              </a:rPr>
              <a:t>        MOS</a:t>
            </a:r>
            <a:r>
              <a:rPr kumimoji="1" lang="zh-CN" altLang="en-US" sz="2400" b="1" dirty="0">
                <a:solidFill>
                  <a:srgbClr val="C00000"/>
                </a:solidFill>
                <a:latin typeface="Times New Roman" pitchFamily="18" charset="0"/>
                <a:ea typeface="楷体_GB2312"/>
                <a:cs typeface="楷体_GB2312"/>
              </a:rPr>
              <a:t>管：</a:t>
            </a:r>
            <a:r>
              <a:rPr kumimoji="1" lang="zh-CN" altLang="en-US" sz="2400" b="1" dirty="0">
                <a:solidFill>
                  <a:schemeClr val="accent1"/>
                </a:solidFill>
                <a:latin typeface="Times New Roman" pitchFamily="18" charset="0"/>
                <a:ea typeface="楷体_GB2312"/>
                <a:cs typeface="楷体_GB2312"/>
              </a:rPr>
              <a:t>栅</a:t>
            </a:r>
            <a:r>
              <a:rPr kumimoji="1" lang="en-US" altLang="zh-CN" sz="2400" b="1" dirty="0">
                <a:solidFill>
                  <a:schemeClr val="accent1"/>
                </a:solidFill>
                <a:latin typeface="Times New Roman" pitchFamily="18" charset="0"/>
                <a:ea typeface="楷体_GB2312"/>
                <a:cs typeface="楷体_GB2312"/>
              </a:rPr>
              <a:t>-</a:t>
            </a:r>
            <a:r>
              <a:rPr kumimoji="1" lang="zh-CN" altLang="en-US" sz="2400" b="1" dirty="0">
                <a:solidFill>
                  <a:schemeClr val="accent1"/>
                </a:solidFill>
                <a:latin typeface="Times New Roman" pitchFamily="18" charset="0"/>
                <a:ea typeface="楷体_GB2312"/>
                <a:cs typeface="楷体_GB2312"/>
              </a:rPr>
              <a:t>源电压</a:t>
            </a:r>
            <a:r>
              <a:rPr kumimoji="1" lang="en-US" altLang="zh-CN" sz="2400" b="1" i="1" dirty="0" err="1">
                <a:solidFill>
                  <a:schemeClr val="accent1"/>
                </a:solidFill>
                <a:latin typeface="Book Antiqua" pitchFamily="18" charset="0"/>
                <a:ea typeface="楷体_GB2312"/>
                <a:cs typeface="楷体_GB2312"/>
              </a:rPr>
              <a:t>v</a:t>
            </a:r>
            <a:r>
              <a:rPr kumimoji="1" lang="en-US" altLang="zh-CN" sz="2400" b="1" baseline="-25000" dirty="0" err="1">
                <a:solidFill>
                  <a:schemeClr val="accent1"/>
                </a:solidFill>
                <a:latin typeface="Times New Roman" pitchFamily="18" charset="0"/>
                <a:ea typeface="楷体_GB2312"/>
                <a:cs typeface="楷体_GB2312"/>
              </a:rPr>
              <a:t>GS</a:t>
            </a:r>
            <a:r>
              <a:rPr kumimoji="1" lang="zh-CN" altLang="en-US" sz="2400" b="1" dirty="0">
                <a:solidFill>
                  <a:schemeClr val="accent1"/>
                </a:solidFill>
                <a:latin typeface="Times New Roman" pitchFamily="18" charset="0"/>
                <a:ea typeface="楷体_GB2312"/>
                <a:cs typeface="楷体_GB2312"/>
              </a:rPr>
              <a:t>控制漏极</a:t>
            </a:r>
            <a:r>
              <a:rPr kumimoji="1" lang="en-US" altLang="zh-CN" sz="2400" b="1" i="1" dirty="0" err="1">
                <a:solidFill>
                  <a:schemeClr val="accent1"/>
                </a:solidFill>
                <a:latin typeface="Times New Roman" pitchFamily="18" charset="0"/>
                <a:ea typeface="楷体_GB2312"/>
                <a:cs typeface="楷体_GB2312"/>
              </a:rPr>
              <a:t>i</a:t>
            </a:r>
            <a:r>
              <a:rPr kumimoji="1" lang="en-US" altLang="zh-CN" sz="2400" b="1" baseline="-25000" dirty="0" err="1">
                <a:solidFill>
                  <a:schemeClr val="accent1"/>
                </a:solidFill>
                <a:latin typeface="Times New Roman" pitchFamily="18" charset="0"/>
                <a:ea typeface="楷体_GB2312"/>
                <a:cs typeface="楷体_GB2312"/>
              </a:rPr>
              <a:t>D</a:t>
            </a:r>
            <a:endParaRPr kumimoji="1" lang="en-US" altLang="zh-CN" sz="2400" b="1" baseline="-25000" dirty="0">
              <a:solidFill>
                <a:schemeClr val="accent1"/>
              </a:solidFill>
              <a:latin typeface="Times New Roman" pitchFamily="18" charset="0"/>
              <a:ea typeface="楷体_GB2312"/>
              <a:cs typeface="楷体_GB2312"/>
            </a:endParaRPr>
          </a:p>
          <a:p>
            <a:pPr>
              <a:lnSpc>
                <a:spcPct val="150000"/>
              </a:lnSpc>
              <a:spcBef>
                <a:spcPct val="30000"/>
              </a:spcBef>
              <a:buFontTx/>
              <a:buNone/>
            </a:pPr>
            <a:r>
              <a:rPr kumimoji="1" lang="en-US" altLang="zh-CN" sz="2400" b="1" baseline="-25000" dirty="0">
                <a:solidFill>
                  <a:srgbClr val="C00000"/>
                </a:solidFill>
                <a:latin typeface="Times New Roman" pitchFamily="18" charset="0"/>
                <a:ea typeface="楷体_GB2312"/>
                <a:cs typeface="楷体_GB2312"/>
              </a:rPr>
              <a:t>                      </a:t>
            </a:r>
            <a:r>
              <a:rPr kumimoji="1" lang="en-US" altLang="zh-CN" sz="2400" b="1" dirty="0" smtClean="0">
                <a:solidFill>
                  <a:srgbClr val="C00000"/>
                </a:solidFill>
                <a:latin typeface="Times New Roman" pitchFamily="18" charset="0"/>
                <a:ea typeface="楷体_GB2312"/>
                <a:cs typeface="楷体_GB2312"/>
              </a:rPr>
              <a:t>BJT</a:t>
            </a:r>
            <a:r>
              <a:rPr kumimoji="1" lang="zh-CN" altLang="en-US" sz="2400" b="1" dirty="0" smtClean="0">
                <a:solidFill>
                  <a:srgbClr val="C00000"/>
                </a:solidFill>
                <a:latin typeface="Times New Roman" pitchFamily="18" charset="0"/>
                <a:ea typeface="楷体_GB2312"/>
                <a:cs typeface="楷体_GB2312"/>
              </a:rPr>
              <a:t>管：</a:t>
            </a:r>
            <a:r>
              <a:rPr kumimoji="1" lang="zh-CN" altLang="en-US" sz="2400" b="1" dirty="0" smtClean="0">
                <a:solidFill>
                  <a:schemeClr val="accent1"/>
                </a:solidFill>
                <a:latin typeface="Times New Roman" pitchFamily="18" charset="0"/>
                <a:ea typeface="楷体_GB2312"/>
                <a:cs typeface="楷体_GB2312"/>
              </a:rPr>
              <a:t>基极</a:t>
            </a:r>
            <a:r>
              <a:rPr kumimoji="1" lang="zh-CN" altLang="en-US" sz="2400" b="1" dirty="0" smtClean="0">
                <a:solidFill>
                  <a:schemeClr val="accent1"/>
                </a:solidFill>
                <a:latin typeface="Times New Roman" pitchFamily="18" charset="0"/>
                <a:ea typeface="楷体_GB2312"/>
                <a:cs typeface="楷体_GB2312"/>
              </a:rPr>
              <a:t>电流</a:t>
            </a:r>
            <a:r>
              <a:rPr kumimoji="1" lang="en-US" altLang="zh-CN" sz="2400" b="1" i="1" dirty="0" err="1" smtClean="0">
                <a:solidFill>
                  <a:schemeClr val="accent1"/>
                </a:solidFill>
                <a:latin typeface="Book Antiqua" pitchFamily="18" charset="0"/>
                <a:ea typeface="楷体_GB2312"/>
                <a:cs typeface="楷体_GB2312"/>
              </a:rPr>
              <a:t>i</a:t>
            </a:r>
            <a:r>
              <a:rPr kumimoji="1" lang="en-US" altLang="zh-CN" sz="2400" b="1" baseline="-25000" dirty="0" err="1" smtClean="0">
                <a:solidFill>
                  <a:schemeClr val="accent1"/>
                </a:solidFill>
                <a:latin typeface="Times New Roman" pitchFamily="18" charset="0"/>
                <a:ea typeface="楷体_GB2312"/>
                <a:cs typeface="楷体_GB2312"/>
              </a:rPr>
              <a:t>B</a:t>
            </a:r>
            <a:r>
              <a:rPr kumimoji="1" lang="zh-CN" altLang="en-US" sz="2400" b="1" dirty="0" smtClean="0">
                <a:solidFill>
                  <a:schemeClr val="accent1"/>
                </a:solidFill>
                <a:latin typeface="Times New Roman" pitchFamily="18" charset="0"/>
                <a:ea typeface="楷体_GB2312"/>
                <a:cs typeface="楷体_GB2312"/>
              </a:rPr>
              <a:t>控制</a:t>
            </a:r>
            <a:r>
              <a:rPr kumimoji="1" lang="zh-CN" altLang="en-US" sz="2400" b="1" dirty="0">
                <a:solidFill>
                  <a:schemeClr val="accent1"/>
                </a:solidFill>
                <a:latin typeface="Times New Roman" pitchFamily="18" charset="0"/>
                <a:ea typeface="楷体_GB2312"/>
                <a:cs typeface="楷体_GB2312"/>
              </a:rPr>
              <a:t>集电极电流</a:t>
            </a:r>
            <a:r>
              <a:rPr kumimoji="1" lang="en-US" altLang="zh-CN" sz="2400" b="1" i="1" dirty="0" err="1">
                <a:solidFill>
                  <a:schemeClr val="accent1"/>
                </a:solidFill>
                <a:latin typeface="Times New Roman" pitchFamily="18" charset="0"/>
                <a:ea typeface="楷体_GB2312"/>
                <a:cs typeface="楷体_GB2312"/>
              </a:rPr>
              <a:t>i</a:t>
            </a:r>
            <a:r>
              <a:rPr kumimoji="1" lang="en-US" altLang="zh-CN" sz="2400" b="1" baseline="-25000" dirty="0" err="1">
                <a:solidFill>
                  <a:schemeClr val="accent1"/>
                </a:solidFill>
                <a:latin typeface="Times New Roman" pitchFamily="18" charset="0"/>
                <a:ea typeface="楷体_GB2312"/>
                <a:cs typeface="楷体_GB2312"/>
              </a:rPr>
              <a:t>C</a:t>
            </a:r>
            <a:endParaRPr kumimoji="1" lang="en-US" altLang="zh-CN" sz="2400" b="1" dirty="0">
              <a:solidFill>
                <a:schemeClr val="accent1"/>
              </a:solidFill>
              <a:latin typeface="Times New Roman" pitchFamily="18" charset="0"/>
              <a:ea typeface="楷体_GB2312"/>
              <a:cs typeface="楷体_GB2312"/>
            </a:endParaRPr>
          </a:p>
          <a:p>
            <a:pPr>
              <a:lnSpc>
                <a:spcPct val="150000"/>
              </a:lnSpc>
              <a:spcBef>
                <a:spcPct val="30000"/>
              </a:spcBef>
              <a:buFontTx/>
              <a:buNone/>
            </a:pPr>
            <a:r>
              <a:rPr kumimoji="1" lang="zh-CN" altLang="en-US" sz="2400" b="1" dirty="0" smtClean="0">
                <a:solidFill>
                  <a:srgbClr val="000000"/>
                </a:solidFill>
                <a:latin typeface="Times New Roman" pitchFamily="18" charset="0"/>
                <a:ea typeface="楷体_GB2312"/>
                <a:cs typeface="楷体_GB2312"/>
              </a:rPr>
              <a:t>   故</a:t>
            </a:r>
            <a:r>
              <a:rPr kumimoji="1" lang="zh-CN" altLang="en-US" sz="2400" b="1" dirty="0">
                <a:solidFill>
                  <a:srgbClr val="000000"/>
                </a:solidFill>
                <a:latin typeface="Times New Roman" pitchFamily="18" charset="0"/>
                <a:ea typeface="楷体_GB2312"/>
                <a:cs typeface="楷体_GB2312"/>
              </a:rPr>
              <a:t>常将</a:t>
            </a:r>
            <a:r>
              <a:rPr kumimoji="1" lang="en-US" altLang="zh-CN" sz="2400" b="1" dirty="0">
                <a:solidFill>
                  <a:srgbClr val="000000"/>
                </a:solidFill>
                <a:latin typeface="Times New Roman" pitchFamily="18" charset="0"/>
                <a:ea typeface="楷体_GB2312"/>
                <a:cs typeface="楷体_GB2312"/>
              </a:rPr>
              <a:t>BJT</a:t>
            </a:r>
            <a:r>
              <a:rPr kumimoji="1" lang="zh-CN" altLang="en-US" sz="2400" b="1" dirty="0">
                <a:solidFill>
                  <a:srgbClr val="000000"/>
                </a:solidFill>
                <a:latin typeface="Times New Roman" pitchFamily="18" charset="0"/>
                <a:ea typeface="楷体_GB2312"/>
                <a:cs typeface="楷体_GB2312"/>
              </a:rPr>
              <a:t>称为</a:t>
            </a:r>
            <a:r>
              <a:rPr kumimoji="1" lang="zh-CN" altLang="en-US" sz="2400" b="1" dirty="0">
                <a:solidFill>
                  <a:schemeClr val="accent2"/>
                </a:solidFill>
                <a:latin typeface="Times New Roman" pitchFamily="18" charset="0"/>
                <a:ea typeface="楷体_GB2312"/>
                <a:cs typeface="楷体_GB2312"/>
              </a:rPr>
              <a:t>电流控制器件</a:t>
            </a:r>
            <a:r>
              <a:rPr kumimoji="1" lang="zh-CN" altLang="en-US" sz="2400" b="1" dirty="0">
                <a:solidFill>
                  <a:srgbClr val="000000"/>
                </a:solidFill>
                <a:latin typeface="Times New Roman" pitchFamily="18" charset="0"/>
                <a:ea typeface="楷体_GB2312"/>
                <a:cs typeface="楷体_GB2312"/>
              </a:rPr>
              <a:t>，</a:t>
            </a:r>
            <a:r>
              <a:rPr kumimoji="1" lang="en-US" altLang="zh-CN" sz="2400" b="1" dirty="0">
                <a:solidFill>
                  <a:srgbClr val="000000"/>
                </a:solidFill>
                <a:latin typeface="Times New Roman" pitchFamily="18" charset="0"/>
                <a:ea typeface="楷体_GB2312"/>
                <a:cs typeface="楷体_GB2312"/>
              </a:rPr>
              <a:t>MOS</a:t>
            </a:r>
            <a:r>
              <a:rPr kumimoji="1" lang="zh-CN" altLang="en-US" sz="2400" b="1" dirty="0">
                <a:solidFill>
                  <a:srgbClr val="000000"/>
                </a:solidFill>
                <a:latin typeface="Times New Roman" pitchFamily="18" charset="0"/>
                <a:ea typeface="楷体_GB2312"/>
                <a:cs typeface="楷体_GB2312"/>
              </a:rPr>
              <a:t>管</a:t>
            </a:r>
            <a:r>
              <a:rPr kumimoji="1" lang="zh-CN" altLang="en-US" sz="2400" b="1" dirty="0" smtClean="0">
                <a:solidFill>
                  <a:srgbClr val="000000"/>
                </a:solidFill>
                <a:latin typeface="Times New Roman" pitchFamily="18" charset="0"/>
                <a:ea typeface="楷体_GB2312"/>
                <a:cs typeface="楷体_GB2312"/>
              </a:rPr>
              <a:t>称为</a:t>
            </a:r>
            <a:r>
              <a:rPr kumimoji="1" lang="zh-CN" altLang="en-US" sz="2400" b="1" dirty="0" smtClean="0">
                <a:solidFill>
                  <a:schemeClr val="accent2"/>
                </a:solidFill>
                <a:latin typeface="Times New Roman" pitchFamily="18" charset="0"/>
                <a:ea typeface="楷体_GB2312"/>
                <a:cs typeface="楷体_GB2312"/>
              </a:rPr>
              <a:t>电压控制器件</a:t>
            </a:r>
            <a:r>
              <a:rPr kumimoji="1" lang="zh-CN" altLang="en-US" sz="2400" b="1" dirty="0" smtClean="0">
                <a:solidFill>
                  <a:srgbClr val="000000"/>
                </a:solidFill>
                <a:latin typeface="Times New Roman" pitchFamily="18" charset="0"/>
                <a:ea typeface="楷体_GB2312"/>
                <a:cs typeface="楷体_GB2312"/>
              </a:rPr>
              <a:t>。</a:t>
            </a:r>
            <a:endParaRPr kumimoji="1" lang="zh-CN" altLang="en-US" sz="2400" b="1" dirty="0">
              <a:solidFill>
                <a:srgbClr val="000000"/>
              </a:solidFill>
              <a:latin typeface="Times New Roman" pitchFamily="18" charset="0"/>
              <a:ea typeface="楷体_GB2312"/>
              <a:cs typeface="楷体_GB2312"/>
            </a:endParaRPr>
          </a:p>
        </p:txBody>
      </p:sp>
      <p:sp>
        <p:nvSpPr>
          <p:cNvPr id="5" name="Text Box 58"/>
          <p:cNvSpPr txBox="1">
            <a:spLocks noChangeArrowheads="1"/>
          </p:cNvSpPr>
          <p:nvPr/>
        </p:nvSpPr>
        <p:spPr bwMode="auto">
          <a:xfrm>
            <a:off x="457200" y="3276277"/>
            <a:ext cx="8147050" cy="24921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marL="457200" indent="-457200">
              <a:spcBef>
                <a:spcPct val="20000"/>
              </a:spcBef>
              <a:buFont typeface="Arial" pitchFamily="34" charset="0"/>
              <a:buChar char="•"/>
              <a:defRPr sz="3200">
                <a:solidFill>
                  <a:schemeClr val="tx1"/>
                </a:solidFill>
                <a:latin typeface="Calibri" pitchFamily="34" charset="0"/>
                <a:ea typeface="宋体" pitchFamily="2" charset="-122"/>
              </a:defRPr>
            </a:lvl1pPr>
            <a:lvl2pPr marL="914400" indent="-457200">
              <a:spcBef>
                <a:spcPct val="20000"/>
              </a:spcBef>
              <a:buFont typeface="Arial" pitchFamily="34" charset="0"/>
              <a:buChar char="–"/>
              <a:defRPr sz="2800">
                <a:solidFill>
                  <a:schemeClr val="tx1"/>
                </a:solidFill>
                <a:latin typeface="Calibri" pitchFamily="34" charset="0"/>
                <a:ea typeface="宋体" pitchFamily="2" charset="-122"/>
              </a:defRPr>
            </a:lvl2pPr>
            <a:lvl3pPr marL="1371600" indent="-457200">
              <a:spcBef>
                <a:spcPct val="20000"/>
              </a:spcBef>
              <a:buFont typeface="Arial" pitchFamily="34" charset="0"/>
              <a:buChar char="•"/>
              <a:defRPr sz="2400">
                <a:solidFill>
                  <a:schemeClr val="tx1"/>
                </a:solidFill>
                <a:latin typeface="Calibri" pitchFamily="34" charset="0"/>
                <a:ea typeface="宋体" pitchFamily="2" charset="-122"/>
              </a:defRPr>
            </a:lvl3pPr>
            <a:lvl4pPr marL="1828800" indent="-457200">
              <a:spcBef>
                <a:spcPct val="20000"/>
              </a:spcBef>
              <a:buFont typeface="Arial" pitchFamily="34" charset="0"/>
              <a:buChar char="–"/>
              <a:defRPr sz="2000">
                <a:solidFill>
                  <a:schemeClr val="tx1"/>
                </a:solidFill>
                <a:latin typeface="Calibri" pitchFamily="34" charset="0"/>
                <a:ea typeface="宋体" pitchFamily="2" charset="-122"/>
              </a:defRPr>
            </a:lvl4pPr>
            <a:lvl5pPr marL="2286000" indent="-457200">
              <a:spcBef>
                <a:spcPct val="20000"/>
              </a:spcBef>
              <a:buFont typeface="Arial" pitchFamily="34" charset="0"/>
              <a:buChar char="»"/>
              <a:defRPr sz="2000">
                <a:solidFill>
                  <a:schemeClr val="tx1"/>
                </a:solidFill>
                <a:latin typeface="Calibri" pitchFamily="34" charset="0"/>
                <a:ea typeface="宋体" pitchFamily="2" charset="-122"/>
              </a:defRPr>
            </a:lvl5pPr>
            <a:lvl6pPr marL="2743200" indent="-4572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3200400" indent="-4572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657600" indent="-4572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4114800" indent="-4572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nSpc>
                <a:spcPct val="160000"/>
              </a:lnSpc>
              <a:spcBef>
                <a:spcPct val="30000"/>
              </a:spcBef>
              <a:buFontTx/>
              <a:buAutoNum type="arabicPeriod" startAt="3"/>
            </a:pPr>
            <a:r>
              <a:rPr kumimoji="1" lang="en-US" altLang="zh-CN" sz="2400" b="1" dirty="0" smtClean="0">
                <a:solidFill>
                  <a:srgbClr val="000000"/>
                </a:solidFill>
                <a:latin typeface="Times New Roman" pitchFamily="18" charset="0"/>
                <a:ea typeface="楷体_GB2312"/>
                <a:cs typeface="楷体_GB2312"/>
              </a:rPr>
              <a:t>BJT</a:t>
            </a:r>
            <a:r>
              <a:rPr kumimoji="1" lang="zh-CN" altLang="en-US" sz="2400" b="1" dirty="0">
                <a:solidFill>
                  <a:srgbClr val="000000"/>
                </a:solidFill>
                <a:latin typeface="Times New Roman" pitchFamily="18" charset="0"/>
                <a:ea typeface="楷体_GB2312"/>
                <a:cs typeface="楷体_GB2312"/>
              </a:rPr>
              <a:t>的输出电阻</a:t>
            </a:r>
            <a:r>
              <a:rPr kumimoji="1" lang="en-US" altLang="zh-CN" sz="2400" b="1" i="1" dirty="0" err="1">
                <a:solidFill>
                  <a:srgbClr val="000000"/>
                </a:solidFill>
                <a:latin typeface="Times New Roman" pitchFamily="18" charset="0"/>
                <a:ea typeface="楷体_GB2312"/>
                <a:cs typeface="楷体_GB2312"/>
              </a:rPr>
              <a:t>r</a:t>
            </a:r>
            <a:r>
              <a:rPr kumimoji="1" lang="en-US" altLang="zh-CN" sz="2400" b="1" baseline="-25000" dirty="0" err="1">
                <a:solidFill>
                  <a:srgbClr val="000000"/>
                </a:solidFill>
                <a:latin typeface="Times New Roman" pitchFamily="18" charset="0"/>
                <a:ea typeface="楷体_GB2312"/>
                <a:cs typeface="楷体_GB2312"/>
              </a:rPr>
              <a:t>o</a:t>
            </a:r>
            <a:r>
              <a:rPr kumimoji="1" lang="en-US" altLang="zh-CN" sz="2400" b="1" dirty="0">
                <a:solidFill>
                  <a:srgbClr val="000000"/>
                </a:solidFill>
                <a:latin typeface="Times New Roman" pitchFamily="18" charset="0"/>
                <a:ea typeface="楷体_GB2312"/>
                <a:cs typeface="楷体_GB2312"/>
              </a:rPr>
              <a:t> </a:t>
            </a:r>
            <a:r>
              <a:rPr kumimoji="1" lang="zh-CN" altLang="en-US" sz="2400" b="1" dirty="0">
                <a:solidFill>
                  <a:srgbClr val="000000"/>
                </a:solidFill>
                <a:latin typeface="Times New Roman" pitchFamily="18" charset="0"/>
                <a:ea typeface="楷体_GB2312"/>
                <a:cs typeface="楷体_GB2312"/>
              </a:rPr>
              <a:t>比</a:t>
            </a:r>
            <a:r>
              <a:rPr kumimoji="1" lang="en-US" altLang="zh-CN" sz="2400" b="1" dirty="0">
                <a:solidFill>
                  <a:srgbClr val="000000"/>
                </a:solidFill>
                <a:latin typeface="Times New Roman" pitchFamily="18" charset="0"/>
                <a:ea typeface="楷体_GB2312"/>
                <a:cs typeface="楷体_GB2312"/>
              </a:rPr>
              <a:t>MOS</a:t>
            </a:r>
            <a:r>
              <a:rPr kumimoji="1" lang="zh-CN" altLang="en-US" sz="2400" b="1" dirty="0">
                <a:solidFill>
                  <a:srgbClr val="000000"/>
                </a:solidFill>
                <a:latin typeface="Times New Roman" pitchFamily="18" charset="0"/>
                <a:ea typeface="楷体_GB2312"/>
                <a:cs typeface="楷体_GB2312"/>
              </a:rPr>
              <a:t>管的大。</a:t>
            </a:r>
          </a:p>
          <a:p>
            <a:pPr>
              <a:lnSpc>
                <a:spcPct val="160000"/>
              </a:lnSpc>
              <a:spcBef>
                <a:spcPct val="30000"/>
              </a:spcBef>
              <a:buFontTx/>
              <a:buAutoNum type="arabicPeriod" startAt="3"/>
            </a:pPr>
            <a:r>
              <a:rPr kumimoji="1" lang="en-US" altLang="zh-CN" sz="2400" b="1" dirty="0">
                <a:solidFill>
                  <a:srgbClr val="000000"/>
                </a:solidFill>
                <a:latin typeface="Times New Roman" pitchFamily="18" charset="0"/>
                <a:ea typeface="楷体_GB2312"/>
                <a:cs typeface="楷体_GB2312"/>
              </a:rPr>
              <a:t>MOS</a:t>
            </a:r>
            <a:r>
              <a:rPr kumimoji="1" lang="zh-CN" altLang="en-US" sz="2400" b="1" dirty="0">
                <a:solidFill>
                  <a:srgbClr val="000000"/>
                </a:solidFill>
                <a:latin typeface="Times New Roman" pitchFamily="18" charset="0"/>
                <a:ea typeface="楷体_GB2312"/>
                <a:cs typeface="楷体_GB2312"/>
              </a:rPr>
              <a:t>管的</a:t>
            </a:r>
            <a:r>
              <a:rPr kumimoji="1" lang="en-US" altLang="zh-CN" sz="2400" b="1" i="1" dirty="0" err="1">
                <a:solidFill>
                  <a:srgbClr val="000000"/>
                </a:solidFill>
                <a:latin typeface="Times New Roman" pitchFamily="18" charset="0"/>
                <a:ea typeface="楷体_GB2312"/>
                <a:cs typeface="楷体_GB2312"/>
              </a:rPr>
              <a:t>K</a:t>
            </a:r>
            <a:r>
              <a:rPr kumimoji="1" lang="en-US" altLang="zh-CN" sz="2400" b="1" baseline="-25000" dirty="0" err="1">
                <a:solidFill>
                  <a:srgbClr val="000000"/>
                </a:solidFill>
                <a:latin typeface="Times New Roman" pitchFamily="18" charset="0"/>
                <a:ea typeface="楷体_GB2312"/>
                <a:cs typeface="楷体_GB2312"/>
              </a:rPr>
              <a:t>n</a:t>
            </a:r>
            <a:r>
              <a:rPr kumimoji="1" lang="zh-CN" altLang="en-US" sz="2400" b="1" dirty="0">
                <a:solidFill>
                  <a:srgbClr val="000000"/>
                </a:solidFill>
                <a:latin typeface="Times New Roman" pitchFamily="18" charset="0"/>
                <a:ea typeface="楷体_GB2312"/>
                <a:cs typeface="楷体_GB2312"/>
              </a:rPr>
              <a:t>与</a:t>
            </a:r>
            <a:r>
              <a:rPr kumimoji="1" lang="en-US" altLang="zh-CN" sz="2400" b="1" dirty="0">
                <a:solidFill>
                  <a:srgbClr val="000000"/>
                </a:solidFill>
                <a:latin typeface="Times New Roman" pitchFamily="18" charset="0"/>
                <a:ea typeface="楷体_GB2312"/>
                <a:cs typeface="楷体_GB2312"/>
              </a:rPr>
              <a:t>BJT</a:t>
            </a:r>
            <a:r>
              <a:rPr kumimoji="1" lang="zh-CN" altLang="en-US" sz="2400" b="1" dirty="0">
                <a:solidFill>
                  <a:srgbClr val="000000"/>
                </a:solidFill>
                <a:latin typeface="Times New Roman" pitchFamily="18" charset="0"/>
                <a:ea typeface="楷体_GB2312"/>
                <a:cs typeface="楷体_GB2312"/>
              </a:rPr>
              <a:t>的</a:t>
            </a:r>
            <a:r>
              <a:rPr kumimoji="1" lang="zh-CN" altLang="en-US" sz="2400" b="1" i="1" dirty="0">
                <a:solidFill>
                  <a:srgbClr val="000000"/>
                </a:solidFill>
                <a:latin typeface="Times New Roman" pitchFamily="18" charset="0"/>
                <a:ea typeface="楷体_GB2312"/>
                <a:cs typeface="楷体_GB2312"/>
                <a:sym typeface="Symbol" pitchFamily="18" charset="2"/>
              </a:rPr>
              <a:t> </a:t>
            </a:r>
            <a:r>
              <a:rPr kumimoji="1" lang="zh-CN" altLang="en-US" sz="2400" b="1" dirty="0">
                <a:solidFill>
                  <a:srgbClr val="000000"/>
                </a:solidFill>
                <a:latin typeface="Times New Roman" pitchFamily="18" charset="0"/>
                <a:ea typeface="楷体_GB2312"/>
                <a:cs typeface="楷体_GB2312"/>
              </a:rPr>
              <a:t>或</a:t>
            </a:r>
            <a:r>
              <a:rPr kumimoji="1" lang="zh-CN" altLang="en-US" sz="2400" b="1" i="1" dirty="0">
                <a:solidFill>
                  <a:srgbClr val="000000"/>
                </a:solidFill>
                <a:latin typeface="Times New Roman" pitchFamily="18" charset="0"/>
                <a:ea typeface="楷体_GB2312"/>
                <a:cs typeface="楷体_GB2312"/>
                <a:sym typeface="Symbol" pitchFamily="18" charset="2"/>
              </a:rPr>
              <a:t></a:t>
            </a:r>
            <a:r>
              <a:rPr kumimoji="1" lang="zh-CN" altLang="en-US" sz="2400" b="1" dirty="0">
                <a:solidFill>
                  <a:srgbClr val="000000"/>
                </a:solidFill>
                <a:latin typeface="Times New Roman" pitchFamily="18" charset="0"/>
                <a:ea typeface="楷体_GB2312"/>
                <a:cs typeface="楷体_GB2312"/>
              </a:rPr>
              <a:t>具有类似的性质，即它们主要取决于管子的固有参数（如，尺寸、参杂浓度、载流子迁移率等），而与它们所在的电路无关。</a:t>
            </a:r>
          </a:p>
        </p:txBody>
      </p:sp>
    </p:spTree>
    <p:extLst>
      <p:ext uri="{BB962C8B-B14F-4D97-AF65-F5344CB8AC3E}">
        <p14:creationId xmlns:p14="http://schemas.microsoft.com/office/powerpoint/2010/main" xmlns="" val="2913878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trips(downRight)">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strips(downRight)">
                                      <p:cBhvr>
                                        <p:cTn id="12" dur="500"/>
                                        <p:tgtEl>
                                          <p:spTgt spid="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strips(downRigh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strips(downRight)">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strips(downRight)">
                                      <p:cBhvr>
                                        <p:cTn id="2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Line 2"/>
          <p:cNvSpPr>
            <a:spLocks noChangeShapeType="1"/>
          </p:cNvSpPr>
          <p:nvPr/>
        </p:nvSpPr>
        <p:spPr bwMode="auto">
          <a:xfrm>
            <a:off x="381000" y="1828800"/>
            <a:ext cx="8382000" cy="0"/>
          </a:xfrm>
          <a:prstGeom prst="line">
            <a:avLst/>
          </a:prstGeom>
          <a:noFill/>
          <a:ln w="762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427" name="Rectangle 3"/>
          <p:cNvSpPr>
            <a:spLocks noChangeArrowheads="1"/>
          </p:cNvSpPr>
          <p:nvPr/>
        </p:nvSpPr>
        <p:spPr bwMode="auto">
          <a:xfrm>
            <a:off x="1143000" y="881063"/>
            <a:ext cx="6400800" cy="75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lnSpc>
                <a:spcPct val="90000"/>
              </a:lnSpc>
              <a:buFontTx/>
              <a:buNone/>
            </a:pPr>
            <a:r>
              <a:rPr lang="en-US" altLang="zh-CN" sz="4800" b="1" dirty="0" smtClean="0">
                <a:solidFill>
                  <a:srgbClr val="FF0000"/>
                </a:solidFill>
                <a:ea typeface="黑体" pitchFamily="49" charset="-122"/>
              </a:rPr>
              <a:t>5</a:t>
            </a:r>
            <a:r>
              <a:rPr lang="zh-CN" altLang="zh-CN" sz="4800" b="1" dirty="0" smtClean="0">
                <a:solidFill>
                  <a:srgbClr val="FF0000"/>
                </a:solidFill>
                <a:ea typeface="黑体" pitchFamily="49" charset="-122"/>
              </a:rPr>
              <a:t>.</a:t>
            </a:r>
            <a:r>
              <a:rPr lang="en-US" altLang="zh-CN" sz="4800" b="1" dirty="0" smtClean="0">
                <a:solidFill>
                  <a:srgbClr val="FF0000"/>
                </a:solidFill>
                <a:ea typeface="黑体" pitchFamily="49" charset="-122"/>
              </a:rPr>
              <a:t>7</a:t>
            </a:r>
            <a:r>
              <a:rPr lang="zh-CN" altLang="zh-CN" sz="4800" b="1" dirty="0" smtClean="0">
                <a:solidFill>
                  <a:srgbClr val="FF0000"/>
                </a:solidFill>
                <a:ea typeface="黑体" pitchFamily="49" charset="-122"/>
              </a:rPr>
              <a:t>  </a:t>
            </a:r>
            <a:r>
              <a:rPr lang="zh-CN" altLang="en-US" sz="4800" b="1" dirty="0" smtClean="0">
                <a:solidFill>
                  <a:srgbClr val="FF0000"/>
                </a:solidFill>
                <a:ea typeface="黑体" pitchFamily="49" charset="-122"/>
              </a:rPr>
              <a:t>多级</a:t>
            </a:r>
            <a:r>
              <a:rPr lang="zh-CN" altLang="zh-CN" sz="4800" b="1" dirty="0" smtClean="0">
                <a:solidFill>
                  <a:srgbClr val="FF0000"/>
                </a:solidFill>
                <a:ea typeface="黑体" pitchFamily="49" charset="-122"/>
              </a:rPr>
              <a:t>放大</a:t>
            </a:r>
            <a:r>
              <a:rPr lang="zh-CN" altLang="zh-CN" sz="4800" b="1" dirty="0">
                <a:solidFill>
                  <a:srgbClr val="FF0000"/>
                </a:solidFill>
                <a:ea typeface="黑体" pitchFamily="49" charset="-122"/>
              </a:rPr>
              <a:t>电路</a:t>
            </a:r>
          </a:p>
        </p:txBody>
      </p:sp>
      <p:sp>
        <p:nvSpPr>
          <p:cNvPr id="103428" name="Rectangle 4">
            <a:hlinkClick r:id="" action="ppaction://hlinkshowjump?jump=nextslide"/>
          </p:cNvPr>
          <p:cNvSpPr>
            <a:spLocks noChangeArrowheads="1"/>
          </p:cNvSpPr>
          <p:nvPr/>
        </p:nvSpPr>
        <p:spPr bwMode="auto">
          <a:xfrm>
            <a:off x="1447800" y="2362200"/>
            <a:ext cx="66294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600" b="1" dirty="0" smtClean="0">
                <a:solidFill>
                  <a:srgbClr val="000066"/>
                </a:solidFill>
                <a:ea typeface="黑体" pitchFamily="49" charset="-122"/>
              </a:rPr>
              <a:t>5</a:t>
            </a:r>
            <a:r>
              <a:rPr lang="zh-CN" altLang="zh-CN" sz="3600" b="1" dirty="0" smtClean="0">
                <a:solidFill>
                  <a:srgbClr val="000066"/>
                </a:solidFill>
                <a:ea typeface="黑体" pitchFamily="49" charset="-122"/>
              </a:rPr>
              <a:t>.</a:t>
            </a:r>
            <a:r>
              <a:rPr lang="en-US" altLang="zh-CN" sz="3600" b="1" dirty="0" smtClean="0">
                <a:solidFill>
                  <a:srgbClr val="000066"/>
                </a:solidFill>
                <a:ea typeface="黑体" pitchFamily="49" charset="-122"/>
              </a:rPr>
              <a:t>7</a:t>
            </a:r>
            <a:r>
              <a:rPr lang="zh-CN" altLang="zh-CN" sz="3600" b="1" dirty="0" smtClean="0">
                <a:solidFill>
                  <a:srgbClr val="000066"/>
                </a:solidFill>
                <a:ea typeface="黑体" pitchFamily="49" charset="-122"/>
              </a:rPr>
              <a:t>.</a:t>
            </a:r>
            <a:r>
              <a:rPr lang="zh-CN" altLang="zh-CN" sz="3600" b="1" dirty="0">
                <a:solidFill>
                  <a:srgbClr val="000066"/>
                </a:solidFill>
                <a:ea typeface="黑体" pitchFamily="49" charset="-122"/>
              </a:rPr>
              <a:t>1  共射—共基放大电路</a:t>
            </a:r>
          </a:p>
        </p:txBody>
      </p:sp>
      <p:sp>
        <p:nvSpPr>
          <p:cNvPr id="103429" name="Rectangle 5">
            <a:hlinkClick r:id="" action="ppaction://noaction"/>
          </p:cNvPr>
          <p:cNvSpPr>
            <a:spLocks noChangeArrowheads="1"/>
          </p:cNvSpPr>
          <p:nvPr/>
        </p:nvSpPr>
        <p:spPr bwMode="auto">
          <a:xfrm>
            <a:off x="1447800" y="3200400"/>
            <a:ext cx="72390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600" b="1" dirty="0" smtClean="0">
                <a:solidFill>
                  <a:srgbClr val="000066"/>
                </a:solidFill>
                <a:ea typeface="黑体" pitchFamily="49" charset="-122"/>
              </a:rPr>
              <a:t>5</a:t>
            </a:r>
            <a:r>
              <a:rPr lang="zh-CN" altLang="zh-CN" sz="3600" b="1" dirty="0" smtClean="0">
                <a:solidFill>
                  <a:srgbClr val="000066"/>
                </a:solidFill>
                <a:ea typeface="黑体" pitchFamily="49" charset="-122"/>
              </a:rPr>
              <a:t>.</a:t>
            </a:r>
            <a:r>
              <a:rPr lang="en-US" altLang="zh-CN" sz="3600" b="1" dirty="0" smtClean="0">
                <a:solidFill>
                  <a:srgbClr val="000066"/>
                </a:solidFill>
                <a:ea typeface="黑体" pitchFamily="49" charset="-122"/>
              </a:rPr>
              <a:t>7</a:t>
            </a:r>
            <a:r>
              <a:rPr lang="zh-CN" altLang="zh-CN" sz="3600" b="1" dirty="0" smtClean="0">
                <a:solidFill>
                  <a:srgbClr val="000066"/>
                </a:solidFill>
                <a:ea typeface="黑体" pitchFamily="49" charset="-122"/>
              </a:rPr>
              <a:t>.</a:t>
            </a:r>
            <a:r>
              <a:rPr lang="zh-CN" altLang="zh-CN" sz="3600" b="1" dirty="0">
                <a:solidFill>
                  <a:srgbClr val="000066"/>
                </a:solidFill>
                <a:ea typeface="黑体" pitchFamily="49" charset="-122"/>
              </a:rPr>
              <a:t>2  共集—共集放大电路</a:t>
            </a:r>
          </a:p>
        </p:txBody>
      </p:sp>
    </p:spTree>
    <p:extLst>
      <p:ext uri="{BB962C8B-B14F-4D97-AF65-F5344CB8AC3E}">
        <p14:creationId xmlns:p14="http://schemas.microsoft.com/office/powerpoint/2010/main" xmlns="" val="2157680448"/>
      </p:ext>
    </p:extLst>
  </p:cSld>
  <p:clrMapOvr>
    <a:masterClrMapping/>
  </p:clrMapOvr>
  <p:transition>
    <p:spli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hlinkClick r:id="rId3" action="ppaction://hlinksldjump"/>
          </p:cNvPr>
          <p:cNvSpPr>
            <a:spLocks noChangeArrowheads="1"/>
          </p:cNvSpPr>
          <p:nvPr/>
        </p:nvSpPr>
        <p:spPr bwMode="auto">
          <a:xfrm>
            <a:off x="533400" y="106363"/>
            <a:ext cx="6248400"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200" b="1">
                <a:solidFill>
                  <a:srgbClr val="000066"/>
                </a:solidFill>
                <a:ea typeface="黑体" pitchFamily="49" charset="-122"/>
              </a:rPr>
              <a:t>5</a:t>
            </a:r>
            <a:r>
              <a:rPr lang="zh-CN" altLang="zh-CN" sz="3200" b="1">
                <a:solidFill>
                  <a:srgbClr val="000066"/>
                </a:solidFill>
                <a:ea typeface="黑体" pitchFamily="49" charset="-122"/>
              </a:rPr>
              <a:t>.1.1  BJT的结构简介</a:t>
            </a:r>
          </a:p>
        </p:txBody>
      </p:sp>
      <p:sp>
        <p:nvSpPr>
          <p:cNvPr id="10243" name="Rectangle 3"/>
          <p:cNvSpPr>
            <a:spLocks noChangeArrowheads="1"/>
          </p:cNvSpPr>
          <p:nvPr/>
        </p:nvSpPr>
        <p:spPr bwMode="auto">
          <a:xfrm>
            <a:off x="0" y="25050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sp>
        <p:nvSpPr>
          <p:cNvPr id="10244" name="Line 4"/>
          <p:cNvSpPr>
            <a:spLocks noChangeShapeType="1"/>
          </p:cNvSpPr>
          <p:nvPr/>
        </p:nvSpPr>
        <p:spPr bwMode="auto">
          <a:xfrm>
            <a:off x="533400" y="762000"/>
            <a:ext cx="3962400" cy="0"/>
          </a:xfrm>
          <a:prstGeom prst="line">
            <a:avLst/>
          </a:prstGeom>
          <a:noFill/>
          <a:ln w="889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pic>
        <p:nvPicPr>
          <p:cNvPr id="10245" name="Picture 5" descr="411"/>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84213" y="1125538"/>
            <a:ext cx="7521575" cy="2933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46" name="Text Box 6"/>
          <p:cNvSpPr txBox="1">
            <a:spLocks noChangeArrowheads="1"/>
          </p:cNvSpPr>
          <p:nvPr/>
        </p:nvSpPr>
        <p:spPr bwMode="auto">
          <a:xfrm>
            <a:off x="990600" y="4267200"/>
            <a:ext cx="75438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r>
              <a:rPr lang="zh-CN" altLang="zh-CN" sz="2000" b="1"/>
              <a:t>(a) 小功率管       (b) 小功率管       (c) 大功率管        (d) 中功率管</a:t>
            </a:r>
          </a:p>
        </p:txBody>
      </p:sp>
    </p:spTree>
    <p:extLst>
      <p:ext uri="{BB962C8B-B14F-4D97-AF65-F5344CB8AC3E}">
        <p14:creationId xmlns:p14="http://schemas.microsoft.com/office/powerpoint/2010/main" xmlns="" val="270113537"/>
      </p:ext>
    </p:extLst>
  </p:cSld>
  <p:clrMapOvr>
    <a:masterClrMapping/>
  </p:clrMapOvr>
  <p:transition>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Rectangle 3"/>
          <p:cNvSpPr>
            <a:spLocks noChangeArrowheads="1"/>
          </p:cNvSpPr>
          <p:nvPr/>
        </p:nvSpPr>
        <p:spPr bwMode="auto">
          <a:xfrm>
            <a:off x="395288" y="4530725"/>
            <a:ext cx="8351837" cy="2282825"/>
          </a:xfrm>
          <a:prstGeom prst="rect">
            <a:avLst/>
          </a:prstGeom>
          <a:solidFill>
            <a:srgbClr val="CCFF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marL="457200" indent="-457200"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lnSpc>
                <a:spcPct val="120000"/>
              </a:lnSpc>
            </a:pPr>
            <a:r>
              <a:rPr lang="zh-CN" altLang="zh-CN" b="1">
                <a:solidFill>
                  <a:srgbClr val="FF0000"/>
                </a:solidFill>
              </a:rPr>
              <a:t> 分析组合放大电路的方法:</a:t>
            </a:r>
          </a:p>
          <a:p>
            <a:pPr algn="l" eaLnBrk="1" hangingPunct="1">
              <a:lnSpc>
                <a:spcPct val="120000"/>
              </a:lnSpc>
            </a:pPr>
            <a:r>
              <a:rPr lang="zh-CN" altLang="zh-CN" b="1"/>
              <a:t>1.  计算各级电路的动态性能指标</a:t>
            </a:r>
            <a:r>
              <a:rPr lang="zh-CN" altLang="zh-CN" b="1" i="1"/>
              <a:t>A</a:t>
            </a:r>
            <a:r>
              <a:rPr lang="zh-CN" altLang="zh-CN" b="1" baseline="-25000"/>
              <a:t>v</a:t>
            </a:r>
            <a:r>
              <a:rPr lang="zh-CN" altLang="zh-CN" b="1"/>
              <a:t>，</a:t>
            </a:r>
            <a:r>
              <a:rPr lang="zh-CN" altLang="zh-CN" b="1" i="1"/>
              <a:t>R</a:t>
            </a:r>
            <a:r>
              <a:rPr lang="zh-CN" altLang="zh-CN" b="1" baseline="-25000"/>
              <a:t>i</a:t>
            </a:r>
            <a:r>
              <a:rPr lang="zh-CN" altLang="zh-CN" b="1"/>
              <a:t>，</a:t>
            </a:r>
            <a:r>
              <a:rPr lang="zh-CN" altLang="zh-CN" b="1" i="1"/>
              <a:t>R</a:t>
            </a:r>
            <a:r>
              <a:rPr lang="zh-CN" altLang="zh-CN" b="1" baseline="-25000"/>
              <a:t>o</a:t>
            </a:r>
            <a:r>
              <a:rPr lang="zh-CN" altLang="zh-CN" b="1"/>
              <a:t>。</a:t>
            </a:r>
          </a:p>
          <a:p>
            <a:pPr algn="l" eaLnBrk="1" hangingPunct="1">
              <a:lnSpc>
                <a:spcPct val="120000"/>
              </a:lnSpc>
            </a:pPr>
            <a:r>
              <a:rPr lang="zh-CN" altLang="zh-CN" b="1"/>
              <a:t>2.  组合放大电路的增益等于各级增益的乘积。</a:t>
            </a:r>
          </a:p>
          <a:p>
            <a:pPr algn="l" eaLnBrk="1" hangingPunct="1">
              <a:lnSpc>
                <a:spcPct val="120000"/>
              </a:lnSpc>
              <a:buFont typeface="Arial" pitchFamily="34" charset="0"/>
              <a:buAutoNum type="arabicPeriod" startAt="3"/>
            </a:pPr>
            <a:r>
              <a:rPr lang="zh-CN" altLang="zh-CN" b="1"/>
              <a:t>组合放大电路的输入电阻为第一级电路的</a:t>
            </a:r>
            <a:r>
              <a:rPr lang="zh-CN" altLang="zh-CN" b="1" i="1"/>
              <a:t>R</a:t>
            </a:r>
            <a:r>
              <a:rPr lang="zh-CN" altLang="zh-CN" b="1" baseline="-25000"/>
              <a:t>i</a:t>
            </a:r>
            <a:r>
              <a:rPr lang="zh-CN" altLang="zh-CN"/>
              <a:t> </a:t>
            </a:r>
            <a:r>
              <a:rPr lang="zh-CN" altLang="zh-CN" b="1"/>
              <a:t>。</a:t>
            </a:r>
          </a:p>
          <a:p>
            <a:pPr algn="l" eaLnBrk="1" hangingPunct="1">
              <a:lnSpc>
                <a:spcPct val="120000"/>
              </a:lnSpc>
              <a:buFont typeface="Arial" pitchFamily="34" charset="0"/>
              <a:buAutoNum type="arabicPeriod" startAt="3"/>
            </a:pPr>
            <a:r>
              <a:rPr lang="zh-CN" altLang="zh-CN" b="1"/>
              <a:t>组合放大电路的输出电阻为最后一级电路的</a:t>
            </a:r>
            <a:r>
              <a:rPr lang="zh-CN" altLang="zh-CN" b="1" i="1"/>
              <a:t>R</a:t>
            </a:r>
            <a:r>
              <a:rPr lang="zh-CN" altLang="zh-CN" b="1" baseline="-25000"/>
              <a:t>o</a:t>
            </a:r>
            <a:r>
              <a:rPr lang="zh-CN" altLang="zh-CN" b="1"/>
              <a:t>。</a:t>
            </a:r>
          </a:p>
        </p:txBody>
      </p:sp>
      <p:grpSp>
        <p:nvGrpSpPr>
          <p:cNvPr id="104452" name="Group 4"/>
          <p:cNvGrpSpPr>
            <a:grpSpLocks/>
          </p:cNvGrpSpPr>
          <p:nvPr/>
        </p:nvGrpSpPr>
        <p:grpSpPr bwMode="auto">
          <a:xfrm>
            <a:off x="468313" y="692150"/>
            <a:ext cx="5832475" cy="1736725"/>
            <a:chOff x="0" y="0"/>
            <a:chExt cx="3674" cy="1094"/>
          </a:xfrm>
        </p:grpSpPr>
        <p:sp>
          <p:nvSpPr>
            <p:cNvPr id="104454" name="Line 5"/>
            <p:cNvSpPr>
              <a:spLocks noChangeShapeType="1"/>
            </p:cNvSpPr>
            <p:nvPr/>
          </p:nvSpPr>
          <p:spPr bwMode="auto">
            <a:xfrm>
              <a:off x="0" y="0"/>
              <a:ext cx="3120" cy="0"/>
            </a:xfrm>
            <a:prstGeom prst="line">
              <a:avLst/>
            </a:prstGeom>
            <a:noFill/>
            <a:ln w="889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pic>
          <p:nvPicPr>
            <p:cNvPr id="104455" name="Picture 6" descr="未标题-2 拷贝"/>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88" y="46"/>
              <a:ext cx="2586" cy="10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4456" name="Rectangle 7"/>
            <p:cNvSpPr>
              <a:spLocks noChangeArrowheads="1"/>
            </p:cNvSpPr>
            <p:nvPr/>
          </p:nvSpPr>
          <p:spPr bwMode="auto">
            <a:xfrm>
              <a:off x="2041" y="46"/>
              <a:ext cx="725" cy="1043"/>
            </a:xfrm>
            <a:prstGeom prst="rect">
              <a:avLst/>
            </a:prstGeom>
            <a:solidFill>
              <a:schemeClr val="bg1"/>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sp>
          <p:nvSpPr>
            <p:cNvPr id="104457" name="Line 8"/>
            <p:cNvSpPr>
              <a:spLocks noChangeShapeType="1"/>
            </p:cNvSpPr>
            <p:nvPr/>
          </p:nvSpPr>
          <p:spPr bwMode="auto">
            <a:xfrm>
              <a:off x="1995" y="273"/>
              <a:ext cx="771"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4458" name="Line 9"/>
            <p:cNvSpPr>
              <a:spLocks noChangeShapeType="1"/>
            </p:cNvSpPr>
            <p:nvPr/>
          </p:nvSpPr>
          <p:spPr bwMode="auto">
            <a:xfrm>
              <a:off x="1995" y="807"/>
              <a:ext cx="771"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181258" name="Rectangle 10"/>
          <p:cNvSpPr>
            <a:spLocks noChangeArrowheads="1"/>
          </p:cNvSpPr>
          <p:nvPr/>
        </p:nvSpPr>
        <p:spPr bwMode="auto">
          <a:xfrm>
            <a:off x="395288" y="2349500"/>
            <a:ext cx="8351837" cy="1844675"/>
          </a:xfrm>
          <a:prstGeom prst="rect">
            <a:avLst/>
          </a:prstGeom>
          <a:solidFill>
            <a:srgbClr val="CCFF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lnSpc>
                <a:spcPct val="120000"/>
              </a:lnSpc>
            </a:pPr>
            <a:r>
              <a:rPr lang="zh-CN" altLang="zh-CN" b="1">
                <a:solidFill>
                  <a:srgbClr val="FF0000"/>
                </a:solidFill>
              </a:rPr>
              <a:t> 分析组合放大电路的三条原则:</a:t>
            </a:r>
            <a:endParaRPr lang="zh-CN" altLang="zh-CN" b="1"/>
          </a:p>
          <a:p>
            <a:pPr algn="l" eaLnBrk="1" hangingPunct="1">
              <a:lnSpc>
                <a:spcPct val="120000"/>
              </a:lnSpc>
            </a:pPr>
            <a:r>
              <a:rPr lang="zh-CN" altLang="zh-CN" b="1"/>
              <a:t>1. 前一级的输出电压是后一级的输入电压。</a:t>
            </a:r>
          </a:p>
          <a:p>
            <a:pPr algn="l" eaLnBrk="1" hangingPunct="1">
              <a:lnSpc>
                <a:spcPct val="120000"/>
              </a:lnSpc>
            </a:pPr>
            <a:r>
              <a:rPr lang="zh-CN" altLang="zh-CN" b="1"/>
              <a:t>2.前一级输出电阻是后一级信号源电阻</a:t>
            </a:r>
            <a:r>
              <a:rPr lang="zh-CN" altLang="zh-CN" b="1" i="1"/>
              <a:t>R</a:t>
            </a:r>
            <a:r>
              <a:rPr lang="zh-CN" altLang="zh-CN" b="1"/>
              <a:t>s。</a:t>
            </a:r>
          </a:p>
          <a:p>
            <a:pPr algn="l" eaLnBrk="1" hangingPunct="1">
              <a:lnSpc>
                <a:spcPct val="120000"/>
              </a:lnSpc>
            </a:pPr>
            <a:r>
              <a:rPr lang="zh-CN" altLang="zh-CN" b="1"/>
              <a:t>3.后一级的输入电阻是前一级的负载电阻</a:t>
            </a:r>
            <a:r>
              <a:rPr lang="zh-CN" altLang="zh-CN" b="1" i="1"/>
              <a:t>R</a:t>
            </a:r>
            <a:r>
              <a:rPr lang="zh-CN" altLang="zh-CN" b="1"/>
              <a:t>L</a:t>
            </a:r>
          </a:p>
        </p:txBody>
      </p:sp>
    </p:spTree>
    <p:extLst>
      <p:ext uri="{BB962C8B-B14F-4D97-AF65-F5344CB8AC3E}">
        <p14:creationId xmlns:p14="http://schemas.microsoft.com/office/powerpoint/2010/main" xmlns="" val="24840076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1258"/>
                                        </p:tgtEl>
                                        <p:attrNameLst>
                                          <p:attrName>style.visibility</p:attrName>
                                        </p:attrNameLst>
                                      </p:cBhvr>
                                      <p:to>
                                        <p:strVal val="visible"/>
                                      </p:to>
                                    </p:set>
                                    <p:animEffect transition="in" filter="strips(downRight)">
                                      <p:cBhvr>
                                        <p:cTn id="7" dur="500"/>
                                        <p:tgtEl>
                                          <p:spTgt spid="1812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1251"/>
                                        </p:tgtEl>
                                        <p:attrNameLst>
                                          <p:attrName>style.visibility</p:attrName>
                                        </p:attrNameLst>
                                      </p:cBhvr>
                                      <p:to>
                                        <p:strVal val="visible"/>
                                      </p:to>
                                    </p:set>
                                    <p:animEffect transition="in" filter="strips(downRight)">
                                      <p:cBhvr>
                                        <p:cTn id="12" dur="500"/>
                                        <p:tgtEl>
                                          <p:spTgt spid="181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animBg="1" autoUpdateAnimBg="0"/>
      <p:bldP spid="181258" grpId="0"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hlinkClick r:id="rId3" action="ppaction://hlinksldjump"/>
          </p:cNvPr>
          <p:cNvSpPr>
            <a:spLocks noChangeArrowheads="1"/>
          </p:cNvSpPr>
          <p:nvPr/>
        </p:nvSpPr>
        <p:spPr bwMode="auto">
          <a:xfrm>
            <a:off x="539750" y="41275"/>
            <a:ext cx="6248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200" b="1" dirty="0" smtClean="0">
                <a:solidFill>
                  <a:srgbClr val="000066"/>
                </a:solidFill>
                <a:ea typeface="黑体" pitchFamily="49" charset="-122"/>
              </a:rPr>
              <a:t>5</a:t>
            </a:r>
            <a:r>
              <a:rPr lang="zh-CN" altLang="zh-CN" sz="3200" b="1" dirty="0" smtClean="0">
                <a:solidFill>
                  <a:srgbClr val="000066"/>
                </a:solidFill>
                <a:ea typeface="黑体" pitchFamily="49" charset="-122"/>
              </a:rPr>
              <a:t>.</a:t>
            </a:r>
            <a:r>
              <a:rPr lang="en-US" altLang="zh-CN" sz="3200" b="1" dirty="0" smtClean="0">
                <a:solidFill>
                  <a:srgbClr val="000066"/>
                </a:solidFill>
                <a:ea typeface="黑体" pitchFamily="49" charset="-122"/>
              </a:rPr>
              <a:t>7</a:t>
            </a:r>
            <a:r>
              <a:rPr lang="zh-CN" altLang="zh-CN" sz="3200" b="1" dirty="0" smtClean="0">
                <a:solidFill>
                  <a:srgbClr val="000066"/>
                </a:solidFill>
                <a:ea typeface="黑体" pitchFamily="49" charset="-122"/>
              </a:rPr>
              <a:t>.</a:t>
            </a:r>
            <a:r>
              <a:rPr lang="zh-CN" altLang="zh-CN" sz="3200" b="1" dirty="0">
                <a:solidFill>
                  <a:srgbClr val="000066"/>
                </a:solidFill>
                <a:ea typeface="黑体" pitchFamily="49" charset="-122"/>
              </a:rPr>
              <a:t>1  共射—共基放大电路</a:t>
            </a:r>
          </a:p>
        </p:txBody>
      </p:sp>
      <p:sp>
        <p:nvSpPr>
          <p:cNvPr id="106499" name="Rectangle 3"/>
          <p:cNvSpPr>
            <a:spLocks noChangeArrowheads="1"/>
          </p:cNvSpPr>
          <p:nvPr/>
        </p:nvSpPr>
        <p:spPr bwMode="auto">
          <a:xfrm>
            <a:off x="0" y="25050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sp>
        <p:nvSpPr>
          <p:cNvPr id="106500" name="Line 4"/>
          <p:cNvSpPr>
            <a:spLocks noChangeShapeType="1"/>
          </p:cNvSpPr>
          <p:nvPr/>
        </p:nvSpPr>
        <p:spPr bwMode="auto">
          <a:xfrm>
            <a:off x="533400" y="762000"/>
            <a:ext cx="4953000" cy="0"/>
          </a:xfrm>
          <a:prstGeom prst="line">
            <a:avLst/>
          </a:prstGeom>
          <a:noFill/>
          <a:ln w="889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pic>
        <p:nvPicPr>
          <p:cNvPr id="106501" name="Picture 5" descr="461"/>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4925" y="1844675"/>
            <a:ext cx="9036050" cy="4046538"/>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sp>
        <p:nvSpPr>
          <p:cNvPr id="106502" name="Rectangle 6"/>
          <p:cNvSpPr>
            <a:spLocks noChangeArrowheads="1"/>
          </p:cNvSpPr>
          <p:nvPr/>
        </p:nvSpPr>
        <p:spPr bwMode="auto">
          <a:xfrm>
            <a:off x="4716463" y="2852738"/>
            <a:ext cx="4176712" cy="2376487"/>
          </a:xfrm>
          <a:prstGeom prst="rect">
            <a:avLst/>
          </a:prstGeom>
          <a:solidFill>
            <a:schemeClr val="bg1"/>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zh-CN">
              <a:solidFill>
                <a:schemeClr val="bg1"/>
              </a:solidFill>
            </a:endParaRPr>
          </a:p>
        </p:txBody>
      </p:sp>
      <p:pic>
        <p:nvPicPr>
          <p:cNvPr id="184327" name="Picture 7"/>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500563" y="2636838"/>
            <a:ext cx="4391025" cy="2719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03488780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4327"/>
                                        </p:tgtEl>
                                        <p:attrNameLst>
                                          <p:attrName>style.visibility</p:attrName>
                                        </p:attrNameLst>
                                      </p:cBhvr>
                                      <p:to>
                                        <p:strVal val="visible"/>
                                      </p:to>
                                    </p:set>
                                    <p:anim calcmode="lin" valueType="num">
                                      <p:cBhvr additive="base">
                                        <p:cTn id="7" dur="500" fill="hold"/>
                                        <p:tgtEl>
                                          <p:spTgt spid="184327"/>
                                        </p:tgtEl>
                                        <p:attrNameLst>
                                          <p:attrName>ppt_x</p:attrName>
                                        </p:attrNameLst>
                                      </p:cBhvr>
                                      <p:tavLst>
                                        <p:tav tm="0">
                                          <p:val>
                                            <p:strVal val="#ppt_x"/>
                                          </p:val>
                                        </p:tav>
                                        <p:tav tm="100000">
                                          <p:val>
                                            <p:strVal val="#ppt_x"/>
                                          </p:val>
                                        </p:tav>
                                      </p:tavLst>
                                    </p:anim>
                                    <p:anim calcmode="lin" valueType="num">
                                      <p:cBhvr additive="base">
                                        <p:cTn id="8" dur="500" fill="hold"/>
                                        <p:tgtEl>
                                          <p:spTgt spid="1843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a:xfrm>
            <a:off x="701675" y="71438"/>
            <a:ext cx="7888288" cy="646112"/>
          </a:xfrm>
        </p:spPr>
        <p:txBody>
          <a:bodyPr/>
          <a:lstStyle/>
          <a:p>
            <a:r>
              <a:rPr lang="en-US" altLang="zh-CN" smtClean="0"/>
              <a:t>5.7.2  </a:t>
            </a:r>
            <a:r>
              <a:rPr lang="zh-CN" altLang="en-US" smtClean="0"/>
              <a:t>共集</a:t>
            </a:r>
            <a:r>
              <a:rPr lang="en-US" altLang="zh-CN" smtClean="0"/>
              <a:t>-</a:t>
            </a:r>
            <a:r>
              <a:rPr lang="zh-CN" altLang="en-US" smtClean="0"/>
              <a:t>共集放大电路</a:t>
            </a:r>
          </a:p>
        </p:txBody>
      </p:sp>
      <p:pic>
        <p:nvPicPr>
          <p:cNvPr id="101379" name="Picture 4" descr="46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200" y="1301750"/>
            <a:ext cx="8788400" cy="3090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1380" name="Rectangle 5"/>
          <p:cNvSpPr>
            <a:spLocks noChangeArrowheads="1"/>
          </p:cNvSpPr>
          <p:nvPr/>
        </p:nvSpPr>
        <p:spPr bwMode="auto">
          <a:xfrm>
            <a:off x="457200" y="5035550"/>
            <a:ext cx="8382000" cy="625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25000"/>
              </a:lnSpc>
            </a:pPr>
            <a:r>
              <a:rPr kumimoji="1" lang="en-US" altLang="zh-CN" sz="2800" b="1">
                <a:solidFill>
                  <a:srgbClr val="000000"/>
                </a:solidFill>
                <a:latin typeface="楷体_GB2312"/>
                <a:ea typeface="楷体_GB2312"/>
                <a:cs typeface="楷体_GB2312"/>
              </a:rPr>
              <a:t>T</a:t>
            </a:r>
            <a:r>
              <a:rPr kumimoji="1" lang="en-US" altLang="zh-CN" sz="2800" b="1" baseline="-25000">
                <a:solidFill>
                  <a:srgbClr val="000000"/>
                </a:solidFill>
                <a:latin typeface="楷体_GB2312"/>
                <a:ea typeface="楷体_GB2312"/>
                <a:cs typeface="楷体_GB2312"/>
              </a:rPr>
              <a:t>1</a:t>
            </a:r>
            <a:r>
              <a:rPr kumimoji="1" lang="zh-CN" altLang="en-US" sz="2800" b="1">
                <a:solidFill>
                  <a:srgbClr val="000000"/>
                </a:solidFill>
                <a:latin typeface="楷体_GB2312"/>
                <a:ea typeface="楷体_GB2312"/>
                <a:cs typeface="楷体_GB2312"/>
              </a:rPr>
              <a:t>、</a:t>
            </a:r>
            <a:r>
              <a:rPr kumimoji="1" lang="en-US" altLang="zh-CN" sz="2800" b="1">
                <a:solidFill>
                  <a:srgbClr val="000000"/>
                </a:solidFill>
                <a:latin typeface="楷体_GB2312"/>
                <a:ea typeface="楷体_GB2312"/>
                <a:cs typeface="楷体_GB2312"/>
              </a:rPr>
              <a:t>T</a:t>
            </a:r>
            <a:r>
              <a:rPr kumimoji="1" lang="en-US" altLang="zh-CN" sz="2800" b="1" baseline="-25000">
                <a:solidFill>
                  <a:srgbClr val="000000"/>
                </a:solidFill>
                <a:latin typeface="楷体_GB2312"/>
                <a:ea typeface="楷体_GB2312"/>
                <a:cs typeface="楷体_GB2312"/>
              </a:rPr>
              <a:t>2</a:t>
            </a:r>
            <a:r>
              <a:rPr kumimoji="1" lang="zh-CN" altLang="en-US" sz="2800" b="1">
                <a:solidFill>
                  <a:srgbClr val="000000"/>
                </a:solidFill>
                <a:latin typeface="楷体_GB2312"/>
                <a:ea typeface="楷体_GB2312"/>
                <a:cs typeface="楷体_GB2312"/>
              </a:rPr>
              <a:t>构成复合管，可等效为一个</a:t>
            </a:r>
            <a:r>
              <a:rPr kumimoji="1" lang="en-US" altLang="zh-CN" sz="2800" b="1">
                <a:solidFill>
                  <a:srgbClr val="000000"/>
                </a:solidFill>
                <a:latin typeface="楷体_GB2312"/>
                <a:ea typeface="楷体_GB2312"/>
                <a:cs typeface="楷体_GB2312"/>
              </a:rPr>
              <a:t>NPN</a:t>
            </a:r>
            <a:r>
              <a:rPr kumimoji="1" lang="zh-CN" altLang="en-US" sz="2800" b="1">
                <a:solidFill>
                  <a:srgbClr val="000000"/>
                </a:solidFill>
                <a:latin typeface="楷体_GB2312"/>
                <a:ea typeface="楷体_GB2312"/>
                <a:cs typeface="楷体_GB2312"/>
              </a:rPr>
              <a:t>管</a:t>
            </a:r>
          </a:p>
        </p:txBody>
      </p:sp>
      <p:sp>
        <p:nvSpPr>
          <p:cNvPr id="101381" name="Rectangle 6"/>
          <p:cNvSpPr>
            <a:spLocks noChangeArrowheads="1"/>
          </p:cNvSpPr>
          <p:nvPr/>
        </p:nvSpPr>
        <p:spPr bwMode="auto">
          <a:xfrm>
            <a:off x="1447800" y="4319588"/>
            <a:ext cx="5867400" cy="549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lnSpc>
                <a:spcPct val="125000"/>
              </a:lnSpc>
            </a:pPr>
            <a:r>
              <a:rPr kumimoji="1" lang="en-US" altLang="zh-CN" sz="2400" b="1">
                <a:solidFill>
                  <a:srgbClr val="000000"/>
                </a:solidFill>
                <a:latin typeface="楷体_GB2312"/>
                <a:ea typeface="楷体_GB2312"/>
                <a:cs typeface="楷体_GB2312"/>
              </a:rPr>
              <a:t>(a) </a:t>
            </a:r>
            <a:r>
              <a:rPr kumimoji="1" lang="zh-CN" altLang="en-US" sz="2400" b="1">
                <a:solidFill>
                  <a:srgbClr val="000000"/>
                </a:solidFill>
                <a:latin typeface="楷体_GB2312"/>
                <a:ea typeface="楷体_GB2312"/>
                <a:cs typeface="楷体_GB2312"/>
              </a:rPr>
              <a:t>原理图           </a:t>
            </a:r>
            <a:r>
              <a:rPr kumimoji="1" lang="en-US" altLang="zh-CN" sz="2400" b="1">
                <a:solidFill>
                  <a:srgbClr val="000000"/>
                </a:solidFill>
                <a:latin typeface="楷体_GB2312"/>
                <a:ea typeface="楷体_GB2312"/>
                <a:cs typeface="楷体_GB2312"/>
              </a:rPr>
              <a:t>(b)</a:t>
            </a:r>
            <a:r>
              <a:rPr kumimoji="1" lang="zh-CN" altLang="en-US" sz="2400" b="1">
                <a:solidFill>
                  <a:srgbClr val="000000"/>
                </a:solidFill>
                <a:latin typeface="楷体_GB2312"/>
                <a:ea typeface="楷体_GB2312"/>
                <a:cs typeface="楷体_GB2312"/>
              </a:rPr>
              <a:t>交流通路</a:t>
            </a:r>
          </a:p>
        </p:txBody>
      </p:sp>
      <p:pic>
        <p:nvPicPr>
          <p:cNvPr id="101382" name="Picture 8" descr="未标题-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924300" y="1412875"/>
            <a:ext cx="5040313" cy="2446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Line 4"/>
          <p:cNvSpPr>
            <a:spLocks noChangeShapeType="1"/>
          </p:cNvSpPr>
          <p:nvPr/>
        </p:nvSpPr>
        <p:spPr bwMode="auto">
          <a:xfrm>
            <a:off x="533400" y="762000"/>
            <a:ext cx="4953000" cy="0"/>
          </a:xfrm>
          <a:prstGeom prst="line">
            <a:avLst/>
          </a:prstGeom>
          <a:noFill/>
          <a:ln w="889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xmlns="" val="190082000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0" y="25050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sp>
        <p:nvSpPr>
          <p:cNvPr id="111619" name="Rectangle 3"/>
          <p:cNvSpPr>
            <a:spLocks noChangeArrowheads="1"/>
          </p:cNvSpPr>
          <p:nvPr/>
        </p:nvSpPr>
        <p:spPr bwMode="auto">
          <a:xfrm>
            <a:off x="0" y="25050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sp>
        <p:nvSpPr>
          <p:cNvPr id="111620" name="Rectangle 4">
            <a:hlinkClick r:id="rId3" action="ppaction://hlinksldjump"/>
          </p:cNvPr>
          <p:cNvSpPr>
            <a:spLocks noChangeArrowheads="1"/>
          </p:cNvSpPr>
          <p:nvPr/>
        </p:nvSpPr>
        <p:spPr bwMode="auto">
          <a:xfrm>
            <a:off x="533400" y="106363"/>
            <a:ext cx="6248400"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r>
              <a:rPr lang="en-US" altLang="zh-CN" sz="3200" b="1" dirty="0">
                <a:solidFill>
                  <a:srgbClr val="000066"/>
                </a:solidFill>
                <a:ea typeface="黑体" pitchFamily="49" charset="-122"/>
              </a:rPr>
              <a:t>5</a:t>
            </a:r>
            <a:r>
              <a:rPr lang="zh-CN" altLang="zh-CN" sz="3200" b="1" dirty="0">
                <a:solidFill>
                  <a:srgbClr val="000066"/>
                </a:solidFill>
                <a:ea typeface="黑体" pitchFamily="49" charset="-122"/>
              </a:rPr>
              <a:t>.</a:t>
            </a:r>
            <a:r>
              <a:rPr lang="en-US" altLang="zh-CN" sz="3200" b="1" dirty="0">
                <a:solidFill>
                  <a:srgbClr val="000066"/>
                </a:solidFill>
                <a:ea typeface="黑体" pitchFamily="49" charset="-122"/>
              </a:rPr>
              <a:t>7</a:t>
            </a:r>
            <a:r>
              <a:rPr lang="zh-CN" altLang="zh-CN" sz="3200" b="1" dirty="0" smtClean="0">
                <a:solidFill>
                  <a:srgbClr val="000066"/>
                </a:solidFill>
                <a:ea typeface="黑体" pitchFamily="49" charset="-122"/>
              </a:rPr>
              <a:t>.</a:t>
            </a:r>
            <a:r>
              <a:rPr lang="zh-CN" altLang="zh-CN" sz="3200" b="1" dirty="0">
                <a:solidFill>
                  <a:srgbClr val="000066"/>
                </a:solidFill>
                <a:ea typeface="黑体" pitchFamily="49" charset="-122"/>
              </a:rPr>
              <a:t>2  共集—共集放大电路</a:t>
            </a:r>
          </a:p>
        </p:txBody>
      </p:sp>
      <p:sp>
        <p:nvSpPr>
          <p:cNvPr id="111621" name="Line 5"/>
          <p:cNvSpPr>
            <a:spLocks noChangeShapeType="1"/>
          </p:cNvSpPr>
          <p:nvPr/>
        </p:nvSpPr>
        <p:spPr bwMode="auto">
          <a:xfrm>
            <a:off x="533400" y="762000"/>
            <a:ext cx="4953000" cy="0"/>
          </a:xfrm>
          <a:prstGeom prst="line">
            <a:avLst/>
          </a:prstGeom>
          <a:noFill/>
          <a:ln w="889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1622" name="Text Box 6"/>
          <p:cNvSpPr txBox="1">
            <a:spLocks noChangeArrowheads="1"/>
          </p:cNvSpPr>
          <p:nvPr/>
        </p:nvSpPr>
        <p:spPr bwMode="auto">
          <a:xfrm>
            <a:off x="539750" y="1196975"/>
            <a:ext cx="7848600"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sz="3200" dirty="0">
                <a:solidFill>
                  <a:srgbClr val="FF0000"/>
                </a:solidFill>
                <a:latin typeface="黑体" pitchFamily="49" charset="-122"/>
                <a:ea typeface="黑体" pitchFamily="49" charset="-122"/>
              </a:rPr>
              <a:t>复合管:</a:t>
            </a:r>
            <a:r>
              <a:rPr lang="zh-CN" altLang="zh-CN" sz="3200" dirty="0">
                <a:solidFill>
                  <a:schemeClr val="accent2"/>
                </a:solidFill>
                <a:latin typeface="黑体" pitchFamily="49" charset="-122"/>
                <a:ea typeface="黑体" pitchFamily="49" charset="-122"/>
              </a:rPr>
              <a:t>两</a:t>
            </a:r>
            <a:r>
              <a:rPr lang="zh-CN" altLang="zh-CN" sz="3200" dirty="0" smtClean="0">
                <a:solidFill>
                  <a:schemeClr val="accent2"/>
                </a:solidFill>
                <a:latin typeface="黑体" pitchFamily="49" charset="-122"/>
                <a:ea typeface="黑体" pitchFamily="49" charset="-122"/>
              </a:rPr>
              <a:t>只BJT</a:t>
            </a:r>
            <a:r>
              <a:rPr lang="zh-CN" altLang="zh-CN" sz="3200" dirty="0">
                <a:solidFill>
                  <a:schemeClr val="accent2"/>
                </a:solidFill>
                <a:latin typeface="黑体" pitchFamily="49" charset="-122"/>
                <a:ea typeface="黑体" pitchFamily="49" charset="-122"/>
              </a:rPr>
              <a:t>按一定原则连接所构成的三端口器件,也称达林顿管.</a:t>
            </a:r>
          </a:p>
        </p:txBody>
      </p:sp>
      <p:sp>
        <p:nvSpPr>
          <p:cNvPr id="192519" name="Text Box 7"/>
          <p:cNvSpPr txBox="1">
            <a:spLocks noChangeArrowheads="1"/>
          </p:cNvSpPr>
          <p:nvPr/>
        </p:nvSpPr>
        <p:spPr bwMode="auto">
          <a:xfrm>
            <a:off x="539750" y="2538413"/>
            <a:ext cx="7848600" cy="2043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sz="3200">
                <a:solidFill>
                  <a:srgbClr val="FF0000"/>
                </a:solidFill>
                <a:latin typeface="黑体" pitchFamily="49" charset="-122"/>
                <a:ea typeface="黑体" pitchFamily="49" charset="-122"/>
              </a:rPr>
              <a:t>复合管组成原则:</a:t>
            </a:r>
          </a:p>
          <a:p>
            <a:pPr algn="l" eaLnBrk="1" hangingPunct="1">
              <a:spcBef>
                <a:spcPct val="50000"/>
              </a:spcBef>
            </a:pPr>
            <a:r>
              <a:rPr lang="zh-CN" altLang="zh-CN" sz="3200">
                <a:solidFill>
                  <a:schemeClr val="accent2"/>
                </a:solidFill>
                <a:latin typeface="黑体" pitchFamily="49" charset="-122"/>
                <a:ea typeface="黑体" pitchFamily="49" charset="-122"/>
              </a:rPr>
              <a:t>(1)同类管e接b,不同类c接b</a:t>
            </a:r>
          </a:p>
          <a:p>
            <a:pPr algn="l" eaLnBrk="1" hangingPunct="1">
              <a:spcBef>
                <a:spcPct val="50000"/>
              </a:spcBef>
            </a:pPr>
            <a:r>
              <a:rPr lang="zh-CN" altLang="zh-CN" sz="3200">
                <a:solidFill>
                  <a:schemeClr val="accent2"/>
                </a:solidFill>
                <a:latin typeface="黑体" pitchFamily="49" charset="-122"/>
                <a:ea typeface="黑体" pitchFamily="49" charset="-122"/>
              </a:rPr>
              <a:t>(2)两管均工作在放大状态</a:t>
            </a:r>
          </a:p>
        </p:txBody>
      </p:sp>
      <p:sp>
        <p:nvSpPr>
          <p:cNvPr id="192520" name="Text Box 8"/>
          <p:cNvSpPr txBox="1">
            <a:spLocks noChangeArrowheads="1"/>
          </p:cNvSpPr>
          <p:nvPr/>
        </p:nvSpPr>
        <p:spPr bwMode="auto">
          <a:xfrm>
            <a:off x="323850" y="5013325"/>
            <a:ext cx="8208963" cy="1066800"/>
          </a:xfrm>
          <a:prstGeom prst="rect">
            <a:avLst/>
          </a:prstGeom>
          <a:solidFill>
            <a:srgbClr val="FFFF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sz="3200">
                <a:solidFill>
                  <a:schemeClr val="tx2"/>
                </a:solidFill>
                <a:latin typeface="黑体" pitchFamily="49" charset="-122"/>
                <a:ea typeface="黑体" pitchFamily="49" charset="-122"/>
              </a:rPr>
              <a:t>    两只BJT复合后可等效为一只BJT,其导电性与T1相同</a:t>
            </a:r>
          </a:p>
        </p:txBody>
      </p:sp>
      <p:pic>
        <p:nvPicPr>
          <p:cNvPr id="111625" name="Picture 9" descr="未标题-1 拷贝"/>
          <p:cNvPicPr>
            <a:picLocks noChangeAspect="1" noChangeArrowheads="1"/>
          </p:cNvPicPr>
          <p:nvPr/>
        </p:nvPicPr>
        <p:blipFill>
          <a:blip r:embed="rId4">
            <a:extLst>
              <a:ext uri="{28A0092B-C50C-407E-A947-70E740481C1C}">
                <a14:useLocalDpi xmlns:a14="http://schemas.microsoft.com/office/drawing/2010/main" xmlns="" val="0"/>
              </a:ext>
            </a:extLst>
          </a:blip>
          <a:srcRect l="32678" t="25073" r="26720" b="37987"/>
          <a:stretch>
            <a:fillRect/>
          </a:stretch>
        </p:blipFill>
        <p:spPr bwMode="auto">
          <a:xfrm>
            <a:off x="5651500" y="2636838"/>
            <a:ext cx="2447925" cy="1671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1626" name="Rectangle 10"/>
          <p:cNvSpPr>
            <a:spLocks noChangeArrowheads="1"/>
          </p:cNvSpPr>
          <p:nvPr/>
        </p:nvSpPr>
        <p:spPr bwMode="auto">
          <a:xfrm>
            <a:off x="5651500" y="2492375"/>
            <a:ext cx="433388" cy="215900"/>
          </a:xfrm>
          <a:prstGeom prst="rect">
            <a:avLst/>
          </a:prstGeom>
          <a:solidFill>
            <a:schemeClr val="bg1"/>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sp>
        <p:nvSpPr>
          <p:cNvPr id="111627" name="Rectangle 11"/>
          <p:cNvSpPr>
            <a:spLocks noChangeArrowheads="1"/>
          </p:cNvSpPr>
          <p:nvPr/>
        </p:nvSpPr>
        <p:spPr bwMode="auto">
          <a:xfrm>
            <a:off x="6372225" y="4149725"/>
            <a:ext cx="215900" cy="503238"/>
          </a:xfrm>
          <a:prstGeom prst="rect">
            <a:avLst/>
          </a:prstGeom>
          <a:solidFill>
            <a:schemeClr val="bg1"/>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spTree>
    <p:extLst>
      <p:ext uri="{BB962C8B-B14F-4D97-AF65-F5344CB8AC3E}">
        <p14:creationId xmlns:p14="http://schemas.microsoft.com/office/powerpoint/2010/main" xmlns="" val="429002528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2519"/>
                                        </p:tgtEl>
                                        <p:attrNameLst>
                                          <p:attrName>style.visibility</p:attrName>
                                        </p:attrNameLst>
                                      </p:cBhvr>
                                      <p:to>
                                        <p:strVal val="visible"/>
                                      </p:to>
                                    </p:set>
                                    <p:anim calcmode="lin" valueType="num">
                                      <p:cBhvr additive="base">
                                        <p:cTn id="7" dur="500" fill="hold"/>
                                        <p:tgtEl>
                                          <p:spTgt spid="192519"/>
                                        </p:tgtEl>
                                        <p:attrNameLst>
                                          <p:attrName>ppt_x</p:attrName>
                                        </p:attrNameLst>
                                      </p:cBhvr>
                                      <p:tavLst>
                                        <p:tav tm="0">
                                          <p:val>
                                            <p:strVal val="#ppt_x"/>
                                          </p:val>
                                        </p:tav>
                                        <p:tav tm="100000">
                                          <p:val>
                                            <p:strVal val="#ppt_x"/>
                                          </p:val>
                                        </p:tav>
                                      </p:tavLst>
                                    </p:anim>
                                    <p:anim calcmode="lin" valueType="num">
                                      <p:cBhvr additive="base">
                                        <p:cTn id="8" dur="500" fill="hold"/>
                                        <p:tgtEl>
                                          <p:spTgt spid="19251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2520"/>
                                        </p:tgtEl>
                                        <p:attrNameLst>
                                          <p:attrName>style.visibility</p:attrName>
                                        </p:attrNameLst>
                                      </p:cBhvr>
                                      <p:to>
                                        <p:strVal val="visible"/>
                                      </p:to>
                                    </p:set>
                                    <p:anim calcmode="lin" valueType="num">
                                      <p:cBhvr additive="base">
                                        <p:cTn id="13" dur="500" fill="hold"/>
                                        <p:tgtEl>
                                          <p:spTgt spid="192520"/>
                                        </p:tgtEl>
                                        <p:attrNameLst>
                                          <p:attrName>ppt_x</p:attrName>
                                        </p:attrNameLst>
                                      </p:cBhvr>
                                      <p:tavLst>
                                        <p:tav tm="0">
                                          <p:val>
                                            <p:strVal val="#ppt_x"/>
                                          </p:val>
                                        </p:tav>
                                        <p:tav tm="100000">
                                          <p:val>
                                            <p:strVal val="#ppt_x"/>
                                          </p:val>
                                        </p:tav>
                                      </p:tavLst>
                                    </p:anim>
                                    <p:anim calcmode="lin" valueType="num">
                                      <p:cBhvr additive="base">
                                        <p:cTn id="14" dur="500" fill="hold"/>
                                        <p:tgtEl>
                                          <p:spTgt spid="1925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9" grpId="0" autoUpdateAnimBg="0"/>
      <p:bldP spid="192520" grpId="0" animBg="1"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hlinkClick r:id="rId3" action="ppaction://hlinksldjump"/>
          </p:cNvPr>
          <p:cNvSpPr>
            <a:spLocks noChangeArrowheads="1"/>
          </p:cNvSpPr>
          <p:nvPr/>
        </p:nvSpPr>
        <p:spPr bwMode="auto">
          <a:xfrm>
            <a:off x="533400" y="106363"/>
            <a:ext cx="6248400"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r>
              <a:rPr lang="en-US" altLang="zh-CN" sz="3200" b="1" dirty="0">
                <a:solidFill>
                  <a:srgbClr val="000066"/>
                </a:solidFill>
                <a:ea typeface="黑体" pitchFamily="49" charset="-122"/>
              </a:rPr>
              <a:t>5</a:t>
            </a:r>
            <a:r>
              <a:rPr lang="zh-CN" altLang="zh-CN" sz="3200" b="1" dirty="0">
                <a:solidFill>
                  <a:srgbClr val="000066"/>
                </a:solidFill>
                <a:ea typeface="黑体" pitchFamily="49" charset="-122"/>
              </a:rPr>
              <a:t>.</a:t>
            </a:r>
            <a:r>
              <a:rPr lang="en-US" altLang="zh-CN" sz="3200" b="1" dirty="0">
                <a:solidFill>
                  <a:srgbClr val="000066"/>
                </a:solidFill>
                <a:ea typeface="黑体" pitchFamily="49" charset="-122"/>
              </a:rPr>
              <a:t>7</a:t>
            </a:r>
            <a:r>
              <a:rPr lang="zh-CN" altLang="zh-CN" sz="3200" b="1" dirty="0" smtClean="0">
                <a:solidFill>
                  <a:srgbClr val="000066"/>
                </a:solidFill>
                <a:ea typeface="黑体" pitchFamily="49" charset="-122"/>
              </a:rPr>
              <a:t>.</a:t>
            </a:r>
            <a:r>
              <a:rPr lang="zh-CN" altLang="zh-CN" sz="3200" b="1" dirty="0">
                <a:solidFill>
                  <a:srgbClr val="000066"/>
                </a:solidFill>
                <a:ea typeface="黑体" pitchFamily="49" charset="-122"/>
              </a:rPr>
              <a:t>2  共集—共集放大电路</a:t>
            </a:r>
          </a:p>
        </p:txBody>
      </p:sp>
      <p:sp>
        <p:nvSpPr>
          <p:cNvPr id="112643" name="Line 3"/>
          <p:cNvSpPr>
            <a:spLocks noChangeShapeType="1"/>
          </p:cNvSpPr>
          <p:nvPr/>
        </p:nvSpPr>
        <p:spPr bwMode="auto">
          <a:xfrm>
            <a:off x="533400" y="762000"/>
            <a:ext cx="4953000" cy="0"/>
          </a:xfrm>
          <a:prstGeom prst="line">
            <a:avLst/>
          </a:prstGeom>
          <a:noFill/>
          <a:ln w="889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644" name="Rectangle 4"/>
          <p:cNvSpPr>
            <a:spLocks noChangeArrowheads="1"/>
          </p:cNvSpPr>
          <p:nvPr/>
        </p:nvSpPr>
        <p:spPr bwMode="auto">
          <a:xfrm>
            <a:off x="323850" y="836613"/>
            <a:ext cx="5365750" cy="411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bIns="0"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r>
              <a:rPr lang="zh-CN" altLang="zh-CN" b="1"/>
              <a:t>同类型ＢＪＴ构成的复合管的主要参数</a:t>
            </a:r>
            <a:endParaRPr lang="zh-CN" altLang="zh-CN" b="1">
              <a:ea typeface="宋体" pitchFamily="2" charset="-122"/>
            </a:endParaRPr>
          </a:p>
        </p:txBody>
      </p:sp>
      <p:grpSp>
        <p:nvGrpSpPr>
          <p:cNvPr id="112645" name="Group 5"/>
          <p:cNvGrpSpPr>
            <a:grpSpLocks/>
          </p:cNvGrpSpPr>
          <p:nvPr/>
        </p:nvGrpSpPr>
        <p:grpSpPr bwMode="auto">
          <a:xfrm>
            <a:off x="323850" y="2519363"/>
            <a:ext cx="4175125" cy="3862387"/>
            <a:chOff x="0" y="0"/>
            <a:chExt cx="2559" cy="1996"/>
          </a:xfrm>
        </p:grpSpPr>
        <p:pic>
          <p:nvPicPr>
            <p:cNvPr id="112650" name="Picture 6" descr="未标题-2 拷贝"/>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0"/>
              <a:ext cx="2559" cy="1758"/>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sp>
          <p:nvSpPr>
            <p:cNvPr id="112651" name="Rectangle 7"/>
            <p:cNvSpPr>
              <a:spLocks noChangeArrowheads="1"/>
            </p:cNvSpPr>
            <p:nvPr/>
          </p:nvSpPr>
          <p:spPr bwMode="auto">
            <a:xfrm>
              <a:off x="204" y="1791"/>
              <a:ext cx="2157"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r>
                <a:rPr lang="zh-CN" altLang="zh-CN" sz="2000" b="1"/>
                <a:t>两只NPN型BJT组成的复合管</a:t>
              </a:r>
              <a:r>
                <a:rPr lang="zh-CN" altLang="zh-CN" sz="1800" b="1"/>
                <a:t> </a:t>
              </a:r>
            </a:p>
          </p:txBody>
        </p:sp>
      </p:grpSp>
      <p:grpSp>
        <p:nvGrpSpPr>
          <p:cNvPr id="194568" name="Group 8"/>
          <p:cNvGrpSpPr>
            <a:grpSpLocks/>
          </p:cNvGrpSpPr>
          <p:nvPr/>
        </p:nvGrpSpPr>
        <p:grpSpPr bwMode="auto">
          <a:xfrm>
            <a:off x="4787900" y="2519363"/>
            <a:ext cx="4105275" cy="3794125"/>
            <a:chOff x="0" y="0"/>
            <a:chExt cx="2494" cy="1980"/>
          </a:xfrm>
        </p:grpSpPr>
        <p:pic>
          <p:nvPicPr>
            <p:cNvPr id="112648" name="Picture 9" descr="未标题-3 拷贝"/>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0" y="0"/>
              <a:ext cx="2494" cy="1764"/>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sp>
          <p:nvSpPr>
            <p:cNvPr id="112649" name="Rectangle 10"/>
            <p:cNvSpPr>
              <a:spLocks noChangeArrowheads="1"/>
            </p:cNvSpPr>
            <p:nvPr/>
          </p:nvSpPr>
          <p:spPr bwMode="auto">
            <a:xfrm>
              <a:off x="266" y="1773"/>
              <a:ext cx="2120" cy="2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r>
                <a:rPr lang="zh-CN" altLang="zh-CN" sz="2000" b="1"/>
                <a:t>两只PNP型BJT组成的复合管</a:t>
              </a:r>
              <a:r>
                <a:rPr lang="zh-CN" altLang="zh-CN" sz="1800" b="1"/>
                <a:t> </a:t>
              </a:r>
            </a:p>
          </p:txBody>
        </p:sp>
      </p:grpSp>
      <p:sp>
        <p:nvSpPr>
          <p:cNvPr id="194571" name="Rectangle 11"/>
          <p:cNvSpPr>
            <a:spLocks noChangeArrowheads="1"/>
          </p:cNvSpPr>
          <p:nvPr/>
        </p:nvSpPr>
        <p:spPr bwMode="auto">
          <a:xfrm>
            <a:off x="2627313" y="1268413"/>
            <a:ext cx="4411662" cy="485775"/>
          </a:xfrm>
          <a:prstGeom prst="rect">
            <a:avLst/>
          </a:prstGeom>
          <a:noFill/>
          <a:ln w="2857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r>
              <a:rPr lang="zh-CN" altLang="zh-CN" b="1" i="1">
                <a:ea typeface="华康简宋" charset="-122"/>
              </a:rPr>
              <a:t>r</a:t>
            </a:r>
            <a:r>
              <a:rPr lang="zh-CN" altLang="zh-CN" b="1" baseline="-30000">
                <a:ea typeface="华康简宋" charset="-122"/>
              </a:rPr>
              <a:t>be</a:t>
            </a:r>
            <a:r>
              <a:rPr lang="zh-CN" altLang="zh-CN" b="1">
                <a:ea typeface="华康简宋" charset="-122"/>
              </a:rPr>
              <a:t>＝</a:t>
            </a:r>
            <a:r>
              <a:rPr lang="zh-CN" altLang="zh-CN" b="1" i="1">
                <a:ea typeface="华康简宋" charset="-122"/>
              </a:rPr>
              <a:t>r</a:t>
            </a:r>
            <a:r>
              <a:rPr lang="zh-CN" altLang="zh-CN" b="1" baseline="-30000">
                <a:ea typeface="华康简宋" charset="-122"/>
              </a:rPr>
              <a:t>be1</a:t>
            </a:r>
            <a:r>
              <a:rPr lang="zh-CN" altLang="zh-CN" b="1">
                <a:ea typeface="华康简宋" charset="-122"/>
              </a:rPr>
              <a:t>＋(1＋</a:t>
            </a:r>
            <a:r>
              <a:rPr lang="zh-CN" altLang="zh-CN" b="1" i="1">
                <a:ea typeface="华康简宋" charset="-122"/>
                <a:sym typeface="Symbol" pitchFamily="18" charset="2"/>
              </a:rPr>
              <a:t></a:t>
            </a:r>
            <a:r>
              <a:rPr lang="zh-CN" altLang="zh-CN" b="1" baseline="-30000">
                <a:ea typeface="华康简宋" charset="-122"/>
              </a:rPr>
              <a:t>1</a:t>
            </a:r>
            <a:r>
              <a:rPr lang="zh-CN" altLang="zh-CN" b="1" i="1">
                <a:ea typeface="华康简宋" charset="-122"/>
                <a:sym typeface="Symbol" pitchFamily="18" charset="2"/>
              </a:rPr>
              <a:t>)r</a:t>
            </a:r>
            <a:r>
              <a:rPr lang="zh-CN" altLang="zh-CN" b="1" baseline="-30000">
                <a:ea typeface="华康简宋" charset="-122"/>
                <a:sym typeface="Symbol" pitchFamily="18" charset="2"/>
              </a:rPr>
              <a:t>be2</a:t>
            </a:r>
            <a:r>
              <a:rPr lang="zh-CN" altLang="zh-CN" b="1">
                <a:sym typeface="Symbol" pitchFamily="18" charset="2"/>
              </a:rPr>
              <a:t>      </a:t>
            </a:r>
            <a:r>
              <a:rPr lang="zh-CN" altLang="zh-CN" b="1" i="1">
                <a:sym typeface="Symbol" pitchFamily="18" charset="2"/>
              </a:rPr>
              <a:t>= </a:t>
            </a:r>
            <a:r>
              <a:rPr lang="zh-CN" altLang="zh-CN" b="1" baseline="-25000">
                <a:sym typeface="Symbol" pitchFamily="18" charset="2"/>
              </a:rPr>
              <a:t>1</a:t>
            </a:r>
            <a:r>
              <a:rPr lang="zh-CN" altLang="zh-CN" b="1" i="1">
                <a:sym typeface="Symbol" pitchFamily="18" charset="2"/>
              </a:rPr>
              <a:t> </a:t>
            </a:r>
            <a:r>
              <a:rPr lang="zh-CN" altLang="zh-CN" b="1" i="1" baseline="-25000">
                <a:sym typeface="Symbol" pitchFamily="18" charset="2"/>
              </a:rPr>
              <a:t>2</a:t>
            </a:r>
          </a:p>
        </p:txBody>
      </p:sp>
    </p:spTree>
    <p:extLst>
      <p:ext uri="{BB962C8B-B14F-4D97-AF65-F5344CB8AC3E}">
        <p14:creationId xmlns:p14="http://schemas.microsoft.com/office/powerpoint/2010/main" xmlns="" val="37966028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4568"/>
                                        </p:tgtEl>
                                        <p:attrNameLst>
                                          <p:attrName>style.visibility</p:attrName>
                                        </p:attrNameLst>
                                      </p:cBhvr>
                                      <p:to>
                                        <p:strVal val="visible"/>
                                      </p:to>
                                    </p:set>
                                    <p:animEffect transition="in" filter="box(in)">
                                      <p:cBhvr>
                                        <p:cTn id="7" dur="500"/>
                                        <p:tgtEl>
                                          <p:spTgt spid="1945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94571"/>
                                        </p:tgtEl>
                                        <p:attrNameLst>
                                          <p:attrName>style.visibility</p:attrName>
                                        </p:attrNameLst>
                                      </p:cBhvr>
                                      <p:to>
                                        <p:strVal val="visible"/>
                                      </p:to>
                                    </p:set>
                                    <p:animEffect transition="in" filter="strips(downRight)">
                                      <p:cBhvr>
                                        <p:cTn id="12" dur="500"/>
                                        <p:tgtEl>
                                          <p:spTgt spid="194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71" grpId="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hlinkClick r:id="rId3" action="ppaction://hlinksldjump"/>
          </p:cNvPr>
          <p:cNvSpPr>
            <a:spLocks noChangeArrowheads="1"/>
          </p:cNvSpPr>
          <p:nvPr/>
        </p:nvSpPr>
        <p:spPr bwMode="auto">
          <a:xfrm>
            <a:off x="533400" y="106363"/>
            <a:ext cx="6248400"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r>
              <a:rPr lang="en-US" altLang="zh-CN" sz="3200" b="1" dirty="0">
                <a:solidFill>
                  <a:srgbClr val="000066"/>
                </a:solidFill>
                <a:ea typeface="黑体" pitchFamily="49" charset="-122"/>
              </a:rPr>
              <a:t>5</a:t>
            </a:r>
            <a:r>
              <a:rPr lang="zh-CN" altLang="zh-CN" sz="3200" b="1" dirty="0">
                <a:solidFill>
                  <a:srgbClr val="000066"/>
                </a:solidFill>
                <a:ea typeface="黑体" pitchFamily="49" charset="-122"/>
              </a:rPr>
              <a:t>.</a:t>
            </a:r>
            <a:r>
              <a:rPr lang="en-US" altLang="zh-CN" sz="3200" b="1" dirty="0">
                <a:solidFill>
                  <a:srgbClr val="000066"/>
                </a:solidFill>
                <a:ea typeface="黑体" pitchFamily="49" charset="-122"/>
              </a:rPr>
              <a:t>7</a:t>
            </a:r>
            <a:r>
              <a:rPr lang="zh-CN" altLang="zh-CN" sz="3200" b="1" dirty="0" smtClean="0">
                <a:solidFill>
                  <a:srgbClr val="000066"/>
                </a:solidFill>
                <a:ea typeface="黑体" pitchFamily="49" charset="-122"/>
              </a:rPr>
              <a:t>.</a:t>
            </a:r>
            <a:r>
              <a:rPr lang="zh-CN" altLang="zh-CN" sz="3200" b="1" dirty="0">
                <a:solidFill>
                  <a:srgbClr val="000066"/>
                </a:solidFill>
                <a:ea typeface="黑体" pitchFamily="49" charset="-122"/>
              </a:rPr>
              <a:t>2  共集—共集放大电路</a:t>
            </a:r>
          </a:p>
        </p:txBody>
      </p:sp>
      <p:sp>
        <p:nvSpPr>
          <p:cNvPr id="114691" name="Line 3"/>
          <p:cNvSpPr>
            <a:spLocks noChangeShapeType="1"/>
          </p:cNvSpPr>
          <p:nvPr/>
        </p:nvSpPr>
        <p:spPr bwMode="auto">
          <a:xfrm>
            <a:off x="533400" y="762000"/>
            <a:ext cx="4953000" cy="0"/>
          </a:xfrm>
          <a:prstGeom prst="line">
            <a:avLst/>
          </a:prstGeom>
          <a:noFill/>
          <a:ln w="889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4692" name="Rectangle 4"/>
          <p:cNvSpPr>
            <a:spLocks noChangeArrowheads="1"/>
          </p:cNvSpPr>
          <p:nvPr/>
        </p:nvSpPr>
        <p:spPr bwMode="auto">
          <a:xfrm>
            <a:off x="323850" y="836613"/>
            <a:ext cx="5670550" cy="411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bIns="0"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r>
              <a:rPr lang="zh-CN" altLang="zh-CN" b="1"/>
              <a:t>不同类型ＢＪＴ构成的复合管的主要参数</a:t>
            </a:r>
          </a:p>
        </p:txBody>
      </p:sp>
      <p:grpSp>
        <p:nvGrpSpPr>
          <p:cNvPr id="198661" name="Group 5"/>
          <p:cNvGrpSpPr>
            <a:grpSpLocks/>
          </p:cNvGrpSpPr>
          <p:nvPr/>
        </p:nvGrpSpPr>
        <p:grpSpPr bwMode="auto">
          <a:xfrm>
            <a:off x="4859338" y="2806700"/>
            <a:ext cx="4033837" cy="3541713"/>
            <a:chOff x="0" y="0"/>
            <a:chExt cx="2558" cy="1964"/>
          </a:xfrm>
        </p:grpSpPr>
        <p:sp>
          <p:nvSpPr>
            <p:cNvPr id="114698" name="Rectangle 6"/>
            <p:cNvSpPr>
              <a:spLocks noChangeArrowheads="1"/>
            </p:cNvSpPr>
            <p:nvPr/>
          </p:nvSpPr>
          <p:spPr bwMode="auto">
            <a:xfrm>
              <a:off x="244" y="1723"/>
              <a:ext cx="2234" cy="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lnSpc>
                  <a:spcPct val="125000"/>
                </a:lnSpc>
              </a:pPr>
              <a:r>
                <a:rPr lang="zh-CN" altLang="zh-CN" sz="1800" b="1"/>
                <a:t>PNP与NPN型BJT组成的复合管 </a:t>
              </a:r>
            </a:p>
          </p:txBody>
        </p:sp>
        <p:pic>
          <p:nvPicPr>
            <p:cNvPr id="114699" name="Picture 7" descr="未标题-1 拷贝"/>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0"/>
              <a:ext cx="2558" cy="1776"/>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grpSp>
      <p:grpSp>
        <p:nvGrpSpPr>
          <p:cNvPr id="114694" name="Group 8"/>
          <p:cNvGrpSpPr>
            <a:grpSpLocks/>
          </p:cNvGrpSpPr>
          <p:nvPr/>
        </p:nvGrpSpPr>
        <p:grpSpPr bwMode="auto">
          <a:xfrm>
            <a:off x="468313" y="2781300"/>
            <a:ext cx="4146550" cy="3576638"/>
            <a:chOff x="0" y="0"/>
            <a:chExt cx="2624" cy="1986"/>
          </a:xfrm>
        </p:grpSpPr>
        <p:pic>
          <p:nvPicPr>
            <p:cNvPr id="114696" name="Picture 9" descr="未标题-4 拷贝"/>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0" y="0"/>
              <a:ext cx="2624" cy="1763"/>
            </a:xfrm>
            <a:prstGeom prst="rect">
              <a:avLst/>
            </a:prstGeom>
            <a:noFill/>
            <a:ln w="285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sp>
          <p:nvSpPr>
            <p:cNvPr id="114697" name="Rectangle 10"/>
            <p:cNvSpPr>
              <a:spLocks noChangeArrowheads="1"/>
            </p:cNvSpPr>
            <p:nvPr/>
          </p:nvSpPr>
          <p:spPr bwMode="auto">
            <a:xfrm>
              <a:off x="264" y="1782"/>
              <a:ext cx="2154" cy="2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r>
                <a:rPr lang="zh-CN" altLang="zh-CN" sz="1800" b="1"/>
                <a:t>NPN与PNP型BJT组成的复合管 </a:t>
              </a:r>
            </a:p>
          </p:txBody>
        </p:sp>
      </p:grpSp>
      <p:sp>
        <p:nvSpPr>
          <p:cNvPr id="198667" name="Rectangle 11"/>
          <p:cNvSpPr>
            <a:spLocks noChangeArrowheads="1"/>
          </p:cNvSpPr>
          <p:nvPr/>
        </p:nvSpPr>
        <p:spPr bwMode="auto">
          <a:xfrm>
            <a:off x="3059113" y="1484313"/>
            <a:ext cx="3095625" cy="547687"/>
          </a:xfrm>
          <a:prstGeom prst="rect">
            <a:avLst/>
          </a:prstGeom>
          <a:noFill/>
          <a:ln w="2857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r>
              <a:rPr lang="zh-CN" altLang="zh-CN" sz="2800" b="1" i="1">
                <a:ea typeface="华康简宋" charset="-122"/>
              </a:rPr>
              <a:t>r</a:t>
            </a:r>
            <a:r>
              <a:rPr lang="zh-CN" altLang="zh-CN" sz="2800" b="1" baseline="-30000">
                <a:ea typeface="华康简宋" charset="-122"/>
              </a:rPr>
              <a:t>be</a:t>
            </a:r>
            <a:r>
              <a:rPr lang="zh-CN" altLang="zh-CN" sz="2800" b="1">
                <a:ea typeface="华康简宋" charset="-122"/>
              </a:rPr>
              <a:t>＝</a:t>
            </a:r>
            <a:r>
              <a:rPr lang="zh-CN" altLang="zh-CN" sz="2800" b="1" i="1">
                <a:ea typeface="华康简宋" charset="-122"/>
              </a:rPr>
              <a:t>r</a:t>
            </a:r>
            <a:r>
              <a:rPr lang="zh-CN" altLang="zh-CN" sz="2800" b="1" baseline="-30000">
                <a:ea typeface="华康简宋" charset="-122"/>
              </a:rPr>
              <a:t>be1     </a:t>
            </a:r>
            <a:r>
              <a:rPr lang="zh-CN" altLang="zh-CN" b="1" i="1">
                <a:sym typeface="Symbol" pitchFamily="18" charset="2"/>
              </a:rPr>
              <a:t>= </a:t>
            </a:r>
            <a:r>
              <a:rPr lang="zh-CN" altLang="zh-CN" b="1" baseline="-25000">
                <a:sym typeface="Symbol" pitchFamily="18" charset="2"/>
              </a:rPr>
              <a:t>1</a:t>
            </a:r>
            <a:r>
              <a:rPr lang="zh-CN" altLang="zh-CN" b="1" i="1">
                <a:sym typeface="Symbol" pitchFamily="18" charset="2"/>
              </a:rPr>
              <a:t> </a:t>
            </a:r>
            <a:r>
              <a:rPr lang="zh-CN" altLang="zh-CN" b="1" i="1" baseline="-25000">
                <a:sym typeface="Symbol" pitchFamily="18" charset="2"/>
              </a:rPr>
              <a:t>2</a:t>
            </a:r>
            <a:endParaRPr lang="zh-CN" altLang="zh-CN" sz="2800" b="1">
              <a:sym typeface="Symbol" pitchFamily="18" charset="2"/>
            </a:endParaRPr>
          </a:p>
        </p:txBody>
      </p:sp>
    </p:spTree>
    <p:extLst>
      <p:ext uri="{BB962C8B-B14F-4D97-AF65-F5344CB8AC3E}">
        <p14:creationId xmlns:p14="http://schemas.microsoft.com/office/powerpoint/2010/main" xmlns="" val="3119529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8661"/>
                                        </p:tgtEl>
                                        <p:attrNameLst>
                                          <p:attrName>style.visibility</p:attrName>
                                        </p:attrNameLst>
                                      </p:cBhvr>
                                      <p:to>
                                        <p:strVal val="visible"/>
                                      </p:to>
                                    </p:set>
                                    <p:animEffect transition="in" filter="box(in)">
                                      <p:cBhvr>
                                        <p:cTn id="7" dur="500"/>
                                        <p:tgtEl>
                                          <p:spTgt spid="1986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98667"/>
                                        </p:tgtEl>
                                        <p:attrNameLst>
                                          <p:attrName>style.visibility</p:attrName>
                                        </p:attrNameLst>
                                      </p:cBhvr>
                                      <p:to>
                                        <p:strVal val="visible"/>
                                      </p:to>
                                    </p:set>
                                    <p:animEffect transition="in" filter="strips(downRight)">
                                      <p:cBhvr>
                                        <p:cTn id="12" dur="500"/>
                                        <p:tgtEl>
                                          <p:spTgt spid="198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7" grpId="0" animBg="1"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a:xfrm>
            <a:off x="701675" y="71438"/>
            <a:ext cx="7888288" cy="646112"/>
          </a:xfrm>
        </p:spPr>
        <p:txBody>
          <a:bodyPr/>
          <a:lstStyle/>
          <a:p>
            <a:r>
              <a:rPr lang="en-US" altLang="zh-CN" smtClean="0"/>
              <a:t>5.7.3  </a:t>
            </a:r>
            <a:r>
              <a:rPr lang="zh-CN" altLang="en-US" smtClean="0"/>
              <a:t>共源</a:t>
            </a:r>
            <a:r>
              <a:rPr lang="en-US" altLang="zh-CN" smtClean="0"/>
              <a:t>-</a:t>
            </a:r>
            <a:r>
              <a:rPr lang="zh-CN" altLang="en-US" smtClean="0"/>
              <a:t>共基放大电路</a:t>
            </a:r>
          </a:p>
        </p:txBody>
      </p:sp>
      <p:sp>
        <p:nvSpPr>
          <p:cNvPr id="10547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a:p>
        </p:txBody>
      </p:sp>
      <p:graphicFrame>
        <p:nvGraphicFramePr>
          <p:cNvPr id="105476" name="对象 3"/>
          <p:cNvGraphicFramePr>
            <a:graphicFrameLocks noChangeAspect="1"/>
          </p:cNvGraphicFramePr>
          <p:nvPr/>
        </p:nvGraphicFramePr>
        <p:xfrm>
          <a:off x="4289425" y="836613"/>
          <a:ext cx="4530725" cy="3892550"/>
        </p:xfrm>
        <a:graphic>
          <a:graphicData uri="http://schemas.openxmlformats.org/presentationml/2006/ole">
            <p:oleObj spid="_x0000_s38002" name="Picture" r:id="rId3" imgW="3236976" imgH="2779776" progId="Word.Picture.8">
              <p:embed/>
            </p:oleObj>
          </a:graphicData>
        </a:graphic>
      </p:graphicFrame>
      <p:sp>
        <p:nvSpPr>
          <p:cNvPr id="10547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a:p>
        </p:txBody>
      </p:sp>
      <p:graphicFrame>
        <p:nvGraphicFramePr>
          <p:cNvPr id="105478" name="对象 5"/>
          <p:cNvGraphicFramePr>
            <a:graphicFrameLocks noChangeAspect="1"/>
          </p:cNvGraphicFramePr>
          <p:nvPr/>
        </p:nvGraphicFramePr>
        <p:xfrm>
          <a:off x="323850" y="981075"/>
          <a:ext cx="4333875" cy="1984375"/>
        </p:xfrm>
        <a:graphic>
          <a:graphicData uri="http://schemas.openxmlformats.org/presentationml/2006/ole">
            <p:oleObj spid="_x0000_s38003" name="Picture" r:id="rId4" imgW="3095505" imgH="1418184" progId="Word.Picture.8">
              <p:embed/>
            </p:oleObj>
          </a:graphicData>
        </a:graphic>
      </p:graphicFrame>
      <p:graphicFrame>
        <p:nvGraphicFramePr>
          <p:cNvPr id="105479" name="对象 6"/>
          <p:cNvGraphicFramePr>
            <a:graphicFrameLocks noChangeAspect="1"/>
          </p:cNvGraphicFramePr>
          <p:nvPr/>
        </p:nvGraphicFramePr>
        <p:xfrm>
          <a:off x="971550" y="3141663"/>
          <a:ext cx="2692400" cy="482600"/>
        </p:xfrm>
        <a:graphic>
          <a:graphicData uri="http://schemas.openxmlformats.org/presentationml/2006/ole">
            <p:oleObj spid="_x0000_s38004" name="公式" r:id="rId5" imgW="1346200" imgH="241300" progId="Equation.3">
              <p:embed/>
            </p:oleObj>
          </a:graphicData>
        </a:graphic>
      </p:graphicFrame>
      <p:graphicFrame>
        <p:nvGraphicFramePr>
          <p:cNvPr id="105480" name="对象 7"/>
          <p:cNvGraphicFramePr>
            <a:graphicFrameLocks noChangeAspect="1"/>
          </p:cNvGraphicFramePr>
          <p:nvPr/>
        </p:nvGraphicFramePr>
        <p:xfrm>
          <a:off x="900113" y="3716338"/>
          <a:ext cx="3097212" cy="482600"/>
        </p:xfrm>
        <a:graphic>
          <a:graphicData uri="http://schemas.openxmlformats.org/presentationml/2006/ole">
            <p:oleObj spid="_x0000_s38005" r:id="rId6" imgW="1548728" imgH="241195" progId="">
              <p:embed/>
            </p:oleObj>
          </a:graphicData>
        </a:graphic>
      </p:graphicFrame>
      <p:graphicFrame>
        <p:nvGraphicFramePr>
          <p:cNvPr id="105481" name="对象 8"/>
          <p:cNvGraphicFramePr>
            <a:graphicFrameLocks noChangeAspect="1"/>
          </p:cNvGraphicFramePr>
          <p:nvPr/>
        </p:nvGraphicFramePr>
        <p:xfrm>
          <a:off x="900113" y="4327525"/>
          <a:ext cx="963612" cy="482600"/>
        </p:xfrm>
        <a:graphic>
          <a:graphicData uri="http://schemas.openxmlformats.org/presentationml/2006/ole">
            <p:oleObj spid="_x0000_s38006" name="公式" r:id="rId7" imgW="482391" imgH="241195" progId="Equation.3">
              <p:embed/>
            </p:oleObj>
          </a:graphicData>
        </a:graphic>
      </p:graphicFrame>
      <p:graphicFrame>
        <p:nvGraphicFramePr>
          <p:cNvPr id="105482" name="对象 9"/>
          <p:cNvGraphicFramePr>
            <a:graphicFrameLocks noChangeAspect="1"/>
          </p:cNvGraphicFramePr>
          <p:nvPr/>
        </p:nvGraphicFramePr>
        <p:xfrm>
          <a:off x="684213" y="5373688"/>
          <a:ext cx="7594600" cy="939800"/>
        </p:xfrm>
        <a:graphic>
          <a:graphicData uri="http://schemas.openxmlformats.org/presentationml/2006/ole">
            <p:oleObj spid="_x0000_s38007" r:id="rId8" imgW="3797300" imgH="469900" progId="">
              <p:embed/>
            </p:oleObj>
          </a:graphicData>
        </a:graphic>
      </p:graphicFrame>
      <p:sp>
        <p:nvSpPr>
          <p:cNvPr id="105483" name="Rectangle 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a:p>
        </p:txBody>
      </p:sp>
      <p:sp>
        <p:nvSpPr>
          <p:cNvPr id="105484" name="Rectangle 10"/>
          <p:cNvSpPr>
            <a:spLocks noChangeArrowheads="1"/>
          </p:cNvSpPr>
          <p:nvPr/>
        </p:nvSpPr>
        <p:spPr bwMode="auto">
          <a:xfrm>
            <a:off x="0" y="701675"/>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a:p>
        </p:txBody>
      </p:sp>
      <p:sp>
        <p:nvSpPr>
          <p:cNvPr id="105485" name="Rectangle 11"/>
          <p:cNvSpPr>
            <a:spLocks noChangeArrowheads="1"/>
          </p:cNvSpPr>
          <p:nvPr/>
        </p:nvSpPr>
        <p:spPr bwMode="auto">
          <a:xfrm>
            <a:off x="0" y="140335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a:p>
        </p:txBody>
      </p:sp>
      <p:sp>
        <p:nvSpPr>
          <p:cNvPr id="105486" name="Rectangle 12"/>
          <p:cNvSpPr>
            <a:spLocks noChangeArrowheads="1"/>
          </p:cNvSpPr>
          <p:nvPr/>
        </p:nvSpPr>
        <p:spPr bwMode="auto">
          <a:xfrm>
            <a:off x="323850" y="4941888"/>
            <a:ext cx="7127875" cy="460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indent="2032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zh-CN" altLang="zh-CN" sz="2400">
                <a:latin typeface="Times New Roman" pitchFamily="18" charset="0"/>
                <a:cs typeface="Times New Roman" pitchFamily="18" charset="0"/>
              </a:rPr>
              <a:t>所以</a:t>
            </a:r>
            <a:r>
              <a:rPr lang="zh-CN" altLang="en-US" sz="2400">
                <a:latin typeface="Times New Roman" pitchFamily="18" charset="0"/>
                <a:cs typeface="Times New Roman" pitchFamily="18" charset="0"/>
              </a:rPr>
              <a:t>     </a:t>
            </a:r>
            <a:endParaRPr lang="zh-CN" altLang="en-US" sz="4800">
              <a:latin typeface="Arial" pitchFamily="34" charset="0"/>
            </a:endParaRPr>
          </a:p>
        </p:txBody>
      </p:sp>
      <p:sp>
        <p:nvSpPr>
          <p:cNvPr id="10548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a:p>
        </p:txBody>
      </p:sp>
      <p:graphicFrame>
        <p:nvGraphicFramePr>
          <p:cNvPr id="105488" name="对象 15"/>
          <p:cNvGraphicFramePr>
            <a:graphicFrameLocks noChangeAspect="1"/>
          </p:cNvGraphicFramePr>
          <p:nvPr/>
        </p:nvGraphicFramePr>
        <p:xfrm>
          <a:off x="2771775" y="4365625"/>
          <a:ext cx="1549400" cy="457200"/>
        </p:xfrm>
        <a:graphic>
          <a:graphicData uri="http://schemas.openxmlformats.org/presentationml/2006/ole">
            <p:oleObj spid="_x0000_s38008" r:id="rId9" imgW="774364" imgH="228501" progId="">
              <p:embed/>
            </p:oleObj>
          </a:graphicData>
        </a:graphic>
      </p:graphicFrame>
      <p:sp>
        <p:nvSpPr>
          <p:cNvPr id="17" name="Line 4"/>
          <p:cNvSpPr>
            <a:spLocks noChangeShapeType="1"/>
          </p:cNvSpPr>
          <p:nvPr/>
        </p:nvSpPr>
        <p:spPr bwMode="auto">
          <a:xfrm>
            <a:off x="533400" y="762000"/>
            <a:ext cx="4953000" cy="0"/>
          </a:xfrm>
          <a:prstGeom prst="line">
            <a:avLst/>
          </a:prstGeom>
          <a:noFill/>
          <a:ln w="889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xmlns="" val="400563904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xfrm>
            <a:off x="180975" y="692150"/>
            <a:ext cx="7772400" cy="5762625"/>
          </a:xfrm>
          <a:noFill/>
        </p:spPr>
        <p:txBody>
          <a:bodyPr/>
          <a:lstStyle/>
          <a:p>
            <a:pPr eaLnBrk="1" hangingPunct="1">
              <a:buFontTx/>
              <a:buNone/>
            </a:pPr>
            <a:r>
              <a:rPr lang="zh-CN" altLang="en-US" sz="2800" b="1" dirty="0" smtClean="0">
                <a:solidFill>
                  <a:srgbClr val="FF0000"/>
                </a:solidFill>
              </a:rPr>
              <a:t>知识点</a:t>
            </a:r>
          </a:p>
          <a:p>
            <a:pPr eaLnBrk="1" hangingPunct="1">
              <a:buFontTx/>
              <a:buNone/>
            </a:pPr>
            <a:r>
              <a:rPr lang="zh-CN" altLang="en-US" sz="2800" b="1" dirty="0" smtClean="0"/>
              <a:t>        </a:t>
            </a:r>
            <a:r>
              <a:rPr lang="zh-CN" altLang="en-US" sz="2800" b="1" dirty="0" smtClean="0">
                <a:latin typeface="楷体_GB2312" pitchFamily="1" charset="-122"/>
                <a:ea typeface="楷体_GB2312" pitchFamily="1" charset="-122"/>
              </a:rPr>
              <a:t>1.BJT的工作模式的静态估算。</a:t>
            </a:r>
          </a:p>
          <a:p>
            <a:pPr eaLnBrk="1" hangingPunct="1">
              <a:buFontTx/>
              <a:buNone/>
            </a:pPr>
            <a:r>
              <a:rPr lang="zh-CN" altLang="en-US" sz="2800" b="1" dirty="0" smtClean="0">
                <a:latin typeface="楷体_GB2312" pitchFamily="1" charset="-122"/>
                <a:ea typeface="楷体_GB2312" pitchFamily="1" charset="-122"/>
              </a:rPr>
              <a:t>    2.BJT放大电路的图解分析法</a:t>
            </a:r>
          </a:p>
          <a:p>
            <a:pPr eaLnBrk="1" hangingPunct="1">
              <a:buFontTx/>
              <a:buNone/>
            </a:pPr>
            <a:r>
              <a:rPr lang="zh-CN" altLang="en-US" sz="2800" b="1" dirty="0" smtClean="0">
                <a:latin typeface="楷体_GB2312" pitchFamily="1" charset="-122"/>
                <a:ea typeface="楷体_GB2312" pitchFamily="1" charset="-122"/>
              </a:rPr>
              <a:t>    3.BJT的小信号等效电路模型及其放大电路的小信号模型分析法。</a:t>
            </a:r>
          </a:p>
          <a:p>
            <a:pPr eaLnBrk="1" hangingPunct="1">
              <a:buFontTx/>
              <a:buNone/>
            </a:pPr>
            <a:r>
              <a:rPr lang="zh-CN" altLang="en-US" sz="2800" b="1" dirty="0" smtClean="0">
                <a:latin typeface="楷体_GB2312" pitchFamily="1" charset="-122"/>
                <a:ea typeface="楷体_GB2312" pitchFamily="1" charset="-122"/>
                <a:sym typeface="Arial" pitchFamily="34" charset="0"/>
              </a:rPr>
              <a:t>    </a:t>
            </a:r>
          </a:p>
        </p:txBody>
      </p:sp>
      <p:sp>
        <p:nvSpPr>
          <p:cNvPr id="80899" name="Rectangle 3"/>
          <p:cNvSpPr>
            <a:spLocks noGrp="1" noChangeArrowheads="1"/>
          </p:cNvSpPr>
          <p:nvPr>
            <p:ph type="title"/>
          </p:nvPr>
        </p:nvSpPr>
        <p:spPr>
          <a:xfrm>
            <a:off x="684213" y="44450"/>
            <a:ext cx="7772400" cy="633413"/>
          </a:xfrm>
          <a:noFill/>
        </p:spPr>
        <p:txBody>
          <a:bodyPr/>
          <a:lstStyle/>
          <a:p>
            <a:pPr eaLnBrk="1" hangingPunct="1"/>
            <a:r>
              <a:rPr lang="zh-CN" altLang="en-US" sz="3200" b="1" dirty="0" smtClean="0">
                <a:solidFill>
                  <a:srgbClr val="000099"/>
                </a:solidFill>
              </a:rPr>
              <a:t>第</a:t>
            </a:r>
            <a:r>
              <a:rPr lang="zh-CN" altLang="en-US" sz="3200" b="1" dirty="0">
                <a:solidFill>
                  <a:srgbClr val="000099"/>
                </a:solidFill>
              </a:rPr>
              <a:t>四</a:t>
            </a:r>
            <a:r>
              <a:rPr lang="zh-CN" altLang="en-US" sz="3200" b="1" dirty="0" smtClean="0">
                <a:solidFill>
                  <a:srgbClr val="000099"/>
                </a:solidFill>
              </a:rPr>
              <a:t>周内容回顾</a:t>
            </a:r>
          </a:p>
        </p:txBody>
      </p:sp>
      <p:sp>
        <p:nvSpPr>
          <p:cNvPr id="80900" name="Rectangle 4"/>
          <p:cNvSpPr>
            <a:spLocks noChangeArrowheads="1"/>
          </p:cNvSpPr>
          <p:nvPr/>
        </p:nvSpPr>
        <p:spPr bwMode="auto">
          <a:xfrm>
            <a:off x="0" y="692150"/>
            <a:ext cx="9144000" cy="71438"/>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spTree>
    <p:extLst>
      <p:ext uri="{BB962C8B-B14F-4D97-AF65-F5344CB8AC3E}">
        <p14:creationId xmlns:p14="http://schemas.microsoft.com/office/powerpoint/2010/main" xmlns="" val="202522417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xfrm>
            <a:off x="685800" y="763588"/>
            <a:ext cx="7772400" cy="5762625"/>
          </a:xfrm>
          <a:noFill/>
        </p:spPr>
        <p:txBody>
          <a:bodyPr/>
          <a:lstStyle/>
          <a:p>
            <a:pPr eaLnBrk="1" hangingPunct="1">
              <a:buFontTx/>
              <a:buNone/>
            </a:pPr>
            <a:r>
              <a:rPr lang="zh-CN" altLang="en-US" sz="2800" b="1" dirty="0" smtClean="0">
                <a:solidFill>
                  <a:srgbClr val="FF0000"/>
                </a:solidFill>
              </a:rPr>
              <a:t>知识点</a:t>
            </a:r>
          </a:p>
          <a:p>
            <a:pPr>
              <a:buFontTx/>
              <a:buNone/>
            </a:pPr>
            <a:r>
              <a:rPr lang="zh-CN" altLang="en-US" sz="2800" b="1" dirty="0" smtClean="0"/>
              <a:t>        </a:t>
            </a:r>
            <a:r>
              <a:rPr lang="zh-CN" altLang="en-US" sz="2800" b="1" dirty="0" smtClean="0">
                <a:latin typeface="楷体_GB2312" pitchFamily="1" charset="-122"/>
                <a:ea typeface="楷体_GB2312" pitchFamily="1" charset="-122"/>
              </a:rPr>
              <a:t>1.</a:t>
            </a:r>
            <a:r>
              <a:rPr lang="zh-CN" altLang="en-US" sz="2800" b="1" dirty="0">
                <a:latin typeface="楷体_GB2312" pitchFamily="1" charset="-122"/>
                <a:ea typeface="楷体_GB2312" pitchFamily="1" charset="-122"/>
                <a:sym typeface="Arial" pitchFamily="34" charset="0"/>
              </a:rPr>
              <a:t>稳定静态工作点的目的及条件，静态工作点稳定电路（基极分压式射极偏置</a:t>
            </a:r>
            <a:r>
              <a:rPr lang="zh-CN" altLang="en-US" sz="2800" b="1" dirty="0" smtClean="0">
                <a:latin typeface="楷体_GB2312" pitchFamily="1" charset="-122"/>
                <a:ea typeface="楷体_GB2312" pitchFamily="1" charset="-122"/>
                <a:sym typeface="Arial" pitchFamily="34" charset="0"/>
              </a:rPr>
              <a:t>电路，双电源射极偏置电路，恒流源射极偏置电路）</a:t>
            </a:r>
            <a:r>
              <a:rPr lang="zh-CN" altLang="en-US" sz="2800" b="1" dirty="0" smtClean="0">
                <a:latin typeface="楷体_GB2312" pitchFamily="1" charset="-122"/>
                <a:ea typeface="楷体_GB2312" pitchFamily="1" charset="-122"/>
              </a:rPr>
              <a:t>    2</a:t>
            </a:r>
            <a:r>
              <a:rPr lang="zh-CN" altLang="en-US" sz="2800" b="1" dirty="0">
                <a:latin typeface="楷体_GB2312" pitchFamily="1" charset="-122"/>
                <a:ea typeface="楷体_GB2312" pitchFamily="1" charset="-122"/>
              </a:rPr>
              <a:t>.共集电极放大电路和共基极放大电路组态的判断，静态和动态的分析方法。</a:t>
            </a:r>
          </a:p>
          <a:p>
            <a:pPr>
              <a:buFontTx/>
              <a:buNone/>
            </a:pPr>
            <a:r>
              <a:rPr lang="zh-CN" altLang="en-US" sz="2800" b="1" dirty="0">
                <a:latin typeface="楷体_GB2312" pitchFamily="1" charset="-122"/>
                <a:ea typeface="楷体_GB2312" pitchFamily="1" charset="-122"/>
              </a:rPr>
              <a:t>  </a:t>
            </a:r>
            <a:r>
              <a:rPr lang="en-US" altLang="zh-CN" sz="2800" b="1" dirty="0" smtClean="0">
                <a:latin typeface="楷体_GB2312" pitchFamily="1" charset="-122"/>
                <a:ea typeface="楷体_GB2312" pitchFamily="1" charset="-122"/>
              </a:rPr>
              <a:t>3</a:t>
            </a:r>
            <a:r>
              <a:rPr lang="zh-CN" altLang="en-US" sz="2800" b="1" dirty="0" smtClean="0">
                <a:latin typeface="楷体_GB2312" pitchFamily="1" charset="-122"/>
                <a:ea typeface="楷体_GB2312" pitchFamily="1" charset="-122"/>
              </a:rPr>
              <a:t>.</a:t>
            </a:r>
            <a:r>
              <a:rPr lang="zh-CN" altLang="en-US" sz="2800" b="1" dirty="0">
                <a:latin typeface="楷体_GB2312" pitchFamily="1" charset="-122"/>
                <a:ea typeface="楷体_GB2312" pitchFamily="1" charset="-122"/>
              </a:rPr>
              <a:t>BJT三种组态放大电路动态性能指标的特点，三种组态电路的应用场合。</a:t>
            </a:r>
          </a:p>
          <a:p>
            <a:pPr>
              <a:buFontTx/>
              <a:buNone/>
            </a:pPr>
            <a:r>
              <a:rPr lang="zh-CN" altLang="en-US" sz="2800" b="1" dirty="0">
                <a:latin typeface="楷体_GB2312" pitchFamily="1" charset="-122"/>
                <a:ea typeface="楷体_GB2312" pitchFamily="1" charset="-122"/>
              </a:rPr>
              <a:t>  </a:t>
            </a:r>
            <a:r>
              <a:rPr lang="en-US" altLang="zh-CN" sz="2800" b="1" dirty="0" smtClean="0">
                <a:latin typeface="楷体_GB2312" pitchFamily="1" charset="-122"/>
                <a:ea typeface="楷体_GB2312" pitchFamily="1" charset="-122"/>
              </a:rPr>
              <a:t>4</a:t>
            </a:r>
            <a:r>
              <a:rPr lang="zh-CN" altLang="en-US" sz="2800" b="1" dirty="0" smtClean="0">
                <a:latin typeface="楷体_GB2312" pitchFamily="1" charset="-122"/>
                <a:ea typeface="楷体_GB2312" pitchFamily="1" charset="-122"/>
              </a:rPr>
              <a:t>.</a:t>
            </a:r>
            <a:r>
              <a:rPr lang="zh-CN" altLang="en-US" sz="2800" b="1" dirty="0">
                <a:latin typeface="楷体_GB2312" pitchFamily="1" charset="-122"/>
                <a:ea typeface="楷体_GB2312" pitchFamily="1" charset="-122"/>
              </a:rPr>
              <a:t>组合放大电路电路各级电路组态的判断，静态和动态的分析</a:t>
            </a:r>
            <a:r>
              <a:rPr lang="zh-CN" altLang="en-US" sz="2800" b="1" dirty="0" smtClean="0">
                <a:latin typeface="楷体_GB2312" pitchFamily="1" charset="-122"/>
                <a:ea typeface="楷体_GB2312" pitchFamily="1" charset="-122"/>
              </a:rPr>
              <a:t>方法</a:t>
            </a:r>
            <a:endParaRPr lang="zh-CN" altLang="en-US" sz="2800" b="1" dirty="0">
              <a:latin typeface="楷体_GB2312" pitchFamily="1" charset="-122"/>
              <a:ea typeface="楷体_GB2312" pitchFamily="1" charset="-122"/>
            </a:endParaRPr>
          </a:p>
          <a:p>
            <a:pPr eaLnBrk="1" hangingPunct="1">
              <a:buFontTx/>
              <a:buNone/>
            </a:pPr>
            <a:r>
              <a:rPr lang="zh-CN" altLang="en-US" sz="2800" b="1" dirty="0" smtClean="0">
                <a:latin typeface="楷体_GB2312" pitchFamily="1" charset="-122"/>
                <a:ea typeface="楷体_GB2312" pitchFamily="1" charset="-122"/>
                <a:sym typeface="Arial" pitchFamily="34" charset="0"/>
              </a:rPr>
              <a:t>    </a:t>
            </a:r>
          </a:p>
        </p:txBody>
      </p:sp>
      <p:sp>
        <p:nvSpPr>
          <p:cNvPr id="80899" name="Rectangle 3"/>
          <p:cNvSpPr>
            <a:spLocks noGrp="1" noChangeArrowheads="1"/>
          </p:cNvSpPr>
          <p:nvPr>
            <p:ph type="title"/>
          </p:nvPr>
        </p:nvSpPr>
        <p:spPr>
          <a:xfrm>
            <a:off x="684213" y="44450"/>
            <a:ext cx="7772400" cy="633413"/>
          </a:xfrm>
          <a:noFill/>
        </p:spPr>
        <p:txBody>
          <a:bodyPr/>
          <a:lstStyle/>
          <a:p>
            <a:pPr eaLnBrk="1" hangingPunct="1"/>
            <a:r>
              <a:rPr lang="zh-CN" altLang="en-US" sz="3200" b="1" dirty="0" smtClean="0">
                <a:solidFill>
                  <a:srgbClr val="000099"/>
                </a:solidFill>
              </a:rPr>
              <a:t>第</a:t>
            </a:r>
            <a:r>
              <a:rPr lang="zh-CN" altLang="en-US" sz="3200" b="1" dirty="0">
                <a:solidFill>
                  <a:srgbClr val="000099"/>
                </a:solidFill>
              </a:rPr>
              <a:t>五</a:t>
            </a:r>
            <a:r>
              <a:rPr lang="zh-CN" altLang="en-US" sz="3200" b="1" dirty="0" smtClean="0">
                <a:solidFill>
                  <a:srgbClr val="000099"/>
                </a:solidFill>
              </a:rPr>
              <a:t>周内容回顾</a:t>
            </a:r>
          </a:p>
        </p:txBody>
      </p:sp>
      <p:sp>
        <p:nvSpPr>
          <p:cNvPr id="80900" name="Rectangle 4"/>
          <p:cNvSpPr>
            <a:spLocks noChangeArrowheads="1"/>
          </p:cNvSpPr>
          <p:nvPr/>
        </p:nvSpPr>
        <p:spPr bwMode="auto">
          <a:xfrm>
            <a:off x="0" y="692150"/>
            <a:ext cx="9144000" cy="71438"/>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spTree>
    <p:extLst>
      <p:ext uri="{BB962C8B-B14F-4D97-AF65-F5344CB8AC3E}">
        <p14:creationId xmlns:p14="http://schemas.microsoft.com/office/powerpoint/2010/main" xmlns="" val="352747103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body" idx="1"/>
          </p:nvPr>
        </p:nvSpPr>
        <p:spPr>
          <a:xfrm>
            <a:off x="755650" y="908050"/>
            <a:ext cx="7772400" cy="5761038"/>
          </a:xfrm>
          <a:noFill/>
        </p:spPr>
        <p:txBody>
          <a:bodyPr/>
          <a:lstStyle/>
          <a:p>
            <a:pPr eaLnBrk="1" hangingPunct="1">
              <a:buFontTx/>
              <a:buNone/>
            </a:pPr>
            <a:r>
              <a:rPr lang="zh-CN" altLang="en-US" sz="2000" b="1" dirty="0" smtClean="0">
                <a:solidFill>
                  <a:srgbClr val="FF0000"/>
                </a:solidFill>
              </a:rPr>
              <a:t>教学要求</a:t>
            </a:r>
            <a:endParaRPr lang="zh-CN" altLang="en-US" sz="2000" b="1" dirty="0" smtClean="0"/>
          </a:p>
          <a:p>
            <a:pPr eaLnBrk="1" hangingPunct="1">
              <a:buFontTx/>
              <a:buNone/>
            </a:pPr>
            <a:r>
              <a:rPr lang="zh-CN" altLang="en-US" sz="2000" b="1" dirty="0" smtClean="0"/>
              <a:t>              </a:t>
            </a:r>
            <a:r>
              <a:rPr lang="zh-CN" altLang="en-US" sz="2400" b="1" dirty="0" smtClean="0">
                <a:latin typeface="楷体_GB2312" pitchFamily="1" charset="-122"/>
                <a:ea typeface="楷体_GB2312" pitchFamily="1" charset="-122"/>
              </a:rPr>
              <a:t>1.掌握晶体三极管放大模式下的工作原理及电流分配关系。</a:t>
            </a:r>
            <a:br>
              <a:rPr lang="zh-CN" altLang="en-US" sz="2400" b="1" dirty="0" smtClean="0">
                <a:latin typeface="楷体_GB2312" pitchFamily="1" charset="-122"/>
                <a:ea typeface="楷体_GB2312" pitchFamily="1" charset="-122"/>
              </a:rPr>
            </a:br>
            <a:r>
              <a:rPr lang="zh-CN" altLang="en-US" sz="2400" b="1" dirty="0" smtClean="0">
                <a:latin typeface="楷体_GB2312" pitchFamily="1" charset="-122"/>
                <a:ea typeface="楷体_GB2312" pitchFamily="1" charset="-122"/>
              </a:rPr>
              <a:t>　　2.熟悉三极管放大、饱和、截止三种模式的工作条件及性能特点，能熟练利用估算法判断三极管的工作模式，能熟练判断放大电路的组成是否合理。</a:t>
            </a:r>
          </a:p>
          <a:p>
            <a:pPr eaLnBrk="1" hangingPunct="1">
              <a:buFontTx/>
              <a:buNone/>
            </a:pPr>
            <a:r>
              <a:rPr lang="zh-CN" altLang="en-US" sz="2400" b="1" dirty="0" smtClean="0">
                <a:latin typeface="楷体_GB2312" pitchFamily="1" charset="-122"/>
                <a:ea typeface="楷体_GB2312" pitchFamily="1" charset="-122"/>
              </a:rPr>
              <a:t>　　 3.熟悉三极管的共射电路输入及输出特性曲线，小信号电路模型，掌握各种模型的特点及应用场合。</a:t>
            </a:r>
            <a:br>
              <a:rPr lang="zh-CN" altLang="en-US" sz="2400" b="1" dirty="0" smtClean="0">
                <a:latin typeface="楷体_GB2312" pitchFamily="1" charset="-122"/>
                <a:ea typeface="楷体_GB2312" pitchFamily="1" charset="-122"/>
              </a:rPr>
            </a:br>
            <a:r>
              <a:rPr lang="zh-CN" altLang="en-US" sz="2400" b="1" dirty="0" smtClean="0">
                <a:latin typeface="楷体_GB2312" pitchFamily="1" charset="-122"/>
                <a:ea typeface="楷体_GB2312" pitchFamily="1" charset="-122"/>
              </a:rPr>
              <a:t>　　4.熟悉三极管放大电路三种分析方法：估算法、图解法及小信号等效电路法。　　</a:t>
            </a:r>
          </a:p>
          <a:p>
            <a:pPr eaLnBrk="1" hangingPunct="1">
              <a:buFontTx/>
              <a:buNone/>
            </a:pPr>
            <a:r>
              <a:rPr lang="zh-CN" altLang="en-US" sz="2400" b="1" dirty="0" smtClean="0">
                <a:latin typeface="楷体_GB2312" pitchFamily="1" charset="-122"/>
                <a:ea typeface="楷体_GB2312" pitchFamily="1" charset="-122"/>
              </a:rPr>
              <a:t>      5.掌握三种组态放大器的电路组成及分析方法，并熟悉各种电路的性能特点和应用场合。</a:t>
            </a:r>
            <a:endParaRPr lang="en-US" altLang="zh-CN" sz="2400" b="1" dirty="0" smtClean="0">
              <a:latin typeface="楷体_GB2312" pitchFamily="1" charset="-122"/>
              <a:ea typeface="楷体_GB2312" pitchFamily="1" charset="-122"/>
            </a:endParaRPr>
          </a:p>
          <a:p>
            <a:pPr eaLnBrk="1" hangingPunct="1">
              <a:buFontTx/>
              <a:buNone/>
            </a:pPr>
            <a:r>
              <a:rPr lang="en-US" altLang="zh-CN" sz="2400" b="1" dirty="0">
                <a:latin typeface="楷体_GB2312" pitchFamily="1" charset="-122"/>
                <a:ea typeface="楷体_GB2312" pitchFamily="1" charset="-122"/>
              </a:rPr>
              <a:t> </a:t>
            </a:r>
            <a:r>
              <a:rPr lang="en-US" altLang="zh-CN" sz="2400" b="1" dirty="0" smtClean="0">
                <a:latin typeface="楷体_GB2312" pitchFamily="1" charset="-122"/>
                <a:ea typeface="楷体_GB2312" pitchFamily="1" charset="-122"/>
              </a:rPr>
              <a:t>     6.</a:t>
            </a:r>
            <a:r>
              <a:rPr lang="zh-CN" altLang="en-US" sz="2400" b="1" dirty="0" smtClean="0">
                <a:latin typeface="楷体_GB2312" pitchFamily="1" charset="-122"/>
                <a:ea typeface="楷体_GB2312" pitchFamily="1" charset="-122"/>
              </a:rPr>
              <a:t>掌握多极放大电路的分析方法</a:t>
            </a:r>
          </a:p>
          <a:p>
            <a:pPr eaLnBrk="1" hangingPunct="1">
              <a:buFontTx/>
              <a:buNone/>
            </a:pPr>
            <a:r>
              <a:rPr lang="zh-CN" altLang="en-US" sz="2400" b="1" dirty="0" smtClean="0">
                <a:latin typeface="楷体_GB2312" pitchFamily="1" charset="-122"/>
                <a:ea typeface="楷体_GB2312" pitchFamily="1" charset="-122"/>
              </a:rPr>
              <a:t>　　</a:t>
            </a:r>
          </a:p>
        </p:txBody>
      </p:sp>
      <p:sp>
        <p:nvSpPr>
          <p:cNvPr id="148483" name="Rectangle 3"/>
          <p:cNvSpPr>
            <a:spLocks noGrp="1" noChangeArrowheads="1"/>
          </p:cNvSpPr>
          <p:nvPr>
            <p:ph type="title"/>
          </p:nvPr>
        </p:nvSpPr>
        <p:spPr>
          <a:xfrm>
            <a:off x="684213" y="44450"/>
            <a:ext cx="7772400" cy="633413"/>
          </a:xfrm>
          <a:noFill/>
        </p:spPr>
        <p:txBody>
          <a:bodyPr/>
          <a:lstStyle/>
          <a:p>
            <a:pPr eaLnBrk="1" hangingPunct="1"/>
            <a:r>
              <a:rPr lang="zh-CN" altLang="zh-CN" sz="3200" b="1" dirty="0" smtClean="0">
                <a:solidFill>
                  <a:srgbClr val="000099"/>
                </a:solidFill>
              </a:rPr>
              <a:t>第</a:t>
            </a:r>
            <a:r>
              <a:rPr lang="zh-CN" altLang="en-US" sz="3200" b="1" dirty="0" smtClean="0">
                <a:solidFill>
                  <a:srgbClr val="000099"/>
                </a:solidFill>
              </a:rPr>
              <a:t>五</a:t>
            </a:r>
            <a:r>
              <a:rPr lang="zh-CN" altLang="zh-CN" sz="3200" b="1" dirty="0" smtClean="0">
                <a:solidFill>
                  <a:srgbClr val="000099"/>
                </a:solidFill>
              </a:rPr>
              <a:t>章   三极管及放大电路</a:t>
            </a:r>
          </a:p>
        </p:txBody>
      </p:sp>
      <p:sp>
        <p:nvSpPr>
          <p:cNvPr id="148484" name="Rectangle 4"/>
          <p:cNvSpPr>
            <a:spLocks noChangeArrowheads="1"/>
          </p:cNvSpPr>
          <p:nvPr/>
        </p:nvSpPr>
        <p:spPr bwMode="auto">
          <a:xfrm>
            <a:off x="0" y="692150"/>
            <a:ext cx="9144000" cy="71438"/>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spTree>
    <p:extLst>
      <p:ext uri="{BB962C8B-B14F-4D97-AF65-F5344CB8AC3E}">
        <p14:creationId xmlns:p14="http://schemas.microsoft.com/office/powerpoint/2010/main" xmlns="" val="42227201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27088" y="333375"/>
            <a:ext cx="4295775" cy="579438"/>
          </a:xfrm>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t">
            <a:spAutoFit/>
          </a:bodyPr>
          <a:lstStyle/>
          <a:p>
            <a:pPr algn="l" eaLnBrk="1" hangingPunct="1"/>
            <a:r>
              <a:rPr lang="zh-CN" altLang="zh-CN" sz="3200" b="1" smtClean="0">
                <a:solidFill>
                  <a:srgbClr val="000066"/>
                </a:solidFill>
                <a:ea typeface="黑体" pitchFamily="49" charset="-122"/>
              </a:rPr>
              <a:t>半导体三极管图片</a:t>
            </a:r>
          </a:p>
        </p:txBody>
      </p:sp>
      <p:graphicFrame>
        <p:nvGraphicFramePr>
          <p:cNvPr id="11267" name="Object 3"/>
          <p:cNvGraphicFramePr>
            <a:graphicFrameLocks noChangeAspect="1"/>
          </p:cNvGraphicFramePr>
          <p:nvPr/>
        </p:nvGraphicFramePr>
        <p:xfrm>
          <a:off x="971550" y="1268413"/>
          <a:ext cx="6769100" cy="5113337"/>
        </p:xfrm>
        <a:graphic>
          <a:graphicData uri="http://schemas.openxmlformats.org/presentationml/2006/ole">
            <p:oleObj spid="_x0000_s2075" r:id="rId4" imgW="3114355" imgH="2352301" progId="PBrush">
              <p:embed/>
            </p:oleObj>
          </a:graphicData>
        </a:graphic>
      </p:graphicFrame>
    </p:spTree>
    <p:extLst>
      <p:ext uri="{BB962C8B-B14F-4D97-AF65-F5344CB8AC3E}">
        <p14:creationId xmlns:p14="http://schemas.microsoft.com/office/powerpoint/2010/main" xmlns="" val="2060425430"/>
      </p:ext>
    </p:extLst>
  </p:cSld>
  <p:clrMapOvr>
    <a:masterClrMapping/>
  </p:clrMapOvr>
  <p:transition>
    <p:random/>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755650" y="765175"/>
            <a:ext cx="2919413"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nchor="ct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lnSpc>
                <a:spcPct val="90000"/>
              </a:lnSpc>
            </a:pPr>
            <a:r>
              <a:rPr lang="zh-CN" altLang="zh-CN" sz="6000" b="1">
                <a:solidFill>
                  <a:srgbClr val="FF3300"/>
                </a:solidFill>
                <a:ea typeface="黑体" pitchFamily="49" charset="-122"/>
              </a:rPr>
              <a:t>作业：</a:t>
            </a:r>
            <a:endParaRPr lang="zh-CN" altLang="zh-CN" sz="6000" b="1">
              <a:solidFill>
                <a:srgbClr val="0033CC"/>
              </a:solidFill>
              <a:ea typeface="黑体" pitchFamily="49" charset="-122"/>
            </a:endParaRPr>
          </a:p>
        </p:txBody>
      </p:sp>
      <p:sp>
        <p:nvSpPr>
          <p:cNvPr id="5" name="Text Box 11">
            <a:hlinkClick r:id="rId2" action="ppaction://hlinkpres?slideindex=1&amp;slidetitle=没有幻灯片标题"/>
          </p:cNvPr>
          <p:cNvSpPr txBox="1">
            <a:spLocks noChangeArrowheads="1"/>
          </p:cNvSpPr>
          <p:nvPr/>
        </p:nvSpPr>
        <p:spPr bwMode="auto">
          <a:xfrm>
            <a:off x="748150" y="328582"/>
            <a:ext cx="7834312" cy="61247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spcBef>
                <a:spcPct val="50000"/>
              </a:spcBef>
            </a:pPr>
            <a:r>
              <a:rPr lang="zh-CN" altLang="zh-CN" sz="6000" b="1" dirty="0" smtClean="0">
                <a:ea typeface="黑体" pitchFamily="49" charset="-122"/>
              </a:rPr>
              <a:t> </a:t>
            </a:r>
            <a:endParaRPr lang="en-US" altLang="zh-CN" sz="6000" b="1" dirty="0">
              <a:ea typeface="黑体" pitchFamily="49" charset="-122"/>
            </a:endParaRPr>
          </a:p>
          <a:p>
            <a:pPr eaLnBrk="1" hangingPunct="1">
              <a:lnSpc>
                <a:spcPts val="4000"/>
              </a:lnSpc>
              <a:spcBef>
                <a:spcPct val="50000"/>
              </a:spcBef>
            </a:pPr>
            <a:r>
              <a:rPr lang="en-US" altLang="zh-CN" sz="4400" b="1" dirty="0"/>
              <a:t>5</a:t>
            </a:r>
            <a:r>
              <a:rPr lang="zh-CN" altLang="zh-CN" sz="4400" b="1" dirty="0"/>
              <a:t>.1.1</a:t>
            </a:r>
            <a:r>
              <a:rPr lang="zh-CN" altLang="zh-CN" sz="4400" b="1" dirty="0" smtClean="0"/>
              <a:t>，</a:t>
            </a:r>
            <a:r>
              <a:rPr lang="en-US" altLang="zh-CN" sz="4400" b="1" dirty="0"/>
              <a:t>5</a:t>
            </a:r>
            <a:r>
              <a:rPr lang="zh-CN" altLang="zh-CN" sz="4400" b="1" dirty="0"/>
              <a:t>.1.3 </a:t>
            </a:r>
            <a:r>
              <a:rPr lang="en-US" altLang="zh-CN" sz="4400" b="1" dirty="0"/>
              <a:t> </a:t>
            </a:r>
            <a:endParaRPr lang="en-US" altLang="zh-CN" sz="4400" b="1" dirty="0" smtClean="0"/>
          </a:p>
          <a:p>
            <a:pPr eaLnBrk="1" hangingPunct="1">
              <a:lnSpc>
                <a:spcPts val="4000"/>
              </a:lnSpc>
              <a:spcBef>
                <a:spcPct val="50000"/>
              </a:spcBef>
            </a:pPr>
            <a:r>
              <a:rPr lang="en-US" altLang="zh-CN" sz="4400" b="1" dirty="0" smtClean="0"/>
              <a:t>5</a:t>
            </a:r>
            <a:r>
              <a:rPr lang="zh-CN" altLang="zh-CN" sz="4400" b="1" dirty="0"/>
              <a:t>.2.</a:t>
            </a:r>
            <a:r>
              <a:rPr lang="zh-CN" altLang="zh-CN" sz="4400" b="1" dirty="0" smtClean="0"/>
              <a:t>1</a:t>
            </a:r>
            <a:r>
              <a:rPr lang="en-US" altLang="zh-CN" sz="4400" b="1" dirty="0" smtClean="0"/>
              <a:t>,  5.2.2</a:t>
            </a:r>
            <a:endParaRPr lang="en-US" altLang="zh-CN" sz="4400" b="1" dirty="0"/>
          </a:p>
          <a:p>
            <a:pPr eaLnBrk="1" hangingPunct="1">
              <a:lnSpc>
                <a:spcPts val="4000"/>
              </a:lnSpc>
              <a:spcBef>
                <a:spcPct val="50000"/>
              </a:spcBef>
            </a:pPr>
            <a:r>
              <a:rPr lang="en-US" altLang="zh-CN" sz="4400" b="1" dirty="0" smtClean="0"/>
              <a:t>5</a:t>
            </a:r>
            <a:r>
              <a:rPr lang="zh-CN" altLang="zh-CN" sz="4400" b="1" dirty="0"/>
              <a:t>.3.8   </a:t>
            </a:r>
            <a:r>
              <a:rPr lang="en-US" altLang="zh-CN" sz="4400" b="1" dirty="0"/>
              <a:t>5</a:t>
            </a:r>
            <a:r>
              <a:rPr lang="zh-CN" altLang="zh-CN" sz="4400" b="1" dirty="0"/>
              <a:t>.3.10，</a:t>
            </a:r>
            <a:r>
              <a:rPr lang="en-US" altLang="zh-CN" sz="4400" b="1" dirty="0"/>
              <a:t>5</a:t>
            </a:r>
            <a:r>
              <a:rPr lang="zh-CN" altLang="zh-CN" sz="4400" b="1" dirty="0"/>
              <a:t>.3.11</a:t>
            </a:r>
            <a:r>
              <a:rPr lang="zh-CN" altLang="zh-CN" sz="4400" dirty="0"/>
              <a:t> </a:t>
            </a:r>
            <a:endParaRPr lang="en-US" altLang="zh-CN" sz="4400" dirty="0" smtClean="0"/>
          </a:p>
          <a:p>
            <a:pPr eaLnBrk="1" hangingPunct="1">
              <a:lnSpc>
                <a:spcPts val="4000"/>
              </a:lnSpc>
              <a:spcBef>
                <a:spcPct val="50000"/>
              </a:spcBef>
            </a:pPr>
            <a:r>
              <a:rPr lang="en-US" altLang="zh-CN" sz="4400" b="1" dirty="0" smtClean="0">
                <a:ea typeface="黑体" pitchFamily="49" charset="-122"/>
              </a:rPr>
              <a:t>5</a:t>
            </a:r>
            <a:r>
              <a:rPr lang="zh-CN" altLang="zh-CN" sz="4400" b="1" dirty="0"/>
              <a:t>.4.2，</a:t>
            </a:r>
            <a:r>
              <a:rPr lang="en-US" altLang="zh-CN" sz="4400" b="1" dirty="0"/>
              <a:t>5</a:t>
            </a:r>
            <a:r>
              <a:rPr lang="zh-CN" altLang="zh-CN" sz="4400" b="1" dirty="0"/>
              <a:t>.4.4   </a:t>
            </a:r>
            <a:r>
              <a:rPr lang="en-US" altLang="zh-CN" sz="4400" b="1" dirty="0"/>
              <a:t>5</a:t>
            </a:r>
            <a:r>
              <a:rPr lang="zh-CN" altLang="zh-CN" sz="4400" b="1" dirty="0"/>
              <a:t>.4.5</a:t>
            </a:r>
            <a:r>
              <a:rPr lang="zh-CN" altLang="zh-CN" sz="4400" dirty="0"/>
              <a:t> </a:t>
            </a:r>
            <a:r>
              <a:rPr lang="en-US" altLang="zh-CN" sz="4400" dirty="0" smtClean="0"/>
              <a:t> </a:t>
            </a:r>
          </a:p>
          <a:p>
            <a:pPr eaLnBrk="1" hangingPunct="1">
              <a:lnSpc>
                <a:spcPts val="4000"/>
              </a:lnSpc>
              <a:spcBef>
                <a:spcPct val="50000"/>
              </a:spcBef>
            </a:pPr>
            <a:r>
              <a:rPr lang="en-US" altLang="zh-CN" sz="4400" b="1" dirty="0" smtClean="0">
                <a:ea typeface="黑体" pitchFamily="49" charset="-122"/>
              </a:rPr>
              <a:t>5</a:t>
            </a:r>
            <a:r>
              <a:rPr lang="zh-CN" altLang="zh-CN" sz="4400" b="1" dirty="0"/>
              <a:t>.5.3   </a:t>
            </a:r>
            <a:r>
              <a:rPr lang="en-US" altLang="zh-CN" sz="4400" b="1" dirty="0" smtClean="0"/>
              <a:t>5</a:t>
            </a:r>
            <a:r>
              <a:rPr lang="zh-CN" altLang="zh-CN" sz="4400" b="1" dirty="0" smtClean="0"/>
              <a:t>.5.4 </a:t>
            </a:r>
            <a:endParaRPr lang="en-US" altLang="zh-CN" sz="4400" b="1" dirty="0" smtClean="0"/>
          </a:p>
          <a:p>
            <a:pPr eaLnBrk="1" hangingPunct="1">
              <a:lnSpc>
                <a:spcPts val="4000"/>
              </a:lnSpc>
              <a:spcBef>
                <a:spcPct val="50000"/>
              </a:spcBef>
            </a:pPr>
            <a:r>
              <a:rPr lang="en-US" altLang="zh-CN" sz="4400" b="1" dirty="0" smtClean="0">
                <a:ea typeface="黑体" pitchFamily="49" charset="-122"/>
              </a:rPr>
              <a:t>5</a:t>
            </a:r>
            <a:r>
              <a:rPr lang="zh-CN" altLang="zh-CN" sz="4400" b="1" dirty="0">
                <a:ea typeface="黑体" pitchFamily="49" charset="-122"/>
              </a:rPr>
              <a:t>.</a:t>
            </a:r>
            <a:r>
              <a:rPr lang="en-US" altLang="zh-CN" sz="4400" b="1" dirty="0">
                <a:ea typeface="黑体" pitchFamily="49" charset="-122"/>
              </a:rPr>
              <a:t>7</a:t>
            </a:r>
            <a:r>
              <a:rPr lang="zh-CN" altLang="zh-CN" sz="4400" b="1" dirty="0">
                <a:ea typeface="黑体" pitchFamily="49" charset="-122"/>
              </a:rPr>
              <a:t>.</a:t>
            </a:r>
            <a:r>
              <a:rPr lang="en-US" altLang="zh-CN" sz="4400" b="1" dirty="0" smtClean="0">
                <a:ea typeface="黑体" pitchFamily="49" charset="-122"/>
              </a:rPr>
              <a:t>4   5.7.5</a:t>
            </a:r>
            <a:endParaRPr lang="zh-CN" altLang="zh-CN" sz="4400" b="1" dirty="0"/>
          </a:p>
        </p:txBody>
      </p:sp>
    </p:spTree>
    <p:extLst>
      <p:ext uri="{BB962C8B-B14F-4D97-AF65-F5344CB8AC3E}">
        <p14:creationId xmlns:p14="http://schemas.microsoft.com/office/powerpoint/2010/main" xmlns="" val="8006495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200"/>
                                  </p:stCondLst>
                                  <p:childTnLst>
                                    <p:set>
                                      <p:cBhvr>
                                        <p:cTn id="6" dur="1" fill="hold">
                                          <p:stCondLst>
                                            <p:cond delay="0"/>
                                          </p:stCondLst>
                                        </p:cTn>
                                        <p:tgtEl>
                                          <p:spTgt spid="5"/>
                                        </p:tgtEl>
                                        <p:attrNameLst>
                                          <p:attrName>style.visibility</p:attrName>
                                        </p:attrNameLst>
                                      </p:cBhvr>
                                      <p:to>
                                        <p:strVal val="visible"/>
                                      </p:to>
                                    </p:set>
                                    <p:animEffect transition="in" filter="blinds(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95288" y="836613"/>
            <a:ext cx="8569325" cy="28937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lnSpc>
                <a:spcPct val="130000"/>
              </a:lnSpc>
              <a:buFontTx/>
              <a:buNone/>
            </a:pPr>
            <a:r>
              <a:rPr lang="zh-CN" altLang="zh-CN" sz="2800" b="1" dirty="0" smtClean="0">
                <a:solidFill>
                  <a:schemeClr val="accent2"/>
                </a:solidFill>
              </a:rPr>
              <a:t>双</a:t>
            </a:r>
            <a:r>
              <a:rPr lang="zh-CN" altLang="zh-CN" sz="2800" b="1" dirty="0">
                <a:solidFill>
                  <a:schemeClr val="accent2"/>
                </a:solidFill>
              </a:rPr>
              <a:t>极结型晶体管</a:t>
            </a:r>
            <a:r>
              <a:rPr lang="zh-CN" altLang="zh-CN" sz="2800" b="1" dirty="0"/>
              <a:t>（Bipolar Junction Transistor：</a:t>
            </a:r>
            <a:r>
              <a:rPr lang="zh-CN" altLang="zh-CN" sz="2800" b="1" dirty="0">
                <a:solidFill>
                  <a:srgbClr val="FF0000"/>
                </a:solidFill>
              </a:rPr>
              <a:t>BJT</a:t>
            </a:r>
            <a:r>
              <a:rPr lang="zh-CN" altLang="zh-CN" sz="2800" b="1" dirty="0" smtClean="0"/>
              <a:t>）</a:t>
            </a:r>
            <a:r>
              <a:rPr lang="zh-CN" altLang="en-US" sz="2800" b="1" dirty="0" smtClean="0"/>
              <a:t>也称为三极管</a:t>
            </a:r>
            <a:endParaRPr lang="zh-CN" altLang="zh-CN" sz="2800" b="1" dirty="0"/>
          </a:p>
          <a:p>
            <a:pPr algn="l" eaLnBrk="1" hangingPunct="1">
              <a:lnSpc>
                <a:spcPct val="130000"/>
              </a:lnSpc>
              <a:buFontTx/>
              <a:buNone/>
            </a:pPr>
            <a:r>
              <a:rPr lang="zh-CN" altLang="zh-CN" sz="2800" b="1" dirty="0">
                <a:solidFill>
                  <a:schemeClr val="accent2"/>
                </a:solidFill>
              </a:rPr>
              <a:t>双极：</a:t>
            </a:r>
            <a:r>
              <a:rPr lang="zh-CN" altLang="zh-CN" sz="2800" b="1" dirty="0"/>
              <a:t>两种极性的载流子参与导电</a:t>
            </a:r>
          </a:p>
          <a:p>
            <a:pPr algn="l" eaLnBrk="1" hangingPunct="1">
              <a:lnSpc>
                <a:spcPct val="130000"/>
              </a:lnSpc>
              <a:buFontTx/>
              <a:buNone/>
            </a:pPr>
            <a:r>
              <a:rPr lang="zh-CN" altLang="zh-CN" sz="2800" b="1" dirty="0">
                <a:solidFill>
                  <a:schemeClr val="accent2"/>
                </a:solidFill>
              </a:rPr>
              <a:t>结型：</a:t>
            </a:r>
            <a:r>
              <a:rPr lang="zh-CN" altLang="zh-CN" sz="2800" b="1" dirty="0"/>
              <a:t>由两个PN结组成</a:t>
            </a:r>
          </a:p>
          <a:p>
            <a:pPr algn="l" eaLnBrk="1" hangingPunct="1">
              <a:lnSpc>
                <a:spcPct val="130000"/>
              </a:lnSpc>
              <a:buFontTx/>
              <a:buNone/>
            </a:pPr>
            <a:r>
              <a:rPr lang="zh-CN" altLang="zh-CN" sz="2800" b="1" dirty="0"/>
              <a:t>BJT分为两种类型:</a:t>
            </a:r>
            <a:r>
              <a:rPr lang="zh-CN" altLang="zh-CN" sz="2800" b="1" dirty="0">
                <a:solidFill>
                  <a:srgbClr val="FF0000"/>
                </a:solidFill>
              </a:rPr>
              <a:t>NPN</a:t>
            </a:r>
            <a:r>
              <a:rPr lang="zh-CN" altLang="zh-CN" sz="2800" b="1" dirty="0"/>
              <a:t>型和</a:t>
            </a:r>
            <a:r>
              <a:rPr lang="zh-CN" altLang="zh-CN" sz="2800" b="1" dirty="0">
                <a:solidFill>
                  <a:schemeClr val="accent2"/>
                </a:solidFill>
              </a:rPr>
              <a:t>PNP</a:t>
            </a:r>
            <a:r>
              <a:rPr lang="zh-CN" altLang="zh-CN" sz="2800" b="1" dirty="0"/>
              <a:t>型。</a:t>
            </a:r>
          </a:p>
        </p:txBody>
      </p:sp>
      <p:sp>
        <p:nvSpPr>
          <p:cNvPr id="13315" name="Rectangle 3">
            <a:hlinkClick r:id="rId4" action="ppaction://hlinksldjump"/>
          </p:cNvPr>
          <p:cNvSpPr>
            <a:spLocks noChangeArrowheads="1"/>
          </p:cNvSpPr>
          <p:nvPr/>
        </p:nvSpPr>
        <p:spPr bwMode="auto">
          <a:xfrm>
            <a:off x="533400" y="106363"/>
            <a:ext cx="6248400"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algn="l" eaLnBrk="1" hangingPunct="1">
              <a:buFontTx/>
              <a:buNone/>
            </a:pPr>
            <a:r>
              <a:rPr lang="en-US" altLang="zh-CN" sz="3200" b="1">
                <a:solidFill>
                  <a:srgbClr val="000066"/>
                </a:solidFill>
                <a:ea typeface="黑体" pitchFamily="49" charset="-122"/>
              </a:rPr>
              <a:t>5</a:t>
            </a:r>
            <a:r>
              <a:rPr lang="zh-CN" altLang="zh-CN" sz="3200" b="1">
                <a:solidFill>
                  <a:srgbClr val="000066"/>
                </a:solidFill>
                <a:ea typeface="黑体" pitchFamily="49" charset="-122"/>
              </a:rPr>
              <a:t>.1.1  BJT的结构简介</a:t>
            </a:r>
          </a:p>
        </p:txBody>
      </p:sp>
      <p:sp>
        <p:nvSpPr>
          <p:cNvPr id="13316" name="Line 4"/>
          <p:cNvSpPr>
            <a:spLocks noChangeShapeType="1"/>
          </p:cNvSpPr>
          <p:nvPr/>
        </p:nvSpPr>
        <p:spPr bwMode="auto">
          <a:xfrm>
            <a:off x="533400" y="762000"/>
            <a:ext cx="3962400" cy="0"/>
          </a:xfrm>
          <a:prstGeom prst="line">
            <a:avLst/>
          </a:prstGeom>
          <a:noFill/>
          <a:ln w="88900" cap="sq" cmpd="tri">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3317" name="Object 5"/>
          <p:cNvGraphicFramePr>
            <a:graphicFrameLocks noChangeAspect="1"/>
          </p:cNvGraphicFramePr>
          <p:nvPr/>
        </p:nvGraphicFramePr>
        <p:xfrm>
          <a:off x="1258888" y="3860800"/>
          <a:ext cx="7345362" cy="2016125"/>
        </p:xfrm>
        <a:graphic>
          <a:graphicData uri="http://schemas.openxmlformats.org/presentationml/2006/ole">
            <p:oleObj spid="_x0000_s4123" r:id="rId5" imgW="5286174" imgH="2247546" progId="PBrush">
              <p:embed/>
            </p:oleObj>
          </a:graphicData>
        </a:graphic>
      </p:graphicFrame>
      <p:sp>
        <p:nvSpPr>
          <p:cNvPr id="13318" name="Text Box 6"/>
          <p:cNvSpPr txBox="1">
            <a:spLocks noChangeArrowheads="1"/>
          </p:cNvSpPr>
          <p:nvPr/>
        </p:nvSpPr>
        <p:spPr bwMode="auto">
          <a:xfrm>
            <a:off x="1116013" y="6021388"/>
            <a:ext cx="698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spcBef>
                <a:spcPct val="50000"/>
              </a:spcBef>
            </a:pPr>
            <a:r>
              <a:rPr lang="zh-CN" altLang="zh-CN" b="1">
                <a:solidFill>
                  <a:srgbClr val="FF0000"/>
                </a:solidFill>
              </a:rPr>
              <a:t>组成：三个区、三个极、两个结</a:t>
            </a:r>
          </a:p>
        </p:txBody>
      </p:sp>
    </p:spTree>
    <p:extLst>
      <p:ext uri="{BB962C8B-B14F-4D97-AF65-F5344CB8AC3E}">
        <p14:creationId xmlns:p14="http://schemas.microsoft.com/office/powerpoint/2010/main" xmlns="" val="179762474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 calcmode="lin" valueType="num">
                                      <p:cBhvr additive="base">
                                        <p:cTn id="7" dur="500" fill="hold"/>
                                        <p:tgtEl>
                                          <p:spTgt spid="133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314">
                                            <p:txEl>
                                              <p:pRg st="1" end="1"/>
                                            </p:txEl>
                                          </p:spTgt>
                                        </p:tgtEl>
                                        <p:attrNameLst>
                                          <p:attrName>style.visibility</p:attrName>
                                        </p:attrNameLst>
                                      </p:cBhvr>
                                      <p:to>
                                        <p:strVal val="visible"/>
                                      </p:to>
                                    </p:set>
                                    <p:anim calcmode="lin" valueType="num">
                                      <p:cBhvr additive="base">
                                        <p:cTn id="13" dur="500" fill="hold"/>
                                        <p:tgtEl>
                                          <p:spTgt spid="133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314">
                                            <p:txEl>
                                              <p:pRg st="2" end="2"/>
                                            </p:txEl>
                                          </p:spTgt>
                                        </p:tgtEl>
                                        <p:attrNameLst>
                                          <p:attrName>style.visibility</p:attrName>
                                        </p:attrNameLst>
                                      </p:cBhvr>
                                      <p:to>
                                        <p:strVal val="visible"/>
                                      </p:to>
                                    </p:set>
                                    <p:anim calcmode="lin" valueType="num">
                                      <p:cBhvr additive="base">
                                        <p:cTn id="19" dur="500" fill="hold"/>
                                        <p:tgtEl>
                                          <p:spTgt spid="1331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3314">
                                            <p:txEl>
                                              <p:pRg st="3" end="3"/>
                                            </p:txEl>
                                          </p:spTgt>
                                        </p:tgtEl>
                                        <p:attrNameLst>
                                          <p:attrName>style.visibility</p:attrName>
                                        </p:attrNameLst>
                                      </p:cBhvr>
                                      <p:to>
                                        <p:strVal val="visible"/>
                                      </p:to>
                                    </p:set>
                                    <p:anim calcmode="lin" valueType="num">
                                      <p:cBhvr additive="base">
                                        <p:cTn id="25" dur="500" fill="hold"/>
                                        <p:tgtEl>
                                          <p:spTgt spid="1331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3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13317"/>
                                        </p:tgtEl>
                                        <p:attrNameLst>
                                          <p:attrName>style.visibility</p:attrName>
                                        </p:attrNameLst>
                                      </p:cBhvr>
                                      <p:to>
                                        <p:strVal val="visible"/>
                                      </p:to>
                                    </p:set>
                                    <p:animEffect transition="in" filter="blinds(horizontal)">
                                      <p:cBhvr>
                                        <p:cTn id="31" dur="500"/>
                                        <p:tgtEl>
                                          <p:spTgt spid="1331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3318"/>
                                        </p:tgtEl>
                                        <p:attrNameLst>
                                          <p:attrName>style.visibility</p:attrName>
                                        </p:attrNameLst>
                                      </p:cBhvr>
                                      <p:to>
                                        <p:strVal val="visible"/>
                                      </p:to>
                                    </p:set>
                                    <p:anim calcmode="lin" valueType="num">
                                      <p:cBhvr additive="base">
                                        <p:cTn id="36" dur="500" fill="hold"/>
                                        <p:tgtEl>
                                          <p:spTgt spid="13318"/>
                                        </p:tgtEl>
                                        <p:attrNameLst>
                                          <p:attrName>ppt_x</p:attrName>
                                        </p:attrNameLst>
                                      </p:cBhvr>
                                      <p:tavLst>
                                        <p:tav tm="0">
                                          <p:val>
                                            <p:strVal val="#ppt_x"/>
                                          </p:val>
                                        </p:tav>
                                        <p:tav tm="100000">
                                          <p:val>
                                            <p:strVal val="#ppt_x"/>
                                          </p:val>
                                        </p:tav>
                                      </p:tavLst>
                                    </p:anim>
                                    <p:anim calcmode="lin" valueType="num">
                                      <p:cBhvr additive="base">
                                        <p:cTn id="37" dur="500" fill="hold"/>
                                        <p:tgtEl>
                                          <p:spTgt spid="133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0.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0.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0.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0.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0.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479</TotalTime>
  <Words>7914</Words>
  <Application>Microsoft Office PowerPoint</Application>
  <PresentationFormat>全屏显示(4:3)</PresentationFormat>
  <Paragraphs>771</Paragraphs>
  <Slides>80</Slides>
  <Notes>68</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80</vt:i4>
      </vt:variant>
    </vt:vector>
  </HeadingPairs>
  <TitlesOfParts>
    <vt:vector size="84" baseType="lpstr">
      <vt:lpstr>Office 主题​​</vt:lpstr>
      <vt:lpstr>Microsoft 公式 3.0</vt:lpstr>
      <vt:lpstr>Picture</vt:lpstr>
      <vt:lpstr>公式</vt:lpstr>
      <vt:lpstr>幻灯片 1</vt:lpstr>
      <vt:lpstr>幻灯片 2</vt:lpstr>
      <vt:lpstr>幻灯片 3</vt:lpstr>
      <vt:lpstr>幻灯片 4</vt:lpstr>
      <vt:lpstr>幻灯片 5</vt:lpstr>
      <vt:lpstr>幻灯片 6</vt:lpstr>
      <vt:lpstr>幻灯片 7</vt:lpstr>
      <vt:lpstr>半导体三极管图片</vt:lpstr>
      <vt:lpstr>幻灯片 9</vt:lpstr>
      <vt:lpstr>幻灯片 10</vt:lpstr>
      <vt:lpstr>幻灯片 11</vt:lpstr>
      <vt:lpstr>幻灯片 12</vt:lpstr>
      <vt:lpstr>幻灯片 13</vt:lpstr>
      <vt:lpstr>幻灯片 14</vt:lpstr>
      <vt:lpstr>幻灯片 15</vt:lpstr>
      <vt:lpstr>幻灯片 16</vt:lpstr>
      <vt:lpstr>幻灯片 17</vt:lpstr>
      <vt:lpstr>三个工作区域的外部条件</vt:lpstr>
      <vt:lpstr>幻灯片 19</vt:lpstr>
      <vt:lpstr>第三周内容回顾</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5.6  FET和BJT及其基本放大电路性能的比较</vt:lpstr>
      <vt:lpstr>5.6.1  FET和BJT重要特性的比较</vt:lpstr>
      <vt:lpstr>5.6.1  FET和BJT重要特性的比较</vt:lpstr>
      <vt:lpstr>幻灯片 69</vt:lpstr>
      <vt:lpstr>幻灯片 70</vt:lpstr>
      <vt:lpstr>幻灯片 71</vt:lpstr>
      <vt:lpstr>5.7.2  共集-共集放大电路</vt:lpstr>
      <vt:lpstr>幻灯片 73</vt:lpstr>
      <vt:lpstr>幻灯片 74</vt:lpstr>
      <vt:lpstr>幻灯片 75</vt:lpstr>
      <vt:lpstr>5.7.3  共源-共基放大电路</vt:lpstr>
      <vt:lpstr>第四周内容回顾</vt:lpstr>
      <vt:lpstr>第五周内容回顾</vt:lpstr>
      <vt:lpstr>第五章   三极管及放大电路</vt:lpstr>
      <vt:lpstr>幻灯片 80</vt:lpstr>
    </vt:vector>
  </TitlesOfParts>
  <Company>cuc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karen</dc:creator>
  <cp:lastModifiedBy>AutoBVT</cp:lastModifiedBy>
  <cp:revision>33</cp:revision>
  <dcterms:created xsi:type="dcterms:W3CDTF">2016-03-29T14:16:39Z</dcterms:created>
  <dcterms:modified xsi:type="dcterms:W3CDTF">2017-03-30T14:09:00Z</dcterms:modified>
</cp:coreProperties>
</file>