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2.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3.xml" ContentType="application/vnd.openxmlformats-officedocument.themeOverride+xml"/>
  <Override PartName="/ppt/notesSlides/notesSlide12.xml" ContentType="application/vnd.openxmlformats-officedocument.presentationml.notesSlide+xml"/>
  <Override PartName="/ppt/theme/themeOverride4.xml" ContentType="application/vnd.openxmlformats-officedocument.themeOverride+xml"/>
  <Override PartName="/ppt/notesSlides/notesSlide13.xml" ContentType="application/vnd.openxmlformats-officedocument.presentationml.notesSlide+xml"/>
  <Override PartName="/ppt/theme/themeOverride5.xml" ContentType="application/vnd.openxmlformats-officedocument.themeOverride+xml"/>
  <Override PartName="/ppt/notesSlides/notesSlide14.xml" ContentType="application/vnd.openxmlformats-officedocument.presentationml.notesSlide+xml"/>
  <Override PartName="/ppt/theme/themeOverride6.xml" ContentType="application/vnd.openxmlformats-officedocument.themeOverride+xml"/>
  <Override PartName="/ppt/notesSlides/notesSlide15.xml" ContentType="application/vnd.openxmlformats-officedocument.presentationml.notesSlide+xml"/>
  <Override PartName="/ppt/theme/themeOverride7.xml" ContentType="application/vnd.openxmlformats-officedocument.themeOverride+xml"/>
  <Override PartName="/ppt/notesSlides/notesSlide16.xml" ContentType="application/vnd.openxmlformats-officedocument.presentationml.notesSlide+xml"/>
  <Override PartName="/ppt/theme/themeOverride8.xml" ContentType="application/vnd.openxmlformats-officedocument.themeOverride+xml"/>
  <Override PartName="/ppt/notesSlides/notesSlide17.xml" ContentType="application/vnd.openxmlformats-officedocument.presentationml.notesSlide+xml"/>
  <Override PartName="/ppt/theme/themeOverride9.xml" ContentType="application/vnd.openxmlformats-officedocument.themeOverride+xml"/>
  <Override PartName="/ppt/notesSlides/notesSlide18.xml" ContentType="application/vnd.openxmlformats-officedocument.presentationml.notesSlide+xml"/>
  <Override PartName="/ppt/theme/themeOverride10.xml" ContentType="application/vnd.openxmlformats-officedocument.themeOverr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7" r:id="rId2"/>
    <p:sldId id="432" r:id="rId3"/>
    <p:sldId id="258" r:id="rId4"/>
    <p:sldId id="259" r:id="rId5"/>
    <p:sldId id="260" r:id="rId6"/>
    <p:sldId id="261" r:id="rId7"/>
    <p:sldId id="262" r:id="rId8"/>
    <p:sldId id="263" r:id="rId9"/>
    <p:sldId id="264" r:id="rId10"/>
    <p:sldId id="265" r:id="rId11"/>
    <p:sldId id="266" r:id="rId12"/>
    <p:sldId id="267" r:id="rId13"/>
    <p:sldId id="268" r:id="rId14"/>
    <p:sldId id="269" r:id="rId15"/>
    <p:sldId id="361" r:id="rId16"/>
    <p:sldId id="381" r:id="rId17"/>
    <p:sldId id="384" r:id="rId18"/>
    <p:sldId id="385" r:id="rId19"/>
    <p:sldId id="387" r:id="rId20"/>
    <p:sldId id="419" r:id="rId21"/>
    <p:sldId id="420" r:id="rId22"/>
    <p:sldId id="396" r:id="rId23"/>
    <p:sldId id="397" r:id="rId24"/>
    <p:sldId id="398" r:id="rId25"/>
    <p:sldId id="399" r:id="rId26"/>
    <p:sldId id="400" r:id="rId27"/>
    <p:sldId id="401" r:id="rId28"/>
    <p:sldId id="402" r:id="rId29"/>
    <p:sldId id="404" r:id="rId30"/>
    <p:sldId id="405" r:id="rId31"/>
    <p:sldId id="406" r:id="rId32"/>
    <p:sldId id="408" r:id="rId33"/>
    <p:sldId id="409" r:id="rId34"/>
    <p:sldId id="434" r:id="rId35"/>
    <p:sldId id="410" r:id="rId36"/>
    <p:sldId id="411" r:id="rId37"/>
    <p:sldId id="421" r:id="rId38"/>
    <p:sldId id="422" r:id="rId39"/>
    <p:sldId id="425" r:id="rId40"/>
    <p:sldId id="428" r:id="rId41"/>
    <p:sldId id="429" r:id="rId42"/>
    <p:sldId id="431" r:id="rId43"/>
    <p:sldId id="433" r:id="rId44"/>
    <p:sldId id="413" r:id="rId45"/>
    <p:sldId id="414" r:id="rId46"/>
    <p:sldId id="415" r:id="rId47"/>
    <p:sldId id="416" r:id="rId48"/>
    <p:sldId id="417" r:id="rId49"/>
    <p:sldId id="324" r:id="rId50"/>
    <p:sldId id="325" r:id="rId51"/>
    <p:sldId id="326" r:id="rId52"/>
    <p:sldId id="436" r:id="rId53"/>
    <p:sldId id="437" r:id="rId5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759" autoAdjust="0"/>
  </p:normalViewPr>
  <p:slideViewPr>
    <p:cSldViewPr>
      <p:cViewPr varScale="1">
        <p:scale>
          <a:sx n="89" d="100"/>
          <a:sy n="89" d="100"/>
        </p:scale>
        <p:origin x="-1638"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3.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 Id="rId4" Type="http://schemas.openxmlformats.org/officeDocument/2006/relationships/image" Target="../media/image6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7.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emf"/><Relationship Id="rId1" Type="http://schemas.openxmlformats.org/officeDocument/2006/relationships/image" Target="../media/image67.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71.wmf"/><Relationship Id="rId7" Type="http://schemas.openxmlformats.org/officeDocument/2006/relationships/image" Target="../media/image75.wmf"/><Relationship Id="rId2" Type="http://schemas.openxmlformats.org/officeDocument/2006/relationships/image" Target="../media/image70.wmf"/><Relationship Id="rId1" Type="http://schemas.openxmlformats.org/officeDocument/2006/relationships/image" Target="../media/image68.emf"/><Relationship Id="rId6" Type="http://schemas.openxmlformats.org/officeDocument/2006/relationships/image" Target="../media/image74.wmf"/><Relationship Id="rId5" Type="http://schemas.openxmlformats.org/officeDocument/2006/relationships/image" Target="../media/image73.wmf"/><Relationship Id="rId4" Type="http://schemas.openxmlformats.org/officeDocument/2006/relationships/image" Target="../media/image72.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68.emf"/><Relationship Id="rId4" Type="http://schemas.openxmlformats.org/officeDocument/2006/relationships/image" Target="../media/image78.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0.emf"/><Relationship Id="rId1" Type="http://schemas.openxmlformats.org/officeDocument/2006/relationships/image" Target="../media/image79.emf"/><Relationship Id="rId4" Type="http://schemas.openxmlformats.org/officeDocument/2006/relationships/image" Target="../media/image80.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79.emf"/><Relationship Id="rId1" Type="http://schemas.openxmlformats.org/officeDocument/2006/relationships/image" Target="../media/image81.emf"/><Relationship Id="rId6" Type="http://schemas.openxmlformats.org/officeDocument/2006/relationships/image" Target="../media/image85.wmf"/><Relationship Id="rId5" Type="http://schemas.openxmlformats.org/officeDocument/2006/relationships/image" Target="../media/image84.wmf"/><Relationship Id="rId4" Type="http://schemas.openxmlformats.org/officeDocument/2006/relationships/image" Target="../media/image83.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92.wmf"/><Relationship Id="rId3" Type="http://schemas.openxmlformats.org/officeDocument/2006/relationships/image" Target="../media/image87.wmf"/><Relationship Id="rId7" Type="http://schemas.openxmlformats.org/officeDocument/2006/relationships/image" Target="../media/image91.wmf"/><Relationship Id="rId2" Type="http://schemas.openxmlformats.org/officeDocument/2006/relationships/image" Target="../media/image86.wmf"/><Relationship Id="rId1" Type="http://schemas.openxmlformats.org/officeDocument/2006/relationships/image" Target="../media/image81.emf"/><Relationship Id="rId6" Type="http://schemas.openxmlformats.org/officeDocument/2006/relationships/image" Target="../media/image90.wmf"/><Relationship Id="rId5" Type="http://schemas.openxmlformats.org/officeDocument/2006/relationships/image" Target="../media/image89.wmf"/><Relationship Id="rId4" Type="http://schemas.openxmlformats.org/officeDocument/2006/relationships/image" Target="../media/image8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95.wmf"/><Relationship Id="rId7" Type="http://schemas.openxmlformats.org/officeDocument/2006/relationships/image" Target="../media/image98.emf"/><Relationship Id="rId2" Type="http://schemas.openxmlformats.org/officeDocument/2006/relationships/image" Target="../media/image94.wmf"/><Relationship Id="rId1" Type="http://schemas.openxmlformats.org/officeDocument/2006/relationships/image" Target="../media/image93.emf"/><Relationship Id="rId6" Type="http://schemas.openxmlformats.org/officeDocument/2006/relationships/image" Target="../media/image97.wmf"/><Relationship Id="rId5" Type="http://schemas.openxmlformats.org/officeDocument/2006/relationships/image" Target="../media/image92.wmf"/><Relationship Id="rId4" Type="http://schemas.openxmlformats.org/officeDocument/2006/relationships/image" Target="../media/image96.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101.wmf"/><Relationship Id="rId13" Type="http://schemas.openxmlformats.org/officeDocument/2006/relationships/image" Target="../media/image106.wmf"/><Relationship Id="rId3" Type="http://schemas.openxmlformats.org/officeDocument/2006/relationships/image" Target="../media/image98.emf"/><Relationship Id="rId7" Type="http://schemas.openxmlformats.org/officeDocument/2006/relationships/image" Target="../media/image85.wmf"/><Relationship Id="rId12" Type="http://schemas.openxmlformats.org/officeDocument/2006/relationships/image" Target="../media/image105.wmf"/><Relationship Id="rId2" Type="http://schemas.openxmlformats.org/officeDocument/2006/relationships/image" Target="../media/image95.wmf"/><Relationship Id="rId1" Type="http://schemas.openxmlformats.org/officeDocument/2006/relationships/image" Target="../media/image92.wmf"/><Relationship Id="rId6" Type="http://schemas.openxmlformats.org/officeDocument/2006/relationships/image" Target="../media/image82.wmf"/><Relationship Id="rId11" Type="http://schemas.openxmlformats.org/officeDocument/2006/relationships/image" Target="../media/image104.wmf"/><Relationship Id="rId5" Type="http://schemas.openxmlformats.org/officeDocument/2006/relationships/image" Target="../media/image100.wmf"/><Relationship Id="rId10" Type="http://schemas.openxmlformats.org/officeDocument/2006/relationships/image" Target="../media/image103.wmf"/><Relationship Id="rId4" Type="http://schemas.openxmlformats.org/officeDocument/2006/relationships/image" Target="../media/image99.wmf"/><Relationship Id="rId9" Type="http://schemas.openxmlformats.org/officeDocument/2006/relationships/image" Target="../media/image102.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09.wmf"/><Relationship Id="rId2" Type="http://schemas.openxmlformats.org/officeDocument/2006/relationships/image" Target="../media/image108.wmf"/><Relationship Id="rId1" Type="http://schemas.openxmlformats.org/officeDocument/2006/relationships/image" Target="../media/image107.wmf"/><Relationship Id="rId4" Type="http://schemas.openxmlformats.org/officeDocument/2006/relationships/image" Target="../media/image110.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67.e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113.wmf"/><Relationship Id="rId3" Type="http://schemas.openxmlformats.org/officeDocument/2006/relationships/image" Target="../media/image106.wmf"/><Relationship Id="rId7" Type="http://schemas.openxmlformats.org/officeDocument/2006/relationships/image" Target="../media/image112.wmf"/><Relationship Id="rId2" Type="http://schemas.openxmlformats.org/officeDocument/2006/relationships/image" Target="../media/image110.emf"/><Relationship Id="rId1" Type="http://schemas.openxmlformats.org/officeDocument/2006/relationships/image" Target="../media/image108.wmf"/><Relationship Id="rId6" Type="http://schemas.openxmlformats.org/officeDocument/2006/relationships/image" Target="../media/image101.wmf"/><Relationship Id="rId5" Type="http://schemas.openxmlformats.org/officeDocument/2006/relationships/image" Target="../media/image85.wmf"/><Relationship Id="rId4" Type="http://schemas.openxmlformats.org/officeDocument/2006/relationships/image" Target="../media/image111.wmf"/><Relationship Id="rId9" Type="http://schemas.openxmlformats.org/officeDocument/2006/relationships/image" Target="../media/image114.wmf"/></Relationships>
</file>

<file path=ppt/drawings/_rels/vmlDrawing25.vml.rels><?xml version="1.0" encoding="UTF-8" standalone="yes"?>
<Relationships xmlns="http://schemas.openxmlformats.org/package/2006/relationships"><Relationship Id="rId8" Type="http://schemas.openxmlformats.org/officeDocument/2006/relationships/image" Target="../media/image119.wmf"/><Relationship Id="rId3" Type="http://schemas.openxmlformats.org/officeDocument/2006/relationships/image" Target="../media/image101.wmf"/><Relationship Id="rId7" Type="http://schemas.openxmlformats.org/officeDocument/2006/relationships/image" Target="../media/image118.wmf"/><Relationship Id="rId12" Type="http://schemas.openxmlformats.org/officeDocument/2006/relationships/image" Target="../media/image123.wmf"/><Relationship Id="rId2" Type="http://schemas.openxmlformats.org/officeDocument/2006/relationships/image" Target="../media/image85.wmf"/><Relationship Id="rId1" Type="http://schemas.openxmlformats.org/officeDocument/2006/relationships/image" Target="../media/image111.wmf"/><Relationship Id="rId6" Type="http://schemas.openxmlformats.org/officeDocument/2006/relationships/image" Target="../media/image117.wmf"/><Relationship Id="rId11" Type="http://schemas.openxmlformats.org/officeDocument/2006/relationships/image" Target="../media/image122.wmf"/><Relationship Id="rId5" Type="http://schemas.openxmlformats.org/officeDocument/2006/relationships/image" Target="../media/image116.wmf"/><Relationship Id="rId10" Type="http://schemas.openxmlformats.org/officeDocument/2006/relationships/image" Target="../media/image121.wmf"/><Relationship Id="rId4" Type="http://schemas.openxmlformats.org/officeDocument/2006/relationships/image" Target="../media/image115.wmf"/><Relationship Id="rId9" Type="http://schemas.openxmlformats.org/officeDocument/2006/relationships/image" Target="../media/image120.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26.wmf"/><Relationship Id="rId2" Type="http://schemas.openxmlformats.org/officeDocument/2006/relationships/image" Target="../media/image125.wmf"/><Relationship Id="rId1" Type="http://schemas.openxmlformats.org/officeDocument/2006/relationships/image" Target="../media/image124.emf"/><Relationship Id="rId4" Type="http://schemas.openxmlformats.org/officeDocument/2006/relationships/image" Target="../media/image127.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32.wmf"/><Relationship Id="rId2" Type="http://schemas.openxmlformats.org/officeDocument/2006/relationships/image" Target="../media/image131.wmf"/><Relationship Id="rId1" Type="http://schemas.openxmlformats.org/officeDocument/2006/relationships/image" Target="../media/image130.wmf"/><Relationship Id="rId4" Type="http://schemas.openxmlformats.org/officeDocument/2006/relationships/image" Target="../media/image133.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137.wmf"/><Relationship Id="rId1" Type="http://schemas.openxmlformats.org/officeDocument/2006/relationships/image" Target="../media/image136.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142.wmf"/><Relationship Id="rId1" Type="http://schemas.openxmlformats.org/officeDocument/2006/relationships/image" Target="../media/image14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wmf"/><Relationship Id="rId7" Type="http://schemas.openxmlformats.org/officeDocument/2006/relationships/image" Target="../media/image12.wmf"/><Relationship Id="rId2" Type="http://schemas.openxmlformats.org/officeDocument/2006/relationships/image" Target="../media/image7.wmf"/><Relationship Id="rId1" Type="http://schemas.openxmlformats.org/officeDocument/2006/relationships/image" Target="../media/image6.wmf"/><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9.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47.wmf"/><Relationship Id="rId2" Type="http://schemas.openxmlformats.org/officeDocument/2006/relationships/image" Target="../media/image146.wmf"/><Relationship Id="rId1" Type="http://schemas.openxmlformats.org/officeDocument/2006/relationships/image" Target="../media/image145.wmf"/></Relationships>
</file>

<file path=ppt/drawings/_rels/vmlDrawing31.vml.rels><?xml version="1.0" encoding="UTF-8" standalone="yes"?>
<Relationships xmlns="http://schemas.openxmlformats.org/package/2006/relationships"><Relationship Id="rId8" Type="http://schemas.openxmlformats.org/officeDocument/2006/relationships/image" Target="../media/image154.wmf"/><Relationship Id="rId3" Type="http://schemas.openxmlformats.org/officeDocument/2006/relationships/image" Target="../media/image152.wmf"/><Relationship Id="rId7" Type="http://schemas.openxmlformats.org/officeDocument/2006/relationships/image" Target="../media/image145.wmf"/><Relationship Id="rId2" Type="http://schemas.openxmlformats.org/officeDocument/2006/relationships/image" Target="../media/image151.wmf"/><Relationship Id="rId1" Type="http://schemas.openxmlformats.org/officeDocument/2006/relationships/image" Target="../media/image150.wmf"/><Relationship Id="rId6" Type="http://schemas.openxmlformats.org/officeDocument/2006/relationships/image" Target="../media/image142.wmf"/><Relationship Id="rId5" Type="http://schemas.openxmlformats.org/officeDocument/2006/relationships/image" Target="../media/image153.wmf"/><Relationship Id="rId4" Type="http://schemas.openxmlformats.org/officeDocument/2006/relationships/image" Target="../media/image133.wmf"/><Relationship Id="rId9" Type="http://schemas.openxmlformats.org/officeDocument/2006/relationships/image" Target="../media/image155.wmf"/></Relationships>
</file>

<file path=ppt/drawings/_rels/vmlDrawing32.vml.rels><?xml version="1.0" encoding="UTF-8" standalone="yes"?>
<Relationships xmlns="http://schemas.openxmlformats.org/package/2006/relationships"><Relationship Id="rId13" Type="http://schemas.openxmlformats.org/officeDocument/2006/relationships/image" Target="../media/image155.wmf"/><Relationship Id="rId18" Type="http://schemas.openxmlformats.org/officeDocument/2006/relationships/image" Target="../media/image171.wmf"/><Relationship Id="rId26" Type="http://schemas.openxmlformats.org/officeDocument/2006/relationships/image" Target="../media/image179.wmf"/><Relationship Id="rId3" Type="http://schemas.openxmlformats.org/officeDocument/2006/relationships/image" Target="../media/image158.wmf"/><Relationship Id="rId21" Type="http://schemas.openxmlformats.org/officeDocument/2006/relationships/image" Target="../media/image174.wmf"/><Relationship Id="rId7" Type="http://schemas.openxmlformats.org/officeDocument/2006/relationships/image" Target="../media/image162.wmf"/><Relationship Id="rId12" Type="http://schemas.openxmlformats.org/officeDocument/2006/relationships/image" Target="../media/image154.wmf"/><Relationship Id="rId17" Type="http://schemas.openxmlformats.org/officeDocument/2006/relationships/image" Target="../media/image170.wmf"/><Relationship Id="rId25" Type="http://schemas.openxmlformats.org/officeDocument/2006/relationships/image" Target="../media/image178.wmf"/><Relationship Id="rId33" Type="http://schemas.openxmlformats.org/officeDocument/2006/relationships/image" Target="../media/image186.wmf"/><Relationship Id="rId2" Type="http://schemas.openxmlformats.org/officeDocument/2006/relationships/image" Target="../media/image157.wmf"/><Relationship Id="rId16" Type="http://schemas.openxmlformats.org/officeDocument/2006/relationships/image" Target="../media/image169.wmf"/><Relationship Id="rId20" Type="http://schemas.openxmlformats.org/officeDocument/2006/relationships/image" Target="../media/image173.wmf"/><Relationship Id="rId29" Type="http://schemas.openxmlformats.org/officeDocument/2006/relationships/image" Target="../media/image182.wmf"/><Relationship Id="rId1" Type="http://schemas.openxmlformats.org/officeDocument/2006/relationships/image" Target="../media/image156.wmf"/><Relationship Id="rId6" Type="http://schemas.openxmlformats.org/officeDocument/2006/relationships/image" Target="../media/image161.wmf"/><Relationship Id="rId11" Type="http://schemas.openxmlformats.org/officeDocument/2006/relationships/image" Target="../media/image166.wmf"/><Relationship Id="rId24" Type="http://schemas.openxmlformats.org/officeDocument/2006/relationships/image" Target="../media/image177.wmf"/><Relationship Id="rId32" Type="http://schemas.openxmlformats.org/officeDocument/2006/relationships/image" Target="../media/image185.wmf"/><Relationship Id="rId5" Type="http://schemas.openxmlformats.org/officeDocument/2006/relationships/image" Target="../media/image160.wmf"/><Relationship Id="rId15" Type="http://schemas.openxmlformats.org/officeDocument/2006/relationships/image" Target="../media/image168.wmf"/><Relationship Id="rId23" Type="http://schemas.openxmlformats.org/officeDocument/2006/relationships/image" Target="../media/image176.wmf"/><Relationship Id="rId28" Type="http://schemas.openxmlformats.org/officeDocument/2006/relationships/image" Target="../media/image181.wmf"/><Relationship Id="rId10" Type="http://schemas.openxmlformats.org/officeDocument/2006/relationships/image" Target="../media/image165.wmf"/><Relationship Id="rId19" Type="http://schemas.openxmlformats.org/officeDocument/2006/relationships/image" Target="../media/image172.wmf"/><Relationship Id="rId31" Type="http://schemas.openxmlformats.org/officeDocument/2006/relationships/image" Target="../media/image184.wmf"/><Relationship Id="rId4" Type="http://schemas.openxmlformats.org/officeDocument/2006/relationships/image" Target="../media/image159.wmf"/><Relationship Id="rId9" Type="http://schemas.openxmlformats.org/officeDocument/2006/relationships/image" Target="../media/image164.wmf"/><Relationship Id="rId14" Type="http://schemas.openxmlformats.org/officeDocument/2006/relationships/image" Target="../media/image167.wmf"/><Relationship Id="rId22" Type="http://schemas.openxmlformats.org/officeDocument/2006/relationships/image" Target="../media/image175.wmf"/><Relationship Id="rId27" Type="http://schemas.openxmlformats.org/officeDocument/2006/relationships/image" Target="../media/image180.wmf"/><Relationship Id="rId30" Type="http://schemas.openxmlformats.org/officeDocument/2006/relationships/image" Target="../media/image183.wmf"/><Relationship Id="rId8" Type="http://schemas.openxmlformats.org/officeDocument/2006/relationships/image" Target="../media/image163.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89.wmf"/><Relationship Id="rId2" Type="http://schemas.openxmlformats.org/officeDocument/2006/relationships/image" Target="../media/image188.emf"/><Relationship Id="rId1" Type="http://schemas.openxmlformats.org/officeDocument/2006/relationships/image" Target="../media/image187.emf"/><Relationship Id="rId4" Type="http://schemas.openxmlformats.org/officeDocument/2006/relationships/image" Target="../media/image190.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87.e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194.emf"/><Relationship Id="rId1" Type="http://schemas.openxmlformats.org/officeDocument/2006/relationships/image" Target="../media/image193.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94.e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45.wmf"/><Relationship Id="rId2" Type="http://schemas.openxmlformats.org/officeDocument/2006/relationships/image" Target="../media/image142.wmf"/><Relationship Id="rId1" Type="http://schemas.openxmlformats.org/officeDocument/2006/relationships/image" Target="../media/image106.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99.wmf"/><Relationship Id="rId2" Type="http://schemas.openxmlformats.org/officeDocument/2006/relationships/image" Target="../media/image198.wmf"/><Relationship Id="rId1" Type="http://schemas.openxmlformats.org/officeDocument/2006/relationships/image" Target="../media/image197.wmf"/><Relationship Id="rId4" Type="http://schemas.openxmlformats.org/officeDocument/2006/relationships/image" Target="../media/image200.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202.wmf"/><Relationship Id="rId1" Type="http://schemas.openxmlformats.org/officeDocument/2006/relationships/image" Target="../media/image201.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image" Target="../media/image15.wmf"/><Relationship Id="rId7" Type="http://schemas.openxmlformats.org/officeDocument/2006/relationships/image" Target="../media/image11.wmf"/><Relationship Id="rId2" Type="http://schemas.openxmlformats.org/officeDocument/2006/relationships/image" Target="../media/image14.wmf"/><Relationship Id="rId1" Type="http://schemas.openxmlformats.org/officeDocument/2006/relationships/image" Target="../media/image13.wmf"/><Relationship Id="rId6" Type="http://schemas.openxmlformats.org/officeDocument/2006/relationships/image" Target="../media/image18.wmf"/><Relationship Id="rId11" Type="http://schemas.openxmlformats.org/officeDocument/2006/relationships/image" Target="../media/image22.emf"/><Relationship Id="rId5" Type="http://schemas.openxmlformats.org/officeDocument/2006/relationships/image" Target="../media/image17.wmf"/><Relationship Id="rId10" Type="http://schemas.openxmlformats.org/officeDocument/2006/relationships/image" Target="../media/image21.emf"/><Relationship Id="rId4" Type="http://schemas.openxmlformats.org/officeDocument/2006/relationships/image" Target="../media/image16.wmf"/><Relationship Id="rId9" Type="http://schemas.openxmlformats.org/officeDocument/2006/relationships/image" Target="../media/image20.e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26.wmf"/><Relationship Id="rId13" Type="http://schemas.openxmlformats.org/officeDocument/2006/relationships/image" Target="../media/image31.wmf"/><Relationship Id="rId18" Type="http://schemas.openxmlformats.org/officeDocument/2006/relationships/image" Target="../media/image35.emf"/><Relationship Id="rId3" Type="http://schemas.openxmlformats.org/officeDocument/2006/relationships/image" Target="../media/image21.emf"/><Relationship Id="rId7" Type="http://schemas.openxmlformats.org/officeDocument/2006/relationships/image" Target="../media/image25.wmf"/><Relationship Id="rId12" Type="http://schemas.openxmlformats.org/officeDocument/2006/relationships/image" Target="../media/image30.wmf"/><Relationship Id="rId17" Type="http://schemas.openxmlformats.org/officeDocument/2006/relationships/image" Target="../media/image34.emf"/><Relationship Id="rId2" Type="http://schemas.openxmlformats.org/officeDocument/2006/relationships/image" Target="../media/image20.emf"/><Relationship Id="rId16" Type="http://schemas.openxmlformats.org/officeDocument/2006/relationships/image" Target="../media/image33.emf"/><Relationship Id="rId20" Type="http://schemas.openxmlformats.org/officeDocument/2006/relationships/image" Target="../media/image37.emf"/><Relationship Id="rId1" Type="http://schemas.openxmlformats.org/officeDocument/2006/relationships/image" Target="../media/image19.emf"/><Relationship Id="rId6" Type="http://schemas.openxmlformats.org/officeDocument/2006/relationships/image" Target="../media/image24.wmf"/><Relationship Id="rId11" Type="http://schemas.openxmlformats.org/officeDocument/2006/relationships/image" Target="../media/image29.wmf"/><Relationship Id="rId5" Type="http://schemas.openxmlformats.org/officeDocument/2006/relationships/image" Target="../media/image23.wmf"/><Relationship Id="rId15" Type="http://schemas.openxmlformats.org/officeDocument/2006/relationships/image" Target="../media/image12.wmf"/><Relationship Id="rId10" Type="http://schemas.openxmlformats.org/officeDocument/2006/relationships/image" Target="../media/image28.wmf"/><Relationship Id="rId19" Type="http://schemas.openxmlformats.org/officeDocument/2006/relationships/image" Target="../media/image36.emf"/><Relationship Id="rId4" Type="http://schemas.openxmlformats.org/officeDocument/2006/relationships/image" Target="../media/image22.emf"/><Relationship Id="rId9" Type="http://schemas.openxmlformats.org/officeDocument/2006/relationships/image" Target="../media/image27.wmf"/><Relationship Id="rId14" Type="http://schemas.openxmlformats.org/officeDocument/2006/relationships/image" Target="../media/image3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5" Type="http://schemas.openxmlformats.org/officeDocument/2006/relationships/image" Target="../media/image42.wmf"/><Relationship Id="rId4" Type="http://schemas.openxmlformats.org/officeDocument/2006/relationships/image" Target="../media/image4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44.wmf"/><Relationship Id="rId1" Type="http://schemas.openxmlformats.org/officeDocument/2006/relationships/image" Target="../media/image43.emf"/><Relationship Id="rId4" Type="http://schemas.openxmlformats.org/officeDocument/2006/relationships/image" Target="../media/image45.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image" Target="../media/image46.png"/></Relationships>
</file>

<file path=ppt/drawings/_rels/vmlDrawing9.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emf"/><Relationship Id="rId1" Type="http://schemas.openxmlformats.org/officeDocument/2006/relationships/image" Target="../media/image50.emf"/><Relationship Id="rId5" Type="http://schemas.openxmlformats.org/officeDocument/2006/relationships/image" Target="../media/image54.wmf"/><Relationship Id="rId4" Type="http://schemas.openxmlformats.org/officeDocument/2006/relationships/image" Target="../media/image5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A2664D-E41E-4D3A-94B6-B6E66E5D4315}" type="datetimeFigureOut">
              <a:rPr lang="zh-CN" altLang="en-US" smtClean="0"/>
              <a:t>2017/4/11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0FF11F-D222-4A7B-9B34-13FAAC8D3CE7}" type="slidenum">
              <a:rPr lang="zh-CN" altLang="en-US" smtClean="0"/>
              <a:t>‹#›</a:t>
            </a:fld>
            <a:endParaRPr lang="zh-CN" altLang="en-US"/>
          </a:p>
        </p:txBody>
      </p:sp>
    </p:spTree>
    <p:extLst>
      <p:ext uri="{BB962C8B-B14F-4D97-AF65-F5344CB8AC3E}">
        <p14:creationId xmlns:p14="http://schemas.microsoft.com/office/powerpoint/2010/main" val="4109674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34.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37.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38.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39.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40.xml"/><Relationship Id="rId2" Type="http://schemas.openxmlformats.org/officeDocument/2006/relationships/notesMaster" Target="../notesMasters/notesMaster1.xml"/><Relationship Id="rId1" Type="http://schemas.openxmlformats.org/officeDocument/2006/relationships/themeOverride" Target="../theme/themeOverride8.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41.xml"/><Relationship Id="rId2" Type="http://schemas.openxmlformats.org/officeDocument/2006/relationships/notesMaster" Target="../notesMasters/notesMaster1.xml"/><Relationship Id="rId1" Type="http://schemas.openxmlformats.org/officeDocument/2006/relationships/themeOverride" Target="../theme/themeOverride9.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42.xml"/><Relationship Id="rId2" Type="http://schemas.openxmlformats.org/officeDocument/2006/relationships/notesMaster" Target="../notesMasters/notesMaster1.xml"/><Relationship Id="rId1" Type="http://schemas.openxmlformats.org/officeDocument/2006/relationships/themeOverride" Target="../theme/themeOverride10.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14018" name="Rectangle 2"/>
          <p:cNvSpPr>
            <a:spLocks noGrp="1" noRot="1" noChangeAspect="1" noChangeArrowheads="1" noTextEdit="1"/>
          </p:cNvSpPr>
          <p:nvPr>
            <p:ph type="sldImg"/>
          </p:nvPr>
        </p:nvSpPr>
        <p:spPr>
          <a:xfrm>
            <a:off x="1139825" y="682625"/>
            <a:ext cx="4575175" cy="3432175"/>
          </a:xfrm>
          <a:ln/>
          <a:extLst>
            <a:ext uri="{91240B29-F687-4F45-9708-019B960494DF}">
              <a14:hiddenLine xmlns:a14="http://schemas.microsoft.com/office/drawing/2010/main" w="1" cmpd="sng">
                <a:solidFill>
                  <a:schemeClr val="tx1"/>
                </a:solidFill>
                <a:miter lim="800000"/>
                <a:headEnd/>
                <a:tailEnd/>
              </a14:hiddenLine>
            </a:ext>
          </a:extLst>
        </p:spPr>
      </p:sp>
      <p:sp>
        <p:nvSpPr>
          <p:cNvPr id="214019" name="Rectangle 3"/>
          <p:cNvSpPr>
            <a:spLocks noGrp="1" noChangeArrowheads="1" noTextEdit="1"/>
          </p:cNvSpPr>
          <p:nvPr>
            <p:ph type="body" idx="1"/>
          </p:nvPr>
        </p:nvSpPr>
        <p:spPr>
          <a:noFill/>
          <a:extLst>
            <a:ext uri="{91240B29-F687-4F45-9708-019B960494DF}">
              <a14:hiddenLine xmlns:a14="http://schemas.microsoft.com/office/drawing/2010/main" w="1" cmpd="sng">
                <a:solidFill>
                  <a:schemeClr val="tx1"/>
                </a:solidFill>
                <a:miter lim="800000"/>
                <a:headEnd/>
                <a:tailEnd/>
              </a14:hiddenLine>
            </a:ext>
          </a:extLst>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引出模型，简化模型，确定模型参数</a:t>
            </a:r>
            <a:endParaRPr lang="zh-CN" altLang="en-US" dirty="0"/>
          </a:p>
        </p:txBody>
      </p:sp>
      <p:sp>
        <p:nvSpPr>
          <p:cNvPr id="4" name="灯片编号占位符 3"/>
          <p:cNvSpPr>
            <a:spLocks noGrp="1"/>
          </p:cNvSpPr>
          <p:nvPr>
            <p:ph type="sldNum" sz="quarter" idx="10"/>
          </p:nvPr>
        </p:nvSpPr>
        <p:spPr/>
        <p:txBody>
          <a:bodyPr/>
          <a:lstStyle/>
          <a:p>
            <a:fld id="{F50FF11F-D222-4A7B-9B34-13FAAC8D3CE7}" type="slidenum">
              <a:rPr lang="zh-CN" altLang="en-US" smtClean="0"/>
              <a:t>20</a:t>
            </a:fld>
            <a:endParaRPr lang="zh-CN" altLang="en-US"/>
          </a:p>
        </p:txBody>
      </p:sp>
    </p:spTree>
    <p:extLst>
      <p:ext uri="{BB962C8B-B14F-4D97-AF65-F5344CB8AC3E}">
        <p14:creationId xmlns:p14="http://schemas.microsoft.com/office/powerpoint/2010/main" val="5808810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48834" name="Rectangle 2"/>
          <p:cNvSpPr>
            <a:spLocks noGrp="1" noRot="1" noChangeAspect="1" noChangeArrowheads="1" noTextEdit="1"/>
          </p:cNvSpPr>
          <p:nvPr>
            <p:ph type="sldImg"/>
          </p:nvPr>
        </p:nvSpPr>
        <p:spPr>
          <a:xfrm>
            <a:off x="1139825" y="682625"/>
            <a:ext cx="4575175" cy="3432175"/>
          </a:xfrm>
          <a:ln/>
          <a:extLst>
            <a:ext uri="{91240B29-F687-4F45-9708-019B960494DF}">
              <a14:hiddenLine xmlns:a14="http://schemas.microsoft.com/office/drawing/2010/main" w="1" cmpd="sng">
                <a:solidFill>
                  <a:schemeClr val="tx1"/>
                </a:solidFill>
                <a:miter lim="800000"/>
                <a:headEnd/>
                <a:tailEnd/>
              </a14:hiddenLine>
            </a:ext>
          </a:extLst>
        </p:spPr>
      </p:sp>
      <p:sp>
        <p:nvSpPr>
          <p:cNvPr id="248835" name="Rectangle 3"/>
          <p:cNvSpPr>
            <a:spLocks noGrp="1" noChangeArrowheads="1" noTextEdit="1"/>
          </p:cNvSpPr>
          <p:nvPr>
            <p:ph type="body" idx="1"/>
          </p:nvPr>
        </p:nvSpPr>
        <p:spPr>
          <a:ln/>
          <a:extLst>
            <a:ext uri="{91240B29-F687-4F45-9708-019B960494DF}">
              <a14:hiddenLine xmlns:a14="http://schemas.microsoft.com/office/drawing/2010/main" w="1" cmpd="sng">
                <a:solidFill>
                  <a:schemeClr val="tx1"/>
                </a:solidFill>
                <a:miter lim="800000"/>
                <a:headEnd/>
                <a:tailEnd/>
              </a14:hiddenLine>
            </a:ext>
          </a:extLst>
        </p:spPr>
        <p:txBody>
          <a:bodyPr/>
          <a:lstStyle/>
          <a:p>
            <a:r>
              <a:rPr lang="zh-CN" altLang="en-US" dirty="0" smtClean="0"/>
              <a:t>忽略</a:t>
            </a:r>
            <a:r>
              <a:rPr lang="en-US" altLang="zh-CN" dirty="0" smtClean="0"/>
              <a:t>Rb   Re</a:t>
            </a:r>
          </a:p>
          <a:p>
            <a:r>
              <a:rPr lang="zh-CN" altLang="en-US" dirty="0" smtClean="0"/>
              <a:t>因为 </a:t>
            </a:r>
            <a:r>
              <a:rPr lang="zh-CN" altLang="en-US" dirty="0"/>
              <a:t>Ce2的容抗远大于Cb2的容抗，可以忽略Ce2的影响，看作短路 </a:t>
            </a:r>
          </a:p>
        </p:txBody>
      </p:sp>
    </p:spTree>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52930" name="Rectangle 2"/>
          <p:cNvSpPr>
            <a:spLocks noGrp="1" noRot="1" noChangeAspect="1" noChangeArrowheads="1" noTextEdit="1"/>
          </p:cNvSpPr>
          <p:nvPr>
            <p:ph type="sldImg"/>
          </p:nvPr>
        </p:nvSpPr>
        <p:spPr>
          <a:xfrm>
            <a:off x="1138238" y="679450"/>
            <a:ext cx="4573587" cy="3430588"/>
          </a:xfrm>
          <a:ln/>
          <a:extLst>
            <a:ext uri="{91240B29-F687-4F45-9708-019B960494DF}">
              <a14:hiddenLine xmlns:a14="http://schemas.microsoft.com/office/drawing/2010/main" w="1" cmpd="sng">
                <a:solidFill>
                  <a:schemeClr val="tx1"/>
                </a:solidFill>
                <a:miter lim="800000"/>
                <a:headEnd/>
                <a:tailEnd/>
              </a14:hiddenLine>
            </a:ext>
          </a:extLst>
        </p:spPr>
      </p:sp>
      <p:sp>
        <p:nvSpPr>
          <p:cNvPr id="252931" name="Rectangle 3"/>
          <p:cNvSpPr>
            <a:spLocks noGrp="1" noChangeArrowheads="1" noTextEdit="1"/>
          </p:cNvSpPr>
          <p:nvPr>
            <p:ph type="body" idx="1"/>
          </p:nvPr>
        </p:nvSpPr>
        <p:spPr>
          <a:xfrm>
            <a:off x="911225" y="4337050"/>
            <a:ext cx="5029200" cy="4117975"/>
          </a:xfrm>
          <a:ln/>
          <a:extLst>
            <a:ext uri="{91240B29-F687-4F45-9708-019B960494DF}">
              <a14:hiddenLine xmlns:a14="http://schemas.microsoft.com/office/drawing/2010/main" w="1" cmpd="sng">
                <a:solidFill>
                  <a:schemeClr val="tx1"/>
                </a:solidFill>
                <a:miter lim="800000"/>
                <a:headEnd/>
                <a:tailEnd/>
              </a14:hiddenLine>
            </a:ext>
          </a:extLst>
        </p:spPr>
        <p:txBody>
          <a:bodyPr/>
          <a:lstStyle/>
          <a:p>
            <a:r>
              <a:rPr lang="zh-CN" altLang="en-US" sz="1000">
                <a:latin typeface="楷体_GB2312" pitchFamily="1" charset="-122"/>
                <a:ea typeface="楷体_GB2312" pitchFamily="1" charset="-122"/>
                <a:sym typeface="Arial" pitchFamily="34" charset="0"/>
              </a:rPr>
              <a:t>稳定静态工作点的目的：避免出现饱和或截止失真，避免电路的性能指标发生改变</a:t>
            </a:r>
          </a:p>
          <a:p>
            <a:r>
              <a:rPr lang="zh-CN" altLang="en-US" sz="1000" dirty="0">
                <a:latin typeface="楷体_GB2312" pitchFamily="1" charset="-122"/>
                <a:ea typeface="楷体_GB2312" pitchFamily="1" charset="-122"/>
                <a:sym typeface="Arial" pitchFamily="34" charset="0"/>
              </a:rPr>
              <a:t>条件：基极电位尽可能不变，Re调节Ve从而调节Vbe</a:t>
            </a:r>
          </a:p>
        </p:txBody>
      </p:sp>
    </p:spTree>
  </p:cSld>
  <p:clrMapOvr>
    <a:overrideClrMapping bg1="lt1" tx1="dk1" bg2="lt2" tx2="dk2" accent1="accent1" accent2="accent2" accent3="accent3" accent4="accent4" accent5="accent5" accent6="accent6" hlink="hlink" folHlink="folHlink"/>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19138" name="Rectangle 2"/>
          <p:cNvSpPr>
            <a:spLocks noGrp="1" noRot="1" noChangeAspect="1" noChangeArrowheads="1" noTextEdit="1"/>
          </p:cNvSpPr>
          <p:nvPr>
            <p:ph type="sldImg"/>
          </p:nvPr>
        </p:nvSpPr>
        <p:spPr>
          <a:xfrm>
            <a:off x="1139825" y="682625"/>
            <a:ext cx="4575175" cy="3432175"/>
          </a:xfrm>
        </p:spPr>
      </p:sp>
      <p:sp>
        <p:nvSpPr>
          <p:cNvPr id="219139" name="Rectangle 3"/>
          <p:cNvSpPr>
            <a:spLocks noGrp="1" noChangeArrowheads="1"/>
          </p:cNvSpPr>
          <p:nvPr>
            <p:ph type="body" idx="1"/>
          </p:nvPr>
        </p:nvSpPr>
        <p:spPr/>
        <p:txBody>
          <a:bodyPr/>
          <a:lstStyle/>
          <a:p>
            <a:r>
              <a:rPr lang="zh-CN"/>
              <a:t>之前我们学习的是中频小信号模型，下面来寻找</a:t>
            </a:r>
            <a:r>
              <a:rPr lang="zh-CN" altLang="zh-CN"/>
              <a:t>BJT</a:t>
            </a:r>
            <a:r>
              <a:rPr lang="zh-CN"/>
              <a:t>高频的小信号等效模型，以便求解电路高频响应</a:t>
            </a:r>
          </a:p>
          <a:p>
            <a:r>
              <a:rPr lang="zh-CN"/>
              <a:t>思路</a:t>
            </a:r>
            <a:r>
              <a:rPr lang="zh-CN" altLang="zh-CN"/>
              <a:t>: 1. </a:t>
            </a:r>
            <a:r>
              <a:rPr lang="zh-CN"/>
              <a:t>引出模型 </a:t>
            </a:r>
            <a:r>
              <a:rPr lang="zh-CN" altLang="zh-CN"/>
              <a:t>2. </a:t>
            </a:r>
            <a:r>
              <a:rPr lang="zh-CN"/>
              <a:t>简化模型</a:t>
            </a:r>
            <a:r>
              <a:rPr lang="zh-CN" altLang="zh-CN"/>
              <a:t>3.</a:t>
            </a:r>
            <a:r>
              <a:rPr lang="zh-CN"/>
              <a:t>确定模型参数</a:t>
            </a:r>
          </a:p>
          <a:p>
            <a:r>
              <a:rPr lang="zh-CN"/>
              <a:t>（</a:t>
            </a:r>
            <a:r>
              <a:rPr lang="zh-CN" altLang="zh-CN"/>
              <a:t>1</a:t>
            </a:r>
            <a:r>
              <a:rPr lang="zh-CN"/>
              <a:t>）引出模型</a:t>
            </a:r>
          </a:p>
          <a:p>
            <a:r>
              <a:rPr lang="zh-CN"/>
              <a:t>高频区增益的下降是由</a:t>
            </a:r>
            <a:r>
              <a:rPr lang="zh-CN" altLang="zh-CN"/>
              <a:t>PN</a:t>
            </a:r>
            <a:r>
              <a:rPr lang="zh-CN"/>
              <a:t>结结电容引起的，所以在中频小信号模型的基础上，应加入结电容的影响</a:t>
            </a:r>
          </a:p>
          <a:p>
            <a:r>
              <a:rPr lang="zh-CN"/>
              <a:t>从</a:t>
            </a:r>
            <a:r>
              <a:rPr lang="zh-CN" altLang="zh-CN"/>
              <a:t>PN</a:t>
            </a:r>
            <a:r>
              <a:rPr lang="zh-CN"/>
              <a:t>结的组成来看，发射结和集电结都等效成结电阻和结电容的并联，得到该高频小信号等效模型</a:t>
            </a:r>
          </a:p>
          <a:p>
            <a:r>
              <a:rPr lang="zh-CN"/>
              <a:t>了解各参数的含义</a:t>
            </a:r>
          </a:p>
          <a:p>
            <a:r>
              <a:rPr lang="zh-CN" altLang="zh-CN"/>
              <a:t>Gm</a:t>
            </a:r>
            <a:r>
              <a:rPr lang="zh-CN"/>
              <a:t>表示输出电流和输入电压的微变关系，称为跨导</a:t>
            </a:r>
          </a:p>
          <a:p>
            <a:r>
              <a:rPr lang="zh-CN"/>
              <a:t>为什么不用</a:t>
            </a:r>
            <a:r>
              <a:rPr lang="zh-CN" altLang="zh-CN"/>
              <a:t>bataib</a:t>
            </a:r>
            <a:r>
              <a:rPr lang="zh-CN"/>
              <a:t>而用</a:t>
            </a:r>
            <a:r>
              <a:rPr lang="zh-CN" altLang="zh-CN"/>
              <a:t>gmvbe</a:t>
            </a:r>
            <a:r>
              <a:rPr lang="zh-CN"/>
              <a:t>表示？因为</a:t>
            </a:r>
            <a:r>
              <a:rPr lang="zh-CN" altLang="zh-CN"/>
              <a:t>bata</a:t>
            </a:r>
            <a:r>
              <a:rPr lang="zh-CN"/>
              <a:t>是电流增益也随频率变化（不确定），而电导不随频率变化，该模型的频率响应仅取决于两个结电容</a:t>
            </a:r>
          </a:p>
        </p:txBody>
      </p:sp>
    </p:spTree>
  </p:cSld>
  <p:clrMapOvr>
    <a:overrideClrMapping bg1="lt1" tx1="dk1" bg2="lt2" tx2="dk2" accent1="accent1" accent2="accent2" accent3="accent3" accent4="accent4" accent5="accent5" accent6="accent6" hlink="hlink" folHlink="folHlink"/>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21186" name="Rectangle 2"/>
          <p:cNvSpPr>
            <a:spLocks noGrp="1" noRot="1" noChangeAspect="1" noChangeArrowheads="1" noTextEdit="1"/>
          </p:cNvSpPr>
          <p:nvPr>
            <p:ph type="sldImg"/>
          </p:nvPr>
        </p:nvSpPr>
        <p:spPr>
          <a:xfrm>
            <a:off x="1139825" y="682625"/>
            <a:ext cx="4575175" cy="3432175"/>
          </a:xfrm>
        </p:spPr>
      </p:sp>
      <p:sp>
        <p:nvSpPr>
          <p:cNvPr id="221187" name="Rectangle 3"/>
          <p:cNvSpPr>
            <a:spLocks noGrp="1" noChangeArrowheads="1"/>
          </p:cNvSpPr>
          <p:nvPr>
            <p:ph type="body" idx="1"/>
          </p:nvPr>
        </p:nvSpPr>
        <p:spPr/>
        <p:txBody>
          <a:bodyPr/>
          <a:lstStyle/>
          <a:p>
            <a:r>
              <a:rPr lang="zh-CN"/>
              <a:t>（</a:t>
            </a:r>
            <a:r>
              <a:rPr lang="zh-CN" altLang="zh-CN"/>
              <a:t>2</a:t>
            </a:r>
            <a:r>
              <a:rPr lang="zh-CN"/>
              <a:t>）简化模型</a:t>
            </a:r>
          </a:p>
          <a:p>
            <a:r>
              <a:rPr lang="zh-CN"/>
              <a:t>由于集电结反偏，集电结电阻很大，由于</a:t>
            </a:r>
            <a:r>
              <a:rPr lang="zh-CN" altLang="zh-CN"/>
              <a:t>rce</a:t>
            </a:r>
            <a:r>
              <a:rPr lang="zh-CN"/>
              <a:t>也很大，所以在并联电路里可忽略，得到混合</a:t>
            </a:r>
            <a:r>
              <a:rPr lang="zh-CN" altLang="zh-CN"/>
              <a:t>pai</a:t>
            </a:r>
            <a:r>
              <a:rPr lang="zh-CN"/>
              <a:t>型高频小信号模型</a:t>
            </a:r>
          </a:p>
          <a:p>
            <a:r>
              <a:rPr lang="zh-CN"/>
              <a:t>（</a:t>
            </a:r>
            <a:r>
              <a:rPr lang="zh-CN" altLang="zh-CN"/>
              <a:t>3</a:t>
            </a:r>
            <a:r>
              <a:rPr lang="zh-CN"/>
              <a:t>）确定参数：</a:t>
            </a:r>
          </a:p>
          <a:p>
            <a:r>
              <a:rPr lang="zh-CN"/>
              <a:t>发射结电容可由这个公式得到，其中</a:t>
            </a:r>
            <a:r>
              <a:rPr lang="zh-CN" altLang="zh-CN"/>
              <a:t>fT</a:t>
            </a:r>
            <a:r>
              <a:rPr lang="zh-CN"/>
              <a:t>为特征频率可以从手册中查到，</a:t>
            </a:r>
            <a:r>
              <a:rPr lang="zh-CN" altLang="zh-CN"/>
              <a:t>FT</a:t>
            </a:r>
            <a:r>
              <a:rPr lang="zh-CN"/>
              <a:t>与</a:t>
            </a:r>
            <a:r>
              <a:rPr lang="zh-CN" altLang="zh-CN"/>
              <a:t>bata</a:t>
            </a:r>
            <a:r>
              <a:rPr lang="zh-CN"/>
              <a:t>的频率响应有关，</a:t>
            </a:r>
            <a:r>
              <a:rPr lang="zh-CN" altLang="zh-CN"/>
              <a:t>bata</a:t>
            </a:r>
            <a:r>
              <a:rPr lang="zh-CN"/>
              <a:t>下降到１（失去放大作用）时所对应的频率点，这个公式的推导和特征频率的介绍在书上有详细的推导过程，不要求推导，自己看书</a:t>
            </a:r>
          </a:p>
          <a:p>
            <a:r>
              <a:rPr lang="zh-CN"/>
              <a:t>剩下发射结电阻和互导需要确定</a:t>
            </a:r>
          </a:p>
        </p:txBody>
      </p:sp>
    </p:spTree>
  </p:cSld>
  <p:clrMapOvr>
    <a:overrideClrMapping bg1="lt1" tx1="dk1" bg2="lt2" tx2="dk2" accent1="accent1" accent2="accent2" accent3="accent3" accent4="accent4" accent5="accent5" accent6="accent6" hlink="hlink" folHlink="folHlink"/>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28354" name="Rectangle 2"/>
          <p:cNvSpPr>
            <a:spLocks noGrp="1" noRot="1" noChangeAspect="1" noChangeArrowheads="1" noTextEdit="1"/>
          </p:cNvSpPr>
          <p:nvPr>
            <p:ph type="sldImg"/>
          </p:nvPr>
        </p:nvSpPr>
        <p:spPr>
          <a:xfrm>
            <a:off x="1139825" y="682625"/>
            <a:ext cx="4573588" cy="3430588"/>
          </a:xfrm>
        </p:spPr>
      </p:sp>
      <p:sp>
        <p:nvSpPr>
          <p:cNvPr id="228355" name="Rectangle 3"/>
          <p:cNvSpPr>
            <a:spLocks noGrp="1" noChangeArrowheads="1"/>
          </p:cNvSpPr>
          <p:nvPr>
            <p:ph type="body" idx="1"/>
          </p:nvPr>
        </p:nvSpPr>
        <p:spPr>
          <a:xfrm>
            <a:off x="912813" y="4340225"/>
            <a:ext cx="5029200" cy="4116388"/>
          </a:xfrm>
        </p:spPr>
        <p:txBody>
          <a:bodyPr/>
          <a:lstStyle/>
          <a:p>
            <a:r>
              <a:rPr lang="zh-CN" dirty="0"/>
              <a:t>以单级共射放大电路为例，利用</a:t>
            </a:r>
            <a:r>
              <a:rPr lang="zh-CN" altLang="zh-CN" dirty="0"/>
              <a:t>pi</a:t>
            </a:r>
            <a:r>
              <a:rPr lang="zh-CN" dirty="0"/>
              <a:t>型小信号模型求解其高频相应</a:t>
            </a:r>
          </a:p>
          <a:p>
            <a:r>
              <a:rPr lang="zh-CN" dirty="0"/>
              <a:t>目标</a:t>
            </a:r>
            <a:r>
              <a:rPr lang="zh-CN" altLang="zh-CN" dirty="0"/>
              <a:t>:</a:t>
            </a:r>
            <a:r>
              <a:rPr lang="zh-CN" dirty="0"/>
              <a:t>把共射击放大电路的高频小信号电路简化为</a:t>
            </a:r>
            <a:r>
              <a:rPr lang="zh-CN" altLang="zh-CN" dirty="0"/>
              <a:t>RC</a:t>
            </a:r>
            <a:r>
              <a:rPr lang="zh-CN" dirty="0"/>
              <a:t>低通电路的形式</a:t>
            </a:r>
          </a:p>
          <a:p>
            <a:endParaRPr lang="zh-CN" dirty="0"/>
          </a:p>
          <a:p>
            <a:r>
              <a:rPr lang="zh-CN" altLang="zh-CN" dirty="0"/>
              <a:t>b’</a:t>
            </a:r>
            <a:r>
              <a:rPr lang="zh-CN" dirty="0"/>
              <a:t>流入电容的电流</a:t>
            </a:r>
            <a:r>
              <a:rPr lang="zh-CN" altLang="zh-CN" dirty="0"/>
              <a:t>I1=(vb’e-vce)/Xc=(vb’e-gmRl’Vb’e)/Xc=</a:t>
            </a:r>
            <a:r>
              <a:rPr lang="zh-CN" dirty="0"/>
              <a:t>（</a:t>
            </a:r>
            <a:r>
              <a:rPr lang="zh-CN" altLang="zh-CN" dirty="0"/>
              <a:t>1-gmRl’</a:t>
            </a:r>
            <a:r>
              <a:rPr lang="zh-CN" dirty="0"/>
              <a:t>）</a:t>
            </a:r>
            <a:r>
              <a:rPr lang="zh-CN" altLang="zh-CN" dirty="0"/>
              <a:t>Vb’e/xc=Vb’e/xc/(1-gmRl’)  </a:t>
            </a:r>
          </a:p>
          <a:p>
            <a:r>
              <a:rPr lang="zh-CN" altLang="zh-CN" dirty="0"/>
              <a:t>C</a:t>
            </a:r>
            <a:r>
              <a:rPr lang="zh-CN" dirty="0"/>
              <a:t>流入电容的电流</a:t>
            </a:r>
            <a:r>
              <a:rPr lang="zh-CN" altLang="zh-CN" dirty="0"/>
              <a:t>12 =(vce-vb’e)/Xc=(vce-vce /gmRl’)/Xc=</a:t>
            </a:r>
            <a:r>
              <a:rPr lang="zh-CN" dirty="0"/>
              <a:t>（</a:t>
            </a:r>
            <a:r>
              <a:rPr lang="zh-CN" altLang="zh-CN" dirty="0"/>
              <a:t>1-1/gmRl’</a:t>
            </a:r>
            <a:r>
              <a:rPr lang="zh-CN" dirty="0"/>
              <a:t>）</a:t>
            </a:r>
            <a:r>
              <a:rPr lang="zh-CN" altLang="zh-CN" dirty="0"/>
              <a:t>Vce/xc=Vb’e/xc/(1-1/gmRl’) </a:t>
            </a:r>
          </a:p>
          <a:p>
            <a:endParaRPr lang="zh-CN" altLang="zh-CN" sz="2000" dirty="0">
              <a:ea typeface="楷体_GB2312" pitchFamily="1" charset="-122"/>
            </a:endParaRPr>
          </a:p>
          <a:p>
            <a:r>
              <a:rPr lang="zh-CN" dirty="0"/>
              <a:t>书上有推导过程，不要求大家掌握，可以看一下书，需要记住密勒电容的求解公式</a:t>
            </a:r>
          </a:p>
        </p:txBody>
      </p:sp>
    </p:spTree>
  </p:cSld>
  <p:clrMapOvr>
    <a:overrideClrMapping bg1="lt1" tx1="dk1" bg2="lt2" tx2="dk2" accent1="accent1" accent2="accent2" accent3="accent3" accent4="accent4" accent5="accent5" accent6="accent6" hlink="hlink" folHlink="folHlink"/>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34498" name="Rectangle 2"/>
          <p:cNvSpPr>
            <a:spLocks noGrp="1" noRot="1" noChangeAspect="1" noChangeArrowheads="1" noTextEdit="1"/>
          </p:cNvSpPr>
          <p:nvPr>
            <p:ph type="sldImg"/>
          </p:nvPr>
        </p:nvSpPr>
        <p:spPr>
          <a:xfrm>
            <a:off x="1139825" y="682625"/>
            <a:ext cx="4575175" cy="3432175"/>
          </a:xfrm>
        </p:spPr>
      </p:sp>
      <p:sp>
        <p:nvSpPr>
          <p:cNvPr id="234499" name="Rectangle 3"/>
          <p:cNvSpPr>
            <a:spLocks noGrp="1" noChangeArrowheads="1"/>
          </p:cNvSpPr>
          <p:nvPr>
            <p:ph type="body" idx="1"/>
          </p:nvPr>
        </p:nvSpPr>
        <p:spPr/>
        <p:txBody>
          <a:bodyPr/>
          <a:lstStyle/>
          <a:p>
            <a:r>
              <a:rPr lang="zh-CN"/>
              <a:t>只需记住密勒电容１的求解公式</a:t>
            </a:r>
          </a:p>
          <a:p>
            <a:r>
              <a:rPr lang="zh-CN"/>
              <a:t>继续简化，合并密勒电容１和发射结电容</a:t>
            </a:r>
          </a:p>
        </p:txBody>
      </p:sp>
    </p:spTree>
  </p:cSld>
  <p:clrMapOvr>
    <a:overrideClrMapping bg1="lt1" tx1="dk1" bg2="lt2" tx2="dk2" accent1="accent1" accent2="accent2" accent3="accent3" accent4="accent4" accent5="accent5" accent6="accent6" hlink="hlink" folHlink="folHlink"/>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36546" name="Rectangle 2"/>
          <p:cNvSpPr>
            <a:spLocks noGrp="1" noRot="1" noChangeAspect="1" noChangeArrowheads="1" noTextEdit="1"/>
          </p:cNvSpPr>
          <p:nvPr>
            <p:ph type="sldImg"/>
          </p:nvPr>
        </p:nvSpPr>
        <p:spPr>
          <a:xfrm>
            <a:off x="1139825" y="682625"/>
            <a:ext cx="4575175" cy="3432175"/>
          </a:xfrm>
        </p:spPr>
      </p:sp>
      <p:sp>
        <p:nvSpPr>
          <p:cNvPr id="236547" name="Rectangle 3"/>
          <p:cNvSpPr>
            <a:spLocks noGrp="1" noChangeArrowheads="1"/>
          </p:cNvSpPr>
          <p:nvPr>
            <p:ph type="body" idx="1"/>
          </p:nvPr>
        </p:nvSpPr>
        <p:spPr/>
        <p:txBody>
          <a:bodyPr/>
          <a:lstStyle/>
          <a:p>
            <a:r>
              <a:rPr lang="zh-CN" dirty="0"/>
              <a:t>继续简化，最终的目标是把输入回路简化成ＲＣ低通回路的形式</a:t>
            </a:r>
          </a:p>
          <a:p>
            <a:endParaRPr lang="zh-CN" dirty="0"/>
          </a:p>
          <a:p>
            <a:r>
              <a:rPr lang="zh-CN" dirty="0"/>
              <a:t>把</a:t>
            </a:r>
            <a:r>
              <a:rPr lang="zh-CN" altLang="zh-CN" dirty="0"/>
              <a:t>b’e</a:t>
            </a:r>
            <a:r>
              <a:rPr lang="zh-CN" dirty="0"/>
              <a:t>看进去的电路做一个戴维南等效</a:t>
            </a:r>
          </a:p>
          <a:p>
            <a:endParaRPr lang="zh-CN" dirty="0"/>
          </a:p>
          <a:p>
            <a:r>
              <a:rPr lang="zh-CN" dirty="0"/>
              <a:t>开路电压为电压源   输出电阻为内阻</a:t>
            </a:r>
          </a:p>
        </p:txBody>
      </p:sp>
    </p:spTree>
  </p:cSld>
  <p:clrMapOvr>
    <a:overrideClrMapping bg1="lt1" tx1="dk1" bg2="lt2" tx2="dk2" accent1="accent1" accent2="accent2" accent3="accent3" accent4="accent4" accent5="accent5" accent6="accent6" hlink="hlink" folHlink="folHlink"/>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40642" name="Rectangle 2"/>
          <p:cNvSpPr>
            <a:spLocks noGrp="1" noRot="1" noChangeAspect="1" noChangeArrowheads="1" noTextEdit="1"/>
          </p:cNvSpPr>
          <p:nvPr>
            <p:ph type="sldImg"/>
          </p:nvPr>
        </p:nvSpPr>
        <p:spPr>
          <a:xfrm>
            <a:off x="1139825" y="682625"/>
            <a:ext cx="4575175" cy="3432175"/>
          </a:xfrm>
        </p:spPr>
      </p:sp>
      <p:sp>
        <p:nvSpPr>
          <p:cNvPr id="240643" name="Rectangle 3"/>
          <p:cNvSpPr>
            <a:spLocks noGrp="1" noChangeArrowheads="1"/>
          </p:cNvSpPr>
          <p:nvPr>
            <p:ph type="body" idx="1"/>
          </p:nvPr>
        </p:nvSpPr>
        <p:spPr/>
        <p:txBody>
          <a:bodyPr/>
          <a:lstStyle/>
          <a:p>
            <a:r>
              <a:rPr lang="zh-CN"/>
              <a:t>电压增益可以写成中频源电压增益与低通频率响应的乘积</a:t>
            </a:r>
          </a:p>
          <a:p>
            <a:endParaRPr lang="zh-CN"/>
          </a:p>
          <a:p>
            <a:r>
              <a:rPr lang="zh-CN"/>
              <a:t>影响上限频率的主要元件及参数为ＲＣ，</a:t>
            </a:r>
          </a:p>
          <a:p>
            <a:endParaRPr lang="zh-CN" altLang="zh-CN"/>
          </a:p>
        </p:txBody>
      </p:sp>
    </p:spTree>
  </p:cSld>
  <p:clrMapOvr>
    <a:overrideClrMapping bg1="lt1" tx1="dk1" bg2="lt2" tx2="dk2" accent1="accent1" accent2="accent2" accent3="accent3" accent4="accent4" accent5="accent5" accent6="accent6" hlink="hlink" folHlink="folHlink"/>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1/2piRC </a:t>
            </a:r>
            <a:r>
              <a:rPr lang="zh-CN" altLang="en-US" dirty="0" smtClean="0"/>
              <a:t>减小</a:t>
            </a:r>
            <a:r>
              <a:rPr lang="en-US" altLang="zh-CN" dirty="0" smtClean="0"/>
              <a:t>C</a:t>
            </a:r>
            <a:r>
              <a:rPr lang="zh-CN" altLang="en-US" dirty="0" smtClean="0"/>
              <a:t>或者</a:t>
            </a:r>
            <a:r>
              <a:rPr lang="en-US" altLang="zh-CN" dirty="0" smtClean="0"/>
              <a:t>R</a:t>
            </a:r>
          </a:p>
          <a:p>
            <a:endParaRPr lang="en-US" altLang="zh-CN" dirty="0" smtClean="0"/>
          </a:p>
          <a:p>
            <a:r>
              <a:rPr lang="zh-CN" altLang="en-US" dirty="0" smtClean="0"/>
              <a:t>共集放大电路输出电阻小，从而降低共射的信号源内阻</a:t>
            </a:r>
            <a:endParaRPr lang="zh-CN" altLang="en-US" dirty="0"/>
          </a:p>
        </p:txBody>
      </p:sp>
      <p:sp>
        <p:nvSpPr>
          <p:cNvPr id="4" name="灯片编号占位符 3"/>
          <p:cNvSpPr>
            <a:spLocks noGrp="1"/>
          </p:cNvSpPr>
          <p:nvPr>
            <p:ph type="sldNum" sz="quarter" idx="10"/>
          </p:nvPr>
        </p:nvSpPr>
        <p:spPr/>
        <p:txBody>
          <a:bodyPr/>
          <a:lstStyle/>
          <a:p>
            <a:fld id="{F50FF11F-D222-4A7B-9B34-13FAAC8D3CE7}" type="slidenum">
              <a:rPr lang="zh-CN" altLang="en-US" smtClean="0"/>
              <a:t>49</a:t>
            </a:fld>
            <a:endParaRPr lang="zh-CN" altLang="en-US"/>
          </a:p>
        </p:txBody>
      </p:sp>
    </p:spTree>
    <p:extLst>
      <p:ext uri="{BB962C8B-B14F-4D97-AF65-F5344CB8AC3E}">
        <p14:creationId xmlns:p14="http://schemas.microsoft.com/office/powerpoint/2010/main" val="1009482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首先信号不是单一频率的，单一频率任何情况下都不会出现线性失真。</a:t>
            </a:r>
            <a:endParaRPr lang="en-US" altLang="zh-CN" dirty="0" smtClean="0"/>
          </a:p>
          <a:p>
            <a:r>
              <a:rPr lang="zh-CN" altLang="en-US" dirty="0" smtClean="0"/>
              <a:t>其次电路里有电抗元件，导致放大倍数随频率发生变化。</a:t>
            </a:r>
            <a:endParaRPr lang="zh-CN" altLang="en-US" dirty="0"/>
          </a:p>
        </p:txBody>
      </p:sp>
      <p:sp>
        <p:nvSpPr>
          <p:cNvPr id="4" name="灯片编号占位符 3"/>
          <p:cNvSpPr>
            <a:spLocks noGrp="1"/>
          </p:cNvSpPr>
          <p:nvPr>
            <p:ph type="sldNum" sz="quarter" idx="10"/>
          </p:nvPr>
        </p:nvSpPr>
        <p:spPr/>
        <p:txBody>
          <a:bodyPr/>
          <a:lstStyle/>
          <a:p>
            <a:fld id="{F50FF11F-D222-4A7B-9B34-13FAAC8D3CE7}" type="slidenum">
              <a:rPr lang="zh-CN" altLang="en-US" smtClean="0"/>
              <a:t>5</a:t>
            </a:fld>
            <a:endParaRPr lang="zh-CN" altLang="en-US"/>
          </a:p>
        </p:txBody>
      </p:sp>
    </p:spTree>
    <p:extLst>
      <p:ext uri="{BB962C8B-B14F-4D97-AF65-F5344CB8AC3E}">
        <p14:creationId xmlns:p14="http://schemas.microsoft.com/office/powerpoint/2010/main" val="16962142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en-US" altLang="zh-CN" dirty="0" smtClean="0"/>
              <a:t> NPN    PNP  </a:t>
            </a:r>
            <a:r>
              <a:rPr lang="zh-CN" altLang="en-US" dirty="0" smtClean="0"/>
              <a:t>参考地同为射极</a:t>
            </a:r>
            <a:endParaRPr lang="en-US" altLang="zh-CN" dirty="0" smtClean="0"/>
          </a:p>
          <a:p>
            <a:pPr eaLnBrk="1" hangingPunct="1"/>
            <a:r>
              <a:rPr lang="zh-CN" altLang="en-US" dirty="0" smtClean="0"/>
              <a:t>静态分析    根据给定参考电位和参考电流方向做出分析</a:t>
            </a:r>
            <a:endParaRPr lang="en-US" altLang="zh-CN" dirty="0" smtClean="0"/>
          </a:p>
          <a:p>
            <a:pPr eaLnBrk="1" hangingPunct="1"/>
            <a:r>
              <a:rPr lang="zh-CN" altLang="en-US" dirty="0" smtClean="0"/>
              <a:t>动态       动态性能指标的结果完全相同</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dirty="0" smtClean="0"/>
              <a:t>电压极性相反,电流流向相反, 转移和输出特性曲线从第一象限变为第三象限,即沿原点对称</a:t>
            </a:r>
          </a:p>
          <a:p>
            <a:endParaRPr lang="zh-CN" altLang="en-US" dirty="0"/>
          </a:p>
        </p:txBody>
      </p:sp>
      <p:sp>
        <p:nvSpPr>
          <p:cNvPr id="4" name="灯片编号占位符 3"/>
          <p:cNvSpPr>
            <a:spLocks noGrp="1"/>
          </p:cNvSpPr>
          <p:nvPr>
            <p:ph type="sldNum" sz="quarter" idx="10"/>
          </p:nvPr>
        </p:nvSpPr>
        <p:spPr/>
        <p:txBody>
          <a:bodyPr/>
          <a:lstStyle/>
          <a:p>
            <a:fld id="{24792490-03BB-471B-BC81-1817A33CEE20}" type="slidenum">
              <a:rPr lang="zh-CN" altLang="en-US" smtClean="0"/>
              <a:pPr/>
              <a:t>53</a:t>
            </a:fld>
            <a:endParaRPr lang="zh-CN" altLang="en-US"/>
          </a:p>
        </p:txBody>
      </p:sp>
    </p:spTree>
    <p:extLst>
      <p:ext uri="{BB962C8B-B14F-4D97-AF65-F5344CB8AC3E}">
        <p14:creationId xmlns:p14="http://schemas.microsoft.com/office/powerpoint/2010/main" val="3179439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电抗元件的阻抗是频率的函数</a:t>
            </a:r>
            <a:endParaRPr lang="en-US" altLang="zh-CN" dirty="0" smtClean="0"/>
          </a:p>
          <a:p>
            <a:r>
              <a:rPr lang="en-US" altLang="zh-CN" dirty="0" smtClean="0"/>
              <a:t>2.</a:t>
            </a:r>
            <a:r>
              <a:rPr lang="zh-CN" altLang="en-US" dirty="0" smtClean="0"/>
              <a:t>电路里包含着电抗元件，增益也是频率的函数</a:t>
            </a:r>
            <a:endParaRPr lang="en-US" altLang="zh-CN" dirty="0" smtClean="0"/>
          </a:p>
          <a:p>
            <a:r>
              <a:rPr lang="zh-CN" altLang="en-US" dirty="0" smtClean="0"/>
              <a:t>为什么</a:t>
            </a:r>
            <a:r>
              <a:rPr lang="en-US" altLang="zh-CN" dirty="0" smtClean="0"/>
              <a:t>C4</a:t>
            </a:r>
            <a:r>
              <a:rPr lang="zh-CN" altLang="en-US" dirty="0" smtClean="0"/>
              <a:t>和</a:t>
            </a:r>
            <a:r>
              <a:rPr lang="en-US" altLang="zh-CN" dirty="0" smtClean="0"/>
              <a:t>C5</a:t>
            </a:r>
            <a:r>
              <a:rPr lang="zh-CN" altLang="en-US" dirty="0" smtClean="0"/>
              <a:t>求出来的增益是一个数呢，</a:t>
            </a:r>
            <a:endParaRPr lang="en-US" altLang="zh-CN" dirty="0" smtClean="0"/>
          </a:p>
        </p:txBody>
      </p:sp>
      <p:sp>
        <p:nvSpPr>
          <p:cNvPr id="4" name="灯片编号占位符 3"/>
          <p:cNvSpPr>
            <a:spLocks noGrp="1"/>
          </p:cNvSpPr>
          <p:nvPr>
            <p:ph type="sldNum" sz="quarter" idx="10"/>
          </p:nvPr>
        </p:nvSpPr>
        <p:spPr/>
        <p:txBody>
          <a:bodyPr/>
          <a:lstStyle/>
          <a:p>
            <a:fld id="{F50FF11F-D222-4A7B-9B34-13FAAC8D3CE7}" type="slidenum">
              <a:rPr lang="zh-CN" altLang="en-US" smtClean="0"/>
              <a:t>6</a:t>
            </a:fld>
            <a:endParaRPr lang="zh-CN" altLang="en-US"/>
          </a:p>
        </p:txBody>
      </p:sp>
    </p:spTree>
    <p:extLst>
      <p:ext uri="{BB962C8B-B14F-4D97-AF65-F5344CB8AC3E}">
        <p14:creationId xmlns:p14="http://schemas.microsoft.com/office/powerpoint/2010/main" val="193200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因为我们求得是通带增益，通带内电抗元件的影响可以忽略，在截止频率处电抗元件才会有明显的影响</a:t>
            </a:r>
          </a:p>
          <a:p>
            <a:endParaRPr lang="zh-CN" altLang="en-US" dirty="0"/>
          </a:p>
        </p:txBody>
      </p:sp>
      <p:sp>
        <p:nvSpPr>
          <p:cNvPr id="4" name="灯片编号占位符 3"/>
          <p:cNvSpPr>
            <a:spLocks noGrp="1"/>
          </p:cNvSpPr>
          <p:nvPr>
            <p:ph type="sldNum" sz="quarter" idx="10"/>
          </p:nvPr>
        </p:nvSpPr>
        <p:spPr/>
        <p:txBody>
          <a:bodyPr/>
          <a:lstStyle/>
          <a:p>
            <a:fld id="{F50FF11F-D222-4A7B-9B34-13FAAC8D3CE7}" type="slidenum">
              <a:rPr lang="zh-CN" altLang="en-US" smtClean="0"/>
              <a:t>7</a:t>
            </a:fld>
            <a:endParaRPr lang="zh-CN" altLang="en-US"/>
          </a:p>
        </p:txBody>
      </p:sp>
    </p:spTree>
    <p:extLst>
      <p:ext uri="{BB962C8B-B14F-4D97-AF65-F5344CB8AC3E}">
        <p14:creationId xmlns:p14="http://schemas.microsoft.com/office/powerpoint/2010/main" val="2619478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电容和输出电压是串联关系</a:t>
            </a:r>
            <a:r>
              <a:rPr lang="en-US" altLang="zh-CN" dirty="0" smtClean="0"/>
              <a:t>-</a:t>
            </a:r>
            <a:r>
              <a:rPr lang="zh-CN" altLang="en-US" dirty="0" smtClean="0"/>
              <a:t>高通</a:t>
            </a:r>
            <a:endParaRPr lang="zh-CN" altLang="en-US" dirty="0"/>
          </a:p>
        </p:txBody>
      </p:sp>
      <p:sp>
        <p:nvSpPr>
          <p:cNvPr id="4" name="灯片编号占位符 3"/>
          <p:cNvSpPr>
            <a:spLocks noGrp="1"/>
          </p:cNvSpPr>
          <p:nvPr>
            <p:ph type="sldNum" sz="quarter" idx="10"/>
          </p:nvPr>
        </p:nvSpPr>
        <p:spPr/>
        <p:txBody>
          <a:bodyPr/>
          <a:lstStyle/>
          <a:p>
            <a:fld id="{F50FF11F-D222-4A7B-9B34-13FAAC8D3CE7}" type="slidenum">
              <a:rPr lang="zh-CN" altLang="en-US" smtClean="0"/>
              <a:t>10</a:t>
            </a:fld>
            <a:endParaRPr lang="zh-CN" altLang="en-US"/>
          </a:p>
        </p:txBody>
      </p:sp>
    </p:spTree>
    <p:extLst>
      <p:ext uri="{BB962C8B-B14F-4D97-AF65-F5344CB8AC3E}">
        <p14:creationId xmlns:p14="http://schemas.microsoft.com/office/powerpoint/2010/main" val="2349556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a:t>
            </a:r>
            <a:r>
              <a:rPr lang="zh-CN" altLang="en-US" dirty="0" smtClean="0"/>
              <a:t>远大于下限频率时，</a:t>
            </a:r>
            <a:r>
              <a:rPr lang="en-US" altLang="zh-CN" dirty="0" smtClean="0"/>
              <a:t>fl/f</a:t>
            </a:r>
            <a:r>
              <a:rPr lang="zh-CN" altLang="en-US" dirty="0" smtClean="0"/>
              <a:t>趋于</a:t>
            </a:r>
            <a:r>
              <a:rPr lang="en-US" altLang="zh-CN" dirty="0" smtClean="0"/>
              <a:t>0</a:t>
            </a:r>
          </a:p>
          <a:p>
            <a:r>
              <a:rPr lang="en-US" altLang="zh-CN" dirty="0" smtClean="0"/>
              <a:t>f</a:t>
            </a:r>
            <a:r>
              <a:rPr lang="zh-CN" altLang="en-US" dirty="0" smtClean="0"/>
              <a:t>远小于下线频率时，</a:t>
            </a:r>
            <a:r>
              <a:rPr lang="en-US" altLang="zh-CN" dirty="0" smtClean="0"/>
              <a:t>fl/f</a:t>
            </a:r>
            <a:r>
              <a:rPr lang="zh-CN" altLang="en-US" dirty="0" smtClean="0"/>
              <a:t>远大于</a:t>
            </a:r>
            <a:r>
              <a:rPr lang="en-US" altLang="zh-CN" dirty="0" smtClean="0"/>
              <a:t>1</a:t>
            </a:r>
          </a:p>
          <a:p>
            <a:r>
              <a:rPr lang="en-US" altLang="zh-CN" dirty="0" smtClean="0"/>
              <a:t>F=fl</a:t>
            </a:r>
            <a:r>
              <a:rPr lang="zh-CN" altLang="en-US" dirty="0" smtClean="0"/>
              <a:t>时，</a:t>
            </a:r>
            <a:r>
              <a:rPr lang="en-US" altLang="zh-CN" dirty="0" smtClean="0"/>
              <a:t>-3dB</a:t>
            </a:r>
            <a:r>
              <a:rPr lang="zh-CN" altLang="en-US" dirty="0" smtClean="0"/>
              <a:t>，用折线近似曲线，最大误差即</a:t>
            </a:r>
            <a:r>
              <a:rPr lang="en-US" altLang="zh-CN" dirty="0" smtClean="0"/>
              <a:t>-3dB</a:t>
            </a:r>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F50FF11F-D222-4A7B-9B34-13FAAC8D3CE7}" type="slidenum">
              <a:rPr lang="zh-CN" altLang="en-US" smtClean="0"/>
              <a:t>11</a:t>
            </a:fld>
            <a:endParaRPr lang="zh-CN" altLang="en-US"/>
          </a:p>
        </p:txBody>
      </p:sp>
    </p:spTree>
    <p:extLst>
      <p:ext uri="{BB962C8B-B14F-4D97-AF65-F5344CB8AC3E}">
        <p14:creationId xmlns:p14="http://schemas.microsoft.com/office/powerpoint/2010/main" val="29200781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相位为正</a:t>
            </a:r>
            <a:endParaRPr lang="zh-CN" altLang="en-US" dirty="0"/>
          </a:p>
        </p:txBody>
      </p:sp>
      <p:sp>
        <p:nvSpPr>
          <p:cNvPr id="4" name="灯片编号占位符 3"/>
          <p:cNvSpPr>
            <a:spLocks noGrp="1"/>
          </p:cNvSpPr>
          <p:nvPr>
            <p:ph type="sldNum" sz="quarter" idx="10"/>
          </p:nvPr>
        </p:nvSpPr>
        <p:spPr/>
        <p:txBody>
          <a:bodyPr/>
          <a:lstStyle/>
          <a:p>
            <a:fld id="{F50FF11F-D222-4A7B-9B34-13FAAC8D3CE7}" type="slidenum">
              <a:rPr lang="zh-CN" altLang="en-US" smtClean="0"/>
              <a:t>12</a:t>
            </a:fld>
            <a:endParaRPr lang="zh-CN" altLang="en-US"/>
          </a:p>
        </p:txBody>
      </p:sp>
    </p:spTree>
    <p:extLst>
      <p:ext uri="{BB962C8B-B14F-4D97-AF65-F5344CB8AC3E}">
        <p14:creationId xmlns:p14="http://schemas.microsoft.com/office/powerpoint/2010/main" val="2602241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电容和输出电压是并联关系</a:t>
            </a:r>
            <a:r>
              <a:rPr lang="en-US" altLang="zh-CN" dirty="0" smtClean="0"/>
              <a:t>-</a:t>
            </a:r>
            <a:r>
              <a:rPr lang="zh-CN" altLang="en-US" dirty="0" smtClean="0"/>
              <a:t>低通</a:t>
            </a:r>
          </a:p>
          <a:p>
            <a:endParaRPr lang="zh-CN" altLang="en-US" dirty="0"/>
          </a:p>
        </p:txBody>
      </p:sp>
      <p:sp>
        <p:nvSpPr>
          <p:cNvPr id="4" name="灯片编号占位符 3"/>
          <p:cNvSpPr>
            <a:spLocks noGrp="1"/>
          </p:cNvSpPr>
          <p:nvPr>
            <p:ph type="sldNum" sz="quarter" idx="10"/>
          </p:nvPr>
        </p:nvSpPr>
        <p:spPr/>
        <p:txBody>
          <a:bodyPr/>
          <a:lstStyle/>
          <a:p>
            <a:fld id="{F50FF11F-D222-4A7B-9B34-13FAAC8D3CE7}" type="slidenum">
              <a:rPr lang="zh-CN" altLang="en-US" smtClean="0"/>
              <a:t>13</a:t>
            </a:fld>
            <a:endParaRPr lang="zh-CN" altLang="en-US"/>
          </a:p>
        </p:txBody>
      </p:sp>
    </p:spTree>
    <p:extLst>
      <p:ext uri="{BB962C8B-B14F-4D97-AF65-F5344CB8AC3E}">
        <p14:creationId xmlns:p14="http://schemas.microsoft.com/office/powerpoint/2010/main" val="15416153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10946" name="Rectangle 2"/>
          <p:cNvSpPr>
            <a:spLocks noGrp="1" noRot="1" noChangeAspect="1" noChangeArrowheads="1" noTextEdit="1"/>
          </p:cNvSpPr>
          <p:nvPr>
            <p:ph type="sldImg"/>
          </p:nvPr>
        </p:nvSpPr>
        <p:spPr>
          <a:xfrm>
            <a:off x="1139825" y="682625"/>
            <a:ext cx="4575175" cy="3432175"/>
          </a:xfrm>
        </p:spPr>
      </p:sp>
      <p:sp>
        <p:nvSpPr>
          <p:cNvPr id="210947" name="Rectangle 3"/>
          <p:cNvSpPr>
            <a:spLocks noGrp="1" noChangeArrowheads="1"/>
          </p:cNvSpPr>
          <p:nvPr>
            <p:ph type="body" idx="1"/>
          </p:nvPr>
        </p:nvSpPr>
        <p:spPr/>
        <p:txBody>
          <a:bodyPr/>
          <a:lstStyle/>
          <a:p>
            <a:r>
              <a:rPr lang="zh-CN" altLang="en-US" sz="1000"/>
              <a:t>高通电路，输出电压和电容为串联关系，低频电容示为开路，uo=0，高频电容视为短路，uo=ui，故为高通  频率较低时电容的影响不能忽略</a:t>
            </a:r>
          </a:p>
          <a:p>
            <a:r>
              <a:rPr lang="zh-CN" altLang="en-US" sz="1000"/>
              <a:t>低通电路，输出电压和电容为并联关系，低频电容示为开路，uo=ui，高频电容视为短路，uo=0，故为低通   频率较高时电容的影响不能忽略</a:t>
            </a:r>
          </a:p>
          <a:p>
            <a:r>
              <a:rPr lang="zh-CN" altLang="en-US" sz="1000"/>
              <a:t>对于阻容耦合单级共射放大电路（输入信号通过电容耦合输入，输出信号通过电容耦合输出） </a:t>
            </a:r>
          </a:p>
          <a:p>
            <a:r>
              <a:rPr lang="zh-CN" altLang="en-US" sz="1000"/>
              <a:t>耦合和旁路电容串联在输入和输出回路中，类似于高通电路，低频区增益会下降</a:t>
            </a:r>
          </a:p>
          <a:p>
            <a:r>
              <a:rPr lang="zh-CN" altLang="en-US" sz="1000" b="1"/>
              <a:t>在低频段，随着信号频率逐渐降低，耦合电容、旁路电容等的容抗增大，耦合进入电路的信号很小，耦合输出的信号很小，使动态信号损失，放大能力下降。</a:t>
            </a:r>
          </a:p>
          <a:p>
            <a:r>
              <a:rPr lang="zh-CN" altLang="en-US" sz="1000"/>
              <a:t>发射结电容并联在回路中，类似于高通电路，高频区增益会下降</a:t>
            </a:r>
          </a:p>
          <a:p>
            <a:r>
              <a:rPr lang="zh-CN" altLang="en-US" sz="1000" b="1"/>
              <a:t>在高频段，随着信号频率逐渐升高，晶体管极间电容和分布电容、寄生电容等杂散电容的容抗减小，发射结两端的信号很减小，使动态信号损失，放大能力下降。</a:t>
            </a:r>
          </a:p>
          <a:p>
            <a:r>
              <a:rPr lang="zh-CN" altLang="en-US" sz="1000" b="1"/>
              <a:t>所以阻容耦合CE放大电路的频率响应分为三个区域：中频区，低频区，高频区</a:t>
            </a:r>
          </a:p>
          <a:p>
            <a:r>
              <a:rPr lang="zh-CN" altLang="en-US" sz="1000" b="1"/>
              <a:t>低频区谁引起的？高频区谁引起的？</a:t>
            </a:r>
          </a:p>
          <a:p>
            <a:r>
              <a:rPr lang="zh-CN" altLang="en-US" sz="1000"/>
              <a:t>前面求增益的时候为什么没有考虑增益对频率的影响？</a:t>
            </a:r>
          </a:p>
          <a:p>
            <a:r>
              <a:rPr lang="zh-CN" altLang="en-US" sz="1000"/>
              <a:t>前面的分析增益是 中频区的增益</a:t>
            </a:r>
          </a:p>
          <a:p>
            <a:pPr>
              <a:lnSpc>
                <a:spcPct val="90000"/>
              </a:lnSpc>
              <a:spcBef>
                <a:spcPct val="20000"/>
              </a:spcBef>
              <a:buClr>
                <a:schemeClr val="bg2"/>
              </a:buClr>
              <a:buFont typeface="Monotype Sorts" pitchFamily="2" charset="2"/>
              <a:buNone/>
            </a:pPr>
            <a:endParaRPr lang="zh-CN" altLang="en-US" sz="1000" b="1"/>
          </a:p>
          <a:p>
            <a:endParaRPr lang="zh-CN" altLang="en-US" sz="1000" b="1"/>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图片与标题">
    <p:spTree>
      <p:nvGrpSpPr>
        <p:cNvPr id="1" name=""/>
        <p:cNvGrpSpPr/>
        <p:nvPr/>
      </p:nvGrpSpPr>
      <p:grpSpPr>
        <a:xfrm>
          <a:off x="0" y="0"/>
          <a:ext cx="0" cy="0"/>
          <a:chOff x="0" y="0"/>
          <a:chExt cx="0" cy="0"/>
        </a:xfrm>
      </p:grpSpPr>
      <p:pic>
        <p:nvPicPr>
          <p:cNvPr id="2" name="图片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日期占位符 4"/>
          <p:cNvSpPr>
            <a:spLocks noGrp="1"/>
          </p:cNvSpPr>
          <p:nvPr>
            <p:ph type="dt" sz="half" idx="10"/>
          </p:nvPr>
        </p:nvSpPr>
        <p:spPr/>
        <p:txBody>
          <a:bodyPr/>
          <a:lstStyle>
            <a:lvl1pPr>
              <a:defRPr/>
            </a:lvl1pPr>
          </a:lstStyle>
          <a:p>
            <a:pPr>
              <a:defRPr/>
            </a:pPr>
            <a:fld id="{FAB156DB-FE48-4273-A306-41A6465E4222}" type="datetimeFigureOut">
              <a:rPr lang="zh-CN" altLang="en-US"/>
              <a:pPr>
                <a:defRPr/>
              </a:pPr>
              <a:t>2017/4/11</a:t>
            </a:fld>
            <a:endParaRPr lang="zh-CN" altLang="en-US"/>
          </a:p>
        </p:txBody>
      </p:sp>
      <p:sp>
        <p:nvSpPr>
          <p:cNvPr id="4" name="页脚占位符 5"/>
          <p:cNvSpPr>
            <a:spLocks noGrp="1"/>
          </p:cNvSpPr>
          <p:nvPr>
            <p:ph type="ftr" sz="quarter" idx="11"/>
          </p:nvPr>
        </p:nvSpPr>
        <p:spPr/>
        <p:txBody>
          <a:bodyPr/>
          <a:lstStyle>
            <a:lvl1pPr>
              <a:defRPr/>
            </a:lvl1pPr>
          </a:lstStyle>
          <a:p>
            <a:pPr>
              <a:defRPr/>
            </a:pPr>
            <a:endParaRPr lang="zh-CN" altLang="en-US"/>
          </a:p>
        </p:txBody>
      </p:sp>
      <p:sp>
        <p:nvSpPr>
          <p:cNvPr id="5" name="灯片编号占位符 6"/>
          <p:cNvSpPr>
            <a:spLocks noGrp="1"/>
          </p:cNvSpPr>
          <p:nvPr>
            <p:ph type="sldNum" sz="quarter" idx="12"/>
          </p:nvPr>
        </p:nvSpPr>
        <p:spPr/>
        <p:txBody>
          <a:bodyPr/>
          <a:lstStyle>
            <a:lvl1pPr>
              <a:defRPr/>
            </a:lvl1pPr>
          </a:lstStyle>
          <a:p>
            <a:pPr>
              <a:defRPr/>
            </a:pPr>
            <a:fld id="{B8A6D142-5B88-4657-AF67-78572E97CA51}" type="slidenum">
              <a:rPr lang="zh-CN" altLang="en-US"/>
              <a:pPr>
                <a:defRPr/>
              </a:pPr>
              <a:t>‹#›</a:t>
            </a:fld>
            <a:endParaRPr lang="zh-CN" altLang="en-US"/>
          </a:p>
        </p:txBody>
      </p:sp>
    </p:spTree>
    <p:extLst>
      <p:ext uri="{BB962C8B-B14F-4D97-AF65-F5344CB8AC3E}">
        <p14:creationId xmlns:p14="http://schemas.microsoft.com/office/powerpoint/2010/main" val="299046422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01974" y="45913"/>
            <a:ext cx="7887463" cy="646783"/>
          </a:xfrm>
        </p:spPr>
        <p:txBody>
          <a:bodyPr>
            <a:normAutofit/>
          </a:bodyPr>
          <a:lstStyle>
            <a:lvl1pPr algn="l">
              <a:defRPr sz="3200" b="1">
                <a:solidFill>
                  <a:schemeClr val="accent6">
                    <a:lumMod val="75000"/>
                  </a:schemeClr>
                </a:solidFill>
                <a:latin typeface="Arial Narrow" panose="020B0606020202030204" pitchFamily="34" charset="0"/>
                <a:ea typeface="黑体" panose="02010609060101010101" pitchFamily="49" charset="-122"/>
                <a:cs typeface="Arial" panose="020B0604020202020204" pitchFamily="34" charset="0"/>
              </a:defRPr>
            </a:lvl1pPr>
          </a:lstStyle>
          <a:p>
            <a:r>
              <a:rPr lang="zh-CN" altLang="en-US" dirty="0" smtClean="0"/>
              <a:t>单击此处编辑母版标题样式</a:t>
            </a:r>
            <a:endParaRPr lang="zh-CN" altLang="en-US" dirty="0"/>
          </a:p>
        </p:txBody>
      </p:sp>
      <p:sp>
        <p:nvSpPr>
          <p:cNvPr id="13" name="灯片编号占位符 4"/>
          <p:cNvSpPr>
            <a:spLocks noGrp="1"/>
          </p:cNvSpPr>
          <p:nvPr>
            <p:ph type="sldNum" sz="quarter" idx="12"/>
          </p:nvPr>
        </p:nvSpPr>
        <p:spPr/>
        <p:txBody>
          <a:bodyPr/>
          <a:lstStyle>
            <a:lvl1pPr>
              <a:defRPr/>
            </a:lvl1pPr>
          </a:lstStyle>
          <a:p>
            <a:pPr>
              <a:defRPr/>
            </a:pPr>
            <a:fld id="{F9E4D714-2670-4CB6-A9DE-A69A6EF25E38}" type="slidenum">
              <a:rPr lang="zh-CN" altLang="en-US"/>
              <a:pPr>
                <a:defRPr/>
              </a:pPr>
              <a:t>‹#›</a:t>
            </a:fld>
            <a:endParaRPr lang="zh-CN" altLang="en-US"/>
          </a:p>
        </p:txBody>
      </p:sp>
      <p:sp>
        <p:nvSpPr>
          <p:cNvPr id="14" name="Line 12"/>
          <p:cNvSpPr>
            <a:spLocks noChangeShapeType="1"/>
          </p:cNvSpPr>
          <p:nvPr userDrawn="1"/>
        </p:nvSpPr>
        <p:spPr bwMode="auto">
          <a:xfrm>
            <a:off x="755576" y="764704"/>
            <a:ext cx="5181600" cy="0"/>
          </a:xfrm>
          <a:prstGeom prst="line">
            <a:avLst/>
          </a:prstGeom>
          <a:noFill/>
          <a:ln w="88900" cap="sq" cmpd="tri">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1382680350"/>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章标题">
    <p:spTree>
      <p:nvGrpSpPr>
        <p:cNvPr id="1" name=""/>
        <p:cNvGrpSpPr/>
        <p:nvPr/>
      </p:nvGrpSpPr>
      <p:grpSpPr>
        <a:xfrm>
          <a:off x="0" y="0"/>
          <a:ext cx="0" cy="0"/>
          <a:chOff x="0" y="0"/>
          <a:chExt cx="0" cy="0"/>
        </a:xfrm>
      </p:grpSpPr>
      <p:sp>
        <p:nvSpPr>
          <p:cNvPr id="6" name="标题 1"/>
          <p:cNvSpPr>
            <a:spLocks noGrp="1"/>
          </p:cNvSpPr>
          <p:nvPr>
            <p:ph type="ctrTitle"/>
          </p:nvPr>
        </p:nvSpPr>
        <p:spPr>
          <a:xfrm>
            <a:off x="467544" y="260648"/>
            <a:ext cx="8007325" cy="864096"/>
          </a:xfrm>
        </p:spPr>
        <p:txBody>
          <a:bodyPr>
            <a:noAutofit/>
          </a:bodyPr>
          <a:lstStyle>
            <a:lvl1pPr>
              <a:defRPr sz="4400" b="1">
                <a:solidFill>
                  <a:schemeClr val="accent1">
                    <a:lumMod val="75000"/>
                  </a:schemeClr>
                </a:solidFill>
                <a:effectLst/>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zh-CN" altLang="en-US" dirty="0"/>
          </a:p>
        </p:txBody>
      </p:sp>
      <p:sp>
        <p:nvSpPr>
          <p:cNvPr id="7" name="副标题 2"/>
          <p:cNvSpPr>
            <a:spLocks noGrp="1"/>
          </p:cNvSpPr>
          <p:nvPr>
            <p:ph type="subTitle" idx="1"/>
          </p:nvPr>
        </p:nvSpPr>
        <p:spPr>
          <a:xfrm>
            <a:off x="1043608" y="1340768"/>
            <a:ext cx="7056784" cy="4824536"/>
          </a:xfrm>
        </p:spPr>
        <p:txBody>
          <a:bodyPr>
            <a:normAutofit/>
          </a:bodyPr>
          <a:lstStyle>
            <a:lvl1pPr marL="0" indent="0" algn="l">
              <a:lnSpc>
                <a:spcPct val="100000"/>
              </a:lnSpc>
              <a:buNone/>
              <a:defRPr sz="2600" b="1">
                <a:solidFill>
                  <a:schemeClr val="tx1"/>
                </a:solidFill>
                <a:latin typeface="黑体" panose="02010609060101010101" pitchFamily="49" charset="-122"/>
                <a:ea typeface="黑体" panose="02010609060101010101" pitchFamily="49"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15" name="灯片编号占位符 4"/>
          <p:cNvSpPr>
            <a:spLocks noGrp="1"/>
          </p:cNvSpPr>
          <p:nvPr>
            <p:ph type="sldNum" sz="quarter" idx="12"/>
          </p:nvPr>
        </p:nvSpPr>
        <p:spPr/>
        <p:txBody>
          <a:bodyPr/>
          <a:lstStyle>
            <a:lvl1pPr>
              <a:defRPr/>
            </a:lvl1pPr>
          </a:lstStyle>
          <a:p>
            <a:pPr>
              <a:defRPr/>
            </a:pPr>
            <a:fld id="{4C1D377E-4FFC-405C-A8EA-3080FB0C3208}" type="slidenum">
              <a:rPr lang="zh-CN" altLang="en-US"/>
              <a:pPr>
                <a:defRPr/>
              </a:pPr>
              <a:t>‹#›</a:t>
            </a:fld>
            <a:endParaRPr lang="zh-CN" altLang="en-US" dirty="0"/>
          </a:p>
        </p:txBody>
      </p:sp>
      <p:sp>
        <p:nvSpPr>
          <p:cNvPr id="16" name="Line 12"/>
          <p:cNvSpPr>
            <a:spLocks noChangeShapeType="1"/>
          </p:cNvSpPr>
          <p:nvPr userDrawn="1"/>
        </p:nvSpPr>
        <p:spPr bwMode="auto">
          <a:xfrm>
            <a:off x="755576" y="1196752"/>
            <a:ext cx="5181600" cy="0"/>
          </a:xfrm>
          <a:prstGeom prst="line">
            <a:avLst/>
          </a:prstGeom>
          <a:noFill/>
          <a:ln w="88900" cap="sq" cmpd="tri">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274119482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自定义版式">
    <p:spTree>
      <p:nvGrpSpPr>
        <p:cNvPr id="1" name=""/>
        <p:cNvGrpSpPr/>
        <p:nvPr/>
      </p:nvGrpSpPr>
      <p:grpSpPr>
        <a:xfrm>
          <a:off x="0" y="0"/>
          <a:ext cx="0" cy="0"/>
          <a:chOff x="0" y="0"/>
          <a:chExt cx="0" cy="0"/>
        </a:xfrm>
      </p:grpSpPr>
      <p:sp>
        <p:nvSpPr>
          <p:cNvPr id="6" name="标题 1"/>
          <p:cNvSpPr>
            <a:spLocks noGrp="1"/>
          </p:cNvSpPr>
          <p:nvPr>
            <p:ph type="title"/>
          </p:nvPr>
        </p:nvSpPr>
        <p:spPr>
          <a:xfrm>
            <a:off x="701974" y="117921"/>
            <a:ext cx="7887463" cy="646783"/>
          </a:xfrm>
        </p:spPr>
        <p:txBody>
          <a:bodyPr>
            <a:normAutofit/>
          </a:bodyPr>
          <a:lstStyle>
            <a:lvl1pPr algn="l">
              <a:defRPr sz="3000" b="1">
                <a:solidFill>
                  <a:schemeClr val="tx2"/>
                </a:solidFill>
                <a:latin typeface="Arial Narrow" panose="020B0606020202030204" pitchFamily="34" charset="0"/>
                <a:ea typeface="黑体" panose="02010609060101010101" pitchFamily="49" charset="-122"/>
                <a:cs typeface="Arial" panose="020B0604020202020204" pitchFamily="34" charset="0"/>
              </a:defRPr>
            </a:lvl1pPr>
          </a:lstStyle>
          <a:p>
            <a:r>
              <a:rPr lang="zh-CN" altLang="en-US" dirty="0" smtClean="0"/>
              <a:t>单击此处编辑母版标题样式</a:t>
            </a:r>
            <a:endParaRPr lang="zh-CN" altLang="en-US" dirty="0"/>
          </a:p>
        </p:txBody>
      </p:sp>
      <p:sp>
        <p:nvSpPr>
          <p:cNvPr id="14" name="灯片编号占位符 4"/>
          <p:cNvSpPr>
            <a:spLocks noGrp="1"/>
          </p:cNvSpPr>
          <p:nvPr>
            <p:ph type="sldNum" sz="quarter" idx="12"/>
          </p:nvPr>
        </p:nvSpPr>
        <p:spPr/>
        <p:txBody>
          <a:bodyPr/>
          <a:lstStyle>
            <a:lvl1pPr>
              <a:defRPr/>
            </a:lvl1pPr>
          </a:lstStyle>
          <a:p>
            <a:pPr>
              <a:defRPr/>
            </a:pPr>
            <a:fld id="{9FDF36E7-93FA-4774-9779-35988AE18D91}" type="slidenum">
              <a:rPr lang="zh-CN" altLang="en-US"/>
              <a:pPr>
                <a:defRPr/>
              </a:pPr>
              <a:t>‹#›</a:t>
            </a:fld>
            <a:endParaRPr lang="zh-CN" altLang="en-US"/>
          </a:p>
        </p:txBody>
      </p:sp>
      <p:sp>
        <p:nvSpPr>
          <p:cNvPr id="15" name="Line 12"/>
          <p:cNvSpPr>
            <a:spLocks noChangeShapeType="1"/>
          </p:cNvSpPr>
          <p:nvPr userDrawn="1"/>
        </p:nvSpPr>
        <p:spPr bwMode="auto">
          <a:xfrm>
            <a:off x="755576" y="764704"/>
            <a:ext cx="5181600" cy="0"/>
          </a:xfrm>
          <a:prstGeom prst="line">
            <a:avLst/>
          </a:prstGeom>
          <a:noFill/>
          <a:ln w="88900" cap="sq" cmpd="tri">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27298510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2017/4/11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2017/4/11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2017/4/11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2017/4/11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2017/4/11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2017/4/11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2017/4/11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file:///D:\zhanglin\Ele_A\main.pps" TargetMode="Externa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10.wmf"/><Relationship Id="rId3" Type="http://schemas.openxmlformats.org/officeDocument/2006/relationships/notesSlide" Target="../notesSlides/notesSlide5.xml"/><Relationship Id="rId7" Type="http://schemas.openxmlformats.org/officeDocument/2006/relationships/image" Target="../media/image7.wmf"/><Relationship Id="rId12" Type="http://schemas.openxmlformats.org/officeDocument/2006/relationships/oleObject" Target="../embeddings/oleObject7.bin"/><Relationship Id="rId17" Type="http://schemas.openxmlformats.org/officeDocument/2006/relationships/image" Target="../media/image12.wmf"/><Relationship Id="rId2" Type="http://schemas.openxmlformats.org/officeDocument/2006/relationships/slideLayout" Target="../slideLayouts/slideLayout15.xml"/><Relationship Id="rId16" Type="http://schemas.openxmlformats.org/officeDocument/2006/relationships/oleObject" Target="../embeddings/oleObject9.bin"/><Relationship Id="rId1" Type="http://schemas.openxmlformats.org/officeDocument/2006/relationships/vmlDrawing" Target="../drawings/vmlDrawing3.vml"/><Relationship Id="rId6" Type="http://schemas.openxmlformats.org/officeDocument/2006/relationships/oleObject" Target="../embeddings/oleObject4.bin"/><Relationship Id="rId11" Type="http://schemas.openxmlformats.org/officeDocument/2006/relationships/image" Target="../media/image9.wmf"/><Relationship Id="rId5" Type="http://schemas.openxmlformats.org/officeDocument/2006/relationships/image" Target="../media/image6.wmf"/><Relationship Id="rId15" Type="http://schemas.openxmlformats.org/officeDocument/2006/relationships/image" Target="../media/image11.wmf"/><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8.wmf"/><Relationship Id="rId14" Type="http://schemas.openxmlformats.org/officeDocument/2006/relationships/oleObject" Target="../embeddings/oleObject8.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image" Target="../media/image17.wmf"/><Relationship Id="rId18" Type="http://schemas.openxmlformats.org/officeDocument/2006/relationships/oleObject" Target="../embeddings/oleObject17.bin"/><Relationship Id="rId3" Type="http://schemas.openxmlformats.org/officeDocument/2006/relationships/notesSlide" Target="../notesSlides/notesSlide6.xml"/><Relationship Id="rId21" Type="http://schemas.openxmlformats.org/officeDocument/2006/relationships/image" Target="../media/image20.emf"/><Relationship Id="rId7" Type="http://schemas.openxmlformats.org/officeDocument/2006/relationships/image" Target="../media/image14.wmf"/><Relationship Id="rId12" Type="http://schemas.openxmlformats.org/officeDocument/2006/relationships/oleObject" Target="../embeddings/oleObject14.bin"/><Relationship Id="rId17" Type="http://schemas.openxmlformats.org/officeDocument/2006/relationships/image" Target="../media/image11.wmf"/><Relationship Id="rId25" Type="http://schemas.openxmlformats.org/officeDocument/2006/relationships/image" Target="../media/image22.emf"/><Relationship Id="rId2" Type="http://schemas.openxmlformats.org/officeDocument/2006/relationships/slideLayout" Target="../slideLayouts/slideLayout15.xml"/><Relationship Id="rId16" Type="http://schemas.openxmlformats.org/officeDocument/2006/relationships/oleObject" Target="../embeddings/oleObject16.bin"/><Relationship Id="rId20" Type="http://schemas.openxmlformats.org/officeDocument/2006/relationships/oleObject" Target="../embeddings/oleObject18.bin"/><Relationship Id="rId1" Type="http://schemas.openxmlformats.org/officeDocument/2006/relationships/vmlDrawing" Target="../drawings/vmlDrawing4.vml"/><Relationship Id="rId6" Type="http://schemas.openxmlformats.org/officeDocument/2006/relationships/oleObject" Target="../embeddings/oleObject11.bin"/><Relationship Id="rId11" Type="http://schemas.openxmlformats.org/officeDocument/2006/relationships/image" Target="../media/image16.wmf"/><Relationship Id="rId24" Type="http://schemas.openxmlformats.org/officeDocument/2006/relationships/oleObject" Target="../embeddings/oleObject20.bin"/><Relationship Id="rId5" Type="http://schemas.openxmlformats.org/officeDocument/2006/relationships/image" Target="../media/image13.wmf"/><Relationship Id="rId15" Type="http://schemas.openxmlformats.org/officeDocument/2006/relationships/image" Target="../media/image18.wmf"/><Relationship Id="rId23" Type="http://schemas.openxmlformats.org/officeDocument/2006/relationships/image" Target="../media/image21.emf"/><Relationship Id="rId10" Type="http://schemas.openxmlformats.org/officeDocument/2006/relationships/oleObject" Target="../embeddings/oleObject13.bin"/><Relationship Id="rId19" Type="http://schemas.openxmlformats.org/officeDocument/2006/relationships/image" Target="../media/image19.emf"/><Relationship Id="rId4" Type="http://schemas.openxmlformats.org/officeDocument/2006/relationships/oleObject" Target="../embeddings/oleObject10.bin"/><Relationship Id="rId9" Type="http://schemas.openxmlformats.org/officeDocument/2006/relationships/image" Target="../media/image15.wmf"/><Relationship Id="rId14" Type="http://schemas.openxmlformats.org/officeDocument/2006/relationships/oleObject" Target="../embeddings/oleObject15.bin"/><Relationship Id="rId22" Type="http://schemas.openxmlformats.org/officeDocument/2006/relationships/oleObject" Target="../embeddings/oleObject19.bin"/></Relationships>
</file>

<file path=ppt/slides/_rels/slide12.xml.rels><?xml version="1.0" encoding="UTF-8" standalone="yes"?>
<Relationships xmlns="http://schemas.openxmlformats.org/package/2006/relationships"><Relationship Id="rId13" Type="http://schemas.openxmlformats.org/officeDocument/2006/relationships/image" Target="../media/image23.wmf"/><Relationship Id="rId18" Type="http://schemas.openxmlformats.org/officeDocument/2006/relationships/oleObject" Target="../embeddings/oleObject28.bin"/><Relationship Id="rId26" Type="http://schemas.openxmlformats.org/officeDocument/2006/relationships/oleObject" Target="../embeddings/oleObject32.bin"/><Relationship Id="rId39" Type="http://schemas.openxmlformats.org/officeDocument/2006/relationships/image" Target="../media/image35.emf"/><Relationship Id="rId21" Type="http://schemas.openxmlformats.org/officeDocument/2006/relationships/image" Target="../media/image27.wmf"/><Relationship Id="rId34" Type="http://schemas.openxmlformats.org/officeDocument/2006/relationships/oleObject" Target="../embeddings/oleObject36.bin"/><Relationship Id="rId42" Type="http://schemas.openxmlformats.org/officeDocument/2006/relationships/oleObject" Target="../embeddings/oleObject40.bin"/><Relationship Id="rId7" Type="http://schemas.openxmlformats.org/officeDocument/2006/relationships/image" Target="../media/image20.emf"/><Relationship Id="rId2" Type="http://schemas.openxmlformats.org/officeDocument/2006/relationships/slideLayout" Target="../slideLayouts/slideLayout15.xml"/><Relationship Id="rId16" Type="http://schemas.openxmlformats.org/officeDocument/2006/relationships/oleObject" Target="../embeddings/oleObject27.bin"/><Relationship Id="rId20" Type="http://schemas.openxmlformats.org/officeDocument/2006/relationships/oleObject" Target="../embeddings/oleObject29.bin"/><Relationship Id="rId29" Type="http://schemas.openxmlformats.org/officeDocument/2006/relationships/image" Target="../media/image31.wmf"/><Relationship Id="rId41" Type="http://schemas.openxmlformats.org/officeDocument/2006/relationships/image" Target="../media/image36.emf"/><Relationship Id="rId1" Type="http://schemas.openxmlformats.org/officeDocument/2006/relationships/vmlDrawing" Target="../drawings/vmlDrawing5.vml"/><Relationship Id="rId6" Type="http://schemas.openxmlformats.org/officeDocument/2006/relationships/oleObject" Target="../embeddings/oleObject22.bin"/><Relationship Id="rId11" Type="http://schemas.openxmlformats.org/officeDocument/2006/relationships/image" Target="../media/image22.emf"/><Relationship Id="rId24" Type="http://schemas.openxmlformats.org/officeDocument/2006/relationships/oleObject" Target="../embeddings/oleObject31.bin"/><Relationship Id="rId32" Type="http://schemas.openxmlformats.org/officeDocument/2006/relationships/oleObject" Target="../embeddings/oleObject35.bin"/><Relationship Id="rId37" Type="http://schemas.openxmlformats.org/officeDocument/2006/relationships/image" Target="../media/image34.emf"/><Relationship Id="rId40" Type="http://schemas.openxmlformats.org/officeDocument/2006/relationships/oleObject" Target="../embeddings/oleObject39.bin"/><Relationship Id="rId5" Type="http://schemas.openxmlformats.org/officeDocument/2006/relationships/image" Target="../media/image19.emf"/><Relationship Id="rId15" Type="http://schemas.openxmlformats.org/officeDocument/2006/relationships/image" Target="../media/image24.wmf"/><Relationship Id="rId23" Type="http://schemas.openxmlformats.org/officeDocument/2006/relationships/image" Target="../media/image28.wmf"/><Relationship Id="rId28" Type="http://schemas.openxmlformats.org/officeDocument/2006/relationships/oleObject" Target="../embeddings/oleObject33.bin"/><Relationship Id="rId36" Type="http://schemas.openxmlformats.org/officeDocument/2006/relationships/oleObject" Target="../embeddings/oleObject37.bin"/><Relationship Id="rId10" Type="http://schemas.openxmlformats.org/officeDocument/2006/relationships/oleObject" Target="../embeddings/oleObject24.bin"/><Relationship Id="rId19" Type="http://schemas.openxmlformats.org/officeDocument/2006/relationships/image" Target="../media/image26.wmf"/><Relationship Id="rId31" Type="http://schemas.openxmlformats.org/officeDocument/2006/relationships/image" Target="../media/image32.wmf"/><Relationship Id="rId4" Type="http://schemas.openxmlformats.org/officeDocument/2006/relationships/oleObject" Target="../embeddings/oleObject21.bin"/><Relationship Id="rId9" Type="http://schemas.openxmlformats.org/officeDocument/2006/relationships/image" Target="../media/image21.emf"/><Relationship Id="rId14" Type="http://schemas.openxmlformats.org/officeDocument/2006/relationships/oleObject" Target="../embeddings/oleObject26.bin"/><Relationship Id="rId22" Type="http://schemas.openxmlformats.org/officeDocument/2006/relationships/oleObject" Target="../embeddings/oleObject30.bin"/><Relationship Id="rId27" Type="http://schemas.openxmlformats.org/officeDocument/2006/relationships/image" Target="../media/image30.wmf"/><Relationship Id="rId30" Type="http://schemas.openxmlformats.org/officeDocument/2006/relationships/oleObject" Target="../embeddings/oleObject34.bin"/><Relationship Id="rId35" Type="http://schemas.openxmlformats.org/officeDocument/2006/relationships/image" Target="../media/image33.emf"/><Relationship Id="rId43" Type="http://schemas.openxmlformats.org/officeDocument/2006/relationships/image" Target="../media/image37.emf"/><Relationship Id="rId8" Type="http://schemas.openxmlformats.org/officeDocument/2006/relationships/oleObject" Target="../embeddings/oleObject23.bin"/><Relationship Id="rId3" Type="http://schemas.openxmlformats.org/officeDocument/2006/relationships/notesSlide" Target="../notesSlides/notesSlide7.xml"/><Relationship Id="rId12" Type="http://schemas.openxmlformats.org/officeDocument/2006/relationships/oleObject" Target="../embeddings/oleObject25.bin"/><Relationship Id="rId17" Type="http://schemas.openxmlformats.org/officeDocument/2006/relationships/image" Target="../media/image25.wmf"/><Relationship Id="rId25" Type="http://schemas.openxmlformats.org/officeDocument/2006/relationships/image" Target="../media/image29.wmf"/><Relationship Id="rId33" Type="http://schemas.openxmlformats.org/officeDocument/2006/relationships/image" Target="../media/image12.wmf"/><Relationship Id="rId38" Type="http://schemas.openxmlformats.org/officeDocument/2006/relationships/oleObject" Target="../embeddings/oleObject38.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43.bin"/><Relationship Id="rId13" Type="http://schemas.openxmlformats.org/officeDocument/2006/relationships/image" Target="../media/image42.wmf"/><Relationship Id="rId3" Type="http://schemas.openxmlformats.org/officeDocument/2006/relationships/notesSlide" Target="../notesSlides/notesSlide8.xml"/><Relationship Id="rId7" Type="http://schemas.openxmlformats.org/officeDocument/2006/relationships/image" Target="../media/image39.wmf"/><Relationship Id="rId12" Type="http://schemas.openxmlformats.org/officeDocument/2006/relationships/oleObject" Target="../embeddings/oleObject45.bin"/><Relationship Id="rId2" Type="http://schemas.openxmlformats.org/officeDocument/2006/relationships/slideLayout" Target="../slideLayouts/slideLayout15.xml"/><Relationship Id="rId1" Type="http://schemas.openxmlformats.org/officeDocument/2006/relationships/vmlDrawing" Target="../drawings/vmlDrawing6.vml"/><Relationship Id="rId6" Type="http://schemas.openxmlformats.org/officeDocument/2006/relationships/oleObject" Target="../embeddings/oleObject42.bin"/><Relationship Id="rId11" Type="http://schemas.openxmlformats.org/officeDocument/2006/relationships/image" Target="../media/image41.wmf"/><Relationship Id="rId5" Type="http://schemas.openxmlformats.org/officeDocument/2006/relationships/image" Target="../media/image38.wmf"/><Relationship Id="rId10" Type="http://schemas.openxmlformats.org/officeDocument/2006/relationships/oleObject" Target="../embeddings/oleObject44.bin"/><Relationship Id="rId4" Type="http://schemas.openxmlformats.org/officeDocument/2006/relationships/oleObject" Target="../embeddings/oleObject41.bin"/><Relationship Id="rId9" Type="http://schemas.openxmlformats.org/officeDocument/2006/relationships/image" Target="../media/image40.wmf"/></Relationships>
</file>

<file path=ppt/slides/_rels/slide14.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oleObject" Target="../embeddings/oleObject46.bin"/><Relationship Id="rId7" Type="http://schemas.openxmlformats.org/officeDocument/2006/relationships/oleObject" Target="../embeddings/oleObject48.bin"/><Relationship Id="rId2" Type="http://schemas.openxmlformats.org/officeDocument/2006/relationships/slideLayout" Target="../slideLayouts/slideLayout15.xml"/><Relationship Id="rId1" Type="http://schemas.openxmlformats.org/officeDocument/2006/relationships/vmlDrawing" Target="../drawings/vmlDrawing7.vml"/><Relationship Id="rId6" Type="http://schemas.openxmlformats.org/officeDocument/2006/relationships/image" Target="../media/image44.wmf"/><Relationship Id="rId5" Type="http://schemas.openxmlformats.org/officeDocument/2006/relationships/oleObject" Target="../embeddings/oleObject47.bin"/><Relationship Id="rId10" Type="http://schemas.openxmlformats.org/officeDocument/2006/relationships/image" Target="../media/image45.wmf"/><Relationship Id="rId4" Type="http://schemas.openxmlformats.org/officeDocument/2006/relationships/image" Target="../media/image43.emf"/><Relationship Id="rId9" Type="http://schemas.openxmlformats.org/officeDocument/2006/relationships/oleObject" Target="../embeddings/oleObject49.bin"/></Relationships>
</file>

<file path=ppt/slides/_rels/slide15.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notesSlide" Target="../notesSlides/notesSlide9.xml"/><Relationship Id="rId7"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46.png"/><Relationship Id="rId5" Type="http://schemas.openxmlformats.org/officeDocument/2006/relationships/oleObject" Target="../embeddings/oleObject50.bin"/><Relationship Id="rId4" Type="http://schemas.openxmlformats.org/officeDocument/2006/relationships/image" Target="../media/image48.png"/><Relationship Id="rId9" Type="http://schemas.openxmlformats.org/officeDocument/2006/relationships/image" Target="../media/image49.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oleObject" Target="../embeddings/oleObject52.bin"/><Relationship Id="rId7" Type="http://schemas.openxmlformats.org/officeDocument/2006/relationships/oleObject" Target="../embeddings/oleObject54.bin"/><Relationship Id="rId12" Type="http://schemas.openxmlformats.org/officeDocument/2006/relationships/image" Target="../media/image54.wmf"/><Relationship Id="rId2" Type="http://schemas.openxmlformats.org/officeDocument/2006/relationships/slideLayout" Target="../slideLayouts/slideLayout15.xml"/><Relationship Id="rId1" Type="http://schemas.openxmlformats.org/officeDocument/2006/relationships/vmlDrawing" Target="../drawings/vmlDrawing9.vml"/><Relationship Id="rId6" Type="http://schemas.openxmlformats.org/officeDocument/2006/relationships/image" Target="../media/image51.emf"/><Relationship Id="rId11" Type="http://schemas.openxmlformats.org/officeDocument/2006/relationships/oleObject" Target="../embeddings/oleObject56.bin"/><Relationship Id="rId5" Type="http://schemas.openxmlformats.org/officeDocument/2006/relationships/oleObject" Target="../embeddings/oleObject53.bin"/><Relationship Id="rId10" Type="http://schemas.openxmlformats.org/officeDocument/2006/relationships/image" Target="../media/image53.emf"/><Relationship Id="rId4" Type="http://schemas.openxmlformats.org/officeDocument/2006/relationships/image" Target="../media/image50.emf"/><Relationship Id="rId9" Type="http://schemas.openxmlformats.org/officeDocument/2006/relationships/oleObject" Target="../embeddings/oleObject55.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15.xml"/><Relationship Id="rId1" Type="http://schemas.openxmlformats.org/officeDocument/2006/relationships/vmlDrawing" Target="../drawings/vmlDrawing10.vml"/><Relationship Id="rId4" Type="http://schemas.openxmlformats.org/officeDocument/2006/relationships/image" Target="../media/image53.emf"/></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56.jpeg"/></Relationships>
</file>

<file path=ppt/slides/_rels/slide21.xml.rels><?xml version="1.0" encoding="UTF-8" standalone="yes"?>
<Relationships xmlns="http://schemas.openxmlformats.org/package/2006/relationships"><Relationship Id="rId8" Type="http://schemas.openxmlformats.org/officeDocument/2006/relationships/image" Target="../media/image58.wmf"/><Relationship Id="rId13" Type="http://schemas.openxmlformats.org/officeDocument/2006/relationships/image" Target="../media/image59.wmf"/><Relationship Id="rId3" Type="http://schemas.openxmlformats.org/officeDocument/2006/relationships/notesSlide" Target="../notesSlides/notesSlide11.xml"/><Relationship Id="rId7" Type="http://schemas.openxmlformats.org/officeDocument/2006/relationships/oleObject" Target="../embeddings/oleObject59.bin"/><Relationship Id="rId12" Type="http://schemas.openxmlformats.org/officeDocument/2006/relationships/oleObject" Target="../embeddings/oleObject60.bin"/><Relationship Id="rId17" Type="http://schemas.openxmlformats.org/officeDocument/2006/relationships/image" Target="../media/image60.wmf"/><Relationship Id="rId2" Type="http://schemas.openxmlformats.org/officeDocument/2006/relationships/slideLayout" Target="../slideLayouts/slideLayout7.xml"/><Relationship Id="rId16" Type="http://schemas.openxmlformats.org/officeDocument/2006/relationships/oleObject" Target="../embeddings/oleObject61.bin"/><Relationship Id="rId1" Type="http://schemas.openxmlformats.org/officeDocument/2006/relationships/vmlDrawing" Target="../drawings/vmlDrawing11.vml"/><Relationship Id="rId6" Type="http://schemas.openxmlformats.org/officeDocument/2006/relationships/image" Target="../media/image57.wmf"/><Relationship Id="rId11" Type="http://schemas.openxmlformats.org/officeDocument/2006/relationships/image" Target="../media/image63.jpeg"/><Relationship Id="rId5" Type="http://schemas.openxmlformats.org/officeDocument/2006/relationships/oleObject" Target="../embeddings/oleObject58.bin"/><Relationship Id="rId15" Type="http://schemas.openxmlformats.org/officeDocument/2006/relationships/image" Target="../media/image65.jpeg"/><Relationship Id="rId10" Type="http://schemas.openxmlformats.org/officeDocument/2006/relationships/image" Target="../media/image62.jpeg"/><Relationship Id="rId4" Type="http://schemas.openxmlformats.org/officeDocument/2006/relationships/audio" Target="../media/audio1.wav"/><Relationship Id="rId9" Type="http://schemas.openxmlformats.org/officeDocument/2006/relationships/image" Target="../media/image61.jpeg"/><Relationship Id="rId14" Type="http://schemas.openxmlformats.org/officeDocument/2006/relationships/image" Target="../media/image64.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15.xml"/><Relationship Id="rId1" Type="http://schemas.openxmlformats.org/officeDocument/2006/relationships/vmlDrawing" Target="../drawings/vmlDrawing12.vml"/><Relationship Id="rId4" Type="http://schemas.openxmlformats.org/officeDocument/2006/relationships/image" Target="../media/image66.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15.xml"/><Relationship Id="rId1" Type="http://schemas.openxmlformats.org/officeDocument/2006/relationships/vmlDrawing" Target="../drawings/vmlDrawing13.vml"/><Relationship Id="rId4" Type="http://schemas.openxmlformats.org/officeDocument/2006/relationships/image" Target="../media/image67.emf"/></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66.bin"/><Relationship Id="rId3" Type="http://schemas.openxmlformats.org/officeDocument/2006/relationships/slide" Target="slide15.xml"/><Relationship Id="rId7" Type="http://schemas.openxmlformats.org/officeDocument/2006/relationships/image" Target="../media/image68.emf"/><Relationship Id="rId2" Type="http://schemas.openxmlformats.org/officeDocument/2006/relationships/slideLayout" Target="../slideLayouts/slideLayout15.xml"/><Relationship Id="rId1" Type="http://schemas.openxmlformats.org/officeDocument/2006/relationships/vmlDrawing" Target="../drawings/vmlDrawing14.vml"/><Relationship Id="rId6" Type="http://schemas.openxmlformats.org/officeDocument/2006/relationships/oleObject" Target="../embeddings/oleObject65.bin"/><Relationship Id="rId5" Type="http://schemas.openxmlformats.org/officeDocument/2006/relationships/image" Target="../media/image67.emf"/><Relationship Id="rId4" Type="http://schemas.openxmlformats.org/officeDocument/2006/relationships/oleObject" Target="../embeddings/oleObject64.bin"/><Relationship Id="rId9" Type="http://schemas.openxmlformats.org/officeDocument/2006/relationships/image" Target="../media/image69.wmf"/></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69.bin"/><Relationship Id="rId13" Type="http://schemas.openxmlformats.org/officeDocument/2006/relationships/image" Target="../media/image73.wmf"/><Relationship Id="rId3" Type="http://schemas.openxmlformats.org/officeDocument/2006/relationships/slide" Target="slide15.xml"/><Relationship Id="rId7" Type="http://schemas.openxmlformats.org/officeDocument/2006/relationships/image" Target="../media/image70.wmf"/><Relationship Id="rId12" Type="http://schemas.openxmlformats.org/officeDocument/2006/relationships/oleObject" Target="../embeddings/oleObject71.bin"/><Relationship Id="rId17" Type="http://schemas.openxmlformats.org/officeDocument/2006/relationships/image" Target="../media/image75.wmf"/><Relationship Id="rId2" Type="http://schemas.openxmlformats.org/officeDocument/2006/relationships/slideLayout" Target="../slideLayouts/slideLayout15.xml"/><Relationship Id="rId16" Type="http://schemas.openxmlformats.org/officeDocument/2006/relationships/oleObject" Target="../embeddings/oleObject73.bin"/><Relationship Id="rId1" Type="http://schemas.openxmlformats.org/officeDocument/2006/relationships/vmlDrawing" Target="../drawings/vmlDrawing15.vml"/><Relationship Id="rId6" Type="http://schemas.openxmlformats.org/officeDocument/2006/relationships/oleObject" Target="../embeddings/oleObject68.bin"/><Relationship Id="rId11" Type="http://schemas.openxmlformats.org/officeDocument/2006/relationships/image" Target="../media/image72.wmf"/><Relationship Id="rId5" Type="http://schemas.openxmlformats.org/officeDocument/2006/relationships/image" Target="../media/image68.emf"/><Relationship Id="rId15" Type="http://schemas.openxmlformats.org/officeDocument/2006/relationships/image" Target="../media/image74.wmf"/><Relationship Id="rId10" Type="http://schemas.openxmlformats.org/officeDocument/2006/relationships/oleObject" Target="../embeddings/oleObject70.bin"/><Relationship Id="rId4" Type="http://schemas.openxmlformats.org/officeDocument/2006/relationships/oleObject" Target="../embeddings/oleObject67.bin"/><Relationship Id="rId9" Type="http://schemas.openxmlformats.org/officeDocument/2006/relationships/image" Target="../media/image71.wmf"/><Relationship Id="rId14" Type="http://schemas.openxmlformats.org/officeDocument/2006/relationships/oleObject" Target="../embeddings/oleObject72.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76.bin"/><Relationship Id="rId3" Type="http://schemas.openxmlformats.org/officeDocument/2006/relationships/slide" Target="slide15.xml"/><Relationship Id="rId7" Type="http://schemas.openxmlformats.org/officeDocument/2006/relationships/image" Target="../media/image76.wmf"/><Relationship Id="rId2" Type="http://schemas.openxmlformats.org/officeDocument/2006/relationships/slideLayout" Target="../slideLayouts/slideLayout15.xml"/><Relationship Id="rId1" Type="http://schemas.openxmlformats.org/officeDocument/2006/relationships/vmlDrawing" Target="../drawings/vmlDrawing16.vml"/><Relationship Id="rId6" Type="http://schemas.openxmlformats.org/officeDocument/2006/relationships/oleObject" Target="../embeddings/oleObject75.bin"/><Relationship Id="rId11" Type="http://schemas.openxmlformats.org/officeDocument/2006/relationships/image" Target="../media/image78.wmf"/><Relationship Id="rId5" Type="http://schemas.openxmlformats.org/officeDocument/2006/relationships/image" Target="../media/image68.emf"/><Relationship Id="rId10" Type="http://schemas.openxmlformats.org/officeDocument/2006/relationships/oleObject" Target="../embeddings/oleObject77.bin"/><Relationship Id="rId4" Type="http://schemas.openxmlformats.org/officeDocument/2006/relationships/oleObject" Target="../embeddings/oleObject74.bin"/><Relationship Id="rId9" Type="http://schemas.openxmlformats.org/officeDocument/2006/relationships/image" Target="../media/image77.wmf"/></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80.bin"/><Relationship Id="rId3" Type="http://schemas.openxmlformats.org/officeDocument/2006/relationships/oleObject" Target="../embeddings/oleObject78.bin"/><Relationship Id="rId7" Type="http://schemas.openxmlformats.org/officeDocument/2006/relationships/image" Target="../media/image50.emf"/><Relationship Id="rId2" Type="http://schemas.openxmlformats.org/officeDocument/2006/relationships/slideLayout" Target="../slideLayouts/slideLayout15.xml"/><Relationship Id="rId1" Type="http://schemas.openxmlformats.org/officeDocument/2006/relationships/vmlDrawing" Target="../drawings/vmlDrawing17.vml"/><Relationship Id="rId6" Type="http://schemas.openxmlformats.org/officeDocument/2006/relationships/oleObject" Target="../embeddings/oleObject79.bin"/><Relationship Id="rId11" Type="http://schemas.openxmlformats.org/officeDocument/2006/relationships/image" Target="../media/image80.wmf"/><Relationship Id="rId5" Type="http://schemas.openxmlformats.org/officeDocument/2006/relationships/slide" Target="slide15.xml"/><Relationship Id="rId10" Type="http://schemas.openxmlformats.org/officeDocument/2006/relationships/oleObject" Target="../embeddings/oleObject81.bin"/><Relationship Id="rId4" Type="http://schemas.openxmlformats.org/officeDocument/2006/relationships/image" Target="../media/image79.emf"/><Relationship Id="rId9" Type="http://schemas.openxmlformats.org/officeDocument/2006/relationships/image" Target="../media/image52.wmf"/></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84.bin"/><Relationship Id="rId13" Type="http://schemas.openxmlformats.org/officeDocument/2006/relationships/image" Target="../media/image84.wmf"/><Relationship Id="rId3" Type="http://schemas.openxmlformats.org/officeDocument/2006/relationships/oleObject" Target="../embeddings/oleObject82.bin"/><Relationship Id="rId7" Type="http://schemas.openxmlformats.org/officeDocument/2006/relationships/image" Target="../media/image79.emf"/><Relationship Id="rId12" Type="http://schemas.openxmlformats.org/officeDocument/2006/relationships/oleObject" Target="../embeddings/oleObject86.bin"/><Relationship Id="rId2" Type="http://schemas.openxmlformats.org/officeDocument/2006/relationships/slideLayout" Target="../slideLayouts/slideLayout15.xml"/><Relationship Id="rId1" Type="http://schemas.openxmlformats.org/officeDocument/2006/relationships/vmlDrawing" Target="../drawings/vmlDrawing18.vml"/><Relationship Id="rId6" Type="http://schemas.openxmlformats.org/officeDocument/2006/relationships/oleObject" Target="../embeddings/oleObject83.bin"/><Relationship Id="rId11" Type="http://schemas.openxmlformats.org/officeDocument/2006/relationships/image" Target="../media/image83.wmf"/><Relationship Id="rId5" Type="http://schemas.openxmlformats.org/officeDocument/2006/relationships/slide" Target="slide15.xml"/><Relationship Id="rId15" Type="http://schemas.openxmlformats.org/officeDocument/2006/relationships/image" Target="../media/image85.wmf"/><Relationship Id="rId10" Type="http://schemas.openxmlformats.org/officeDocument/2006/relationships/oleObject" Target="../embeddings/oleObject85.bin"/><Relationship Id="rId4" Type="http://schemas.openxmlformats.org/officeDocument/2006/relationships/image" Target="../media/image81.emf"/><Relationship Id="rId9" Type="http://schemas.openxmlformats.org/officeDocument/2006/relationships/image" Target="../media/image82.wmf"/><Relationship Id="rId14" Type="http://schemas.openxmlformats.org/officeDocument/2006/relationships/oleObject" Target="../embeddings/oleObject87.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90.bin"/><Relationship Id="rId13" Type="http://schemas.openxmlformats.org/officeDocument/2006/relationships/image" Target="../media/image89.wmf"/><Relationship Id="rId18" Type="http://schemas.openxmlformats.org/officeDocument/2006/relationships/oleObject" Target="../embeddings/oleObject95.bin"/><Relationship Id="rId3" Type="http://schemas.openxmlformats.org/officeDocument/2006/relationships/slide" Target="slide15.xml"/><Relationship Id="rId7" Type="http://schemas.openxmlformats.org/officeDocument/2006/relationships/image" Target="../media/image86.wmf"/><Relationship Id="rId12" Type="http://schemas.openxmlformats.org/officeDocument/2006/relationships/oleObject" Target="../embeddings/oleObject92.bin"/><Relationship Id="rId17" Type="http://schemas.openxmlformats.org/officeDocument/2006/relationships/image" Target="../media/image91.wmf"/><Relationship Id="rId2" Type="http://schemas.openxmlformats.org/officeDocument/2006/relationships/slideLayout" Target="../slideLayouts/slideLayout15.xml"/><Relationship Id="rId16" Type="http://schemas.openxmlformats.org/officeDocument/2006/relationships/oleObject" Target="../embeddings/oleObject94.bin"/><Relationship Id="rId1" Type="http://schemas.openxmlformats.org/officeDocument/2006/relationships/vmlDrawing" Target="../drawings/vmlDrawing19.vml"/><Relationship Id="rId6" Type="http://schemas.openxmlformats.org/officeDocument/2006/relationships/oleObject" Target="../embeddings/oleObject89.bin"/><Relationship Id="rId11" Type="http://schemas.openxmlformats.org/officeDocument/2006/relationships/image" Target="../media/image88.wmf"/><Relationship Id="rId5" Type="http://schemas.openxmlformats.org/officeDocument/2006/relationships/image" Target="../media/image81.emf"/><Relationship Id="rId15" Type="http://schemas.openxmlformats.org/officeDocument/2006/relationships/image" Target="../media/image90.wmf"/><Relationship Id="rId10" Type="http://schemas.openxmlformats.org/officeDocument/2006/relationships/oleObject" Target="../embeddings/oleObject91.bin"/><Relationship Id="rId19" Type="http://schemas.openxmlformats.org/officeDocument/2006/relationships/image" Target="../media/image92.wmf"/><Relationship Id="rId4" Type="http://schemas.openxmlformats.org/officeDocument/2006/relationships/oleObject" Target="../embeddings/oleObject88.bin"/><Relationship Id="rId9" Type="http://schemas.openxmlformats.org/officeDocument/2006/relationships/image" Target="../media/image87.wmf"/><Relationship Id="rId14" Type="http://schemas.openxmlformats.org/officeDocument/2006/relationships/oleObject" Target="../embeddings/oleObject93.bin"/></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98.bin"/><Relationship Id="rId13" Type="http://schemas.openxmlformats.org/officeDocument/2006/relationships/image" Target="../media/image92.wmf"/><Relationship Id="rId3" Type="http://schemas.openxmlformats.org/officeDocument/2006/relationships/slide" Target="slide15.xml"/><Relationship Id="rId7" Type="http://schemas.openxmlformats.org/officeDocument/2006/relationships/image" Target="../media/image94.wmf"/><Relationship Id="rId12" Type="http://schemas.openxmlformats.org/officeDocument/2006/relationships/oleObject" Target="../embeddings/oleObject100.bin"/><Relationship Id="rId17" Type="http://schemas.openxmlformats.org/officeDocument/2006/relationships/image" Target="../media/image98.emf"/><Relationship Id="rId2" Type="http://schemas.openxmlformats.org/officeDocument/2006/relationships/slideLayout" Target="../slideLayouts/slideLayout15.xml"/><Relationship Id="rId16" Type="http://schemas.openxmlformats.org/officeDocument/2006/relationships/oleObject" Target="../embeddings/oleObject102.bin"/><Relationship Id="rId1" Type="http://schemas.openxmlformats.org/officeDocument/2006/relationships/vmlDrawing" Target="../drawings/vmlDrawing20.vml"/><Relationship Id="rId6" Type="http://schemas.openxmlformats.org/officeDocument/2006/relationships/oleObject" Target="../embeddings/oleObject97.bin"/><Relationship Id="rId11" Type="http://schemas.openxmlformats.org/officeDocument/2006/relationships/image" Target="../media/image96.wmf"/><Relationship Id="rId5" Type="http://schemas.openxmlformats.org/officeDocument/2006/relationships/image" Target="../media/image93.emf"/><Relationship Id="rId15" Type="http://schemas.openxmlformats.org/officeDocument/2006/relationships/image" Target="../media/image97.wmf"/><Relationship Id="rId10" Type="http://schemas.openxmlformats.org/officeDocument/2006/relationships/oleObject" Target="../embeddings/oleObject99.bin"/><Relationship Id="rId4" Type="http://schemas.openxmlformats.org/officeDocument/2006/relationships/oleObject" Target="../embeddings/oleObject96.bin"/><Relationship Id="rId9" Type="http://schemas.openxmlformats.org/officeDocument/2006/relationships/image" Target="../media/image95.wmf"/><Relationship Id="rId14" Type="http://schemas.openxmlformats.org/officeDocument/2006/relationships/oleObject" Target="../embeddings/oleObject101.bin"/></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105.bin"/><Relationship Id="rId13" Type="http://schemas.openxmlformats.org/officeDocument/2006/relationships/image" Target="../media/image100.wmf"/><Relationship Id="rId18" Type="http://schemas.openxmlformats.org/officeDocument/2006/relationships/oleObject" Target="../embeddings/oleObject110.bin"/><Relationship Id="rId26" Type="http://schemas.openxmlformats.org/officeDocument/2006/relationships/oleObject" Target="../embeddings/oleObject114.bin"/><Relationship Id="rId3" Type="http://schemas.openxmlformats.org/officeDocument/2006/relationships/slide" Target="slide15.xml"/><Relationship Id="rId21" Type="http://schemas.openxmlformats.org/officeDocument/2006/relationships/image" Target="../media/image102.wmf"/><Relationship Id="rId7" Type="http://schemas.openxmlformats.org/officeDocument/2006/relationships/image" Target="../media/image95.wmf"/><Relationship Id="rId12" Type="http://schemas.openxmlformats.org/officeDocument/2006/relationships/oleObject" Target="../embeddings/oleObject107.bin"/><Relationship Id="rId17" Type="http://schemas.openxmlformats.org/officeDocument/2006/relationships/image" Target="../media/image85.wmf"/><Relationship Id="rId25" Type="http://schemas.openxmlformats.org/officeDocument/2006/relationships/image" Target="../media/image104.wmf"/><Relationship Id="rId2" Type="http://schemas.openxmlformats.org/officeDocument/2006/relationships/slideLayout" Target="../slideLayouts/slideLayout15.xml"/><Relationship Id="rId16" Type="http://schemas.openxmlformats.org/officeDocument/2006/relationships/oleObject" Target="../embeddings/oleObject109.bin"/><Relationship Id="rId20" Type="http://schemas.openxmlformats.org/officeDocument/2006/relationships/oleObject" Target="../embeddings/oleObject111.bin"/><Relationship Id="rId29" Type="http://schemas.openxmlformats.org/officeDocument/2006/relationships/image" Target="../media/image106.wmf"/><Relationship Id="rId1" Type="http://schemas.openxmlformats.org/officeDocument/2006/relationships/vmlDrawing" Target="../drawings/vmlDrawing21.vml"/><Relationship Id="rId6" Type="http://schemas.openxmlformats.org/officeDocument/2006/relationships/oleObject" Target="../embeddings/oleObject104.bin"/><Relationship Id="rId11" Type="http://schemas.openxmlformats.org/officeDocument/2006/relationships/image" Target="../media/image99.wmf"/><Relationship Id="rId24" Type="http://schemas.openxmlformats.org/officeDocument/2006/relationships/oleObject" Target="../embeddings/oleObject113.bin"/><Relationship Id="rId5" Type="http://schemas.openxmlformats.org/officeDocument/2006/relationships/image" Target="../media/image92.wmf"/><Relationship Id="rId15" Type="http://schemas.openxmlformats.org/officeDocument/2006/relationships/image" Target="../media/image82.wmf"/><Relationship Id="rId23" Type="http://schemas.openxmlformats.org/officeDocument/2006/relationships/image" Target="../media/image103.wmf"/><Relationship Id="rId28" Type="http://schemas.openxmlformats.org/officeDocument/2006/relationships/oleObject" Target="../embeddings/oleObject115.bin"/><Relationship Id="rId10" Type="http://schemas.openxmlformats.org/officeDocument/2006/relationships/oleObject" Target="../embeddings/oleObject106.bin"/><Relationship Id="rId19" Type="http://schemas.openxmlformats.org/officeDocument/2006/relationships/image" Target="../media/image101.wmf"/><Relationship Id="rId4" Type="http://schemas.openxmlformats.org/officeDocument/2006/relationships/oleObject" Target="../embeddings/oleObject103.bin"/><Relationship Id="rId9" Type="http://schemas.openxmlformats.org/officeDocument/2006/relationships/image" Target="../media/image98.emf"/><Relationship Id="rId14" Type="http://schemas.openxmlformats.org/officeDocument/2006/relationships/oleObject" Target="../embeddings/oleObject108.bin"/><Relationship Id="rId22" Type="http://schemas.openxmlformats.org/officeDocument/2006/relationships/oleObject" Target="../embeddings/oleObject112.bin"/><Relationship Id="rId27" Type="http://schemas.openxmlformats.org/officeDocument/2006/relationships/image" Target="../media/image105.wmf"/></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118.bin"/><Relationship Id="rId3" Type="http://schemas.openxmlformats.org/officeDocument/2006/relationships/slide" Target="slide15.xml"/><Relationship Id="rId7" Type="http://schemas.openxmlformats.org/officeDocument/2006/relationships/image" Target="../media/image108.wmf"/><Relationship Id="rId2" Type="http://schemas.openxmlformats.org/officeDocument/2006/relationships/slideLayout" Target="../slideLayouts/slideLayout15.xml"/><Relationship Id="rId1" Type="http://schemas.openxmlformats.org/officeDocument/2006/relationships/vmlDrawing" Target="../drawings/vmlDrawing22.vml"/><Relationship Id="rId6" Type="http://schemas.openxmlformats.org/officeDocument/2006/relationships/oleObject" Target="../embeddings/oleObject117.bin"/><Relationship Id="rId11" Type="http://schemas.openxmlformats.org/officeDocument/2006/relationships/image" Target="../media/image110.emf"/><Relationship Id="rId5" Type="http://schemas.openxmlformats.org/officeDocument/2006/relationships/image" Target="../media/image107.wmf"/><Relationship Id="rId10" Type="http://schemas.openxmlformats.org/officeDocument/2006/relationships/oleObject" Target="../embeddings/oleObject119.bin"/><Relationship Id="rId4" Type="http://schemas.openxmlformats.org/officeDocument/2006/relationships/oleObject" Target="../embeddings/oleObject116.bin"/><Relationship Id="rId9" Type="http://schemas.openxmlformats.org/officeDocument/2006/relationships/image" Target="../media/image109.wmf"/></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67.emf"/><Relationship Id="rId5" Type="http://schemas.openxmlformats.org/officeDocument/2006/relationships/oleObject" Target="../embeddings/oleObject120.bin"/><Relationship Id="rId4" Type="http://schemas.openxmlformats.org/officeDocument/2006/relationships/image" Target="../media/image2.jpeg"/></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123.bin"/><Relationship Id="rId13" Type="http://schemas.openxmlformats.org/officeDocument/2006/relationships/image" Target="../media/image85.wmf"/><Relationship Id="rId18" Type="http://schemas.openxmlformats.org/officeDocument/2006/relationships/oleObject" Target="../embeddings/oleObject128.bin"/><Relationship Id="rId3" Type="http://schemas.openxmlformats.org/officeDocument/2006/relationships/slide" Target="slide15.xml"/><Relationship Id="rId21" Type="http://schemas.openxmlformats.org/officeDocument/2006/relationships/image" Target="../media/image114.wmf"/><Relationship Id="rId7" Type="http://schemas.openxmlformats.org/officeDocument/2006/relationships/image" Target="../media/image110.emf"/><Relationship Id="rId12" Type="http://schemas.openxmlformats.org/officeDocument/2006/relationships/oleObject" Target="../embeddings/oleObject125.bin"/><Relationship Id="rId17" Type="http://schemas.openxmlformats.org/officeDocument/2006/relationships/image" Target="../media/image112.wmf"/><Relationship Id="rId2" Type="http://schemas.openxmlformats.org/officeDocument/2006/relationships/slideLayout" Target="../slideLayouts/slideLayout15.xml"/><Relationship Id="rId16" Type="http://schemas.openxmlformats.org/officeDocument/2006/relationships/oleObject" Target="../embeddings/oleObject127.bin"/><Relationship Id="rId20" Type="http://schemas.openxmlformats.org/officeDocument/2006/relationships/oleObject" Target="../embeddings/oleObject129.bin"/><Relationship Id="rId1" Type="http://schemas.openxmlformats.org/officeDocument/2006/relationships/vmlDrawing" Target="../drawings/vmlDrawing24.vml"/><Relationship Id="rId6" Type="http://schemas.openxmlformats.org/officeDocument/2006/relationships/oleObject" Target="../embeddings/oleObject122.bin"/><Relationship Id="rId11" Type="http://schemas.openxmlformats.org/officeDocument/2006/relationships/image" Target="../media/image111.wmf"/><Relationship Id="rId5" Type="http://schemas.openxmlformats.org/officeDocument/2006/relationships/image" Target="../media/image108.wmf"/><Relationship Id="rId15" Type="http://schemas.openxmlformats.org/officeDocument/2006/relationships/image" Target="../media/image101.wmf"/><Relationship Id="rId10" Type="http://schemas.openxmlformats.org/officeDocument/2006/relationships/oleObject" Target="../embeddings/oleObject124.bin"/><Relationship Id="rId19" Type="http://schemas.openxmlformats.org/officeDocument/2006/relationships/image" Target="../media/image113.wmf"/><Relationship Id="rId4" Type="http://schemas.openxmlformats.org/officeDocument/2006/relationships/oleObject" Target="../embeddings/oleObject121.bin"/><Relationship Id="rId9" Type="http://schemas.openxmlformats.org/officeDocument/2006/relationships/image" Target="../media/image106.wmf"/><Relationship Id="rId14" Type="http://schemas.openxmlformats.org/officeDocument/2006/relationships/oleObject" Target="../embeddings/oleObject126.bin"/></Relationships>
</file>

<file path=ppt/slides/_rels/slide36.xml.rels><?xml version="1.0" encoding="UTF-8" standalone="yes"?>
<Relationships xmlns="http://schemas.openxmlformats.org/package/2006/relationships"><Relationship Id="rId8" Type="http://schemas.openxmlformats.org/officeDocument/2006/relationships/image" Target="../media/image101.wmf"/><Relationship Id="rId13" Type="http://schemas.openxmlformats.org/officeDocument/2006/relationships/image" Target="../media/image116.wmf"/><Relationship Id="rId18" Type="http://schemas.openxmlformats.org/officeDocument/2006/relationships/oleObject" Target="../embeddings/oleObject137.bin"/><Relationship Id="rId26" Type="http://schemas.openxmlformats.org/officeDocument/2006/relationships/oleObject" Target="../embeddings/oleObject141.bin"/><Relationship Id="rId3" Type="http://schemas.openxmlformats.org/officeDocument/2006/relationships/oleObject" Target="../embeddings/oleObject130.bin"/><Relationship Id="rId21" Type="http://schemas.openxmlformats.org/officeDocument/2006/relationships/image" Target="../media/image120.wmf"/><Relationship Id="rId7" Type="http://schemas.openxmlformats.org/officeDocument/2006/relationships/oleObject" Target="../embeddings/oleObject132.bin"/><Relationship Id="rId12" Type="http://schemas.openxmlformats.org/officeDocument/2006/relationships/oleObject" Target="../embeddings/oleObject134.bin"/><Relationship Id="rId17" Type="http://schemas.openxmlformats.org/officeDocument/2006/relationships/image" Target="../media/image118.wmf"/><Relationship Id="rId25" Type="http://schemas.openxmlformats.org/officeDocument/2006/relationships/image" Target="../media/image122.wmf"/><Relationship Id="rId2" Type="http://schemas.openxmlformats.org/officeDocument/2006/relationships/slideLayout" Target="../slideLayouts/slideLayout15.xml"/><Relationship Id="rId16" Type="http://schemas.openxmlformats.org/officeDocument/2006/relationships/oleObject" Target="../embeddings/oleObject136.bin"/><Relationship Id="rId20" Type="http://schemas.openxmlformats.org/officeDocument/2006/relationships/oleObject" Target="../embeddings/oleObject138.bin"/><Relationship Id="rId1" Type="http://schemas.openxmlformats.org/officeDocument/2006/relationships/vmlDrawing" Target="../drawings/vmlDrawing25.vml"/><Relationship Id="rId6" Type="http://schemas.openxmlformats.org/officeDocument/2006/relationships/image" Target="../media/image85.wmf"/><Relationship Id="rId11" Type="http://schemas.openxmlformats.org/officeDocument/2006/relationships/image" Target="../media/image115.wmf"/><Relationship Id="rId24" Type="http://schemas.openxmlformats.org/officeDocument/2006/relationships/oleObject" Target="../embeddings/oleObject140.bin"/><Relationship Id="rId5" Type="http://schemas.openxmlformats.org/officeDocument/2006/relationships/oleObject" Target="../embeddings/oleObject131.bin"/><Relationship Id="rId15" Type="http://schemas.openxmlformats.org/officeDocument/2006/relationships/image" Target="../media/image117.wmf"/><Relationship Id="rId23" Type="http://schemas.openxmlformats.org/officeDocument/2006/relationships/image" Target="../media/image121.wmf"/><Relationship Id="rId10" Type="http://schemas.openxmlformats.org/officeDocument/2006/relationships/oleObject" Target="../embeddings/oleObject133.bin"/><Relationship Id="rId19" Type="http://schemas.openxmlformats.org/officeDocument/2006/relationships/image" Target="../media/image119.wmf"/><Relationship Id="rId4" Type="http://schemas.openxmlformats.org/officeDocument/2006/relationships/image" Target="../media/image111.wmf"/><Relationship Id="rId9" Type="http://schemas.openxmlformats.org/officeDocument/2006/relationships/slide" Target="slide15.xml"/><Relationship Id="rId14" Type="http://schemas.openxmlformats.org/officeDocument/2006/relationships/oleObject" Target="../embeddings/oleObject135.bin"/><Relationship Id="rId22" Type="http://schemas.openxmlformats.org/officeDocument/2006/relationships/oleObject" Target="../embeddings/oleObject139.bin"/><Relationship Id="rId27" Type="http://schemas.openxmlformats.org/officeDocument/2006/relationships/image" Target="../media/image123.wmf"/></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143.bin"/><Relationship Id="rId13" Type="http://schemas.openxmlformats.org/officeDocument/2006/relationships/oleObject" Target="../embeddings/oleObject145.bin"/><Relationship Id="rId3" Type="http://schemas.openxmlformats.org/officeDocument/2006/relationships/notesSlide" Target="../notesSlides/notesSlide13.xml"/><Relationship Id="rId7" Type="http://schemas.openxmlformats.org/officeDocument/2006/relationships/image" Target="../media/image124.emf"/><Relationship Id="rId12" Type="http://schemas.openxmlformats.org/officeDocument/2006/relationships/image" Target="../media/image128.jpeg"/><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oleObject" Target="../embeddings/oleObject142.bin"/><Relationship Id="rId11" Type="http://schemas.openxmlformats.org/officeDocument/2006/relationships/image" Target="../media/image126.wmf"/><Relationship Id="rId5" Type="http://schemas.openxmlformats.org/officeDocument/2006/relationships/slide" Target="slide3.xml"/><Relationship Id="rId15" Type="http://schemas.openxmlformats.org/officeDocument/2006/relationships/image" Target="../media/image129.png"/><Relationship Id="rId10" Type="http://schemas.openxmlformats.org/officeDocument/2006/relationships/oleObject" Target="../embeddings/oleObject144.bin"/><Relationship Id="rId4" Type="http://schemas.openxmlformats.org/officeDocument/2006/relationships/audio" Target="../media/audio1.wav"/><Relationship Id="rId9" Type="http://schemas.openxmlformats.org/officeDocument/2006/relationships/image" Target="../media/image125.wmf"/><Relationship Id="rId14" Type="http://schemas.openxmlformats.org/officeDocument/2006/relationships/image" Target="../media/image127.wmf"/></Relationships>
</file>

<file path=ppt/slides/_rels/slide38.xml.rels><?xml version="1.0" encoding="UTF-8" standalone="yes"?>
<Relationships xmlns="http://schemas.openxmlformats.org/package/2006/relationships"><Relationship Id="rId8" Type="http://schemas.openxmlformats.org/officeDocument/2006/relationships/image" Target="../media/image134.jpeg"/><Relationship Id="rId13" Type="http://schemas.openxmlformats.org/officeDocument/2006/relationships/image" Target="../media/image132.wmf"/><Relationship Id="rId3" Type="http://schemas.openxmlformats.org/officeDocument/2006/relationships/notesSlide" Target="../notesSlides/notesSlide14.xml"/><Relationship Id="rId7" Type="http://schemas.openxmlformats.org/officeDocument/2006/relationships/image" Target="../media/image128.jpeg"/><Relationship Id="rId12" Type="http://schemas.openxmlformats.org/officeDocument/2006/relationships/oleObject" Target="../embeddings/oleObject148.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130.wmf"/><Relationship Id="rId11" Type="http://schemas.openxmlformats.org/officeDocument/2006/relationships/image" Target="../media/image131.wmf"/><Relationship Id="rId5" Type="http://schemas.openxmlformats.org/officeDocument/2006/relationships/oleObject" Target="../embeddings/oleObject146.bin"/><Relationship Id="rId15" Type="http://schemas.openxmlformats.org/officeDocument/2006/relationships/image" Target="../media/image133.wmf"/><Relationship Id="rId10" Type="http://schemas.openxmlformats.org/officeDocument/2006/relationships/oleObject" Target="../embeddings/oleObject147.bin"/><Relationship Id="rId4" Type="http://schemas.openxmlformats.org/officeDocument/2006/relationships/audio" Target="../media/audio1.wav"/><Relationship Id="rId9" Type="http://schemas.openxmlformats.org/officeDocument/2006/relationships/image" Target="../media/image135.jpeg"/><Relationship Id="rId14" Type="http://schemas.openxmlformats.org/officeDocument/2006/relationships/oleObject" Target="../embeddings/oleObject149.bin"/></Relationships>
</file>

<file path=ppt/slides/_rels/slide39.xml.rels><?xml version="1.0" encoding="UTF-8" standalone="yes"?>
<Relationships xmlns="http://schemas.openxmlformats.org/package/2006/relationships"><Relationship Id="rId8" Type="http://schemas.openxmlformats.org/officeDocument/2006/relationships/image" Target="../media/image139.png"/><Relationship Id="rId13" Type="http://schemas.openxmlformats.org/officeDocument/2006/relationships/image" Target="../media/image137.wmf"/><Relationship Id="rId3" Type="http://schemas.openxmlformats.org/officeDocument/2006/relationships/notesSlide" Target="../notesSlides/notesSlide15.xml"/><Relationship Id="rId7" Type="http://schemas.openxmlformats.org/officeDocument/2006/relationships/image" Target="../media/image138.png"/><Relationship Id="rId12" Type="http://schemas.openxmlformats.org/officeDocument/2006/relationships/oleObject" Target="../embeddings/oleObject151.bin"/><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slide" Target="slide3.xml"/><Relationship Id="rId11" Type="http://schemas.openxmlformats.org/officeDocument/2006/relationships/image" Target="../media/image136.wmf"/><Relationship Id="rId5" Type="http://schemas.openxmlformats.org/officeDocument/2006/relationships/audio" Target="../media/audio2.wav"/><Relationship Id="rId10" Type="http://schemas.openxmlformats.org/officeDocument/2006/relationships/oleObject" Target="../embeddings/oleObject150.bin"/><Relationship Id="rId4" Type="http://schemas.openxmlformats.org/officeDocument/2006/relationships/audio" Target="../media/audio1.wav"/><Relationship Id="rId9" Type="http://schemas.openxmlformats.org/officeDocument/2006/relationships/image" Target="../media/image14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8" Type="http://schemas.openxmlformats.org/officeDocument/2006/relationships/image" Target="../media/image144.png"/><Relationship Id="rId3" Type="http://schemas.openxmlformats.org/officeDocument/2006/relationships/notesSlide" Target="../notesSlides/notesSlide16.xml"/><Relationship Id="rId7" Type="http://schemas.openxmlformats.org/officeDocument/2006/relationships/image" Target="../media/image143.png"/><Relationship Id="rId12" Type="http://schemas.openxmlformats.org/officeDocument/2006/relationships/image" Target="../media/image142.wmf"/><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slide" Target="slide3.xml"/><Relationship Id="rId11" Type="http://schemas.openxmlformats.org/officeDocument/2006/relationships/oleObject" Target="../embeddings/oleObject153.bin"/><Relationship Id="rId5" Type="http://schemas.openxmlformats.org/officeDocument/2006/relationships/audio" Target="../media/audio2.wav"/><Relationship Id="rId10" Type="http://schemas.openxmlformats.org/officeDocument/2006/relationships/image" Target="../media/image141.wmf"/><Relationship Id="rId4" Type="http://schemas.openxmlformats.org/officeDocument/2006/relationships/audio" Target="../media/audio1.wav"/><Relationship Id="rId9" Type="http://schemas.openxmlformats.org/officeDocument/2006/relationships/oleObject" Target="../embeddings/oleObject152.bin"/></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154.bin"/><Relationship Id="rId13" Type="http://schemas.openxmlformats.org/officeDocument/2006/relationships/image" Target="../media/image147.wmf"/><Relationship Id="rId3" Type="http://schemas.openxmlformats.org/officeDocument/2006/relationships/notesSlide" Target="../notesSlides/notesSlide17.xml"/><Relationship Id="rId7" Type="http://schemas.openxmlformats.org/officeDocument/2006/relationships/image" Target="../media/image149.png"/><Relationship Id="rId12" Type="http://schemas.openxmlformats.org/officeDocument/2006/relationships/oleObject" Target="../embeddings/oleObject156.bin"/><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image" Target="../media/image148.png"/><Relationship Id="rId11" Type="http://schemas.openxmlformats.org/officeDocument/2006/relationships/image" Target="../media/image146.wmf"/><Relationship Id="rId5" Type="http://schemas.openxmlformats.org/officeDocument/2006/relationships/slide" Target="slide3.xml"/><Relationship Id="rId10" Type="http://schemas.openxmlformats.org/officeDocument/2006/relationships/oleObject" Target="../embeddings/oleObject155.bin"/><Relationship Id="rId4" Type="http://schemas.openxmlformats.org/officeDocument/2006/relationships/audio" Target="../media/audio1.wav"/><Relationship Id="rId9" Type="http://schemas.openxmlformats.org/officeDocument/2006/relationships/image" Target="../media/image145.wmf"/></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158.bin"/><Relationship Id="rId13" Type="http://schemas.openxmlformats.org/officeDocument/2006/relationships/image" Target="../media/image133.wmf"/><Relationship Id="rId18" Type="http://schemas.openxmlformats.org/officeDocument/2006/relationships/oleObject" Target="../embeddings/oleObject163.bin"/><Relationship Id="rId3" Type="http://schemas.openxmlformats.org/officeDocument/2006/relationships/notesSlide" Target="../notesSlides/notesSlide18.xml"/><Relationship Id="rId21" Type="http://schemas.openxmlformats.org/officeDocument/2006/relationships/image" Target="../media/image154.wmf"/><Relationship Id="rId7" Type="http://schemas.openxmlformats.org/officeDocument/2006/relationships/image" Target="../media/image150.wmf"/><Relationship Id="rId12" Type="http://schemas.openxmlformats.org/officeDocument/2006/relationships/oleObject" Target="../embeddings/oleObject160.bin"/><Relationship Id="rId17" Type="http://schemas.openxmlformats.org/officeDocument/2006/relationships/image" Target="../media/image142.wmf"/><Relationship Id="rId2" Type="http://schemas.openxmlformats.org/officeDocument/2006/relationships/slideLayout" Target="../slideLayouts/slideLayout7.xml"/><Relationship Id="rId16" Type="http://schemas.openxmlformats.org/officeDocument/2006/relationships/oleObject" Target="../embeddings/oleObject162.bin"/><Relationship Id="rId20" Type="http://schemas.openxmlformats.org/officeDocument/2006/relationships/oleObject" Target="../embeddings/oleObject164.bin"/><Relationship Id="rId1" Type="http://schemas.openxmlformats.org/officeDocument/2006/relationships/vmlDrawing" Target="../drawings/vmlDrawing31.vml"/><Relationship Id="rId6" Type="http://schemas.openxmlformats.org/officeDocument/2006/relationships/oleObject" Target="../embeddings/oleObject157.bin"/><Relationship Id="rId11" Type="http://schemas.openxmlformats.org/officeDocument/2006/relationships/image" Target="../media/image152.wmf"/><Relationship Id="rId5" Type="http://schemas.openxmlformats.org/officeDocument/2006/relationships/slide" Target="slide3.xml"/><Relationship Id="rId15" Type="http://schemas.openxmlformats.org/officeDocument/2006/relationships/image" Target="../media/image153.wmf"/><Relationship Id="rId23" Type="http://schemas.openxmlformats.org/officeDocument/2006/relationships/image" Target="../media/image155.wmf"/><Relationship Id="rId10" Type="http://schemas.openxmlformats.org/officeDocument/2006/relationships/oleObject" Target="../embeddings/oleObject159.bin"/><Relationship Id="rId19" Type="http://schemas.openxmlformats.org/officeDocument/2006/relationships/image" Target="../media/image145.wmf"/><Relationship Id="rId4" Type="http://schemas.openxmlformats.org/officeDocument/2006/relationships/audio" Target="../media/audio1.wav"/><Relationship Id="rId9" Type="http://schemas.openxmlformats.org/officeDocument/2006/relationships/image" Target="../media/image151.wmf"/><Relationship Id="rId14" Type="http://schemas.openxmlformats.org/officeDocument/2006/relationships/oleObject" Target="../embeddings/oleObject161.bin"/><Relationship Id="rId22" Type="http://schemas.openxmlformats.org/officeDocument/2006/relationships/oleObject" Target="../embeddings/oleObject165.bin"/></Relationships>
</file>

<file path=ppt/slides/_rels/slide43.xml.rels><?xml version="1.0" encoding="UTF-8" standalone="yes"?>
<Relationships xmlns="http://schemas.openxmlformats.org/package/2006/relationships"><Relationship Id="rId26" Type="http://schemas.openxmlformats.org/officeDocument/2006/relationships/oleObject" Target="../embeddings/oleObject177.bin"/><Relationship Id="rId21" Type="http://schemas.openxmlformats.org/officeDocument/2006/relationships/image" Target="../media/image164.wmf"/><Relationship Id="rId42" Type="http://schemas.openxmlformats.org/officeDocument/2006/relationships/oleObject" Target="../embeddings/oleObject185.bin"/><Relationship Id="rId47" Type="http://schemas.openxmlformats.org/officeDocument/2006/relationships/image" Target="../media/image175.wmf"/><Relationship Id="rId63" Type="http://schemas.openxmlformats.org/officeDocument/2006/relationships/image" Target="../media/image183.wmf"/><Relationship Id="rId68" Type="http://schemas.openxmlformats.org/officeDocument/2006/relationships/oleObject" Target="../embeddings/oleObject198.bin"/><Relationship Id="rId7" Type="http://schemas.openxmlformats.org/officeDocument/2006/relationships/image" Target="../media/image157.wmf"/><Relationship Id="rId2" Type="http://schemas.openxmlformats.org/officeDocument/2006/relationships/slideLayout" Target="../slideLayouts/slideLayout7.xml"/><Relationship Id="rId16" Type="http://schemas.openxmlformats.org/officeDocument/2006/relationships/oleObject" Target="../embeddings/oleObject172.bin"/><Relationship Id="rId29" Type="http://schemas.openxmlformats.org/officeDocument/2006/relationships/image" Target="../media/image155.wmf"/><Relationship Id="rId11" Type="http://schemas.openxmlformats.org/officeDocument/2006/relationships/image" Target="../media/image159.wmf"/><Relationship Id="rId24" Type="http://schemas.openxmlformats.org/officeDocument/2006/relationships/oleObject" Target="../embeddings/oleObject176.bin"/><Relationship Id="rId32" Type="http://schemas.openxmlformats.org/officeDocument/2006/relationships/oleObject" Target="../embeddings/oleObject180.bin"/><Relationship Id="rId37" Type="http://schemas.openxmlformats.org/officeDocument/2006/relationships/image" Target="../media/image170.wmf"/><Relationship Id="rId40" Type="http://schemas.openxmlformats.org/officeDocument/2006/relationships/oleObject" Target="../embeddings/oleObject184.bin"/><Relationship Id="rId45" Type="http://schemas.openxmlformats.org/officeDocument/2006/relationships/image" Target="../media/image174.wmf"/><Relationship Id="rId53" Type="http://schemas.openxmlformats.org/officeDocument/2006/relationships/image" Target="../media/image178.wmf"/><Relationship Id="rId58" Type="http://schemas.openxmlformats.org/officeDocument/2006/relationships/oleObject" Target="../embeddings/oleObject193.bin"/><Relationship Id="rId66" Type="http://schemas.openxmlformats.org/officeDocument/2006/relationships/oleObject" Target="../embeddings/oleObject197.bin"/><Relationship Id="rId5" Type="http://schemas.openxmlformats.org/officeDocument/2006/relationships/image" Target="../media/image156.wmf"/><Relationship Id="rId61" Type="http://schemas.openxmlformats.org/officeDocument/2006/relationships/image" Target="../media/image182.wmf"/><Relationship Id="rId19" Type="http://schemas.openxmlformats.org/officeDocument/2006/relationships/image" Target="../media/image163.wmf"/><Relationship Id="rId14" Type="http://schemas.openxmlformats.org/officeDocument/2006/relationships/oleObject" Target="../embeddings/oleObject171.bin"/><Relationship Id="rId22" Type="http://schemas.openxmlformats.org/officeDocument/2006/relationships/oleObject" Target="../embeddings/oleObject175.bin"/><Relationship Id="rId27" Type="http://schemas.openxmlformats.org/officeDocument/2006/relationships/image" Target="../media/image154.wmf"/><Relationship Id="rId30" Type="http://schemas.openxmlformats.org/officeDocument/2006/relationships/oleObject" Target="../embeddings/oleObject179.bin"/><Relationship Id="rId35" Type="http://schemas.openxmlformats.org/officeDocument/2006/relationships/image" Target="../media/image169.wmf"/><Relationship Id="rId43" Type="http://schemas.openxmlformats.org/officeDocument/2006/relationships/image" Target="../media/image173.wmf"/><Relationship Id="rId48" Type="http://schemas.openxmlformats.org/officeDocument/2006/relationships/oleObject" Target="../embeddings/oleObject188.bin"/><Relationship Id="rId56" Type="http://schemas.openxmlformats.org/officeDocument/2006/relationships/oleObject" Target="../embeddings/oleObject192.bin"/><Relationship Id="rId64" Type="http://schemas.openxmlformats.org/officeDocument/2006/relationships/oleObject" Target="../embeddings/oleObject196.bin"/><Relationship Id="rId69" Type="http://schemas.openxmlformats.org/officeDocument/2006/relationships/image" Target="../media/image186.wmf"/><Relationship Id="rId8" Type="http://schemas.openxmlformats.org/officeDocument/2006/relationships/oleObject" Target="../embeddings/oleObject168.bin"/><Relationship Id="rId51" Type="http://schemas.openxmlformats.org/officeDocument/2006/relationships/image" Target="../media/image177.wmf"/><Relationship Id="rId3" Type="http://schemas.openxmlformats.org/officeDocument/2006/relationships/audio" Target="../media/audio1.wav"/><Relationship Id="rId12" Type="http://schemas.openxmlformats.org/officeDocument/2006/relationships/oleObject" Target="../embeddings/oleObject170.bin"/><Relationship Id="rId17" Type="http://schemas.openxmlformats.org/officeDocument/2006/relationships/image" Target="../media/image162.wmf"/><Relationship Id="rId25" Type="http://schemas.openxmlformats.org/officeDocument/2006/relationships/image" Target="../media/image166.wmf"/><Relationship Id="rId33" Type="http://schemas.openxmlformats.org/officeDocument/2006/relationships/image" Target="../media/image168.wmf"/><Relationship Id="rId38" Type="http://schemas.openxmlformats.org/officeDocument/2006/relationships/oleObject" Target="../embeddings/oleObject183.bin"/><Relationship Id="rId46" Type="http://schemas.openxmlformats.org/officeDocument/2006/relationships/oleObject" Target="../embeddings/oleObject187.bin"/><Relationship Id="rId59" Type="http://schemas.openxmlformats.org/officeDocument/2006/relationships/image" Target="../media/image181.wmf"/><Relationship Id="rId67" Type="http://schemas.openxmlformats.org/officeDocument/2006/relationships/image" Target="../media/image185.wmf"/><Relationship Id="rId20" Type="http://schemas.openxmlformats.org/officeDocument/2006/relationships/oleObject" Target="../embeddings/oleObject174.bin"/><Relationship Id="rId41" Type="http://schemas.openxmlformats.org/officeDocument/2006/relationships/image" Target="../media/image172.wmf"/><Relationship Id="rId54" Type="http://schemas.openxmlformats.org/officeDocument/2006/relationships/oleObject" Target="../embeddings/oleObject191.bin"/><Relationship Id="rId62" Type="http://schemas.openxmlformats.org/officeDocument/2006/relationships/oleObject" Target="../embeddings/oleObject195.bin"/><Relationship Id="rId70" Type="http://schemas.openxmlformats.org/officeDocument/2006/relationships/image" Target="../media/image138.png"/><Relationship Id="rId1" Type="http://schemas.openxmlformats.org/officeDocument/2006/relationships/vmlDrawing" Target="../drawings/vmlDrawing32.vml"/><Relationship Id="rId6" Type="http://schemas.openxmlformats.org/officeDocument/2006/relationships/oleObject" Target="../embeddings/oleObject167.bin"/><Relationship Id="rId15" Type="http://schemas.openxmlformats.org/officeDocument/2006/relationships/image" Target="../media/image161.wmf"/><Relationship Id="rId23" Type="http://schemas.openxmlformats.org/officeDocument/2006/relationships/image" Target="../media/image165.wmf"/><Relationship Id="rId28" Type="http://schemas.openxmlformats.org/officeDocument/2006/relationships/oleObject" Target="../embeddings/oleObject178.bin"/><Relationship Id="rId36" Type="http://schemas.openxmlformats.org/officeDocument/2006/relationships/oleObject" Target="../embeddings/oleObject182.bin"/><Relationship Id="rId49" Type="http://schemas.openxmlformats.org/officeDocument/2006/relationships/image" Target="../media/image176.wmf"/><Relationship Id="rId57" Type="http://schemas.openxmlformats.org/officeDocument/2006/relationships/image" Target="../media/image180.wmf"/><Relationship Id="rId10" Type="http://schemas.openxmlformats.org/officeDocument/2006/relationships/oleObject" Target="../embeddings/oleObject169.bin"/><Relationship Id="rId31" Type="http://schemas.openxmlformats.org/officeDocument/2006/relationships/image" Target="../media/image167.wmf"/><Relationship Id="rId44" Type="http://schemas.openxmlformats.org/officeDocument/2006/relationships/oleObject" Target="../embeddings/oleObject186.bin"/><Relationship Id="rId52" Type="http://schemas.openxmlformats.org/officeDocument/2006/relationships/oleObject" Target="../embeddings/oleObject190.bin"/><Relationship Id="rId60" Type="http://schemas.openxmlformats.org/officeDocument/2006/relationships/oleObject" Target="../embeddings/oleObject194.bin"/><Relationship Id="rId65" Type="http://schemas.openxmlformats.org/officeDocument/2006/relationships/image" Target="../media/image184.wmf"/><Relationship Id="rId4" Type="http://schemas.openxmlformats.org/officeDocument/2006/relationships/oleObject" Target="../embeddings/oleObject166.bin"/><Relationship Id="rId9" Type="http://schemas.openxmlformats.org/officeDocument/2006/relationships/image" Target="../media/image158.wmf"/><Relationship Id="rId13" Type="http://schemas.openxmlformats.org/officeDocument/2006/relationships/image" Target="../media/image160.wmf"/><Relationship Id="rId18" Type="http://schemas.openxmlformats.org/officeDocument/2006/relationships/oleObject" Target="../embeddings/oleObject173.bin"/><Relationship Id="rId39" Type="http://schemas.openxmlformats.org/officeDocument/2006/relationships/image" Target="../media/image171.wmf"/><Relationship Id="rId34" Type="http://schemas.openxmlformats.org/officeDocument/2006/relationships/oleObject" Target="../embeddings/oleObject181.bin"/><Relationship Id="rId50" Type="http://schemas.openxmlformats.org/officeDocument/2006/relationships/oleObject" Target="../embeddings/oleObject189.bin"/><Relationship Id="rId55" Type="http://schemas.openxmlformats.org/officeDocument/2006/relationships/image" Target="../media/image179.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8" Type="http://schemas.openxmlformats.org/officeDocument/2006/relationships/image" Target="../media/image188.emf"/><Relationship Id="rId3" Type="http://schemas.openxmlformats.org/officeDocument/2006/relationships/oleObject" Target="../embeddings/oleObject199.bin"/><Relationship Id="rId7" Type="http://schemas.openxmlformats.org/officeDocument/2006/relationships/oleObject" Target="../embeddings/oleObject200.bin"/><Relationship Id="rId12" Type="http://schemas.openxmlformats.org/officeDocument/2006/relationships/image" Target="../media/image190.wmf"/><Relationship Id="rId2" Type="http://schemas.openxmlformats.org/officeDocument/2006/relationships/slideLayout" Target="../slideLayouts/slideLayout15.xml"/><Relationship Id="rId1" Type="http://schemas.openxmlformats.org/officeDocument/2006/relationships/vmlDrawing" Target="../drawings/vmlDrawing33.vml"/><Relationship Id="rId6" Type="http://schemas.openxmlformats.org/officeDocument/2006/relationships/image" Target="../media/image192.jpeg"/><Relationship Id="rId11" Type="http://schemas.openxmlformats.org/officeDocument/2006/relationships/oleObject" Target="../embeddings/oleObject202.bin"/><Relationship Id="rId5" Type="http://schemas.openxmlformats.org/officeDocument/2006/relationships/image" Target="../media/image191.jpeg"/><Relationship Id="rId10" Type="http://schemas.openxmlformats.org/officeDocument/2006/relationships/image" Target="../media/image189.wmf"/><Relationship Id="rId4" Type="http://schemas.openxmlformats.org/officeDocument/2006/relationships/image" Target="../media/image187.emf"/><Relationship Id="rId9" Type="http://schemas.openxmlformats.org/officeDocument/2006/relationships/oleObject" Target="../embeddings/oleObject201.bin"/></Relationships>
</file>

<file path=ppt/slides/_rels/slide46.xml.rels><?xml version="1.0" encoding="UTF-8" standalone="yes"?>
<Relationships xmlns="http://schemas.openxmlformats.org/package/2006/relationships"><Relationship Id="rId3" Type="http://schemas.openxmlformats.org/officeDocument/2006/relationships/image" Target="../media/image191.jpeg"/><Relationship Id="rId2" Type="http://schemas.openxmlformats.org/officeDocument/2006/relationships/slideLayout" Target="../slideLayouts/slideLayout15.xml"/><Relationship Id="rId1" Type="http://schemas.openxmlformats.org/officeDocument/2006/relationships/vmlDrawing" Target="../drawings/vmlDrawing34.vml"/><Relationship Id="rId5" Type="http://schemas.openxmlformats.org/officeDocument/2006/relationships/image" Target="../media/image187.emf"/><Relationship Id="rId4" Type="http://schemas.openxmlformats.org/officeDocument/2006/relationships/oleObject" Target="../embeddings/oleObject203.bin"/></Relationships>
</file>

<file path=ppt/slides/_rels/slide47.xml.rels><?xml version="1.0" encoding="UTF-8" standalone="yes"?>
<Relationships xmlns="http://schemas.openxmlformats.org/package/2006/relationships"><Relationship Id="rId8" Type="http://schemas.openxmlformats.org/officeDocument/2006/relationships/image" Target="../media/image196.png"/><Relationship Id="rId3" Type="http://schemas.openxmlformats.org/officeDocument/2006/relationships/oleObject" Target="../embeddings/oleObject204.bin"/><Relationship Id="rId7" Type="http://schemas.openxmlformats.org/officeDocument/2006/relationships/image" Target="../media/image195.jpeg"/><Relationship Id="rId2" Type="http://schemas.openxmlformats.org/officeDocument/2006/relationships/slideLayout" Target="../slideLayouts/slideLayout15.xml"/><Relationship Id="rId1" Type="http://schemas.openxmlformats.org/officeDocument/2006/relationships/vmlDrawing" Target="../drawings/vmlDrawing35.vml"/><Relationship Id="rId6" Type="http://schemas.openxmlformats.org/officeDocument/2006/relationships/image" Target="../media/image194.emf"/><Relationship Id="rId5" Type="http://schemas.openxmlformats.org/officeDocument/2006/relationships/oleObject" Target="../embeddings/oleObject205.bin"/><Relationship Id="rId4" Type="http://schemas.openxmlformats.org/officeDocument/2006/relationships/image" Target="../media/image193.e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06.bin"/><Relationship Id="rId2" Type="http://schemas.openxmlformats.org/officeDocument/2006/relationships/slideLayout" Target="../slideLayouts/slideLayout15.xml"/><Relationship Id="rId1" Type="http://schemas.openxmlformats.org/officeDocument/2006/relationships/vmlDrawing" Target="../drawings/vmlDrawing36.vml"/><Relationship Id="rId5" Type="http://schemas.openxmlformats.org/officeDocument/2006/relationships/image" Target="../media/image196.png"/><Relationship Id="rId4" Type="http://schemas.openxmlformats.org/officeDocument/2006/relationships/image" Target="../media/image194.emf"/></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209.bin"/><Relationship Id="rId3" Type="http://schemas.openxmlformats.org/officeDocument/2006/relationships/notesSlide" Target="../notesSlides/notesSlide19.xml"/><Relationship Id="rId7" Type="http://schemas.openxmlformats.org/officeDocument/2006/relationships/image" Target="../media/image142.wmf"/><Relationship Id="rId2" Type="http://schemas.openxmlformats.org/officeDocument/2006/relationships/slideLayout" Target="../slideLayouts/slideLayout13.xml"/><Relationship Id="rId1" Type="http://schemas.openxmlformats.org/officeDocument/2006/relationships/vmlDrawing" Target="../drawings/vmlDrawing37.vml"/><Relationship Id="rId6" Type="http://schemas.openxmlformats.org/officeDocument/2006/relationships/oleObject" Target="../embeddings/oleObject208.bin"/><Relationship Id="rId5" Type="http://schemas.openxmlformats.org/officeDocument/2006/relationships/image" Target="../media/image106.wmf"/><Relationship Id="rId4" Type="http://schemas.openxmlformats.org/officeDocument/2006/relationships/oleObject" Target="../embeddings/oleObject207.bin"/><Relationship Id="rId9" Type="http://schemas.openxmlformats.org/officeDocument/2006/relationships/image" Target="../media/image145.wmf"/></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212.bin"/><Relationship Id="rId3" Type="http://schemas.openxmlformats.org/officeDocument/2006/relationships/image" Target="../media/image135.jpeg"/><Relationship Id="rId7" Type="http://schemas.openxmlformats.org/officeDocument/2006/relationships/image" Target="../media/image198.wmf"/><Relationship Id="rId2" Type="http://schemas.openxmlformats.org/officeDocument/2006/relationships/slideLayout" Target="../slideLayouts/slideLayout13.xml"/><Relationship Id="rId1" Type="http://schemas.openxmlformats.org/officeDocument/2006/relationships/vmlDrawing" Target="../drawings/vmlDrawing38.vml"/><Relationship Id="rId6" Type="http://schemas.openxmlformats.org/officeDocument/2006/relationships/oleObject" Target="../embeddings/oleObject211.bin"/><Relationship Id="rId11" Type="http://schemas.openxmlformats.org/officeDocument/2006/relationships/image" Target="../media/image200.wmf"/><Relationship Id="rId5" Type="http://schemas.openxmlformats.org/officeDocument/2006/relationships/image" Target="../media/image197.wmf"/><Relationship Id="rId10" Type="http://schemas.openxmlformats.org/officeDocument/2006/relationships/oleObject" Target="../embeddings/oleObject213.bin"/><Relationship Id="rId4" Type="http://schemas.openxmlformats.org/officeDocument/2006/relationships/oleObject" Target="../embeddings/oleObject210.bin"/><Relationship Id="rId9" Type="http://schemas.openxmlformats.org/officeDocument/2006/relationships/image" Target="../media/image199.wmf"/></Relationships>
</file>

<file path=ppt/slides/_rels/slide51.xml.rels><?xml version="1.0" encoding="UTF-8" standalone="yes"?>
<Relationships xmlns="http://schemas.openxmlformats.org/package/2006/relationships"><Relationship Id="rId8" Type="http://schemas.openxmlformats.org/officeDocument/2006/relationships/image" Target="../media/image203.jpeg"/><Relationship Id="rId3" Type="http://schemas.openxmlformats.org/officeDocument/2006/relationships/image" Target="../media/image135.jpeg"/><Relationship Id="rId7" Type="http://schemas.openxmlformats.org/officeDocument/2006/relationships/image" Target="../media/image202.wmf"/><Relationship Id="rId2" Type="http://schemas.openxmlformats.org/officeDocument/2006/relationships/slideLayout" Target="../slideLayouts/slideLayout13.xml"/><Relationship Id="rId1" Type="http://schemas.openxmlformats.org/officeDocument/2006/relationships/vmlDrawing" Target="../drawings/vmlDrawing39.vml"/><Relationship Id="rId6" Type="http://schemas.openxmlformats.org/officeDocument/2006/relationships/oleObject" Target="../embeddings/oleObject215.bin"/><Relationship Id="rId5" Type="http://schemas.openxmlformats.org/officeDocument/2006/relationships/image" Target="../media/image201.wmf"/><Relationship Id="rId4" Type="http://schemas.openxmlformats.org/officeDocument/2006/relationships/oleObject" Target="../embeddings/oleObject214.bin"/></Relationships>
</file>

<file path=ppt/slides/_rels/slide52.xml.rels><?xml version="1.0" encoding="UTF-8" standalone="yes"?>
<Relationships xmlns="http://schemas.openxmlformats.org/package/2006/relationships"><Relationship Id="rId2" Type="http://schemas.openxmlformats.org/officeDocument/2006/relationships/hyperlink" Target="file:///G:\&#30005;&#23376;&#25945;&#26696;\ch3-1T.pps#-1,1,&#27809;&#26377;&#24187;&#28783;&#29255;&#26631;&#39064;"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vmlDrawing" Target="../drawings/vmlDrawing2.vml"/><Relationship Id="rId5" Type="http://schemas.openxmlformats.org/officeDocument/2006/relationships/image" Target="../media/image5.e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
            <a:hlinkClick r:id="rId2" action="ppaction://hlinkpres?slideindex=1&amp;slidetitle=" tooltip="单击鼠标进入教案目录"/>
          </p:cNvPr>
          <p:cNvSpPr>
            <a:spLocks noChangeArrowheads="1"/>
          </p:cNvSpPr>
          <p:nvPr/>
        </p:nvSpPr>
        <p:spPr bwMode="auto">
          <a:xfrm>
            <a:off x="550863" y="1033463"/>
            <a:ext cx="8053387"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4400">
                <a:solidFill>
                  <a:schemeClr val="tx2"/>
                </a:solidFill>
                <a:latin typeface="Times New Roman" pitchFamily="18" charset="0"/>
                <a:ea typeface="宋体" charset="-122"/>
              </a:defRPr>
            </a:lvl1pPr>
            <a:lvl2pPr>
              <a:defRPr kumimoji="1" sz="4400">
                <a:solidFill>
                  <a:schemeClr val="tx2"/>
                </a:solidFill>
                <a:latin typeface="Times New Roman" pitchFamily="18" charset="0"/>
                <a:ea typeface="宋体" charset="-122"/>
              </a:defRPr>
            </a:lvl2pPr>
            <a:lvl3pPr>
              <a:defRPr kumimoji="1" sz="4400">
                <a:solidFill>
                  <a:schemeClr val="tx2"/>
                </a:solidFill>
                <a:latin typeface="Times New Roman" pitchFamily="18" charset="0"/>
                <a:ea typeface="宋体" charset="-122"/>
              </a:defRPr>
            </a:lvl3pPr>
            <a:lvl4pPr>
              <a:defRPr kumimoji="1" sz="4400">
                <a:solidFill>
                  <a:schemeClr val="tx2"/>
                </a:solidFill>
                <a:latin typeface="Times New Roman" pitchFamily="18" charset="0"/>
                <a:ea typeface="宋体" charset="-122"/>
              </a:defRPr>
            </a:lvl4pPr>
            <a:lvl5pPr>
              <a:defRPr kumimoji="1" sz="4400">
                <a:solidFill>
                  <a:schemeClr val="tx2"/>
                </a:solidFill>
                <a:latin typeface="Times New Roman" pitchFamily="18" charset="0"/>
                <a:ea typeface="宋体" charset="-122"/>
              </a:defRPr>
            </a:lvl5pPr>
            <a:lvl6pPr marL="457200" algn="ctr" fontAlgn="base">
              <a:spcBef>
                <a:spcPct val="0"/>
              </a:spcBef>
              <a:spcAft>
                <a:spcPct val="0"/>
              </a:spcAft>
              <a:defRPr kumimoji="1" sz="4400">
                <a:solidFill>
                  <a:schemeClr val="tx2"/>
                </a:solidFill>
                <a:latin typeface="Times New Roman" pitchFamily="18" charset="0"/>
                <a:ea typeface="宋体" charset="-122"/>
              </a:defRPr>
            </a:lvl6pPr>
            <a:lvl7pPr marL="914400" algn="ctr" fontAlgn="base">
              <a:spcBef>
                <a:spcPct val="0"/>
              </a:spcBef>
              <a:spcAft>
                <a:spcPct val="0"/>
              </a:spcAft>
              <a:defRPr kumimoji="1" sz="4400">
                <a:solidFill>
                  <a:schemeClr val="tx2"/>
                </a:solidFill>
                <a:latin typeface="Times New Roman" pitchFamily="18" charset="0"/>
                <a:ea typeface="宋体" charset="-122"/>
              </a:defRPr>
            </a:lvl7pPr>
            <a:lvl8pPr marL="1371600" algn="ctr" fontAlgn="base">
              <a:spcBef>
                <a:spcPct val="0"/>
              </a:spcBef>
              <a:spcAft>
                <a:spcPct val="0"/>
              </a:spcAft>
              <a:defRPr kumimoji="1" sz="4400">
                <a:solidFill>
                  <a:schemeClr val="tx2"/>
                </a:solidFill>
                <a:latin typeface="Times New Roman" pitchFamily="18" charset="0"/>
                <a:ea typeface="宋体" charset="-122"/>
              </a:defRPr>
            </a:lvl8pPr>
            <a:lvl9pPr marL="1828800" algn="ctr" fontAlgn="base">
              <a:spcBef>
                <a:spcPct val="0"/>
              </a:spcBef>
              <a:spcAft>
                <a:spcPct val="0"/>
              </a:spcAft>
              <a:defRPr kumimoji="1" sz="4400">
                <a:solidFill>
                  <a:schemeClr val="tx2"/>
                </a:solidFill>
                <a:latin typeface="Times New Roman" pitchFamily="18" charset="0"/>
                <a:ea typeface="宋体" charset="-122"/>
              </a:defRPr>
            </a:lvl9pPr>
          </a:lstStyle>
          <a:p>
            <a:pPr algn="ctr" fontAlgn="auto">
              <a:spcBef>
                <a:spcPts val="0"/>
              </a:spcBef>
              <a:spcAft>
                <a:spcPts val="0"/>
              </a:spcAft>
              <a:defRPr/>
            </a:pPr>
            <a:r>
              <a:rPr lang="en-US" altLang="zh-CN" sz="7200" b="1" dirty="0">
                <a:solidFill>
                  <a:schemeClr val="accent6">
                    <a:lumMod val="75000"/>
                  </a:schemeClr>
                </a:solidFill>
                <a:effectLst>
                  <a:outerShdw blurRad="38100" dist="38100" dir="2700000" algn="tl">
                    <a:srgbClr val="000000"/>
                  </a:outerShdw>
                </a:effectLst>
                <a:ea typeface="黑体" pitchFamily="2" charset="-122"/>
              </a:rPr>
              <a:t>《</a:t>
            </a:r>
            <a:r>
              <a:rPr lang="zh-CN" altLang="en-US" sz="7200" b="1" dirty="0">
                <a:solidFill>
                  <a:schemeClr val="accent6">
                    <a:lumMod val="75000"/>
                  </a:schemeClr>
                </a:solidFill>
                <a:effectLst>
                  <a:outerShdw blurRad="38100" dist="38100" dir="2700000" algn="tl">
                    <a:srgbClr val="000000"/>
                  </a:outerShdw>
                </a:effectLst>
                <a:ea typeface="黑体" pitchFamily="2" charset="-122"/>
              </a:rPr>
              <a:t>电子技术基础</a:t>
            </a:r>
            <a:r>
              <a:rPr lang="en-US" altLang="zh-CN" sz="7200" b="1" dirty="0">
                <a:solidFill>
                  <a:schemeClr val="accent6">
                    <a:lumMod val="75000"/>
                  </a:schemeClr>
                </a:solidFill>
                <a:effectLst>
                  <a:outerShdw blurRad="38100" dist="38100" dir="2700000" algn="tl">
                    <a:srgbClr val="000000"/>
                  </a:outerShdw>
                </a:effectLst>
                <a:ea typeface="黑体" pitchFamily="2" charset="-122"/>
              </a:rPr>
              <a:t>》</a:t>
            </a:r>
          </a:p>
        </p:txBody>
      </p:sp>
      <p:sp>
        <p:nvSpPr>
          <p:cNvPr id="5" name="Rectangle 11">
            <a:hlinkClick r:id="rId2" action="ppaction://hlinkpres?slideindex=1&amp;slidetitle=" tooltip="单击鼠标进入教案目录"/>
          </p:cNvPr>
          <p:cNvSpPr>
            <a:spLocks noChangeArrowheads="1"/>
          </p:cNvSpPr>
          <p:nvPr/>
        </p:nvSpPr>
        <p:spPr bwMode="auto">
          <a:xfrm>
            <a:off x="1704975" y="2500313"/>
            <a:ext cx="5746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4400">
                <a:solidFill>
                  <a:schemeClr val="tx2"/>
                </a:solidFill>
                <a:latin typeface="Times New Roman" pitchFamily="18" charset="0"/>
                <a:ea typeface="宋体" charset="-122"/>
              </a:defRPr>
            </a:lvl1pPr>
            <a:lvl2pPr>
              <a:defRPr kumimoji="1" sz="4400">
                <a:solidFill>
                  <a:schemeClr val="tx2"/>
                </a:solidFill>
                <a:latin typeface="Times New Roman" pitchFamily="18" charset="0"/>
                <a:ea typeface="宋体" charset="-122"/>
              </a:defRPr>
            </a:lvl2pPr>
            <a:lvl3pPr>
              <a:defRPr kumimoji="1" sz="4400">
                <a:solidFill>
                  <a:schemeClr val="tx2"/>
                </a:solidFill>
                <a:latin typeface="Times New Roman" pitchFamily="18" charset="0"/>
                <a:ea typeface="宋体" charset="-122"/>
              </a:defRPr>
            </a:lvl3pPr>
            <a:lvl4pPr>
              <a:defRPr kumimoji="1" sz="4400">
                <a:solidFill>
                  <a:schemeClr val="tx2"/>
                </a:solidFill>
                <a:latin typeface="Times New Roman" pitchFamily="18" charset="0"/>
                <a:ea typeface="宋体" charset="-122"/>
              </a:defRPr>
            </a:lvl4pPr>
            <a:lvl5pPr>
              <a:defRPr kumimoji="1" sz="4400">
                <a:solidFill>
                  <a:schemeClr val="tx2"/>
                </a:solidFill>
                <a:latin typeface="Times New Roman" pitchFamily="18" charset="0"/>
                <a:ea typeface="宋体" charset="-122"/>
              </a:defRPr>
            </a:lvl5pPr>
            <a:lvl6pPr marL="457200" algn="ctr" fontAlgn="base">
              <a:spcBef>
                <a:spcPct val="0"/>
              </a:spcBef>
              <a:spcAft>
                <a:spcPct val="0"/>
              </a:spcAft>
              <a:defRPr kumimoji="1" sz="4400">
                <a:solidFill>
                  <a:schemeClr val="tx2"/>
                </a:solidFill>
                <a:latin typeface="Times New Roman" pitchFamily="18" charset="0"/>
                <a:ea typeface="宋体" charset="-122"/>
              </a:defRPr>
            </a:lvl6pPr>
            <a:lvl7pPr marL="914400" algn="ctr" fontAlgn="base">
              <a:spcBef>
                <a:spcPct val="0"/>
              </a:spcBef>
              <a:spcAft>
                <a:spcPct val="0"/>
              </a:spcAft>
              <a:defRPr kumimoji="1" sz="4400">
                <a:solidFill>
                  <a:schemeClr val="tx2"/>
                </a:solidFill>
                <a:latin typeface="Times New Roman" pitchFamily="18" charset="0"/>
                <a:ea typeface="宋体" charset="-122"/>
              </a:defRPr>
            </a:lvl7pPr>
            <a:lvl8pPr marL="1371600" algn="ctr" fontAlgn="base">
              <a:spcBef>
                <a:spcPct val="0"/>
              </a:spcBef>
              <a:spcAft>
                <a:spcPct val="0"/>
              </a:spcAft>
              <a:defRPr kumimoji="1" sz="4400">
                <a:solidFill>
                  <a:schemeClr val="tx2"/>
                </a:solidFill>
                <a:latin typeface="Times New Roman" pitchFamily="18" charset="0"/>
                <a:ea typeface="宋体" charset="-122"/>
              </a:defRPr>
            </a:lvl8pPr>
            <a:lvl9pPr marL="1828800" algn="ctr" fontAlgn="base">
              <a:spcBef>
                <a:spcPct val="0"/>
              </a:spcBef>
              <a:spcAft>
                <a:spcPct val="0"/>
              </a:spcAft>
              <a:defRPr kumimoji="1" sz="4400">
                <a:solidFill>
                  <a:schemeClr val="tx2"/>
                </a:solidFill>
                <a:latin typeface="Times New Roman" pitchFamily="18" charset="0"/>
                <a:ea typeface="宋体" charset="-122"/>
              </a:defRPr>
            </a:lvl9pPr>
          </a:lstStyle>
          <a:p>
            <a:pPr algn="ctr" fontAlgn="auto">
              <a:spcBef>
                <a:spcPts val="0"/>
              </a:spcBef>
              <a:spcAft>
                <a:spcPts val="0"/>
              </a:spcAft>
              <a:defRPr/>
            </a:pPr>
            <a:r>
              <a:rPr lang="zh-CN" altLang="en-US" sz="3600" b="1" dirty="0">
                <a:solidFill>
                  <a:schemeClr val="accent6">
                    <a:lumMod val="75000"/>
                  </a:schemeClr>
                </a:solidFill>
                <a:effectLst>
                  <a:outerShdw blurRad="38100" dist="38100" dir="2700000" algn="tl">
                    <a:srgbClr val="000000"/>
                  </a:outerShdw>
                </a:effectLst>
                <a:ea typeface="黑体" pitchFamily="2" charset="-122"/>
              </a:rPr>
              <a:t>模拟部分   （</a:t>
            </a:r>
            <a:r>
              <a:rPr lang="zh-CN" altLang="en-US" sz="3600" b="1" dirty="0" smtClean="0">
                <a:solidFill>
                  <a:schemeClr val="accent6">
                    <a:lumMod val="75000"/>
                  </a:schemeClr>
                </a:solidFill>
                <a:effectLst>
                  <a:outerShdw blurRad="38100" dist="38100" dir="2700000" algn="tl">
                    <a:srgbClr val="000000"/>
                  </a:outerShdw>
                </a:effectLst>
                <a:ea typeface="黑体" pitchFamily="2" charset="-122"/>
              </a:rPr>
              <a:t>第六版</a:t>
            </a:r>
            <a:r>
              <a:rPr lang="zh-CN" altLang="en-US" sz="3600" b="1" dirty="0">
                <a:solidFill>
                  <a:schemeClr val="accent6">
                    <a:lumMod val="75000"/>
                  </a:schemeClr>
                </a:solidFill>
                <a:effectLst>
                  <a:outerShdw blurRad="38100" dist="38100" dir="2700000" algn="tl">
                    <a:srgbClr val="000000"/>
                  </a:outerShdw>
                </a:effectLst>
                <a:ea typeface="黑体" pitchFamily="2" charset="-122"/>
              </a:rPr>
              <a:t>）</a:t>
            </a:r>
          </a:p>
        </p:txBody>
      </p:sp>
    </p:spTree>
    <p:extLst>
      <p:ext uri="{BB962C8B-B14F-4D97-AF65-F5344CB8AC3E}">
        <p14:creationId xmlns:p14="http://schemas.microsoft.com/office/powerpoint/2010/main" val="41196901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a:xfrm>
            <a:off x="701675" y="71438"/>
            <a:ext cx="7888288" cy="646112"/>
          </a:xfrm>
        </p:spPr>
        <p:txBody>
          <a:bodyPr/>
          <a:lstStyle/>
          <a:p>
            <a:r>
              <a:rPr lang="en-US" altLang="zh-CN" smtClean="0"/>
              <a:t>6.2.1  </a:t>
            </a:r>
            <a:r>
              <a:rPr lang="en-US" altLang="zh-CN" i="1" smtClean="0"/>
              <a:t>RC</a:t>
            </a:r>
            <a:r>
              <a:rPr lang="zh-CN" altLang="en-US" smtClean="0"/>
              <a:t>高通电路的频率响应</a:t>
            </a:r>
          </a:p>
        </p:txBody>
      </p:sp>
      <p:sp>
        <p:nvSpPr>
          <p:cNvPr id="16387" name="Text Box 5"/>
          <p:cNvSpPr txBox="1">
            <a:spLocks noChangeArrowheads="1"/>
          </p:cNvSpPr>
          <p:nvPr/>
        </p:nvSpPr>
        <p:spPr bwMode="auto">
          <a:xfrm>
            <a:off x="503238" y="692150"/>
            <a:ext cx="5437187"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pattFill prst="pct50">
                  <a:fgClr>
                    <a:schemeClr val="tx1"/>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30000"/>
              </a:lnSpc>
            </a:pPr>
            <a:r>
              <a:rPr kumimoji="1" lang="en-US" altLang="zh-CN" sz="2800" b="1">
                <a:solidFill>
                  <a:srgbClr val="800000"/>
                </a:solidFill>
                <a:latin typeface="Times New Roman" pitchFamily="18" charset="0"/>
                <a:ea typeface="楷体_GB2312" pitchFamily="1" charset="-122"/>
              </a:rPr>
              <a:t>1.  </a:t>
            </a:r>
            <a:r>
              <a:rPr kumimoji="1" lang="zh-CN" altLang="en-US" sz="2800" b="1">
                <a:solidFill>
                  <a:srgbClr val="800000"/>
                </a:solidFill>
                <a:latin typeface="Times New Roman" pitchFamily="18" charset="0"/>
                <a:ea typeface="楷体_GB2312" pitchFamily="1" charset="-122"/>
              </a:rPr>
              <a:t>增益的传递函数</a:t>
            </a:r>
          </a:p>
        </p:txBody>
      </p:sp>
      <p:graphicFrame>
        <p:nvGraphicFramePr>
          <p:cNvPr id="16388" name="Object 40"/>
          <p:cNvGraphicFramePr>
            <a:graphicFrameLocks noChangeAspect="1"/>
          </p:cNvGraphicFramePr>
          <p:nvPr/>
        </p:nvGraphicFramePr>
        <p:xfrm>
          <a:off x="6011863" y="763588"/>
          <a:ext cx="2519362" cy="2462212"/>
        </p:xfrm>
        <a:graphic>
          <a:graphicData uri="http://schemas.openxmlformats.org/presentationml/2006/ole">
            <mc:AlternateContent xmlns:mc="http://schemas.openxmlformats.org/markup-compatibility/2006">
              <mc:Choice xmlns:v="urn:schemas-microsoft-com:vml" Requires="v">
                <p:oleObj spid="_x0000_s3655" name="图片" r:id="rId4" imgW="1684421" imgH="1644316" progId="Word.Picture.8">
                  <p:embed/>
                </p:oleObj>
              </mc:Choice>
              <mc:Fallback>
                <p:oleObj name="图片" r:id="rId4" imgW="1684421" imgH="1644316"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1863" y="763588"/>
                        <a:ext cx="2519362" cy="246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42"/>
          <p:cNvGraphicFramePr>
            <a:graphicFrameLocks noChangeAspect="1"/>
          </p:cNvGraphicFramePr>
          <p:nvPr>
            <p:extLst>
              <p:ext uri="{D42A27DB-BD31-4B8C-83A1-F6EECF244321}">
                <p14:modId xmlns:p14="http://schemas.microsoft.com/office/powerpoint/2010/main" val="2359572430"/>
              </p:ext>
            </p:extLst>
          </p:nvPr>
        </p:nvGraphicFramePr>
        <p:xfrm>
          <a:off x="962025" y="1385888"/>
          <a:ext cx="4557713" cy="727075"/>
        </p:xfrm>
        <a:graphic>
          <a:graphicData uri="http://schemas.openxmlformats.org/presentationml/2006/ole">
            <mc:AlternateContent xmlns:mc="http://schemas.openxmlformats.org/markup-compatibility/2006">
              <mc:Choice xmlns:v="urn:schemas-microsoft-com:vml" Requires="v">
                <p:oleObj spid="_x0000_s3656" name="公式" r:id="rId6" imgW="2565360" imgH="431640" progId="Equation.3">
                  <p:embed/>
                </p:oleObj>
              </mc:Choice>
              <mc:Fallback>
                <p:oleObj name="公式" r:id="rId6" imgW="2565360" imgH="431640" progId="Equation.3">
                  <p:embed/>
                  <p:pic>
                    <p:nvPicPr>
                      <p:cNvPr id="0" name=""/>
                      <p:cNvPicPr>
                        <a:picLocks noChangeAspect="1" noChangeArrowheads="1"/>
                      </p:cNvPicPr>
                      <p:nvPr/>
                    </p:nvPicPr>
                    <p:blipFill>
                      <a:blip r:embed="rId7"/>
                      <a:srcRect/>
                      <a:stretch>
                        <a:fillRect/>
                      </a:stretch>
                    </p:blipFill>
                    <p:spPr bwMode="auto">
                      <a:xfrm>
                        <a:off x="962025" y="1385888"/>
                        <a:ext cx="4557713"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 name="Object 43"/>
          <p:cNvGraphicFramePr>
            <a:graphicFrameLocks noChangeAspect="1"/>
          </p:cNvGraphicFramePr>
          <p:nvPr/>
        </p:nvGraphicFramePr>
        <p:xfrm>
          <a:off x="1262063" y="2422525"/>
          <a:ext cx="1601787" cy="338138"/>
        </p:xfrm>
        <a:graphic>
          <a:graphicData uri="http://schemas.openxmlformats.org/presentationml/2006/ole">
            <mc:AlternateContent xmlns:mc="http://schemas.openxmlformats.org/markup-compatibility/2006">
              <mc:Choice xmlns:v="urn:schemas-microsoft-com:vml" Requires="v">
                <p:oleObj spid="_x0000_s3657" name="Equation" r:id="rId8" imgW="901309" imgH="203112" progId="Equation.3">
                  <p:embed/>
                </p:oleObj>
              </mc:Choice>
              <mc:Fallback>
                <p:oleObj name="Equation" r:id="rId8" imgW="901309" imgH="203112"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62063" y="2422525"/>
                        <a:ext cx="1601787"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 name="Text Box 44"/>
          <p:cNvSpPr txBox="1">
            <a:spLocks noChangeArrowheads="1"/>
          </p:cNvSpPr>
          <p:nvPr/>
        </p:nvSpPr>
        <p:spPr bwMode="auto">
          <a:xfrm>
            <a:off x="3132138" y="2347913"/>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spcBef>
                <a:spcPct val="50000"/>
              </a:spcBef>
            </a:pPr>
            <a:r>
              <a:rPr kumimoji="1" lang="zh-CN" altLang="en-US" sz="2400" b="1">
                <a:solidFill>
                  <a:srgbClr val="000000"/>
                </a:solidFill>
                <a:latin typeface="Times New Roman" pitchFamily="18" charset="0"/>
                <a:ea typeface="楷体_GB2312" pitchFamily="1" charset="-122"/>
              </a:rPr>
              <a:t>且令</a:t>
            </a:r>
          </a:p>
        </p:txBody>
      </p:sp>
      <p:graphicFrame>
        <p:nvGraphicFramePr>
          <p:cNvPr id="23" name="Object 45"/>
          <p:cNvGraphicFramePr>
            <a:graphicFrameLocks noChangeAspect="1"/>
          </p:cNvGraphicFramePr>
          <p:nvPr/>
        </p:nvGraphicFramePr>
        <p:xfrm>
          <a:off x="3940175" y="2251075"/>
          <a:ext cx="1535113" cy="744538"/>
        </p:xfrm>
        <a:graphic>
          <a:graphicData uri="http://schemas.openxmlformats.org/presentationml/2006/ole">
            <mc:AlternateContent xmlns:mc="http://schemas.openxmlformats.org/markup-compatibility/2006">
              <mc:Choice xmlns:v="urn:schemas-microsoft-com:vml" Requires="v">
                <p:oleObj spid="_x0000_s3658" name="公式" r:id="rId10" imgW="863225" imgH="444307" progId="Equation.3">
                  <p:embed/>
                </p:oleObj>
              </mc:Choice>
              <mc:Fallback>
                <p:oleObj name="公式" r:id="rId10" imgW="863225" imgH="444307"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40175" y="2251075"/>
                        <a:ext cx="1535113" cy="74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 name="Text Box 46"/>
          <p:cNvSpPr txBox="1">
            <a:spLocks noChangeArrowheads="1"/>
          </p:cNvSpPr>
          <p:nvPr/>
        </p:nvSpPr>
        <p:spPr bwMode="auto">
          <a:xfrm>
            <a:off x="755650" y="23114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spcBef>
                <a:spcPct val="50000"/>
              </a:spcBef>
            </a:pPr>
            <a:r>
              <a:rPr kumimoji="1" lang="zh-CN" altLang="en-US" sz="2400" b="1">
                <a:solidFill>
                  <a:srgbClr val="000000"/>
                </a:solidFill>
                <a:latin typeface="Times New Roman" pitchFamily="18" charset="0"/>
                <a:ea typeface="楷体_GB2312" pitchFamily="1" charset="-122"/>
              </a:rPr>
              <a:t>又</a:t>
            </a:r>
          </a:p>
        </p:txBody>
      </p:sp>
      <p:sp>
        <p:nvSpPr>
          <p:cNvPr id="25" name="Text Box 47"/>
          <p:cNvSpPr txBox="1">
            <a:spLocks noChangeArrowheads="1"/>
          </p:cNvSpPr>
          <p:nvPr/>
        </p:nvSpPr>
        <p:spPr bwMode="auto">
          <a:xfrm>
            <a:off x="835025" y="3211513"/>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spcBef>
                <a:spcPct val="50000"/>
              </a:spcBef>
            </a:pPr>
            <a:r>
              <a:rPr kumimoji="1" lang="zh-CN" altLang="en-US" sz="2400" b="1">
                <a:solidFill>
                  <a:srgbClr val="000000"/>
                </a:solidFill>
                <a:latin typeface="Times New Roman" pitchFamily="18" charset="0"/>
                <a:ea typeface="楷体_GB2312" pitchFamily="1" charset="-122"/>
              </a:rPr>
              <a:t>则</a:t>
            </a:r>
          </a:p>
        </p:txBody>
      </p:sp>
      <p:graphicFrame>
        <p:nvGraphicFramePr>
          <p:cNvPr id="26" name="Object 48"/>
          <p:cNvGraphicFramePr>
            <a:graphicFrameLocks noChangeAspect="1"/>
          </p:cNvGraphicFramePr>
          <p:nvPr/>
        </p:nvGraphicFramePr>
        <p:xfrm>
          <a:off x="1520825" y="3087688"/>
          <a:ext cx="2730500" cy="768350"/>
        </p:xfrm>
        <a:graphic>
          <a:graphicData uri="http://schemas.openxmlformats.org/presentationml/2006/ole">
            <mc:AlternateContent xmlns:mc="http://schemas.openxmlformats.org/markup-compatibility/2006">
              <mc:Choice xmlns:v="urn:schemas-microsoft-com:vml" Requires="v">
                <p:oleObj spid="_x0000_s3659" name="公式" r:id="rId12" imgW="1536700" imgH="457200" progId="Equation.3">
                  <p:embed/>
                </p:oleObj>
              </mc:Choice>
              <mc:Fallback>
                <p:oleObj name="公式" r:id="rId12" imgW="1536700" imgH="4572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20825" y="3087688"/>
                        <a:ext cx="2730500"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 name="Text Box 49"/>
          <p:cNvSpPr txBox="1">
            <a:spLocks noChangeArrowheads="1"/>
          </p:cNvSpPr>
          <p:nvPr/>
        </p:nvSpPr>
        <p:spPr bwMode="auto">
          <a:xfrm>
            <a:off x="611188" y="4111625"/>
            <a:ext cx="335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spcBef>
                <a:spcPct val="50000"/>
              </a:spcBef>
            </a:pPr>
            <a:r>
              <a:rPr kumimoji="1" lang="zh-CN" altLang="en-US" sz="2400" b="1">
                <a:solidFill>
                  <a:srgbClr val="000000"/>
                </a:solidFill>
                <a:latin typeface="Times New Roman" pitchFamily="18" charset="0"/>
                <a:ea typeface="楷体_GB2312" pitchFamily="1" charset="-122"/>
              </a:rPr>
              <a:t>电压增益的幅值（模）</a:t>
            </a:r>
          </a:p>
        </p:txBody>
      </p:sp>
      <p:graphicFrame>
        <p:nvGraphicFramePr>
          <p:cNvPr id="28" name="Object 50"/>
          <p:cNvGraphicFramePr>
            <a:graphicFrameLocks noChangeAspect="1"/>
          </p:cNvGraphicFramePr>
          <p:nvPr/>
        </p:nvGraphicFramePr>
        <p:xfrm>
          <a:off x="3857625" y="3992563"/>
          <a:ext cx="2370138" cy="809625"/>
        </p:xfrm>
        <a:graphic>
          <a:graphicData uri="http://schemas.openxmlformats.org/presentationml/2006/ole">
            <mc:AlternateContent xmlns:mc="http://schemas.openxmlformats.org/markup-compatibility/2006">
              <mc:Choice xmlns:v="urn:schemas-microsoft-com:vml" Requires="v">
                <p:oleObj spid="_x0000_s3660" name="公式" r:id="rId14" imgW="1333500" imgH="482600" progId="Equation.3">
                  <p:embed/>
                </p:oleObj>
              </mc:Choice>
              <mc:Fallback>
                <p:oleObj name="公式" r:id="rId14" imgW="1333500" imgH="48260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57625" y="3992563"/>
                        <a:ext cx="2370138"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 name="Text Box 51"/>
          <p:cNvSpPr txBox="1">
            <a:spLocks noChangeArrowheads="1"/>
          </p:cNvSpPr>
          <p:nvPr/>
        </p:nvSpPr>
        <p:spPr bwMode="auto">
          <a:xfrm>
            <a:off x="6350000" y="4087813"/>
            <a:ext cx="236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spcBef>
                <a:spcPct val="50000"/>
              </a:spcBef>
            </a:pPr>
            <a:r>
              <a:rPr kumimoji="1" lang="zh-CN" altLang="en-US" sz="2400" b="1">
                <a:solidFill>
                  <a:srgbClr val="FF0000"/>
                </a:solidFill>
                <a:latin typeface="Times New Roman" pitchFamily="18" charset="0"/>
                <a:ea typeface="楷体_GB2312" pitchFamily="1" charset="-122"/>
              </a:rPr>
              <a:t>（幅频响应）</a:t>
            </a:r>
          </a:p>
        </p:txBody>
      </p:sp>
      <p:sp>
        <p:nvSpPr>
          <p:cNvPr id="30" name="Text Box 52"/>
          <p:cNvSpPr txBox="1">
            <a:spLocks noChangeArrowheads="1"/>
          </p:cNvSpPr>
          <p:nvPr/>
        </p:nvSpPr>
        <p:spPr bwMode="auto">
          <a:xfrm>
            <a:off x="1139825" y="4903788"/>
            <a:ext cx="2819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spcBef>
                <a:spcPct val="50000"/>
              </a:spcBef>
            </a:pPr>
            <a:r>
              <a:rPr kumimoji="1" lang="zh-CN" altLang="en-US" sz="2400" b="1">
                <a:solidFill>
                  <a:srgbClr val="000000"/>
                </a:solidFill>
                <a:latin typeface="Times New Roman" pitchFamily="18" charset="0"/>
                <a:ea typeface="楷体_GB2312" pitchFamily="1" charset="-122"/>
              </a:rPr>
              <a:t>电压增益的相角</a:t>
            </a:r>
          </a:p>
        </p:txBody>
      </p:sp>
      <p:graphicFrame>
        <p:nvGraphicFramePr>
          <p:cNvPr id="31" name="Object 53"/>
          <p:cNvGraphicFramePr>
            <a:graphicFrameLocks noChangeAspect="1"/>
          </p:cNvGraphicFramePr>
          <p:nvPr/>
        </p:nvGraphicFramePr>
        <p:xfrm>
          <a:off x="3775075" y="4968875"/>
          <a:ext cx="2279650" cy="358775"/>
        </p:xfrm>
        <a:graphic>
          <a:graphicData uri="http://schemas.openxmlformats.org/presentationml/2006/ole">
            <mc:AlternateContent xmlns:mc="http://schemas.openxmlformats.org/markup-compatibility/2006">
              <mc:Choice xmlns:v="urn:schemas-microsoft-com:vml" Requires="v">
                <p:oleObj spid="_x0000_s3661" name="公式" r:id="rId16" imgW="1282700" imgH="215900" progId="Equation.3">
                  <p:embed/>
                </p:oleObj>
              </mc:Choice>
              <mc:Fallback>
                <p:oleObj name="公式" r:id="rId16" imgW="1282700" imgH="21590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775075" y="4968875"/>
                        <a:ext cx="2279650"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 name="Text Box 54"/>
          <p:cNvSpPr txBox="1">
            <a:spLocks noChangeArrowheads="1"/>
          </p:cNvSpPr>
          <p:nvPr/>
        </p:nvSpPr>
        <p:spPr bwMode="auto">
          <a:xfrm>
            <a:off x="6313488" y="4916488"/>
            <a:ext cx="236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spcBef>
                <a:spcPct val="50000"/>
              </a:spcBef>
            </a:pPr>
            <a:r>
              <a:rPr kumimoji="1" lang="zh-CN" altLang="en-US" sz="2400" b="1">
                <a:solidFill>
                  <a:srgbClr val="FF0000"/>
                </a:solidFill>
                <a:latin typeface="Times New Roman" pitchFamily="18" charset="0"/>
                <a:ea typeface="楷体_GB2312" pitchFamily="1" charset="-122"/>
              </a:rPr>
              <a:t>（相频响应）</a:t>
            </a:r>
          </a:p>
        </p:txBody>
      </p:sp>
    </p:spTree>
    <p:extLst>
      <p:ext uri="{BB962C8B-B14F-4D97-AF65-F5344CB8AC3E}">
        <p14:creationId xmlns:p14="http://schemas.microsoft.com/office/powerpoint/2010/main" val="20713496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strips(downRight)">
                                      <p:cBhvr>
                                        <p:cTn id="7" dur="500"/>
                                        <p:tgtEl>
                                          <p:spTgt spid="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strips(downRight)">
                                      <p:cBhvr>
                                        <p:cTn id="12" dur="500"/>
                                        <p:tgtEl>
                                          <p:spTgt spid="24"/>
                                        </p:tgtEl>
                                      </p:cBhvr>
                                    </p:animEffect>
                                  </p:childTnLst>
                                </p:cTn>
                              </p:par>
                            </p:childTnLst>
                          </p:cTn>
                        </p:par>
                        <p:par>
                          <p:cTn id="13" fill="hold" nodeType="afterGroup">
                            <p:stCondLst>
                              <p:cond delay="500"/>
                            </p:stCondLst>
                            <p:childTnLst>
                              <p:par>
                                <p:cTn id="14" presetID="18" presetClass="entr" presetSubtype="6" fill="hold"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strips(downRight)">
                                      <p:cBhvr>
                                        <p:cTn id="16" dur="500"/>
                                        <p:tgtEl>
                                          <p:spTgt spid="2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6"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strips(downRight)">
                                      <p:cBhvr>
                                        <p:cTn id="21" dur="500"/>
                                        <p:tgtEl>
                                          <p:spTgt spid="22"/>
                                        </p:tgtEl>
                                      </p:cBhvr>
                                    </p:animEffect>
                                  </p:childTnLst>
                                </p:cTn>
                              </p:par>
                            </p:childTnLst>
                          </p:cTn>
                        </p:par>
                        <p:par>
                          <p:cTn id="22" fill="hold" nodeType="afterGroup">
                            <p:stCondLst>
                              <p:cond delay="500"/>
                            </p:stCondLst>
                            <p:childTnLst>
                              <p:par>
                                <p:cTn id="23" presetID="18" presetClass="entr" presetSubtype="6" fill="hold" nodeType="after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strips(downRight)">
                                      <p:cBhvr>
                                        <p:cTn id="25" dur="500"/>
                                        <p:tgtEl>
                                          <p:spTgt spid="2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8" presetClass="entr" presetSubtype="6" fill="hold" grpId="0" nodeType="click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strips(downRight)">
                                      <p:cBhvr>
                                        <p:cTn id="30" dur="500"/>
                                        <p:tgtEl>
                                          <p:spTgt spid="25"/>
                                        </p:tgtEl>
                                      </p:cBhvr>
                                    </p:animEffect>
                                  </p:childTnLst>
                                </p:cTn>
                              </p:par>
                            </p:childTnLst>
                          </p:cTn>
                        </p:par>
                        <p:par>
                          <p:cTn id="31" fill="hold" nodeType="afterGroup">
                            <p:stCondLst>
                              <p:cond delay="500"/>
                            </p:stCondLst>
                            <p:childTnLst>
                              <p:par>
                                <p:cTn id="32" presetID="18" presetClass="entr" presetSubtype="6" fill="hold" nodeType="after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strips(downRight)">
                                      <p:cBhvr>
                                        <p:cTn id="34" dur="500"/>
                                        <p:tgtEl>
                                          <p:spTgt spid="26"/>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8" presetClass="entr" presetSubtype="6" fill="hold" grpId="0" nodeType="click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strips(downRight)">
                                      <p:cBhvr>
                                        <p:cTn id="39" dur="500"/>
                                        <p:tgtEl>
                                          <p:spTgt spid="27"/>
                                        </p:tgtEl>
                                      </p:cBhvr>
                                    </p:animEffect>
                                  </p:childTnLst>
                                </p:cTn>
                              </p:par>
                            </p:childTnLst>
                          </p:cTn>
                        </p:par>
                        <p:par>
                          <p:cTn id="40" fill="hold" nodeType="afterGroup">
                            <p:stCondLst>
                              <p:cond delay="500"/>
                            </p:stCondLst>
                            <p:childTnLst>
                              <p:par>
                                <p:cTn id="41" presetID="18" presetClass="entr" presetSubtype="6" fill="hold" nodeType="after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strips(downRight)">
                                      <p:cBhvr>
                                        <p:cTn id="43" dur="500"/>
                                        <p:tgtEl>
                                          <p:spTgt spid="28"/>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8" presetClass="entr" presetSubtype="6" fill="hold" grpId="0" nodeType="click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strips(downRight)">
                                      <p:cBhvr>
                                        <p:cTn id="48" dur="500"/>
                                        <p:tgtEl>
                                          <p:spTgt spid="29"/>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8" presetClass="entr" presetSubtype="6" fill="hold" grpId="0" nodeType="click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strips(downRight)">
                                      <p:cBhvr>
                                        <p:cTn id="53" dur="500"/>
                                        <p:tgtEl>
                                          <p:spTgt spid="30"/>
                                        </p:tgtEl>
                                      </p:cBhvr>
                                    </p:animEffect>
                                  </p:childTnLst>
                                </p:cTn>
                              </p:par>
                            </p:childTnLst>
                          </p:cTn>
                        </p:par>
                        <p:par>
                          <p:cTn id="54" fill="hold" nodeType="afterGroup">
                            <p:stCondLst>
                              <p:cond delay="500"/>
                            </p:stCondLst>
                            <p:childTnLst>
                              <p:par>
                                <p:cTn id="55" presetID="18" presetClass="entr" presetSubtype="6" fill="hold" nodeType="after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strips(downRight)">
                                      <p:cBhvr>
                                        <p:cTn id="57" dur="500"/>
                                        <p:tgtEl>
                                          <p:spTgt spid="31"/>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8" presetClass="entr" presetSubtype="6" fill="hold" grpId="0" nodeType="click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strips(downRight)">
                                      <p:cBhvr>
                                        <p:cTn id="6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utoUpdateAnimBg="0"/>
      <p:bldP spid="24" grpId="0" autoUpdateAnimBg="0"/>
      <p:bldP spid="25" grpId="0" autoUpdateAnimBg="0"/>
      <p:bldP spid="27" grpId="0" autoUpdateAnimBg="0"/>
      <p:bldP spid="29" grpId="0" autoUpdateAnimBg="0"/>
      <p:bldP spid="30" grpId="0" autoUpdateAnimBg="0"/>
      <p:bldP spid="32"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701675" y="71438"/>
            <a:ext cx="7888288" cy="646112"/>
          </a:xfrm>
        </p:spPr>
        <p:txBody>
          <a:bodyPr/>
          <a:lstStyle/>
          <a:p>
            <a:r>
              <a:rPr lang="en-US" altLang="zh-CN" smtClean="0"/>
              <a:t>6.2.1  </a:t>
            </a:r>
            <a:r>
              <a:rPr lang="en-US" altLang="zh-CN" i="1" smtClean="0"/>
              <a:t>RC</a:t>
            </a:r>
            <a:r>
              <a:rPr lang="zh-CN" altLang="en-US" smtClean="0"/>
              <a:t>高通电路的频率响应</a:t>
            </a:r>
          </a:p>
        </p:txBody>
      </p:sp>
      <p:sp>
        <p:nvSpPr>
          <p:cNvPr id="17411" name="Text Box 30"/>
          <p:cNvSpPr txBox="1">
            <a:spLocks noChangeArrowheads="1"/>
          </p:cNvSpPr>
          <p:nvPr/>
        </p:nvSpPr>
        <p:spPr bwMode="auto">
          <a:xfrm>
            <a:off x="503238" y="657225"/>
            <a:ext cx="5437187"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pattFill prst="pct50">
                  <a:fgClr>
                    <a:schemeClr val="tx1"/>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30000"/>
              </a:lnSpc>
            </a:pPr>
            <a:r>
              <a:rPr kumimoji="1" lang="en-US" altLang="zh-CN" sz="2800" b="1">
                <a:solidFill>
                  <a:srgbClr val="800000"/>
                </a:solidFill>
                <a:latin typeface="Times New Roman" pitchFamily="18" charset="0"/>
                <a:ea typeface="楷体_GB2312" pitchFamily="1" charset="-122"/>
              </a:rPr>
              <a:t>2.  </a:t>
            </a:r>
            <a:r>
              <a:rPr kumimoji="1" lang="zh-CN" altLang="en-US" sz="2800" b="1">
                <a:solidFill>
                  <a:srgbClr val="800000"/>
                </a:solidFill>
                <a:latin typeface="Times New Roman" pitchFamily="18" charset="0"/>
                <a:ea typeface="楷体_GB2312" pitchFamily="1" charset="-122"/>
              </a:rPr>
              <a:t>频率响应曲线描述</a:t>
            </a:r>
          </a:p>
        </p:txBody>
      </p:sp>
      <p:sp>
        <p:nvSpPr>
          <p:cNvPr id="20" name="Text Box 31"/>
          <p:cNvSpPr txBox="1">
            <a:spLocks noChangeArrowheads="1"/>
          </p:cNvSpPr>
          <p:nvPr/>
        </p:nvSpPr>
        <p:spPr bwMode="auto">
          <a:xfrm>
            <a:off x="1447800" y="5830888"/>
            <a:ext cx="2133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spcBef>
                <a:spcPct val="50000"/>
              </a:spcBef>
            </a:pPr>
            <a:r>
              <a:rPr kumimoji="1" lang="zh-CN" altLang="en-US" sz="2000" b="1">
                <a:solidFill>
                  <a:srgbClr val="0000FF"/>
                </a:solidFill>
                <a:latin typeface="Times New Roman" pitchFamily="18" charset="0"/>
                <a:ea typeface="黑体" pitchFamily="49" charset="-122"/>
              </a:rPr>
              <a:t>最大误差 </a:t>
            </a:r>
            <a:r>
              <a:rPr kumimoji="1" lang="en-US" altLang="zh-CN" sz="2000" b="1">
                <a:solidFill>
                  <a:srgbClr val="FF0000"/>
                </a:solidFill>
                <a:latin typeface="Times New Roman" pitchFamily="18" charset="0"/>
                <a:ea typeface="黑体" pitchFamily="49" charset="-122"/>
              </a:rPr>
              <a:t>-3dB</a:t>
            </a:r>
          </a:p>
        </p:txBody>
      </p:sp>
      <p:graphicFrame>
        <p:nvGraphicFramePr>
          <p:cNvPr id="21" name="Object 37"/>
          <p:cNvGraphicFramePr>
            <a:graphicFrameLocks noChangeAspect="1"/>
          </p:cNvGraphicFramePr>
          <p:nvPr/>
        </p:nvGraphicFramePr>
        <p:xfrm>
          <a:off x="414338" y="2097088"/>
          <a:ext cx="1670050" cy="360362"/>
        </p:xfrm>
        <a:graphic>
          <a:graphicData uri="http://schemas.openxmlformats.org/presentationml/2006/ole">
            <mc:AlternateContent xmlns:mc="http://schemas.openxmlformats.org/markup-compatibility/2006">
              <mc:Choice xmlns:v="urn:schemas-microsoft-com:vml" Requires="v">
                <p:oleObj spid="_x0000_s5011" name="公式" r:id="rId4" imgW="939392" imgH="215806" progId="Equation.3">
                  <p:embed/>
                </p:oleObj>
              </mc:Choice>
              <mc:Fallback>
                <p:oleObj name="公式" r:id="rId4" imgW="939392" imgH="215806"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338" y="2097088"/>
                        <a:ext cx="167005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 name="Object 38"/>
          <p:cNvGraphicFramePr>
            <a:graphicFrameLocks noChangeAspect="1"/>
          </p:cNvGraphicFramePr>
          <p:nvPr/>
        </p:nvGraphicFramePr>
        <p:xfrm>
          <a:off x="914400" y="2363788"/>
          <a:ext cx="2752725" cy="811212"/>
        </p:xfrm>
        <a:graphic>
          <a:graphicData uri="http://schemas.openxmlformats.org/presentationml/2006/ole">
            <mc:AlternateContent xmlns:mc="http://schemas.openxmlformats.org/markup-compatibility/2006">
              <mc:Choice xmlns:v="urn:schemas-microsoft-com:vml" Requires="v">
                <p:oleObj spid="_x0000_s5012" name="公式" r:id="rId6" imgW="1548728" imgH="482391" progId="Equation.3">
                  <p:embed/>
                </p:oleObj>
              </mc:Choice>
              <mc:Fallback>
                <p:oleObj name="公式" r:id="rId6" imgW="1548728" imgH="482391"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 y="2363788"/>
                        <a:ext cx="2752725" cy="811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 name="Object 39"/>
          <p:cNvGraphicFramePr>
            <a:graphicFrameLocks noChangeAspect="1"/>
          </p:cNvGraphicFramePr>
          <p:nvPr/>
        </p:nvGraphicFramePr>
        <p:xfrm>
          <a:off x="1001713" y="3236913"/>
          <a:ext cx="2774950" cy="384175"/>
        </p:xfrm>
        <a:graphic>
          <a:graphicData uri="http://schemas.openxmlformats.org/presentationml/2006/ole">
            <mc:AlternateContent xmlns:mc="http://schemas.openxmlformats.org/markup-compatibility/2006">
              <mc:Choice xmlns:v="urn:schemas-microsoft-com:vml" Requires="v">
                <p:oleObj spid="_x0000_s5013" name="公式" r:id="rId8" imgW="1562100" imgH="228600" progId="Equation.3">
                  <p:embed/>
                </p:oleObj>
              </mc:Choice>
              <mc:Fallback>
                <p:oleObj name="公式" r:id="rId8" imgW="1562100" imgH="2286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01713" y="3236913"/>
                        <a:ext cx="277495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 name="Object 40"/>
          <p:cNvGraphicFramePr>
            <a:graphicFrameLocks noChangeAspect="1"/>
          </p:cNvGraphicFramePr>
          <p:nvPr/>
        </p:nvGraphicFramePr>
        <p:xfrm>
          <a:off x="468313" y="4184650"/>
          <a:ext cx="1671637" cy="360363"/>
        </p:xfrm>
        <a:graphic>
          <a:graphicData uri="http://schemas.openxmlformats.org/presentationml/2006/ole">
            <mc:AlternateContent xmlns:mc="http://schemas.openxmlformats.org/markup-compatibility/2006">
              <mc:Choice xmlns:v="urn:schemas-microsoft-com:vml" Requires="v">
                <p:oleObj spid="_x0000_s5014" name="公式" r:id="rId10" imgW="939392" imgH="215806" progId="Equation.3">
                  <p:embed/>
                </p:oleObj>
              </mc:Choice>
              <mc:Fallback>
                <p:oleObj name="公式" r:id="rId10" imgW="939392" imgH="215806"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8313" y="4184650"/>
                        <a:ext cx="1671637"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 name="Object 41"/>
          <p:cNvGraphicFramePr>
            <a:graphicFrameLocks noChangeAspect="1"/>
          </p:cNvGraphicFramePr>
          <p:nvPr/>
        </p:nvGraphicFramePr>
        <p:xfrm>
          <a:off x="914400" y="4495800"/>
          <a:ext cx="3295650" cy="809625"/>
        </p:xfrm>
        <a:graphic>
          <a:graphicData uri="http://schemas.openxmlformats.org/presentationml/2006/ole">
            <mc:AlternateContent xmlns:mc="http://schemas.openxmlformats.org/markup-compatibility/2006">
              <mc:Choice xmlns:v="urn:schemas-microsoft-com:vml" Requires="v">
                <p:oleObj spid="_x0000_s5015" name="公式" r:id="rId12" imgW="1854200" imgH="482600" progId="Equation.3">
                  <p:embed/>
                </p:oleObj>
              </mc:Choice>
              <mc:Fallback>
                <p:oleObj name="公式" r:id="rId12" imgW="1854200" imgH="4826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14400" y="4495800"/>
                        <a:ext cx="3295650"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 name="Text Box 42"/>
          <p:cNvSpPr txBox="1">
            <a:spLocks noChangeArrowheads="1"/>
          </p:cNvSpPr>
          <p:nvPr/>
        </p:nvSpPr>
        <p:spPr bwMode="auto">
          <a:xfrm>
            <a:off x="990600" y="3697288"/>
            <a:ext cx="2133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spcBef>
                <a:spcPct val="50000"/>
              </a:spcBef>
            </a:pPr>
            <a:r>
              <a:rPr kumimoji="1" lang="en-US" altLang="zh-CN" sz="2000" b="1">
                <a:solidFill>
                  <a:srgbClr val="0000FF"/>
                </a:solidFill>
                <a:latin typeface="Times New Roman" pitchFamily="18" charset="0"/>
                <a:ea typeface="黑体" pitchFamily="49" charset="-122"/>
              </a:rPr>
              <a:t>0</a:t>
            </a:r>
            <a:r>
              <a:rPr kumimoji="1" lang="zh-CN" altLang="en-US" sz="2000" b="1">
                <a:solidFill>
                  <a:srgbClr val="0000FF"/>
                </a:solidFill>
                <a:latin typeface="Times New Roman" pitchFamily="18" charset="0"/>
                <a:ea typeface="黑体" pitchFamily="49" charset="-122"/>
              </a:rPr>
              <a:t>分贝水平线</a:t>
            </a:r>
          </a:p>
        </p:txBody>
      </p:sp>
      <p:graphicFrame>
        <p:nvGraphicFramePr>
          <p:cNvPr id="27" name="Object 43"/>
          <p:cNvGraphicFramePr>
            <a:graphicFrameLocks noChangeAspect="1"/>
          </p:cNvGraphicFramePr>
          <p:nvPr/>
        </p:nvGraphicFramePr>
        <p:xfrm>
          <a:off x="950913" y="5351463"/>
          <a:ext cx="2886075" cy="409575"/>
        </p:xfrm>
        <a:graphic>
          <a:graphicData uri="http://schemas.openxmlformats.org/presentationml/2006/ole">
            <mc:AlternateContent xmlns:mc="http://schemas.openxmlformats.org/markup-compatibility/2006">
              <mc:Choice xmlns:v="urn:schemas-microsoft-com:vml" Requires="v">
                <p:oleObj spid="_x0000_s5016" name="公式" r:id="rId14" imgW="1524000" imgH="228600" progId="Equation.3">
                  <p:embed/>
                </p:oleObj>
              </mc:Choice>
              <mc:Fallback>
                <p:oleObj name="公式" r:id="rId14" imgW="1524000" imgH="22860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50913" y="5351463"/>
                        <a:ext cx="288607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8" name="Group 45"/>
          <p:cNvGrpSpPr>
            <a:grpSpLocks/>
          </p:cNvGrpSpPr>
          <p:nvPr/>
        </p:nvGrpSpPr>
        <p:grpSpPr bwMode="auto">
          <a:xfrm>
            <a:off x="371475" y="1268413"/>
            <a:ext cx="3617913" cy="809625"/>
            <a:chOff x="234" y="799"/>
            <a:chExt cx="2279" cy="510"/>
          </a:xfrm>
        </p:grpSpPr>
        <p:sp>
          <p:nvSpPr>
            <p:cNvPr id="29" name="Text Box 33"/>
            <p:cNvSpPr txBox="1">
              <a:spLocks noChangeArrowheads="1"/>
            </p:cNvSpPr>
            <p:nvPr/>
          </p:nvSpPr>
          <p:spPr bwMode="auto">
            <a:xfrm>
              <a:off x="234" y="889"/>
              <a:ext cx="11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defRPr/>
              </a:pPr>
              <a:r>
                <a:rPr kumimoji="1" lang="zh-CN" altLang="en-US" sz="2000" b="1" kern="0">
                  <a:solidFill>
                    <a:srgbClr val="000000"/>
                  </a:solidFill>
                  <a:latin typeface="Times New Roman" pitchFamily="18" charset="0"/>
                  <a:ea typeface="楷体_GB2312" pitchFamily="49" charset="-122"/>
                </a:rPr>
                <a:t>幅频响应</a:t>
              </a:r>
              <a:endParaRPr kumimoji="1" lang="zh-CN" altLang="en-US" sz="2000" b="1" kern="0">
                <a:solidFill>
                  <a:srgbClr val="FF0000"/>
                </a:solidFill>
                <a:latin typeface="Times New Roman" pitchFamily="18" charset="0"/>
                <a:ea typeface="楷体_GB2312" pitchFamily="49" charset="-122"/>
              </a:endParaRPr>
            </a:p>
          </p:txBody>
        </p:sp>
        <p:graphicFrame>
          <p:nvGraphicFramePr>
            <p:cNvPr id="17426" name="Object 44"/>
            <p:cNvGraphicFramePr>
              <a:graphicFrameLocks noChangeAspect="1"/>
            </p:cNvGraphicFramePr>
            <p:nvPr/>
          </p:nvGraphicFramePr>
          <p:xfrm>
            <a:off x="1020" y="799"/>
            <a:ext cx="1493" cy="510"/>
          </p:xfrm>
          <a:graphic>
            <a:graphicData uri="http://schemas.openxmlformats.org/presentationml/2006/ole">
              <mc:AlternateContent xmlns:mc="http://schemas.openxmlformats.org/markup-compatibility/2006">
                <mc:Choice xmlns:v="urn:schemas-microsoft-com:vml" Requires="v">
                  <p:oleObj spid="_x0000_s5017" name="公式" r:id="rId16" imgW="1333500" imgH="482600" progId="Equation.3">
                    <p:embed/>
                  </p:oleObj>
                </mc:Choice>
                <mc:Fallback>
                  <p:oleObj name="公式" r:id="rId16" imgW="1333500" imgH="48260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20" y="799"/>
                          <a:ext cx="1493" cy="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31" name="Object 46"/>
          <p:cNvGraphicFramePr>
            <a:graphicFrameLocks noChangeAspect="1"/>
          </p:cNvGraphicFramePr>
          <p:nvPr/>
        </p:nvGraphicFramePr>
        <p:xfrm>
          <a:off x="4054475" y="769938"/>
          <a:ext cx="4873625" cy="5287962"/>
        </p:xfrm>
        <a:graphic>
          <a:graphicData uri="http://schemas.openxmlformats.org/presentationml/2006/ole">
            <mc:AlternateContent xmlns:mc="http://schemas.openxmlformats.org/markup-compatibility/2006">
              <mc:Choice xmlns:v="urn:schemas-microsoft-com:vml" Requires="v">
                <p:oleObj spid="_x0000_s5018" name="图片" r:id="rId18" imgW="3246057" imgH="3529092" progId="Word.Picture.8">
                  <p:embed/>
                </p:oleObj>
              </mc:Choice>
              <mc:Fallback>
                <p:oleObj name="图片" r:id="rId18" imgW="3246057" imgH="3529092" progId="Word.Picture.8">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054475" y="769938"/>
                        <a:ext cx="4873625" cy="528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 name="Object 48"/>
          <p:cNvGraphicFramePr>
            <a:graphicFrameLocks noChangeAspect="1"/>
          </p:cNvGraphicFramePr>
          <p:nvPr/>
        </p:nvGraphicFramePr>
        <p:xfrm>
          <a:off x="4054475" y="769938"/>
          <a:ext cx="4873625" cy="5287962"/>
        </p:xfrm>
        <a:graphic>
          <a:graphicData uri="http://schemas.openxmlformats.org/presentationml/2006/ole">
            <mc:AlternateContent xmlns:mc="http://schemas.openxmlformats.org/markup-compatibility/2006">
              <mc:Choice xmlns:v="urn:schemas-microsoft-com:vml" Requires="v">
                <p:oleObj spid="_x0000_s5019" name="图片" r:id="rId20" imgW="3246057" imgH="3529092" progId="Word.Picture.8">
                  <p:embed/>
                </p:oleObj>
              </mc:Choice>
              <mc:Fallback>
                <p:oleObj name="图片" r:id="rId20" imgW="3246057" imgH="3529092" progId="Word.Picture.8">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054475" y="769938"/>
                        <a:ext cx="4873625" cy="528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 name="Object 52"/>
          <p:cNvGraphicFramePr>
            <a:graphicFrameLocks noChangeAspect="1"/>
          </p:cNvGraphicFramePr>
          <p:nvPr/>
        </p:nvGraphicFramePr>
        <p:xfrm>
          <a:off x="4054475" y="769938"/>
          <a:ext cx="4873625" cy="5287962"/>
        </p:xfrm>
        <a:graphic>
          <a:graphicData uri="http://schemas.openxmlformats.org/presentationml/2006/ole">
            <mc:AlternateContent xmlns:mc="http://schemas.openxmlformats.org/markup-compatibility/2006">
              <mc:Choice xmlns:v="urn:schemas-microsoft-com:vml" Requires="v">
                <p:oleObj spid="_x0000_s5020" name="图片" r:id="rId22" imgW="3246057" imgH="3529092" progId="Word.Picture.8">
                  <p:embed/>
                </p:oleObj>
              </mc:Choice>
              <mc:Fallback>
                <p:oleObj name="图片" r:id="rId22" imgW="3246057" imgH="3529092" progId="Word.Picture.8">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054475" y="769938"/>
                        <a:ext cx="4873625" cy="528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 name="Object 54"/>
          <p:cNvGraphicFramePr>
            <a:graphicFrameLocks noChangeAspect="1"/>
          </p:cNvGraphicFramePr>
          <p:nvPr/>
        </p:nvGraphicFramePr>
        <p:xfrm>
          <a:off x="4054475" y="769938"/>
          <a:ext cx="4873625" cy="5287962"/>
        </p:xfrm>
        <a:graphic>
          <a:graphicData uri="http://schemas.openxmlformats.org/presentationml/2006/ole">
            <mc:AlternateContent xmlns:mc="http://schemas.openxmlformats.org/markup-compatibility/2006">
              <mc:Choice xmlns:v="urn:schemas-microsoft-com:vml" Requires="v">
                <p:oleObj spid="_x0000_s5021" name="图片" r:id="rId24" imgW="3246057" imgH="3529092" progId="Word.Picture.8">
                  <p:embed/>
                </p:oleObj>
              </mc:Choice>
              <mc:Fallback>
                <p:oleObj name="图片" r:id="rId24" imgW="3246057" imgH="3529092" progId="Word.Picture.8">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054475" y="769938"/>
                        <a:ext cx="4873625" cy="528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2364178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strips(downRight)">
                                      <p:cBhvr>
                                        <p:cTn id="7" dur="500"/>
                                        <p:tgtEl>
                                          <p:spTgt spid="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500"/>
                                        <p:tgtEl>
                                          <p:spTgt spid="2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left)">
                                      <p:cBhvr>
                                        <p:cTn id="17" dur="500"/>
                                        <p:tgtEl>
                                          <p:spTgt spid="2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left)">
                                      <p:cBhvr>
                                        <p:cTn id="22" dur="500"/>
                                        <p:tgtEl>
                                          <p:spTgt spid="2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strips(downRight)">
                                      <p:cBhvr>
                                        <p:cTn id="27" dur="500"/>
                                        <p:tgtEl>
                                          <p:spTgt spid="2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nodeType="click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strips(downRight)">
                                      <p:cBhvr>
                                        <p:cTn id="32" dur="500"/>
                                        <p:tgtEl>
                                          <p:spTgt spid="3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wipe(left)">
                                      <p:cBhvr>
                                        <p:cTn id="37" dur="500"/>
                                        <p:tgtEl>
                                          <p:spTgt spid="3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wipe(left)">
                                      <p:cBhvr>
                                        <p:cTn id="42" dur="500"/>
                                        <p:tgtEl>
                                          <p:spTgt spid="2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wipe(left)">
                                      <p:cBhvr>
                                        <p:cTn id="47" dur="500"/>
                                        <p:tgtEl>
                                          <p:spTgt spid="2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wipe(left)">
                                      <p:cBhvr>
                                        <p:cTn id="52" dur="500"/>
                                        <p:tgtEl>
                                          <p:spTgt spid="2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8" presetClass="entr" presetSubtype="12" fill="hold" nodeType="click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strips(downLeft)">
                                      <p:cBhvr>
                                        <p:cTn id="57" dur="500"/>
                                        <p:tgtEl>
                                          <p:spTgt spid="3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2" fill="hold" nodeType="click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wipe(right)">
                                      <p:cBhvr>
                                        <p:cTn id="62" dur="500"/>
                                        <p:tgtEl>
                                          <p:spTgt spid="34"/>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8" presetClass="entr" presetSubtype="6"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strips(downRight)">
                                      <p:cBhvr>
                                        <p:cTn id="6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utoUpdateAnimBg="0"/>
      <p:bldP spid="26"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701675" y="71438"/>
            <a:ext cx="7888288" cy="646112"/>
          </a:xfrm>
        </p:spPr>
        <p:txBody>
          <a:bodyPr/>
          <a:lstStyle/>
          <a:p>
            <a:r>
              <a:rPr lang="en-US" altLang="zh-CN" smtClean="0"/>
              <a:t>6.2.1  </a:t>
            </a:r>
            <a:r>
              <a:rPr lang="en-US" altLang="zh-CN" i="1" smtClean="0"/>
              <a:t>RC</a:t>
            </a:r>
            <a:r>
              <a:rPr lang="zh-CN" altLang="en-US" smtClean="0"/>
              <a:t>高通电路的频率响应</a:t>
            </a:r>
          </a:p>
        </p:txBody>
      </p:sp>
      <p:sp>
        <p:nvSpPr>
          <p:cNvPr id="18435" name="Text Box 5"/>
          <p:cNvSpPr txBox="1">
            <a:spLocks noChangeArrowheads="1"/>
          </p:cNvSpPr>
          <p:nvPr/>
        </p:nvSpPr>
        <p:spPr bwMode="auto">
          <a:xfrm>
            <a:off x="503238" y="657225"/>
            <a:ext cx="5437187"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pattFill prst="pct50">
                  <a:fgClr>
                    <a:schemeClr val="tx1"/>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30000"/>
              </a:lnSpc>
            </a:pPr>
            <a:r>
              <a:rPr kumimoji="1" lang="en-US" altLang="zh-CN" sz="2800" b="1">
                <a:solidFill>
                  <a:srgbClr val="800000"/>
                </a:solidFill>
                <a:latin typeface="Times New Roman" pitchFamily="18" charset="0"/>
                <a:ea typeface="楷体_GB2312" pitchFamily="1" charset="-122"/>
              </a:rPr>
              <a:t>2.  </a:t>
            </a:r>
            <a:r>
              <a:rPr kumimoji="1" lang="zh-CN" altLang="en-US" sz="2800" b="1">
                <a:solidFill>
                  <a:srgbClr val="800000"/>
                </a:solidFill>
                <a:latin typeface="Times New Roman" pitchFamily="18" charset="0"/>
                <a:ea typeface="楷体_GB2312" pitchFamily="1" charset="-122"/>
              </a:rPr>
              <a:t>频率响应曲线描述</a:t>
            </a:r>
          </a:p>
        </p:txBody>
      </p:sp>
      <p:graphicFrame>
        <p:nvGraphicFramePr>
          <p:cNvPr id="18436" name="Object 17"/>
          <p:cNvGraphicFramePr>
            <a:graphicFrameLocks noChangeAspect="1"/>
          </p:cNvGraphicFramePr>
          <p:nvPr/>
        </p:nvGraphicFramePr>
        <p:xfrm>
          <a:off x="4054475" y="769938"/>
          <a:ext cx="4873625" cy="5287962"/>
        </p:xfrm>
        <a:graphic>
          <a:graphicData uri="http://schemas.openxmlformats.org/presentationml/2006/ole">
            <mc:AlternateContent xmlns:mc="http://schemas.openxmlformats.org/markup-compatibility/2006">
              <mc:Choice xmlns:v="urn:schemas-microsoft-com:vml" Requires="v">
                <p:oleObj spid="_x0000_s143978" name="图片" r:id="rId4" imgW="3246057" imgH="3529092" progId="Word.Picture.8">
                  <p:embed/>
                </p:oleObj>
              </mc:Choice>
              <mc:Fallback>
                <p:oleObj name="图片" r:id="rId4" imgW="3246057" imgH="3529092"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54475" y="769938"/>
                        <a:ext cx="4873625" cy="528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37" name="Object 18"/>
          <p:cNvGraphicFramePr>
            <a:graphicFrameLocks noChangeAspect="1"/>
          </p:cNvGraphicFramePr>
          <p:nvPr/>
        </p:nvGraphicFramePr>
        <p:xfrm>
          <a:off x="4054475" y="769938"/>
          <a:ext cx="4873625" cy="5287962"/>
        </p:xfrm>
        <a:graphic>
          <a:graphicData uri="http://schemas.openxmlformats.org/presentationml/2006/ole">
            <mc:AlternateContent xmlns:mc="http://schemas.openxmlformats.org/markup-compatibility/2006">
              <mc:Choice xmlns:v="urn:schemas-microsoft-com:vml" Requires="v">
                <p:oleObj spid="_x0000_s143979" name="图片" r:id="rId6" imgW="3246057" imgH="3529092" progId="Word.Picture.8">
                  <p:embed/>
                </p:oleObj>
              </mc:Choice>
              <mc:Fallback>
                <p:oleObj name="图片" r:id="rId6" imgW="3246057" imgH="3529092" progId="Word.Picture.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54475" y="769938"/>
                        <a:ext cx="4873625" cy="528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38" name="Object 19"/>
          <p:cNvGraphicFramePr>
            <a:graphicFrameLocks noChangeAspect="1"/>
          </p:cNvGraphicFramePr>
          <p:nvPr/>
        </p:nvGraphicFramePr>
        <p:xfrm>
          <a:off x="4054475" y="769938"/>
          <a:ext cx="4873625" cy="5287962"/>
        </p:xfrm>
        <a:graphic>
          <a:graphicData uri="http://schemas.openxmlformats.org/presentationml/2006/ole">
            <mc:AlternateContent xmlns:mc="http://schemas.openxmlformats.org/markup-compatibility/2006">
              <mc:Choice xmlns:v="urn:schemas-microsoft-com:vml" Requires="v">
                <p:oleObj spid="_x0000_s143980" name="图片" r:id="rId8" imgW="3246057" imgH="3529092" progId="Word.Picture.8">
                  <p:embed/>
                </p:oleObj>
              </mc:Choice>
              <mc:Fallback>
                <p:oleObj name="图片" r:id="rId8" imgW="3246057" imgH="3529092" progId="Word.Picture.8">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54475" y="769938"/>
                        <a:ext cx="4873625" cy="528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39" name="Object 20"/>
          <p:cNvGraphicFramePr>
            <a:graphicFrameLocks noChangeAspect="1"/>
          </p:cNvGraphicFramePr>
          <p:nvPr/>
        </p:nvGraphicFramePr>
        <p:xfrm>
          <a:off x="4054475" y="769938"/>
          <a:ext cx="4873625" cy="5287962"/>
        </p:xfrm>
        <a:graphic>
          <a:graphicData uri="http://schemas.openxmlformats.org/presentationml/2006/ole">
            <mc:AlternateContent xmlns:mc="http://schemas.openxmlformats.org/markup-compatibility/2006">
              <mc:Choice xmlns:v="urn:schemas-microsoft-com:vml" Requires="v">
                <p:oleObj spid="_x0000_s143981" name="图片" r:id="rId10" imgW="3246057" imgH="3529092" progId="Word.Picture.8">
                  <p:embed/>
                </p:oleObj>
              </mc:Choice>
              <mc:Fallback>
                <p:oleObj name="图片" r:id="rId10" imgW="3246057" imgH="3529092" progId="Word.Picture.8">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54475" y="769938"/>
                        <a:ext cx="4873625" cy="528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 name="Object 21"/>
          <p:cNvGraphicFramePr>
            <a:graphicFrameLocks noChangeAspect="1"/>
          </p:cNvGraphicFramePr>
          <p:nvPr/>
        </p:nvGraphicFramePr>
        <p:xfrm>
          <a:off x="360363" y="1797050"/>
          <a:ext cx="1671637" cy="360363"/>
        </p:xfrm>
        <a:graphic>
          <a:graphicData uri="http://schemas.openxmlformats.org/presentationml/2006/ole">
            <mc:AlternateContent xmlns:mc="http://schemas.openxmlformats.org/markup-compatibility/2006">
              <mc:Choice xmlns:v="urn:schemas-microsoft-com:vml" Requires="v">
                <p:oleObj spid="_x0000_s143982" name="公式" r:id="rId12" imgW="939392" imgH="215806" progId="Equation.3">
                  <p:embed/>
                </p:oleObj>
              </mc:Choice>
              <mc:Fallback>
                <p:oleObj name="公式" r:id="rId12" imgW="939392" imgH="215806"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0363" y="1797050"/>
                        <a:ext cx="1671637"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2" name="Object 22"/>
          <p:cNvGraphicFramePr>
            <a:graphicFrameLocks noChangeAspect="1"/>
          </p:cNvGraphicFramePr>
          <p:nvPr/>
        </p:nvGraphicFramePr>
        <p:xfrm>
          <a:off x="360363" y="2274888"/>
          <a:ext cx="1671637" cy="360362"/>
        </p:xfrm>
        <a:graphic>
          <a:graphicData uri="http://schemas.openxmlformats.org/presentationml/2006/ole">
            <mc:AlternateContent xmlns:mc="http://schemas.openxmlformats.org/markup-compatibility/2006">
              <mc:Choice xmlns:v="urn:schemas-microsoft-com:vml" Requires="v">
                <p:oleObj spid="_x0000_s143983" name="公式" r:id="rId14" imgW="939392" imgH="215806" progId="Equation.3">
                  <p:embed/>
                </p:oleObj>
              </mc:Choice>
              <mc:Fallback>
                <p:oleObj name="公式" r:id="rId14" imgW="939392" imgH="215806"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60363" y="2274888"/>
                        <a:ext cx="1671637"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 name="Text Box 24"/>
          <p:cNvSpPr txBox="1">
            <a:spLocks noChangeArrowheads="1"/>
          </p:cNvSpPr>
          <p:nvPr/>
        </p:nvSpPr>
        <p:spPr bwMode="auto">
          <a:xfrm>
            <a:off x="228600" y="1303338"/>
            <a:ext cx="1752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spcBef>
                <a:spcPct val="50000"/>
              </a:spcBef>
            </a:pPr>
            <a:r>
              <a:rPr kumimoji="1" lang="zh-CN" altLang="en-US" sz="2000" b="1">
                <a:solidFill>
                  <a:srgbClr val="000000"/>
                </a:solidFill>
                <a:latin typeface="Times New Roman" pitchFamily="18" charset="0"/>
                <a:ea typeface="楷体_GB2312" pitchFamily="1" charset="-122"/>
              </a:rPr>
              <a:t>相频响应</a:t>
            </a:r>
            <a:endParaRPr kumimoji="1" lang="zh-CN" altLang="en-US" sz="2000" b="1">
              <a:solidFill>
                <a:srgbClr val="FF0000"/>
              </a:solidFill>
              <a:latin typeface="Times New Roman" pitchFamily="18" charset="0"/>
              <a:ea typeface="楷体_GB2312" pitchFamily="1" charset="-122"/>
            </a:endParaRPr>
          </a:p>
        </p:txBody>
      </p:sp>
      <p:graphicFrame>
        <p:nvGraphicFramePr>
          <p:cNvPr id="44" name="Object 28"/>
          <p:cNvGraphicFramePr>
            <a:graphicFrameLocks noChangeAspect="1"/>
          </p:cNvGraphicFramePr>
          <p:nvPr/>
        </p:nvGraphicFramePr>
        <p:xfrm>
          <a:off x="2220913" y="1797050"/>
          <a:ext cx="1012825" cy="358775"/>
        </p:xfrm>
        <a:graphic>
          <a:graphicData uri="http://schemas.openxmlformats.org/presentationml/2006/ole">
            <mc:AlternateContent xmlns:mc="http://schemas.openxmlformats.org/markup-compatibility/2006">
              <mc:Choice xmlns:v="urn:schemas-microsoft-com:vml" Requires="v">
                <p:oleObj spid="_x0000_s143984" name="公式" r:id="rId16" imgW="571252" imgH="215806" progId="Equation.3">
                  <p:embed/>
                </p:oleObj>
              </mc:Choice>
              <mc:Fallback>
                <p:oleObj name="公式" r:id="rId16" imgW="571252" imgH="215806"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220913" y="1797050"/>
                        <a:ext cx="1012825"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 name="Object 29"/>
          <p:cNvGraphicFramePr>
            <a:graphicFrameLocks noChangeAspect="1"/>
          </p:cNvGraphicFramePr>
          <p:nvPr/>
        </p:nvGraphicFramePr>
        <p:xfrm>
          <a:off x="2197100" y="2274888"/>
          <a:ext cx="1149350" cy="358775"/>
        </p:xfrm>
        <a:graphic>
          <a:graphicData uri="http://schemas.openxmlformats.org/presentationml/2006/ole">
            <mc:AlternateContent xmlns:mc="http://schemas.openxmlformats.org/markup-compatibility/2006">
              <mc:Choice xmlns:v="urn:schemas-microsoft-com:vml" Requires="v">
                <p:oleObj spid="_x0000_s143985" name="公式" r:id="rId18" imgW="647419" imgH="215806" progId="Equation.3">
                  <p:embed/>
                </p:oleObj>
              </mc:Choice>
              <mc:Fallback>
                <p:oleObj name="公式" r:id="rId18" imgW="647419" imgH="215806"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197100" y="2274888"/>
                        <a:ext cx="1149350"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 name="Object 30"/>
          <p:cNvGraphicFramePr>
            <a:graphicFrameLocks noChangeAspect="1"/>
          </p:cNvGraphicFramePr>
          <p:nvPr/>
        </p:nvGraphicFramePr>
        <p:xfrm>
          <a:off x="360363" y="2787650"/>
          <a:ext cx="1509712" cy="360363"/>
        </p:xfrm>
        <a:graphic>
          <a:graphicData uri="http://schemas.openxmlformats.org/presentationml/2006/ole">
            <mc:AlternateContent xmlns:mc="http://schemas.openxmlformats.org/markup-compatibility/2006">
              <mc:Choice xmlns:v="urn:schemas-microsoft-com:vml" Requires="v">
                <p:oleObj spid="_x0000_s143986" name="公式" r:id="rId20" imgW="850531" imgH="215806" progId="Equation.3">
                  <p:embed/>
                </p:oleObj>
              </mc:Choice>
              <mc:Fallback>
                <p:oleObj name="公式" r:id="rId20" imgW="850531" imgH="215806"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60363" y="2787650"/>
                        <a:ext cx="1509712"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 name="Object 31"/>
          <p:cNvGraphicFramePr>
            <a:graphicFrameLocks noChangeAspect="1"/>
          </p:cNvGraphicFramePr>
          <p:nvPr/>
        </p:nvGraphicFramePr>
        <p:xfrm>
          <a:off x="2224088" y="2787650"/>
          <a:ext cx="1036637" cy="358775"/>
        </p:xfrm>
        <a:graphic>
          <a:graphicData uri="http://schemas.openxmlformats.org/presentationml/2006/ole">
            <mc:AlternateContent xmlns:mc="http://schemas.openxmlformats.org/markup-compatibility/2006">
              <mc:Choice xmlns:v="urn:schemas-microsoft-com:vml" Requires="v">
                <p:oleObj spid="_x0000_s143987" name="公式" r:id="rId22" imgW="583693" imgH="215713" progId="Equation.3">
                  <p:embed/>
                </p:oleObj>
              </mc:Choice>
              <mc:Fallback>
                <p:oleObj name="公式" r:id="rId22" imgW="583693" imgH="215713"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224088" y="2787650"/>
                        <a:ext cx="1036637"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8" name="Object 32"/>
          <p:cNvGraphicFramePr>
            <a:graphicFrameLocks noChangeAspect="1"/>
          </p:cNvGraphicFramePr>
          <p:nvPr/>
        </p:nvGraphicFramePr>
        <p:xfrm>
          <a:off x="347663" y="3221038"/>
          <a:ext cx="2689225" cy="360362"/>
        </p:xfrm>
        <a:graphic>
          <a:graphicData uri="http://schemas.openxmlformats.org/presentationml/2006/ole">
            <mc:AlternateContent xmlns:mc="http://schemas.openxmlformats.org/markup-compatibility/2006">
              <mc:Choice xmlns:v="urn:schemas-microsoft-com:vml" Requires="v">
                <p:oleObj spid="_x0000_s143988" name="公式" r:id="rId24" imgW="1511300" imgH="215900" progId="Equation.3">
                  <p:embed/>
                </p:oleObj>
              </mc:Choice>
              <mc:Fallback>
                <p:oleObj name="公式" r:id="rId24" imgW="1511300" imgH="215900"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47663" y="3221038"/>
                        <a:ext cx="2689225"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9" name="Object 33"/>
          <p:cNvGraphicFramePr>
            <a:graphicFrameLocks noChangeAspect="1"/>
          </p:cNvGraphicFramePr>
          <p:nvPr/>
        </p:nvGraphicFramePr>
        <p:xfrm>
          <a:off x="884238" y="3711575"/>
          <a:ext cx="3268662" cy="315913"/>
        </p:xfrm>
        <a:graphic>
          <a:graphicData uri="http://schemas.openxmlformats.org/presentationml/2006/ole">
            <mc:AlternateContent xmlns:mc="http://schemas.openxmlformats.org/markup-compatibility/2006">
              <mc:Choice xmlns:v="urn:schemas-microsoft-com:vml" Requires="v">
                <p:oleObj spid="_x0000_s143989" name="公式" r:id="rId26" imgW="1841500" imgH="190500" progId="Equation.3">
                  <p:embed/>
                </p:oleObj>
              </mc:Choice>
              <mc:Fallback>
                <p:oleObj name="公式" r:id="rId26" imgW="1841500" imgH="190500"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884238" y="3711575"/>
                        <a:ext cx="3268662" cy="31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 name="Object 34"/>
          <p:cNvGraphicFramePr>
            <a:graphicFrameLocks noChangeAspect="1"/>
          </p:cNvGraphicFramePr>
          <p:nvPr/>
        </p:nvGraphicFramePr>
        <p:xfrm>
          <a:off x="1035050" y="4065588"/>
          <a:ext cx="2052638" cy="768350"/>
        </p:xfrm>
        <a:graphic>
          <a:graphicData uri="http://schemas.openxmlformats.org/presentationml/2006/ole">
            <mc:AlternateContent xmlns:mc="http://schemas.openxmlformats.org/markup-compatibility/2006">
              <mc:Choice xmlns:v="urn:schemas-microsoft-com:vml" Requires="v">
                <p:oleObj spid="_x0000_s143990" name="公式" r:id="rId28" imgW="1155700" imgH="457200" progId="Equation.3">
                  <p:embed/>
                </p:oleObj>
              </mc:Choice>
              <mc:Fallback>
                <p:oleObj name="公式" r:id="rId28" imgW="1155700" imgH="457200" progId="Equation.3">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035050" y="4065588"/>
                        <a:ext cx="2052638"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 name="Text Box 35"/>
          <p:cNvSpPr txBox="1">
            <a:spLocks noChangeArrowheads="1"/>
          </p:cNvSpPr>
          <p:nvPr/>
        </p:nvSpPr>
        <p:spPr bwMode="auto">
          <a:xfrm>
            <a:off x="795338" y="5665788"/>
            <a:ext cx="3200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spcBef>
                <a:spcPct val="50000"/>
              </a:spcBef>
            </a:pPr>
            <a:r>
              <a:rPr kumimoji="1" lang="zh-CN" altLang="en-US" sz="2000" b="1">
                <a:solidFill>
                  <a:srgbClr val="000000"/>
                </a:solidFill>
                <a:latin typeface="Times New Roman" pitchFamily="18" charset="0"/>
                <a:ea typeface="黑体" pitchFamily="49" charset="-122"/>
              </a:rPr>
              <a:t>低频时，输出超前输入</a:t>
            </a:r>
            <a:endParaRPr kumimoji="1" lang="zh-CN" altLang="en-US" sz="2000" b="1">
              <a:solidFill>
                <a:srgbClr val="FF0000"/>
              </a:solidFill>
              <a:latin typeface="Times New Roman" pitchFamily="18" charset="0"/>
              <a:ea typeface="黑体" pitchFamily="49" charset="-122"/>
            </a:endParaRPr>
          </a:p>
        </p:txBody>
      </p:sp>
      <p:sp>
        <p:nvSpPr>
          <p:cNvPr id="52" name="Text Box 36"/>
          <p:cNvSpPr txBox="1">
            <a:spLocks noChangeArrowheads="1"/>
          </p:cNvSpPr>
          <p:nvPr/>
        </p:nvSpPr>
        <p:spPr bwMode="auto">
          <a:xfrm>
            <a:off x="273050" y="4217988"/>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spcBef>
                <a:spcPct val="50000"/>
              </a:spcBef>
            </a:pPr>
            <a:r>
              <a:rPr kumimoji="1" lang="zh-CN" altLang="en-US" sz="2000" b="1">
                <a:solidFill>
                  <a:srgbClr val="000000"/>
                </a:solidFill>
                <a:latin typeface="Times New Roman" pitchFamily="18" charset="0"/>
                <a:ea typeface="楷体_GB2312" pitchFamily="1" charset="-122"/>
              </a:rPr>
              <a:t>因为</a:t>
            </a:r>
            <a:endParaRPr kumimoji="1" lang="zh-CN" altLang="en-US" sz="2000" b="1">
              <a:solidFill>
                <a:srgbClr val="FF0000"/>
              </a:solidFill>
              <a:latin typeface="Times New Roman" pitchFamily="18" charset="0"/>
              <a:ea typeface="楷体_GB2312" pitchFamily="1" charset="-122"/>
            </a:endParaRPr>
          </a:p>
        </p:txBody>
      </p:sp>
      <p:grpSp>
        <p:nvGrpSpPr>
          <p:cNvPr id="53" name="Group 37"/>
          <p:cNvGrpSpPr>
            <a:grpSpLocks/>
          </p:cNvGrpSpPr>
          <p:nvPr/>
        </p:nvGrpSpPr>
        <p:grpSpPr bwMode="auto">
          <a:xfrm>
            <a:off x="273050" y="4827588"/>
            <a:ext cx="3917950" cy="777875"/>
            <a:chOff x="172" y="3264"/>
            <a:chExt cx="2468" cy="490"/>
          </a:xfrm>
        </p:grpSpPr>
        <p:graphicFrame>
          <p:nvGraphicFramePr>
            <p:cNvPr id="18464" name="Object 38"/>
            <p:cNvGraphicFramePr>
              <a:graphicFrameLocks noChangeAspect="1"/>
            </p:cNvGraphicFramePr>
            <p:nvPr/>
          </p:nvGraphicFramePr>
          <p:xfrm>
            <a:off x="672" y="3264"/>
            <a:ext cx="796" cy="242"/>
          </p:xfrm>
          <a:graphic>
            <a:graphicData uri="http://schemas.openxmlformats.org/presentationml/2006/ole">
              <mc:AlternateContent xmlns:mc="http://schemas.openxmlformats.org/markup-compatibility/2006">
                <mc:Choice xmlns:v="urn:schemas-microsoft-com:vml" Requires="v">
                  <p:oleObj spid="_x0000_s143991" name="公式" r:id="rId30" imgW="711200" imgH="228600" progId="Equation.3">
                    <p:embed/>
                  </p:oleObj>
                </mc:Choice>
                <mc:Fallback>
                  <p:oleObj name="公式" r:id="rId30" imgW="711200" imgH="228600" progId="Equation.3">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672" y="3264"/>
                          <a:ext cx="796"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5" name="Text Box 39"/>
            <p:cNvSpPr txBox="1">
              <a:spLocks noChangeArrowheads="1"/>
            </p:cNvSpPr>
            <p:nvPr/>
          </p:nvSpPr>
          <p:spPr bwMode="auto">
            <a:xfrm>
              <a:off x="1536" y="3264"/>
              <a:ext cx="11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defRPr/>
              </a:pPr>
              <a:r>
                <a:rPr kumimoji="1" lang="zh-CN" altLang="en-US" sz="2000" b="1" kern="0">
                  <a:solidFill>
                    <a:srgbClr val="000000"/>
                  </a:solidFill>
                  <a:latin typeface="Times New Roman" pitchFamily="18" charset="0"/>
                  <a:ea typeface="楷体_GB2312" pitchFamily="49" charset="-122"/>
                </a:rPr>
                <a:t>表示输出与</a:t>
              </a:r>
            </a:p>
          </p:txBody>
        </p:sp>
        <p:sp>
          <p:nvSpPr>
            <p:cNvPr id="56" name="Text Box 40"/>
            <p:cNvSpPr txBox="1">
              <a:spLocks noChangeArrowheads="1"/>
            </p:cNvSpPr>
            <p:nvPr/>
          </p:nvSpPr>
          <p:spPr bwMode="auto">
            <a:xfrm>
              <a:off x="172" y="3264"/>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defRPr/>
              </a:pPr>
              <a:r>
                <a:rPr kumimoji="1" lang="zh-CN" altLang="en-US" sz="2000" b="1" kern="0">
                  <a:solidFill>
                    <a:srgbClr val="000000"/>
                  </a:solidFill>
                  <a:latin typeface="Times New Roman" pitchFamily="18" charset="0"/>
                  <a:ea typeface="楷体_GB2312" pitchFamily="49" charset="-122"/>
                </a:rPr>
                <a:t>所以</a:t>
              </a:r>
              <a:endParaRPr kumimoji="1" lang="zh-CN" altLang="en-US" sz="2000" b="1" kern="0">
                <a:solidFill>
                  <a:srgbClr val="FF0000"/>
                </a:solidFill>
                <a:latin typeface="Times New Roman" pitchFamily="18" charset="0"/>
                <a:ea typeface="楷体_GB2312" pitchFamily="49" charset="-122"/>
              </a:endParaRPr>
            </a:p>
          </p:txBody>
        </p:sp>
        <p:sp>
          <p:nvSpPr>
            <p:cNvPr id="57" name="Text Box 41"/>
            <p:cNvSpPr txBox="1">
              <a:spLocks noChangeArrowheads="1"/>
            </p:cNvSpPr>
            <p:nvPr/>
          </p:nvSpPr>
          <p:spPr bwMode="auto">
            <a:xfrm>
              <a:off x="192" y="3504"/>
              <a:ext cx="19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defRPr/>
              </a:pPr>
              <a:r>
                <a:rPr kumimoji="1" lang="zh-CN" altLang="en-US" sz="2000" b="1" kern="0">
                  <a:solidFill>
                    <a:srgbClr val="000000"/>
                  </a:solidFill>
                  <a:latin typeface="Times New Roman" pitchFamily="18" charset="0"/>
                  <a:ea typeface="楷体_GB2312" pitchFamily="49" charset="-122"/>
                </a:rPr>
                <a:t>输入的相位差。</a:t>
              </a:r>
              <a:endParaRPr kumimoji="1" lang="zh-CN" altLang="en-US" sz="2000" b="1" kern="0">
                <a:solidFill>
                  <a:srgbClr val="FF0000"/>
                </a:solidFill>
                <a:latin typeface="Times New Roman" pitchFamily="18" charset="0"/>
                <a:ea typeface="楷体_GB2312" pitchFamily="49" charset="-122"/>
              </a:endParaRPr>
            </a:p>
          </p:txBody>
        </p:sp>
      </p:grpSp>
      <p:graphicFrame>
        <p:nvGraphicFramePr>
          <p:cNvPr id="58" name="Object 42"/>
          <p:cNvGraphicFramePr>
            <a:graphicFrameLocks noChangeAspect="1"/>
          </p:cNvGraphicFramePr>
          <p:nvPr/>
        </p:nvGraphicFramePr>
        <p:xfrm>
          <a:off x="1495425" y="1341438"/>
          <a:ext cx="2279650" cy="358775"/>
        </p:xfrm>
        <a:graphic>
          <a:graphicData uri="http://schemas.openxmlformats.org/presentationml/2006/ole">
            <mc:AlternateContent xmlns:mc="http://schemas.openxmlformats.org/markup-compatibility/2006">
              <mc:Choice xmlns:v="urn:schemas-microsoft-com:vml" Requires="v">
                <p:oleObj spid="_x0000_s143992" name="公式" r:id="rId32" imgW="1282700" imgH="215900" progId="Equation.3">
                  <p:embed/>
                </p:oleObj>
              </mc:Choice>
              <mc:Fallback>
                <p:oleObj name="公式" r:id="rId32" imgW="1282700" imgH="215900" progId="Equation.3">
                  <p:embed/>
                  <p:pic>
                    <p:nvPicPr>
                      <p:cNvPr id="0" name=""/>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1495425" y="1341438"/>
                        <a:ext cx="2279650"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54" name="Rectangle 44"/>
          <p:cNvSpPr>
            <a:spLocks noChangeArrowheads="1"/>
          </p:cNvSpPr>
          <p:nvPr/>
        </p:nvSpPr>
        <p:spPr bwMode="auto">
          <a:xfrm>
            <a:off x="0" y="1666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zh-CN" altLang="en-US" b="1">
              <a:solidFill>
                <a:srgbClr val="000000"/>
              </a:solidFill>
              <a:latin typeface="Arial Narrow" pitchFamily="34" charset="0"/>
            </a:endParaRPr>
          </a:p>
        </p:txBody>
      </p:sp>
      <p:graphicFrame>
        <p:nvGraphicFramePr>
          <p:cNvPr id="60" name="Object 43"/>
          <p:cNvGraphicFramePr>
            <a:graphicFrameLocks noChangeAspect="1"/>
          </p:cNvGraphicFramePr>
          <p:nvPr/>
        </p:nvGraphicFramePr>
        <p:xfrm>
          <a:off x="4054475" y="769938"/>
          <a:ext cx="4873625" cy="5287962"/>
        </p:xfrm>
        <a:graphic>
          <a:graphicData uri="http://schemas.openxmlformats.org/presentationml/2006/ole">
            <mc:AlternateContent xmlns:mc="http://schemas.openxmlformats.org/markup-compatibility/2006">
              <mc:Choice xmlns:v="urn:schemas-microsoft-com:vml" Requires="v">
                <p:oleObj spid="_x0000_s143993" name="图片" r:id="rId34" imgW="3246057" imgH="3529092" progId="Word.Picture.8">
                  <p:embed/>
                </p:oleObj>
              </mc:Choice>
              <mc:Fallback>
                <p:oleObj name="图片" r:id="rId34" imgW="3246057" imgH="3529092" progId="Word.Picture.8">
                  <p:embed/>
                  <p:pic>
                    <p:nvPicPr>
                      <p:cNvPr id="0" name=""/>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4054475" y="769938"/>
                        <a:ext cx="4873625" cy="528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56" name="Rectangle 46"/>
          <p:cNvSpPr>
            <a:spLocks noChangeArrowheads="1"/>
          </p:cNvSpPr>
          <p:nvPr/>
        </p:nvSpPr>
        <p:spPr bwMode="auto">
          <a:xfrm>
            <a:off x="0" y="1666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zh-CN" altLang="en-US" b="1">
              <a:solidFill>
                <a:srgbClr val="000000"/>
              </a:solidFill>
              <a:latin typeface="Arial Narrow" pitchFamily="34" charset="0"/>
            </a:endParaRPr>
          </a:p>
        </p:txBody>
      </p:sp>
      <p:graphicFrame>
        <p:nvGraphicFramePr>
          <p:cNvPr id="62" name="Object 45"/>
          <p:cNvGraphicFramePr>
            <a:graphicFrameLocks noChangeAspect="1"/>
          </p:cNvGraphicFramePr>
          <p:nvPr/>
        </p:nvGraphicFramePr>
        <p:xfrm>
          <a:off x="4054475" y="774700"/>
          <a:ext cx="4873625" cy="5287963"/>
        </p:xfrm>
        <a:graphic>
          <a:graphicData uri="http://schemas.openxmlformats.org/presentationml/2006/ole">
            <mc:AlternateContent xmlns:mc="http://schemas.openxmlformats.org/markup-compatibility/2006">
              <mc:Choice xmlns:v="urn:schemas-microsoft-com:vml" Requires="v">
                <p:oleObj spid="_x0000_s143994" name="图片" r:id="rId36" imgW="3246057" imgH="3529092" progId="Word.Picture.8">
                  <p:embed/>
                </p:oleObj>
              </mc:Choice>
              <mc:Fallback>
                <p:oleObj name="图片" r:id="rId36" imgW="3246057" imgH="3529092" progId="Word.Picture.8">
                  <p:embed/>
                  <p:pic>
                    <p:nvPicPr>
                      <p:cNvPr id="0" name=""/>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4054475" y="774700"/>
                        <a:ext cx="4873625" cy="528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58" name="Rectangle 48"/>
          <p:cNvSpPr>
            <a:spLocks noChangeArrowheads="1"/>
          </p:cNvSpPr>
          <p:nvPr/>
        </p:nvSpPr>
        <p:spPr bwMode="auto">
          <a:xfrm>
            <a:off x="0" y="1666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zh-CN" altLang="en-US" b="1">
              <a:solidFill>
                <a:srgbClr val="000000"/>
              </a:solidFill>
              <a:latin typeface="Arial Narrow" pitchFamily="34" charset="0"/>
            </a:endParaRPr>
          </a:p>
        </p:txBody>
      </p:sp>
      <p:graphicFrame>
        <p:nvGraphicFramePr>
          <p:cNvPr id="64" name="Object 47"/>
          <p:cNvGraphicFramePr>
            <a:graphicFrameLocks noChangeAspect="1"/>
          </p:cNvGraphicFramePr>
          <p:nvPr/>
        </p:nvGraphicFramePr>
        <p:xfrm>
          <a:off x="4054475" y="769938"/>
          <a:ext cx="4873625" cy="5287962"/>
        </p:xfrm>
        <a:graphic>
          <a:graphicData uri="http://schemas.openxmlformats.org/presentationml/2006/ole">
            <mc:AlternateContent xmlns:mc="http://schemas.openxmlformats.org/markup-compatibility/2006">
              <mc:Choice xmlns:v="urn:schemas-microsoft-com:vml" Requires="v">
                <p:oleObj spid="_x0000_s143995" name="图片" r:id="rId38" imgW="3246057" imgH="3529092" progId="Word.Picture.8">
                  <p:embed/>
                </p:oleObj>
              </mc:Choice>
              <mc:Fallback>
                <p:oleObj name="图片" r:id="rId38" imgW="3246057" imgH="3529092" progId="Word.Picture.8">
                  <p:embed/>
                  <p:pic>
                    <p:nvPicPr>
                      <p:cNvPr id="0" name=""/>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4054475" y="769938"/>
                        <a:ext cx="4873625" cy="528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60" name="Rectangle 50"/>
          <p:cNvSpPr>
            <a:spLocks noChangeArrowheads="1"/>
          </p:cNvSpPr>
          <p:nvPr/>
        </p:nvSpPr>
        <p:spPr bwMode="auto">
          <a:xfrm>
            <a:off x="0" y="1666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zh-CN" altLang="en-US" b="1">
              <a:solidFill>
                <a:srgbClr val="000000"/>
              </a:solidFill>
              <a:latin typeface="Arial Narrow" pitchFamily="34" charset="0"/>
            </a:endParaRPr>
          </a:p>
        </p:txBody>
      </p:sp>
      <p:graphicFrame>
        <p:nvGraphicFramePr>
          <p:cNvPr id="66" name="Object 49"/>
          <p:cNvGraphicFramePr>
            <a:graphicFrameLocks noChangeAspect="1"/>
          </p:cNvGraphicFramePr>
          <p:nvPr/>
        </p:nvGraphicFramePr>
        <p:xfrm>
          <a:off x="4054475" y="769938"/>
          <a:ext cx="4873625" cy="5287962"/>
        </p:xfrm>
        <a:graphic>
          <a:graphicData uri="http://schemas.openxmlformats.org/presentationml/2006/ole">
            <mc:AlternateContent xmlns:mc="http://schemas.openxmlformats.org/markup-compatibility/2006">
              <mc:Choice xmlns:v="urn:schemas-microsoft-com:vml" Requires="v">
                <p:oleObj spid="_x0000_s143996" name="图片" r:id="rId40" imgW="3246057" imgH="3529092" progId="Word.Picture.8">
                  <p:embed/>
                </p:oleObj>
              </mc:Choice>
              <mc:Fallback>
                <p:oleObj name="图片" r:id="rId40" imgW="3246057" imgH="3529092" progId="Word.Picture.8">
                  <p:embed/>
                  <p:pic>
                    <p:nvPicPr>
                      <p:cNvPr id="0" name=""/>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4054475" y="769938"/>
                        <a:ext cx="4873625" cy="528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62" name="Rectangle 52"/>
          <p:cNvSpPr>
            <a:spLocks noChangeArrowheads="1"/>
          </p:cNvSpPr>
          <p:nvPr/>
        </p:nvSpPr>
        <p:spPr bwMode="auto">
          <a:xfrm>
            <a:off x="0" y="1666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endParaRPr lang="zh-CN" altLang="en-US" b="1">
              <a:solidFill>
                <a:srgbClr val="000000"/>
              </a:solidFill>
              <a:latin typeface="Arial Narrow" pitchFamily="34" charset="0"/>
            </a:endParaRPr>
          </a:p>
        </p:txBody>
      </p:sp>
      <p:graphicFrame>
        <p:nvGraphicFramePr>
          <p:cNvPr id="68" name="Object 51"/>
          <p:cNvGraphicFramePr>
            <a:graphicFrameLocks noChangeAspect="1"/>
          </p:cNvGraphicFramePr>
          <p:nvPr/>
        </p:nvGraphicFramePr>
        <p:xfrm>
          <a:off x="4054475" y="769938"/>
          <a:ext cx="4873625" cy="5287962"/>
        </p:xfrm>
        <a:graphic>
          <a:graphicData uri="http://schemas.openxmlformats.org/presentationml/2006/ole">
            <mc:AlternateContent xmlns:mc="http://schemas.openxmlformats.org/markup-compatibility/2006">
              <mc:Choice xmlns:v="urn:schemas-microsoft-com:vml" Requires="v">
                <p:oleObj spid="_x0000_s143997" name="图片" r:id="rId42" imgW="3246057" imgH="3529092" progId="Word.Picture.8">
                  <p:embed/>
                </p:oleObj>
              </mc:Choice>
              <mc:Fallback>
                <p:oleObj name="图片" r:id="rId42" imgW="3246057" imgH="3529092" progId="Word.Picture.8">
                  <p:embed/>
                  <p:pic>
                    <p:nvPicPr>
                      <p:cNvPr id="0" name=""/>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4054475" y="769938"/>
                        <a:ext cx="4873625" cy="528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1129371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strips(downRight)">
                                      <p:cBhvr>
                                        <p:cTn id="7" dur="500"/>
                                        <p:tgtEl>
                                          <p:spTgt spid="43"/>
                                        </p:tgtEl>
                                      </p:cBhvr>
                                    </p:animEffect>
                                  </p:childTnLst>
                                </p:cTn>
                              </p:par>
                            </p:childTnLst>
                          </p:cTn>
                        </p:par>
                        <p:par>
                          <p:cTn id="8" fill="hold" nodeType="afterGroup">
                            <p:stCondLst>
                              <p:cond delay="500"/>
                            </p:stCondLst>
                            <p:childTnLst>
                              <p:par>
                                <p:cTn id="9" presetID="18" presetClass="entr" presetSubtype="6" fill="hold" nodeType="afterEffect">
                                  <p:stCondLst>
                                    <p:cond delay="0"/>
                                  </p:stCondLst>
                                  <p:childTnLst>
                                    <p:set>
                                      <p:cBhvr>
                                        <p:cTn id="10" dur="1" fill="hold">
                                          <p:stCondLst>
                                            <p:cond delay="0"/>
                                          </p:stCondLst>
                                        </p:cTn>
                                        <p:tgtEl>
                                          <p:spTgt spid="58"/>
                                        </p:tgtEl>
                                        <p:attrNameLst>
                                          <p:attrName>style.visibility</p:attrName>
                                        </p:attrNameLst>
                                      </p:cBhvr>
                                      <p:to>
                                        <p:strVal val="visible"/>
                                      </p:to>
                                    </p:set>
                                    <p:animEffect transition="in" filter="strips(downRight)">
                                      <p:cBhvr>
                                        <p:cTn id="11" dur="500"/>
                                        <p:tgtEl>
                                          <p:spTgt spid="5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3" fill="hold" nodeType="clickEffect">
                                  <p:stCondLst>
                                    <p:cond delay="0"/>
                                  </p:stCondLst>
                                  <p:childTnLst>
                                    <p:set>
                                      <p:cBhvr>
                                        <p:cTn id="15" dur="1" fill="hold">
                                          <p:stCondLst>
                                            <p:cond delay="0"/>
                                          </p:stCondLst>
                                        </p:cTn>
                                        <p:tgtEl>
                                          <p:spTgt spid="60"/>
                                        </p:tgtEl>
                                        <p:attrNameLst>
                                          <p:attrName>style.visibility</p:attrName>
                                        </p:attrNameLst>
                                      </p:cBhvr>
                                      <p:to>
                                        <p:strVal val="visible"/>
                                      </p:to>
                                    </p:set>
                                    <p:animEffect transition="in" filter="strips(upRight)">
                                      <p:cBhvr>
                                        <p:cTn id="16" dur="500"/>
                                        <p:tgtEl>
                                          <p:spTgt spid="6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wipe(left)">
                                      <p:cBhvr>
                                        <p:cTn id="21" dur="500"/>
                                        <p:tgtEl>
                                          <p:spTgt spid="4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wipe(left)">
                                      <p:cBhvr>
                                        <p:cTn id="26" dur="500"/>
                                        <p:tgtEl>
                                          <p:spTgt spid="4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8" presetClass="entr" presetSubtype="6" fill="hold" nodeType="clickEffect">
                                  <p:stCondLst>
                                    <p:cond delay="0"/>
                                  </p:stCondLst>
                                  <p:childTnLst>
                                    <p:set>
                                      <p:cBhvr>
                                        <p:cTn id="30" dur="1" fill="hold">
                                          <p:stCondLst>
                                            <p:cond delay="0"/>
                                          </p:stCondLst>
                                        </p:cTn>
                                        <p:tgtEl>
                                          <p:spTgt spid="62"/>
                                        </p:tgtEl>
                                        <p:attrNameLst>
                                          <p:attrName>style.visibility</p:attrName>
                                        </p:attrNameLst>
                                      </p:cBhvr>
                                      <p:to>
                                        <p:strVal val="visible"/>
                                      </p:to>
                                    </p:set>
                                    <p:animEffect transition="in" filter="strips(downRight)">
                                      <p:cBhvr>
                                        <p:cTn id="31" dur="500"/>
                                        <p:tgtEl>
                                          <p:spTgt spid="6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42"/>
                                        </p:tgtEl>
                                        <p:attrNameLst>
                                          <p:attrName>style.visibility</p:attrName>
                                        </p:attrNameLst>
                                      </p:cBhvr>
                                      <p:to>
                                        <p:strVal val="visible"/>
                                      </p:to>
                                    </p:set>
                                    <p:animEffect transition="in" filter="wipe(left)">
                                      <p:cBhvr>
                                        <p:cTn id="36" dur="500"/>
                                        <p:tgtEl>
                                          <p:spTgt spid="42"/>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45"/>
                                        </p:tgtEl>
                                        <p:attrNameLst>
                                          <p:attrName>style.visibility</p:attrName>
                                        </p:attrNameLst>
                                      </p:cBhvr>
                                      <p:to>
                                        <p:strVal val="visible"/>
                                      </p:to>
                                    </p:set>
                                    <p:animEffect transition="in" filter="wipe(left)">
                                      <p:cBhvr>
                                        <p:cTn id="41" dur="500"/>
                                        <p:tgtEl>
                                          <p:spTgt spid="4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8" presetClass="entr" presetSubtype="12" fill="hold" nodeType="click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strips(downLeft)">
                                      <p:cBhvr>
                                        <p:cTn id="46" dur="500"/>
                                        <p:tgtEl>
                                          <p:spTgt spid="64"/>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46"/>
                                        </p:tgtEl>
                                        <p:attrNameLst>
                                          <p:attrName>style.visibility</p:attrName>
                                        </p:attrNameLst>
                                      </p:cBhvr>
                                      <p:to>
                                        <p:strVal val="visible"/>
                                      </p:to>
                                    </p:set>
                                    <p:animEffect transition="in" filter="wipe(left)">
                                      <p:cBhvr>
                                        <p:cTn id="51" dur="500"/>
                                        <p:tgtEl>
                                          <p:spTgt spid="46"/>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47"/>
                                        </p:tgtEl>
                                        <p:attrNameLst>
                                          <p:attrName>style.visibility</p:attrName>
                                        </p:attrNameLst>
                                      </p:cBhvr>
                                      <p:to>
                                        <p:strVal val="visible"/>
                                      </p:to>
                                    </p:set>
                                    <p:animEffect transition="in" filter="wipe(left)">
                                      <p:cBhvr>
                                        <p:cTn id="56" dur="500"/>
                                        <p:tgtEl>
                                          <p:spTgt spid="47"/>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nodeType="clickEffect">
                                  <p:stCondLst>
                                    <p:cond delay="0"/>
                                  </p:stCondLst>
                                  <p:childTnLst>
                                    <p:set>
                                      <p:cBhvr>
                                        <p:cTn id="60" dur="1" fill="hold">
                                          <p:stCondLst>
                                            <p:cond delay="0"/>
                                          </p:stCondLst>
                                        </p:cTn>
                                        <p:tgtEl>
                                          <p:spTgt spid="48"/>
                                        </p:tgtEl>
                                        <p:attrNameLst>
                                          <p:attrName>style.visibility</p:attrName>
                                        </p:attrNameLst>
                                      </p:cBhvr>
                                      <p:to>
                                        <p:strVal val="visible"/>
                                      </p:to>
                                    </p:set>
                                    <p:animEffect transition="in" filter="wipe(left)">
                                      <p:cBhvr>
                                        <p:cTn id="61" dur="500"/>
                                        <p:tgtEl>
                                          <p:spTgt spid="48"/>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nodeType="clickEffect">
                                  <p:stCondLst>
                                    <p:cond delay="0"/>
                                  </p:stCondLst>
                                  <p:childTnLst>
                                    <p:set>
                                      <p:cBhvr>
                                        <p:cTn id="65" dur="1" fill="hold">
                                          <p:stCondLst>
                                            <p:cond delay="0"/>
                                          </p:stCondLst>
                                        </p:cTn>
                                        <p:tgtEl>
                                          <p:spTgt spid="49"/>
                                        </p:tgtEl>
                                        <p:attrNameLst>
                                          <p:attrName>style.visibility</p:attrName>
                                        </p:attrNameLst>
                                      </p:cBhvr>
                                      <p:to>
                                        <p:strVal val="visible"/>
                                      </p:to>
                                    </p:set>
                                    <p:animEffect transition="in" filter="wipe(left)">
                                      <p:cBhvr>
                                        <p:cTn id="66" dur="500"/>
                                        <p:tgtEl>
                                          <p:spTgt spid="49"/>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8" presetClass="entr" presetSubtype="9" fill="hold" nodeType="clickEffect">
                                  <p:stCondLst>
                                    <p:cond delay="0"/>
                                  </p:stCondLst>
                                  <p:childTnLst>
                                    <p:set>
                                      <p:cBhvr>
                                        <p:cTn id="70" dur="1" fill="hold">
                                          <p:stCondLst>
                                            <p:cond delay="0"/>
                                          </p:stCondLst>
                                        </p:cTn>
                                        <p:tgtEl>
                                          <p:spTgt spid="66"/>
                                        </p:tgtEl>
                                        <p:attrNameLst>
                                          <p:attrName>style.visibility</p:attrName>
                                        </p:attrNameLst>
                                      </p:cBhvr>
                                      <p:to>
                                        <p:strVal val="visible"/>
                                      </p:to>
                                    </p:set>
                                    <p:animEffect transition="in" filter="strips(upLeft)">
                                      <p:cBhvr>
                                        <p:cTn id="71" dur="500"/>
                                        <p:tgtEl>
                                          <p:spTgt spid="66"/>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18" presetClass="entr" presetSubtype="6" fill="hold" nodeType="clickEffect">
                                  <p:stCondLst>
                                    <p:cond delay="0"/>
                                  </p:stCondLst>
                                  <p:childTnLst>
                                    <p:set>
                                      <p:cBhvr>
                                        <p:cTn id="75" dur="1" fill="hold">
                                          <p:stCondLst>
                                            <p:cond delay="0"/>
                                          </p:stCondLst>
                                        </p:cTn>
                                        <p:tgtEl>
                                          <p:spTgt spid="68"/>
                                        </p:tgtEl>
                                        <p:attrNameLst>
                                          <p:attrName>style.visibility</p:attrName>
                                        </p:attrNameLst>
                                      </p:cBhvr>
                                      <p:to>
                                        <p:strVal val="visible"/>
                                      </p:to>
                                    </p:set>
                                    <p:animEffect transition="in" filter="strips(downRight)">
                                      <p:cBhvr>
                                        <p:cTn id="76" dur="500"/>
                                        <p:tgtEl>
                                          <p:spTgt spid="68"/>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18" presetClass="entr" presetSubtype="6" fill="hold" grpId="0" nodeType="clickEffect">
                                  <p:stCondLst>
                                    <p:cond delay="0"/>
                                  </p:stCondLst>
                                  <p:childTnLst>
                                    <p:set>
                                      <p:cBhvr>
                                        <p:cTn id="80" dur="1" fill="hold">
                                          <p:stCondLst>
                                            <p:cond delay="0"/>
                                          </p:stCondLst>
                                        </p:cTn>
                                        <p:tgtEl>
                                          <p:spTgt spid="52"/>
                                        </p:tgtEl>
                                        <p:attrNameLst>
                                          <p:attrName>style.visibility</p:attrName>
                                        </p:attrNameLst>
                                      </p:cBhvr>
                                      <p:to>
                                        <p:strVal val="visible"/>
                                      </p:to>
                                    </p:set>
                                    <p:animEffect transition="in" filter="strips(downRight)">
                                      <p:cBhvr>
                                        <p:cTn id="81" dur="500"/>
                                        <p:tgtEl>
                                          <p:spTgt spid="52"/>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8" fill="hold" nodeType="clickEffect">
                                  <p:stCondLst>
                                    <p:cond delay="0"/>
                                  </p:stCondLst>
                                  <p:childTnLst>
                                    <p:set>
                                      <p:cBhvr>
                                        <p:cTn id="85" dur="1" fill="hold">
                                          <p:stCondLst>
                                            <p:cond delay="0"/>
                                          </p:stCondLst>
                                        </p:cTn>
                                        <p:tgtEl>
                                          <p:spTgt spid="50"/>
                                        </p:tgtEl>
                                        <p:attrNameLst>
                                          <p:attrName>style.visibility</p:attrName>
                                        </p:attrNameLst>
                                      </p:cBhvr>
                                      <p:to>
                                        <p:strVal val="visible"/>
                                      </p:to>
                                    </p:set>
                                    <p:animEffect transition="in" filter="wipe(left)">
                                      <p:cBhvr>
                                        <p:cTn id="86" dur="500"/>
                                        <p:tgtEl>
                                          <p:spTgt spid="50"/>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18" presetClass="entr" presetSubtype="6" fill="hold" nodeType="clickEffect">
                                  <p:stCondLst>
                                    <p:cond delay="0"/>
                                  </p:stCondLst>
                                  <p:childTnLst>
                                    <p:set>
                                      <p:cBhvr>
                                        <p:cTn id="90" dur="1" fill="hold">
                                          <p:stCondLst>
                                            <p:cond delay="0"/>
                                          </p:stCondLst>
                                        </p:cTn>
                                        <p:tgtEl>
                                          <p:spTgt spid="53"/>
                                        </p:tgtEl>
                                        <p:attrNameLst>
                                          <p:attrName>style.visibility</p:attrName>
                                        </p:attrNameLst>
                                      </p:cBhvr>
                                      <p:to>
                                        <p:strVal val="visible"/>
                                      </p:to>
                                    </p:set>
                                    <p:animEffect transition="in" filter="strips(downRight)">
                                      <p:cBhvr>
                                        <p:cTn id="91" dur="500"/>
                                        <p:tgtEl>
                                          <p:spTgt spid="53"/>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18" presetClass="entr" presetSubtype="6" fill="hold" grpId="0" nodeType="clickEffect">
                                  <p:stCondLst>
                                    <p:cond delay="0"/>
                                  </p:stCondLst>
                                  <p:childTnLst>
                                    <p:set>
                                      <p:cBhvr>
                                        <p:cTn id="95" dur="1" fill="hold">
                                          <p:stCondLst>
                                            <p:cond delay="0"/>
                                          </p:stCondLst>
                                        </p:cTn>
                                        <p:tgtEl>
                                          <p:spTgt spid="51"/>
                                        </p:tgtEl>
                                        <p:attrNameLst>
                                          <p:attrName>style.visibility</p:attrName>
                                        </p:attrNameLst>
                                      </p:cBhvr>
                                      <p:to>
                                        <p:strVal val="visible"/>
                                      </p:to>
                                    </p:set>
                                    <p:animEffect transition="in" filter="strips(downRight)">
                                      <p:cBhvr>
                                        <p:cTn id="96"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51" grpId="0"/>
      <p:bldP spid="52"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701675" y="71438"/>
            <a:ext cx="7888288" cy="646112"/>
          </a:xfrm>
        </p:spPr>
        <p:txBody>
          <a:bodyPr/>
          <a:lstStyle/>
          <a:p>
            <a:r>
              <a:rPr lang="en-US" altLang="zh-CN" smtClean="0"/>
              <a:t>6.2.2  </a:t>
            </a:r>
            <a:r>
              <a:rPr lang="en-US" altLang="zh-CN" i="1" smtClean="0"/>
              <a:t>RC</a:t>
            </a:r>
            <a:r>
              <a:rPr lang="zh-CN" altLang="en-US" smtClean="0"/>
              <a:t>低通电路的频率响应</a:t>
            </a:r>
          </a:p>
        </p:txBody>
      </p:sp>
      <p:graphicFrame>
        <p:nvGraphicFramePr>
          <p:cNvPr id="19459" name="Object 27"/>
          <p:cNvGraphicFramePr>
            <a:graphicFrameLocks noChangeAspect="1"/>
          </p:cNvGraphicFramePr>
          <p:nvPr/>
        </p:nvGraphicFramePr>
        <p:xfrm>
          <a:off x="5741988" y="841375"/>
          <a:ext cx="2516187" cy="2601913"/>
        </p:xfrm>
        <a:graphic>
          <a:graphicData uri="http://schemas.openxmlformats.org/presentationml/2006/ole">
            <mc:AlternateContent xmlns:mc="http://schemas.openxmlformats.org/markup-compatibility/2006">
              <mc:Choice xmlns:v="urn:schemas-microsoft-com:vml" Requires="v">
                <p:oleObj spid="_x0000_s6556" name="图片" r:id="rId4" imgW="1669774" imgH="1725433" progId="Word.Picture.8">
                  <p:embed/>
                </p:oleObj>
              </mc:Choice>
              <mc:Fallback>
                <p:oleObj name="图片" r:id="rId4" imgW="1669774" imgH="1725433"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41988" y="841375"/>
                        <a:ext cx="2516187"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Text Box 30"/>
          <p:cNvSpPr txBox="1">
            <a:spLocks noChangeArrowheads="1"/>
          </p:cNvSpPr>
          <p:nvPr/>
        </p:nvSpPr>
        <p:spPr bwMode="auto">
          <a:xfrm>
            <a:off x="803275" y="2290763"/>
            <a:ext cx="1482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spcBef>
                <a:spcPct val="50000"/>
              </a:spcBef>
            </a:pPr>
            <a:r>
              <a:rPr kumimoji="1" lang="zh-CN" altLang="en-US" sz="2000" b="1">
                <a:solidFill>
                  <a:srgbClr val="000000"/>
                </a:solidFill>
                <a:latin typeface="Times New Roman" pitchFamily="18" charset="0"/>
                <a:ea typeface="楷体_GB2312" pitchFamily="1" charset="-122"/>
              </a:rPr>
              <a:t>幅频响应</a:t>
            </a:r>
          </a:p>
        </p:txBody>
      </p:sp>
      <p:graphicFrame>
        <p:nvGraphicFramePr>
          <p:cNvPr id="13" name="Object 33"/>
          <p:cNvGraphicFramePr>
            <a:graphicFrameLocks noChangeAspect="1"/>
          </p:cNvGraphicFramePr>
          <p:nvPr/>
        </p:nvGraphicFramePr>
        <p:xfrm>
          <a:off x="2187575" y="2181225"/>
          <a:ext cx="2414588" cy="809625"/>
        </p:xfrm>
        <a:graphic>
          <a:graphicData uri="http://schemas.openxmlformats.org/presentationml/2006/ole">
            <mc:AlternateContent xmlns:mc="http://schemas.openxmlformats.org/markup-compatibility/2006">
              <mc:Choice xmlns:v="urn:schemas-microsoft-com:vml" Requires="v">
                <p:oleObj spid="_x0000_s6557" name="公式" r:id="rId6" imgW="1358310" imgH="482391" progId="Equation.3">
                  <p:embed/>
                </p:oleObj>
              </mc:Choice>
              <mc:Fallback>
                <p:oleObj name="公式" r:id="rId6" imgW="1358310" imgH="482391"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87575" y="2181225"/>
                        <a:ext cx="2414588"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Text Box 35"/>
          <p:cNvSpPr txBox="1">
            <a:spLocks noChangeArrowheads="1"/>
          </p:cNvSpPr>
          <p:nvPr/>
        </p:nvSpPr>
        <p:spPr bwMode="auto">
          <a:xfrm>
            <a:off x="781050" y="3111500"/>
            <a:ext cx="1447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spcBef>
                <a:spcPct val="50000"/>
              </a:spcBef>
            </a:pPr>
            <a:r>
              <a:rPr kumimoji="1" lang="zh-CN" altLang="en-US" sz="2000" b="1">
                <a:solidFill>
                  <a:srgbClr val="000000"/>
                </a:solidFill>
                <a:latin typeface="Times New Roman" pitchFamily="18" charset="0"/>
                <a:ea typeface="楷体_GB2312" pitchFamily="1" charset="-122"/>
              </a:rPr>
              <a:t>相频响应</a:t>
            </a:r>
          </a:p>
        </p:txBody>
      </p:sp>
      <p:graphicFrame>
        <p:nvGraphicFramePr>
          <p:cNvPr id="15" name="Object 38"/>
          <p:cNvGraphicFramePr>
            <a:graphicFrameLocks noChangeAspect="1"/>
          </p:cNvGraphicFramePr>
          <p:nvPr/>
        </p:nvGraphicFramePr>
        <p:xfrm>
          <a:off x="2170113" y="3155950"/>
          <a:ext cx="2484437" cy="358775"/>
        </p:xfrm>
        <a:graphic>
          <a:graphicData uri="http://schemas.openxmlformats.org/presentationml/2006/ole">
            <mc:AlternateContent xmlns:mc="http://schemas.openxmlformats.org/markup-compatibility/2006">
              <mc:Choice xmlns:v="urn:schemas-microsoft-com:vml" Requires="v">
                <p:oleObj spid="_x0000_s6558" name="公式" r:id="rId8" imgW="1396394" imgH="215806" progId="Equation.3">
                  <p:embed/>
                </p:oleObj>
              </mc:Choice>
              <mc:Fallback>
                <p:oleObj name="公式" r:id="rId8" imgW="1396394" imgH="215806"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70113" y="3155950"/>
                        <a:ext cx="2484437"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64" name="Text Box 40"/>
          <p:cNvSpPr txBox="1">
            <a:spLocks noChangeArrowheads="1"/>
          </p:cNvSpPr>
          <p:nvPr/>
        </p:nvSpPr>
        <p:spPr bwMode="auto">
          <a:xfrm>
            <a:off x="503238" y="696913"/>
            <a:ext cx="5437187"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pattFill prst="pct50">
                  <a:fgClr>
                    <a:schemeClr val="tx1"/>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30000"/>
              </a:lnSpc>
            </a:pPr>
            <a:r>
              <a:rPr kumimoji="1" lang="en-US" altLang="zh-CN" sz="2800" b="1">
                <a:solidFill>
                  <a:srgbClr val="800000"/>
                </a:solidFill>
                <a:latin typeface="Times New Roman" pitchFamily="18" charset="0"/>
                <a:ea typeface="楷体_GB2312" pitchFamily="1" charset="-122"/>
              </a:rPr>
              <a:t>1.  </a:t>
            </a:r>
            <a:r>
              <a:rPr kumimoji="1" lang="zh-CN" altLang="en-US" sz="2800" b="1">
                <a:solidFill>
                  <a:srgbClr val="800000"/>
                </a:solidFill>
                <a:latin typeface="Times New Roman" pitchFamily="18" charset="0"/>
                <a:ea typeface="楷体_GB2312" pitchFamily="1" charset="-122"/>
              </a:rPr>
              <a:t>增益的传递函数</a:t>
            </a:r>
          </a:p>
        </p:txBody>
      </p:sp>
      <p:graphicFrame>
        <p:nvGraphicFramePr>
          <p:cNvPr id="17" name="Object 41"/>
          <p:cNvGraphicFramePr>
            <a:graphicFrameLocks noChangeAspect="1"/>
          </p:cNvGraphicFramePr>
          <p:nvPr/>
        </p:nvGraphicFramePr>
        <p:xfrm>
          <a:off x="703263" y="1333500"/>
          <a:ext cx="4649787" cy="746125"/>
        </p:xfrm>
        <a:graphic>
          <a:graphicData uri="http://schemas.openxmlformats.org/presentationml/2006/ole">
            <mc:AlternateContent xmlns:mc="http://schemas.openxmlformats.org/markup-compatibility/2006">
              <mc:Choice xmlns:v="urn:schemas-microsoft-com:vml" Requires="v">
                <p:oleObj spid="_x0000_s6559" name="公式" r:id="rId10" imgW="2616200" imgH="444500" progId="Equation.3">
                  <p:embed/>
                </p:oleObj>
              </mc:Choice>
              <mc:Fallback>
                <p:oleObj name="公式" r:id="rId10" imgW="2616200" imgH="4445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03263" y="1333500"/>
                        <a:ext cx="4649787" cy="74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 name="Object 42"/>
          <p:cNvGraphicFramePr>
            <a:graphicFrameLocks noChangeAspect="1"/>
          </p:cNvGraphicFramePr>
          <p:nvPr/>
        </p:nvGraphicFramePr>
        <p:xfrm>
          <a:off x="2017713" y="3692525"/>
          <a:ext cx="1579562" cy="744538"/>
        </p:xfrm>
        <a:graphic>
          <a:graphicData uri="http://schemas.openxmlformats.org/presentationml/2006/ole">
            <mc:AlternateContent xmlns:mc="http://schemas.openxmlformats.org/markup-compatibility/2006">
              <mc:Choice xmlns:v="urn:schemas-microsoft-com:vml" Requires="v">
                <p:oleObj spid="_x0000_s6560" name="公式" r:id="rId12" imgW="888614" imgH="444307" progId="Equation.3">
                  <p:embed/>
                </p:oleObj>
              </mc:Choice>
              <mc:Fallback>
                <p:oleObj name="公式" r:id="rId12" imgW="888614" imgH="444307"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17713" y="3692525"/>
                        <a:ext cx="1579562" cy="74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4535334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strVal val="2/3*#ppt_w"/>
                                          </p:val>
                                        </p:tav>
                                        <p:tav tm="100000">
                                          <p:val>
                                            <p:strVal val="#ppt_w"/>
                                          </p:val>
                                        </p:tav>
                                      </p:tavLst>
                                    </p:anim>
                                    <p:anim calcmode="lin" valueType="num">
                                      <p:cBhvr>
                                        <p:cTn id="8" dur="500" fill="hold"/>
                                        <p:tgtEl>
                                          <p:spTgt spid="17"/>
                                        </p:tgtEl>
                                        <p:attrNameLst>
                                          <p:attrName>ppt_h</p:attrName>
                                        </p:attrNameLst>
                                      </p:cBhvr>
                                      <p:tavLst>
                                        <p:tav tm="0">
                                          <p:val>
                                            <p:strVal val="2/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strips(downRight)">
                                      <p:cBhvr>
                                        <p:cTn id="13" dur="500"/>
                                        <p:tgtEl>
                                          <p:spTgt spid="12"/>
                                        </p:tgtEl>
                                      </p:cBhvr>
                                    </p:animEffect>
                                  </p:childTnLst>
                                </p:cTn>
                              </p:par>
                            </p:childTnLst>
                          </p:cTn>
                        </p:par>
                        <p:par>
                          <p:cTn id="14" fill="hold" nodeType="afterGroup">
                            <p:stCondLst>
                              <p:cond delay="500"/>
                            </p:stCondLst>
                            <p:childTnLst>
                              <p:par>
                                <p:cTn id="15" presetID="18" presetClass="entr" presetSubtype="6"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strips(downRight)">
                                      <p:cBhvr>
                                        <p:cTn id="17" dur="500"/>
                                        <p:tgtEl>
                                          <p:spTgt spid="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strips(downRight)">
                                      <p:cBhvr>
                                        <p:cTn id="22" dur="500"/>
                                        <p:tgtEl>
                                          <p:spTgt spid="14"/>
                                        </p:tgtEl>
                                      </p:cBhvr>
                                    </p:animEffect>
                                  </p:childTnLst>
                                </p:cTn>
                              </p:par>
                            </p:childTnLst>
                          </p:cTn>
                        </p:par>
                        <p:par>
                          <p:cTn id="23" fill="hold" nodeType="afterGroup">
                            <p:stCondLst>
                              <p:cond delay="500"/>
                            </p:stCondLst>
                            <p:childTnLst>
                              <p:par>
                                <p:cTn id="24" presetID="18" presetClass="entr" presetSubtype="6" fill="hold"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strips(downRight)">
                                      <p:cBhvr>
                                        <p:cTn id="26" dur="500"/>
                                        <p:tgtEl>
                                          <p:spTgt spid="1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8" presetClass="entr" presetSubtype="6"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strips(downRight)">
                                      <p:cBhvr>
                                        <p:cTn id="3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701675" y="71438"/>
            <a:ext cx="7888288" cy="646112"/>
          </a:xfrm>
        </p:spPr>
        <p:txBody>
          <a:bodyPr/>
          <a:lstStyle/>
          <a:p>
            <a:r>
              <a:rPr lang="en-US" altLang="zh-CN" smtClean="0"/>
              <a:t>6.2.2  </a:t>
            </a:r>
            <a:r>
              <a:rPr lang="en-US" altLang="zh-CN" i="1" smtClean="0"/>
              <a:t>RC</a:t>
            </a:r>
            <a:r>
              <a:rPr lang="zh-CN" altLang="en-US" smtClean="0"/>
              <a:t>低通电路的频率响应</a:t>
            </a:r>
          </a:p>
        </p:txBody>
      </p:sp>
      <p:graphicFrame>
        <p:nvGraphicFramePr>
          <p:cNvPr id="11" name="Object 19"/>
          <p:cNvGraphicFramePr>
            <a:graphicFrameLocks noChangeAspect="1"/>
          </p:cNvGraphicFramePr>
          <p:nvPr/>
        </p:nvGraphicFramePr>
        <p:xfrm>
          <a:off x="4057650" y="733425"/>
          <a:ext cx="4873625" cy="5287963"/>
        </p:xfrm>
        <a:graphic>
          <a:graphicData uri="http://schemas.openxmlformats.org/presentationml/2006/ole">
            <mc:AlternateContent xmlns:mc="http://schemas.openxmlformats.org/markup-compatibility/2006">
              <mc:Choice xmlns:v="urn:schemas-microsoft-com:vml" Requires="v">
                <p:oleObj spid="_x0000_s7494" name="图片" r:id="rId3" imgW="3246057" imgH="3529092" progId="Word.Picture.8">
                  <p:embed/>
                </p:oleObj>
              </mc:Choice>
              <mc:Fallback>
                <p:oleObj name="图片" r:id="rId3" imgW="3246057" imgH="3529092"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7650" y="733425"/>
                        <a:ext cx="4873625" cy="528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84" name="Object 8"/>
          <p:cNvGraphicFramePr>
            <a:graphicFrameLocks noChangeAspect="1"/>
          </p:cNvGraphicFramePr>
          <p:nvPr/>
        </p:nvGraphicFramePr>
        <p:xfrm>
          <a:off x="815975" y="1311275"/>
          <a:ext cx="2516188" cy="2601913"/>
        </p:xfrm>
        <a:graphic>
          <a:graphicData uri="http://schemas.openxmlformats.org/presentationml/2006/ole">
            <mc:AlternateContent xmlns:mc="http://schemas.openxmlformats.org/markup-compatibility/2006">
              <mc:Choice xmlns:v="urn:schemas-microsoft-com:vml" Requires="v">
                <p:oleObj spid="_x0000_s7495" name="图片" r:id="rId5" imgW="1669774" imgH="1725433" progId="Word.Picture.8">
                  <p:embed/>
                </p:oleObj>
              </mc:Choice>
              <mc:Fallback>
                <p:oleObj name="图片" r:id="rId5" imgW="1669774" imgH="1725433" progId="Word.Picture.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5975" y="1311275"/>
                        <a:ext cx="2516188"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485" name="Text Box 9"/>
          <p:cNvSpPr txBox="1">
            <a:spLocks noChangeArrowheads="1"/>
          </p:cNvSpPr>
          <p:nvPr/>
        </p:nvSpPr>
        <p:spPr bwMode="auto">
          <a:xfrm>
            <a:off x="519113" y="4108450"/>
            <a:ext cx="1482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spcBef>
                <a:spcPct val="50000"/>
              </a:spcBef>
            </a:pPr>
            <a:r>
              <a:rPr kumimoji="1" lang="zh-CN" altLang="en-US" sz="2000" b="1">
                <a:solidFill>
                  <a:srgbClr val="000000"/>
                </a:solidFill>
                <a:latin typeface="Times New Roman" pitchFamily="18" charset="0"/>
                <a:ea typeface="楷体_GB2312" pitchFamily="1" charset="-122"/>
              </a:rPr>
              <a:t>幅频响应</a:t>
            </a:r>
          </a:p>
        </p:txBody>
      </p:sp>
      <p:graphicFrame>
        <p:nvGraphicFramePr>
          <p:cNvPr id="20486" name="Object 10"/>
          <p:cNvGraphicFramePr>
            <a:graphicFrameLocks noChangeAspect="1"/>
          </p:cNvGraphicFramePr>
          <p:nvPr/>
        </p:nvGraphicFramePr>
        <p:xfrm>
          <a:off x="1763713" y="3960813"/>
          <a:ext cx="2414587" cy="809625"/>
        </p:xfrm>
        <a:graphic>
          <a:graphicData uri="http://schemas.openxmlformats.org/presentationml/2006/ole">
            <mc:AlternateContent xmlns:mc="http://schemas.openxmlformats.org/markup-compatibility/2006">
              <mc:Choice xmlns:v="urn:schemas-microsoft-com:vml" Requires="v">
                <p:oleObj spid="_x0000_s7496" name="公式" r:id="rId7" imgW="1358310" imgH="482391" progId="Equation.3">
                  <p:embed/>
                </p:oleObj>
              </mc:Choice>
              <mc:Fallback>
                <p:oleObj name="公式" r:id="rId7" imgW="1358310" imgH="482391"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3713" y="3960813"/>
                        <a:ext cx="2414587"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87" name="Text Box 11"/>
          <p:cNvSpPr txBox="1">
            <a:spLocks noChangeArrowheads="1"/>
          </p:cNvSpPr>
          <p:nvPr/>
        </p:nvSpPr>
        <p:spPr bwMode="auto">
          <a:xfrm>
            <a:off x="496888" y="4891088"/>
            <a:ext cx="1447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spcBef>
                <a:spcPct val="50000"/>
              </a:spcBef>
            </a:pPr>
            <a:r>
              <a:rPr kumimoji="1" lang="zh-CN" altLang="en-US" sz="2000" b="1">
                <a:solidFill>
                  <a:srgbClr val="000000"/>
                </a:solidFill>
                <a:latin typeface="Times New Roman" pitchFamily="18" charset="0"/>
                <a:ea typeface="楷体_GB2312" pitchFamily="1" charset="-122"/>
              </a:rPr>
              <a:t>相频响应</a:t>
            </a:r>
          </a:p>
        </p:txBody>
      </p:sp>
      <p:graphicFrame>
        <p:nvGraphicFramePr>
          <p:cNvPr id="20488" name="Object 12"/>
          <p:cNvGraphicFramePr>
            <a:graphicFrameLocks noChangeAspect="1"/>
          </p:cNvGraphicFramePr>
          <p:nvPr/>
        </p:nvGraphicFramePr>
        <p:xfrm>
          <a:off x="1746250" y="4910138"/>
          <a:ext cx="2484438" cy="358775"/>
        </p:xfrm>
        <a:graphic>
          <a:graphicData uri="http://schemas.openxmlformats.org/presentationml/2006/ole">
            <mc:AlternateContent xmlns:mc="http://schemas.openxmlformats.org/markup-compatibility/2006">
              <mc:Choice xmlns:v="urn:schemas-microsoft-com:vml" Requires="v">
                <p:oleObj spid="_x0000_s7497" name="公式" r:id="rId9" imgW="1396394" imgH="215806" progId="Equation.3">
                  <p:embed/>
                </p:oleObj>
              </mc:Choice>
              <mc:Fallback>
                <p:oleObj name="公式" r:id="rId9" imgW="1396394" imgH="215806"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46250" y="4910138"/>
                        <a:ext cx="2484438"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 name="Text Box 13"/>
          <p:cNvSpPr txBox="1">
            <a:spLocks noChangeArrowheads="1"/>
          </p:cNvSpPr>
          <p:nvPr/>
        </p:nvSpPr>
        <p:spPr bwMode="auto">
          <a:xfrm>
            <a:off x="839788" y="5561013"/>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spcBef>
                <a:spcPct val="50000"/>
              </a:spcBef>
            </a:pPr>
            <a:r>
              <a:rPr kumimoji="1" lang="zh-CN" altLang="en-US" sz="2000" b="1">
                <a:solidFill>
                  <a:srgbClr val="000000"/>
                </a:solidFill>
                <a:latin typeface="Times New Roman" pitchFamily="18" charset="0"/>
                <a:ea typeface="楷体_GB2312" pitchFamily="1" charset="-122"/>
              </a:rPr>
              <a:t>输出滞后输入</a:t>
            </a:r>
            <a:endParaRPr kumimoji="1" lang="zh-CN" altLang="en-US" sz="2000" b="1">
              <a:solidFill>
                <a:srgbClr val="FF0000"/>
              </a:solidFill>
              <a:latin typeface="Times New Roman" pitchFamily="18" charset="0"/>
              <a:ea typeface="楷体_GB2312" pitchFamily="1" charset="-122"/>
            </a:endParaRPr>
          </a:p>
        </p:txBody>
      </p:sp>
      <p:sp>
        <p:nvSpPr>
          <p:cNvPr id="20490" name="Text Box 18"/>
          <p:cNvSpPr txBox="1">
            <a:spLocks noChangeArrowheads="1"/>
          </p:cNvSpPr>
          <p:nvPr/>
        </p:nvSpPr>
        <p:spPr bwMode="auto">
          <a:xfrm>
            <a:off x="503238" y="708025"/>
            <a:ext cx="5437187"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pattFill prst="pct50">
                  <a:fgClr>
                    <a:schemeClr val="tx1"/>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30000"/>
              </a:lnSpc>
            </a:pPr>
            <a:r>
              <a:rPr kumimoji="1" lang="en-US" altLang="zh-CN" sz="2800" b="1">
                <a:solidFill>
                  <a:srgbClr val="800000"/>
                </a:solidFill>
                <a:latin typeface="Times New Roman" pitchFamily="18" charset="0"/>
                <a:ea typeface="楷体_GB2312" pitchFamily="1" charset="-122"/>
              </a:rPr>
              <a:t>2.  </a:t>
            </a:r>
            <a:r>
              <a:rPr kumimoji="1" lang="zh-CN" altLang="en-US" sz="2800" b="1">
                <a:solidFill>
                  <a:srgbClr val="800000"/>
                </a:solidFill>
                <a:latin typeface="Times New Roman" pitchFamily="18" charset="0"/>
                <a:ea typeface="楷体_GB2312" pitchFamily="1" charset="-122"/>
              </a:rPr>
              <a:t>频率响应曲线</a:t>
            </a:r>
          </a:p>
        </p:txBody>
      </p:sp>
    </p:spTree>
    <p:extLst>
      <p:ext uri="{BB962C8B-B14F-4D97-AF65-F5344CB8AC3E}">
        <p14:creationId xmlns:p14="http://schemas.microsoft.com/office/powerpoint/2010/main" val="37025952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strips(downRight)">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9922" name="Group 2"/>
          <p:cNvGrpSpPr>
            <a:grpSpLocks/>
          </p:cNvGrpSpPr>
          <p:nvPr/>
        </p:nvGrpSpPr>
        <p:grpSpPr bwMode="auto">
          <a:xfrm>
            <a:off x="179388" y="3797300"/>
            <a:ext cx="2819400" cy="2286000"/>
            <a:chOff x="0" y="0"/>
            <a:chExt cx="1776" cy="1440"/>
          </a:xfrm>
        </p:grpSpPr>
        <p:pic>
          <p:nvPicPr>
            <p:cNvPr id="209923" name="Picture 3" descr="Dz050401"/>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r="62135" b="8925"/>
            <a:stretch>
              <a:fillRect/>
            </a:stretch>
          </p:blipFill>
          <p:spPr bwMode="auto">
            <a:xfrm>
              <a:off x="0" y="0"/>
              <a:ext cx="1776" cy="14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09924" name="Line 4"/>
            <p:cNvSpPr>
              <a:spLocks noChangeShapeType="1"/>
            </p:cNvSpPr>
            <p:nvPr/>
          </p:nvSpPr>
          <p:spPr bwMode="auto">
            <a:xfrm>
              <a:off x="492" y="539"/>
              <a:ext cx="0" cy="227"/>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925" name="Line 5"/>
            <p:cNvSpPr>
              <a:spLocks noChangeShapeType="1"/>
            </p:cNvSpPr>
            <p:nvPr/>
          </p:nvSpPr>
          <p:spPr bwMode="auto">
            <a:xfrm>
              <a:off x="544" y="539"/>
              <a:ext cx="0" cy="227"/>
            </a:xfrm>
            <a:prstGeom prst="line">
              <a:avLst/>
            </a:prstGeom>
            <a:noFill/>
            <a:ln w="28575"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09926" name="AutoShape 6"/>
          <p:cNvSpPr>
            <a:spLocks/>
          </p:cNvSpPr>
          <p:nvPr/>
        </p:nvSpPr>
        <p:spPr bwMode="auto">
          <a:xfrm>
            <a:off x="3132137" y="3644900"/>
            <a:ext cx="1203326" cy="949325"/>
          </a:xfrm>
          <a:prstGeom prst="borderCallout1">
            <a:avLst>
              <a:gd name="adj1" fmla="val 12042"/>
              <a:gd name="adj2" fmla="val -8634"/>
              <a:gd name="adj3" fmla="val 68727"/>
              <a:gd name="adj4" fmla="val -64028"/>
            </a:avLst>
          </a:prstGeom>
          <a:solidFill>
            <a:srgbClr val="FFFFCC"/>
          </a:solidFill>
          <a:ln w="19050" cap="sq" cmpd="sng">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b="1" dirty="0">
                <a:ea typeface="宋体" pitchFamily="2" charset="-122"/>
              </a:rPr>
              <a:t>高通电</a:t>
            </a:r>
            <a:r>
              <a:rPr lang="zh-CN" b="1" dirty="0" smtClean="0">
                <a:ea typeface="宋体" pitchFamily="2" charset="-122"/>
              </a:rPr>
              <a:t>路</a:t>
            </a:r>
            <a:r>
              <a:rPr lang="zh-CN" altLang="en-US" b="1" dirty="0" smtClean="0">
                <a:ea typeface="宋体" pitchFamily="2" charset="-122"/>
              </a:rPr>
              <a:t>决定下限频率</a:t>
            </a:r>
            <a:endParaRPr lang="zh-CN" b="1" dirty="0">
              <a:ea typeface="宋体" pitchFamily="2" charset="-122"/>
            </a:endParaRPr>
          </a:p>
        </p:txBody>
      </p:sp>
      <p:sp>
        <p:nvSpPr>
          <p:cNvPr id="209927" name="AutoShape 7"/>
          <p:cNvSpPr>
            <a:spLocks/>
          </p:cNvSpPr>
          <p:nvPr/>
        </p:nvSpPr>
        <p:spPr bwMode="auto">
          <a:xfrm>
            <a:off x="3132138" y="4711700"/>
            <a:ext cx="1283716" cy="890588"/>
          </a:xfrm>
          <a:prstGeom prst="borderCallout1">
            <a:avLst>
              <a:gd name="adj1" fmla="val 12833"/>
              <a:gd name="adj2" fmla="val -7560"/>
              <a:gd name="adj3" fmla="val 71125"/>
              <a:gd name="adj4" fmla="val -168190"/>
            </a:avLst>
          </a:prstGeom>
          <a:solidFill>
            <a:srgbClr val="FFFFCC"/>
          </a:solidFill>
          <a:ln w="19050" cap="sq" cmpd="sng">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b="1" dirty="0">
                <a:ea typeface="宋体" pitchFamily="2" charset="-122"/>
              </a:rPr>
              <a:t>低通电</a:t>
            </a:r>
            <a:r>
              <a:rPr lang="zh-CN" b="1" dirty="0" smtClean="0">
                <a:ea typeface="宋体" pitchFamily="2" charset="-122"/>
              </a:rPr>
              <a:t>路</a:t>
            </a:r>
            <a:r>
              <a:rPr lang="zh-CN" altLang="en-US" b="1" dirty="0" smtClean="0">
                <a:ea typeface="宋体" pitchFamily="2" charset="-122"/>
              </a:rPr>
              <a:t>决定上限频率</a:t>
            </a:r>
            <a:endParaRPr lang="zh-CN" b="1" dirty="0">
              <a:ea typeface="宋体" pitchFamily="2" charset="-122"/>
            </a:endParaRPr>
          </a:p>
        </p:txBody>
      </p:sp>
      <p:grpSp>
        <p:nvGrpSpPr>
          <p:cNvPr id="209928" name="Group 8"/>
          <p:cNvGrpSpPr>
            <a:grpSpLocks/>
          </p:cNvGrpSpPr>
          <p:nvPr/>
        </p:nvGrpSpPr>
        <p:grpSpPr bwMode="auto">
          <a:xfrm>
            <a:off x="1017588" y="4940300"/>
            <a:ext cx="249237" cy="906463"/>
            <a:chOff x="0" y="0"/>
            <a:chExt cx="157" cy="571"/>
          </a:xfrm>
        </p:grpSpPr>
        <p:grpSp>
          <p:nvGrpSpPr>
            <p:cNvPr id="209929" name="Group 9"/>
            <p:cNvGrpSpPr>
              <a:grpSpLocks/>
            </p:cNvGrpSpPr>
            <p:nvPr/>
          </p:nvGrpSpPr>
          <p:grpSpPr bwMode="auto">
            <a:xfrm>
              <a:off x="0" y="0"/>
              <a:ext cx="157" cy="522"/>
              <a:chOff x="0" y="0"/>
              <a:chExt cx="157" cy="522"/>
            </a:xfrm>
          </p:grpSpPr>
          <p:sp>
            <p:nvSpPr>
              <p:cNvPr id="209930" name="Line 10"/>
              <p:cNvSpPr>
                <a:spLocks noChangeShapeType="1"/>
              </p:cNvSpPr>
              <p:nvPr/>
            </p:nvSpPr>
            <p:spPr bwMode="auto">
              <a:xfrm>
                <a:off x="0" y="240"/>
                <a:ext cx="154" cy="0"/>
              </a:xfrm>
              <a:prstGeom prst="line">
                <a:avLst/>
              </a:prstGeom>
              <a:noFill/>
              <a:ln w="28575" cap="sq"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9931" name="Line 11"/>
              <p:cNvSpPr>
                <a:spLocks noChangeShapeType="1"/>
              </p:cNvSpPr>
              <p:nvPr/>
            </p:nvSpPr>
            <p:spPr bwMode="auto">
              <a:xfrm>
                <a:off x="1" y="312"/>
                <a:ext cx="156" cy="0"/>
              </a:xfrm>
              <a:prstGeom prst="line">
                <a:avLst/>
              </a:prstGeom>
              <a:noFill/>
              <a:ln w="28575" cap="sq" cmpd="sng">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9932" name="Line 12"/>
              <p:cNvSpPr>
                <a:spLocks noChangeShapeType="1"/>
              </p:cNvSpPr>
              <p:nvPr/>
            </p:nvSpPr>
            <p:spPr bwMode="auto">
              <a:xfrm>
                <a:off x="72" y="0"/>
                <a:ext cx="0" cy="240"/>
              </a:xfrm>
              <a:prstGeom prst="line">
                <a:avLst/>
              </a:prstGeom>
              <a:noFill/>
              <a:ln w="9525" cmpd="sng">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9933" name="Line 13"/>
              <p:cNvSpPr>
                <a:spLocks noChangeShapeType="1"/>
              </p:cNvSpPr>
              <p:nvPr/>
            </p:nvSpPr>
            <p:spPr bwMode="auto">
              <a:xfrm>
                <a:off x="72" y="311"/>
                <a:ext cx="0" cy="211"/>
              </a:xfrm>
              <a:prstGeom prst="line">
                <a:avLst/>
              </a:prstGeom>
              <a:noFill/>
              <a:ln w="9525" cmpd="sng">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09934" name="Oval 14"/>
            <p:cNvSpPr>
              <a:spLocks noChangeArrowheads="1"/>
            </p:cNvSpPr>
            <p:nvPr/>
          </p:nvSpPr>
          <p:spPr bwMode="auto">
            <a:xfrm>
              <a:off x="48" y="525"/>
              <a:ext cx="46" cy="46"/>
            </a:xfrm>
            <a:prstGeom prst="ellipse">
              <a:avLst/>
            </a:prstGeom>
            <a:solidFill>
              <a:schemeClr val="tx1"/>
            </a:solidFill>
            <a:ln w="952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09935" name="Text Box 15"/>
          <p:cNvSpPr txBox="1">
            <a:spLocks noChangeArrowheads="1"/>
          </p:cNvSpPr>
          <p:nvPr/>
        </p:nvSpPr>
        <p:spPr bwMode="auto">
          <a:xfrm>
            <a:off x="1042988" y="5445125"/>
            <a:ext cx="9350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sz="1800" b="1">
                <a:ea typeface="宋体" pitchFamily="2" charset="-122"/>
              </a:rPr>
              <a:t>结电容</a:t>
            </a:r>
          </a:p>
        </p:txBody>
      </p:sp>
      <p:graphicFrame>
        <p:nvGraphicFramePr>
          <p:cNvPr id="209936" name="Object 16"/>
          <p:cNvGraphicFramePr>
            <a:graphicFrameLocks noChangeAspect="1"/>
          </p:cNvGraphicFramePr>
          <p:nvPr/>
        </p:nvGraphicFramePr>
        <p:xfrm>
          <a:off x="611188" y="908050"/>
          <a:ext cx="2303462" cy="1539875"/>
        </p:xfrm>
        <a:graphic>
          <a:graphicData uri="http://schemas.openxmlformats.org/presentationml/2006/ole">
            <mc:AlternateContent xmlns:mc="http://schemas.openxmlformats.org/markup-compatibility/2006">
              <mc:Choice xmlns:v="urn:schemas-microsoft-com:vml" Requires="v">
                <p:oleObj spid="_x0000_s85142" r:id="rId5" imgW="7706801" imgH="5152381" progId="">
                  <p:embed/>
                </p:oleObj>
              </mc:Choice>
              <mc:Fallback>
                <p:oleObj r:id="rId5" imgW="7706801" imgH="5152381"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88" y="908050"/>
                        <a:ext cx="2303462" cy="153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9937" name="Rectangle 17"/>
          <p:cNvSpPr>
            <a:spLocks noChangeArrowheads="1"/>
          </p:cNvSpPr>
          <p:nvPr/>
        </p:nvSpPr>
        <p:spPr bwMode="auto">
          <a:xfrm>
            <a:off x="4500563" y="150813"/>
            <a:ext cx="3095625"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lnSpc>
                <a:spcPct val="150000"/>
              </a:lnSpc>
              <a:buFontTx/>
              <a:buNone/>
            </a:pPr>
            <a:r>
              <a:rPr lang="zh-CN" b="1">
                <a:ea typeface="宋体" pitchFamily="2" charset="-122"/>
              </a:rPr>
              <a:t>（</a:t>
            </a:r>
            <a:r>
              <a:rPr lang="zh-CN" altLang="zh-CN" b="1">
                <a:ea typeface="宋体" pitchFamily="2" charset="-122"/>
              </a:rPr>
              <a:t>2</a:t>
            </a:r>
            <a:r>
              <a:rPr lang="zh-CN" b="1">
                <a:ea typeface="宋体" pitchFamily="2" charset="-122"/>
              </a:rPr>
              <a:t>）低通电路</a:t>
            </a:r>
            <a:r>
              <a:rPr lang="zh-CN" altLang="zh-CN" b="1">
                <a:ea typeface="宋体" pitchFamily="2" charset="-122"/>
              </a:rPr>
              <a:t>:</a:t>
            </a:r>
          </a:p>
        </p:txBody>
      </p:sp>
      <p:graphicFrame>
        <p:nvGraphicFramePr>
          <p:cNvPr id="209938" name="Object 18"/>
          <p:cNvGraphicFramePr>
            <a:graphicFrameLocks noChangeAspect="1"/>
          </p:cNvGraphicFramePr>
          <p:nvPr/>
        </p:nvGraphicFramePr>
        <p:xfrm>
          <a:off x="5580063" y="981075"/>
          <a:ext cx="2303462" cy="1517650"/>
        </p:xfrm>
        <a:graphic>
          <a:graphicData uri="http://schemas.openxmlformats.org/presentationml/2006/ole">
            <mc:AlternateContent xmlns:mc="http://schemas.openxmlformats.org/markup-compatibility/2006">
              <mc:Choice xmlns:v="urn:schemas-microsoft-com:vml" Requires="v">
                <p:oleObj spid="_x0000_s85143" r:id="rId7" imgW="7763959" imgH="5114286" progId="">
                  <p:embed/>
                </p:oleObj>
              </mc:Choice>
              <mc:Fallback>
                <p:oleObj r:id="rId7" imgW="7763959" imgH="5114286"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80063" y="981075"/>
                        <a:ext cx="2303462" cy="151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9939" name="Text Box 19"/>
          <p:cNvSpPr txBox="1">
            <a:spLocks noChangeArrowheads="1"/>
          </p:cNvSpPr>
          <p:nvPr/>
        </p:nvSpPr>
        <p:spPr bwMode="auto">
          <a:xfrm>
            <a:off x="323850" y="260350"/>
            <a:ext cx="8424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b="1">
                <a:solidFill>
                  <a:schemeClr val="tx2"/>
                </a:solidFill>
                <a:ea typeface="宋体" pitchFamily="2" charset="-122"/>
              </a:rPr>
              <a:t>（</a:t>
            </a:r>
            <a:r>
              <a:rPr lang="zh-CN" altLang="zh-CN" b="1">
                <a:solidFill>
                  <a:schemeClr val="tx2"/>
                </a:solidFill>
                <a:ea typeface="宋体" pitchFamily="2" charset="-122"/>
              </a:rPr>
              <a:t>1</a:t>
            </a:r>
            <a:r>
              <a:rPr lang="zh-CN" b="1">
                <a:solidFill>
                  <a:schemeClr val="tx2"/>
                </a:solidFill>
                <a:ea typeface="宋体" pitchFamily="2" charset="-122"/>
              </a:rPr>
              <a:t>）</a:t>
            </a:r>
            <a:r>
              <a:rPr lang="zh-CN" b="1">
                <a:ea typeface="宋体" pitchFamily="2" charset="-122"/>
              </a:rPr>
              <a:t>高通电路</a:t>
            </a:r>
            <a:r>
              <a:rPr lang="zh-CN" altLang="zh-CN" b="1">
                <a:ea typeface="宋体" pitchFamily="2" charset="-122"/>
              </a:rPr>
              <a:t>:</a:t>
            </a:r>
          </a:p>
        </p:txBody>
      </p:sp>
      <p:pic>
        <p:nvPicPr>
          <p:cNvPr id="209940" name="Picture 20" descr="未标题-2 拷贝"/>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15854" y="3284538"/>
            <a:ext cx="4692650"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9941" name="Rectangle 21">
            <a:hlinkClick r:id="" action="ppaction://hlinkshowjump?jump=nextslide"/>
          </p:cNvPr>
          <p:cNvSpPr>
            <a:spLocks noChangeArrowheads="1"/>
          </p:cNvSpPr>
          <p:nvPr/>
        </p:nvSpPr>
        <p:spPr bwMode="auto">
          <a:xfrm>
            <a:off x="323850" y="2565400"/>
            <a:ext cx="68405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buFontTx/>
              <a:buNone/>
            </a:pPr>
            <a:r>
              <a:rPr lang="zh-CN" sz="2800" b="1">
                <a:solidFill>
                  <a:srgbClr val="000066"/>
                </a:solidFill>
                <a:ea typeface="黑体" pitchFamily="49" charset="-122"/>
              </a:rPr>
              <a:t>阻容耦合单极共射放大电路的幅频响应</a:t>
            </a:r>
          </a:p>
        </p:txBody>
      </p:sp>
      <p:sp>
        <p:nvSpPr>
          <p:cNvPr id="209942" name="AutoShape 22"/>
          <p:cNvSpPr>
            <a:spLocks noChangeArrowheads="1"/>
          </p:cNvSpPr>
          <p:nvPr/>
        </p:nvSpPr>
        <p:spPr bwMode="auto">
          <a:xfrm>
            <a:off x="2627313" y="5876925"/>
            <a:ext cx="3416300" cy="754063"/>
          </a:xfrm>
          <a:prstGeom prst="wedgeRoundRectCallout">
            <a:avLst>
              <a:gd name="adj1" fmla="val 34667"/>
              <a:gd name="adj2" fmla="val -171685"/>
              <a:gd name="adj3" fmla="val 16667"/>
            </a:avLst>
          </a:prstGeom>
          <a:solidFill>
            <a:srgbClr val="FFFF66"/>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sz="2800">
                <a:ea typeface="黑体" pitchFamily="49" charset="-122"/>
              </a:rPr>
              <a:t>耦合旁路电容引起</a:t>
            </a:r>
          </a:p>
        </p:txBody>
      </p:sp>
      <p:sp>
        <p:nvSpPr>
          <p:cNvPr id="209943" name="AutoShape 23"/>
          <p:cNvSpPr>
            <a:spLocks noChangeArrowheads="1"/>
          </p:cNvSpPr>
          <p:nvPr/>
        </p:nvSpPr>
        <p:spPr bwMode="auto">
          <a:xfrm>
            <a:off x="6372225" y="5876925"/>
            <a:ext cx="2520950" cy="647700"/>
          </a:xfrm>
          <a:prstGeom prst="wedgeRoundRectCallout">
            <a:avLst>
              <a:gd name="adj1" fmla="val 32556"/>
              <a:gd name="adj2" fmla="val -180639"/>
              <a:gd name="adj3" fmla="val 16667"/>
            </a:avLst>
          </a:prstGeom>
          <a:solidFill>
            <a:srgbClr val="FFFF66"/>
          </a:solidFill>
          <a:ln w="9525" cmpd="sng">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sz="2800">
                <a:ea typeface="黑体" pitchFamily="49" charset="-122"/>
              </a:rPr>
              <a:t>结电容引起</a:t>
            </a:r>
          </a:p>
        </p:txBody>
      </p:sp>
      <p:sp>
        <p:nvSpPr>
          <p:cNvPr id="209944" name="Line 24"/>
          <p:cNvSpPr>
            <a:spLocks noChangeShapeType="1"/>
          </p:cNvSpPr>
          <p:nvPr/>
        </p:nvSpPr>
        <p:spPr bwMode="auto">
          <a:xfrm flipV="1">
            <a:off x="1042988" y="3716338"/>
            <a:ext cx="1944687" cy="865187"/>
          </a:xfrm>
          <a:prstGeom prst="line">
            <a:avLst/>
          </a:prstGeom>
          <a:noFill/>
          <a:ln w="9525" cmpd="sng">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5523983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9939"/>
                                        </p:tgtEl>
                                        <p:attrNameLst>
                                          <p:attrName>style.visibility</p:attrName>
                                        </p:attrNameLst>
                                      </p:cBhvr>
                                      <p:to>
                                        <p:strVal val="visible"/>
                                      </p:to>
                                    </p:set>
                                    <p:animEffect transition="in" filter="wipe(left)">
                                      <p:cBhvr>
                                        <p:cTn id="7" dur="500"/>
                                        <p:tgtEl>
                                          <p:spTgt spid="2099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09936"/>
                                        </p:tgtEl>
                                        <p:attrNameLst>
                                          <p:attrName>style.visibility</p:attrName>
                                        </p:attrNameLst>
                                      </p:cBhvr>
                                      <p:to>
                                        <p:strVal val="visible"/>
                                      </p:to>
                                    </p:set>
                                    <p:animEffect transition="in" filter="wipe(left)">
                                      <p:cBhvr>
                                        <p:cTn id="12" dur="500"/>
                                        <p:tgtEl>
                                          <p:spTgt spid="2099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9937"/>
                                        </p:tgtEl>
                                        <p:attrNameLst>
                                          <p:attrName>style.visibility</p:attrName>
                                        </p:attrNameLst>
                                      </p:cBhvr>
                                      <p:to>
                                        <p:strVal val="visible"/>
                                      </p:to>
                                    </p:set>
                                    <p:animEffect transition="in" filter="wipe(left)">
                                      <p:cBhvr>
                                        <p:cTn id="17" dur="500"/>
                                        <p:tgtEl>
                                          <p:spTgt spid="20993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09938"/>
                                        </p:tgtEl>
                                        <p:attrNameLst>
                                          <p:attrName>style.visibility</p:attrName>
                                        </p:attrNameLst>
                                      </p:cBhvr>
                                      <p:to>
                                        <p:strVal val="visible"/>
                                      </p:to>
                                    </p:set>
                                    <p:animEffect transition="in" filter="wipe(left)">
                                      <p:cBhvr>
                                        <p:cTn id="22" dur="500"/>
                                        <p:tgtEl>
                                          <p:spTgt spid="20993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09941"/>
                                        </p:tgtEl>
                                        <p:attrNameLst>
                                          <p:attrName>style.visibility</p:attrName>
                                        </p:attrNameLst>
                                      </p:cBhvr>
                                      <p:to>
                                        <p:strVal val="visible"/>
                                      </p:to>
                                    </p:set>
                                    <p:anim calcmode="lin" valueType="num">
                                      <p:cBhvr additive="base">
                                        <p:cTn id="27" dur="500" fill="hold"/>
                                        <p:tgtEl>
                                          <p:spTgt spid="209941"/>
                                        </p:tgtEl>
                                        <p:attrNameLst>
                                          <p:attrName>ppt_x</p:attrName>
                                        </p:attrNameLst>
                                      </p:cBhvr>
                                      <p:tavLst>
                                        <p:tav tm="0">
                                          <p:val>
                                            <p:strVal val="#ppt_x"/>
                                          </p:val>
                                        </p:tav>
                                        <p:tav tm="100000">
                                          <p:val>
                                            <p:strVal val="#ppt_x"/>
                                          </p:val>
                                        </p:tav>
                                      </p:tavLst>
                                    </p:anim>
                                    <p:anim calcmode="lin" valueType="num">
                                      <p:cBhvr additive="base">
                                        <p:cTn id="28" dur="500" fill="hold"/>
                                        <p:tgtEl>
                                          <p:spTgt spid="209941"/>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nodeType="clickEffect">
                                  <p:stCondLst>
                                    <p:cond delay="0"/>
                                  </p:stCondLst>
                                  <p:childTnLst>
                                    <p:set>
                                      <p:cBhvr>
                                        <p:cTn id="32" dur="1" fill="hold">
                                          <p:stCondLst>
                                            <p:cond delay="0"/>
                                          </p:stCondLst>
                                        </p:cTn>
                                        <p:tgtEl>
                                          <p:spTgt spid="209922"/>
                                        </p:tgtEl>
                                        <p:attrNameLst>
                                          <p:attrName>style.visibility</p:attrName>
                                        </p:attrNameLst>
                                      </p:cBhvr>
                                      <p:to>
                                        <p:strVal val="visible"/>
                                      </p:to>
                                    </p:set>
                                    <p:anim calcmode="lin" valueType="num">
                                      <p:cBhvr additive="base">
                                        <p:cTn id="33" dur="500" fill="hold"/>
                                        <p:tgtEl>
                                          <p:spTgt spid="209922"/>
                                        </p:tgtEl>
                                        <p:attrNameLst>
                                          <p:attrName>ppt_x</p:attrName>
                                        </p:attrNameLst>
                                      </p:cBhvr>
                                      <p:tavLst>
                                        <p:tav tm="0">
                                          <p:val>
                                            <p:strVal val="#ppt_x"/>
                                          </p:val>
                                        </p:tav>
                                        <p:tav tm="100000">
                                          <p:val>
                                            <p:strVal val="#ppt_x"/>
                                          </p:val>
                                        </p:tav>
                                      </p:tavLst>
                                    </p:anim>
                                    <p:anim calcmode="lin" valueType="num">
                                      <p:cBhvr additive="base">
                                        <p:cTn id="34" dur="500" fill="hold"/>
                                        <p:tgtEl>
                                          <p:spTgt spid="209922"/>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09944"/>
                                        </p:tgtEl>
                                        <p:attrNameLst>
                                          <p:attrName>style.visibility</p:attrName>
                                        </p:attrNameLst>
                                      </p:cBhvr>
                                      <p:to>
                                        <p:strVal val="visible"/>
                                      </p:to>
                                    </p:set>
                                    <p:anim calcmode="lin" valueType="num">
                                      <p:cBhvr additive="base">
                                        <p:cTn id="39" dur="500" fill="hold"/>
                                        <p:tgtEl>
                                          <p:spTgt spid="209944"/>
                                        </p:tgtEl>
                                        <p:attrNameLst>
                                          <p:attrName>ppt_x</p:attrName>
                                        </p:attrNameLst>
                                      </p:cBhvr>
                                      <p:tavLst>
                                        <p:tav tm="0">
                                          <p:val>
                                            <p:strVal val="#ppt_x"/>
                                          </p:val>
                                        </p:tav>
                                        <p:tav tm="100000">
                                          <p:val>
                                            <p:strVal val="#ppt_x"/>
                                          </p:val>
                                        </p:tav>
                                      </p:tavLst>
                                    </p:anim>
                                    <p:anim calcmode="lin" valueType="num">
                                      <p:cBhvr additive="base">
                                        <p:cTn id="40" dur="500" fill="hold"/>
                                        <p:tgtEl>
                                          <p:spTgt spid="209944"/>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209926"/>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209928"/>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209935"/>
                                        </p:tgtEl>
                                        <p:attrNameLst>
                                          <p:attrName>style.visibility</p:attrName>
                                        </p:attrNameLst>
                                      </p:cBhvr>
                                      <p:to>
                                        <p:strVal val="visible"/>
                                      </p:to>
                                    </p:set>
                                    <p:animEffect transition="in" filter="wipe(left)">
                                      <p:cBhvr>
                                        <p:cTn id="53" dur="500"/>
                                        <p:tgtEl>
                                          <p:spTgt spid="209935"/>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ntr" presetSubtype="0" fill="hold" grpId="0" nodeType="clickEffect">
                                  <p:stCondLst>
                                    <p:cond delay="0"/>
                                  </p:stCondLst>
                                  <p:childTnLst>
                                    <p:set>
                                      <p:cBhvr>
                                        <p:cTn id="57" dur="1" fill="hold">
                                          <p:stCondLst>
                                            <p:cond delay="499"/>
                                          </p:stCondLst>
                                        </p:cTn>
                                        <p:tgtEl>
                                          <p:spTgt spid="209927"/>
                                        </p:tgtEl>
                                        <p:attrNameLst>
                                          <p:attrName>style.visibility</p:attrName>
                                        </p:attrNameLst>
                                      </p:cBhvr>
                                      <p:to>
                                        <p:strVal val="visible"/>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2" presetClass="entr" presetSubtype="4" fill="hold" nodeType="clickEffect">
                                  <p:stCondLst>
                                    <p:cond delay="0"/>
                                  </p:stCondLst>
                                  <p:childTnLst>
                                    <p:set>
                                      <p:cBhvr>
                                        <p:cTn id="61" dur="1" fill="hold">
                                          <p:stCondLst>
                                            <p:cond delay="0"/>
                                          </p:stCondLst>
                                        </p:cTn>
                                        <p:tgtEl>
                                          <p:spTgt spid="209940"/>
                                        </p:tgtEl>
                                        <p:attrNameLst>
                                          <p:attrName>style.visibility</p:attrName>
                                        </p:attrNameLst>
                                      </p:cBhvr>
                                      <p:to>
                                        <p:strVal val="visible"/>
                                      </p:to>
                                    </p:set>
                                    <p:anim calcmode="lin" valueType="num">
                                      <p:cBhvr additive="base">
                                        <p:cTn id="62" dur="500" fill="hold"/>
                                        <p:tgtEl>
                                          <p:spTgt spid="209940"/>
                                        </p:tgtEl>
                                        <p:attrNameLst>
                                          <p:attrName>ppt_x</p:attrName>
                                        </p:attrNameLst>
                                      </p:cBhvr>
                                      <p:tavLst>
                                        <p:tav tm="0">
                                          <p:val>
                                            <p:strVal val="#ppt_x"/>
                                          </p:val>
                                        </p:tav>
                                        <p:tav tm="100000">
                                          <p:val>
                                            <p:strVal val="#ppt_x"/>
                                          </p:val>
                                        </p:tav>
                                      </p:tavLst>
                                    </p:anim>
                                    <p:anim calcmode="lin" valueType="num">
                                      <p:cBhvr additive="base">
                                        <p:cTn id="63" dur="500" fill="hold"/>
                                        <p:tgtEl>
                                          <p:spTgt spid="209940"/>
                                        </p:tgtEl>
                                        <p:attrNameLst>
                                          <p:attrName>ppt_y</p:attrName>
                                        </p:attrNameLst>
                                      </p:cBhvr>
                                      <p:tavLst>
                                        <p:tav tm="0">
                                          <p:val>
                                            <p:strVal val="1+#ppt_h/2"/>
                                          </p:val>
                                        </p:tav>
                                        <p:tav tm="100000">
                                          <p:val>
                                            <p:strVal val="#ppt_y"/>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209942"/>
                                        </p:tgtEl>
                                        <p:attrNameLst>
                                          <p:attrName>style.visibility</p:attrName>
                                        </p:attrNameLst>
                                      </p:cBhvr>
                                      <p:to>
                                        <p:strVal val="visible"/>
                                      </p:to>
                                    </p:set>
                                    <p:anim calcmode="lin" valueType="num">
                                      <p:cBhvr additive="base">
                                        <p:cTn id="68" dur="500" fill="hold"/>
                                        <p:tgtEl>
                                          <p:spTgt spid="209942"/>
                                        </p:tgtEl>
                                        <p:attrNameLst>
                                          <p:attrName>ppt_x</p:attrName>
                                        </p:attrNameLst>
                                      </p:cBhvr>
                                      <p:tavLst>
                                        <p:tav tm="0">
                                          <p:val>
                                            <p:strVal val="#ppt_x"/>
                                          </p:val>
                                        </p:tav>
                                        <p:tav tm="100000">
                                          <p:val>
                                            <p:strVal val="#ppt_x"/>
                                          </p:val>
                                        </p:tav>
                                      </p:tavLst>
                                    </p:anim>
                                    <p:anim calcmode="lin" valueType="num">
                                      <p:cBhvr additive="base">
                                        <p:cTn id="69" dur="500" fill="hold"/>
                                        <p:tgtEl>
                                          <p:spTgt spid="209942"/>
                                        </p:tgtEl>
                                        <p:attrNameLst>
                                          <p:attrName>ppt_y</p:attrName>
                                        </p:attrNameLst>
                                      </p:cBhvr>
                                      <p:tavLst>
                                        <p:tav tm="0">
                                          <p:val>
                                            <p:strVal val="1+#ppt_h/2"/>
                                          </p:val>
                                        </p:tav>
                                        <p:tav tm="100000">
                                          <p:val>
                                            <p:strVal val="#ppt_y"/>
                                          </p:val>
                                        </p:tav>
                                      </p:tavLst>
                                    </p:anim>
                                  </p:childTnLst>
                                </p:cTn>
                              </p:par>
                            </p:childTnLst>
                          </p:cTn>
                        </p:par>
                      </p:childTnLst>
                    </p:cTn>
                  </p:par>
                  <p:par>
                    <p:cTn id="70" fill="hold" nodeType="clickPar">
                      <p:stCondLst>
                        <p:cond delay="indefinite"/>
                      </p:stCondLst>
                      <p:childTnLst>
                        <p:par>
                          <p:cTn id="71" fill="hold" nodeType="withGroup">
                            <p:stCondLst>
                              <p:cond delay="0"/>
                            </p:stCondLst>
                            <p:childTnLst>
                              <p:par>
                                <p:cTn id="72" presetID="2" presetClass="entr" presetSubtype="4" fill="hold" grpId="0" nodeType="clickEffect">
                                  <p:stCondLst>
                                    <p:cond delay="0"/>
                                  </p:stCondLst>
                                  <p:childTnLst>
                                    <p:set>
                                      <p:cBhvr>
                                        <p:cTn id="73" dur="1" fill="hold">
                                          <p:stCondLst>
                                            <p:cond delay="0"/>
                                          </p:stCondLst>
                                        </p:cTn>
                                        <p:tgtEl>
                                          <p:spTgt spid="209943"/>
                                        </p:tgtEl>
                                        <p:attrNameLst>
                                          <p:attrName>style.visibility</p:attrName>
                                        </p:attrNameLst>
                                      </p:cBhvr>
                                      <p:to>
                                        <p:strVal val="visible"/>
                                      </p:to>
                                    </p:set>
                                    <p:anim calcmode="lin" valueType="num">
                                      <p:cBhvr additive="base">
                                        <p:cTn id="74" dur="500" fill="hold"/>
                                        <p:tgtEl>
                                          <p:spTgt spid="209943"/>
                                        </p:tgtEl>
                                        <p:attrNameLst>
                                          <p:attrName>ppt_x</p:attrName>
                                        </p:attrNameLst>
                                      </p:cBhvr>
                                      <p:tavLst>
                                        <p:tav tm="0">
                                          <p:val>
                                            <p:strVal val="#ppt_x"/>
                                          </p:val>
                                        </p:tav>
                                        <p:tav tm="100000">
                                          <p:val>
                                            <p:strVal val="#ppt_x"/>
                                          </p:val>
                                        </p:tav>
                                      </p:tavLst>
                                    </p:anim>
                                    <p:anim calcmode="lin" valueType="num">
                                      <p:cBhvr additive="base">
                                        <p:cTn id="75" dur="500" fill="hold"/>
                                        <p:tgtEl>
                                          <p:spTgt spid="2099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6" grpId="0" animBg="1" autoUpdateAnimBg="0"/>
      <p:bldP spid="209927" grpId="0" animBg="1" autoUpdateAnimBg="0"/>
      <p:bldP spid="209935" grpId="0" autoUpdateAnimBg="0"/>
      <p:bldP spid="209937" grpId="0" autoUpdateAnimBg="0"/>
      <p:bldP spid="209939" grpId="0" autoUpdateAnimBg="0"/>
      <p:bldP spid="209941" grpId="0" autoUpdateAnimBg="0"/>
      <p:bldP spid="209942" grpId="0" animBg="1" autoUpdateAnimBg="0"/>
      <p:bldP spid="209943" grpId="0" animBg="1" autoUpdateAnimBg="0"/>
      <p:bldP spid="20994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Text Box 2"/>
          <p:cNvSpPr txBox="1">
            <a:spLocks noChangeArrowheads="1"/>
          </p:cNvSpPr>
          <p:nvPr/>
        </p:nvSpPr>
        <p:spPr bwMode="auto">
          <a:xfrm>
            <a:off x="900113" y="2243138"/>
            <a:ext cx="705961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sz="2800" b="1">
                <a:ea typeface="宋体" pitchFamily="2" charset="-122"/>
              </a:rPr>
              <a:t>中频段：</a:t>
            </a:r>
            <a:r>
              <a:rPr lang="zh-CN" sz="2800" b="1">
                <a:solidFill>
                  <a:srgbClr val="FF0000"/>
                </a:solidFill>
                <a:ea typeface="宋体" pitchFamily="2" charset="-122"/>
              </a:rPr>
              <a:t>旁路和耦合电容</a:t>
            </a:r>
            <a:r>
              <a:rPr lang="zh-CN" sz="2800" b="1">
                <a:ea typeface="宋体" pitchFamily="2" charset="-122"/>
              </a:rPr>
              <a:t>短路，</a:t>
            </a:r>
            <a:r>
              <a:rPr lang="zh-CN" sz="2800" b="1">
                <a:solidFill>
                  <a:schemeClr val="accent2"/>
                </a:solidFill>
                <a:ea typeface="宋体" pitchFamily="2" charset="-122"/>
              </a:rPr>
              <a:t>结电容</a:t>
            </a:r>
            <a:r>
              <a:rPr lang="zh-CN" sz="2800" b="1">
                <a:ea typeface="宋体" pitchFamily="2" charset="-122"/>
              </a:rPr>
              <a:t>开路。</a:t>
            </a:r>
          </a:p>
        </p:txBody>
      </p:sp>
      <p:sp>
        <p:nvSpPr>
          <p:cNvPr id="226307" name="Text Box 3"/>
          <p:cNvSpPr txBox="1">
            <a:spLocks noChangeArrowheads="1"/>
          </p:cNvSpPr>
          <p:nvPr/>
        </p:nvSpPr>
        <p:spPr bwMode="auto">
          <a:xfrm>
            <a:off x="900113" y="2755900"/>
            <a:ext cx="80645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sz="2800" b="1" dirty="0">
                <a:ea typeface="宋体" pitchFamily="2" charset="-122"/>
              </a:rPr>
              <a:t>低频段：考虑</a:t>
            </a:r>
            <a:r>
              <a:rPr lang="zh-CN" sz="2800" b="1" dirty="0">
                <a:solidFill>
                  <a:srgbClr val="FF0000"/>
                </a:solidFill>
                <a:ea typeface="宋体" pitchFamily="2" charset="-122"/>
              </a:rPr>
              <a:t>旁路和耦合电容</a:t>
            </a:r>
            <a:r>
              <a:rPr lang="zh-CN" sz="2800" b="1" dirty="0">
                <a:ea typeface="宋体" pitchFamily="2" charset="-122"/>
              </a:rPr>
              <a:t>的影响，</a:t>
            </a:r>
            <a:r>
              <a:rPr lang="zh-CN" sz="2800" b="1" dirty="0">
                <a:solidFill>
                  <a:schemeClr val="accent2"/>
                </a:solidFill>
                <a:ea typeface="宋体" pitchFamily="2" charset="-122"/>
              </a:rPr>
              <a:t>结电容</a:t>
            </a:r>
            <a:r>
              <a:rPr lang="zh-CN" sz="2800" b="1" dirty="0">
                <a:ea typeface="宋体" pitchFamily="2" charset="-122"/>
              </a:rPr>
              <a:t>开路。</a:t>
            </a:r>
          </a:p>
        </p:txBody>
      </p:sp>
      <p:sp>
        <p:nvSpPr>
          <p:cNvPr id="226308" name="Text Box 4"/>
          <p:cNvSpPr txBox="1">
            <a:spLocks noChangeArrowheads="1"/>
          </p:cNvSpPr>
          <p:nvPr/>
        </p:nvSpPr>
        <p:spPr bwMode="auto">
          <a:xfrm>
            <a:off x="900113" y="3284538"/>
            <a:ext cx="770413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dirty="0">
                <a:ea typeface="宋体" pitchFamily="2" charset="-122"/>
              </a:rPr>
              <a:t>高频段：考虑</a:t>
            </a:r>
            <a:r>
              <a:rPr lang="zh-CN" altLang="en-US" sz="2800" b="1" dirty="0">
                <a:solidFill>
                  <a:schemeClr val="accent2"/>
                </a:solidFill>
                <a:ea typeface="宋体" pitchFamily="2" charset="-122"/>
              </a:rPr>
              <a:t>结电容</a:t>
            </a:r>
            <a:r>
              <a:rPr lang="zh-CN" altLang="en-US" sz="2800" b="1" dirty="0">
                <a:ea typeface="宋体" pitchFamily="2" charset="-122"/>
              </a:rPr>
              <a:t>的影响，</a:t>
            </a:r>
            <a:r>
              <a:rPr lang="zh-CN" altLang="en-US" sz="2800" b="1" dirty="0">
                <a:solidFill>
                  <a:srgbClr val="FF0000"/>
                </a:solidFill>
                <a:ea typeface="宋体" pitchFamily="2" charset="-122"/>
              </a:rPr>
              <a:t>旁路和耦合电容</a:t>
            </a:r>
            <a:r>
              <a:rPr lang="zh-CN" altLang="en-US" sz="2800" b="1" dirty="0">
                <a:ea typeface="宋体" pitchFamily="2" charset="-122"/>
              </a:rPr>
              <a:t>短路。</a:t>
            </a:r>
          </a:p>
        </p:txBody>
      </p:sp>
      <p:sp>
        <p:nvSpPr>
          <p:cNvPr id="226311" name="Text Box 7"/>
          <p:cNvSpPr txBox="1">
            <a:spLocks noChangeArrowheads="1"/>
          </p:cNvSpPr>
          <p:nvPr/>
        </p:nvSpPr>
        <p:spPr bwMode="auto">
          <a:xfrm>
            <a:off x="611188" y="1700213"/>
            <a:ext cx="1152525" cy="523220"/>
          </a:xfrm>
          <a:prstGeom prst="rect">
            <a:avLst/>
          </a:prstGeom>
          <a:solidFill>
            <a:srgbClr val="FFFF00"/>
          </a:solidFill>
          <a:ln>
            <a:noFill/>
          </a:ln>
          <a:effectLst/>
          <a:extLst/>
        </p:spPr>
        <p:txBody>
          <a:bodyPr>
            <a:spAutoFit/>
          </a:bodyPr>
          <a:lstStyle/>
          <a:p>
            <a:pPr algn="l">
              <a:spcBef>
                <a:spcPct val="50000"/>
              </a:spcBef>
            </a:pPr>
            <a:r>
              <a:rPr lang="zh-CN" sz="2800" b="1"/>
              <a:t>原则：</a:t>
            </a:r>
          </a:p>
        </p:txBody>
      </p:sp>
    </p:spTree>
    <p:extLst>
      <p:ext uri="{BB962C8B-B14F-4D97-AF65-F5344CB8AC3E}">
        <p14:creationId xmlns:p14="http://schemas.microsoft.com/office/powerpoint/2010/main" val="32600055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98588" y="404813"/>
            <a:ext cx="6197600" cy="1295400"/>
          </a:xfrm>
        </p:spPr>
        <p:txBody>
          <a:bodyPr rtlCol="0">
            <a:noAutofit/>
          </a:bodyPr>
          <a:lstStyle/>
          <a:p>
            <a:pPr fontAlgn="auto">
              <a:spcAft>
                <a:spcPts val="0"/>
              </a:spcAft>
              <a:defRPr/>
            </a:pPr>
            <a:r>
              <a:rPr lang="en-US" altLang="zh-CN" b="1" dirty="0"/>
              <a:t>6.3  </a:t>
            </a:r>
            <a:r>
              <a:rPr lang="zh-CN" altLang="en-US" b="1" dirty="0" smtClean="0"/>
              <a:t>共</a:t>
            </a:r>
            <a:r>
              <a:rPr lang="zh-CN" altLang="en-US" b="1" dirty="0"/>
              <a:t>源和共射放大电路的低频响应</a:t>
            </a:r>
          </a:p>
        </p:txBody>
      </p:sp>
      <p:sp>
        <p:nvSpPr>
          <p:cNvPr id="21507" name="副标题 2"/>
          <p:cNvSpPr>
            <a:spLocks noGrp="1"/>
          </p:cNvSpPr>
          <p:nvPr>
            <p:ph type="subTitle" idx="1"/>
          </p:nvPr>
        </p:nvSpPr>
        <p:spPr>
          <a:xfrm>
            <a:off x="1371600" y="1989138"/>
            <a:ext cx="6400800" cy="3649662"/>
          </a:xfrm>
        </p:spPr>
        <p:txBody>
          <a:bodyPr/>
          <a:lstStyle/>
          <a:p>
            <a:endParaRPr lang="en-US" altLang="zh-CN" b="1" dirty="0" smtClean="0"/>
          </a:p>
          <a:p>
            <a:r>
              <a:rPr lang="en-US" altLang="zh-CN" b="1" dirty="0" smtClean="0">
                <a:solidFill>
                  <a:srgbClr val="C00000"/>
                </a:solidFill>
              </a:rPr>
              <a:t>6.3.1   </a:t>
            </a:r>
            <a:r>
              <a:rPr lang="zh-CN" altLang="en-US" b="1" dirty="0" smtClean="0">
                <a:solidFill>
                  <a:srgbClr val="C00000"/>
                </a:solidFill>
              </a:rPr>
              <a:t>共源放大电路的低频响应</a:t>
            </a:r>
          </a:p>
          <a:p>
            <a:r>
              <a:rPr lang="en-US" altLang="zh-CN" b="1" dirty="0" smtClean="0">
                <a:solidFill>
                  <a:srgbClr val="C00000"/>
                </a:solidFill>
              </a:rPr>
              <a:t>6.3.2   </a:t>
            </a:r>
            <a:r>
              <a:rPr lang="zh-CN" altLang="en-US" b="1" dirty="0" smtClean="0">
                <a:solidFill>
                  <a:srgbClr val="C00000"/>
                </a:solidFill>
              </a:rPr>
              <a:t>共射放大电路的低频响应</a:t>
            </a:r>
          </a:p>
        </p:txBody>
      </p:sp>
    </p:spTree>
    <p:extLst>
      <p:ext uri="{BB962C8B-B14F-4D97-AF65-F5344CB8AC3E}">
        <p14:creationId xmlns:p14="http://schemas.microsoft.com/office/powerpoint/2010/main" val="24303054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a:xfrm>
            <a:off x="701675" y="71438"/>
            <a:ext cx="7888288" cy="646112"/>
          </a:xfrm>
        </p:spPr>
        <p:txBody>
          <a:bodyPr/>
          <a:lstStyle/>
          <a:p>
            <a:r>
              <a:rPr lang="en-US" altLang="zh-CN" dirty="0" smtClean="0"/>
              <a:t>6.3.1  </a:t>
            </a:r>
            <a:r>
              <a:rPr lang="zh-CN" altLang="en-US" dirty="0" smtClean="0"/>
              <a:t>共源放大电路的低频响应</a:t>
            </a:r>
          </a:p>
        </p:txBody>
      </p:sp>
      <p:sp>
        <p:nvSpPr>
          <p:cNvPr id="10" name="Rectangle 4"/>
          <p:cNvSpPr>
            <a:spLocks noChangeArrowheads="1"/>
          </p:cNvSpPr>
          <p:nvPr/>
        </p:nvSpPr>
        <p:spPr bwMode="auto">
          <a:xfrm>
            <a:off x="682625" y="1557338"/>
            <a:ext cx="4176713" cy="123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lnSpc>
                <a:spcPct val="125000"/>
              </a:lnSpc>
              <a:spcBef>
                <a:spcPct val="0"/>
              </a:spcBef>
              <a:buFontTx/>
              <a:buNone/>
            </a:pPr>
            <a:r>
              <a:rPr lang="en-US" altLang="zh-CN" sz="2000" b="1" dirty="0">
                <a:solidFill>
                  <a:srgbClr val="000000"/>
                </a:solidFill>
                <a:latin typeface="楷体_GB2312"/>
                <a:ea typeface="楷体_GB2312"/>
                <a:cs typeface="楷体_GB2312"/>
              </a:rPr>
              <a:t>    </a:t>
            </a:r>
            <a:r>
              <a:rPr lang="zh-CN" altLang="en-US" sz="2000" b="1" dirty="0">
                <a:solidFill>
                  <a:srgbClr val="000000"/>
                </a:solidFill>
                <a:latin typeface="楷体_GB2312"/>
                <a:ea typeface="楷体_GB2312"/>
                <a:cs typeface="楷体_GB2312"/>
              </a:rPr>
              <a:t>低频区内，电路中的耦合电容、旁路电容的阻抗增大，不能再视为短路。</a:t>
            </a:r>
          </a:p>
        </p:txBody>
      </p:sp>
      <p:sp>
        <p:nvSpPr>
          <p:cNvPr id="22533" name="Text Box 7"/>
          <p:cNvSpPr txBox="1">
            <a:spLocks noChangeArrowheads="1"/>
          </p:cNvSpPr>
          <p:nvPr/>
        </p:nvSpPr>
        <p:spPr bwMode="auto">
          <a:xfrm>
            <a:off x="647700" y="1160463"/>
            <a:ext cx="32766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kumimoji="1" lang="zh-CN" altLang="en-US" sz="2200" b="1">
                <a:solidFill>
                  <a:srgbClr val="000000"/>
                </a:solidFill>
                <a:latin typeface="楷体_GB2312"/>
                <a:ea typeface="楷体_GB2312"/>
                <a:cs typeface="楷体_GB2312"/>
              </a:rPr>
              <a:t>低频小信号等效电路</a:t>
            </a:r>
            <a:endParaRPr kumimoji="1" lang="zh-CN" altLang="en-US" sz="2200">
              <a:solidFill>
                <a:srgbClr val="000000"/>
              </a:solidFill>
              <a:latin typeface="楷体_GB2312"/>
              <a:ea typeface="楷体_GB2312"/>
              <a:cs typeface="楷体_GB2312"/>
            </a:endParaRPr>
          </a:p>
        </p:txBody>
      </p:sp>
      <p:graphicFrame>
        <p:nvGraphicFramePr>
          <p:cNvPr id="22534" name="Object 31"/>
          <p:cNvGraphicFramePr>
            <a:graphicFrameLocks noChangeAspect="1"/>
          </p:cNvGraphicFramePr>
          <p:nvPr/>
        </p:nvGraphicFramePr>
        <p:xfrm>
          <a:off x="287338" y="2673350"/>
          <a:ext cx="4371975" cy="3206750"/>
        </p:xfrm>
        <a:graphic>
          <a:graphicData uri="http://schemas.openxmlformats.org/presentationml/2006/ole">
            <mc:AlternateContent xmlns:mc="http://schemas.openxmlformats.org/markup-compatibility/2006">
              <mc:Choice xmlns:v="urn:schemas-microsoft-com:vml" Requires="v">
                <p:oleObj spid="_x0000_s103666" name="图片" r:id="rId3" imgW="2570289" imgH="1888383" progId="Word.Picture.8">
                  <p:embed/>
                </p:oleObj>
              </mc:Choice>
              <mc:Fallback>
                <p:oleObj name="图片" r:id="rId3" imgW="2570289" imgH="1888383"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338" y="2673350"/>
                        <a:ext cx="4371975" cy="320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33"/>
          <p:cNvGraphicFramePr>
            <a:graphicFrameLocks noChangeAspect="1"/>
          </p:cNvGraphicFramePr>
          <p:nvPr/>
        </p:nvGraphicFramePr>
        <p:xfrm>
          <a:off x="4787900" y="765175"/>
          <a:ext cx="4275138" cy="2817813"/>
        </p:xfrm>
        <a:graphic>
          <a:graphicData uri="http://schemas.openxmlformats.org/presentationml/2006/ole">
            <mc:AlternateContent xmlns:mc="http://schemas.openxmlformats.org/markup-compatibility/2006">
              <mc:Choice xmlns:v="urn:schemas-microsoft-com:vml" Requires="v">
                <p:oleObj spid="_x0000_s103667" name="图片" r:id="rId5" imgW="2513076" imgH="1659456" progId="Word.Picture.8">
                  <p:embed/>
                </p:oleObj>
              </mc:Choice>
              <mc:Fallback>
                <p:oleObj name="图片" r:id="rId5" imgW="2513076" imgH="1659456" progId="Word.Picture.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7900" y="765175"/>
                        <a:ext cx="4275138" cy="281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35"/>
          <p:cNvGraphicFramePr>
            <a:graphicFrameLocks noChangeAspect="1"/>
          </p:cNvGraphicFramePr>
          <p:nvPr>
            <p:extLst>
              <p:ext uri="{D42A27DB-BD31-4B8C-83A1-F6EECF244321}">
                <p14:modId xmlns:p14="http://schemas.microsoft.com/office/powerpoint/2010/main" val="381956796"/>
              </p:ext>
            </p:extLst>
          </p:nvPr>
        </p:nvGraphicFramePr>
        <p:xfrm>
          <a:off x="5364088" y="2616285"/>
          <a:ext cx="1185069" cy="308659"/>
        </p:xfrm>
        <a:graphic>
          <a:graphicData uri="http://schemas.openxmlformats.org/presentationml/2006/ole">
            <mc:AlternateContent xmlns:mc="http://schemas.openxmlformats.org/markup-compatibility/2006">
              <mc:Choice xmlns:v="urn:schemas-microsoft-com:vml" Requires="v">
                <p:oleObj spid="_x0000_s103668" name="公式" r:id="rId7" imgW="914400" imgH="241300" progId="Equation.3">
                  <p:embed/>
                </p:oleObj>
              </mc:Choice>
              <mc:Fallback>
                <p:oleObj name="公式" r:id="rId7" imgW="914400" imgH="2413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64088" y="2616285"/>
                        <a:ext cx="1185069" cy="308659"/>
                      </a:xfrm>
                      <a:prstGeom prst="rect">
                        <a:avLst/>
                      </a:prstGeom>
                      <a:noFill/>
                      <a:ln>
                        <a:noFill/>
                      </a:ln>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1776000780"/>
              </p:ext>
            </p:extLst>
          </p:nvPr>
        </p:nvGraphicFramePr>
        <p:xfrm>
          <a:off x="4788024" y="3789040"/>
          <a:ext cx="4275138" cy="2817813"/>
        </p:xfrm>
        <a:graphic>
          <a:graphicData uri="http://schemas.openxmlformats.org/presentationml/2006/ole">
            <mc:AlternateContent xmlns:mc="http://schemas.openxmlformats.org/markup-compatibility/2006">
              <mc:Choice xmlns:v="urn:schemas-microsoft-com:vml" Requires="v">
                <p:oleObj spid="_x0000_s103669" name="图片" r:id="rId9" imgW="2513076" imgH="1659456" progId="Word.Picture.8">
                  <p:embed/>
                </p:oleObj>
              </mc:Choice>
              <mc:Fallback>
                <p:oleObj name="图片" r:id="rId9" imgW="2513076" imgH="1659456" progId="Word.Picture.8">
                  <p:embed/>
                  <p:pic>
                    <p:nvPicPr>
                      <p:cNvPr id="0" name="Object 3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88024" y="3789040"/>
                        <a:ext cx="4275138" cy="281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28176871"/>
              </p:ext>
            </p:extLst>
          </p:nvPr>
        </p:nvGraphicFramePr>
        <p:xfrm>
          <a:off x="1835696" y="5733256"/>
          <a:ext cx="1320800" cy="782637"/>
        </p:xfrm>
        <a:graphic>
          <a:graphicData uri="http://schemas.openxmlformats.org/presentationml/2006/ole">
            <mc:AlternateContent xmlns:mc="http://schemas.openxmlformats.org/markup-compatibility/2006">
              <mc:Choice xmlns:v="urn:schemas-microsoft-com:vml" Requires="v">
                <p:oleObj spid="_x0000_s103670" name="公式" r:id="rId11" imgW="723586" imgH="431613" progId="Equation.3">
                  <p:embed/>
                </p:oleObj>
              </mc:Choice>
              <mc:Fallback>
                <p:oleObj name="公式" r:id="rId11" imgW="723586" imgH="431613" progId="Equation.3">
                  <p:embed/>
                  <p:pic>
                    <p:nvPicPr>
                      <p:cNvPr id="0" name="Object 3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35696" y="5733256"/>
                        <a:ext cx="1320800" cy="78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5" name="直接箭头连接符 4"/>
          <p:cNvCxnSpPr/>
          <p:nvPr/>
        </p:nvCxnSpPr>
        <p:spPr>
          <a:xfrm>
            <a:off x="6732240" y="3573016"/>
            <a:ext cx="0" cy="43204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73292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ox(in)">
                                      <p:cBhvr>
                                        <p:cTn id="12" dur="500"/>
                                        <p:tgtEl>
                                          <p:spTgt spid="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strips(downRigh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strips(downRigh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ox(in)">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701675" y="71438"/>
            <a:ext cx="7888288" cy="646112"/>
          </a:xfrm>
        </p:spPr>
        <p:txBody>
          <a:bodyPr/>
          <a:lstStyle/>
          <a:p>
            <a:r>
              <a:rPr lang="en-US" altLang="zh-CN" dirty="0" smtClean="0"/>
              <a:t>6.3.1  </a:t>
            </a:r>
            <a:r>
              <a:rPr lang="zh-CN" altLang="en-US" dirty="0" smtClean="0"/>
              <a:t>共源放大电路的低频响应</a:t>
            </a:r>
          </a:p>
        </p:txBody>
      </p:sp>
      <p:sp>
        <p:nvSpPr>
          <p:cNvPr id="24580" name="Text Box 20"/>
          <p:cNvSpPr txBox="1">
            <a:spLocks noChangeArrowheads="1"/>
          </p:cNvSpPr>
          <p:nvPr/>
        </p:nvSpPr>
        <p:spPr bwMode="auto">
          <a:xfrm>
            <a:off x="647700" y="1160463"/>
            <a:ext cx="3276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kumimoji="1" lang="zh-CN" altLang="en-US" sz="2400" b="1" dirty="0">
                <a:solidFill>
                  <a:schemeClr val="accent1"/>
                </a:solidFill>
                <a:latin typeface="楷体_GB2312"/>
                <a:ea typeface="楷体_GB2312"/>
                <a:cs typeface="楷体_GB2312"/>
              </a:rPr>
              <a:t>定性讨论</a:t>
            </a:r>
            <a:endParaRPr kumimoji="1" lang="zh-CN" altLang="en-US" sz="2400" dirty="0">
              <a:solidFill>
                <a:schemeClr val="accent1"/>
              </a:solidFill>
              <a:latin typeface="楷体_GB2312"/>
              <a:ea typeface="楷体_GB2312"/>
              <a:cs typeface="楷体_GB2312"/>
            </a:endParaRPr>
          </a:p>
        </p:txBody>
      </p:sp>
      <p:sp>
        <p:nvSpPr>
          <p:cNvPr id="23" name="Rectangle 26"/>
          <p:cNvSpPr>
            <a:spLocks noChangeArrowheads="1"/>
          </p:cNvSpPr>
          <p:nvPr/>
        </p:nvSpPr>
        <p:spPr bwMode="auto">
          <a:xfrm>
            <a:off x="755576" y="1904153"/>
            <a:ext cx="3636962" cy="1127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lnSpc>
                <a:spcPct val="140000"/>
              </a:lnSpc>
              <a:spcBef>
                <a:spcPct val="0"/>
              </a:spcBef>
              <a:buFontTx/>
              <a:buNone/>
            </a:pPr>
            <a:r>
              <a:rPr lang="en-US" altLang="zh-CN" sz="2400" b="1" i="1" dirty="0">
                <a:solidFill>
                  <a:srgbClr val="000000"/>
                </a:solidFill>
                <a:latin typeface="Times New Roman" pitchFamily="18" charset="0"/>
                <a:ea typeface="楷体_GB2312"/>
                <a:cs typeface="Times New Roman" pitchFamily="18" charset="0"/>
              </a:rPr>
              <a:t>        C</a:t>
            </a:r>
            <a:r>
              <a:rPr lang="en-US" altLang="zh-CN" sz="2400" b="1" baseline="-30000" dirty="0">
                <a:solidFill>
                  <a:srgbClr val="000000"/>
                </a:solidFill>
                <a:latin typeface="Times New Roman" pitchFamily="18" charset="0"/>
                <a:ea typeface="楷体_GB2312"/>
                <a:cs typeface="Times New Roman" pitchFamily="18" charset="0"/>
              </a:rPr>
              <a:t>b1</a:t>
            </a:r>
            <a:r>
              <a:rPr lang="zh-CN" altLang="en-US" sz="2400" b="1" dirty="0">
                <a:solidFill>
                  <a:srgbClr val="000000"/>
                </a:solidFill>
                <a:latin typeface="Times New Roman" pitchFamily="18" charset="0"/>
                <a:ea typeface="楷体_GB2312"/>
                <a:cs typeface="Times New Roman" pitchFamily="18" charset="0"/>
              </a:rPr>
              <a:t>所在的</a:t>
            </a:r>
            <a:r>
              <a:rPr lang="zh-CN" altLang="en-US" sz="2400" b="1" dirty="0">
                <a:solidFill>
                  <a:srgbClr val="C00000"/>
                </a:solidFill>
                <a:latin typeface="Times New Roman" pitchFamily="18" charset="0"/>
                <a:ea typeface="楷体_GB2312"/>
                <a:cs typeface="Times New Roman" pitchFamily="18" charset="0"/>
              </a:rPr>
              <a:t>输入回路</a:t>
            </a:r>
            <a:r>
              <a:rPr lang="zh-CN" altLang="en-US" sz="2400" b="1" dirty="0">
                <a:solidFill>
                  <a:srgbClr val="000000"/>
                </a:solidFill>
                <a:latin typeface="Times New Roman" pitchFamily="18" charset="0"/>
                <a:ea typeface="楷体_GB2312"/>
                <a:cs typeface="Times New Roman" pitchFamily="18" charset="0"/>
              </a:rPr>
              <a:t>构成的是</a:t>
            </a:r>
            <a:r>
              <a:rPr lang="en-US" altLang="zh-CN" sz="2400" b="1" i="1" dirty="0">
                <a:solidFill>
                  <a:srgbClr val="000000"/>
                </a:solidFill>
                <a:latin typeface="Times New Roman" pitchFamily="18" charset="0"/>
                <a:ea typeface="楷体_GB2312"/>
                <a:cs typeface="Times New Roman" pitchFamily="18" charset="0"/>
              </a:rPr>
              <a:t>RC</a:t>
            </a:r>
            <a:r>
              <a:rPr lang="zh-CN" altLang="en-US" sz="2400" b="1" dirty="0">
                <a:solidFill>
                  <a:srgbClr val="000000"/>
                </a:solidFill>
                <a:latin typeface="Times New Roman" pitchFamily="18" charset="0"/>
                <a:ea typeface="楷体_GB2312"/>
                <a:cs typeface="Times New Roman" pitchFamily="18" charset="0"/>
              </a:rPr>
              <a:t>高通电路</a:t>
            </a:r>
          </a:p>
        </p:txBody>
      </p:sp>
      <p:graphicFrame>
        <p:nvGraphicFramePr>
          <p:cNvPr id="2" name="对象 1"/>
          <p:cNvGraphicFramePr>
            <a:graphicFrameLocks noChangeAspect="1"/>
          </p:cNvGraphicFramePr>
          <p:nvPr/>
        </p:nvGraphicFramePr>
        <p:xfrm>
          <a:off x="4805363" y="917575"/>
          <a:ext cx="4275137" cy="2817813"/>
        </p:xfrm>
        <a:graphic>
          <a:graphicData uri="http://schemas.openxmlformats.org/presentationml/2006/ole">
            <mc:AlternateContent xmlns:mc="http://schemas.openxmlformats.org/markup-compatibility/2006">
              <mc:Choice xmlns:v="urn:schemas-microsoft-com:vml" Requires="v">
                <p:oleObj spid="_x0000_s105524" name="图片" r:id="rId3" imgW="2513076" imgH="1659456" progId="Word.Picture.8">
                  <p:embed/>
                </p:oleObj>
              </mc:Choice>
              <mc:Fallback>
                <p:oleObj name="图片" r:id="rId3" imgW="2513076" imgH="1659456" progId="Word.Picture.8">
                  <p:embed/>
                  <p:pic>
                    <p:nvPicPr>
                      <p:cNvPr id="0" name="Object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5363" y="917575"/>
                        <a:ext cx="4275137" cy="281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Rectangle 23"/>
          <p:cNvSpPr>
            <a:spLocks noChangeArrowheads="1"/>
          </p:cNvSpPr>
          <p:nvPr/>
        </p:nvSpPr>
        <p:spPr bwMode="auto">
          <a:xfrm>
            <a:off x="684410" y="3789040"/>
            <a:ext cx="7920038" cy="1127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lnSpc>
                <a:spcPct val="140000"/>
              </a:lnSpc>
              <a:spcBef>
                <a:spcPct val="0"/>
              </a:spcBef>
              <a:buFontTx/>
              <a:buNone/>
            </a:pPr>
            <a:r>
              <a:rPr lang="en-US" altLang="zh-CN" sz="2400" b="1" dirty="0">
                <a:solidFill>
                  <a:srgbClr val="000000"/>
                </a:solidFill>
                <a:latin typeface="Times New Roman" pitchFamily="18" charset="0"/>
                <a:ea typeface="楷体_GB2312"/>
                <a:cs typeface="Times New Roman" pitchFamily="18" charset="0"/>
              </a:rPr>
              <a:t> </a:t>
            </a:r>
            <a:r>
              <a:rPr lang="en-US" altLang="zh-CN" sz="2400" b="1" i="1" dirty="0" smtClean="0">
                <a:solidFill>
                  <a:srgbClr val="000000"/>
                </a:solidFill>
                <a:latin typeface="Times New Roman" pitchFamily="18" charset="0"/>
                <a:ea typeface="楷体_GB2312"/>
                <a:cs typeface="Times New Roman" pitchFamily="18" charset="0"/>
              </a:rPr>
              <a:t>C</a:t>
            </a:r>
            <a:r>
              <a:rPr lang="en-US" altLang="zh-CN" sz="2400" b="1" baseline="-30000" dirty="0" smtClean="0">
                <a:solidFill>
                  <a:srgbClr val="000000"/>
                </a:solidFill>
                <a:latin typeface="Times New Roman" pitchFamily="18" charset="0"/>
                <a:ea typeface="楷体_GB2312"/>
                <a:cs typeface="Times New Roman" pitchFamily="18" charset="0"/>
              </a:rPr>
              <a:t>b2</a:t>
            </a:r>
            <a:r>
              <a:rPr lang="zh-CN" altLang="en-US" sz="2400" b="1" dirty="0" smtClean="0">
                <a:solidFill>
                  <a:srgbClr val="000000"/>
                </a:solidFill>
                <a:latin typeface="Times New Roman" pitchFamily="18" charset="0"/>
                <a:ea typeface="楷体_GB2312"/>
                <a:cs typeface="Times New Roman" pitchFamily="18" charset="0"/>
              </a:rPr>
              <a:t>所在</a:t>
            </a:r>
            <a:r>
              <a:rPr lang="zh-CN" altLang="en-US" sz="2400" b="1" dirty="0">
                <a:solidFill>
                  <a:srgbClr val="000000"/>
                </a:solidFill>
                <a:latin typeface="Times New Roman" pitchFamily="18" charset="0"/>
                <a:ea typeface="楷体_GB2312"/>
                <a:cs typeface="Times New Roman" pitchFamily="18" charset="0"/>
              </a:rPr>
              <a:t>的</a:t>
            </a:r>
            <a:r>
              <a:rPr lang="zh-CN" altLang="en-US" sz="2400" b="1" dirty="0" smtClean="0">
                <a:solidFill>
                  <a:srgbClr val="C00000"/>
                </a:solidFill>
                <a:latin typeface="Times New Roman" pitchFamily="18" charset="0"/>
                <a:ea typeface="楷体_GB2312"/>
                <a:cs typeface="Times New Roman" pitchFamily="18" charset="0"/>
              </a:rPr>
              <a:t>输出</a:t>
            </a:r>
            <a:r>
              <a:rPr lang="zh-CN" altLang="en-US" sz="2400" b="1" dirty="0">
                <a:solidFill>
                  <a:srgbClr val="C00000"/>
                </a:solidFill>
                <a:latin typeface="Times New Roman" pitchFamily="18" charset="0"/>
                <a:ea typeface="楷体_GB2312"/>
                <a:cs typeface="Times New Roman" pitchFamily="18" charset="0"/>
              </a:rPr>
              <a:t>回路</a:t>
            </a:r>
            <a:r>
              <a:rPr lang="zh-CN" altLang="en-US" sz="2400" b="1" dirty="0">
                <a:solidFill>
                  <a:srgbClr val="000000"/>
                </a:solidFill>
                <a:latin typeface="Times New Roman" pitchFamily="18" charset="0"/>
                <a:ea typeface="楷体_GB2312"/>
                <a:cs typeface="Times New Roman" pitchFamily="18" charset="0"/>
              </a:rPr>
              <a:t>也是高通电路，不过不是简单的单时间常数</a:t>
            </a:r>
            <a:r>
              <a:rPr lang="en-US" altLang="zh-CN" sz="2400" b="1" i="1" dirty="0">
                <a:solidFill>
                  <a:srgbClr val="000000"/>
                </a:solidFill>
                <a:latin typeface="Times New Roman" pitchFamily="18" charset="0"/>
                <a:ea typeface="楷体_GB2312"/>
                <a:cs typeface="Times New Roman" pitchFamily="18" charset="0"/>
              </a:rPr>
              <a:t>RC</a:t>
            </a:r>
            <a:r>
              <a:rPr lang="zh-CN" altLang="en-US" sz="2400" b="1" dirty="0">
                <a:solidFill>
                  <a:srgbClr val="000000"/>
                </a:solidFill>
                <a:latin typeface="Times New Roman" pitchFamily="18" charset="0"/>
                <a:ea typeface="楷体_GB2312"/>
                <a:cs typeface="Times New Roman" pitchFamily="18" charset="0"/>
              </a:rPr>
              <a:t>高通电路。</a:t>
            </a:r>
          </a:p>
        </p:txBody>
      </p:sp>
      <p:sp>
        <p:nvSpPr>
          <p:cNvPr id="22" name="Rectangle 23"/>
          <p:cNvSpPr>
            <a:spLocks noChangeArrowheads="1"/>
          </p:cNvSpPr>
          <p:nvPr/>
        </p:nvSpPr>
        <p:spPr bwMode="auto">
          <a:xfrm>
            <a:off x="836810" y="5445224"/>
            <a:ext cx="7920038" cy="549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lnSpc>
                <a:spcPct val="140000"/>
              </a:lnSpc>
              <a:spcBef>
                <a:spcPct val="0"/>
              </a:spcBef>
              <a:buFontTx/>
              <a:buNone/>
            </a:pPr>
            <a:r>
              <a:rPr lang="zh-CN" altLang="en-US" sz="2400" b="1" dirty="0" smtClean="0">
                <a:solidFill>
                  <a:srgbClr val="FF0000"/>
                </a:solidFill>
                <a:latin typeface="Times New Roman" pitchFamily="18" charset="0"/>
                <a:ea typeface="楷体_GB2312"/>
                <a:cs typeface="Times New Roman" pitchFamily="18" charset="0"/>
              </a:rPr>
              <a:t>故整体呈现高通特性。</a:t>
            </a:r>
            <a:endParaRPr lang="zh-CN" altLang="en-US" sz="2400" b="1" dirty="0">
              <a:solidFill>
                <a:srgbClr val="FF0000"/>
              </a:solidFill>
              <a:latin typeface="Times New Roman" pitchFamily="18" charset="0"/>
              <a:ea typeface="楷体_GB2312"/>
              <a:cs typeface="Times New Roman" pitchFamily="18" charset="0"/>
            </a:endParaRPr>
          </a:p>
        </p:txBody>
      </p:sp>
    </p:spTree>
    <p:extLst>
      <p:ext uri="{BB962C8B-B14F-4D97-AF65-F5344CB8AC3E}">
        <p14:creationId xmlns:p14="http://schemas.microsoft.com/office/powerpoint/2010/main" val="24958945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left)">
                                      <p:cBhvr>
                                        <p:cTn id="1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utoUpdateAnimBg="0"/>
      <p:bldP spid="21" grpId="0" autoUpdateAnimBg="0"/>
      <p:bldP spid="22"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body" idx="1"/>
          </p:nvPr>
        </p:nvSpPr>
        <p:spPr>
          <a:xfrm>
            <a:off x="180975" y="692150"/>
            <a:ext cx="7772400" cy="5762625"/>
          </a:xfrm>
          <a:noFill/>
        </p:spPr>
        <p:txBody>
          <a:bodyPr>
            <a:normAutofit/>
          </a:bodyPr>
          <a:lstStyle/>
          <a:p>
            <a:pPr eaLnBrk="1" hangingPunct="1">
              <a:buFontTx/>
              <a:buNone/>
            </a:pPr>
            <a:r>
              <a:rPr lang="zh-CN" altLang="en-US" sz="2800" b="1" dirty="0" smtClean="0">
                <a:solidFill>
                  <a:srgbClr val="FF0000"/>
                </a:solidFill>
              </a:rPr>
              <a:t>知识点</a:t>
            </a:r>
          </a:p>
          <a:p>
            <a:pPr>
              <a:buNone/>
            </a:pPr>
            <a:r>
              <a:rPr lang="zh-CN" altLang="en-US" sz="2800" b="1" dirty="0" smtClean="0"/>
              <a:t> </a:t>
            </a:r>
            <a:r>
              <a:rPr lang="en-US" altLang="zh-CN" sz="2800" b="1" dirty="0" smtClean="0">
                <a:latin typeface="楷体_GB2312" pitchFamily="1" charset="-122"/>
                <a:ea typeface="楷体_GB2312" pitchFamily="1" charset="-122"/>
              </a:rPr>
              <a:t>    </a:t>
            </a:r>
            <a:r>
              <a:rPr lang="zh-CN" altLang="en-US" sz="2800" b="1" dirty="0" smtClean="0">
                <a:latin typeface="楷体_GB2312" pitchFamily="1" charset="-122"/>
                <a:ea typeface="楷体_GB2312" pitchFamily="1" charset="-122"/>
              </a:rPr>
              <a:t>1.</a:t>
            </a:r>
            <a:r>
              <a:rPr lang="zh-CN" altLang="en-US" sz="2800" b="1" dirty="0" smtClean="0">
                <a:latin typeface="楷体_GB2312" pitchFamily="1" charset="-122"/>
                <a:ea typeface="楷体_GB2312" pitchFamily="1" charset="-122"/>
                <a:sym typeface="Arial" pitchFamily="34" charset="0"/>
              </a:rPr>
              <a:t> 静态</a:t>
            </a:r>
            <a:r>
              <a:rPr lang="zh-CN" altLang="en-US" sz="2800" b="1" dirty="0">
                <a:latin typeface="楷体_GB2312" pitchFamily="1" charset="-122"/>
                <a:ea typeface="楷体_GB2312" pitchFamily="1" charset="-122"/>
                <a:sym typeface="Arial" pitchFamily="34" charset="0"/>
              </a:rPr>
              <a:t>工作点稳定电路（基极分压式射极偏置电路，双电源射极偏置电路，恒流源射极偏置电路</a:t>
            </a:r>
            <a:r>
              <a:rPr lang="zh-CN" altLang="en-US" sz="2800" b="1" dirty="0" smtClean="0">
                <a:latin typeface="楷体_GB2312" pitchFamily="1" charset="-122"/>
                <a:ea typeface="楷体_GB2312" pitchFamily="1" charset="-122"/>
                <a:sym typeface="Arial" pitchFamily="34" charset="0"/>
              </a:rPr>
              <a:t>），以上电路静态及动态的分析方法</a:t>
            </a:r>
            <a:endParaRPr lang="en-US" altLang="zh-CN" sz="2800" b="1" dirty="0" smtClean="0">
              <a:latin typeface="楷体_GB2312" pitchFamily="1" charset="-122"/>
              <a:ea typeface="楷体_GB2312" pitchFamily="1" charset="-122"/>
              <a:sym typeface="Arial" pitchFamily="34" charset="0"/>
            </a:endParaRPr>
          </a:p>
          <a:p>
            <a:pPr eaLnBrk="1" hangingPunct="1">
              <a:buFontTx/>
              <a:buNone/>
            </a:pPr>
            <a:r>
              <a:rPr lang="zh-CN" altLang="en-US" sz="2800" b="1" dirty="0" smtClean="0">
                <a:latin typeface="楷体_GB2312" pitchFamily="1" charset="-122"/>
                <a:ea typeface="楷体_GB2312" pitchFamily="1" charset="-122"/>
              </a:rPr>
              <a:t>    </a:t>
            </a:r>
            <a:r>
              <a:rPr lang="zh-CN" altLang="en-US" sz="2800" b="1" dirty="0">
                <a:latin typeface="楷体_GB2312" pitchFamily="1" charset="-122"/>
                <a:ea typeface="楷体_GB2312" pitchFamily="1" charset="-122"/>
              </a:rPr>
              <a:t>2.共集电极放大电路和共基极放大电路组态的判断，静态和动态的分析方法。</a:t>
            </a:r>
          </a:p>
          <a:p>
            <a:pPr>
              <a:buFontTx/>
              <a:buNone/>
            </a:pPr>
            <a:r>
              <a:rPr lang="zh-CN" altLang="en-US" sz="2800" b="1" dirty="0">
                <a:latin typeface="楷体_GB2312" pitchFamily="1" charset="-122"/>
                <a:ea typeface="楷体_GB2312" pitchFamily="1" charset="-122"/>
              </a:rPr>
              <a:t>  </a:t>
            </a:r>
            <a:r>
              <a:rPr lang="en-US" altLang="zh-CN" sz="2800" b="1" dirty="0">
                <a:latin typeface="楷体_GB2312" pitchFamily="1" charset="-122"/>
                <a:ea typeface="楷体_GB2312" pitchFamily="1" charset="-122"/>
              </a:rPr>
              <a:t>3</a:t>
            </a:r>
            <a:r>
              <a:rPr lang="zh-CN" altLang="en-US" sz="2800" b="1" dirty="0">
                <a:latin typeface="楷体_GB2312" pitchFamily="1" charset="-122"/>
                <a:ea typeface="楷体_GB2312" pitchFamily="1" charset="-122"/>
              </a:rPr>
              <a:t>.BJT三种组态放大电路动态性能指标的特点，三种组态电路的应用场合。</a:t>
            </a:r>
          </a:p>
          <a:p>
            <a:pPr>
              <a:buFontTx/>
              <a:buNone/>
            </a:pPr>
            <a:r>
              <a:rPr lang="zh-CN" altLang="en-US" sz="2800" b="1" dirty="0">
                <a:latin typeface="楷体_GB2312" pitchFamily="1" charset="-122"/>
                <a:ea typeface="楷体_GB2312" pitchFamily="1" charset="-122"/>
              </a:rPr>
              <a:t>  </a:t>
            </a:r>
            <a:r>
              <a:rPr lang="en-US" altLang="zh-CN" sz="2800" b="1" dirty="0">
                <a:latin typeface="楷体_GB2312" pitchFamily="1" charset="-122"/>
                <a:ea typeface="楷体_GB2312" pitchFamily="1" charset="-122"/>
              </a:rPr>
              <a:t>4</a:t>
            </a:r>
            <a:r>
              <a:rPr lang="zh-CN" altLang="en-US" sz="2800" b="1" dirty="0" smtClean="0">
                <a:latin typeface="楷体_GB2312" pitchFamily="1" charset="-122"/>
                <a:ea typeface="楷体_GB2312" pitchFamily="1" charset="-122"/>
              </a:rPr>
              <a:t>.多级放大</a:t>
            </a:r>
            <a:r>
              <a:rPr lang="zh-CN" altLang="en-US" sz="2800" b="1" dirty="0">
                <a:latin typeface="楷体_GB2312" pitchFamily="1" charset="-122"/>
                <a:ea typeface="楷体_GB2312" pitchFamily="1" charset="-122"/>
              </a:rPr>
              <a:t>电路电路各级电路组态的判断，静态和动态的分析方法</a:t>
            </a:r>
          </a:p>
          <a:p>
            <a:pPr eaLnBrk="1" hangingPunct="1">
              <a:buFontTx/>
              <a:buNone/>
            </a:pPr>
            <a:endParaRPr lang="zh-CN" altLang="en-US" sz="2800" b="1" dirty="0" smtClean="0">
              <a:latin typeface="楷体_GB2312" pitchFamily="1" charset="-122"/>
              <a:ea typeface="楷体_GB2312" pitchFamily="1" charset="-122"/>
              <a:sym typeface="Arial" pitchFamily="34" charset="0"/>
            </a:endParaRPr>
          </a:p>
        </p:txBody>
      </p:sp>
      <p:sp>
        <p:nvSpPr>
          <p:cNvPr id="80899" name="Rectangle 3"/>
          <p:cNvSpPr>
            <a:spLocks noGrp="1" noChangeArrowheads="1"/>
          </p:cNvSpPr>
          <p:nvPr>
            <p:ph type="title"/>
          </p:nvPr>
        </p:nvSpPr>
        <p:spPr>
          <a:xfrm>
            <a:off x="684213" y="44450"/>
            <a:ext cx="7772400" cy="633413"/>
          </a:xfrm>
          <a:noFill/>
        </p:spPr>
        <p:txBody>
          <a:bodyPr/>
          <a:lstStyle/>
          <a:p>
            <a:pPr eaLnBrk="1" hangingPunct="1"/>
            <a:r>
              <a:rPr lang="zh-CN" altLang="en-US" sz="3200" b="1" dirty="0" smtClean="0">
                <a:solidFill>
                  <a:srgbClr val="000099"/>
                </a:solidFill>
              </a:rPr>
              <a:t>第五周内容回顾</a:t>
            </a:r>
          </a:p>
        </p:txBody>
      </p:sp>
      <p:sp>
        <p:nvSpPr>
          <p:cNvPr id="80900" name="Rectangle 4"/>
          <p:cNvSpPr>
            <a:spLocks noChangeArrowheads="1"/>
          </p:cNvSpPr>
          <p:nvPr/>
        </p:nvSpPr>
        <p:spPr bwMode="auto">
          <a:xfrm>
            <a:off x="0" y="692150"/>
            <a:ext cx="9144000" cy="71438"/>
          </a:xfrm>
          <a:prstGeom prst="rect">
            <a:avLst/>
          </a:prstGeom>
          <a:blipFill dpi="0" rotWithShape="1">
            <a:blip r:embed="rId3"/>
            <a:srcRect/>
            <a:tile tx="0" ty="0" sx="100000" sy="100000" flip="none" algn="tl"/>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endParaRPr lang="zh-CN" altLang="en-US"/>
          </a:p>
        </p:txBody>
      </p:sp>
    </p:spTree>
    <p:extLst>
      <p:ext uri="{BB962C8B-B14F-4D97-AF65-F5344CB8AC3E}">
        <p14:creationId xmlns:p14="http://schemas.microsoft.com/office/powerpoint/2010/main" val="30268740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Line 2"/>
          <p:cNvSpPr>
            <a:spLocks noChangeShapeType="1"/>
          </p:cNvSpPr>
          <p:nvPr/>
        </p:nvSpPr>
        <p:spPr bwMode="auto">
          <a:xfrm>
            <a:off x="533400" y="685800"/>
            <a:ext cx="2057400" cy="0"/>
          </a:xfrm>
          <a:prstGeom prst="line">
            <a:avLst/>
          </a:prstGeom>
          <a:noFill/>
          <a:ln w="88900" cap="sq" cmpd="tri">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788" name="Text Box 4"/>
          <p:cNvSpPr txBox="1">
            <a:spLocks noChangeArrowheads="1"/>
          </p:cNvSpPr>
          <p:nvPr/>
        </p:nvSpPr>
        <p:spPr bwMode="auto">
          <a:xfrm>
            <a:off x="381000" y="765175"/>
            <a:ext cx="3200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sz="2800" b="1" dirty="0" smtClean="0">
                <a:solidFill>
                  <a:srgbClr val="0000FF"/>
                </a:solidFill>
                <a:sym typeface="Symbol" pitchFamily="18" charset="2"/>
              </a:rPr>
              <a:t>低频</a:t>
            </a:r>
            <a:r>
              <a:rPr lang="zh-CN" sz="2800" b="1" dirty="0">
                <a:solidFill>
                  <a:srgbClr val="0000FF"/>
                </a:solidFill>
                <a:sym typeface="Symbol" pitchFamily="18" charset="2"/>
              </a:rPr>
              <a:t>等效电路</a:t>
            </a:r>
            <a:endParaRPr lang="zh-CN" sz="2800" b="1" dirty="0">
              <a:solidFill>
                <a:srgbClr val="0000FF"/>
              </a:solidFill>
              <a:ea typeface="黑体" pitchFamily="49" charset="-122"/>
            </a:endParaRPr>
          </a:p>
        </p:txBody>
      </p:sp>
      <p:pic>
        <p:nvPicPr>
          <p:cNvPr id="246789" name="Picture 5" descr="未标题-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825" y="1557338"/>
            <a:ext cx="4176713" cy="372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790" name="Picture 6" descr="未标题-2 拷贝"/>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43438" y="2371725"/>
            <a:ext cx="4284662"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标题 1"/>
          <p:cNvSpPr txBox="1">
            <a:spLocks/>
          </p:cNvSpPr>
          <p:nvPr/>
        </p:nvSpPr>
        <p:spPr>
          <a:xfrm>
            <a:off x="701675" y="71438"/>
            <a:ext cx="7888288" cy="646112"/>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000" b="1" dirty="0">
                <a:solidFill>
                  <a:schemeClr val="tx2"/>
                </a:solidFill>
                <a:latin typeface="Arial Narrow" panose="020B0606020202030204" pitchFamily="34" charset="0"/>
                <a:ea typeface="黑体" panose="02010609060101010101" pitchFamily="49" charset="-122"/>
                <a:cs typeface="Arial" panose="020B0604020202020204" pitchFamily="34" charset="0"/>
              </a:rPr>
              <a:t>6.3.2  </a:t>
            </a:r>
            <a:r>
              <a:rPr lang="zh-CN" altLang="en-US" sz="3000" b="1" dirty="0">
                <a:solidFill>
                  <a:schemeClr val="tx2"/>
                </a:solidFill>
                <a:latin typeface="Arial Narrow" panose="020B0606020202030204" pitchFamily="34" charset="0"/>
                <a:ea typeface="黑体" panose="02010609060101010101" pitchFamily="49" charset="-122"/>
                <a:cs typeface="Arial" panose="020B0604020202020204" pitchFamily="34" charset="0"/>
              </a:rPr>
              <a:t>共射放大电路的低频响应</a:t>
            </a:r>
          </a:p>
        </p:txBody>
      </p:sp>
    </p:spTree>
    <p:extLst>
      <p:ext uri="{BB962C8B-B14F-4D97-AF65-F5344CB8AC3E}">
        <p14:creationId xmlns:p14="http://schemas.microsoft.com/office/powerpoint/2010/main" val="108943428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46790"/>
                                        </p:tgtEl>
                                        <p:attrNameLst>
                                          <p:attrName>style.visibility</p:attrName>
                                        </p:attrNameLst>
                                      </p:cBhvr>
                                      <p:to>
                                        <p:strVal val="visible"/>
                                      </p:to>
                                    </p:set>
                                    <p:animEffect transition="in" filter="box(in)">
                                      <p:cBhvr>
                                        <p:cTn id="7" dur="500"/>
                                        <p:tgtEl>
                                          <p:spTgt spid="2467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Line 2"/>
          <p:cNvSpPr>
            <a:spLocks noChangeShapeType="1"/>
          </p:cNvSpPr>
          <p:nvPr/>
        </p:nvSpPr>
        <p:spPr bwMode="auto">
          <a:xfrm>
            <a:off x="533400" y="685800"/>
            <a:ext cx="2057400" cy="0"/>
          </a:xfrm>
          <a:prstGeom prst="line">
            <a:avLst/>
          </a:prstGeom>
          <a:noFill/>
          <a:ln w="88900" cap="sq" cmpd="tri">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7812" name="Text Box 4"/>
          <p:cNvSpPr txBox="1">
            <a:spLocks noChangeArrowheads="1"/>
          </p:cNvSpPr>
          <p:nvPr/>
        </p:nvSpPr>
        <p:spPr bwMode="auto">
          <a:xfrm>
            <a:off x="381000" y="914400"/>
            <a:ext cx="3200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sz="2800" b="1" dirty="0" smtClean="0">
                <a:solidFill>
                  <a:srgbClr val="0000FF"/>
                </a:solidFill>
                <a:sym typeface="Symbol" pitchFamily="18" charset="2"/>
              </a:rPr>
              <a:t>低频</a:t>
            </a:r>
            <a:r>
              <a:rPr lang="zh-CN" sz="2800" b="1" dirty="0">
                <a:solidFill>
                  <a:srgbClr val="0000FF"/>
                </a:solidFill>
                <a:sym typeface="Symbol" pitchFamily="18" charset="2"/>
              </a:rPr>
              <a:t>等效电路</a:t>
            </a:r>
            <a:endParaRPr lang="zh-CN" sz="2800" b="1" dirty="0">
              <a:solidFill>
                <a:srgbClr val="0000FF"/>
              </a:solidFill>
              <a:ea typeface="黑体" pitchFamily="49" charset="-122"/>
            </a:endParaRPr>
          </a:p>
        </p:txBody>
      </p:sp>
      <p:sp>
        <p:nvSpPr>
          <p:cNvPr id="247813" name="Text Box 5"/>
          <p:cNvSpPr txBox="1">
            <a:spLocks noChangeArrowheads="1"/>
          </p:cNvSpPr>
          <p:nvPr/>
        </p:nvSpPr>
        <p:spPr bwMode="auto">
          <a:xfrm>
            <a:off x="251520" y="1447800"/>
            <a:ext cx="453638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l">
              <a:spcBef>
                <a:spcPct val="50000"/>
              </a:spcBef>
            </a:pPr>
            <a:r>
              <a:rPr lang="zh-CN" sz="2000" b="1" i="1" dirty="0"/>
              <a:t>设</a:t>
            </a:r>
            <a:r>
              <a:rPr lang="zh-CN" altLang="zh-CN" sz="2000" b="1" i="1" dirty="0">
                <a:latin typeface="Times New Roman" panose="02020603050405020304" pitchFamily="18" charset="0"/>
                <a:cs typeface="Times New Roman" panose="02020603050405020304" pitchFamily="18" charset="0"/>
              </a:rPr>
              <a:t>R</a:t>
            </a:r>
            <a:r>
              <a:rPr lang="zh-CN" altLang="zh-CN" sz="2000" b="1" baseline="-30000" dirty="0">
                <a:latin typeface="Times New Roman" panose="02020603050405020304" pitchFamily="18" charset="0"/>
                <a:cs typeface="Times New Roman" panose="02020603050405020304" pitchFamily="18" charset="0"/>
              </a:rPr>
              <a:t>b</a:t>
            </a:r>
            <a:r>
              <a:rPr lang="zh-CN" altLang="zh-CN" sz="2000" b="1" dirty="0">
                <a:latin typeface="Times New Roman" panose="02020603050405020304" pitchFamily="18" charset="0"/>
                <a:cs typeface="Times New Roman" panose="02020603050405020304" pitchFamily="18" charset="0"/>
              </a:rPr>
              <a:t>=</a:t>
            </a:r>
            <a:r>
              <a:rPr lang="zh-CN" sz="2000" b="1" dirty="0">
                <a:latin typeface="Times New Roman" panose="02020603050405020304" pitchFamily="18" charset="0"/>
                <a:cs typeface="Times New Roman" panose="02020603050405020304" pitchFamily="18" charset="0"/>
              </a:rPr>
              <a:t>（</a:t>
            </a:r>
            <a:r>
              <a:rPr lang="zh-CN" altLang="zh-CN" sz="2000" b="1" i="1" dirty="0">
                <a:latin typeface="Times New Roman" panose="02020603050405020304" pitchFamily="18" charset="0"/>
                <a:cs typeface="Times New Roman" panose="02020603050405020304" pitchFamily="18" charset="0"/>
              </a:rPr>
              <a:t>R</a:t>
            </a:r>
            <a:r>
              <a:rPr lang="zh-CN" altLang="zh-CN" sz="2000" b="1" baseline="-30000" dirty="0">
                <a:latin typeface="Times New Roman" panose="02020603050405020304" pitchFamily="18" charset="0"/>
                <a:cs typeface="Times New Roman" panose="02020603050405020304" pitchFamily="18" charset="0"/>
              </a:rPr>
              <a:t>b1</a:t>
            </a:r>
            <a:r>
              <a:rPr lang="zh-CN" altLang="zh-CN" sz="2000" b="1" dirty="0">
                <a:latin typeface="Times New Roman" panose="02020603050405020304" pitchFamily="18" charset="0"/>
                <a:cs typeface="Times New Roman" panose="02020603050405020304" pitchFamily="18" charset="0"/>
              </a:rPr>
              <a:t>//</a:t>
            </a:r>
            <a:r>
              <a:rPr lang="zh-CN" altLang="zh-CN" sz="2000" b="1" i="1" dirty="0">
                <a:latin typeface="Times New Roman" panose="02020603050405020304" pitchFamily="18" charset="0"/>
                <a:cs typeface="Times New Roman" panose="02020603050405020304" pitchFamily="18" charset="0"/>
              </a:rPr>
              <a:t>R</a:t>
            </a:r>
            <a:r>
              <a:rPr lang="zh-CN" altLang="zh-CN" sz="2000" b="1" baseline="-30000" dirty="0">
                <a:latin typeface="Times New Roman" panose="02020603050405020304" pitchFamily="18" charset="0"/>
                <a:cs typeface="Times New Roman" panose="02020603050405020304" pitchFamily="18" charset="0"/>
              </a:rPr>
              <a:t>b2</a:t>
            </a:r>
            <a:r>
              <a:rPr lang="zh-CN" sz="2000" b="1" dirty="0">
                <a:latin typeface="Times New Roman" panose="02020603050405020304" pitchFamily="18" charset="0"/>
                <a:cs typeface="Times New Roman" panose="02020603050405020304" pitchFamily="18" charset="0"/>
              </a:rPr>
              <a:t>）远大于</a:t>
            </a:r>
            <a:r>
              <a:rPr lang="zh-CN" altLang="zh-CN" sz="2000" b="1" i="1" dirty="0">
                <a:latin typeface="Times New Roman" panose="02020603050405020304" pitchFamily="18" charset="0"/>
                <a:cs typeface="Times New Roman" panose="02020603050405020304" pitchFamily="18" charset="0"/>
              </a:rPr>
              <a:t>R’</a:t>
            </a:r>
            <a:r>
              <a:rPr lang="zh-CN" altLang="zh-CN" sz="2000" b="1" baseline="-30000" dirty="0">
                <a:latin typeface="Times New Roman" panose="02020603050405020304" pitchFamily="18" charset="0"/>
                <a:cs typeface="Times New Roman" panose="02020603050405020304" pitchFamily="18" charset="0"/>
              </a:rPr>
              <a:t>i</a:t>
            </a:r>
            <a:r>
              <a:rPr lang="zh-CN" altLang="zh-CN" sz="2000" b="1" dirty="0">
                <a:latin typeface="Times New Roman" panose="02020603050405020304" pitchFamily="18" charset="0"/>
                <a:cs typeface="Times New Roman" panose="02020603050405020304" pitchFamily="18" charset="0"/>
              </a:rPr>
              <a:t> </a:t>
            </a:r>
          </a:p>
        </p:txBody>
      </p:sp>
      <p:graphicFrame>
        <p:nvGraphicFramePr>
          <p:cNvPr id="247814" name="Object 6"/>
          <p:cNvGraphicFramePr>
            <a:graphicFrameLocks noChangeAspect="1"/>
          </p:cNvGraphicFramePr>
          <p:nvPr/>
        </p:nvGraphicFramePr>
        <p:xfrm>
          <a:off x="971550" y="1989138"/>
          <a:ext cx="1228725" cy="735012"/>
        </p:xfrm>
        <a:graphic>
          <a:graphicData uri="http://schemas.openxmlformats.org/presentationml/2006/ole">
            <mc:AlternateContent xmlns:mc="http://schemas.openxmlformats.org/markup-compatibility/2006">
              <mc:Choice xmlns:v="urn:schemas-microsoft-com:vml" Requires="v">
                <p:oleObj spid="_x0000_s135310" r:id="rId5" imgW="724217" imgH="432117" progId="Equation.3">
                  <p:embed/>
                </p:oleObj>
              </mc:Choice>
              <mc:Fallback>
                <p:oleObj r:id="rId5" imgW="724217" imgH="43211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1989138"/>
                        <a:ext cx="1228725" cy="73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47815" name="Group 7"/>
          <p:cNvGrpSpPr>
            <a:grpSpLocks/>
          </p:cNvGrpSpPr>
          <p:nvPr/>
        </p:nvGrpSpPr>
        <p:grpSpPr bwMode="auto">
          <a:xfrm>
            <a:off x="685800" y="2819400"/>
            <a:ext cx="2438400" cy="484188"/>
            <a:chOff x="0" y="0"/>
            <a:chExt cx="1536" cy="305"/>
          </a:xfrm>
        </p:grpSpPr>
        <p:sp>
          <p:nvSpPr>
            <p:cNvPr id="247816" name="Text Box 8"/>
            <p:cNvSpPr txBox="1">
              <a:spLocks noChangeArrowheads="1"/>
            </p:cNvSpPr>
            <p:nvPr/>
          </p:nvSpPr>
          <p:spPr bwMode="auto">
            <a:xfrm>
              <a:off x="528" y="8"/>
              <a:ext cx="10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b="1">
                  <a:ea typeface="华康简宋" charset="-122"/>
                </a:rPr>
                <a:t>，</a:t>
              </a:r>
              <a:r>
                <a:rPr lang="zh-CN" altLang="zh-CN" b="1" i="1">
                  <a:ea typeface="华康简宋" charset="-122"/>
                </a:rPr>
                <a:t>C</a:t>
              </a:r>
              <a:r>
                <a:rPr lang="zh-CN" altLang="zh-CN" b="1" baseline="-30000">
                  <a:ea typeface="华康简宋" charset="-122"/>
                </a:rPr>
                <a:t>e</a:t>
              </a:r>
              <a:r>
                <a:rPr lang="zh-CN" altLang="zh-CN" b="1">
                  <a:ea typeface="华康简宋" charset="-122"/>
                </a:rPr>
                <a:t>&gt;&gt;</a:t>
              </a:r>
              <a:r>
                <a:rPr lang="zh-CN" altLang="zh-CN" b="1" i="1">
                  <a:ea typeface="华康简宋" charset="-122"/>
                </a:rPr>
                <a:t>C</a:t>
              </a:r>
              <a:r>
                <a:rPr lang="zh-CN" altLang="zh-CN" b="1" baseline="-30000">
                  <a:ea typeface="华康简宋" charset="-122"/>
                </a:rPr>
                <a:t>b2</a:t>
              </a:r>
              <a:r>
                <a:rPr lang="zh-CN" altLang="zh-CN" b="1"/>
                <a:t> </a:t>
              </a:r>
            </a:p>
          </p:txBody>
        </p:sp>
        <p:graphicFrame>
          <p:nvGraphicFramePr>
            <p:cNvPr id="247817" name="Object 9"/>
            <p:cNvGraphicFramePr>
              <a:graphicFrameLocks noChangeAspect="1"/>
            </p:cNvGraphicFramePr>
            <p:nvPr/>
          </p:nvGraphicFramePr>
          <p:xfrm>
            <a:off x="0" y="0"/>
            <a:ext cx="567" cy="305"/>
          </p:xfrm>
          <a:graphic>
            <a:graphicData uri="http://schemas.openxmlformats.org/presentationml/2006/ole">
              <mc:AlternateContent xmlns:mc="http://schemas.openxmlformats.org/markup-compatibility/2006">
                <mc:Choice xmlns:v="urn:schemas-microsoft-com:vml" Requires="v">
                  <p:oleObj spid="_x0000_s135311" r:id="rId7" imgW="445010" imgH="241722" progId="Equation.3">
                    <p:embed/>
                  </p:oleObj>
                </mc:Choice>
                <mc:Fallback>
                  <p:oleObj r:id="rId7" imgW="445010" imgH="241722"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567"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pic>
        <p:nvPicPr>
          <p:cNvPr id="247818" name="Picture 10" descr="未标题-3 拷贝"/>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787900" y="3429000"/>
            <a:ext cx="3657600" cy="242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7819" name="Picture 11" descr="未标题-2 拷贝"/>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787900" y="720031"/>
            <a:ext cx="3600450" cy="242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7820" name="Picture 12" descr="未标题-4 拷贝"/>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39750" y="3417888"/>
            <a:ext cx="3671888" cy="2405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7821" name="Group 13"/>
          <p:cNvGrpSpPr>
            <a:grpSpLocks/>
          </p:cNvGrpSpPr>
          <p:nvPr/>
        </p:nvGrpSpPr>
        <p:grpSpPr bwMode="auto">
          <a:xfrm>
            <a:off x="6011863" y="1926778"/>
            <a:ext cx="762000" cy="1646238"/>
            <a:chOff x="0" y="0"/>
            <a:chExt cx="480" cy="1037"/>
          </a:xfrm>
        </p:grpSpPr>
        <p:sp>
          <p:nvSpPr>
            <p:cNvPr id="247822" name="Line 14"/>
            <p:cNvSpPr>
              <a:spLocks noChangeShapeType="1"/>
            </p:cNvSpPr>
            <p:nvPr/>
          </p:nvSpPr>
          <p:spPr bwMode="auto">
            <a:xfrm>
              <a:off x="0" y="0"/>
              <a:ext cx="144" cy="0"/>
            </a:xfrm>
            <a:prstGeom prst="line">
              <a:avLst/>
            </a:prstGeom>
            <a:noFill/>
            <a:ln w="19050" cmpd="sng">
              <a:solidFill>
                <a:srgbClr val="FF000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7823" name="Line 15"/>
            <p:cNvSpPr>
              <a:spLocks noChangeShapeType="1"/>
            </p:cNvSpPr>
            <p:nvPr/>
          </p:nvSpPr>
          <p:spPr bwMode="auto">
            <a:xfrm>
              <a:off x="0" y="0"/>
              <a:ext cx="0" cy="941"/>
            </a:xfrm>
            <a:prstGeom prst="line">
              <a:avLst/>
            </a:prstGeom>
            <a:noFill/>
            <a:ln w="19050" cmpd="sng">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7824" name="Text Box 16"/>
            <p:cNvSpPr txBox="1">
              <a:spLocks noChangeArrowheads="1"/>
            </p:cNvSpPr>
            <p:nvPr/>
          </p:nvSpPr>
          <p:spPr bwMode="auto">
            <a:xfrm>
              <a:off x="0" y="668"/>
              <a:ext cx="480" cy="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35000"/>
                </a:lnSpc>
                <a:spcBef>
                  <a:spcPct val="50000"/>
                </a:spcBef>
              </a:pPr>
              <a:r>
                <a:rPr lang="zh-CN" altLang="zh-CN" b="1" i="1" dirty="0"/>
                <a:t>R’</a:t>
              </a:r>
              <a:r>
                <a:rPr lang="zh-CN" altLang="zh-CN" b="1" baseline="-30000" dirty="0"/>
                <a:t>i</a:t>
              </a:r>
            </a:p>
          </p:txBody>
        </p:sp>
      </p:grpSp>
      <p:graphicFrame>
        <p:nvGraphicFramePr>
          <p:cNvPr id="247825" name="Object 17"/>
          <p:cNvGraphicFramePr>
            <a:graphicFrameLocks noChangeAspect="1"/>
          </p:cNvGraphicFramePr>
          <p:nvPr/>
        </p:nvGraphicFramePr>
        <p:xfrm>
          <a:off x="1619250" y="5805488"/>
          <a:ext cx="1638300" cy="828675"/>
        </p:xfrm>
        <a:graphic>
          <a:graphicData uri="http://schemas.openxmlformats.org/presentationml/2006/ole">
            <mc:AlternateContent xmlns:mc="http://schemas.openxmlformats.org/markup-compatibility/2006">
              <mc:Choice xmlns:v="urn:schemas-microsoft-com:vml" Requires="v">
                <p:oleObj spid="_x0000_s135312" r:id="rId12" imgW="826122" imgH="419522" progId="Equation.3">
                  <p:embed/>
                </p:oleObj>
              </mc:Choice>
              <mc:Fallback>
                <p:oleObj r:id="rId12" imgW="826122" imgH="419522"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19250" y="5805488"/>
                        <a:ext cx="1638300" cy="828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7826" name="Rectangle 18"/>
          <p:cNvSpPr>
            <a:spLocks noChangeArrowheads="1"/>
          </p:cNvSpPr>
          <p:nvPr/>
        </p:nvSpPr>
        <p:spPr bwMode="auto">
          <a:xfrm>
            <a:off x="6013450" y="4654550"/>
            <a:ext cx="863600" cy="8636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47827" name="Picture 19" descr="未标题-3 拷贝"/>
          <p:cNvPicPr>
            <a:picLocks noChangeAspect="1" noChangeArrowheads="1"/>
          </p:cNvPicPr>
          <p:nvPr/>
        </p:nvPicPr>
        <p:blipFill>
          <a:blip r:embed="rId14" cstate="print">
            <a:extLst>
              <a:ext uri="{28A0092B-C50C-407E-A947-70E740481C1C}">
                <a14:useLocalDpi xmlns:a14="http://schemas.microsoft.com/office/drawing/2010/main" val="0"/>
              </a:ext>
            </a:extLst>
          </a:blip>
          <a:srcRect l="40987" t="55020" r="48975" b="13159"/>
          <a:stretch>
            <a:fillRect/>
          </a:stretch>
        </p:blipFill>
        <p:spPr bwMode="auto">
          <a:xfrm>
            <a:off x="5960428" y="4626848"/>
            <a:ext cx="366712"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47828" name="Picture 20" descr="未标题-3 拷贝"/>
          <p:cNvPicPr>
            <a:picLocks noChangeAspect="1" noChangeArrowheads="1"/>
          </p:cNvPicPr>
          <p:nvPr/>
        </p:nvPicPr>
        <p:blipFill>
          <a:blip r:embed="rId15" cstate="print">
            <a:extLst>
              <a:ext uri="{28A0092B-C50C-407E-A947-70E740481C1C}">
                <a14:useLocalDpi xmlns:a14="http://schemas.microsoft.com/office/drawing/2010/main" val="0"/>
              </a:ext>
            </a:extLst>
          </a:blip>
          <a:srcRect l="40987" t="55020" r="48975" b="13159"/>
          <a:stretch>
            <a:fillRect/>
          </a:stretch>
        </p:blipFill>
        <p:spPr bwMode="auto">
          <a:xfrm>
            <a:off x="6637338" y="4654550"/>
            <a:ext cx="366712"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47829" name="Text Box 21"/>
          <p:cNvSpPr txBox="1">
            <a:spLocks noChangeArrowheads="1"/>
          </p:cNvSpPr>
          <p:nvPr/>
        </p:nvSpPr>
        <p:spPr bwMode="auto">
          <a:xfrm>
            <a:off x="5292725" y="4868863"/>
            <a:ext cx="900113"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800" i="1"/>
              <a:t>C</a:t>
            </a:r>
            <a:r>
              <a:rPr lang="zh-CN" altLang="en-US" sz="1800" baseline="-25000"/>
              <a:t>e1</a:t>
            </a:r>
          </a:p>
        </p:txBody>
      </p:sp>
      <p:sp>
        <p:nvSpPr>
          <p:cNvPr id="247830" name="Text Box 22"/>
          <p:cNvSpPr txBox="1">
            <a:spLocks noChangeArrowheads="1"/>
          </p:cNvSpPr>
          <p:nvPr/>
        </p:nvSpPr>
        <p:spPr bwMode="auto">
          <a:xfrm>
            <a:off x="6840239" y="4818037"/>
            <a:ext cx="900113" cy="411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1800" i="1" dirty="0"/>
              <a:t>C</a:t>
            </a:r>
            <a:r>
              <a:rPr lang="zh-CN" altLang="en-US" sz="1800" baseline="-25000" dirty="0"/>
              <a:t>e2</a:t>
            </a:r>
          </a:p>
        </p:txBody>
      </p:sp>
      <p:graphicFrame>
        <p:nvGraphicFramePr>
          <p:cNvPr id="247831" name="Object 23"/>
          <p:cNvGraphicFramePr>
            <a:graphicFrameLocks noChangeAspect="1"/>
          </p:cNvGraphicFramePr>
          <p:nvPr/>
        </p:nvGraphicFramePr>
        <p:xfrm>
          <a:off x="5364163" y="5876925"/>
          <a:ext cx="1058862" cy="454025"/>
        </p:xfrm>
        <a:graphic>
          <a:graphicData uri="http://schemas.openxmlformats.org/presentationml/2006/ole">
            <mc:AlternateContent xmlns:mc="http://schemas.openxmlformats.org/markup-compatibility/2006">
              <mc:Choice xmlns:v="urn:schemas-microsoft-com:vml" Requires="v">
                <p:oleObj spid="_x0000_s135313" r:id="rId16" imgW="533897" imgH="229097" progId="Equation.3">
                  <p:embed/>
                </p:oleObj>
              </mc:Choice>
              <mc:Fallback>
                <p:oleObj r:id="rId16" imgW="533897" imgH="229097"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364163" y="5876925"/>
                        <a:ext cx="1058862"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 name="标题 1"/>
          <p:cNvSpPr txBox="1">
            <a:spLocks/>
          </p:cNvSpPr>
          <p:nvPr/>
        </p:nvSpPr>
        <p:spPr>
          <a:xfrm>
            <a:off x="701675" y="71438"/>
            <a:ext cx="7888288" cy="646112"/>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3000" b="1" dirty="0">
                <a:solidFill>
                  <a:schemeClr val="tx2"/>
                </a:solidFill>
                <a:latin typeface="Arial Narrow" panose="020B0606020202030204" pitchFamily="34" charset="0"/>
                <a:ea typeface="黑体" panose="02010609060101010101" pitchFamily="49" charset="-122"/>
                <a:cs typeface="Arial" panose="020B0604020202020204" pitchFamily="34" charset="0"/>
              </a:rPr>
              <a:t>6.3.2  </a:t>
            </a:r>
            <a:r>
              <a:rPr lang="zh-CN" altLang="en-US" sz="3000" b="1" dirty="0">
                <a:solidFill>
                  <a:schemeClr val="tx2"/>
                </a:solidFill>
                <a:latin typeface="Arial Narrow" panose="020B0606020202030204" pitchFamily="34" charset="0"/>
                <a:ea typeface="黑体" panose="02010609060101010101" pitchFamily="49" charset="-122"/>
                <a:cs typeface="Arial" panose="020B0604020202020204" pitchFamily="34" charset="0"/>
              </a:rPr>
              <a:t>共射放大电路的低频响应</a:t>
            </a:r>
          </a:p>
        </p:txBody>
      </p:sp>
    </p:spTree>
    <p:extLst>
      <p:ext uri="{BB962C8B-B14F-4D97-AF65-F5344CB8AC3E}">
        <p14:creationId xmlns:p14="http://schemas.microsoft.com/office/powerpoint/2010/main" val="92684303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47813"/>
                                        </p:tgtEl>
                                        <p:attrNameLst>
                                          <p:attrName>style.visibility</p:attrName>
                                        </p:attrNameLst>
                                      </p:cBhvr>
                                      <p:to>
                                        <p:strVal val="visible"/>
                                      </p:to>
                                    </p:set>
                                    <p:animEffect transition="in" filter="strips(downRight)">
                                      <p:cBhvr>
                                        <p:cTn id="7" dur="500"/>
                                        <p:tgtEl>
                                          <p:spTgt spid="247813"/>
                                        </p:tgtEl>
                                      </p:cBhvr>
                                    </p:animEffect>
                                  </p:childTnLst>
                                  <p:subTnLst>
                                    <p:audio>
                                      <p:cMediaNode>
                                        <p:cTn display="0" masterRel="sameClick">
                                          <p:stCondLst>
                                            <p:cond evt="begin" delay="0">
                                              <p:tn val="5"/>
                                            </p:cond>
                                          </p:stCondLst>
                                          <p:endCondLst>
                                            <p:cond evt="onStopAudio" delay="0">
                                              <p:tgtEl>
                                                <p:sldTgt/>
                                              </p:tgtEl>
                                            </p:cond>
                                          </p:endCondLst>
                                        </p:cTn>
                                        <p:tgtEl>
                                          <p:sndTgt r:embed="rId4" name="CHIMES.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247814"/>
                                        </p:tgtEl>
                                        <p:attrNameLst>
                                          <p:attrName>style.visibility</p:attrName>
                                        </p:attrNameLst>
                                      </p:cBhvr>
                                      <p:to>
                                        <p:strVal val="visible"/>
                                      </p:to>
                                    </p:set>
                                    <p:animEffect transition="in" filter="strips(downRight)">
                                      <p:cBhvr>
                                        <p:cTn id="12" dur="500"/>
                                        <p:tgtEl>
                                          <p:spTgt spid="247814"/>
                                        </p:tgtEl>
                                      </p:cBhvr>
                                    </p:animEffect>
                                  </p:childTnLst>
                                  <p:subTnLst>
                                    <p:audio>
                                      <p:cMediaNode>
                                        <p:cTn display="0" masterRel="sameClick">
                                          <p:stCondLst>
                                            <p:cond evt="begin" delay="0">
                                              <p:tn val="10"/>
                                            </p:cond>
                                          </p:stCondLst>
                                          <p:endCondLst>
                                            <p:cond evt="onStopAudio" delay="0">
                                              <p:tgtEl>
                                                <p:sldTgt/>
                                              </p:tgtEl>
                                            </p:cond>
                                          </p:endCondLst>
                                        </p:cTn>
                                        <p:tgtEl>
                                          <p:sndTgt r:embed="rId4" name="CHIMES.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247818"/>
                                        </p:tgtEl>
                                        <p:attrNameLst>
                                          <p:attrName>style.visibility</p:attrName>
                                        </p:attrNameLst>
                                      </p:cBhvr>
                                      <p:to>
                                        <p:strVal val="visible"/>
                                      </p:to>
                                    </p:set>
                                    <p:animEffect transition="in" filter="box(in)">
                                      <p:cBhvr>
                                        <p:cTn id="17" dur="500"/>
                                        <p:tgtEl>
                                          <p:spTgt spid="24781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47826"/>
                                        </p:tgtEl>
                                        <p:attrNameLst>
                                          <p:attrName>style.visibility</p:attrName>
                                        </p:attrNameLst>
                                      </p:cBhvr>
                                      <p:to>
                                        <p:strVal val="visible"/>
                                      </p:to>
                                    </p:set>
                                    <p:animEffect transition="in" filter="blinds(horizontal)">
                                      <p:cBhvr>
                                        <p:cTn id="22" dur="500"/>
                                        <p:tgtEl>
                                          <p:spTgt spid="24782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247827"/>
                                        </p:tgtEl>
                                        <p:attrNameLst>
                                          <p:attrName>style.visibility</p:attrName>
                                        </p:attrNameLst>
                                      </p:cBhvr>
                                      <p:to>
                                        <p:strVal val="visible"/>
                                      </p:to>
                                    </p:set>
                                    <p:anim calcmode="lin" valueType="num">
                                      <p:cBhvr additive="base">
                                        <p:cTn id="27" dur="500" fill="hold"/>
                                        <p:tgtEl>
                                          <p:spTgt spid="247827"/>
                                        </p:tgtEl>
                                        <p:attrNameLst>
                                          <p:attrName>ppt_x</p:attrName>
                                        </p:attrNameLst>
                                      </p:cBhvr>
                                      <p:tavLst>
                                        <p:tav tm="0">
                                          <p:val>
                                            <p:strVal val="#ppt_x"/>
                                          </p:val>
                                        </p:tav>
                                        <p:tav tm="100000">
                                          <p:val>
                                            <p:strVal val="#ppt_x"/>
                                          </p:val>
                                        </p:tav>
                                      </p:tavLst>
                                    </p:anim>
                                    <p:anim calcmode="lin" valueType="num">
                                      <p:cBhvr additive="base">
                                        <p:cTn id="28" dur="500" fill="hold"/>
                                        <p:tgtEl>
                                          <p:spTgt spid="24782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47829"/>
                                        </p:tgtEl>
                                        <p:attrNameLst>
                                          <p:attrName>style.visibility</p:attrName>
                                        </p:attrNameLst>
                                      </p:cBhvr>
                                      <p:to>
                                        <p:strVal val="visible"/>
                                      </p:to>
                                    </p:set>
                                    <p:anim calcmode="lin" valueType="num">
                                      <p:cBhvr additive="base">
                                        <p:cTn id="31" dur="500" fill="hold"/>
                                        <p:tgtEl>
                                          <p:spTgt spid="247829"/>
                                        </p:tgtEl>
                                        <p:attrNameLst>
                                          <p:attrName>ppt_x</p:attrName>
                                        </p:attrNameLst>
                                      </p:cBhvr>
                                      <p:tavLst>
                                        <p:tav tm="0">
                                          <p:val>
                                            <p:strVal val="#ppt_x"/>
                                          </p:val>
                                        </p:tav>
                                        <p:tav tm="100000">
                                          <p:val>
                                            <p:strVal val="#ppt_x"/>
                                          </p:val>
                                        </p:tav>
                                      </p:tavLst>
                                    </p:anim>
                                    <p:anim calcmode="lin" valueType="num">
                                      <p:cBhvr additive="base">
                                        <p:cTn id="32" dur="500" fill="hold"/>
                                        <p:tgtEl>
                                          <p:spTgt spid="247829"/>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47828"/>
                                        </p:tgtEl>
                                        <p:attrNameLst>
                                          <p:attrName>style.visibility</p:attrName>
                                        </p:attrNameLst>
                                      </p:cBhvr>
                                      <p:to>
                                        <p:strVal val="visible"/>
                                      </p:to>
                                    </p:set>
                                    <p:anim calcmode="lin" valueType="num">
                                      <p:cBhvr additive="base">
                                        <p:cTn id="37" dur="500" fill="hold"/>
                                        <p:tgtEl>
                                          <p:spTgt spid="247828"/>
                                        </p:tgtEl>
                                        <p:attrNameLst>
                                          <p:attrName>ppt_x</p:attrName>
                                        </p:attrNameLst>
                                      </p:cBhvr>
                                      <p:tavLst>
                                        <p:tav tm="0">
                                          <p:val>
                                            <p:strVal val="#ppt_x"/>
                                          </p:val>
                                        </p:tav>
                                        <p:tav tm="100000">
                                          <p:val>
                                            <p:strVal val="#ppt_x"/>
                                          </p:val>
                                        </p:tav>
                                      </p:tavLst>
                                    </p:anim>
                                    <p:anim calcmode="lin" valueType="num">
                                      <p:cBhvr additive="base">
                                        <p:cTn id="38" dur="500" fill="hold"/>
                                        <p:tgtEl>
                                          <p:spTgt spid="24782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47830"/>
                                        </p:tgtEl>
                                        <p:attrNameLst>
                                          <p:attrName>style.visibility</p:attrName>
                                        </p:attrNameLst>
                                      </p:cBhvr>
                                      <p:to>
                                        <p:strVal val="visible"/>
                                      </p:to>
                                    </p:set>
                                    <p:anim calcmode="lin" valueType="num">
                                      <p:cBhvr additive="base">
                                        <p:cTn id="41" dur="500" fill="hold"/>
                                        <p:tgtEl>
                                          <p:spTgt spid="247830"/>
                                        </p:tgtEl>
                                        <p:attrNameLst>
                                          <p:attrName>ppt_x</p:attrName>
                                        </p:attrNameLst>
                                      </p:cBhvr>
                                      <p:tavLst>
                                        <p:tav tm="0">
                                          <p:val>
                                            <p:strVal val="#ppt_x"/>
                                          </p:val>
                                        </p:tav>
                                        <p:tav tm="100000">
                                          <p:val>
                                            <p:strVal val="#ppt_x"/>
                                          </p:val>
                                        </p:tav>
                                      </p:tavLst>
                                    </p:anim>
                                    <p:anim calcmode="lin" valueType="num">
                                      <p:cBhvr additive="base">
                                        <p:cTn id="42" dur="500" fill="hold"/>
                                        <p:tgtEl>
                                          <p:spTgt spid="247830"/>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6" fill="hold" nodeType="clickEffect">
                                  <p:stCondLst>
                                    <p:cond delay="0"/>
                                  </p:stCondLst>
                                  <p:childTnLst>
                                    <p:set>
                                      <p:cBhvr>
                                        <p:cTn id="46" dur="1" fill="hold">
                                          <p:stCondLst>
                                            <p:cond delay="0"/>
                                          </p:stCondLst>
                                        </p:cTn>
                                        <p:tgtEl>
                                          <p:spTgt spid="247815"/>
                                        </p:tgtEl>
                                        <p:attrNameLst>
                                          <p:attrName>style.visibility</p:attrName>
                                        </p:attrNameLst>
                                      </p:cBhvr>
                                      <p:to>
                                        <p:strVal val="visible"/>
                                      </p:to>
                                    </p:set>
                                    <p:animEffect transition="in" filter="strips(downRight)">
                                      <p:cBhvr>
                                        <p:cTn id="47" dur="500"/>
                                        <p:tgtEl>
                                          <p:spTgt spid="247815"/>
                                        </p:tgtEl>
                                      </p:cBhvr>
                                    </p:animEffect>
                                  </p:childTnLst>
                                  <p:subTnLst>
                                    <p:audio>
                                      <p:cMediaNode>
                                        <p:cTn display="0" masterRel="sameClick">
                                          <p:stCondLst>
                                            <p:cond evt="begin" delay="0">
                                              <p:tn val="45"/>
                                            </p:cond>
                                          </p:stCondLst>
                                          <p:endCondLst>
                                            <p:cond evt="onStopAudio" delay="0">
                                              <p:tgtEl>
                                                <p:sldTgt/>
                                              </p:tgtEl>
                                            </p:cond>
                                          </p:endCondLst>
                                        </p:cTn>
                                        <p:tgtEl>
                                          <p:sndTgt r:embed="rId4" name="CHIMES.WAV"/>
                                        </p:tgtEl>
                                      </p:cMediaNode>
                                    </p:audio>
                                  </p:sub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32" fill="hold" nodeType="clickEffect">
                                  <p:stCondLst>
                                    <p:cond delay="0"/>
                                  </p:stCondLst>
                                  <p:childTnLst>
                                    <p:set>
                                      <p:cBhvr>
                                        <p:cTn id="51" dur="1" fill="hold">
                                          <p:stCondLst>
                                            <p:cond delay="0"/>
                                          </p:stCondLst>
                                        </p:cTn>
                                        <p:tgtEl>
                                          <p:spTgt spid="247820"/>
                                        </p:tgtEl>
                                        <p:attrNameLst>
                                          <p:attrName>style.visibility</p:attrName>
                                        </p:attrNameLst>
                                      </p:cBhvr>
                                      <p:to>
                                        <p:strVal val="visible"/>
                                      </p:to>
                                    </p:set>
                                    <p:animEffect transition="in" filter="box(out)">
                                      <p:cBhvr>
                                        <p:cTn id="52" dur="500"/>
                                        <p:tgtEl>
                                          <p:spTgt spid="24782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8" presetClass="entr" presetSubtype="6" fill="hold" nodeType="clickEffect">
                                  <p:stCondLst>
                                    <p:cond delay="0"/>
                                  </p:stCondLst>
                                  <p:childTnLst>
                                    <p:set>
                                      <p:cBhvr>
                                        <p:cTn id="56" dur="1" fill="hold">
                                          <p:stCondLst>
                                            <p:cond delay="0"/>
                                          </p:stCondLst>
                                        </p:cTn>
                                        <p:tgtEl>
                                          <p:spTgt spid="247825"/>
                                        </p:tgtEl>
                                        <p:attrNameLst>
                                          <p:attrName>style.visibility</p:attrName>
                                        </p:attrNameLst>
                                      </p:cBhvr>
                                      <p:to>
                                        <p:strVal val="visible"/>
                                      </p:to>
                                    </p:set>
                                    <p:animEffect transition="in" filter="strips(downRight)">
                                      <p:cBhvr>
                                        <p:cTn id="57" dur="500"/>
                                        <p:tgtEl>
                                          <p:spTgt spid="247825"/>
                                        </p:tgtEl>
                                      </p:cBhvr>
                                    </p:animEffect>
                                  </p:childTnLst>
                                  <p:subTnLst>
                                    <p:audio>
                                      <p:cMediaNode>
                                        <p:cTn display="0" masterRel="sameClick">
                                          <p:stCondLst>
                                            <p:cond evt="begin" delay="0">
                                              <p:tn val="55"/>
                                            </p:cond>
                                          </p:stCondLst>
                                          <p:endCondLst>
                                            <p:cond evt="onStopAudio" delay="0">
                                              <p:tgtEl>
                                                <p:sldTgt/>
                                              </p:tgtEl>
                                            </p:cond>
                                          </p:endCondLst>
                                        </p:cTn>
                                        <p:tgtEl>
                                          <p:sndTgt r:embed="rId4" name="CHIMES.WAV"/>
                                        </p:tgtEl>
                                      </p:cMediaNode>
                                    </p:audio>
                                  </p:subTnLst>
                                </p:cTn>
                              </p:par>
                            </p:childTnLst>
                          </p:cTn>
                        </p:par>
                      </p:childTnLst>
                    </p:cTn>
                  </p:par>
                  <p:par>
                    <p:cTn id="58" fill="hold" nodeType="clickPar">
                      <p:stCondLst>
                        <p:cond delay="indefinite"/>
                      </p:stCondLst>
                      <p:childTnLst>
                        <p:par>
                          <p:cTn id="59" fill="hold" nodeType="withGroup">
                            <p:stCondLst>
                              <p:cond delay="0"/>
                            </p:stCondLst>
                            <p:childTnLst>
                              <p:par>
                                <p:cTn id="60" presetID="18" presetClass="entr" presetSubtype="6" fill="hold" nodeType="clickEffect">
                                  <p:stCondLst>
                                    <p:cond delay="0"/>
                                  </p:stCondLst>
                                  <p:childTnLst>
                                    <p:set>
                                      <p:cBhvr>
                                        <p:cTn id="61" dur="1" fill="hold">
                                          <p:stCondLst>
                                            <p:cond delay="0"/>
                                          </p:stCondLst>
                                        </p:cTn>
                                        <p:tgtEl>
                                          <p:spTgt spid="247831"/>
                                        </p:tgtEl>
                                        <p:attrNameLst>
                                          <p:attrName>style.visibility</p:attrName>
                                        </p:attrNameLst>
                                      </p:cBhvr>
                                      <p:to>
                                        <p:strVal val="visible"/>
                                      </p:to>
                                    </p:set>
                                    <p:animEffect transition="in" filter="strips(downRight)">
                                      <p:cBhvr>
                                        <p:cTn id="62" dur="500"/>
                                        <p:tgtEl>
                                          <p:spTgt spid="247831"/>
                                        </p:tgtEl>
                                      </p:cBhvr>
                                    </p:animEffect>
                                  </p:childTnLst>
                                  <p:subTnLst>
                                    <p:audio>
                                      <p:cMediaNode>
                                        <p:cTn display="0" masterRel="sameClick">
                                          <p:stCondLst>
                                            <p:cond evt="begin" delay="0">
                                              <p:tn val="60"/>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3" grpId="0" autoUpdateAnimBg="0"/>
      <p:bldP spid="247826" grpId="0" animBg="1"/>
      <p:bldP spid="247829" grpId="0" bldLvl="0" autoUpdateAnimBg="0"/>
      <p:bldP spid="247830" grpId="0" bldLvl="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43050" y="476250"/>
            <a:ext cx="5908675" cy="1223963"/>
          </a:xfrm>
        </p:spPr>
        <p:txBody>
          <a:bodyPr rtlCol="0">
            <a:noAutofit/>
          </a:bodyPr>
          <a:lstStyle/>
          <a:p>
            <a:pPr fontAlgn="auto">
              <a:spcAft>
                <a:spcPts val="0"/>
              </a:spcAft>
              <a:defRPr/>
            </a:pPr>
            <a:r>
              <a:rPr lang="en-US" altLang="zh-CN" b="1" dirty="0"/>
              <a:t>6.4  </a:t>
            </a:r>
            <a:r>
              <a:rPr lang="zh-CN" altLang="en-US" b="1" dirty="0"/>
              <a:t>共源和共射放大电路的高频</a:t>
            </a:r>
            <a:r>
              <a:rPr lang="zh-CN" altLang="en-US" b="1" dirty="0" smtClean="0"/>
              <a:t>响应</a:t>
            </a:r>
            <a:endParaRPr lang="zh-CN" altLang="en-US" b="1" dirty="0"/>
          </a:p>
        </p:txBody>
      </p:sp>
      <p:sp>
        <p:nvSpPr>
          <p:cNvPr id="3" name="副标题 2"/>
          <p:cNvSpPr>
            <a:spLocks noGrp="1"/>
          </p:cNvSpPr>
          <p:nvPr>
            <p:ph type="subTitle" idx="1"/>
          </p:nvPr>
        </p:nvSpPr>
        <p:spPr>
          <a:xfrm>
            <a:off x="684213" y="1989138"/>
            <a:ext cx="7848600" cy="3649662"/>
          </a:xfrm>
        </p:spPr>
        <p:txBody>
          <a:bodyPr rtlCol="0">
            <a:noAutofit/>
          </a:bodyPr>
          <a:lstStyle/>
          <a:p>
            <a:pPr marL="1080000" indent="-1080000" algn="l" fontAlgn="auto">
              <a:spcAft>
                <a:spcPts val="0"/>
              </a:spcAft>
              <a:defRPr/>
            </a:pPr>
            <a:r>
              <a:rPr lang="en-US" altLang="zh-CN" b="1" dirty="0" smtClean="0">
                <a:solidFill>
                  <a:srgbClr val="C00000"/>
                </a:solidFill>
              </a:rPr>
              <a:t>6.4.1   MOS</a:t>
            </a:r>
            <a:r>
              <a:rPr lang="zh-CN" altLang="en-US" b="1" dirty="0" smtClean="0">
                <a:solidFill>
                  <a:srgbClr val="C00000"/>
                </a:solidFill>
              </a:rPr>
              <a:t>管的高频小信号模型及单位增益频率</a:t>
            </a:r>
            <a:r>
              <a:rPr lang="en-US" altLang="zh-CN" b="1" i="1" dirty="0" err="1" smtClean="0">
                <a:solidFill>
                  <a:srgbClr val="C00000"/>
                </a:solidFill>
              </a:rPr>
              <a:t>f</a:t>
            </a:r>
            <a:r>
              <a:rPr lang="en-US" altLang="zh-CN" b="1" baseline="-25000" dirty="0" err="1" smtClean="0">
                <a:solidFill>
                  <a:srgbClr val="C00000"/>
                </a:solidFill>
              </a:rPr>
              <a:t>T</a:t>
            </a:r>
            <a:endParaRPr lang="zh-CN" altLang="en-US" b="1" baseline="-25000" dirty="0">
              <a:solidFill>
                <a:srgbClr val="C00000"/>
              </a:solidFill>
            </a:endParaRPr>
          </a:p>
          <a:p>
            <a:pPr algn="l" fontAlgn="auto">
              <a:spcAft>
                <a:spcPts val="0"/>
              </a:spcAft>
              <a:defRPr/>
            </a:pPr>
            <a:r>
              <a:rPr lang="en-US" altLang="zh-CN" b="1" dirty="0" smtClean="0">
                <a:solidFill>
                  <a:srgbClr val="C00000"/>
                </a:solidFill>
              </a:rPr>
              <a:t>6.4.2   </a:t>
            </a:r>
            <a:r>
              <a:rPr lang="zh-CN" altLang="en-US" b="1" dirty="0" smtClean="0">
                <a:solidFill>
                  <a:srgbClr val="C00000"/>
                </a:solidFill>
              </a:rPr>
              <a:t>共</a:t>
            </a:r>
            <a:r>
              <a:rPr lang="zh-CN" altLang="en-US" b="1" dirty="0">
                <a:solidFill>
                  <a:srgbClr val="C00000"/>
                </a:solidFill>
              </a:rPr>
              <a:t>源放大电路的高频响应</a:t>
            </a:r>
          </a:p>
          <a:p>
            <a:pPr algn="l" fontAlgn="auto">
              <a:spcAft>
                <a:spcPts val="0"/>
              </a:spcAft>
              <a:defRPr/>
            </a:pPr>
            <a:r>
              <a:rPr lang="en-US" altLang="zh-CN" b="1" dirty="0" smtClean="0">
                <a:solidFill>
                  <a:srgbClr val="C00000"/>
                </a:solidFill>
              </a:rPr>
              <a:t>6.4.3   BJT</a:t>
            </a:r>
            <a:r>
              <a:rPr lang="zh-CN" altLang="en-US" b="1" dirty="0" smtClean="0">
                <a:solidFill>
                  <a:srgbClr val="C00000"/>
                </a:solidFill>
              </a:rPr>
              <a:t>的高频小信号模型及频率参数</a:t>
            </a:r>
            <a:endParaRPr lang="zh-CN" altLang="en-US" b="1" dirty="0">
              <a:solidFill>
                <a:srgbClr val="C00000"/>
              </a:solidFill>
            </a:endParaRPr>
          </a:p>
          <a:p>
            <a:pPr algn="l" fontAlgn="auto">
              <a:spcAft>
                <a:spcPts val="0"/>
              </a:spcAft>
              <a:defRPr/>
            </a:pPr>
            <a:r>
              <a:rPr lang="en-US" altLang="zh-CN" b="1" dirty="0" smtClean="0">
                <a:solidFill>
                  <a:srgbClr val="C00000"/>
                </a:solidFill>
              </a:rPr>
              <a:t>6.4.4   </a:t>
            </a:r>
            <a:r>
              <a:rPr lang="zh-CN" altLang="en-US" b="1" dirty="0" smtClean="0">
                <a:solidFill>
                  <a:srgbClr val="C00000"/>
                </a:solidFill>
              </a:rPr>
              <a:t>共</a:t>
            </a:r>
            <a:r>
              <a:rPr lang="zh-CN" altLang="en-US" b="1" dirty="0">
                <a:solidFill>
                  <a:srgbClr val="C00000"/>
                </a:solidFill>
              </a:rPr>
              <a:t>射放大电路的高频</a:t>
            </a:r>
            <a:r>
              <a:rPr lang="zh-CN" altLang="en-US" b="1" dirty="0" smtClean="0">
                <a:solidFill>
                  <a:srgbClr val="C00000"/>
                </a:solidFill>
              </a:rPr>
              <a:t>响应</a:t>
            </a:r>
            <a:endParaRPr lang="zh-CN" altLang="en-US" b="1" dirty="0">
              <a:solidFill>
                <a:srgbClr val="C00000"/>
              </a:solidFill>
            </a:endParaRPr>
          </a:p>
        </p:txBody>
      </p:sp>
    </p:spTree>
    <p:extLst>
      <p:ext uri="{BB962C8B-B14F-4D97-AF65-F5344CB8AC3E}">
        <p14:creationId xmlns:p14="http://schemas.microsoft.com/office/powerpoint/2010/main" val="22431995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a:xfrm>
            <a:off x="701675" y="71438"/>
            <a:ext cx="7888288" cy="646112"/>
          </a:xfrm>
        </p:spPr>
        <p:txBody>
          <a:bodyPr/>
          <a:lstStyle/>
          <a:p>
            <a:r>
              <a:rPr lang="en-US" altLang="zh-CN" sz="2800" smtClean="0"/>
              <a:t>6.4.1   MOS</a:t>
            </a:r>
            <a:r>
              <a:rPr lang="zh-CN" altLang="en-US" sz="2800" smtClean="0"/>
              <a:t>管的高频小信号模型及单位增益频率</a:t>
            </a:r>
            <a:r>
              <a:rPr lang="en-US" altLang="zh-CN" sz="2800" i="1" smtClean="0"/>
              <a:t>f</a:t>
            </a:r>
            <a:r>
              <a:rPr lang="en-US" altLang="zh-CN" sz="2800" baseline="-25000" smtClean="0"/>
              <a:t>T</a:t>
            </a:r>
            <a:endParaRPr lang="zh-CN" altLang="en-US" sz="2800" smtClean="0"/>
          </a:p>
        </p:txBody>
      </p:sp>
      <p:sp>
        <p:nvSpPr>
          <p:cNvPr id="44035" name="Rectangle 13"/>
          <p:cNvSpPr>
            <a:spLocks noChangeArrowheads="1"/>
          </p:cNvSpPr>
          <p:nvPr/>
        </p:nvSpPr>
        <p:spPr bwMode="auto">
          <a:xfrm>
            <a:off x="454025" y="735013"/>
            <a:ext cx="6386513"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en-US" altLang="zh-CN" sz="2400" b="1">
                <a:solidFill>
                  <a:srgbClr val="800000"/>
                </a:solidFill>
                <a:latin typeface="Times New Roman" pitchFamily="18" charset="0"/>
                <a:ea typeface="楷体_GB2312"/>
                <a:cs typeface="楷体_GB2312"/>
              </a:rPr>
              <a:t> 1.  MOS</a:t>
            </a:r>
            <a:r>
              <a:rPr lang="zh-CN" altLang="en-US" sz="2400" b="1">
                <a:solidFill>
                  <a:srgbClr val="800000"/>
                </a:solidFill>
                <a:latin typeface="Times New Roman" pitchFamily="18" charset="0"/>
                <a:ea typeface="楷体_GB2312"/>
                <a:cs typeface="楷体_GB2312"/>
              </a:rPr>
              <a:t>管的高频小信号模型</a:t>
            </a:r>
          </a:p>
        </p:txBody>
      </p:sp>
      <p:sp>
        <p:nvSpPr>
          <p:cNvPr id="9" name="Rectangle 14"/>
          <p:cNvSpPr>
            <a:spLocks noChangeArrowheads="1"/>
          </p:cNvSpPr>
          <p:nvPr/>
        </p:nvSpPr>
        <p:spPr bwMode="auto">
          <a:xfrm>
            <a:off x="688975" y="2924175"/>
            <a:ext cx="7915275" cy="271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40000"/>
              </a:lnSpc>
              <a:spcBef>
                <a:spcPct val="5000"/>
              </a:spcBef>
            </a:pPr>
            <a:r>
              <a:rPr kumimoji="1" lang="en-US" altLang="zh-CN" sz="2000" b="1" i="1" dirty="0" err="1">
                <a:solidFill>
                  <a:srgbClr val="000000"/>
                </a:solidFill>
                <a:latin typeface="Times New Roman" pitchFamily="18" charset="0"/>
                <a:ea typeface="楷体_GB2312"/>
                <a:cs typeface="楷体_GB2312"/>
              </a:rPr>
              <a:t>C</a:t>
            </a:r>
            <a:r>
              <a:rPr kumimoji="1" lang="en-US" altLang="zh-CN" sz="2000" b="1" baseline="-30000" dirty="0" err="1">
                <a:solidFill>
                  <a:srgbClr val="000000"/>
                </a:solidFill>
                <a:latin typeface="Times New Roman" pitchFamily="18" charset="0"/>
                <a:ea typeface="楷体_GB2312"/>
                <a:cs typeface="楷体_GB2312"/>
              </a:rPr>
              <a:t>gs</a:t>
            </a:r>
            <a:r>
              <a:rPr kumimoji="1" lang="en-US" altLang="zh-CN" sz="2000" b="1" dirty="0">
                <a:solidFill>
                  <a:srgbClr val="000000"/>
                </a:solidFill>
                <a:latin typeface="Times New Roman" pitchFamily="18" charset="0"/>
                <a:ea typeface="楷体_GB2312"/>
                <a:cs typeface="楷体_GB2312"/>
              </a:rPr>
              <a:t>——</a:t>
            </a:r>
            <a:r>
              <a:rPr kumimoji="1" lang="zh-CN" altLang="en-US" sz="2000" b="1" dirty="0">
                <a:solidFill>
                  <a:srgbClr val="000000"/>
                </a:solidFill>
                <a:latin typeface="Times New Roman" pitchFamily="18" charset="0"/>
                <a:ea typeface="楷体_GB2312"/>
                <a:cs typeface="楷体_GB2312"/>
              </a:rPr>
              <a:t>栅</a:t>
            </a:r>
            <a:r>
              <a:rPr kumimoji="1" lang="en-US" altLang="zh-CN" sz="2000" b="1" dirty="0">
                <a:solidFill>
                  <a:srgbClr val="000000"/>
                </a:solidFill>
                <a:latin typeface="楷体_GB2312"/>
                <a:ea typeface="楷体_GB2312"/>
                <a:cs typeface="楷体_GB2312"/>
              </a:rPr>
              <a:t>-</a:t>
            </a:r>
            <a:r>
              <a:rPr kumimoji="1" lang="zh-CN" altLang="en-US" sz="2000" b="1" dirty="0">
                <a:solidFill>
                  <a:srgbClr val="000000"/>
                </a:solidFill>
                <a:latin typeface="Times New Roman" pitchFamily="18" charset="0"/>
                <a:ea typeface="楷体_GB2312"/>
                <a:cs typeface="楷体_GB2312"/>
              </a:rPr>
              <a:t>源电容</a:t>
            </a:r>
          </a:p>
          <a:p>
            <a:pPr>
              <a:lnSpc>
                <a:spcPct val="140000"/>
              </a:lnSpc>
              <a:spcBef>
                <a:spcPct val="5000"/>
              </a:spcBef>
            </a:pPr>
            <a:r>
              <a:rPr kumimoji="1" lang="en-US" altLang="zh-CN" sz="2000" b="1" i="1" dirty="0" err="1">
                <a:solidFill>
                  <a:srgbClr val="000000"/>
                </a:solidFill>
                <a:latin typeface="Times New Roman" pitchFamily="18" charset="0"/>
                <a:ea typeface="楷体_GB2312"/>
                <a:cs typeface="楷体_GB2312"/>
              </a:rPr>
              <a:t>C</a:t>
            </a:r>
            <a:r>
              <a:rPr kumimoji="1" lang="en-US" altLang="zh-CN" sz="2000" b="1" baseline="-30000" dirty="0" err="1">
                <a:solidFill>
                  <a:srgbClr val="000000"/>
                </a:solidFill>
                <a:latin typeface="Times New Roman" pitchFamily="18" charset="0"/>
                <a:ea typeface="楷体_GB2312"/>
                <a:cs typeface="楷体_GB2312"/>
              </a:rPr>
              <a:t>gd</a:t>
            </a:r>
            <a:r>
              <a:rPr kumimoji="1" lang="en-US" altLang="zh-CN" sz="2000" b="1" dirty="0">
                <a:solidFill>
                  <a:srgbClr val="000000"/>
                </a:solidFill>
                <a:latin typeface="Times New Roman" pitchFamily="18" charset="0"/>
                <a:ea typeface="楷体_GB2312"/>
                <a:cs typeface="楷体_GB2312"/>
              </a:rPr>
              <a:t>——</a:t>
            </a:r>
            <a:r>
              <a:rPr kumimoji="1" lang="zh-CN" altLang="en-US" sz="2000" b="1" dirty="0">
                <a:solidFill>
                  <a:srgbClr val="000000"/>
                </a:solidFill>
                <a:latin typeface="Times New Roman" pitchFamily="18" charset="0"/>
                <a:ea typeface="楷体_GB2312"/>
                <a:cs typeface="楷体_GB2312"/>
              </a:rPr>
              <a:t>栅</a:t>
            </a:r>
            <a:r>
              <a:rPr kumimoji="1" lang="en-US" altLang="zh-CN" b="1" dirty="0">
                <a:solidFill>
                  <a:srgbClr val="000000"/>
                </a:solidFill>
                <a:latin typeface="楷体_GB2312"/>
                <a:ea typeface="楷体_GB2312"/>
                <a:cs typeface="楷体_GB2312"/>
              </a:rPr>
              <a:t>-</a:t>
            </a:r>
            <a:r>
              <a:rPr kumimoji="1" lang="zh-CN" altLang="en-US" sz="2000" b="1" dirty="0">
                <a:solidFill>
                  <a:srgbClr val="000000"/>
                </a:solidFill>
                <a:latin typeface="Times New Roman" pitchFamily="18" charset="0"/>
                <a:ea typeface="楷体_GB2312"/>
                <a:cs typeface="楷体_GB2312"/>
              </a:rPr>
              <a:t>漏电容</a:t>
            </a:r>
          </a:p>
          <a:p>
            <a:pPr>
              <a:lnSpc>
                <a:spcPct val="140000"/>
              </a:lnSpc>
              <a:spcBef>
                <a:spcPct val="5000"/>
              </a:spcBef>
            </a:pPr>
            <a:r>
              <a:rPr kumimoji="1" lang="en-US" altLang="zh-CN" sz="2000" b="1" i="1" dirty="0" err="1">
                <a:solidFill>
                  <a:srgbClr val="000000"/>
                </a:solidFill>
                <a:latin typeface="Times New Roman" pitchFamily="18" charset="0"/>
                <a:ea typeface="楷体_GB2312"/>
                <a:cs typeface="楷体_GB2312"/>
              </a:rPr>
              <a:t>C</a:t>
            </a:r>
            <a:r>
              <a:rPr kumimoji="1" lang="en-US" altLang="zh-CN" sz="2000" b="1" baseline="-30000" dirty="0" err="1">
                <a:solidFill>
                  <a:srgbClr val="000000"/>
                </a:solidFill>
                <a:latin typeface="Times New Roman" pitchFamily="18" charset="0"/>
                <a:ea typeface="楷体_GB2312"/>
                <a:cs typeface="楷体_GB2312"/>
              </a:rPr>
              <a:t>sb</a:t>
            </a:r>
            <a:r>
              <a:rPr kumimoji="1" lang="en-US" altLang="zh-CN" sz="2000" b="1" dirty="0">
                <a:solidFill>
                  <a:srgbClr val="000000"/>
                </a:solidFill>
                <a:latin typeface="Times New Roman" pitchFamily="18" charset="0"/>
                <a:ea typeface="楷体_GB2312"/>
                <a:cs typeface="楷体_GB2312"/>
              </a:rPr>
              <a:t>——</a:t>
            </a:r>
            <a:r>
              <a:rPr kumimoji="1" lang="zh-CN" altLang="en-US" sz="2000" b="1" dirty="0">
                <a:solidFill>
                  <a:srgbClr val="000000"/>
                </a:solidFill>
                <a:latin typeface="Times New Roman" pitchFamily="18" charset="0"/>
                <a:ea typeface="楷体_GB2312"/>
                <a:cs typeface="楷体_GB2312"/>
              </a:rPr>
              <a:t>源</a:t>
            </a:r>
            <a:r>
              <a:rPr kumimoji="1" lang="en-US" altLang="zh-CN" b="1" dirty="0">
                <a:solidFill>
                  <a:srgbClr val="000000"/>
                </a:solidFill>
                <a:latin typeface="楷体_GB2312"/>
                <a:ea typeface="楷体_GB2312"/>
                <a:cs typeface="楷体_GB2312"/>
              </a:rPr>
              <a:t>-</a:t>
            </a:r>
            <a:r>
              <a:rPr kumimoji="1" lang="zh-CN" altLang="en-US" sz="2000" b="1" dirty="0">
                <a:solidFill>
                  <a:srgbClr val="000000"/>
                </a:solidFill>
                <a:latin typeface="Times New Roman" pitchFamily="18" charset="0"/>
                <a:ea typeface="楷体_GB2312"/>
                <a:cs typeface="楷体_GB2312"/>
              </a:rPr>
              <a:t>衬底电容</a:t>
            </a:r>
          </a:p>
          <a:p>
            <a:pPr>
              <a:lnSpc>
                <a:spcPct val="140000"/>
              </a:lnSpc>
              <a:spcBef>
                <a:spcPct val="5000"/>
              </a:spcBef>
            </a:pPr>
            <a:r>
              <a:rPr kumimoji="1" lang="en-US" altLang="zh-CN" sz="2000" b="1" i="1" dirty="0" err="1">
                <a:solidFill>
                  <a:srgbClr val="000000"/>
                </a:solidFill>
                <a:latin typeface="Times New Roman" pitchFamily="18" charset="0"/>
                <a:ea typeface="楷体_GB2312"/>
                <a:cs typeface="楷体_GB2312"/>
              </a:rPr>
              <a:t>C</a:t>
            </a:r>
            <a:r>
              <a:rPr kumimoji="1" lang="en-US" altLang="zh-CN" sz="2000" b="1" baseline="-30000" dirty="0" err="1">
                <a:solidFill>
                  <a:srgbClr val="000000"/>
                </a:solidFill>
                <a:latin typeface="Times New Roman" pitchFamily="18" charset="0"/>
                <a:ea typeface="楷体_GB2312"/>
                <a:cs typeface="楷体_GB2312"/>
              </a:rPr>
              <a:t>db</a:t>
            </a:r>
            <a:r>
              <a:rPr kumimoji="1" lang="en-US" altLang="zh-CN" sz="2000" b="1" dirty="0">
                <a:solidFill>
                  <a:srgbClr val="000000"/>
                </a:solidFill>
                <a:latin typeface="Times New Roman" pitchFamily="18" charset="0"/>
                <a:ea typeface="楷体_GB2312"/>
                <a:cs typeface="楷体_GB2312"/>
              </a:rPr>
              <a:t>——</a:t>
            </a:r>
            <a:r>
              <a:rPr kumimoji="1" lang="zh-CN" altLang="en-US" sz="2000" b="1" dirty="0">
                <a:solidFill>
                  <a:srgbClr val="000000"/>
                </a:solidFill>
                <a:latin typeface="Times New Roman" pitchFamily="18" charset="0"/>
                <a:ea typeface="楷体_GB2312"/>
                <a:cs typeface="楷体_GB2312"/>
              </a:rPr>
              <a:t>漏</a:t>
            </a:r>
            <a:r>
              <a:rPr kumimoji="1" lang="en-US" altLang="zh-CN" b="1" dirty="0">
                <a:solidFill>
                  <a:srgbClr val="000000"/>
                </a:solidFill>
                <a:latin typeface="楷体_GB2312"/>
                <a:ea typeface="楷体_GB2312"/>
                <a:cs typeface="楷体_GB2312"/>
              </a:rPr>
              <a:t>-</a:t>
            </a:r>
            <a:r>
              <a:rPr kumimoji="1" lang="zh-CN" altLang="en-US" sz="2000" b="1" dirty="0">
                <a:solidFill>
                  <a:srgbClr val="000000"/>
                </a:solidFill>
                <a:latin typeface="Times New Roman" pitchFamily="18" charset="0"/>
                <a:ea typeface="楷体_GB2312"/>
                <a:cs typeface="楷体_GB2312"/>
              </a:rPr>
              <a:t>衬底电容</a:t>
            </a:r>
          </a:p>
          <a:p>
            <a:pPr>
              <a:lnSpc>
                <a:spcPct val="140000"/>
              </a:lnSpc>
              <a:spcBef>
                <a:spcPct val="5000"/>
              </a:spcBef>
            </a:pPr>
            <a:r>
              <a:rPr kumimoji="1" lang="zh-CN" altLang="en-US" sz="2000" b="1" dirty="0">
                <a:solidFill>
                  <a:srgbClr val="000000"/>
                </a:solidFill>
                <a:latin typeface="Times New Roman" pitchFamily="18" charset="0"/>
                <a:ea typeface="楷体_GB2312"/>
                <a:cs typeface="楷体_GB2312"/>
              </a:rPr>
              <a:t>        多数情况下，</a:t>
            </a:r>
            <a:r>
              <a:rPr kumimoji="1" lang="en-US" altLang="zh-CN" sz="2000" b="1" dirty="0">
                <a:solidFill>
                  <a:srgbClr val="000000"/>
                </a:solidFill>
                <a:latin typeface="Times New Roman" pitchFamily="18" charset="0"/>
                <a:ea typeface="楷体_GB2312"/>
                <a:cs typeface="楷体_GB2312"/>
              </a:rPr>
              <a:t>MOS</a:t>
            </a:r>
            <a:r>
              <a:rPr kumimoji="1" lang="zh-CN" altLang="en-US" sz="2000" b="1" dirty="0">
                <a:solidFill>
                  <a:srgbClr val="000000"/>
                </a:solidFill>
                <a:latin typeface="Times New Roman" pitchFamily="18" charset="0"/>
                <a:ea typeface="楷体_GB2312"/>
                <a:cs typeface="楷体_GB2312"/>
              </a:rPr>
              <a:t>管的源极和衬底连在一起，此时</a:t>
            </a:r>
            <a:r>
              <a:rPr kumimoji="1" lang="en-US" altLang="zh-CN" sz="2000" b="1" i="1" dirty="0" err="1">
                <a:solidFill>
                  <a:srgbClr val="000000"/>
                </a:solidFill>
                <a:latin typeface="Times New Roman" pitchFamily="18" charset="0"/>
                <a:ea typeface="楷体_GB2312"/>
                <a:cs typeface="楷体_GB2312"/>
              </a:rPr>
              <a:t>C</a:t>
            </a:r>
            <a:r>
              <a:rPr kumimoji="1" lang="en-US" altLang="zh-CN" sz="2000" b="1" baseline="-30000" dirty="0" err="1">
                <a:solidFill>
                  <a:srgbClr val="000000"/>
                </a:solidFill>
                <a:latin typeface="Times New Roman" pitchFamily="18" charset="0"/>
                <a:ea typeface="楷体_GB2312"/>
                <a:cs typeface="楷体_GB2312"/>
              </a:rPr>
              <a:t>sb</a:t>
            </a:r>
            <a:r>
              <a:rPr kumimoji="1" lang="zh-CN" altLang="en-US" sz="2000" b="1" dirty="0">
                <a:solidFill>
                  <a:srgbClr val="000000"/>
                </a:solidFill>
                <a:latin typeface="Times New Roman" pitchFamily="18" charset="0"/>
                <a:ea typeface="楷体_GB2312"/>
                <a:cs typeface="楷体_GB2312"/>
              </a:rPr>
              <a:t>被短路，而</a:t>
            </a:r>
            <a:r>
              <a:rPr kumimoji="1" lang="en-US" altLang="zh-CN" sz="2000" b="1" i="1" dirty="0" err="1">
                <a:solidFill>
                  <a:srgbClr val="000000"/>
                </a:solidFill>
                <a:latin typeface="Times New Roman" pitchFamily="18" charset="0"/>
                <a:ea typeface="楷体_GB2312"/>
                <a:cs typeface="楷体_GB2312"/>
              </a:rPr>
              <a:t>C</a:t>
            </a:r>
            <a:r>
              <a:rPr kumimoji="1" lang="en-US" altLang="zh-CN" sz="2000" b="1" baseline="-30000" dirty="0" err="1">
                <a:solidFill>
                  <a:srgbClr val="000000"/>
                </a:solidFill>
                <a:latin typeface="Times New Roman" pitchFamily="18" charset="0"/>
                <a:ea typeface="楷体_GB2312"/>
                <a:cs typeface="楷体_GB2312"/>
              </a:rPr>
              <a:t>db</a:t>
            </a:r>
            <a:r>
              <a:rPr kumimoji="1" lang="zh-CN" altLang="en-US" sz="2000" b="1" dirty="0">
                <a:solidFill>
                  <a:srgbClr val="000000"/>
                </a:solidFill>
                <a:latin typeface="Times New Roman" pitchFamily="18" charset="0"/>
                <a:ea typeface="楷体_GB2312"/>
                <a:cs typeface="楷体_GB2312"/>
              </a:rPr>
              <a:t>变为</a:t>
            </a:r>
            <a:r>
              <a:rPr kumimoji="1" lang="en-US" altLang="zh-CN" sz="2000" b="1" i="1" dirty="0">
                <a:solidFill>
                  <a:srgbClr val="000000"/>
                </a:solidFill>
                <a:latin typeface="Times New Roman" pitchFamily="18" charset="0"/>
                <a:ea typeface="楷体_GB2312"/>
                <a:cs typeface="楷体_GB2312"/>
              </a:rPr>
              <a:t>C</a:t>
            </a:r>
            <a:r>
              <a:rPr kumimoji="1" lang="en-US" altLang="zh-CN" sz="2000" b="1" baseline="-30000" dirty="0">
                <a:solidFill>
                  <a:srgbClr val="000000"/>
                </a:solidFill>
                <a:latin typeface="Times New Roman" pitchFamily="18" charset="0"/>
                <a:ea typeface="楷体_GB2312"/>
                <a:cs typeface="楷体_GB2312"/>
              </a:rPr>
              <a:t>ds</a:t>
            </a:r>
            <a:r>
              <a:rPr kumimoji="1" lang="zh-CN" altLang="en-US" sz="2000" b="1" dirty="0">
                <a:solidFill>
                  <a:srgbClr val="000000"/>
                </a:solidFill>
                <a:latin typeface="Times New Roman" pitchFamily="18" charset="0"/>
                <a:ea typeface="楷体_GB2312"/>
                <a:cs typeface="楷体_GB2312"/>
              </a:rPr>
              <a:t>。</a:t>
            </a:r>
          </a:p>
        </p:txBody>
      </p:sp>
      <p:sp>
        <p:nvSpPr>
          <p:cNvPr id="11" name="Text Box 26"/>
          <p:cNvSpPr txBox="1">
            <a:spLocks noChangeArrowheads="1"/>
          </p:cNvSpPr>
          <p:nvPr/>
        </p:nvSpPr>
        <p:spPr bwMode="auto">
          <a:xfrm>
            <a:off x="454025" y="1341438"/>
            <a:ext cx="3973513"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25000"/>
              </a:lnSpc>
              <a:spcBef>
                <a:spcPct val="5000"/>
              </a:spcBef>
            </a:pPr>
            <a:r>
              <a:rPr kumimoji="1" lang="en-US" altLang="zh-CN" sz="2000" b="1">
                <a:solidFill>
                  <a:srgbClr val="000000"/>
                </a:solidFill>
                <a:latin typeface="Times New Roman" pitchFamily="18" charset="0"/>
                <a:ea typeface="楷体_GB2312"/>
                <a:cs typeface="楷体_GB2312"/>
              </a:rPr>
              <a:t>        </a:t>
            </a:r>
            <a:r>
              <a:rPr kumimoji="1" lang="zh-CN" altLang="en-US" sz="2000" b="1">
                <a:solidFill>
                  <a:srgbClr val="000000"/>
                </a:solidFill>
                <a:latin typeface="Times New Roman" pitchFamily="18" charset="0"/>
                <a:ea typeface="楷体_GB2312"/>
                <a:cs typeface="楷体_GB2312"/>
              </a:rPr>
              <a:t>当信号频率处于高频区时，</a:t>
            </a:r>
            <a:r>
              <a:rPr kumimoji="1" lang="en-US" altLang="zh-CN" sz="2000" b="1">
                <a:solidFill>
                  <a:srgbClr val="000000"/>
                </a:solidFill>
                <a:latin typeface="Times New Roman" pitchFamily="18" charset="0"/>
                <a:ea typeface="楷体_GB2312"/>
                <a:cs typeface="楷体_GB2312"/>
              </a:rPr>
              <a:t>FET</a:t>
            </a:r>
            <a:r>
              <a:rPr kumimoji="1" lang="zh-CN" altLang="en-US" sz="2000" b="1">
                <a:solidFill>
                  <a:srgbClr val="000000"/>
                </a:solidFill>
                <a:latin typeface="Times New Roman" pitchFamily="18" charset="0"/>
                <a:ea typeface="楷体_GB2312"/>
                <a:cs typeface="楷体_GB2312"/>
              </a:rPr>
              <a:t>或</a:t>
            </a:r>
            <a:r>
              <a:rPr kumimoji="1" lang="en-US" altLang="zh-CN" sz="2000" b="1">
                <a:solidFill>
                  <a:srgbClr val="000000"/>
                </a:solidFill>
                <a:latin typeface="Times New Roman" pitchFamily="18" charset="0"/>
                <a:ea typeface="楷体_GB2312"/>
                <a:cs typeface="楷体_GB2312"/>
              </a:rPr>
              <a:t>BJT</a:t>
            </a:r>
            <a:r>
              <a:rPr kumimoji="1" lang="zh-CN" altLang="en-US" sz="2000" b="1">
                <a:solidFill>
                  <a:srgbClr val="000000"/>
                </a:solidFill>
                <a:latin typeface="Times New Roman" pitchFamily="18" charset="0"/>
                <a:ea typeface="楷体_GB2312"/>
                <a:cs typeface="楷体_GB2312"/>
              </a:rPr>
              <a:t>的极间电容的阻抗将减小，不能再视为开路，需考虑它们带来的影响。</a:t>
            </a:r>
          </a:p>
        </p:txBody>
      </p:sp>
      <p:graphicFrame>
        <p:nvGraphicFramePr>
          <p:cNvPr id="12" name="Object 27"/>
          <p:cNvGraphicFramePr>
            <a:graphicFrameLocks noChangeAspect="1"/>
          </p:cNvGraphicFramePr>
          <p:nvPr/>
        </p:nvGraphicFramePr>
        <p:xfrm>
          <a:off x="4794250" y="1276350"/>
          <a:ext cx="4197350" cy="2859088"/>
        </p:xfrm>
        <a:graphic>
          <a:graphicData uri="http://schemas.openxmlformats.org/presentationml/2006/ole">
            <mc:AlternateContent xmlns:mc="http://schemas.openxmlformats.org/markup-compatibility/2006">
              <mc:Choice xmlns:v="urn:schemas-microsoft-com:vml" Requires="v">
                <p:oleObj spid="_x0000_s113713" r:id="rId3" imgW="1952244" imgH="1429512" progId="Word.Picture.8">
                  <p:embed/>
                </p:oleObj>
              </mc:Choice>
              <mc:Fallback>
                <p:oleObj r:id="rId3" imgW="1952244" imgH="1429512"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3688" r="-3688"/>
                      <a:stretch>
                        <a:fillRect/>
                      </a:stretch>
                    </p:blipFill>
                    <p:spPr bwMode="auto">
                      <a:xfrm>
                        <a:off x="4794250" y="1276350"/>
                        <a:ext cx="4197350" cy="28590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13"/>
          <p:cNvSpPr>
            <a:spLocks noChangeArrowheads="1"/>
          </p:cNvSpPr>
          <p:nvPr/>
        </p:nvSpPr>
        <p:spPr bwMode="auto">
          <a:xfrm>
            <a:off x="827584" y="5747199"/>
            <a:ext cx="5904656" cy="4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40000"/>
              </a:lnSpc>
              <a:spcBef>
                <a:spcPct val="5000"/>
              </a:spcBef>
            </a:pPr>
            <a:r>
              <a:rPr kumimoji="1" lang="zh-CN" altLang="en-US" sz="2000" b="1" dirty="0" smtClean="0">
                <a:solidFill>
                  <a:srgbClr val="FF0000"/>
                </a:solidFill>
                <a:latin typeface="Times New Roman" pitchFamily="18" charset="0"/>
                <a:ea typeface="楷体_GB2312"/>
                <a:cs typeface="楷体_GB2312"/>
              </a:rPr>
              <a:t>故高频小信号模型应考虑   </a:t>
            </a:r>
            <a:r>
              <a:rPr kumimoji="1" lang="en-US" altLang="zh-CN" sz="2000" b="1" i="1" dirty="0" err="1" smtClean="0">
                <a:solidFill>
                  <a:srgbClr val="FF0000"/>
                </a:solidFill>
                <a:latin typeface="Times New Roman" pitchFamily="18" charset="0"/>
                <a:ea typeface="楷体_GB2312"/>
                <a:cs typeface="楷体_GB2312"/>
              </a:rPr>
              <a:t>C</a:t>
            </a:r>
            <a:r>
              <a:rPr kumimoji="1" lang="en-US" altLang="zh-CN" sz="2000" b="1" baseline="-30000" dirty="0" err="1" smtClean="0">
                <a:solidFill>
                  <a:srgbClr val="FF0000"/>
                </a:solidFill>
                <a:latin typeface="Times New Roman" pitchFamily="18" charset="0"/>
                <a:ea typeface="楷体_GB2312"/>
                <a:cs typeface="楷体_GB2312"/>
              </a:rPr>
              <a:t>gs</a:t>
            </a:r>
            <a:r>
              <a:rPr kumimoji="1" lang="en-US" altLang="zh-CN" sz="2000" b="1" baseline="-30000" dirty="0" smtClean="0">
                <a:solidFill>
                  <a:srgbClr val="FF0000"/>
                </a:solidFill>
                <a:latin typeface="Times New Roman" pitchFamily="18" charset="0"/>
                <a:ea typeface="楷体_GB2312"/>
                <a:cs typeface="楷体_GB2312"/>
              </a:rPr>
              <a:t>  </a:t>
            </a:r>
            <a:r>
              <a:rPr kumimoji="1" lang="en-US" altLang="zh-CN" sz="2000" b="1" i="1" dirty="0" err="1" smtClean="0">
                <a:solidFill>
                  <a:srgbClr val="FF0000"/>
                </a:solidFill>
                <a:latin typeface="Times New Roman" pitchFamily="18" charset="0"/>
                <a:ea typeface="楷体_GB2312"/>
                <a:cs typeface="楷体_GB2312"/>
              </a:rPr>
              <a:t>C</a:t>
            </a:r>
            <a:r>
              <a:rPr kumimoji="1" lang="en-US" altLang="zh-CN" sz="2000" b="1" baseline="-30000" dirty="0" err="1" smtClean="0">
                <a:solidFill>
                  <a:srgbClr val="FF0000"/>
                </a:solidFill>
                <a:latin typeface="Times New Roman" pitchFamily="18" charset="0"/>
                <a:ea typeface="楷体_GB2312"/>
                <a:cs typeface="楷体_GB2312"/>
              </a:rPr>
              <a:t>gd</a:t>
            </a:r>
            <a:r>
              <a:rPr kumimoji="1" lang="en-US" altLang="zh-CN" sz="2000" b="1" baseline="-30000" dirty="0" smtClean="0">
                <a:solidFill>
                  <a:srgbClr val="FF0000"/>
                </a:solidFill>
                <a:latin typeface="Times New Roman" pitchFamily="18" charset="0"/>
                <a:ea typeface="楷体_GB2312"/>
                <a:cs typeface="楷体_GB2312"/>
              </a:rPr>
              <a:t>  </a:t>
            </a:r>
            <a:r>
              <a:rPr kumimoji="1" lang="en-US" altLang="zh-CN" sz="2000" b="1" i="1" dirty="0" smtClean="0">
                <a:solidFill>
                  <a:srgbClr val="FF0000"/>
                </a:solidFill>
                <a:latin typeface="Times New Roman" pitchFamily="18" charset="0"/>
                <a:ea typeface="楷体_GB2312"/>
                <a:cs typeface="楷体_GB2312"/>
              </a:rPr>
              <a:t>C</a:t>
            </a:r>
            <a:r>
              <a:rPr kumimoji="1" lang="en-US" altLang="zh-CN" sz="2000" b="1" baseline="-30000" dirty="0" smtClean="0">
                <a:solidFill>
                  <a:srgbClr val="FF0000"/>
                </a:solidFill>
                <a:latin typeface="Times New Roman" pitchFamily="18" charset="0"/>
                <a:ea typeface="楷体_GB2312"/>
                <a:cs typeface="楷体_GB2312"/>
              </a:rPr>
              <a:t>ds</a:t>
            </a:r>
            <a:endParaRPr kumimoji="1" lang="zh-CN" altLang="en-US" sz="2000" b="1" dirty="0">
              <a:solidFill>
                <a:srgbClr val="FF0000"/>
              </a:solidFill>
              <a:latin typeface="Times New Roman" pitchFamily="18" charset="0"/>
              <a:ea typeface="楷体_GB2312"/>
              <a:cs typeface="楷体_GB2312"/>
            </a:endParaRPr>
          </a:p>
        </p:txBody>
      </p:sp>
    </p:spTree>
    <p:extLst>
      <p:ext uri="{BB962C8B-B14F-4D97-AF65-F5344CB8AC3E}">
        <p14:creationId xmlns:p14="http://schemas.microsoft.com/office/powerpoint/2010/main" val="12313380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trips(downRight)">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ox(in)">
                                      <p:cBhvr>
                                        <p:cTn id="12" dur="500"/>
                                        <p:tgtEl>
                                          <p:spTgt spid="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strips(downRight)">
                                      <p:cBhvr>
                                        <p:cTn id="17" dur="500"/>
                                        <p:tgtEl>
                                          <p:spTgt spid="9">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animEffect transition="in" filter="strips(downRight)">
                                      <p:cBhvr>
                                        <p:cTn id="22" dur="500"/>
                                        <p:tgtEl>
                                          <p:spTgt spid="9">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animEffect transition="in" filter="strips(downRight)">
                                      <p:cBhvr>
                                        <p:cTn id="27" dur="500"/>
                                        <p:tgtEl>
                                          <p:spTgt spid="9">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nodeType="clickEffect">
                                  <p:stCondLst>
                                    <p:cond delay="0"/>
                                  </p:stCondLst>
                                  <p:childTnLst>
                                    <p:set>
                                      <p:cBhvr>
                                        <p:cTn id="31" dur="1" fill="hold">
                                          <p:stCondLst>
                                            <p:cond delay="0"/>
                                          </p:stCondLst>
                                        </p:cTn>
                                        <p:tgtEl>
                                          <p:spTgt spid="9">
                                            <p:txEl>
                                              <p:pRg st="3" end="3"/>
                                            </p:txEl>
                                          </p:spTgt>
                                        </p:tgtEl>
                                        <p:attrNameLst>
                                          <p:attrName>style.visibility</p:attrName>
                                        </p:attrNameLst>
                                      </p:cBhvr>
                                      <p:to>
                                        <p:strVal val="visible"/>
                                      </p:to>
                                    </p:set>
                                    <p:animEffect transition="in" filter="strips(downRight)">
                                      <p:cBhvr>
                                        <p:cTn id="32" dur="500"/>
                                        <p:tgtEl>
                                          <p:spTgt spid="9">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nodeType="clickEffect">
                                  <p:stCondLst>
                                    <p:cond delay="0"/>
                                  </p:stCondLst>
                                  <p:childTnLst>
                                    <p:set>
                                      <p:cBhvr>
                                        <p:cTn id="36" dur="1" fill="hold">
                                          <p:stCondLst>
                                            <p:cond delay="0"/>
                                          </p:stCondLst>
                                        </p:cTn>
                                        <p:tgtEl>
                                          <p:spTgt spid="9">
                                            <p:txEl>
                                              <p:pRg st="4" end="4"/>
                                            </p:txEl>
                                          </p:spTgt>
                                        </p:tgtEl>
                                        <p:attrNameLst>
                                          <p:attrName>style.visibility</p:attrName>
                                        </p:attrNameLst>
                                      </p:cBhvr>
                                      <p:to>
                                        <p:strVal val="visible"/>
                                      </p:to>
                                    </p:set>
                                    <p:animEffect transition="in" filter="strips(downRight)">
                                      <p:cBhvr>
                                        <p:cTn id="37" dur="500"/>
                                        <p:tgtEl>
                                          <p:spTgt spid="9">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strips(downRight)">
                                      <p:cBhvr>
                                        <p:cTn id="4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1"/>
          <p:cNvGraphicFramePr>
            <a:graphicFrameLocks noChangeAspect="1"/>
          </p:cNvGraphicFramePr>
          <p:nvPr/>
        </p:nvGraphicFramePr>
        <p:xfrm>
          <a:off x="4608513" y="1196975"/>
          <a:ext cx="4081462" cy="2776538"/>
        </p:xfrm>
        <a:graphic>
          <a:graphicData uri="http://schemas.openxmlformats.org/presentationml/2006/ole">
            <mc:AlternateContent xmlns:mc="http://schemas.openxmlformats.org/markup-compatibility/2006">
              <mc:Choice xmlns:v="urn:schemas-microsoft-com:vml" Requires="v">
                <p:oleObj spid="_x0000_s114738" name="图片" r:id="rId3" imgW="2265511" imgH="1544812" progId="Word.Picture.8">
                  <p:embed/>
                </p:oleObj>
              </mc:Choice>
              <mc:Fallback>
                <p:oleObj name="图片" r:id="rId3" imgW="2265511" imgH="1544812"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8513" y="1196975"/>
                        <a:ext cx="4081462" cy="277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Rectangle 12"/>
          <p:cNvSpPr>
            <a:spLocks noChangeArrowheads="1"/>
          </p:cNvSpPr>
          <p:nvPr/>
        </p:nvSpPr>
        <p:spPr bwMode="auto">
          <a:xfrm>
            <a:off x="719138" y="4113213"/>
            <a:ext cx="8208962"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just">
              <a:lnSpc>
                <a:spcPct val="150000"/>
              </a:lnSpc>
              <a:spcBef>
                <a:spcPct val="10000"/>
              </a:spcBef>
            </a:pPr>
            <a:r>
              <a:rPr kumimoji="1" lang="zh-CN" altLang="en-US" sz="2000" b="1" dirty="0">
                <a:solidFill>
                  <a:srgbClr val="000000"/>
                </a:solidFill>
                <a:latin typeface="Times New Roman" pitchFamily="18" charset="0"/>
                <a:ea typeface="楷体_GB2312"/>
                <a:cs typeface="楷体_GB2312"/>
              </a:rPr>
              <a:t>其中</a:t>
            </a:r>
            <a:r>
              <a:rPr kumimoji="1" lang="en-US" altLang="zh-CN" sz="2000" b="1" i="1" dirty="0" err="1">
                <a:solidFill>
                  <a:srgbClr val="000000"/>
                </a:solidFill>
                <a:latin typeface="Times New Roman" pitchFamily="18" charset="0"/>
                <a:ea typeface="楷体_GB2312"/>
                <a:cs typeface="楷体_GB2312"/>
              </a:rPr>
              <a:t>C</a:t>
            </a:r>
            <a:r>
              <a:rPr kumimoji="1" lang="en-US" altLang="zh-CN" sz="2000" b="1" baseline="-30000" dirty="0" err="1">
                <a:solidFill>
                  <a:srgbClr val="000000"/>
                </a:solidFill>
                <a:latin typeface="Times New Roman" pitchFamily="18" charset="0"/>
                <a:ea typeface="楷体_GB2312"/>
                <a:cs typeface="楷体_GB2312"/>
              </a:rPr>
              <a:t>gs</a:t>
            </a:r>
            <a:r>
              <a:rPr kumimoji="1" lang="zh-CN" altLang="en-US" sz="2000" b="1" dirty="0">
                <a:solidFill>
                  <a:srgbClr val="000000"/>
                </a:solidFill>
                <a:latin typeface="Times New Roman" pitchFamily="18" charset="0"/>
                <a:ea typeface="楷体_GB2312"/>
                <a:cs typeface="楷体_GB2312"/>
              </a:rPr>
              <a:t>的典型值为</a:t>
            </a:r>
            <a:r>
              <a:rPr kumimoji="1" lang="en-US" altLang="zh-CN" sz="2000" b="1" dirty="0">
                <a:solidFill>
                  <a:srgbClr val="000000"/>
                </a:solidFill>
                <a:latin typeface="Times New Roman" pitchFamily="18" charset="0"/>
                <a:ea typeface="楷体_GB2312"/>
                <a:cs typeface="楷体_GB2312"/>
              </a:rPr>
              <a:t>0.1~0.5pF</a:t>
            </a:r>
            <a:r>
              <a:rPr kumimoji="1" lang="zh-CN" altLang="en-US" sz="2000" b="1" dirty="0">
                <a:solidFill>
                  <a:srgbClr val="000000"/>
                </a:solidFill>
                <a:latin typeface="Times New Roman" pitchFamily="18" charset="0"/>
                <a:ea typeface="楷体_GB2312"/>
                <a:cs typeface="楷体_GB2312"/>
              </a:rPr>
              <a:t>，</a:t>
            </a:r>
            <a:r>
              <a:rPr kumimoji="1" lang="en-US" altLang="zh-CN" sz="2000" b="1" i="1" dirty="0" err="1">
                <a:solidFill>
                  <a:srgbClr val="000000"/>
                </a:solidFill>
                <a:latin typeface="Times New Roman" pitchFamily="18" charset="0"/>
                <a:ea typeface="楷体_GB2312"/>
                <a:cs typeface="楷体_GB2312"/>
              </a:rPr>
              <a:t>C</a:t>
            </a:r>
            <a:r>
              <a:rPr kumimoji="1" lang="en-US" altLang="zh-CN" sz="2000" b="1" baseline="-30000" dirty="0" err="1">
                <a:solidFill>
                  <a:srgbClr val="000000"/>
                </a:solidFill>
                <a:latin typeface="Times New Roman" pitchFamily="18" charset="0"/>
                <a:ea typeface="楷体_GB2312"/>
                <a:cs typeface="楷体_GB2312"/>
              </a:rPr>
              <a:t>gd</a:t>
            </a:r>
            <a:r>
              <a:rPr kumimoji="1" lang="zh-CN" altLang="en-US" sz="2000" b="1" dirty="0">
                <a:solidFill>
                  <a:srgbClr val="000000"/>
                </a:solidFill>
                <a:latin typeface="Times New Roman" pitchFamily="18" charset="0"/>
                <a:ea typeface="楷体_GB2312"/>
                <a:cs typeface="楷体_GB2312"/>
              </a:rPr>
              <a:t>的典型值为</a:t>
            </a:r>
            <a:r>
              <a:rPr kumimoji="1" lang="en-US" altLang="zh-CN" sz="2000" b="1" dirty="0">
                <a:solidFill>
                  <a:srgbClr val="000000"/>
                </a:solidFill>
                <a:latin typeface="Times New Roman" pitchFamily="18" charset="0"/>
                <a:ea typeface="楷体_GB2312"/>
                <a:cs typeface="楷体_GB2312"/>
              </a:rPr>
              <a:t>0.01~0.04 pF</a:t>
            </a:r>
            <a:r>
              <a:rPr kumimoji="1" lang="zh-CN" altLang="en-US" sz="2000" b="1" dirty="0">
                <a:solidFill>
                  <a:srgbClr val="000000"/>
                </a:solidFill>
                <a:latin typeface="Times New Roman" pitchFamily="18" charset="0"/>
                <a:ea typeface="楷体_GB2312"/>
                <a:cs typeface="楷体_GB2312"/>
              </a:rPr>
              <a:t>及</a:t>
            </a:r>
            <a:r>
              <a:rPr kumimoji="1" lang="en-US" altLang="zh-CN" sz="2000" b="1" i="1" dirty="0">
                <a:solidFill>
                  <a:srgbClr val="000000"/>
                </a:solidFill>
                <a:latin typeface="Times New Roman" pitchFamily="18" charset="0"/>
                <a:ea typeface="楷体_GB2312"/>
                <a:cs typeface="楷体_GB2312"/>
              </a:rPr>
              <a:t>C</a:t>
            </a:r>
            <a:r>
              <a:rPr kumimoji="1" lang="en-US" altLang="zh-CN" sz="2000" b="1" baseline="-30000" dirty="0">
                <a:solidFill>
                  <a:srgbClr val="000000"/>
                </a:solidFill>
                <a:latin typeface="Times New Roman" pitchFamily="18" charset="0"/>
                <a:ea typeface="楷体_GB2312"/>
                <a:cs typeface="楷体_GB2312"/>
              </a:rPr>
              <a:t>ds</a:t>
            </a:r>
            <a:r>
              <a:rPr kumimoji="1" lang="zh-CN" altLang="en-US" sz="2000" b="1" dirty="0">
                <a:solidFill>
                  <a:srgbClr val="000000"/>
                </a:solidFill>
                <a:latin typeface="Times New Roman" pitchFamily="18" charset="0"/>
                <a:ea typeface="楷体_GB2312"/>
                <a:cs typeface="楷体_GB2312"/>
              </a:rPr>
              <a:t>通常小于</a:t>
            </a:r>
            <a:r>
              <a:rPr kumimoji="1" lang="en-US" altLang="zh-CN" sz="2000" b="1" dirty="0">
                <a:solidFill>
                  <a:srgbClr val="000000"/>
                </a:solidFill>
                <a:latin typeface="Times New Roman" pitchFamily="18" charset="0"/>
                <a:ea typeface="楷体_GB2312"/>
                <a:cs typeface="楷体_GB2312"/>
              </a:rPr>
              <a:t>1pF</a:t>
            </a:r>
            <a:r>
              <a:rPr kumimoji="1" lang="zh-CN" altLang="en-US" sz="2000" b="1" dirty="0">
                <a:solidFill>
                  <a:srgbClr val="000000"/>
                </a:solidFill>
                <a:latin typeface="Times New Roman" pitchFamily="18" charset="0"/>
                <a:ea typeface="楷体_GB2312"/>
                <a:cs typeface="楷体_GB2312"/>
              </a:rPr>
              <a:t>，</a:t>
            </a:r>
            <a:r>
              <a:rPr kumimoji="1" lang="en-US" altLang="zh-CN" sz="2000" b="1" i="1" dirty="0" err="1">
                <a:solidFill>
                  <a:srgbClr val="000000"/>
                </a:solidFill>
                <a:latin typeface="Times New Roman" pitchFamily="18" charset="0"/>
                <a:ea typeface="楷体_GB2312"/>
                <a:cs typeface="楷体_GB2312"/>
              </a:rPr>
              <a:t>r</a:t>
            </a:r>
            <a:r>
              <a:rPr kumimoji="1" lang="en-US" altLang="zh-CN" sz="2000" b="1" baseline="-30000" dirty="0" err="1">
                <a:solidFill>
                  <a:srgbClr val="000000"/>
                </a:solidFill>
                <a:latin typeface="Times New Roman" pitchFamily="18" charset="0"/>
                <a:ea typeface="楷体_GB2312"/>
                <a:cs typeface="楷体_GB2312"/>
              </a:rPr>
              <a:t>ds</a:t>
            </a:r>
            <a:r>
              <a:rPr kumimoji="1" lang="zh-CN" altLang="en-US" sz="2000" b="1" dirty="0">
                <a:solidFill>
                  <a:srgbClr val="000000"/>
                </a:solidFill>
                <a:latin typeface="Times New Roman" pitchFamily="18" charset="0"/>
                <a:ea typeface="楷体_GB2312"/>
                <a:cs typeface="楷体_GB2312"/>
              </a:rPr>
              <a:t>为</a:t>
            </a:r>
            <a:r>
              <a:rPr kumimoji="1" lang="en-US" altLang="zh-CN" sz="2000" b="1" dirty="0">
                <a:solidFill>
                  <a:srgbClr val="000000"/>
                </a:solidFill>
                <a:latin typeface="Times New Roman" pitchFamily="18" charset="0"/>
                <a:ea typeface="楷体_GB2312"/>
                <a:cs typeface="楷体_GB2312"/>
              </a:rPr>
              <a:t>(10</a:t>
            </a:r>
            <a:r>
              <a:rPr kumimoji="1" lang="en-US" altLang="zh-CN" sz="2000" b="1" baseline="30000" dirty="0">
                <a:solidFill>
                  <a:srgbClr val="000000"/>
                </a:solidFill>
                <a:latin typeface="Times New Roman" pitchFamily="18" charset="0"/>
                <a:ea typeface="楷体_GB2312"/>
                <a:cs typeface="楷体_GB2312"/>
              </a:rPr>
              <a:t>4</a:t>
            </a:r>
            <a:r>
              <a:rPr kumimoji="1" lang="en-US" altLang="zh-CN" sz="2000" b="1" dirty="0">
                <a:solidFill>
                  <a:srgbClr val="000000"/>
                </a:solidFill>
                <a:latin typeface="Times New Roman" pitchFamily="18" charset="0"/>
                <a:ea typeface="楷体_GB2312"/>
                <a:cs typeface="楷体_GB2312"/>
              </a:rPr>
              <a:t>~10</a:t>
            </a:r>
            <a:r>
              <a:rPr kumimoji="1" lang="en-US" altLang="zh-CN" sz="2000" b="1" baseline="30000" dirty="0">
                <a:solidFill>
                  <a:srgbClr val="000000"/>
                </a:solidFill>
                <a:latin typeface="Times New Roman" pitchFamily="18" charset="0"/>
                <a:ea typeface="楷体_GB2312"/>
                <a:cs typeface="楷体_GB2312"/>
              </a:rPr>
              <a:t>6</a:t>
            </a:r>
            <a:r>
              <a:rPr kumimoji="1" lang="en-US" altLang="zh-CN" sz="2000" b="1" dirty="0">
                <a:solidFill>
                  <a:srgbClr val="000000"/>
                </a:solidFill>
                <a:latin typeface="Times New Roman" pitchFamily="18" charset="0"/>
                <a:ea typeface="楷体_GB2312"/>
                <a:cs typeface="楷体_GB2312"/>
              </a:rPr>
              <a:t>)</a:t>
            </a:r>
            <a:r>
              <a:rPr kumimoji="1" lang="en-US" altLang="zh-CN" sz="2000" b="1" dirty="0">
                <a:solidFill>
                  <a:srgbClr val="000000"/>
                </a:solidFill>
                <a:latin typeface="Times New Roman" pitchFamily="18" charset="0"/>
                <a:ea typeface="楷体_GB2312"/>
                <a:cs typeface="楷体_GB2312"/>
                <a:sym typeface="Symbol" pitchFamily="18" charset="2"/>
              </a:rPr>
              <a:t></a:t>
            </a:r>
            <a:r>
              <a:rPr kumimoji="1" lang="en-US" altLang="zh-CN" sz="2000" b="1" dirty="0">
                <a:solidFill>
                  <a:srgbClr val="000000"/>
                </a:solidFill>
                <a:latin typeface="Times New Roman" pitchFamily="18" charset="0"/>
                <a:ea typeface="楷体_GB2312"/>
                <a:cs typeface="楷体_GB2312"/>
              </a:rPr>
              <a:t> </a:t>
            </a:r>
            <a:r>
              <a:rPr kumimoji="1" lang="zh-CN" altLang="en-US" sz="2000" b="1" dirty="0">
                <a:solidFill>
                  <a:srgbClr val="000000"/>
                </a:solidFill>
                <a:latin typeface="Times New Roman" pitchFamily="18" charset="0"/>
                <a:ea typeface="楷体_GB2312"/>
                <a:cs typeface="楷体_GB2312"/>
              </a:rPr>
              <a:t>。一般可从数据手册上获得这些参数。</a:t>
            </a:r>
          </a:p>
        </p:txBody>
      </p:sp>
      <p:sp>
        <p:nvSpPr>
          <p:cNvPr id="13" name="Rectangle 13"/>
          <p:cNvSpPr>
            <a:spLocks noChangeArrowheads="1"/>
          </p:cNvSpPr>
          <p:nvPr/>
        </p:nvSpPr>
        <p:spPr bwMode="auto">
          <a:xfrm>
            <a:off x="971550" y="2568575"/>
            <a:ext cx="3313113" cy="1404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40000"/>
              </a:lnSpc>
              <a:spcBef>
                <a:spcPct val="5000"/>
              </a:spcBef>
            </a:pPr>
            <a:r>
              <a:rPr kumimoji="1" lang="en-US" altLang="zh-CN" sz="2000" b="1" i="1" dirty="0" err="1">
                <a:solidFill>
                  <a:srgbClr val="000000"/>
                </a:solidFill>
                <a:latin typeface="Times New Roman" pitchFamily="18" charset="0"/>
                <a:ea typeface="楷体_GB2312"/>
                <a:cs typeface="楷体_GB2312"/>
              </a:rPr>
              <a:t>C</a:t>
            </a:r>
            <a:r>
              <a:rPr kumimoji="1" lang="en-US" altLang="zh-CN" sz="2000" b="1" baseline="-30000" dirty="0" err="1">
                <a:solidFill>
                  <a:srgbClr val="000000"/>
                </a:solidFill>
                <a:latin typeface="Times New Roman" pitchFamily="18" charset="0"/>
                <a:ea typeface="楷体_GB2312"/>
                <a:cs typeface="楷体_GB2312"/>
              </a:rPr>
              <a:t>gs</a:t>
            </a:r>
            <a:r>
              <a:rPr kumimoji="1" lang="en-US" altLang="zh-CN" sz="2000" b="1" dirty="0">
                <a:solidFill>
                  <a:srgbClr val="000000"/>
                </a:solidFill>
                <a:latin typeface="Times New Roman" pitchFamily="18" charset="0"/>
                <a:ea typeface="楷体_GB2312"/>
                <a:cs typeface="楷体_GB2312"/>
              </a:rPr>
              <a:t>——</a:t>
            </a:r>
            <a:r>
              <a:rPr kumimoji="1" lang="zh-CN" altLang="en-US" sz="2000" b="1" dirty="0">
                <a:solidFill>
                  <a:srgbClr val="000000"/>
                </a:solidFill>
                <a:latin typeface="Times New Roman" pitchFamily="18" charset="0"/>
                <a:ea typeface="楷体_GB2312"/>
                <a:cs typeface="楷体_GB2312"/>
              </a:rPr>
              <a:t>栅</a:t>
            </a:r>
            <a:r>
              <a:rPr kumimoji="1" lang="en-US" altLang="zh-CN" sz="2000" b="1" dirty="0">
                <a:solidFill>
                  <a:srgbClr val="000000"/>
                </a:solidFill>
                <a:latin typeface="楷体_GB2312"/>
                <a:ea typeface="楷体_GB2312"/>
                <a:cs typeface="楷体_GB2312"/>
              </a:rPr>
              <a:t>-</a:t>
            </a:r>
            <a:r>
              <a:rPr kumimoji="1" lang="zh-CN" altLang="en-US" sz="2000" b="1" dirty="0">
                <a:solidFill>
                  <a:srgbClr val="000000"/>
                </a:solidFill>
                <a:latin typeface="Times New Roman" pitchFamily="18" charset="0"/>
                <a:ea typeface="楷体_GB2312"/>
                <a:cs typeface="楷体_GB2312"/>
              </a:rPr>
              <a:t>源电容</a:t>
            </a:r>
          </a:p>
          <a:p>
            <a:pPr>
              <a:lnSpc>
                <a:spcPct val="140000"/>
              </a:lnSpc>
              <a:spcBef>
                <a:spcPct val="5000"/>
              </a:spcBef>
            </a:pPr>
            <a:r>
              <a:rPr kumimoji="1" lang="en-US" altLang="zh-CN" sz="2000" b="1" i="1" dirty="0" err="1">
                <a:solidFill>
                  <a:srgbClr val="000000"/>
                </a:solidFill>
                <a:latin typeface="Times New Roman" pitchFamily="18" charset="0"/>
                <a:ea typeface="楷体_GB2312"/>
                <a:cs typeface="楷体_GB2312"/>
              </a:rPr>
              <a:t>C</a:t>
            </a:r>
            <a:r>
              <a:rPr kumimoji="1" lang="en-US" altLang="zh-CN" sz="2000" b="1" baseline="-30000" dirty="0" err="1">
                <a:solidFill>
                  <a:srgbClr val="000000"/>
                </a:solidFill>
                <a:latin typeface="Times New Roman" pitchFamily="18" charset="0"/>
                <a:ea typeface="楷体_GB2312"/>
                <a:cs typeface="楷体_GB2312"/>
              </a:rPr>
              <a:t>gd</a:t>
            </a:r>
            <a:r>
              <a:rPr kumimoji="1" lang="en-US" altLang="zh-CN" sz="2000" b="1" dirty="0">
                <a:solidFill>
                  <a:srgbClr val="000000"/>
                </a:solidFill>
                <a:latin typeface="Times New Roman" pitchFamily="18" charset="0"/>
                <a:ea typeface="楷体_GB2312"/>
                <a:cs typeface="楷体_GB2312"/>
              </a:rPr>
              <a:t>——</a:t>
            </a:r>
            <a:r>
              <a:rPr kumimoji="1" lang="zh-CN" altLang="en-US" sz="2000" b="1" dirty="0">
                <a:solidFill>
                  <a:srgbClr val="000000"/>
                </a:solidFill>
                <a:latin typeface="Times New Roman" pitchFamily="18" charset="0"/>
                <a:ea typeface="楷体_GB2312"/>
                <a:cs typeface="楷体_GB2312"/>
              </a:rPr>
              <a:t>栅</a:t>
            </a:r>
            <a:r>
              <a:rPr kumimoji="1" lang="en-US" altLang="zh-CN" b="1" dirty="0">
                <a:solidFill>
                  <a:srgbClr val="000000"/>
                </a:solidFill>
                <a:latin typeface="楷体_GB2312"/>
                <a:ea typeface="楷体_GB2312"/>
                <a:cs typeface="楷体_GB2312"/>
              </a:rPr>
              <a:t>-</a:t>
            </a:r>
            <a:r>
              <a:rPr kumimoji="1" lang="zh-CN" altLang="en-US" sz="2000" b="1" dirty="0">
                <a:solidFill>
                  <a:srgbClr val="000000"/>
                </a:solidFill>
                <a:latin typeface="Times New Roman" pitchFamily="18" charset="0"/>
                <a:ea typeface="楷体_GB2312"/>
                <a:cs typeface="楷体_GB2312"/>
              </a:rPr>
              <a:t>漏电容</a:t>
            </a:r>
          </a:p>
          <a:p>
            <a:pPr>
              <a:lnSpc>
                <a:spcPct val="140000"/>
              </a:lnSpc>
              <a:spcBef>
                <a:spcPct val="5000"/>
              </a:spcBef>
            </a:pPr>
            <a:r>
              <a:rPr kumimoji="1" lang="en-US" altLang="zh-CN" sz="2000" b="1" i="1" dirty="0">
                <a:solidFill>
                  <a:srgbClr val="000000"/>
                </a:solidFill>
                <a:latin typeface="Times New Roman" pitchFamily="18" charset="0"/>
                <a:ea typeface="楷体_GB2312"/>
                <a:cs typeface="楷体_GB2312"/>
              </a:rPr>
              <a:t>C</a:t>
            </a:r>
            <a:r>
              <a:rPr kumimoji="1" lang="en-US" altLang="zh-CN" sz="2000" b="1" baseline="-30000" dirty="0">
                <a:solidFill>
                  <a:srgbClr val="000000"/>
                </a:solidFill>
                <a:latin typeface="Times New Roman" pitchFamily="18" charset="0"/>
                <a:ea typeface="楷体_GB2312"/>
                <a:cs typeface="楷体_GB2312"/>
              </a:rPr>
              <a:t>ds</a:t>
            </a:r>
            <a:r>
              <a:rPr kumimoji="1" lang="en-US" altLang="zh-CN" sz="2000" b="1" dirty="0">
                <a:solidFill>
                  <a:srgbClr val="000000"/>
                </a:solidFill>
                <a:latin typeface="Times New Roman" pitchFamily="18" charset="0"/>
                <a:ea typeface="楷体_GB2312"/>
                <a:cs typeface="楷体_GB2312"/>
              </a:rPr>
              <a:t>——</a:t>
            </a:r>
            <a:r>
              <a:rPr kumimoji="1" lang="zh-CN" altLang="en-US" sz="2000" b="1" dirty="0">
                <a:solidFill>
                  <a:srgbClr val="000000"/>
                </a:solidFill>
                <a:latin typeface="Times New Roman" pitchFamily="18" charset="0"/>
                <a:ea typeface="楷体_GB2312"/>
                <a:cs typeface="楷体_GB2312"/>
              </a:rPr>
              <a:t>漏</a:t>
            </a:r>
            <a:r>
              <a:rPr kumimoji="1" lang="en-US" altLang="zh-CN" b="1" dirty="0">
                <a:solidFill>
                  <a:srgbClr val="000000"/>
                </a:solidFill>
                <a:latin typeface="楷体_GB2312"/>
                <a:ea typeface="楷体_GB2312"/>
                <a:cs typeface="楷体_GB2312"/>
              </a:rPr>
              <a:t>-</a:t>
            </a:r>
            <a:r>
              <a:rPr kumimoji="1" lang="zh-CN" altLang="en-US" sz="2000" b="1" dirty="0">
                <a:solidFill>
                  <a:srgbClr val="000000"/>
                </a:solidFill>
                <a:latin typeface="Times New Roman" pitchFamily="18" charset="0"/>
                <a:ea typeface="楷体_GB2312"/>
                <a:cs typeface="楷体_GB2312"/>
              </a:rPr>
              <a:t>源电容</a:t>
            </a:r>
          </a:p>
        </p:txBody>
      </p:sp>
      <p:sp>
        <p:nvSpPr>
          <p:cNvPr id="45061" name="Rectangle 16"/>
          <p:cNvSpPr>
            <a:spLocks noChangeArrowheads="1"/>
          </p:cNvSpPr>
          <p:nvPr/>
        </p:nvSpPr>
        <p:spPr bwMode="auto">
          <a:xfrm>
            <a:off x="719138" y="1362818"/>
            <a:ext cx="3816350" cy="903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40000"/>
              </a:lnSpc>
              <a:spcBef>
                <a:spcPct val="5000"/>
              </a:spcBef>
            </a:pPr>
            <a:r>
              <a:rPr kumimoji="1" lang="en-US" altLang="zh-CN" sz="2000" b="1" dirty="0">
                <a:solidFill>
                  <a:schemeClr val="accent2"/>
                </a:solidFill>
                <a:latin typeface="Times New Roman" pitchFamily="18" charset="0"/>
                <a:ea typeface="楷体_GB2312"/>
                <a:cs typeface="楷体_GB2312"/>
              </a:rPr>
              <a:t>        </a:t>
            </a:r>
            <a:r>
              <a:rPr kumimoji="1" lang="zh-CN" altLang="en-US" sz="2000" b="1" dirty="0">
                <a:solidFill>
                  <a:schemeClr val="accent2"/>
                </a:solidFill>
                <a:latin typeface="Times New Roman" pitchFamily="18" charset="0"/>
                <a:ea typeface="楷体_GB2312"/>
                <a:cs typeface="楷体_GB2312"/>
              </a:rPr>
              <a:t>衬底与源极并接时的高频小信号模型（也称为</a:t>
            </a:r>
            <a:r>
              <a:rPr kumimoji="1" lang="zh-CN" altLang="en-US" sz="2000" b="1" dirty="0">
                <a:solidFill>
                  <a:schemeClr val="accent2"/>
                </a:solidFill>
                <a:latin typeface="Times New Roman" pitchFamily="18" charset="0"/>
                <a:ea typeface="楷体_GB2312"/>
                <a:cs typeface="楷体_GB2312"/>
                <a:sym typeface="Symbol" pitchFamily="18" charset="2"/>
              </a:rPr>
              <a:t></a:t>
            </a:r>
            <a:r>
              <a:rPr kumimoji="1" lang="zh-CN" altLang="en-US" sz="2000" b="1" dirty="0">
                <a:solidFill>
                  <a:schemeClr val="accent2"/>
                </a:solidFill>
                <a:latin typeface="Times New Roman" pitchFamily="18" charset="0"/>
                <a:ea typeface="楷体_GB2312"/>
                <a:cs typeface="楷体_GB2312"/>
              </a:rPr>
              <a:t>模型）</a:t>
            </a:r>
          </a:p>
        </p:txBody>
      </p:sp>
      <p:sp>
        <p:nvSpPr>
          <p:cNvPr id="45062" name="标题 1"/>
          <p:cNvSpPr>
            <a:spLocks noGrp="1"/>
          </p:cNvSpPr>
          <p:nvPr>
            <p:ph type="title"/>
          </p:nvPr>
        </p:nvSpPr>
        <p:spPr>
          <a:xfrm>
            <a:off x="701675" y="71438"/>
            <a:ext cx="7888288" cy="646112"/>
          </a:xfrm>
        </p:spPr>
        <p:txBody>
          <a:bodyPr/>
          <a:lstStyle/>
          <a:p>
            <a:r>
              <a:rPr lang="en-US" altLang="zh-CN" sz="2800" smtClean="0"/>
              <a:t>6.4.1   MOS</a:t>
            </a:r>
            <a:r>
              <a:rPr lang="zh-CN" altLang="en-US" sz="2800" smtClean="0"/>
              <a:t>管的高频小信号模型及单位增益频率</a:t>
            </a:r>
            <a:r>
              <a:rPr lang="en-US" altLang="zh-CN" sz="2800" i="1" smtClean="0"/>
              <a:t>f</a:t>
            </a:r>
            <a:r>
              <a:rPr lang="en-US" altLang="zh-CN" sz="2800" baseline="-25000" smtClean="0"/>
              <a:t>T</a:t>
            </a:r>
            <a:endParaRPr lang="zh-CN" altLang="en-US" sz="2800" smtClean="0"/>
          </a:p>
        </p:txBody>
      </p:sp>
      <p:sp>
        <p:nvSpPr>
          <p:cNvPr id="45063" name="Rectangle 13"/>
          <p:cNvSpPr>
            <a:spLocks noChangeArrowheads="1"/>
          </p:cNvSpPr>
          <p:nvPr/>
        </p:nvSpPr>
        <p:spPr bwMode="auto">
          <a:xfrm>
            <a:off x="454025" y="735013"/>
            <a:ext cx="6386513"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lang="en-US" altLang="zh-CN" sz="2400" b="1">
                <a:solidFill>
                  <a:srgbClr val="800000"/>
                </a:solidFill>
                <a:latin typeface="Times New Roman" pitchFamily="18" charset="0"/>
                <a:ea typeface="楷体_GB2312"/>
                <a:cs typeface="楷体_GB2312"/>
              </a:rPr>
              <a:t> 1.  MOS</a:t>
            </a:r>
            <a:r>
              <a:rPr lang="zh-CN" altLang="en-US" sz="2400" b="1">
                <a:solidFill>
                  <a:srgbClr val="800000"/>
                </a:solidFill>
                <a:latin typeface="Times New Roman" pitchFamily="18" charset="0"/>
                <a:ea typeface="楷体_GB2312"/>
                <a:cs typeface="楷体_GB2312"/>
              </a:rPr>
              <a:t>管的高频小信号模型</a:t>
            </a:r>
          </a:p>
        </p:txBody>
      </p:sp>
    </p:spTree>
    <p:extLst>
      <p:ext uri="{BB962C8B-B14F-4D97-AF65-F5344CB8AC3E}">
        <p14:creationId xmlns:p14="http://schemas.microsoft.com/office/powerpoint/2010/main" val="29737567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strips(downRight)">
                                      <p:cBhvr>
                                        <p:cTn id="12" dur="500"/>
                                        <p:tgtEl>
                                          <p:spTgt spid="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strips(downRight)">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6">
            <a:hlinkClick r:id="rId3" action="ppaction://hlinksldjump"/>
          </p:cNvPr>
          <p:cNvSpPr>
            <a:spLocks noChangeArrowheads="1"/>
          </p:cNvSpPr>
          <p:nvPr/>
        </p:nvSpPr>
        <p:spPr bwMode="auto">
          <a:xfrm>
            <a:off x="425450" y="723900"/>
            <a:ext cx="8178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spcBef>
                <a:spcPct val="0"/>
              </a:spcBef>
              <a:buFontTx/>
              <a:buNone/>
            </a:pPr>
            <a:r>
              <a:rPr lang="en-US" altLang="zh-CN" sz="2400" b="1">
                <a:solidFill>
                  <a:srgbClr val="800000"/>
                </a:solidFill>
                <a:latin typeface="Times New Roman" pitchFamily="18" charset="0"/>
                <a:ea typeface="楷体_GB2312"/>
                <a:cs typeface="楷体_GB2312"/>
              </a:rPr>
              <a:t>2.  </a:t>
            </a:r>
            <a:r>
              <a:rPr lang="zh-CN" altLang="en-US" sz="2400" b="1">
                <a:solidFill>
                  <a:srgbClr val="800000"/>
                </a:solidFill>
                <a:latin typeface="Times New Roman" pitchFamily="18" charset="0"/>
                <a:ea typeface="楷体_GB2312"/>
                <a:cs typeface="楷体_GB2312"/>
              </a:rPr>
              <a:t>单位增益频率</a:t>
            </a:r>
            <a:r>
              <a:rPr lang="en-US" altLang="zh-CN" sz="2400" b="1" i="1">
                <a:solidFill>
                  <a:srgbClr val="800000"/>
                </a:solidFill>
                <a:latin typeface="Times New Roman" pitchFamily="18" charset="0"/>
                <a:ea typeface="楷体_GB2312"/>
                <a:cs typeface="楷体_GB2312"/>
              </a:rPr>
              <a:t>f</a:t>
            </a:r>
            <a:r>
              <a:rPr lang="en-US" altLang="zh-CN" sz="2400" b="1" baseline="-25000">
                <a:solidFill>
                  <a:srgbClr val="800000"/>
                </a:solidFill>
                <a:latin typeface="Times New Roman" pitchFamily="18" charset="0"/>
                <a:ea typeface="楷体_GB2312"/>
                <a:cs typeface="楷体_GB2312"/>
              </a:rPr>
              <a:t>T</a:t>
            </a:r>
          </a:p>
        </p:txBody>
      </p:sp>
      <p:graphicFrame>
        <p:nvGraphicFramePr>
          <p:cNvPr id="46083" name="Object 27"/>
          <p:cNvGraphicFramePr>
            <a:graphicFrameLocks noChangeAspect="1"/>
          </p:cNvGraphicFramePr>
          <p:nvPr/>
        </p:nvGraphicFramePr>
        <p:xfrm>
          <a:off x="4608513" y="1196975"/>
          <a:ext cx="4081462" cy="2776538"/>
        </p:xfrm>
        <a:graphic>
          <a:graphicData uri="http://schemas.openxmlformats.org/presentationml/2006/ole">
            <mc:AlternateContent xmlns:mc="http://schemas.openxmlformats.org/markup-compatibility/2006">
              <mc:Choice xmlns:v="urn:schemas-microsoft-com:vml" Requires="v">
                <p:oleObj spid="_x0000_s115852" name="图片" r:id="rId4" imgW="2265511" imgH="1544812" progId="Word.Picture.8">
                  <p:embed/>
                </p:oleObj>
              </mc:Choice>
              <mc:Fallback>
                <p:oleObj name="图片" r:id="rId4" imgW="2265511" imgH="1544812"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8513" y="1196975"/>
                        <a:ext cx="4081462" cy="277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Rectangle 29"/>
          <p:cNvSpPr>
            <a:spLocks noChangeArrowheads="1"/>
          </p:cNvSpPr>
          <p:nvPr/>
        </p:nvSpPr>
        <p:spPr bwMode="auto">
          <a:xfrm>
            <a:off x="755650" y="1341438"/>
            <a:ext cx="3636963"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40000"/>
              </a:lnSpc>
              <a:spcBef>
                <a:spcPct val="5000"/>
              </a:spcBef>
            </a:pPr>
            <a:r>
              <a:rPr kumimoji="1" lang="en-US" altLang="zh-CN" sz="2000" b="1" i="1" dirty="0" err="1">
                <a:solidFill>
                  <a:srgbClr val="000000"/>
                </a:solidFill>
                <a:latin typeface="Times New Roman" pitchFamily="18" charset="0"/>
                <a:ea typeface="楷体_GB2312"/>
                <a:cs typeface="楷体_GB2312"/>
              </a:rPr>
              <a:t>f</a:t>
            </a:r>
            <a:r>
              <a:rPr kumimoji="1" lang="en-US" altLang="zh-CN" sz="2000" b="1" baseline="-30000" dirty="0" err="1">
                <a:solidFill>
                  <a:srgbClr val="000000"/>
                </a:solidFill>
                <a:latin typeface="Times New Roman" pitchFamily="18" charset="0"/>
                <a:ea typeface="楷体_GB2312"/>
                <a:cs typeface="楷体_GB2312"/>
              </a:rPr>
              <a:t>T</a:t>
            </a:r>
            <a:r>
              <a:rPr kumimoji="1" lang="en-US" altLang="zh-CN" sz="2000" b="1" baseline="-30000" dirty="0">
                <a:solidFill>
                  <a:srgbClr val="000000"/>
                </a:solidFill>
                <a:latin typeface="Times New Roman" pitchFamily="18" charset="0"/>
                <a:ea typeface="楷体_GB2312"/>
                <a:cs typeface="楷体_GB2312"/>
              </a:rPr>
              <a:t> </a:t>
            </a:r>
            <a:r>
              <a:rPr kumimoji="1" lang="en-US" altLang="zh-CN" sz="2000" b="1" dirty="0">
                <a:solidFill>
                  <a:srgbClr val="000000"/>
                </a:solidFill>
                <a:latin typeface="Times New Roman" pitchFamily="18" charset="0"/>
                <a:ea typeface="楷体_GB2312"/>
                <a:cs typeface="楷体_GB2312"/>
              </a:rPr>
              <a:t>—— </a:t>
            </a:r>
            <a:r>
              <a:rPr kumimoji="1" lang="zh-CN" altLang="en-US" sz="2000" b="1" dirty="0">
                <a:solidFill>
                  <a:srgbClr val="000000"/>
                </a:solidFill>
                <a:latin typeface="Times New Roman" pitchFamily="18" charset="0"/>
                <a:ea typeface="楷体_GB2312"/>
                <a:cs typeface="楷体_GB2312"/>
              </a:rPr>
              <a:t>共源组态、负载短路时电流增益等于</a:t>
            </a:r>
            <a:r>
              <a:rPr kumimoji="1" lang="en-US" altLang="zh-CN" sz="2000" b="1" dirty="0">
                <a:solidFill>
                  <a:srgbClr val="000000"/>
                </a:solidFill>
                <a:latin typeface="Times New Roman" pitchFamily="18" charset="0"/>
                <a:ea typeface="楷体_GB2312"/>
                <a:cs typeface="楷体_GB2312"/>
              </a:rPr>
              <a:t>1</a:t>
            </a:r>
            <a:r>
              <a:rPr kumimoji="1" lang="zh-CN" altLang="en-US" sz="2000" b="1" dirty="0">
                <a:solidFill>
                  <a:srgbClr val="000000"/>
                </a:solidFill>
                <a:latin typeface="Times New Roman" pitchFamily="18" charset="0"/>
                <a:ea typeface="楷体_GB2312"/>
                <a:cs typeface="楷体_GB2312"/>
              </a:rPr>
              <a:t>对应的频率（也称为特征频率）</a:t>
            </a:r>
          </a:p>
        </p:txBody>
      </p:sp>
      <p:graphicFrame>
        <p:nvGraphicFramePr>
          <p:cNvPr id="13" name="Object 31"/>
          <p:cNvGraphicFramePr>
            <a:graphicFrameLocks noChangeAspect="1"/>
          </p:cNvGraphicFramePr>
          <p:nvPr/>
        </p:nvGraphicFramePr>
        <p:xfrm>
          <a:off x="503238" y="3032125"/>
          <a:ext cx="3994150" cy="2776538"/>
        </p:xfrm>
        <a:graphic>
          <a:graphicData uri="http://schemas.openxmlformats.org/presentationml/2006/ole">
            <mc:AlternateContent xmlns:mc="http://schemas.openxmlformats.org/markup-compatibility/2006">
              <mc:Choice xmlns:v="urn:schemas-microsoft-com:vml" Requires="v">
                <p:oleObj spid="_x0000_s115853" name="图片" r:id="rId6" imgW="2218013" imgH="1544812" progId="Word.Picture.8">
                  <p:embed/>
                </p:oleObj>
              </mc:Choice>
              <mc:Fallback>
                <p:oleObj name="图片" r:id="rId6" imgW="2218013" imgH="1544812" progId="Word.Picture.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3238" y="3032125"/>
                        <a:ext cx="3994150" cy="277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Rectangle 33"/>
          <p:cNvSpPr>
            <a:spLocks noChangeArrowheads="1"/>
          </p:cNvSpPr>
          <p:nvPr/>
        </p:nvSpPr>
        <p:spPr bwMode="auto">
          <a:xfrm>
            <a:off x="5021263" y="4424363"/>
            <a:ext cx="25034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40000"/>
              </a:lnSpc>
              <a:spcBef>
                <a:spcPct val="5000"/>
              </a:spcBef>
            </a:pPr>
            <a:r>
              <a:rPr kumimoji="1" lang="en-US" altLang="zh-CN" sz="2000" b="1" i="1" dirty="0" err="1">
                <a:solidFill>
                  <a:srgbClr val="000000"/>
                </a:solidFill>
                <a:latin typeface="Times New Roman" pitchFamily="18" charset="0"/>
                <a:ea typeface="楷体_GB2312"/>
                <a:cs typeface="楷体_GB2312"/>
              </a:rPr>
              <a:t>r</a:t>
            </a:r>
            <a:r>
              <a:rPr kumimoji="1" lang="en-US" altLang="zh-CN" sz="2000" b="1" baseline="-30000" dirty="0" err="1">
                <a:solidFill>
                  <a:srgbClr val="000000"/>
                </a:solidFill>
                <a:latin typeface="Times New Roman" pitchFamily="18" charset="0"/>
                <a:ea typeface="楷体_GB2312"/>
                <a:cs typeface="楷体_GB2312"/>
              </a:rPr>
              <a:t>ds</a:t>
            </a:r>
            <a:r>
              <a:rPr kumimoji="1" lang="zh-CN" altLang="en-US" sz="2000" b="1" dirty="0">
                <a:solidFill>
                  <a:srgbClr val="000000"/>
                </a:solidFill>
                <a:latin typeface="Times New Roman" pitchFamily="18" charset="0"/>
                <a:ea typeface="楷体_GB2312"/>
                <a:cs typeface="楷体_GB2312"/>
              </a:rPr>
              <a:t>和</a:t>
            </a:r>
            <a:r>
              <a:rPr kumimoji="1" lang="en-US" altLang="zh-CN" sz="2000" b="1" i="1" dirty="0">
                <a:solidFill>
                  <a:srgbClr val="000000"/>
                </a:solidFill>
                <a:latin typeface="Times New Roman" pitchFamily="18" charset="0"/>
                <a:ea typeface="楷体_GB2312"/>
                <a:cs typeface="楷体_GB2312"/>
              </a:rPr>
              <a:t>C</a:t>
            </a:r>
            <a:r>
              <a:rPr kumimoji="1" lang="en-US" altLang="zh-CN" sz="2000" b="1" baseline="-30000" dirty="0">
                <a:solidFill>
                  <a:srgbClr val="000000"/>
                </a:solidFill>
                <a:latin typeface="Times New Roman" pitchFamily="18" charset="0"/>
                <a:ea typeface="楷体_GB2312"/>
                <a:cs typeface="楷体_GB2312"/>
              </a:rPr>
              <a:t>ds</a:t>
            </a:r>
            <a:r>
              <a:rPr kumimoji="1" lang="zh-CN" altLang="en-US" sz="2000" b="1" dirty="0">
                <a:solidFill>
                  <a:srgbClr val="000000"/>
                </a:solidFill>
                <a:latin typeface="Times New Roman" pitchFamily="18" charset="0"/>
                <a:ea typeface="楷体_GB2312"/>
                <a:cs typeface="楷体_GB2312"/>
              </a:rPr>
              <a:t>被短路</a:t>
            </a:r>
          </a:p>
        </p:txBody>
      </p:sp>
      <p:sp>
        <p:nvSpPr>
          <p:cNvPr id="46087" name="标题 1"/>
          <p:cNvSpPr>
            <a:spLocks noGrp="1"/>
          </p:cNvSpPr>
          <p:nvPr>
            <p:ph type="title"/>
          </p:nvPr>
        </p:nvSpPr>
        <p:spPr>
          <a:xfrm>
            <a:off x="701675" y="71438"/>
            <a:ext cx="7888288" cy="646112"/>
          </a:xfrm>
        </p:spPr>
        <p:txBody>
          <a:bodyPr/>
          <a:lstStyle/>
          <a:p>
            <a:r>
              <a:rPr lang="en-US" altLang="zh-CN" sz="2800" smtClean="0"/>
              <a:t>6.4.1   MOS</a:t>
            </a:r>
            <a:r>
              <a:rPr lang="zh-CN" altLang="en-US" sz="2800" smtClean="0"/>
              <a:t>管的高频小信号模型及单位增益频率</a:t>
            </a:r>
            <a:r>
              <a:rPr lang="en-US" altLang="zh-CN" sz="2800" i="1" smtClean="0"/>
              <a:t>f</a:t>
            </a:r>
            <a:r>
              <a:rPr lang="en-US" altLang="zh-CN" sz="2800" baseline="-25000" smtClean="0"/>
              <a:t>T</a:t>
            </a:r>
            <a:endParaRPr lang="zh-CN" altLang="en-US" sz="2800" smtClean="0"/>
          </a:p>
        </p:txBody>
      </p:sp>
      <p:sp>
        <p:nvSpPr>
          <p:cNvPr id="2" name="矩形 1"/>
          <p:cNvSpPr/>
          <p:nvPr/>
        </p:nvSpPr>
        <p:spPr>
          <a:xfrm>
            <a:off x="611217" y="2714625"/>
            <a:ext cx="3671198" cy="369332"/>
          </a:xfrm>
          <a:prstGeom prst="rect">
            <a:avLst/>
          </a:prstGeom>
        </p:spPr>
        <p:txBody>
          <a:bodyPr wrap="none">
            <a:spAutoFit/>
          </a:bodyPr>
          <a:lstStyle/>
          <a:p>
            <a:r>
              <a:rPr lang="zh-CN" altLang="en-US" b="1" dirty="0">
                <a:solidFill>
                  <a:srgbClr val="0070C0"/>
                </a:solidFill>
              </a:rPr>
              <a:t>即失去电流放大作用时对应的</a:t>
            </a:r>
            <a:r>
              <a:rPr lang="zh-CN" altLang="en-US" b="1" dirty="0" smtClean="0">
                <a:solidFill>
                  <a:srgbClr val="0070C0"/>
                </a:solidFill>
              </a:rPr>
              <a:t>频率</a:t>
            </a:r>
            <a:endParaRPr lang="zh-CN" altLang="en-US" b="1" dirty="0">
              <a:solidFill>
                <a:srgbClr val="0070C0"/>
              </a:solidFill>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36935135"/>
              </p:ext>
            </p:extLst>
          </p:nvPr>
        </p:nvGraphicFramePr>
        <p:xfrm>
          <a:off x="5392738" y="5084763"/>
          <a:ext cx="2503487" cy="777875"/>
        </p:xfrm>
        <a:graphic>
          <a:graphicData uri="http://schemas.openxmlformats.org/presentationml/2006/ole">
            <mc:AlternateContent xmlns:mc="http://schemas.openxmlformats.org/markup-compatibility/2006">
              <mc:Choice xmlns:v="urn:schemas-microsoft-com:vml" Requires="v">
                <p:oleObj spid="_x0000_s115854" name="公式" r:id="rId8" imgW="1473120" imgH="457200" progId="Equation.3">
                  <p:embed/>
                </p:oleObj>
              </mc:Choice>
              <mc:Fallback>
                <p:oleObj name="公式" r:id="rId8" imgW="1473120" imgH="457200" progId="Equation.3">
                  <p:embed/>
                  <p:pic>
                    <p:nvPicPr>
                      <p:cNvPr id="0" name="Object 33"/>
                      <p:cNvPicPr>
                        <a:picLocks noChangeAspect="1" noChangeArrowheads="1"/>
                      </p:cNvPicPr>
                      <p:nvPr/>
                    </p:nvPicPr>
                    <p:blipFill>
                      <a:blip r:embed="rId9"/>
                      <a:srcRect/>
                      <a:stretch>
                        <a:fillRect/>
                      </a:stretch>
                    </p:blipFill>
                    <p:spPr bwMode="auto">
                      <a:xfrm>
                        <a:off x="5392738" y="5084763"/>
                        <a:ext cx="2503487"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066749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trips(downRight)">
                                      <p:cBhvr>
                                        <p:cTn id="7" dur="500"/>
                                        <p:tgtEl>
                                          <p:spTgt spid="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box(in)">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6"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strips(downRight)">
                                      <p:cBhvr>
                                        <p:cTn id="21" dur="500"/>
                                        <p:tgtEl>
                                          <p:spTgt spid="14"/>
                                        </p:tgtEl>
                                      </p:cBhvr>
                                    </p:animEffect>
                                  </p:childTnLst>
                                </p:cTn>
                              </p:par>
                            </p:childTnLst>
                          </p:cTn>
                        </p:par>
                        <p:par>
                          <p:cTn id="22" fill="hold">
                            <p:stCondLst>
                              <p:cond delay="500"/>
                            </p:stCondLst>
                            <p:childTnLst>
                              <p:par>
                                <p:cTn id="23" presetID="18" presetClass="entr" presetSubtype="6"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strips(downRight)">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0">
            <a:hlinkClick r:id="rId3" action="ppaction://hlinksldjump"/>
          </p:cNvPr>
          <p:cNvSpPr>
            <a:spLocks noChangeArrowheads="1"/>
          </p:cNvSpPr>
          <p:nvPr/>
        </p:nvSpPr>
        <p:spPr bwMode="auto">
          <a:xfrm>
            <a:off x="425450" y="723900"/>
            <a:ext cx="8178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spcBef>
                <a:spcPct val="0"/>
              </a:spcBef>
              <a:buFontTx/>
              <a:buNone/>
            </a:pPr>
            <a:r>
              <a:rPr lang="en-US" altLang="zh-CN" sz="2400" b="1">
                <a:solidFill>
                  <a:srgbClr val="800000"/>
                </a:solidFill>
                <a:latin typeface="Times New Roman" pitchFamily="18" charset="0"/>
                <a:ea typeface="楷体_GB2312"/>
                <a:cs typeface="楷体_GB2312"/>
              </a:rPr>
              <a:t>2.  </a:t>
            </a:r>
            <a:r>
              <a:rPr lang="zh-CN" altLang="en-US" sz="2400" b="1">
                <a:solidFill>
                  <a:srgbClr val="800000"/>
                </a:solidFill>
                <a:latin typeface="Times New Roman" pitchFamily="18" charset="0"/>
                <a:ea typeface="楷体_GB2312"/>
                <a:cs typeface="楷体_GB2312"/>
              </a:rPr>
              <a:t>单位增益频率</a:t>
            </a:r>
            <a:r>
              <a:rPr lang="en-US" altLang="zh-CN" sz="2400" b="1" i="1">
                <a:solidFill>
                  <a:srgbClr val="800000"/>
                </a:solidFill>
                <a:latin typeface="Times New Roman" pitchFamily="18" charset="0"/>
                <a:ea typeface="楷体_GB2312"/>
                <a:cs typeface="楷体_GB2312"/>
              </a:rPr>
              <a:t>f</a:t>
            </a:r>
            <a:r>
              <a:rPr lang="en-US" altLang="zh-CN" sz="2400" b="1" baseline="-25000">
                <a:solidFill>
                  <a:srgbClr val="800000"/>
                </a:solidFill>
                <a:latin typeface="Times New Roman" pitchFamily="18" charset="0"/>
                <a:ea typeface="楷体_GB2312"/>
                <a:cs typeface="楷体_GB2312"/>
              </a:rPr>
              <a:t>T</a:t>
            </a:r>
          </a:p>
        </p:txBody>
      </p:sp>
      <p:graphicFrame>
        <p:nvGraphicFramePr>
          <p:cNvPr id="47107" name="Object 23"/>
          <p:cNvGraphicFramePr>
            <a:graphicFrameLocks noChangeAspect="1"/>
          </p:cNvGraphicFramePr>
          <p:nvPr/>
        </p:nvGraphicFramePr>
        <p:xfrm>
          <a:off x="4784725" y="1196975"/>
          <a:ext cx="3994150" cy="2776538"/>
        </p:xfrm>
        <a:graphic>
          <a:graphicData uri="http://schemas.openxmlformats.org/presentationml/2006/ole">
            <mc:AlternateContent xmlns:mc="http://schemas.openxmlformats.org/markup-compatibility/2006">
              <mc:Choice xmlns:v="urn:schemas-microsoft-com:vml" Requires="v">
                <p:oleObj spid="_x0000_s117061" name="图片" r:id="rId4" imgW="2218013" imgH="1544812" progId="Word.Picture.8">
                  <p:embed/>
                </p:oleObj>
              </mc:Choice>
              <mc:Fallback>
                <p:oleObj name="图片" r:id="rId4" imgW="2218013" imgH="1544812"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4725" y="1196975"/>
                        <a:ext cx="3994150" cy="277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 name="Object 24"/>
          <p:cNvGraphicFramePr>
            <a:graphicFrameLocks noChangeAspect="1"/>
          </p:cNvGraphicFramePr>
          <p:nvPr/>
        </p:nvGraphicFramePr>
        <p:xfrm>
          <a:off x="647700" y="1341438"/>
          <a:ext cx="3668713" cy="1144587"/>
        </p:xfrm>
        <a:graphic>
          <a:graphicData uri="http://schemas.openxmlformats.org/presentationml/2006/ole">
            <mc:AlternateContent xmlns:mc="http://schemas.openxmlformats.org/markup-compatibility/2006">
              <mc:Choice xmlns:v="urn:schemas-microsoft-com:vml" Requires="v">
                <p:oleObj spid="_x0000_s117062" name="公式" r:id="rId6" imgW="2159000" imgH="673100" progId="Equation.3">
                  <p:embed/>
                </p:oleObj>
              </mc:Choice>
              <mc:Fallback>
                <p:oleObj name="公式" r:id="rId6" imgW="2159000" imgH="6731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7700" y="1341438"/>
                        <a:ext cx="3668713" cy="1144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 name="Text Box 25"/>
          <p:cNvSpPr txBox="1">
            <a:spLocks noChangeArrowheads="1"/>
          </p:cNvSpPr>
          <p:nvPr/>
        </p:nvSpPr>
        <p:spPr bwMode="auto">
          <a:xfrm>
            <a:off x="533400" y="3033713"/>
            <a:ext cx="3967163" cy="1325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35000"/>
              </a:lnSpc>
            </a:pPr>
            <a:r>
              <a:rPr kumimoji="1" lang="en-US" altLang="zh-CN" sz="2000" b="1" i="1">
                <a:solidFill>
                  <a:srgbClr val="000000"/>
                </a:solidFill>
                <a:latin typeface="Times New Roman" pitchFamily="18" charset="0"/>
                <a:ea typeface="楷体_GB2312"/>
                <a:cs typeface="楷体_GB2312"/>
              </a:rPr>
              <a:t>        C</a:t>
            </a:r>
            <a:r>
              <a:rPr kumimoji="1" lang="en-US" altLang="zh-CN" sz="2000" b="1" baseline="-30000">
                <a:solidFill>
                  <a:srgbClr val="000000"/>
                </a:solidFill>
                <a:latin typeface="Times New Roman" pitchFamily="18" charset="0"/>
                <a:ea typeface="楷体_GB2312"/>
                <a:cs typeface="楷体_GB2312"/>
              </a:rPr>
              <a:t>gd</a:t>
            </a:r>
            <a:r>
              <a:rPr kumimoji="1" lang="zh-CN" altLang="en-US" sz="2000" b="1">
                <a:solidFill>
                  <a:srgbClr val="000000"/>
                </a:solidFill>
                <a:latin typeface="Times New Roman" pitchFamily="18" charset="0"/>
                <a:ea typeface="楷体_GB2312"/>
                <a:cs typeface="Times New Roman" pitchFamily="18" charset="0"/>
              </a:rPr>
              <a:t>较小，在所关心的频率范围内，该支路电流远小于受控源中的电流，所以可以忽略。</a:t>
            </a:r>
            <a:r>
              <a:rPr kumimoji="1" lang="zh-CN" altLang="en-US" sz="2000">
                <a:solidFill>
                  <a:srgbClr val="000000"/>
                </a:solidFill>
                <a:latin typeface="Times New Roman" pitchFamily="18" charset="0"/>
                <a:ea typeface="楷体_GB2312"/>
                <a:cs typeface="楷体_GB2312"/>
              </a:rPr>
              <a:t> </a:t>
            </a:r>
          </a:p>
        </p:txBody>
      </p:sp>
      <p:graphicFrame>
        <p:nvGraphicFramePr>
          <p:cNvPr id="20" name="Object 27"/>
          <p:cNvGraphicFramePr>
            <a:graphicFrameLocks noChangeAspect="1"/>
          </p:cNvGraphicFramePr>
          <p:nvPr/>
        </p:nvGraphicFramePr>
        <p:xfrm>
          <a:off x="1079500" y="5054600"/>
          <a:ext cx="4230688" cy="1144588"/>
        </p:xfrm>
        <a:graphic>
          <a:graphicData uri="http://schemas.openxmlformats.org/presentationml/2006/ole">
            <mc:AlternateContent xmlns:mc="http://schemas.openxmlformats.org/markup-compatibility/2006">
              <mc:Choice xmlns:v="urn:schemas-microsoft-com:vml" Requires="v">
                <p:oleObj spid="_x0000_s117063" name="公式" r:id="rId8" imgW="2489200" imgH="673100" progId="Equation.3">
                  <p:embed/>
                </p:oleObj>
              </mc:Choice>
              <mc:Fallback>
                <p:oleObj name="公式" r:id="rId8" imgW="2489200" imgH="6731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9500" y="5054600"/>
                        <a:ext cx="4230688"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 name="Object 28"/>
          <p:cNvGraphicFramePr>
            <a:graphicFrameLocks noChangeAspect="1"/>
          </p:cNvGraphicFramePr>
          <p:nvPr/>
        </p:nvGraphicFramePr>
        <p:xfrm>
          <a:off x="1008063" y="2444750"/>
          <a:ext cx="2051050" cy="431800"/>
        </p:xfrm>
        <a:graphic>
          <a:graphicData uri="http://schemas.openxmlformats.org/presentationml/2006/ole">
            <mc:AlternateContent xmlns:mc="http://schemas.openxmlformats.org/markup-compatibility/2006">
              <mc:Choice xmlns:v="urn:schemas-microsoft-com:vml" Requires="v">
                <p:oleObj spid="_x0000_s117064" name="公式" r:id="rId10" imgW="1205977" imgH="253890" progId="Equation.3">
                  <p:embed/>
                </p:oleObj>
              </mc:Choice>
              <mc:Fallback>
                <p:oleObj name="公式" r:id="rId10" imgW="1205977" imgH="25389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08063" y="2444750"/>
                        <a:ext cx="20510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 name="Object 29"/>
          <p:cNvGraphicFramePr>
            <a:graphicFrameLocks noChangeAspect="1"/>
          </p:cNvGraphicFramePr>
          <p:nvPr/>
        </p:nvGraphicFramePr>
        <p:xfrm>
          <a:off x="1403350" y="4510088"/>
          <a:ext cx="1144588" cy="431800"/>
        </p:xfrm>
        <a:graphic>
          <a:graphicData uri="http://schemas.openxmlformats.org/presentationml/2006/ole">
            <mc:AlternateContent xmlns:mc="http://schemas.openxmlformats.org/markup-compatibility/2006">
              <mc:Choice xmlns:v="urn:schemas-microsoft-com:vml" Requires="v">
                <p:oleObj spid="_x0000_s117065" name="公式" r:id="rId12" imgW="672808" imgH="253890" progId="Equation.3">
                  <p:embed/>
                </p:oleObj>
              </mc:Choice>
              <mc:Fallback>
                <p:oleObj name="公式" r:id="rId12" imgW="672808" imgH="25389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03350" y="4510088"/>
                        <a:ext cx="11445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 name="Rectangle 31"/>
          <p:cNvSpPr>
            <a:spLocks noChangeArrowheads="1"/>
          </p:cNvSpPr>
          <p:nvPr/>
        </p:nvSpPr>
        <p:spPr bwMode="auto">
          <a:xfrm>
            <a:off x="533400" y="5091113"/>
            <a:ext cx="4746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40000"/>
              </a:lnSpc>
              <a:spcBef>
                <a:spcPct val="5000"/>
              </a:spcBef>
            </a:pPr>
            <a:r>
              <a:rPr kumimoji="1" lang="zh-CN" altLang="en-US" sz="2000" b="1">
                <a:solidFill>
                  <a:srgbClr val="000000"/>
                </a:solidFill>
                <a:latin typeface="Times New Roman" pitchFamily="18" charset="0"/>
                <a:ea typeface="楷体_GB2312"/>
                <a:cs typeface="楷体_GB2312"/>
              </a:rPr>
              <a:t>又</a:t>
            </a:r>
          </a:p>
        </p:txBody>
      </p:sp>
      <p:sp>
        <p:nvSpPr>
          <p:cNvPr id="24" name="Rectangle 32"/>
          <p:cNvSpPr>
            <a:spLocks noChangeArrowheads="1"/>
          </p:cNvSpPr>
          <p:nvPr/>
        </p:nvSpPr>
        <p:spPr bwMode="auto">
          <a:xfrm>
            <a:off x="5218113" y="3949700"/>
            <a:ext cx="1587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40000"/>
              </a:lnSpc>
              <a:spcBef>
                <a:spcPct val="5000"/>
              </a:spcBef>
            </a:pPr>
            <a:r>
              <a:rPr kumimoji="1" lang="zh-CN" altLang="en-US" sz="2000" b="1">
                <a:solidFill>
                  <a:srgbClr val="000000"/>
                </a:solidFill>
                <a:latin typeface="Times New Roman" pitchFamily="18" charset="0"/>
                <a:ea typeface="楷体_GB2312"/>
                <a:cs typeface="楷体_GB2312"/>
              </a:rPr>
              <a:t>电流增益</a:t>
            </a:r>
          </a:p>
        </p:txBody>
      </p:sp>
      <p:graphicFrame>
        <p:nvGraphicFramePr>
          <p:cNvPr id="25" name="Object 33"/>
          <p:cNvGraphicFramePr>
            <a:graphicFrameLocks noChangeAspect="1"/>
          </p:cNvGraphicFramePr>
          <p:nvPr/>
        </p:nvGraphicFramePr>
        <p:xfrm>
          <a:off x="5683250" y="4468813"/>
          <a:ext cx="2741613" cy="800100"/>
        </p:xfrm>
        <a:graphic>
          <a:graphicData uri="http://schemas.openxmlformats.org/presentationml/2006/ole">
            <mc:AlternateContent xmlns:mc="http://schemas.openxmlformats.org/markup-compatibility/2006">
              <mc:Choice xmlns:v="urn:schemas-microsoft-com:vml" Requires="v">
                <p:oleObj spid="_x0000_s117066" name="公式" r:id="rId14" imgW="1612900" imgH="469900" progId="Equation.3">
                  <p:embed/>
                </p:oleObj>
              </mc:Choice>
              <mc:Fallback>
                <p:oleObj name="公式" r:id="rId14" imgW="1612900" imgH="46990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683250" y="4468813"/>
                        <a:ext cx="2741613"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 name="Object 34"/>
          <p:cNvGraphicFramePr>
            <a:graphicFrameLocks noChangeAspect="1"/>
          </p:cNvGraphicFramePr>
          <p:nvPr/>
        </p:nvGraphicFramePr>
        <p:xfrm>
          <a:off x="6149975" y="5280025"/>
          <a:ext cx="1985963" cy="777875"/>
        </p:xfrm>
        <a:graphic>
          <a:graphicData uri="http://schemas.openxmlformats.org/presentationml/2006/ole">
            <mc:AlternateContent xmlns:mc="http://schemas.openxmlformats.org/markup-compatibility/2006">
              <mc:Choice xmlns:v="urn:schemas-microsoft-com:vml" Requires="v">
                <p:oleObj spid="_x0000_s117067" name="公式" r:id="rId16" imgW="1168400" imgH="457200" progId="Equation.3">
                  <p:embed/>
                </p:oleObj>
              </mc:Choice>
              <mc:Fallback>
                <p:oleObj name="公式" r:id="rId16" imgW="1168400" imgH="45720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149975" y="5280025"/>
                        <a:ext cx="1985963"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17" name="标题 1"/>
          <p:cNvSpPr>
            <a:spLocks noGrp="1"/>
          </p:cNvSpPr>
          <p:nvPr>
            <p:ph type="title"/>
          </p:nvPr>
        </p:nvSpPr>
        <p:spPr>
          <a:xfrm>
            <a:off x="701675" y="71438"/>
            <a:ext cx="7888288" cy="646112"/>
          </a:xfrm>
        </p:spPr>
        <p:txBody>
          <a:bodyPr/>
          <a:lstStyle/>
          <a:p>
            <a:r>
              <a:rPr lang="en-US" altLang="zh-CN" sz="2800" smtClean="0"/>
              <a:t>6.4.1   MOS</a:t>
            </a:r>
            <a:r>
              <a:rPr lang="zh-CN" altLang="en-US" sz="2800" smtClean="0"/>
              <a:t>管的高频小信号模型及单位增益频率</a:t>
            </a:r>
            <a:r>
              <a:rPr lang="en-US" altLang="zh-CN" sz="2800" i="1" smtClean="0"/>
              <a:t>f</a:t>
            </a:r>
            <a:r>
              <a:rPr lang="en-US" altLang="zh-CN" sz="2800" baseline="-25000" smtClean="0"/>
              <a:t>T</a:t>
            </a:r>
            <a:endParaRPr lang="zh-CN" altLang="en-US" sz="2800" smtClean="0"/>
          </a:p>
        </p:txBody>
      </p:sp>
    </p:spTree>
    <p:extLst>
      <p:ext uri="{BB962C8B-B14F-4D97-AF65-F5344CB8AC3E}">
        <p14:creationId xmlns:p14="http://schemas.microsoft.com/office/powerpoint/2010/main" val="39953056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strips(downRight)">
                                      <p:cBhvr>
                                        <p:cTn id="7" dur="500"/>
                                        <p:tgtEl>
                                          <p:spTgt spid="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strips(downRight)">
                                      <p:cBhvr>
                                        <p:cTn id="12" dur="500"/>
                                        <p:tgtEl>
                                          <p:spTgt spid="2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strips(downRight)">
                                      <p:cBhvr>
                                        <p:cTn id="17" dur="500"/>
                                        <p:tgtEl>
                                          <p:spTgt spid="1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strips(downRight)">
                                      <p:cBhvr>
                                        <p:cTn id="22" dur="500"/>
                                        <p:tgtEl>
                                          <p:spTgt spid="2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strips(downRight)">
                                      <p:cBhvr>
                                        <p:cTn id="27" dur="500"/>
                                        <p:tgtEl>
                                          <p:spTgt spid="23"/>
                                        </p:tgtEl>
                                      </p:cBhvr>
                                    </p:animEffect>
                                  </p:childTnLst>
                                </p:cTn>
                              </p:par>
                            </p:childTnLst>
                          </p:cTn>
                        </p:par>
                        <p:par>
                          <p:cTn id="28" fill="hold" nodeType="afterGroup">
                            <p:stCondLst>
                              <p:cond delay="500"/>
                            </p:stCondLst>
                            <p:childTnLst>
                              <p:par>
                                <p:cTn id="29" presetID="18" presetClass="entr" presetSubtype="6" fill="hold"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strips(downRight)">
                                      <p:cBhvr>
                                        <p:cTn id="31" dur="500"/>
                                        <p:tgtEl>
                                          <p:spTgt spid="2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8" presetClass="entr" presetSubtype="6" fill="hold" grpId="0" nodeType="click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strips(downRight)">
                                      <p:cBhvr>
                                        <p:cTn id="36" dur="500"/>
                                        <p:tgtEl>
                                          <p:spTgt spid="24"/>
                                        </p:tgtEl>
                                      </p:cBhvr>
                                    </p:animEffect>
                                  </p:childTnLst>
                                </p:cTn>
                              </p:par>
                            </p:childTnLst>
                          </p:cTn>
                        </p:par>
                        <p:par>
                          <p:cTn id="37" fill="hold" nodeType="afterGroup">
                            <p:stCondLst>
                              <p:cond delay="500"/>
                            </p:stCondLst>
                            <p:childTnLst>
                              <p:par>
                                <p:cTn id="38" presetID="18" presetClass="entr" presetSubtype="6" fill="hold" nodeType="after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strips(downRight)">
                                      <p:cBhvr>
                                        <p:cTn id="40" dur="500"/>
                                        <p:tgtEl>
                                          <p:spTgt spid="25"/>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8" presetClass="entr" presetSubtype="6" fill="hold" nodeType="click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strips(downRight)">
                                      <p:cBhvr>
                                        <p:cTn id="4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3" grpId="0"/>
      <p:bldP spid="2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6">
            <a:hlinkClick r:id="rId3" action="ppaction://hlinksldjump"/>
          </p:cNvPr>
          <p:cNvSpPr>
            <a:spLocks noChangeArrowheads="1"/>
          </p:cNvSpPr>
          <p:nvPr/>
        </p:nvSpPr>
        <p:spPr bwMode="auto">
          <a:xfrm>
            <a:off x="425450" y="723900"/>
            <a:ext cx="8178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spcBef>
                <a:spcPct val="0"/>
              </a:spcBef>
              <a:buFontTx/>
              <a:buNone/>
            </a:pPr>
            <a:r>
              <a:rPr lang="en-US" altLang="zh-CN" sz="2400" b="1">
                <a:solidFill>
                  <a:srgbClr val="800000"/>
                </a:solidFill>
                <a:latin typeface="Times New Roman" pitchFamily="18" charset="0"/>
                <a:ea typeface="楷体_GB2312"/>
                <a:cs typeface="楷体_GB2312"/>
              </a:rPr>
              <a:t>2.  </a:t>
            </a:r>
            <a:r>
              <a:rPr lang="zh-CN" altLang="en-US" sz="2400" b="1">
                <a:solidFill>
                  <a:srgbClr val="800000"/>
                </a:solidFill>
                <a:latin typeface="Times New Roman" pitchFamily="18" charset="0"/>
                <a:ea typeface="楷体_GB2312"/>
                <a:cs typeface="楷体_GB2312"/>
              </a:rPr>
              <a:t>单位增益频率</a:t>
            </a:r>
            <a:r>
              <a:rPr lang="en-US" altLang="zh-CN" sz="2400" b="1" i="1">
                <a:solidFill>
                  <a:srgbClr val="800000"/>
                </a:solidFill>
                <a:latin typeface="Times New Roman" pitchFamily="18" charset="0"/>
                <a:ea typeface="楷体_GB2312"/>
                <a:cs typeface="楷体_GB2312"/>
              </a:rPr>
              <a:t>f</a:t>
            </a:r>
            <a:r>
              <a:rPr lang="en-US" altLang="zh-CN" sz="2400" b="1" baseline="-25000">
                <a:solidFill>
                  <a:srgbClr val="800000"/>
                </a:solidFill>
                <a:latin typeface="Times New Roman" pitchFamily="18" charset="0"/>
                <a:ea typeface="楷体_GB2312"/>
                <a:cs typeface="楷体_GB2312"/>
              </a:rPr>
              <a:t>T</a:t>
            </a:r>
          </a:p>
        </p:txBody>
      </p:sp>
      <p:graphicFrame>
        <p:nvGraphicFramePr>
          <p:cNvPr id="48131" name="Object 17"/>
          <p:cNvGraphicFramePr>
            <a:graphicFrameLocks noChangeAspect="1"/>
          </p:cNvGraphicFramePr>
          <p:nvPr/>
        </p:nvGraphicFramePr>
        <p:xfrm>
          <a:off x="4784725" y="1268413"/>
          <a:ext cx="3994150" cy="2776537"/>
        </p:xfrm>
        <a:graphic>
          <a:graphicData uri="http://schemas.openxmlformats.org/presentationml/2006/ole">
            <mc:AlternateContent xmlns:mc="http://schemas.openxmlformats.org/markup-compatibility/2006">
              <mc:Choice xmlns:v="urn:schemas-microsoft-com:vml" Requires="v">
                <p:oleObj spid="_x0000_s117950" name="图片" r:id="rId4" imgW="2218013" imgH="1544812" progId="Word.Picture.8">
                  <p:embed/>
                </p:oleObj>
              </mc:Choice>
              <mc:Fallback>
                <p:oleObj name="图片" r:id="rId4" imgW="2218013" imgH="1544812"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4725" y="1268413"/>
                        <a:ext cx="3994150" cy="277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Text Box 19"/>
          <p:cNvSpPr txBox="1">
            <a:spLocks noChangeArrowheads="1"/>
          </p:cNvSpPr>
          <p:nvPr/>
        </p:nvSpPr>
        <p:spPr bwMode="auto">
          <a:xfrm>
            <a:off x="533400" y="4213225"/>
            <a:ext cx="8070850" cy="173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35000"/>
              </a:lnSpc>
            </a:pPr>
            <a:r>
              <a:rPr kumimoji="1" lang="en-US" altLang="zh-CN" sz="2000" b="1" i="1" dirty="0">
                <a:solidFill>
                  <a:srgbClr val="000000"/>
                </a:solidFill>
                <a:latin typeface="Times New Roman" pitchFamily="18" charset="0"/>
                <a:ea typeface="楷体_GB2312"/>
                <a:cs typeface="Times New Roman" pitchFamily="18" charset="0"/>
              </a:rPr>
              <a:t>         </a:t>
            </a:r>
            <a:r>
              <a:rPr kumimoji="1" lang="en-US" altLang="zh-CN" sz="2000" b="1" i="1" dirty="0" err="1">
                <a:solidFill>
                  <a:srgbClr val="000000"/>
                </a:solidFill>
                <a:latin typeface="Times New Roman" pitchFamily="18" charset="0"/>
                <a:ea typeface="楷体_GB2312"/>
                <a:cs typeface="Times New Roman" pitchFamily="18" charset="0"/>
              </a:rPr>
              <a:t>f</a:t>
            </a:r>
            <a:r>
              <a:rPr kumimoji="1" lang="en-US" altLang="zh-CN" sz="2000" b="1" baseline="-30000" dirty="0" err="1">
                <a:solidFill>
                  <a:srgbClr val="000000"/>
                </a:solidFill>
                <a:latin typeface="Times New Roman" pitchFamily="18" charset="0"/>
                <a:ea typeface="楷体_GB2312"/>
                <a:cs typeface="Times New Roman" pitchFamily="18" charset="0"/>
              </a:rPr>
              <a:t>T</a:t>
            </a:r>
            <a:r>
              <a:rPr kumimoji="1" lang="zh-CN" altLang="en-US" sz="2000" b="1" dirty="0">
                <a:solidFill>
                  <a:srgbClr val="000000"/>
                </a:solidFill>
                <a:latin typeface="Times New Roman" pitchFamily="18" charset="0"/>
                <a:ea typeface="楷体_GB2312"/>
                <a:cs typeface="Times New Roman" pitchFamily="18" charset="0"/>
              </a:rPr>
              <a:t>与</a:t>
            </a:r>
            <a:r>
              <a:rPr kumimoji="1" lang="en-US" altLang="zh-CN" sz="2000" b="1" i="1" dirty="0">
                <a:solidFill>
                  <a:srgbClr val="000000"/>
                </a:solidFill>
                <a:latin typeface="Times New Roman" pitchFamily="18" charset="0"/>
                <a:ea typeface="楷体_GB2312"/>
                <a:cs typeface="Times New Roman" pitchFamily="18" charset="0"/>
              </a:rPr>
              <a:t>g</a:t>
            </a:r>
            <a:r>
              <a:rPr kumimoji="1" lang="en-US" altLang="zh-CN" sz="2000" b="1" baseline="-30000" dirty="0">
                <a:solidFill>
                  <a:srgbClr val="000000"/>
                </a:solidFill>
                <a:latin typeface="Times New Roman" pitchFamily="18" charset="0"/>
                <a:ea typeface="楷体_GB2312"/>
                <a:cs typeface="Times New Roman" pitchFamily="18" charset="0"/>
              </a:rPr>
              <a:t>m</a:t>
            </a:r>
            <a:r>
              <a:rPr kumimoji="1" lang="zh-CN" altLang="en-US" sz="2000" b="1" dirty="0">
                <a:solidFill>
                  <a:srgbClr val="000000"/>
                </a:solidFill>
                <a:latin typeface="Times New Roman" pitchFamily="18" charset="0"/>
                <a:ea typeface="楷体_GB2312"/>
                <a:cs typeface="Times New Roman" pitchFamily="18" charset="0"/>
              </a:rPr>
              <a:t>成正比，与</a:t>
            </a:r>
            <a:r>
              <a:rPr kumimoji="1" lang="en-US" altLang="zh-CN" sz="2000" b="1" dirty="0">
                <a:solidFill>
                  <a:srgbClr val="000000"/>
                </a:solidFill>
                <a:latin typeface="Times New Roman" pitchFamily="18" charset="0"/>
                <a:ea typeface="楷体_GB2312"/>
                <a:cs typeface="Times New Roman" pitchFamily="18" charset="0"/>
              </a:rPr>
              <a:t>MOS</a:t>
            </a:r>
            <a:r>
              <a:rPr kumimoji="1" lang="zh-CN" altLang="en-US" sz="2000" b="1" dirty="0">
                <a:solidFill>
                  <a:srgbClr val="000000"/>
                </a:solidFill>
                <a:latin typeface="Times New Roman" pitchFamily="18" charset="0"/>
                <a:ea typeface="楷体_GB2312"/>
                <a:cs typeface="Times New Roman" pitchFamily="18" charset="0"/>
              </a:rPr>
              <a:t>管结电容成反比。</a:t>
            </a:r>
            <a:r>
              <a:rPr kumimoji="1" lang="en-US" altLang="zh-CN" sz="2000" b="1" i="1" dirty="0" err="1">
                <a:solidFill>
                  <a:srgbClr val="000000"/>
                </a:solidFill>
                <a:latin typeface="Times New Roman" pitchFamily="18" charset="0"/>
                <a:ea typeface="楷体_GB2312"/>
                <a:cs typeface="Times New Roman" pitchFamily="18" charset="0"/>
              </a:rPr>
              <a:t>f</a:t>
            </a:r>
            <a:r>
              <a:rPr kumimoji="1" lang="en-US" altLang="zh-CN" sz="2000" b="1" baseline="-30000" dirty="0" err="1">
                <a:solidFill>
                  <a:srgbClr val="000000"/>
                </a:solidFill>
                <a:latin typeface="Times New Roman" pitchFamily="18" charset="0"/>
                <a:ea typeface="楷体_GB2312"/>
                <a:cs typeface="Times New Roman" pitchFamily="18" charset="0"/>
              </a:rPr>
              <a:t>T</a:t>
            </a:r>
            <a:r>
              <a:rPr kumimoji="1" lang="zh-CN" altLang="en-US" sz="2000" b="1" dirty="0">
                <a:solidFill>
                  <a:srgbClr val="000000"/>
                </a:solidFill>
                <a:latin typeface="Times New Roman" pitchFamily="18" charset="0"/>
                <a:ea typeface="楷体_GB2312"/>
                <a:cs typeface="Times New Roman" pitchFamily="18" charset="0"/>
              </a:rPr>
              <a:t>越大，</a:t>
            </a:r>
            <a:r>
              <a:rPr kumimoji="1" lang="en-US" altLang="zh-CN" sz="2000" b="1" dirty="0">
                <a:solidFill>
                  <a:srgbClr val="000000"/>
                </a:solidFill>
                <a:latin typeface="Times New Roman" pitchFamily="18" charset="0"/>
                <a:ea typeface="楷体_GB2312"/>
                <a:cs typeface="Times New Roman" pitchFamily="18" charset="0"/>
              </a:rPr>
              <a:t>MOS</a:t>
            </a:r>
            <a:r>
              <a:rPr kumimoji="1" lang="zh-CN" altLang="en-US" sz="2000" b="1" dirty="0">
                <a:solidFill>
                  <a:srgbClr val="000000"/>
                </a:solidFill>
                <a:latin typeface="Times New Roman" pitchFamily="18" charset="0"/>
                <a:ea typeface="楷体_GB2312"/>
                <a:cs typeface="Times New Roman" pitchFamily="18" charset="0"/>
              </a:rPr>
              <a:t>管的高频性能越好，由它构成的放大电路的上限频率就越高</a:t>
            </a:r>
            <a:r>
              <a:rPr kumimoji="1" lang="zh-CN" altLang="en-US" sz="2000" b="1" dirty="0" smtClean="0">
                <a:solidFill>
                  <a:srgbClr val="000000"/>
                </a:solidFill>
                <a:latin typeface="Times New Roman" pitchFamily="18" charset="0"/>
                <a:ea typeface="楷体_GB2312"/>
                <a:cs typeface="Times New Roman" pitchFamily="18" charset="0"/>
              </a:rPr>
              <a:t>。</a:t>
            </a:r>
            <a:endParaRPr kumimoji="1" lang="en-US" altLang="zh-CN" sz="2000" b="1" dirty="0" smtClean="0">
              <a:solidFill>
                <a:srgbClr val="000000"/>
              </a:solidFill>
              <a:latin typeface="Times New Roman" pitchFamily="18" charset="0"/>
              <a:ea typeface="楷体_GB2312"/>
              <a:cs typeface="Times New Roman" pitchFamily="18" charset="0"/>
            </a:endParaRPr>
          </a:p>
          <a:p>
            <a:pPr>
              <a:lnSpc>
                <a:spcPct val="135000"/>
              </a:lnSpc>
            </a:pPr>
            <a:r>
              <a:rPr kumimoji="1" lang="en-US" altLang="zh-CN" sz="2000" b="1" dirty="0">
                <a:solidFill>
                  <a:srgbClr val="000000"/>
                </a:solidFill>
                <a:latin typeface="Times New Roman" pitchFamily="18" charset="0"/>
                <a:ea typeface="楷体_GB2312"/>
                <a:cs typeface="Times New Roman" pitchFamily="18" charset="0"/>
              </a:rPr>
              <a:t> </a:t>
            </a:r>
            <a:r>
              <a:rPr kumimoji="1" lang="en-US" altLang="zh-CN" sz="2000" b="1" dirty="0" smtClean="0">
                <a:solidFill>
                  <a:srgbClr val="000000"/>
                </a:solidFill>
                <a:latin typeface="Times New Roman" pitchFamily="18" charset="0"/>
                <a:ea typeface="楷体_GB2312"/>
                <a:cs typeface="Times New Roman" pitchFamily="18" charset="0"/>
              </a:rPr>
              <a:t>       </a:t>
            </a:r>
            <a:r>
              <a:rPr kumimoji="1" lang="zh-CN" altLang="en-US" sz="2000" b="1" dirty="0" smtClean="0">
                <a:solidFill>
                  <a:srgbClr val="000000"/>
                </a:solidFill>
                <a:latin typeface="Times New Roman" pitchFamily="18" charset="0"/>
                <a:ea typeface="楷体_GB2312"/>
                <a:cs typeface="Times New Roman" pitchFamily="18" charset="0"/>
              </a:rPr>
              <a:t>早期</a:t>
            </a:r>
            <a:r>
              <a:rPr kumimoji="1" lang="zh-CN" altLang="en-US" sz="2000" b="1" dirty="0">
                <a:solidFill>
                  <a:srgbClr val="000000"/>
                </a:solidFill>
                <a:latin typeface="Times New Roman" pitchFamily="18" charset="0"/>
                <a:ea typeface="楷体_GB2312"/>
                <a:cs typeface="Times New Roman" pitchFamily="18" charset="0"/>
              </a:rPr>
              <a:t>以微米技术制造的</a:t>
            </a:r>
            <a:r>
              <a:rPr kumimoji="1" lang="en-US" altLang="zh-CN" sz="2000" b="1" dirty="0">
                <a:solidFill>
                  <a:srgbClr val="000000"/>
                </a:solidFill>
                <a:latin typeface="Times New Roman" pitchFamily="18" charset="0"/>
                <a:ea typeface="楷体_GB2312"/>
                <a:cs typeface="Times New Roman" pitchFamily="18" charset="0"/>
              </a:rPr>
              <a:t>MOS</a:t>
            </a:r>
            <a:r>
              <a:rPr kumimoji="1" lang="zh-CN" altLang="en-US" sz="2000" b="1" dirty="0">
                <a:solidFill>
                  <a:srgbClr val="000000"/>
                </a:solidFill>
                <a:latin typeface="Times New Roman" pitchFamily="18" charset="0"/>
                <a:ea typeface="楷体_GB2312"/>
                <a:cs typeface="Times New Roman" pitchFamily="18" charset="0"/>
              </a:rPr>
              <a:t>管的</a:t>
            </a:r>
            <a:r>
              <a:rPr kumimoji="1" lang="en-US" altLang="zh-CN" sz="2000" b="1" i="1" dirty="0" err="1">
                <a:solidFill>
                  <a:srgbClr val="000000"/>
                </a:solidFill>
                <a:latin typeface="Times New Roman" pitchFamily="18" charset="0"/>
                <a:ea typeface="楷体_GB2312"/>
                <a:cs typeface="Times New Roman" pitchFamily="18" charset="0"/>
              </a:rPr>
              <a:t>f</a:t>
            </a:r>
            <a:r>
              <a:rPr kumimoji="1" lang="en-US" altLang="zh-CN" sz="2000" b="1" baseline="-30000" dirty="0" err="1">
                <a:solidFill>
                  <a:srgbClr val="000000"/>
                </a:solidFill>
                <a:latin typeface="Times New Roman" pitchFamily="18" charset="0"/>
                <a:ea typeface="楷体_GB2312"/>
                <a:cs typeface="Times New Roman" pitchFamily="18" charset="0"/>
              </a:rPr>
              <a:t>T</a:t>
            </a:r>
            <a:r>
              <a:rPr kumimoji="1" lang="zh-CN" altLang="en-US" sz="2000" b="1" dirty="0">
                <a:solidFill>
                  <a:srgbClr val="000000"/>
                </a:solidFill>
                <a:latin typeface="Times New Roman" pitchFamily="18" charset="0"/>
                <a:ea typeface="楷体_GB2312"/>
                <a:cs typeface="Times New Roman" pitchFamily="18" charset="0"/>
              </a:rPr>
              <a:t>约为</a:t>
            </a:r>
            <a:r>
              <a:rPr kumimoji="1" lang="en-US" altLang="zh-CN" sz="2000" b="1" dirty="0">
                <a:solidFill>
                  <a:srgbClr val="000000"/>
                </a:solidFill>
                <a:latin typeface="Times New Roman" pitchFamily="18" charset="0"/>
                <a:ea typeface="楷体_GB2312"/>
                <a:cs typeface="Times New Roman" pitchFamily="18" charset="0"/>
              </a:rPr>
              <a:t>100MHz</a:t>
            </a:r>
            <a:r>
              <a:rPr kumimoji="1" lang="zh-CN" altLang="en-US" sz="2000" b="1" dirty="0">
                <a:solidFill>
                  <a:srgbClr val="000000"/>
                </a:solidFill>
                <a:latin typeface="Times New Roman" pitchFamily="18" charset="0"/>
                <a:ea typeface="楷体_GB2312"/>
                <a:cs typeface="Times New Roman" pitchFamily="18" charset="0"/>
              </a:rPr>
              <a:t>，现在以高速技术制造的</a:t>
            </a:r>
            <a:r>
              <a:rPr kumimoji="1" lang="en-US" altLang="zh-CN" sz="2000" b="1" dirty="0">
                <a:solidFill>
                  <a:srgbClr val="000000"/>
                </a:solidFill>
                <a:latin typeface="Times New Roman" pitchFamily="18" charset="0"/>
                <a:ea typeface="楷体_GB2312"/>
                <a:cs typeface="Times New Roman" pitchFamily="18" charset="0"/>
              </a:rPr>
              <a:t>MOS</a:t>
            </a:r>
            <a:r>
              <a:rPr kumimoji="1" lang="zh-CN" altLang="en-US" sz="2000" b="1" dirty="0">
                <a:solidFill>
                  <a:srgbClr val="000000"/>
                </a:solidFill>
                <a:latin typeface="Times New Roman" pitchFamily="18" charset="0"/>
                <a:ea typeface="楷体_GB2312"/>
                <a:cs typeface="Times New Roman" pitchFamily="18" charset="0"/>
              </a:rPr>
              <a:t>管的</a:t>
            </a:r>
            <a:r>
              <a:rPr kumimoji="1" lang="en-US" altLang="zh-CN" sz="2000" b="1" i="1" dirty="0" err="1">
                <a:solidFill>
                  <a:srgbClr val="000000"/>
                </a:solidFill>
                <a:latin typeface="Times New Roman" pitchFamily="18" charset="0"/>
                <a:ea typeface="楷体_GB2312"/>
                <a:cs typeface="Times New Roman" pitchFamily="18" charset="0"/>
              </a:rPr>
              <a:t>f</a:t>
            </a:r>
            <a:r>
              <a:rPr kumimoji="1" lang="en-US" altLang="zh-CN" sz="2000" b="1" baseline="-30000" dirty="0" err="1">
                <a:solidFill>
                  <a:srgbClr val="000000"/>
                </a:solidFill>
                <a:latin typeface="Times New Roman" pitchFamily="18" charset="0"/>
                <a:ea typeface="楷体_GB2312"/>
                <a:cs typeface="Times New Roman" pitchFamily="18" charset="0"/>
              </a:rPr>
              <a:t>T</a:t>
            </a:r>
            <a:r>
              <a:rPr kumimoji="1" lang="zh-CN" altLang="en-US" sz="2000" b="1" dirty="0">
                <a:solidFill>
                  <a:srgbClr val="000000"/>
                </a:solidFill>
                <a:latin typeface="Times New Roman" pitchFamily="18" charset="0"/>
                <a:ea typeface="楷体_GB2312"/>
                <a:cs typeface="Times New Roman" pitchFamily="18" charset="0"/>
              </a:rPr>
              <a:t>约为几个</a:t>
            </a:r>
            <a:r>
              <a:rPr kumimoji="1" lang="en-US" altLang="zh-CN" sz="2000" b="1" dirty="0">
                <a:solidFill>
                  <a:srgbClr val="000000"/>
                </a:solidFill>
                <a:latin typeface="Times New Roman" pitchFamily="18" charset="0"/>
                <a:ea typeface="楷体_GB2312"/>
                <a:cs typeface="Times New Roman" pitchFamily="18" charset="0"/>
              </a:rPr>
              <a:t>GHz</a:t>
            </a:r>
            <a:r>
              <a:rPr kumimoji="1" lang="zh-CN" altLang="en-US" sz="2000" b="1" dirty="0">
                <a:solidFill>
                  <a:srgbClr val="000000"/>
                </a:solidFill>
                <a:latin typeface="Times New Roman" pitchFamily="18" charset="0"/>
                <a:ea typeface="楷体_GB2312"/>
                <a:cs typeface="Times New Roman" pitchFamily="18" charset="0"/>
              </a:rPr>
              <a:t>。</a:t>
            </a:r>
            <a:r>
              <a:rPr kumimoji="1" lang="zh-CN" altLang="en-US" sz="2000" dirty="0">
                <a:solidFill>
                  <a:srgbClr val="000000"/>
                </a:solidFill>
                <a:latin typeface="Times New Roman" pitchFamily="18" charset="0"/>
                <a:ea typeface="楷体_GB2312"/>
                <a:cs typeface="Times New Roman" pitchFamily="18" charset="0"/>
              </a:rPr>
              <a:t>  </a:t>
            </a:r>
          </a:p>
        </p:txBody>
      </p:sp>
      <p:graphicFrame>
        <p:nvGraphicFramePr>
          <p:cNvPr id="48133" name="Object 25"/>
          <p:cNvGraphicFramePr>
            <a:graphicFrameLocks noChangeAspect="1"/>
          </p:cNvGraphicFramePr>
          <p:nvPr/>
        </p:nvGraphicFramePr>
        <p:xfrm>
          <a:off x="1395413" y="1268413"/>
          <a:ext cx="2397125" cy="777875"/>
        </p:xfrm>
        <a:graphic>
          <a:graphicData uri="http://schemas.openxmlformats.org/presentationml/2006/ole">
            <mc:AlternateContent xmlns:mc="http://schemas.openxmlformats.org/markup-compatibility/2006">
              <mc:Choice xmlns:v="urn:schemas-microsoft-com:vml" Requires="v">
                <p:oleObj spid="_x0000_s117951" name="公式" r:id="rId6" imgW="1409700" imgH="457200" progId="Equation.3">
                  <p:embed/>
                </p:oleObj>
              </mc:Choice>
              <mc:Fallback>
                <p:oleObj name="公式" r:id="rId6" imgW="1409700" imgH="457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5413" y="1268413"/>
                        <a:ext cx="2397125"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 name="Rectangle 26"/>
          <p:cNvSpPr>
            <a:spLocks noChangeArrowheads="1"/>
          </p:cNvSpPr>
          <p:nvPr/>
        </p:nvSpPr>
        <p:spPr bwMode="auto">
          <a:xfrm>
            <a:off x="604838" y="2332038"/>
            <a:ext cx="474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40000"/>
              </a:lnSpc>
              <a:spcBef>
                <a:spcPct val="5000"/>
              </a:spcBef>
            </a:pPr>
            <a:r>
              <a:rPr kumimoji="1" lang="zh-CN" altLang="en-US" sz="2000" b="1">
                <a:solidFill>
                  <a:srgbClr val="000000"/>
                </a:solidFill>
                <a:latin typeface="Times New Roman" pitchFamily="18" charset="0"/>
                <a:ea typeface="楷体_GB2312"/>
                <a:cs typeface="楷体_GB2312"/>
              </a:rPr>
              <a:t>由</a:t>
            </a:r>
          </a:p>
        </p:txBody>
      </p:sp>
      <p:graphicFrame>
        <p:nvGraphicFramePr>
          <p:cNvPr id="18" name="Object 27"/>
          <p:cNvGraphicFramePr>
            <a:graphicFrameLocks noChangeAspect="1"/>
          </p:cNvGraphicFramePr>
          <p:nvPr/>
        </p:nvGraphicFramePr>
        <p:xfrm>
          <a:off x="1223963" y="2203450"/>
          <a:ext cx="2308225" cy="885825"/>
        </p:xfrm>
        <a:graphic>
          <a:graphicData uri="http://schemas.openxmlformats.org/presentationml/2006/ole">
            <mc:AlternateContent xmlns:mc="http://schemas.openxmlformats.org/markup-compatibility/2006">
              <mc:Choice xmlns:v="urn:schemas-microsoft-com:vml" Requires="v">
                <p:oleObj spid="_x0000_s117952" name="公式" r:id="rId8" imgW="1358900" imgH="520700" progId="Equation.3">
                  <p:embed/>
                </p:oleObj>
              </mc:Choice>
              <mc:Fallback>
                <p:oleObj name="公式" r:id="rId8" imgW="1358900" imgH="5207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23963" y="2203450"/>
                        <a:ext cx="2308225"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 name="Rectangle 28"/>
          <p:cNvSpPr>
            <a:spLocks noChangeArrowheads="1"/>
          </p:cNvSpPr>
          <p:nvPr/>
        </p:nvSpPr>
        <p:spPr bwMode="auto">
          <a:xfrm>
            <a:off x="604838" y="3197225"/>
            <a:ext cx="4746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40000"/>
              </a:lnSpc>
              <a:spcBef>
                <a:spcPct val="5000"/>
              </a:spcBef>
            </a:pPr>
            <a:r>
              <a:rPr kumimoji="1" lang="zh-CN" altLang="en-US" sz="2000" b="1">
                <a:solidFill>
                  <a:srgbClr val="000000"/>
                </a:solidFill>
                <a:latin typeface="Times New Roman" pitchFamily="18" charset="0"/>
                <a:ea typeface="楷体_GB2312"/>
                <a:cs typeface="楷体_GB2312"/>
              </a:rPr>
              <a:t>得</a:t>
            </a:r>
          </a:p>
        </p:txBody>
      </p:sp>
      <p:graphicFrame>
        <p:nvGraphicFramePr>
          <p:cNvPr id="20" name="Object 29"/>
          <p:cNvGraphicFramePr>
            <a:graphicFrameLocks noChangeAspect="1"/>
          </p:cNvGraphicFramePr>
          <p:nvPr/>
        </p:nvGraphicFramePr>
        <p:xfrm>
          <a:off x="1258888" y="3176588"/>
          <a:ext cx="2092325" cy="777875"/>
        </p:xfrm>
        <a:graphic>
          <a:graphicData uri="http://schemas.openxmlformats.org/presentationml/2006/ole">
            <mc:AlternateContent xmlns:mc="http://schemas.openxmlformats.org/markup-compatibility/2006">
              <mc:Choice xmlns:v="urn:schemas-microsoft-com:vml" Requires="v">
                <p:oleObj spid="_x0000_s117953" name="公式" r:id="rId10" imgW="1231900" imgH="457200" progId="Equation.3">
                  <p:embed/>
                </p:oleObj>
              </mc:Choice>
              <mc:Fallback>
                <p:oleObj name="公式" r:id="rId10" imgW="1231900" imgH="4572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58888" y="3176588"/>
                        <a:ext cx="2092325"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8138" name="标题 1"/>
          <p:cNvSpPr>
            <a:spLocks noGrp="1"/>
          </p:cNvSpPr>
          <p:nvPr>
            <p:ph type="title"/>
          </p:nvPr>
        </p:nvSpPr>
        <p:spPr>
          <a:xfrm>
            <a:off x="701675" y="71438"/>
            <a:ext cx="7888288" cy="646112"/>
          </a:xfrm>
        </p:spPr>
        <p:txBody>
          <a:bodyPr/>
          <a:lstStyle/>
          <a:p>
            <a:r>
              <a:rPr lang="en-US" altLang="zh-CN" sz="2800" smtClean="0"/>
              <a:t>6.4.1   MOS</a:t>
            </a:r>
            <a:r>
              <a:rPr lang="zh-CN" altLang="en-US" sz="2800" smtClean="0"/>
              <a:t>管的高频小信号模型及单位增益频率</a:t>
            </a:r>
            <a:r>
              <a:rPr lang="en-US" altLang="zh-CN" sz="2800" i="1" smtClean="0"/>
              <a:t>f</a:t>
            </a:r>
            <a:r>
              <a:rPr lang="en-US" altLang="zh-CN" sz="2800" baseline="-25000" smtClean="0"/>
              <a:t>T</a:t>
            </a:r>
            <a:endParaRPr lang="zh-CN" altLang="en-US" sz="2800" smtClean="0"/>
          </a:p>
        </p:txBody>
      </p:sp>
    </p:spTree>
    <p:extLst>
      <p:ext uri="{BB962C8B-B14F-4D97-AF65-F5344CB8AC3E}">
        <p14:creationId xmlns:p14="http://schemas.microsoft.com/office/powerpoint/2010/main" val="7256180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strips(downRight)">
                                      <p:cBhvr>
                                        <p:cTn id="7" dur="500"/>
                                        <p:tgtEl>
                                          <p:spTgt spid="17"/>
                                        </p:tgtEl>
                                      </p:cBhvr>
                                    </p:animEffect>
                                  </p:childTnLst>
                                </p:cTn>
                              </p:par>
                            </p:childTnLst>
                          </p:cTn>
                        </p:par>
                        <p:par>
                          <p:cTn id="8" fill="hold" nodeType="afterGroup">
                            <p:stCondLst>
                              <p:cond delay="500"/>
                            </p:stCondLst>
                            <p:childTnLst>
                              <p:par>
                                <p:cTn id="9" presetID="18" presetClass="entr" presetSubtype="6"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strips(downRight)">
                                      <p:cBhvr>
                                        <p:cTn id="11" dur="500"/>
                                        <p:tgtEl>
                                          <p:spTgt spid="1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strips(downRight)">
                                      <p:cBhvr>
                                        <p:cTn id="16" dur="500"/>
                                        <p:tgtEl>
                                          <p:spTgt spid="19"/>
                                        </p:tgtEl>
                                      </p:cBhvr>
                                    </p:animEffect>
                                  </p:childTnLst>
                                </p:cTn>
                              </p:par>
                            </p:childTnLst>
                          </p:cTn>
                        </p:par>
                        <p:par>
                          <p:cTn id="17" fill="hold" nodeType="afterGroup">
                            <p:stCondLst>
                              <p:cond delay="500"/>
                            </p:stCondLst>
                            <p:childTnLst>
                              <p:par>
                                <p:cTn id="18" presetID="18" presetClass="entr" presetSubtype="6" fill="hold"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strips(downRight)">
                                      <p:cBhvr>
                                        <p:cTn id="20" dur="500"/>
                                        <p:tgtEl>
                                          <p:spTgt spid="2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8" presetClass="entr" presetSubtype="6"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strips(downRight)">
                                      <p:cBhvr>
                                        <p:cTn id="2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1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a:xfrm>
            <a:off x="701675" y="71438"/>
            <a:ext cx="7888288" cy="646112"/>
          </a:xfrm>
        </p:spPr>
        <p:txBody>
          <a:bodyPr/>
          <a:lstStyle/>
          <a:p>
            <a:r>
              <a:rPr lang="en-US" altLang="zh-CN" smtClean="0"/>
              <a:t>6.4.2  </a:t>
            </a:r>
            <a:r>
              <a:rPr lang="zh-CN" altLang="en-US" smtClean="0"/>
              <a:t>共源放大电路的高频响应</a:t>
            </a:r>
          </a:p>
        </p:txBody>
      </p:sp>
      <p:graphicFrame>
        <p:nvGraphicFramePr>
          <p:cNvPr id="10" name="Object 65"/>
          <p:cNvGraphicFramePr>
            <a:graphicFrameLocks noChangeAspect="1"/>
          </p:cNvGraphicFramePr>
          <p:nvPr/>
        </p:nvGraphicFramePr>
        <p:xfrm>
          <a:off x="4883150" y="728663"/>
          <a:ext cx="3937000" cy="2657475"/>
        </p:xfrm>
        <a:graphic>
          <a:graphicData uri="http://schemas.openxmlformats.org/presentationml/2006/ole">
            <mc:AlternateContent xmlns:mc="http://schemas.openxmlformats.org/markup-compatibility/2006">
              <mc:Choice xmlns:v="urn:schemas-microsoft-com:vml" Requires="v">
                <p:oleObj spid="_x0000_s118970" name="图片" r:id="rId3" imgW="2313009" imgH="1563919" progId="Word.Picture.8">
                  <p:embed/>
                </p:oleObj>
              </mc:Choice>
              <mc:Fallback>
                <p:oleObj name="图片" r:id="rId3" imgW="2313009" imgH="1563919"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3150" y="728663"/>
                        <a:ext cx="3937000" cy="265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156" name="Rectangle 58">
            <a:hlinkClick r:id="rId5" action="ppaction://hlinksldjump"/>
          </p:cNvPr>
          <p:cNvSpPr>
            <a:spLocks noChangeArrowheads="1"/>
          </p:cNvSpPr>
          <p:nvPr/>
        </p:nvSpPr>
        <p:spPr bwMode="auto">
          <a:xfrm>
            <a:off x="425450" y="723900"/>
            <a:ext cx="8178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spcBef>
                <a:spcPct val="0"/>
              </a:spcBef>
              <a:buFontTx/>
              <a:buNone/>
            </a:pPr>
            <a:r>
              <a:rPr lang="en-US" altLang="zh-CN" sz="2400" b="1">
                <a:solidFill>
                  <a:srgbClr val="800000"/>
                </a:solidFill>
                <a:latin typeface="Times New Roman" pitchFamily="18" charset="0"/>
                <a:ea typeface="楷体_GB2312"/>
                <a:cs typeface="楷体_GB2312"/>
              </a:rPr>
              <a:t>1.  </a:t>
            </a:r>
            <a:r>
              <a:rPr lang="zh-CN" altLang="en-US" sz="2400" b="1">
                <a:solidFill>
                  <a:srgbClr val="800000"/>
                </a:solidFill>
                <a:latin typeface="Times New Roman" pitchFamily="18" charset="0"/>
                <a:ea typeface="楷体_GB2312"/>
                <a:cs typeface="楷体_GB2312"/>
              </a:rPr>
              <a:t>高频小信号等效电路</a:t>
            </a:r>
          </a:p>
        </p:txBody>
      </p:sp>
      <p:graphicFrame>
        <p:nvGraphicFramePr>
          <p:cNvPr id="49157" name="Object 59"/>
          <p:cNvGraphicFramePr>
            <a:graphicFrameLocks noChangeAspect="1"/>
          </p:cNvGraphicFramePr>
          <p:nvPr/>
        </p:nvGraphicFramePr>
        <p:xfrm>
          <a:off x="454025" y="2997200"/>
          <a:ext cx="4371975" cy="3206750"/>
        </p:xfrm>
        <a:graphic>
          <a:graphicData uri="http://schemas.openxmlformats.org/presentationml/2006/ole">
            <mc:AlternateContent xmlns:mc="http://schemas.openxmlformats.org/markup-compatibility/2006">
              <mc:Choice xmlns:v="urn:schemas-microsoft-com:vml" Requires="v">
                <p:oleObj spid="_x0000_s118971" name="图片" r:id="rId6" imgW="2570289" imgH="1888383" progId="Word.Picture.8">
                  <p:embed/>
                </p:oleObj>
              </mc:Choice>
              <mc:Fallback>
                <p:oleObj name="图片" r:id="rId6" imgW="2570289" imgH="1888383" progId="Word.Picture.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4025" y="2997200"/>
                        <a:ext cx="4371975" cy="320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Object 62"/>
          <p:cNvGraphicFramePr>
            <a:graphicFrameLocks noChangeAspect="1"/>
          </p:cNvGraphicFramePr>
          <p:nvPr/>
        </p:nvGraphicFramePr>
        <p:xfrm>
          <a:off x="1511300" y="1484313"/>
          <a:ext cx="1670050" cy="434975"/>
        </p:xfrm>
        <a:graphic>
          <a:graphicData uri="http://schemas.openxmlformats.org/presentationml/2006/ole">
            <mc:AlternateContent xmlns:mc="http://schemas.openxmlformats.org/markup-compatibility/2006">
              <mc:Choice xmlns:v="urn:schemas-microsoft-com:vml" Requires="v">
                <p:oleObj spid="_x0000_s118972" name="公式" r:id="rId8" imgW="914400" imgH="241300" progId="Equation.3">
                  <p:embed/>
                </p:oleObj>
              </mc:Choice>
              <mc:Fallback>
                <p:oleObj name="公式" r:id="rId8" imgW="914400" imgH="2413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11300" y="1484313"/>
                        <a:ext cx="167005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Rectangle 63"/>
          <p:cNvSpPr>
            <a:spLocks noChangeArrowheads="1"/>
          </p:cNvSpPr>
          <p:nvPr/>
        </p:nvSpPr>
        <p:spPr bwMode="auto">
          <a:xfrm>
            <a:off x="677863" y="1341438"/>
            <a:ext cx="906462" cy="560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40000"/>
              </a:lnSpc>
              <a:spcBef>
                <a:spcPct val="5000"/>
              </a:spcBef>
            </a:pPr>
            <a:r>
              <a:rPr kumimoji="1" lang="zh-CN" altLang="en-US" sz="2200" b="1">
                <a:solidFill>
                  <a:srgbClr val="000000"/>
                </a:solidFill>
                <a:latin typeface="Times New Roman" pitchFamily="18" charset="0"/>
                <a:ea typeface="楷体_GB2312"/>
                <a:cs typeface="楷体_GB2312"/>
              </a:rPr>
              <a:t>其中</a:t>
            </a:r>
          </a:p>
        </p:txBody>
      </p:sp>
      <p:graphicFrame>
        <p:nvGraphicFramePr>
          <p:cNvPr id="16" name="Object 64"/>
          <p:cNvGraphicFramePr>
            <a:graphicFrameLocks noChangeAspect="1"/>
          </p:cNvGraphicFramePr>
          <p:nvPr/>
        </p:nvGraphicFramePr>
        <p:xfrm>
          <a:off x="1568450" y="2036763"/>
          <a:ext cx="1554163" cy="411162"/>
        </p:xfrm>
        <a:graphic>
          <a:graphicData uri="http://schemas.openxmlformats.org/presentationml/2006/ole">
            <mc:AlternateContent xmlns:mc="http://schemas.openxmlformats.org/markup-compatibility/2006">
              <mc:Choice xmlns:v="urn:schemas-microsoft-com:vml" Requires="v">
                <p:oleObj spid="_x0000_s118973" name="公式" r:id="rId10" imgW="850900" imgH="228600" progId="Equation.3">
                  <p:embed/>
                </p:oleObj>
              </mc:Choice>
              <mc:Fallback>
                <p:oleObj name="公式" r:id="rId10" imgW="850900" imgH="2286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68450" y="2036763"/>
                        <a:ext cx="1554163"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9697140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strips(downRight)">
                                      <p:cBhvr>
                                        <p:cTn id="12" dur="500"/>
                                        <p:tgtEl>
                                          <p:spTgt spid="15"/>
                                        </p:tgtEl>
                                      </p:cBhvr>
                                    </p:animEffect>
                                  </p:childTnLst>
                                </p:cTn>
                              </p:par>
                            </p:childTnLst>
                          </p:cTn>
                        </p:par>
                        <p:par>
                          <p:cTn id="13" fill="hold" nodeType="afterGroup">
                            <p:stCondLst>
                              <p:cond delay="500"/>
                            </p:stCondLst>
                            <p:childTnLst>
                              <p:par>
                                <p:cTn id="14" presetID="18" presetClass="entr" presetSubtype="6" fill="hold"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strips(downRight)">
                                      <p:cBhvr>
                                        <p:cTn id="16" dur="500"/>
                                        <p:tgtEl>
                                          <p:spTgt spid="1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6"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strips(downRight)">
                                      <p:cBhvr>
                                        <p:cTn id="2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a:xfrm>
            <a:off x="701675" y="71438"/>
            <a:ext cx="7888288" cy="646112"/>
          </a:xfrm>
        </p:spPr>
        <p:txBody>
          <a:bodyPr/>
          <a:lstStyle/>
          <a:p>
            <a:r>
              <a:rPr lang="en-US" altLang="zh-CN" smtClean="0"/>
              <a:t>6.4.2  </a:t>
            </a:r>
            <a:r>
              <a:rPr lang="zh-CN" altLang="en-US" smtClean="0"/>
              <a:t>共源放大电路的高频响应</a:t>
            </a:r>
          </a:p>
        </p:txBody>
      </p:sp>
      <p:graphicFrame>
        <p:nvGraphicFramePr>
          <p:cNvPr id="17" name="Object 58"/>
          <p:cNvGraphicFramePr>
            <a:graphicFrameLocks noChangeAspect="1"/>
          </p:cNvGraphicFramePr>
          <p:nvPr/>
        </p:nvGraphicFramePr>
        <p:xfrm>
          <a:off x="4824413" y="3357563"/>
          <a:ext cx="3933825" cy="2638425"/>
        </p:xfrm>
        <a:graphic>
          <a:graphicData uri="http://schemas.openxmlformats.org/presentationml/2006/ole">
            <mc:AlternateContent xmlns:mc="http://schemas.openxmlformats.org/markup-compatibility/2006">
              <mc:Choice xmlns:v="urn:schemas-microsoft-com:vml" Requires="v">
                <p:oleObj spid="_x0000_s121122" name="图片" r:id="rId3" imgW="2313009" imgH="1554546" progId="Word.Picture.8">
                  <p:embed/>
                </p:oleObj>
              </mc:Choice>
              <mc:Fallback>
                <p:oleObj name="图片" r:id="rId3" imgW="2313009" imgH="1554546"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4413" y="3357563"/>
                        <a:ext cx="3933825" cy="263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04" name="Rectangle 6">
            <a:hlinkClick r:id="rId5" action="ppaction://hlinksldjump"/>
          </p:cNvPr>
          <p:cNvSpPr>
            <a:spLocks noChangeArrowheads="1"/>
          </p:cNvSpPr>
          <p:nvPr/>
        </p:nvSpPr>
        <p:spPr bwMode="auto">
          <a:xfrm>
            <a:off x="425450" y="723900"/>
            <a:ext cx="8178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spcBef>
                <a:spcPct val="0"/>
              </a:spcBef>
              <a:buFontTx/>
              <a:buNone/>
            </a:pPr>
            <a:r>
              <a:rPr lang="en-US" altLang="zh-CN" sz="2400" b="1" dirty="0">
                <a:solidFill>
                  <a:srgbClr val="800000"/>
                </a:solidFill>
                <a:latin typeface="Times New Roman" pitchFamily="18" charset="0"/>
                <a:ea typeface="楷体_GB2312"/>
                <a:cs typeface="楷体_GB2312"/>
              </a:rPr>
              <a:t>2.  </a:t>
            </a:r>
            <a:r>
              <a:rPr lang="zh-CN" altLang="en-US" sz="2400" b="1" dirty="0">
                <a:solidFill>
                  <a:srgbClr val="800000"/>
                </a:solidFill>
                <a:latin typeface="Times New Roman" pitchFamily="18" charset="0"/>
                <a:ea typeface="楷体_GB2312"/>
                <a:cs typeface="楷体_GB2312"/>
              </a:rPr>
              <a:t>电路</a:t>
            </a:r>
            <a:r>
              <a:rPr lang="zh-CN" altLang="en-US" sz="2400" b="1" dirty="0" smtClean="0">
                <a:solidFill>
                  <a:srgbClr val="800000"/>
                </a:solidFill>
                <a:latin typeface="Times New Roman" pitchFamily="18" charset="0"/>
                <a:ea typeface="楷体_GB2312"/>
                <a:cs typeface="楷体_GB2312"/>
              </a:rPr>
              <a:t>简化</a:t>
            </a:r>
            <a:r>
              <a:rPr lang="en-US" altLang="zh-CN" sz="2400" b="1" dirty="0" smtClean="0">
                <a:solidFill>
                  <a:srgbClr val="800000"/>
                </a:solidFill>
                <a:latin typeface="Times New Roman" pitchFamily="18" charset="0"/>
                <a:ea typeface="楷体_GB2312"/>
                <a:cs typeface="楷体_GB2312"/>
              </a:rPr>
              <a:t>-</a:t>
            </a:r>
            <a:r>
              <a:rPr lang="zh-CN" altLang="en-US" sz="2400" b="1" dirty="0" smtClean="0">
                <a:solidFill>
                  <a:srgbClr val="800000"/>
                </a:solidFill>
                <a:latin typeface="Times New Roman" pitchFamily="18" charset="0"/>
                <a:ea typeface="楷体_GB2312"/>
                <a:cs typeface="楷体_GB2312"/>
              </a:rPr>
              <a:t>以</a:t>
            </a:r>
            <a:r>
              <a:rPr lang="en-US" altLang="zh-CN" sz="2400" b="1" dirty="0" smtClean="0">
                <a:solidFill>
                  <a:srgbClr val="800000"/>
                </a:solidFill>
                <a:latin typeface="Times New Roman" pitchFamily="18" charset="0"/>
                <a:ea typeface="楷体_GB2312"/>
                <a:cs typeface="楷体_GB2312"/>
              </a:rPr>
              <a:t>RC</a:t>
            </a:r>
            <a:r>
              <a:rPr lang="zh-CN" altLang="en-US" sz="2400" b="1" dirty="0" smtClean="0">
                <a:solidFill>
                  <a:srgbClr val="800000"/>
                </a:solidFill>
                <a:latin typeface="Times New Roman" pitchFamily="18" charset="0"/>
                <a:ea typeface="楷体_GB2312"/>
                <a:cs typeface="楷体_GB2312"/>
              </a:rPr>
              <a:t>低通电路为简化目标</a:t>
            </a:r>
            <a:endParaRPr lang="zh-CN" altLang="en-US" sz="2400" b="1" dirty="0">
              <a:solidFill>
                <a:srgbClr val="800000"/>
              </a:solidFill>
              <a:latin typeface="Times New Roman" pitchFamily="18" charset="0"/>
              <a:ea typeface="楷体_GB2312"/>
              <a:cs typeface="楷体_GB2312"/>
            </a:endParaRPr>
          </a:p>
        </p:txBody>
      </p:sp>
      <p:graphicFrame>
        <p:nvGraphicFramePr>
          <p:cNvPr id="51205" name="Object 22"/>
          <p:cNvGraphicFramePr>
            <a:graphicFrameLocks noChangeAspect="1"/>
          </p:cNvGraphicFramePr>
          <p:nvPr/>
        </p:nvGraphicFramePr>
        <p:xfrm>
          <a:off x="4883150" y="728663"/>
          <a:ext cx="3937000" cy="2657475"/>
        </p:xfrm>
        <a:graphic>
          <a:graphicData uri="http://schemas.openxmlformats.org/presentationml/2006/ole">
            <mc:AlternateContent xmlns:mc="http://schemas.openxmlformats.org/markup-compatibility/2006">
              <mc:Choice xmlns:v="urn:schemas-microsoft-com:vml" Requires="v">
                <p:oleObj spid="_x0000_s121123" name="图片" r:id="rId6" imgW="2313009" imgH="1563919" progId="Word.Picture.8">
                  <p:embed/>
                </p:oleObj>
              </mc:Choice>
              <mc:Fallback>
                <p:oleObj name="图片" r:id="rId6" imgW="2313009" imgH="1563919" progId="Word.Picture.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83150" y="728663"/>
                        <a:ext cx="3937000" cy="265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Rectangle 35"/>
          <p:cNvSpPr>
            <a:spLocks noChangeArrowheads="1"/>
          </p:cNvSpPr>
          <p:nvPr/>
        </p:nvSpPr>
        <p:spPr bwMode="auto">
          <a:xfrm>
            <a:off x="576263" y="2774737"/>
            <a:ext cx="4464050" cy="566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lnSpc>
                <a:spcPct val="140000"/>
              </a:lnSpc>
              <a:spcBef>
                <a:spcPct val="0"/>
              </a:spcBef>
              <a:buFontTx/>
              <a:buNone/>
            </a:pPr>
            <a:r>
              <a:rPr lang="zh-CN" altLang="en-US" sz="2200" b="1" dirty="0">
                <a:solidFill>
                  <a:srgbClr val="000000"/>
                </a:solidFill>
                <a:latin typeface="Times New Roman" pitchFamily="18" charset="0"/>
                <a:ea typeface="楷体_GB2312"/>
                <a:cs typeface="Times New Roman" pitchFamily="18" charset="0"/>
              </a:rPr>
              <a:t>将</a:t>
            </a:r>
            <a:r>
              <a:rPr lang="en-US" altLang="zh-CN" sz="2200" b="1" i="1" dirty="0" err="1">
                <a:solidFill>
                  <a:srgbClr val="000000"/>
                </a:solidFill>
                <a:latin typeface="Times New Roman" pitchFamily="18" charset="0"/>
                <a:ea typeface="楷体_GB2312"/>
                <a:cs typeface="Times New Roman" pitchFamily="18" charset="0"/>
              </a:rPr>
              <a:t>C</a:t>
            </a:r>
            <a:r>
              <a:rPr lang="en-US" altLang="zh-CN" sz="2200" b="1" baseline="-30000" dirty="0" err="1">
                <a:solidFill>
                  <a:srgbClr val="000000"/>
                </a:solidFill>
                <a:latin typeface="Times New Roman" pitchFamily="18" charset="0"/>
                <a:ea typeface="楷体_GB2312"/>
                <a:cs typeface="Times New Roman" pitchFamily="18" charset="0"/>
              </a:rPr>
              <a:t>gs</a:t>
            </a:r>
            <a:r>
              <a:rPr lang="zh-CN" altLang="en-US" sz="2200" b="1" dirty="0">
                <a:solidFill>
                  <a:srgbClr val="000000"/>
                </a:solidFill>
                <a:latin typeface="Times New Roman" pitchFamily="18" charset="0"/>
                <a:ea typeface="楷体_GB2312"/>
                <a:cs typeface="Times New Roman" pitchFamily="18" charset="0"/>
              </a:rPr>
              <a:t>左侧电路</a:t>
            </a:r>
            <a:r>
              <a:rPr lang="zh-CN" altLang="en-US" sz="2200" b="1" dirty="0" smtClean="0">
                <a:solidFill>
                  <a:srgbClr val="000000"/>
                </a:solidFill>
                <a:latin typeface="Times New Roman" pitchFamily="18" charset="0"/>
                <a:ea typeface="楷体_GB2312"/>
                <a:cs typeface="Times New Roman" pitchFamily="18" charset="0"/>
              </a:rPr>
              <a:t>进行</a:t>
            </a:r>
            <a:r>
              <a:rPr lang="zh-CN" altLang="en-US" sz="2200" b="1" dirty="0">
                <a:solidFill>
                  <a:srgbClr val="000000"/>
                </a:solidFill>
                <a:latin typeface="Times New Roman" pitchFamily="18" charset="0"/>
                <a:ea typeface="楷体_GB2312"/>
                <a:cs typeface="Times New Roman" pitchFamily="18" charset="0"/>
              </a:rPr>
              <a:t>戴维</a:t>
            </a:r>
            <a:r>
              <a:rPr lang="zh-CN" altLang="en-US" sz="2200" b="1" dirty="0" smtClean="0">
                <a:solidFill>
                  <a:srgbClr val="000000"/>
                </a:solidFill>
                <a:latin typeface="Times New Roman" pitchFamily="18" charset="0"/>
                <a:ea typeface="楷体_GB2312"/>
                <a:cs typeface="Times New Roman" pitchFamily="18" charset="0"/>
              </a:rPr>
              <a:t>南等效</a:t>
            </a:r>
            <a:endParaRPr lang="zh-CN" altLang="en-US" sz="2200" b="1" dirty="0">
              <a:solidFill>
                <a:srgbClr val="000000"/>
              </a:solidFill>
              <a:latin typeface="Times New Roman" pitchFamily="18" charset="0"/>
              <a:ea typeface="楷体_GB2312"/>
              <a:cs typeface="Times New Roman" pitchFamily="18" charset="0"/>
            </a:endParaRPr>
          </a:p>
        </p:txBody>
      </p:sp>
      <p:sp>
        <p:nvSpPr>
          <p:cNvPr id="22" name="Text Box 36"/>
          <p:cNvSpPr txBox="1">
            <a:spLocks noChangeArrowheads="1"/>
          </p:cNvSpPr>
          <p:nvPr/>
        </p:nvSpPr>
        <p:spPr bwMode="auto">
          <a:xfrm>
            <a:off x="576263" y="4262438"/>
            <a:ext cx="1012825"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kumimoji="1" lang="zh-CN" altLang="en-US" sz="2200" b="1">
                <a:solidFill>
                  <a:srgbClr val="000000"/>
                </a:solidFill>
                <a:latin typeface="楷体_GB2312"/>
                <a:ea typeface="楷体_GB2312"/>
                <a:cs typeface="楷体_GB2312"/>
              </a:rPr>
              <a:t>其中</a:t>
            </a:r>
            <a:endParaRPr kumimoji="1" lang="zh-CN" altLang="en-US" sz="2200">
              <a:solidFill>
                <a:srgbClr val="000000"/>
              </a:solidFill>
              <a:latin typeface="楷体_GB2312"/>
              <a:ea typeface="楷体_GB2312"/>
              <a:cs typeface="楷体_GB2312"/>
            </a:endParaRPr>
          </a:p>
        </p:txBody>
      </p:sp>
      <p:graphicFrame>
        <p:nvGraphicFramePr>
          <p:cNvPr id="23" name="Object 43"/>
          <p:cNvGraphicFramePr>
            <a:graphicFrameLocks noChangeAspect="1"/>
          </p:cNvGraphicFramePr>
          <p:nvPr/>
        </p:nvGraphicFramePr>
        <p:xfrm>
          <a:off x="1547813" y="4149725"/>
          <a:ext cx="1787525" cy="800100"/>
        </p:xfrm>
        <a:graphic>
          <a:graphicData uri="http://schemas.openxmlformats.org/presentationml/2006/ole">
            <mc:AlternateContent xmlns:mc="http://schemas.openxmlformats.org/markup-compatibility/2006">
              <mc:Choice xmlns:v="urn:schemas-microsoft-com:vml" Requires="v">
                <p:oleObj spid="_x0000_s121124" name="公式" r:id="rId8" imgW="1054100" imgH="469900" progId="Equation.3">
                  <p:embed/>
                </p:oleObj>
              </mc:Choice>
              <mc:Fallback>
                <p:oleObj name="公式" r:id="rId8" imgW="1054100" imgH="4699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47813" y="4149725"/>
                        <a:ext cx="178752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 name="Text Box 46"/>
          <p:cNvSpPr txBox="1">
            <a:spLocks noChangeArrowheads="1"/>
          </p:cNvSpPr>
          <p:nvPr/>
        </p:nvSpPr>
        <p:spPr bwMode="auto">
          <a:xfrm>
            <a:off x="647700" y="1268413"/>
            <a:ext cx="423545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30000"/>
              </a:lnSpc>
              <a:spcBef>
                <a:spcPct val="15000"/>
              </a:spcBef>
            </a:pPr>
            <a:r>
              <a:rPr kumimoji="1" lang="zh-CN" altLang="en-US" sz="2200" b="1">
                <a:solidFill>
                  <a:srgbClr val="000000"/>
                </a:solidFill>
                <a:latin typeface="Times New Roman" pitchFamily="18" charset="0"/>
                <a:ea typeface="楷体_GB2312"/>
                <a:cs typeface="Times New Roman" pitchFamily="18" charset="0"/>
              </a:rPr>
              <a:t>为简单起见，作如下假设：</a:t>
            </a:r>
          </a:p>
        </p:txBody>
      </p:sp>
      <p:graphicFrame>
        <p:nvGraphicFramePr>
          <p:cNvPr id="25" name="Object 45"/>
          <p:cNvGraphicFramePr>
            <a:graphicFrameLocks noChangeAspect="1"/>
          </p:cNvGraphicFramePr>
          <p:nvPr/>
        </p:nvGraphicFramePr>
        <p:xfrm>
          <a:off x="1031875" y="2093913"/>
          <a:ext cx="1114425" cy="409575"/>
        </p:xfrm>
        <a:graphic>
          <a:graphicData uri="http://schemas.openxmlformats.org/presentationml/2006/ole">
            <mc:AlternateContent xmlns:mc="http://schemas.openxmlformats.org/markup-compatibility/2006">
              <mc:Choice xmlns:v="urn:schemas-microsoft-com:vml" Requires="v">
                <p:oleObj spid="_x0000_s121125" name="公式" r:id="rId10" imgW="609600" imgH="228600" progId="Equation.3">
                  <p:embed/>
                </p:oleObj>
              </mc:Choice>
              <mc:Fallback>
                <p:oleObj name="公式" r:id="rId10" imgW="609600" imgH="2286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31875" y="2093913"/>
                        <a:ext cx="111442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6" name="Group 54"/>
          <p:cNvGrpSpPr>
            <a:grpSpLocks/>
          </p:cNvGrpSpPr>
          <p:nvPr/>
        </p:nvGrpSpPr>
        <p:grpSpPr bwMode="auto">
          <a:xfrm>
            <a:off x="2087563" y="1914525"/>
            <a:ext cx="1803400" cy="757238"/>
            <a:chOff x="1315" y="1297"/>
            <a:chExt cx="1136" cy="477"/>
          </a:xfrm>
        </p:grpSpPr>
        <p:graphicFrame>
          <p:nvGraphicFramePr>
            <p:cNvPr id="51214" name="Object 50"/>
            <p:cNvGraphicFramePr>
              <a:graphicFrameLocks noChangeAspect="1"/>
            </p:cNvGraphicFramePr>
            <p:nvPr/>
          </p:nvGraphicFramePr>
          <p:xfrm>
            <a:off x="1610" y="1297"/>
            <a:ext cx="841" cy="477"/>
          </p:xfrm>
          <a:graphic>
            <a:graphicData uri="http://schemas.openxmlformats.org/presentationml/2006/ole">
              <mc:AlternateContent xmlns:mc="http://schemas.openxmlformats.org/markup-compatibility/2006">
                <mc:Choice xmlns:v="urn:schemas-microsoft-com:vml" Requires="v">
                  <p:oleObj spid="_x0000_s121126" name="公式" r:id="rId12" imgW="787058" imgH="444307" progId="Equation.3">
                    <p:embed/>
                  </p:oleObj>
                </mc:Choice>
                <mc:Fallback>
                  <p:oleObj name="公式" r:id="rId12" imgW="787058" imgH="444307"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10" y="1297"/>
                          <a:ext cx="841"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 name="Text Box 52"/>
            <p:cNvSpPr txBox="1">
              <a:spLocks noChangeArrowheads="1"/>
            </p:cNvSpPr>
            <p:nvPr/>
          </p:nvSpPr>
          <p:spPr bwMode="auto">
            <a:xfrm>
              <a:off x="1315" y="1399"/>
              <a:ext cx="319"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kumimoji="1" lang="zh-CN" altLang="en-US" sz="2200" b="1" kern="0">
                  <a:solidFill>
                    <a:srgbClr val="000000"/>
                  </a:solidFill>
                  <a:latin typeface="楷体_GB2312" pitchFamily="49" charset="-122"/>
                  <a:ea typeface="楷体_GB2312" pitchFamily="49" charset="-122"/>
                </a:rPr>
                <a:t>，</a:t>
              </a:r>
              <a:endParaRPr kumimoji="1" lang="zh-CN" altLang="en-US" sz="2200" kern="0">
                <a:solidFill>
                  <a:srgbClr val="000000"/>
                </a:solidFill>
                <a:latin typeface="楷体_GB2312" pitchFamily="49" charset="-122"/>
                <a:ea typeface="楷体_GB2312" pitchFamily="49" charset="-122"/>
              </a:endParaRPr>
            </a:p>
          </p:txBody>
        </p:sp>
      </p:grpSp>
      <p:sp>
        <p:nvSpPr>
          <p:cNvPr id="29" name="Rectangle 55"/>
          <p:cNvSpPr>
            <a:spLocks noChangeArrowheads="1"/>
          </p:cNvSpPr>
          <p:nvPr/>
        </p:nvSpPr>
        <p:spPr bwMode="auto">
          <a:xfrm>
            <a:off x="533400" y="3392488"/>
            <a:ext cx="4464050" cy="560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lnSpc>
                <a:spcPct val="140000"/>
              </a:lnSpc>
              <a:spcBef>
                <a:spcPct val="0"/>
              </a:spcBef>
              <a:buFontTx/>
              <a:buNone/>
            </a:pPr>
            <a:r>
              <a:rPr lang="zh-CN" altLang="en-US" sz="2200" b="1">
                <a:solidFill>
                  <a:srgbClr val="000000"/>
                </a:solidFill>
                <a:latin typeface="Times New Roman" pitchFamily="18" charset="0"/>
                <a:ea typeface="楷体_GB2312"/>
                <a:cs typeface="Times New Roman" pitchFamily="18" charset="0"/>
              </a:rPr>
              <a:t>得简化后的电路</a:t>
            </a:r>
          </a:p>
        </p:txBody>
      </p:sp>
      <p:graphicFrame>
        <p:nvGraphicFramePr>
          <p:cNvPr id="30" name="Object 60"/>
          <p:cNvGraphicFramePr>
            <a:graphicFrameLocks noChangeAspect="1"/>
          </p:cNvGraphicFramePr>
          <p:nvPr/>
        </p:nvGraphicFramePr>
        <p:xfrm>
          <a:off x="1612900" y="5151438"/>
          <a:ext cx="1420813" cy="404812"/>
        </p:xfrm>
        <a:graphic>
          <a:graphicData uri="http://schemas.openxmlformats.org/presentationml/2006/ole">
            <mc:AlternateContent xmlns:mc="http://schemas.openxmlformats.org/markup-compatibility/2006">
              <mc:Choice xmlns:v="urn:schemas-microsoft-com:vml" Requires="v">
                <p:oleObj spid="_x0000_s121127" name="公式" r:id="rId14" imgW="838200" imgH="241300" progId="Equation.3">
                  <p:embed/>
                </p:oleObj>
              </mc:Choice>
              <mc:Fallback>
                <p:oleObj name="公式" r:id="rId14" imgW="838200" imgH="24130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12900" y="5151438"/>
                        <a:ext cx="1420813"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矩形 1"/>
          <p:cNvSpPr/>
          <p:nvPr/>
        </p:nvSpPr>
        <p:spPr>
          <a:xfrm>
            <a:off x="4997450" y="1124744"/>
            <a:ext cx="942702" cy="22169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7236296" y="1455737"/>
            <a:ext cx="942702" cy="11811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箭头连接符 18"/>
          <p:cNvCxnSpPr/>
          <p:nvPr/>
        </p:nvCxnSpPr>
        <p:spPr>
          <a:xfrm>
            <a:off x="6948264" y="3392488"/>
            <a:ext cx="0" cy="43204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40655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strips(downRight)">
                                      <p:cBhvr>
                                        <p:cTn id="7" dur="500"/>
                                        <p:tgtEl>
                                          <p:spTgt spid="2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strips(downRight)">
                                      <p:cBhvr>
                                        <p:cTn id="12" dur="500"/>
                                        <p:tgtEl>
                                          <p:spTgt spid="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strips(downRight)">
                                      <p:cBhvr>
                                        <p:cTn id="17" dur="500"/>
                                        <p:tgtEl>
                                          <p:spTgt spid="2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left)">
                                      <p:cBhvr>
                                        <p:cTn id="22" dur="500"/>
                                        <p:tgtEl>
                                          <p:spTgt spid="2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wipe(left)">
                                      <p:cBhvr>
                                        <p:cTn id="27" dur="500"/>
                                        <p:tgtEl>
                                          <p:spTgt spid="2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up)">
                                      <p:cBhvr>
                                        <p:cTn id="32" dur="500"/>
                                        <p:tgtEl>
                                          <p:spTgt spid="1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strips(downRight)">
                                      <p:cBhvr>
                                        <p:cTn id="37" dur="500"/>
                                        <p:tgtEl>
                                          <p:spTgt spid="22"/>
                                        </p:tgtEl>
                                      </p:cBhvr>
                                    </p:animEffect>
                                  </p:childTnLst>
                                </p:cTn>
                              </p:par>
                            </p:childTnLst>
                          </p:cTn>
                        </p:par>
                        <p:par>
                          <p:cTn id="38" fill="hold" nodeType="afterGroup">
                            <p:stCondLst>
                              <p:cond delay="500"/>
                            </p:stCondLst>
                            <p:childTnLst>
                              <p:par>
                                <p:cTn id="39" presetID="18" presetClass="entr" presetSubtype="6" fill="hold" nodeType="after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strips(downRight)">
                                      <p:cBhvr>
                                        <p:cTn id="41" dur="500"/>
                                        <p:tgtEl>
                                          <p:spTgt spid="23"/>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8" presetClass="entr" presetSubtype="6" fill="hold" nodeType="click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strips(downRight)">
                                      <p:cBhvr>
                                        <p:cTn id="4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utoUpdateAnimBg="0"/>
      <p:bldP spid="22" grpId="0"/>
      <p:bldP spid="29"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1675" y="71438"/>
            <a:ext cx="7888288" cy="646112"/>
          </a:xfrm>
        </p:spPr>
        <p:txBody>
          <a:bodyPr rtlCol="0"/>
          <a:lstStyle/>
          <a:p>
            <a:pPr fontAlgn="auto">
              <a:spcAft>
                <a:spcPts val="0"/>
              </a:spcAft>
              <a:defRPr/>
            </a:pPr>
            <a:r>
              <a:rPr lang="zh-CN" altLang="en-US" dirty="0">
                <a:latin typeface="华文新魏" panose="02010800040101010101" pitchFamily="2" charset="-122"/>
                <a:ea typeface="华文新魏" panose="02010800040101010101" pitchFamily="2" charset="-122"/>
              </a:rPr>
              <a:t>电子技术</a:t>
            </a:r>
            <a:r>
              <a:rPr lang="zh-CN" altLang="en-US" dirty="0" smtClean="0">
                <a:latin typeface="华文新魏" panose="02010800040101010101" pitchFamily="2" charset="-122"/>
                <a:ea typeface="华文新魏" panose="02010800040101010101" pitchFamily="2" charset="-122"/>
              </a:rPr>
              <a:t>基础模拟部分</a:t>
            </a:r>
            <a:endParaRPr lang="zh-CN" altLang="en-US" dirty="0">
              <a:latin typeface="华文新魏" panose="02010800040101010101" pitchFamily="2" charset="-122"/>
              <a:ea typeface="华文新魏" panose="02010800040101010101" pitchFamily="2" charset="-122"/>
            </a:endParaRPr>
          </a:p>
        </p:txBody>
      </p:sp>
      <p:sp>
        <p:nvSpPr>
          <p:cNvPr id="9219" name="Rectangle 6"/>
          <p:cNvSpPr>
            <a:spLocks noChangeArrowheads="1"/>
          </p:cNvSpPr>
          <p:nvPr/>
        </p:nvSpPr>
        <p:spPr bwMode="auto">
          <a:xfrm>
            <a:off x="827088" y="744538"/>
            <a:ext cx="7200900" cy="554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en-US" altLang="zh-CN" sz="2600" b="1" i="1" dirty="0">
                <a:solidFill>
                  <a:srgbClr val="000000"/>
                </a:solidFill>
                <a:latin typeface="宋体" pitchFamily="2" charset="-122"/>
              </a:rPr>
              <a:t>1  </a:t>
            </a:r>
            <a:r>
              <a:rPr lang="zh-CN" altLang="en-US" sz="2600" b="1" i="1" dirty="0">
                <a:solidFill>
                  <a:srgbClr val="000000"/>
                </a:solidFill>
                <a:latin typeface="宋体" pitchFamily="2" charset="-122"/>
              </a:rPr>
              <a:t>绪论</a:t>
            </a:r>
          </a:p>
          <a:p>
            <a:pPr>
              <a:lnSpc>
                <a:spcPct val="125000"/>
              </a:lnSpc>
            </a:pPr>
            <a:r>
              <a:rPr lang="en-US" altLang="zh-CN" sz="2600" b="1" i="1" dirty="0">
                <a:solidFill>
                  <a:srgbClr val="000000"/>
                </a:solidFill>
                <a:latin typeface="宋体" pitchFamily="2" charset="-122"/>
              </a:rPr>
              <a:t>2  </a:t>
            </a:r>
            <a:r>
              <a:rPr lang="zh-CN" altLang="en-US" sz="2600" b="1" i="1" dirty="0">
                <a:solidFill>
                  <a:srgbClr val="000000"/>
                </a:solidFill>
                <a:latin typeface="宋体" pitchFamily="2" charset="-122"/>
              </a:rPr>
              <a:t>运算放大器</a:t>
            </a:r>
          </a:p>
          <a:p>
            <a:pPr>
              <a:lnSpc>
                <a:spcPct val="125000"/>
              </a:lnSpc>
            </a:pPr>
            <a:r>
              <a:rPr lang="en-US" altLang="zh-CN" sz="2600" b="1" i="1" dirty="0">
                <a:solidFill>
                  <a:srgbClr val="000000"/>
                </a:solidFill>
                <a:latin typeface="宋体" pitchFamily="2" charset="-122"/>
              </a:rPr>
              <a:t>3  </a:t>
            </a:r>
            <a:r>
              <a:rPr lang="zh-CN" altLang="en-US" sz="2600" b="1" i="1" dirty="0">
                <a:solidFill>
                  <a:srgbClr val="000000"/>
                </a:solidFill>
                <a:latin typeface="宋体" pitchFamily="2" charset="-122"/>
              </a:rPr>
              <a:t>二极管及其基本电路</a:t>
            </a:r>
          </a:p>
          <a:p>
            <a:pPr>
              <a:lnSpc>
                <a:spcPct val="125000"/>
              </a:lnSpc>
            </a:pPr>
            <a:r>
              <a:rPr lang="en-US" altLang="zh-CN" sz="2600" b="1" i="1" dirty="0">
                <a:solidFill>
                  <a:srgbClr val="000000"/>
                </a:solidFill>
                <a:latin typeface="宋体" pitchFamily="2" charset="-122"/>
              </a:rPr>
              <a:t>4  </a:t>
            </a:r>
            <a:r>
              <a:rPr lang="zh-CN" altLang="en-US" sz="2600" b="1" i="1" dirty="0">
                <a:solidFill>
                  <a:srgbClr val="000000"/>
                </a:solidFill>
                <a:latin typeface="宋体" pitchFamily="2" charset="-122"/>
              </a:rPr>
              <a:t>场效应三极管及其放大电路</a:t>
            </a:r>
          </a:p>
          <a:p>
            <a:pPr>
              <a:lnSpc>
                <a:spcPct val="125000"/>
              </a:lnSpc>
            </a:pPr>
            <a:r>
              <a:rPr lang="en-US" altLang="zh-CN" sz="2600" b="1" i="1" dirty="0">
                <a:solidFill>
                  <a:srgbClr val="000000"/>
                </a:solidFill>
                <a:latin typeface="宋体" pitchFamily="2" charset="-122"/>
              </a:rPr>
              <a:t>5  </a:t>
            </a:r>
            <a:r>
              <a:rPr lang="zh-CN" altLang="en-US" sz="2600" b="1" i="1" dirty="0">
                <a:solidFill>
                  <a:srgbClr val="000000"/>
                </a:solidFill>
                <a:latin typeface="宋体" pitchFamily="2" charset="-122"/>
              </a:rPr>
              <a:t>双极结型三极管及其放大电路</a:t>
            </a:r>
          </a:p>
          <a:p>
            <a:pPr>
              <a:lnSpc>
                <a:spcPct val="125000"/>
              </a:lnSpc>
            </a:pPr>
            <a:r>
              <a:rPr lang="en-US" altLang="zh-CN" sz="2600" b="1" i="1" dirty="0">
                <a:solidFill>
                  <a:srgbClr val="CC0000"/>
                </a:solidFill>
                <a:latin typeface="宋体" pitchFamily="2" charset="-122"/>
              </a:rPr>
              <a:t>6  </a:t>
            </a:r>
            <a:r>
              <a:rPr lang="zh-CN" altLang="en-US" sz="2600" b="1" i="1" dirty="0" smtClean="0">
                <a:solidFill>
                  <a:srgbClr val="CC0000"/>
                </a:solidFill>
                <a:latin typeface="宋体" pitchFamily="2" charset="-122"/>
              </a:rPr>
              <a:t>频率响应</a:t>
            </a:r>
            <a:endParaRPr lang="zh-CN" altLang="en-US" sz="2600" b="1" i="1" dirty="0">
              <a:solidFill>
                <a:srgbClr val="CC0000"/>
              </a:solidFill>
              <a:latin typeface="宋体" pitchFamily="2" charset="-122"/>
            </a:endParaRPr>
          </a:p>
          <a:p>
            <a:pPr>
              <a:lnSpc>
                <a:spcPct val="125000"/>
              </a:lnSpc>
            </a:pPr>
            <a:r>
              <a:rPr lang="en-US" altLang="zh-CN" sz="2600" b="1" i="1" dirty="0">
                <a:solidFill>
                  <a:srgbClr val="000000"/>
                </a:solidFill>
                <a:latin typeface="宋体" pitchFamily="2" charset="-122"/>
              </a:rPr>
              <a:t>7  </a:t>
            </a:r>
            <a:r>
              <a:rPr lang="zh-CN" altLang="en-US" sz="2600" b="1" i="1" dirty="0">
                <a:solidFill>
                  <a:srgbClr val="000000"/>
                </a:solidFill>
                <a:latin typeface="宋体" pitchFamily="2" charset="-122"/>
              </a:rPr>
              <a:t>模拟集成电路</a:t>
            </a:r>
          </a:p>
          <a:p>
            <a:pPr>
              <a:lnSpc>
                <a:spcPct val="125000"/>
              </a:lnSpc>
            </a:pPr>
            <a:r>
              <a:rPr lang="en-US" altLang="zh-CN" sz="2600" b="1" i="1" dirty="0">
                <a:solidFill>
                  <a:srgbClr val="000000"/>
                </a:solidFill>
                <a:latin typeface="宋体" pitchFamily="2" charset="-122"/>
              </a:rPr>
              <a:t>8  </a:t>
            </a:r>
            <a:r>
              <a:rPr lang="zh-CN" altLang="en-US" sz="2600" b="1" i="1" dirty="0">
                <a:solidFill>
                  <a:srgbClr val="000000"/>
                </a:solidFill>
                <a:latin typeface="宋体" pitchFamily="2" charset="-122"/>
              </a:rPr>
              <a:t>反馈放大电路</a:t>
            </a:r>
          </a:p>
          <a:p>
            <a:pPr>
              <a:lnSpc>
                <a:spcPct val="125000"/>
              </a:lnSpc>
            </a:pPr>
            <a:r>
              <a:rPr lang="en-US" altLang="zh-CN" sz="2600" b="1" i="1" dirty="0">
                <a:solidFill>
                  <a:srgbClr val="000000"/>
                </a:solidFill>
                <a:latin typeface="宋体" pitchFamily="2" charset="-122"/>
              </a:rPr>
              <a:t>9  </a:t>
            </a:r>
            <a:r>
              <a:rPr lang="zh-CN" altLang="en-US" sz="2600" b="1" i="1" dirty="0">
                <a:solidFill>
                  <a:srgbClr val="000000"/>
                </a:solidFill>
                <a:latin typeface="宋体" pitchFamily="2" charset="-122"/>
              </a:rPr>
              <a:t>功率放大电路</a:t>
            </a:r>
          </a:p>
          <a:p>
            <a:pPr>
              <a:lnSpc>
                <a:spcPct val="125000"/>
              </a:lnSpc>
            </a:pPr>
            <a:r>
              <a:rPr lang="en-US" altLang="zh-CN" sz="2600" b="1" i="1" dirty="0">
                <a:solidFill>
                  <a:srgbClr val="000000"/>
                </a:solidFill>
                <a:latin typeface="宋体" pitchFamily="2" charset="-122"/>
              </a:rPr>
              <a:t>10  </a:t>
            </a:r>
            <a:r>
              <a:rPr lang="zh-CN" altLang="en-US" sz="2600" b="1" i="1" dirty="0">
                <a:solidFill>
                  <a:srgbClr val="000000"/>
                </a:solidFill>
                <a:latin typeface="宋体" pitchFamily="2" charset="-122"/>
              </a:rPr>
              <a:t>信号处理与信号产生电路</a:t>
            </a:r>
          </a:p>
          <a:p>
            <a:pPr>
              <a:lnSpc>
                <a:spcPct val="125000"/>
              </a:lnSpc>
            </a:pPr>
            <a:r>
              <a:rPr lang="en-US" altLang="zh-CN" sz="2600" b="1" i="1" dirty="0">
                <a:solidFill>
                  <a:srgbClr val="000000"/>
                </a:solidFill>
                <a:latin typeface="宋体" pitchFamily="2" charset="-122"/>
              </a:rPr>
              <a:t>11  </a:t>
            </a:r>
            <a:r>
              <a:rPr lang="zh-CN" altLang="en-US" sz="2600" b="1" i="1" dirty="0">
                <a:solidFill>
                  <a:srgbClr val="000000"/>
                </a:solidFill>
                <a:latin typeface="宋体" pitchFamily="2" charset="-122"/>
              </a:rPr>
              <a:t>直流稳压电源</a:t>
            </a:r>
          </a:p>
        </p:txBody>
      </p:sp>
    </p:spTree>
    <p:extLst>
      <p:ext uri="{BB962C8B-B14F-4D97-AF65-F5344CB8AC3E}">
        <p14:creationId xmlns:p14="http://schemas.microsoft.com/office/powerpoint/2010/main" val="41703806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a:xfrm>
            <a:off x="701675" y="71438"/>
            <a:ext cx="7888288" cy="646112"/>
          </a:xfrm>
        </p:spPr>
        <p:txBody>
          <a:bodyPr/>
          <a:lstStyle/>
          <a:p>
            <a:r>
              <a:rPr lang="en-US" altLang="zh-CN" smtClean="0"/>
              <a:t>6.4.2  </a:t>
            </a:r>
            <a:r>
              <a:rPr lang="zh-CN" altLang="en-US" smtClean="0"/>
              <a:t>共源放大电路的高频响应</a:t>
            </a:r>
          </a:p>
        </p:txBody>
      </p:sp>
      <p:sp>
        <p:nvSpPr>
          <p:cNvPr id="52227" name="Rectangle 28">
            <a:hlinkClick r:id="rId3" action="ppaction://hlinksldjump"/>
          </p:cNvPr>
          <p:cNvSpPr>
            <a:spLocks noChangeArrowheads="1"/>
          </p:cNvSpPr>
          <p:nvPr/>
        </p:nvSpPr>
        <p:spPr bwMode="auto">
          <a:xfrm>
            <a:off x="425450" y="723900"/>
            <a:ext cx="8178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spcBef>
                <a:spcPct val="0"/>
              </a:spcBef>
              <a:buFontTx/>
              <a:buNone/>
            </a:pPr>
            <a:r>
              <a:rPr lang="en-US" altLang="zh-CN" sz="2400" b="1" dirty="0">
                <a:solidFill>
                  <a:srgbClr val="800000"/>
                </a:solidFill>
                <a:latin typeface="Times New Roman" pitchFamily="18" charset="0"/>
                <a:ea typeface="楷体_GB2312"/>
                <a:cs typeface="楷体_GB2312"/>
              </a:rPr>
              <a:t>3.  </a:t>
            </a:r>
            <a:r>
              <a:rPr lang="zh-CN" altLang="en-US" sz="2400" b="1" dirty="0">
                <a:solidFill>
                  <a:srgbClr val="800000"/>
                </a:solidFill>
                <a:latin typeface="Times New Roman" pitchFamily="18" charset="0"/>
                <a:ea typeface="楷体_GB2312"/>
                <a:cs typeface="楷体_GB2312"/>
              </a:rPr>
              <a:t>密勒</a:t>
            </a:r>
            <a:r>
              <a:rPr lang="zh-CN" altLang="en-US" sz="2400" b="1" dirty="0" smtClean="0">
                <a:solidFill>
                  <a:srgbClr val="800000"/>
                </a:solidFill>
                <a:latin typeface="Times New Roman" pitchFamily="18" charset="0"/>
                <a:ea typeface="楷体_GB2312"/>
                <a:cs typeface="楷体_GB2312"/>
              </a:rPr>
              <a:t>电容</a:t>
            </a:r>
            <a:r>
              <a:rPr lang="en-US" altLang="zh-CN" sz="2400" b="1" dirty="0" smtClean="0">
                <a:solidFill>
                  <a:srgbClr val="800000"/>
                </a:solidFill>
                <a:latin typeface="Times New Roman" pitchFamily="18" charset="0"/>
                <a:ea typeface="楷体_GB2312"/>
                <a:cs typeface="楷体_GB2312"/>
              </a:rPr>
              <a:t>-</a:t>
            </a:r>
            <a:r>
              <a:rPr lang="zh-CN" altLang="en-US" sz="2400" b="1" dirty="0" smtClean="0">
                <a:solidFill>
                  <a:srgbClr val="800000"/>
                </a:solidFill>
                <a:latin typeface="Times New Roman" pitchFamily="18" charset="0"/>
                <a:ea typeface="楷体_GB2312"/>
                <a:cs typeface="楷体_GB2312"/>
              </a:rPr>
              <a:t>将跨接电容等效</a:t>
            </a:r>
            <a:endParaRPr lang="zh-CN" altLang="en-US" sz="2400" b="1" dirty="0">
              <a:solidFill>
                <a:srgbClr val="800000"/>
              </a:solidFill>
              <a:latin typeface="Times New Roman" pitchFamily="18" charset="0"/>
              <a:ea typeface="楷体_GB2312"/>
              <a:cs typeface="楷体_GB2312"/>
            </a:endParaRPr>
          </a:p>
        </p:txBody>
      </p:sp>
      <p:graphicFrame>
        <p:nvGraphicFramePr>
          <p:cNvPr id="52228" name="Object 59"/>
          <p:cNvGraphicFramePr>
            <a:graphicFrameLocks noChangeAspect="1"/>
          </p:cNvGraphicFramePr>
          <p:nvPr/>
        </p:nvGraphicFramePr>
        <p:xfrm>
          <a:off x="4824413" y="728663"/>
          <a:ext cx="3933825" cy="2638425"/>
        </p:xfrm>
        <a:graphic>
          <a:graphicData uri="http://schemas.openxmlformats.org/presentationml/2006/ole">
            <mc:AlternateContent xmlns:mc="http://schemas.openxmlformats.org/markup-compatibility/2006">
              <mc:Choice xmlns:v="urn:schemas-microsoft-com:vml" Requires="v">
                <p:oleObj spid="_x0000_s122245" name="图片" r:id="rId4" imgW="2313009" imgH="1554546" progId="Word.Picture.8">
                  <p:embed/>
                </p:oleObj>
              </mc:Choice>
              <mc:Fallback>
                <p:oleObj name="图片" r:id="rId4" imgW="2313009" imgH="1554546"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24413" y="728663"/>
                        <a:ext cx="3933825" cy="263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 name="Text Box 60"/>
          <p:cNvSpPr txBox="1">
            <a:spLocks noChangeArrowheads="1"/>
          </p:cNvSpPr>
          <p:nvPr/>
        </p:nvSpPr>
        <p:spPr bwMode="auto">
          <a:xfrm>
            <a:off x="582613" y="1273175"/>
            <a:ext cx="2590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spcBef>
                <a:spcPct val="50000"/>
              </a:spcBef>
            </a:pPr>
            <a:r>
              <a:rPr kumimoji="1" lang="zh-CN" altLang="en-US" sz="2000" b="1">
                <a:solidFill>
                  <a:srgbClr val="000000"/>
                </a:solidFill>
                <a:latin typeface="Times New Roman" pitchFamily="18" charset="0"/>
                <a:ea typeface="楷体_GB2312"/>
                <a:cs typeface="楷体_GB2312"/>
                <a:sym typeface="Symbol" pitchFamily="18" charset="2"/>
              </a:rPr>
              <a:t>对节点 </a:t>
            </a:r>
            <a:r>
              <a:rPr kumimoji="1" lang="en-US" altLang="zh-CN" sz="2000" b="1">
                <a:solidFill>
                  <a:srgbClr val="000000"/>
                </a:solidFill>
                <a:latin typeface="Times New Roman" pitchFamily="18" charset="0"/>
                <a:ea typeface="楷体_GB2312"/>
                <a:cs typeface="楷体_GB2312"/>
                <a:sym typeface="Symbol" pitchFamily="18" charset="2"/>
              </a:rPr>
              <a:t>d </a:t>
            </a:r>
            <a:r>
              <a:rPr kumimoji="1" lang="zh-CN" altLang="en-US" sz="2000" b="1">
                <a:solidFill>
                  <a:srgbClr val="000000"/>
                </a:solidFill>
                <a:latin typeface="Times New Roman" pitchFamily="18" charset="0"/>
                <a:ea typeface="楷体_GB2312"/>
                <a:cs typeface="楷体_GB2312"/>
                <a:sym typeface="Symbol" pitchFamily="18" charset="2"/>
              </a:rPr>
              <a:t>列</a:t>
            </a:r>
            <a:r>
              <a:rPr kumimoji="1" lang="en-US" altLang="zh-CN" sz="2000" b="1">
                <a:solidFill>
                  <a:srgbClr val="000000"/>
                </a:solidFill>
                <a:latin typeface="Times New Roman" pitchFamily="18" charset="0"/>
                <a:ea typeface="楷体_GB2312"/>
                <a:cs typeface="楷体_GB2312"/>
                <a:sym typeface="Symbol" pitchFamily="18" charset="2"/>
              </a:rPr>
              <a:t>KCL</a:t>
            </a:r>
            <a:r>
              <a:rPr kumimoji="1" lang="zh-CN" altLang="en-US" sz="2000" b="1">
                <a:solidFill>
                  <a:srgbClr val="000000"/>
                </a:solidFill>
                <a:latin typeface="Times New Roman" pitchFamily="18" charset="0"/>
                <a:ea typeface="楷体_GB2312"/>
                <a:cs typeface="楷体_GB2312"/>
                <a:sym typeface="Symbol" pitchFamily="18" charset="2"/>
              </a:rPr>
              <a:t>得</a:t>
            </a:r>
            <a:endParaRPr kumimoji="1" lang="zh-CN" altLang="en-US" sz="2000" b="1">
              <a:solidFill>
                <a:srgbClr val="000000"/>
              </a:solidFill>
              <a:latin typeface="Times New Roman" pitchFamily="18" charset="0"/>
              <a:ea typeface="楷体_GB2312"/>
              <a:cs typeface="楷体_GB2312"/>
            </a:endParaRPr>
          </a:p>
        </p:txBody>
      </p:sp>
      <p:graphicFrame>
        <p:nvGraphicFramePr>
          <p:cNvPr id="27" name="Object 61"/>
          <p:cNvGraphicFramePr>
            <a:graphicFrameLocks noChangeAspect="1"/>
          </p:cNvGraphicFramePr>
          <p:nvPr/>
        </p:nvGraphicFramePr>
        <p:xfrm>
          <a:off x="792163" y="1790700"/>
          <a:ext cx="3530600" cy="774700"/>
        </p:xfrm>
        <a:graphic>
          <a:graphicData uri="http://schemas.openxmlformats.org/presentationml/2006/ole">
            <mc:AlternateContent xmlns:mc="http://schemas.openxmlformats.org/markup-compatibility/2006">
              <mc:Choice xmlns:v="urn:schemas-microsoft-com:vml" Requires="v">
                <p:oleObj spid="_x0000_s122246" name="公式" r:id="rId6" imgW="2082800" imgH="457200" progId="Equation.3">
                  <p:embed/>
                </p:oleObj>
              </mc:Choice>
              <mc:Fallback>
                <p:oleObj name="公式" r:id="rId6" imgW="2082800" imgH="457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2163" y="1790700"/>
                        <a:ext cx="3530600" cy="774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 name="Text Box 63"/>
          <p:cNvSpPr txBox="1">
            <a:spLocks noChangeArrowheads="1"/>
          </p:cNvSpPr>
          <p:nvPr/>
        </p:nvSpPr>
        <p:spPr bwMode="auto">
          <a:xfrm>
            <a:off x="477838" y="2565400"/>
            <a:ext cx="3657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35000"/>
              </a:lnSpc>
              <a:spcBef>
                <a:spcPct val="50000"/>
              </a:spcBef>
            </a:pPr>
            <a:r>
              <a:rPr kumimoji="1" lang="zh-CN" altLang="en-US" sz="2000" b="1">
                <a:solidFill>
                  <a:srgbClr val="000000"/>
                </a:solidFill>
                <a:latin typeface="Times New Roman" pitchFamily="18" charset="0"/>
                <a:ea typeface="楷体_GB2312"/>
                <a:cs typeface="楷体_GB2312"/>
                <a:sym typeface="Symbol" pitchFamily="18" charset="2"/>
              </a:rPr>
              <a:t>由于输出回路电流比较大，所以可以忽略的</a:t>
            </a:r>
            <a:r>
              <a:rPr lang="en-US" altLang="zh-CN" sz="2000" b="1" i="1">
                <a:solidFill>
                  <a:srgbClr val="000000"/>
                </a:solidFill>
                <a:latin typeface="Times New Roman" pitchFamily="18" charset="0"/>
                <a:ea typeface="楷体_GB2312"/>
                <a:cs typeface="Times New Roman" pitchFamily="18" charset="0"/>
              </a:rPr>
              <a:t>C</a:t>
            </a:r>
            <a:r>
              <a:rPr lang="en-US" altLang="zh-CN" sz="2000" b="1" baseline="-30000">
                <a:solidFill>
                  <a:srgbClr val="000000"/>
                </a:solidFill>
                <a:latin typeface="Times New Roman" pitchFamily="18" charset="0"/>
                <a:ea typeface="楷体_GB2312"/>
                <a:cs typeface="Times New Roman" pitchFamily="18" charset="0"/>
              </a:rPr>
              <a:t>gd</a:t>
            </a:r>
            <a:r>
              <a:rPr kumimoji="1" lang="zh-CN" altLang="en-US" sz="2000" b="1">
                <a:solidFill>
                  <a:srgbClr val="000000"/>
                </a:solidFill>
                <a:latin typeface="Times New Roman" pitchFamily="18" charset="0"/>
                <a:ea typeface="楷体_GB2312"/>
                <a:cs typeface="楷体_GB2312"/>
                <a:sym typeface="Symbol" pitchFamily="18" charset="2"/>
              </a:rPr>
              <a:t>分流，得</a:t>
            </a:r>
          </a:p>
        </p:txBody>
      </p:sp>
      <p:graphicFrame>
        <p:nvGraphicFramePr>
          <p:cNvPr id="29" name="Object 67"/>
          <p:cNvGraphicFramePr>
            <a:graphicFrameLocks noChangeAspect="1"/>
          </p:cNvGraphicFramePr>
          <p:nvPr/>
        </p:nvGraphicFramePr>
        <p:xfrm>
          <a:off x="1174750" y="3573463"/>
          <a:ext cx="1633538" cy="431800"/>
        </p:xfrm>
        <a:graphic>
          <a:graphicData uri="http://schemas.openxmlformats.org/presentationml/2006/ole">
            <mc:AlternateContent xmlns:mc="http://schemas.openxmlformats.org/markup-compatibility/2006">
              <mc:Choice xmlns:v="urn:schemas-microsoft-com:vml" Requires="v">
                <p:oleObj spid="_x0000_s122247" name="公式" r:id="rId8" imgW="952087" imgH="253890" progId="Equation.3">
                  <p:embed/>
                </p:oleObj>
              </mc:Choice>
              <mc:Fallback>
                <p:oleObj name="公式" r:id="rId8" imgW="952087" imgH="25389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74750" y="3573463"/>
                        <a:ext cx="1633538"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 name="Object 68"/>
          <p:cNvGraphicFramePr>
            <a:graphicFrameLocks noChangeAspect="1"/>
          </p:cNvGraphicFramePr>
          <p:nvPr/>
        </p:nvGraphicFramePr>
        <p:xfrm>
          <a:off x="968375" y="5049838"/>
          <a:ext cx="2330450" cy="431800"/>
        </p:xfrm>
        <a:graphic>
          <a:graphicData uri="http://schemas.openxmlformats.org/presentationml/2006/ole">
            <mc:AlternateContent xmlns:mc="http://schemas.openxmlformats.org/markup-compatibility/2006">
              <mc:Choice xmlns:v="urn:schemas-microsoft-com:vml" Requires="v">
                <p:oleObj spid="_x0000_s122248" name="公式" r:id="rId10" imgW="1371600" imgH="254000" progId="Equation.3">
                  <p:embed/>
                </p:oleObj>
              </mc:Choice>
              <mc:Fallback>
                <p:oleObj name="公式" r:id="rId10" imgW="1371600" imgH="2540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68375" y="5049838"/>
                        <a:ext cx="233045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 name="Text Box 70"/>
          <p:cNvSpPr txBox="1">
            <a:spLocks noChangeArrowheads="1"/>
          </p:cNvSpPr>
          <p:nvPr/>
        </p:nvSpPr>
        <p:spPr bwMode="auto">
          <a:xfrm>
            <a:off x="554038" y="4027488"/>
            <a:ext cx="3657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35000"/>
              </a:lnSpc>
              <a:spcBef>
                <a:spcPct val="50000"/>
              </a:spcBef>
            </a:pPr>
            <a:r>
              <a:rPr kumimoji="1" lang="zh-CN" altLang="en-US" sz="2000" b="1">
                <a:solidFill>
                  <a:srgbClr val="000000"/>
                </a:solidFill>
                <a:latin typeface="Times New Roman" pitchFamily="18" charset="0"/>
                <a:ea typeface="楷体_GB2312"/>
                <a:cs typeface="楷体_GB2312"/>
                <a:sym typeface="Symbol" pitchFamily="18" charset="2"/>
              </a:rPr>
              <a:t>而输入回路电流比较小，所以不能忽略的</a:t>
            </a:r>
            <a:r>
              <a:rPr lang="en-US" altLang="zh-CN" sz="2000" b="1" i="1">
                <a:solidFill>
                  <a:srgbClr val="000000"/>
                </a:solidFill>
                <a:latin typeface="Times New Roman" pitchFamily="18" charset="0"/>
                <a:ea typeface="楷体_GB2312"/>
                <a:cs typeface="Times New Roman" pitchFamily="18" charset="0"/>
              </a:rPr>
              <a:t>C</a:t>
            </a:r>
            <a:r>
              <a:rPr lang="en-US" altLang="zh-CN" sz="2000" b="1" baseline="-30000">
                <a:solidFill>
                  <a:srgbClr val="000000"/>
                </a:solidFill>
                <a:latin typeface="Times New Roman" pitchFamily="18" charset="0"/>
                <a:ea typeface="楷体_GB2312"/>
                <a:cs typeface="Times New Roman" pitchFamily="18" charset="0"/>
              </a:rPr>
              <a:t>gd</a:t>
            </a:r>
            <a:r>
              <a:rPr kumimoji="1" lang="zh-CN" altLang="en-US" sz="2000" b="1">
                <a:solidFill>
                  <a:srgbClr val="000000"/>
                </a:solidFill>
                <a:latin typeface="Times New Roman" pitchFamily="18" charset="0"/>
                <a:ea typeface="楷体_GB2312"/>
                <a:cs typeface="楷体_GB2312"/>
                <a:sym typeface="Symbol" pitchFamily="18" charset="2"/>
              </a:rPr>
              <a:t>分流</a:t>
            </a:r>
          </a:p>
        </p:txBody>
      </p:sp>
      <p:graphicFrame>
        <p:nvGraphicFramePr>
          <p:cNvPr id="32" name="Object 74"/>
          <p:cNvGraphicFramePr>
            <a:graphicFrameLocks noChangeAspect="1"/>
          </p:cNvGraphicFramePr>
          <p:nvPr/>
        </p:nvGraphicFramePr>
        <p:xfrm>
          <a:off x="1439863" y="5518150"/>
          <a:ext cx="2373312" cy="431800"/>
        </p:xfrm>
        <a:graphic>
          <a:graphicData uri="http://schemas.openxmlformats.org/presentationml/2006/ole">
            <mc:AlternateContent xmlns:mc="http://schemas.openxmlformats.org/markup-compatibility/2006">
              <mc:Choice xmlns:v="urn:schemas-microsoft-com:vml" Requires="v">
                <p:oleObj spid="_x0000_s122249" name="公式" r:id="rId12" imgW="1396394" imgH="253890" progId="Equation.3">
                  <p:embed/>
                </p:oleObj>
              </mc:Choice>
              <mc:Fallback>
                <p:oleObj name="公式" r:id="rId12" imgW="1396394" imgH="25389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39863" y="5518150"/>
                        <a:ext cx="2373312"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3" name="Group 75"/>
          <p:cNvGrpSpPr>
            <a:grpSpLocks/>
          </p:cNvGrpSpPr>
          <p:nvPr/>
        </p:nvGrpSpPr>
        <p:grpSpPr bwMode="auto">
          <a:xfrm>
            <a:off x="4464050" y="5408613"/>
            <a:ext cx="2424113" cy="457200"/>
            <a:chOff x="2937" y="3552"/>
            <a:chExt cx="1527" cy="288"/>
          </a:xfrm>
        </p:grpSpPr>
        <p:sp>
          <p:nvSpPr>
            <p:cNvPr id="34" name="Text Box 76"/>
            <p:cNvSpPr txBox="1">
              <a:spLocks noChangeArrowheads="1"/>
            </p:cNvSpPr>
            <p:nvPr/>
          </p:nvSpPr>
          <p:spPr bwMode="auto">
            <a:xfrm>
              <a:off x="3216" y="3552"/>
              <a:ext cx="12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20000"/>
                </a:lnSpc>
                <a:spcBef>
                  <a:spcPct val="50000"/>
                </a:spcBef>
                <a:defRPr/>
              </a:pPr>
              <a:r>
                <a:rPr kumimoji="1" lang="zh-CN" altLang="en-US" sz="2000" b="1" kern="0">
                  <a:solidFill>
                    <a:srgbClr val="000000"/>
                  </a:solidFill>
                  <a:latin typeface="Times New Roman" pitchFamily="18" charset="0"/>
                  <a:ea typeface="楷体_GB2312" pitchFamily="49" charset="-122"/>
                  <a:sym typeface="Symbol" pitchFamily="18" charset="2"/>
                </a:rPr>
                <a:t>称为</a:t>
              </a:r>
              <a:r>
                <a:rPr kumimoji="1" lang="zh-CN" altLang="en-US" sz="2000" b="1" kern="0">
                  <a:solidFill>
                    <a:srgbClr val="FF0000"/>
                  </a:solidFill>
                  <a:latin typeface="Times New Roman" pitchFamily="18" charset="0"/>
                  <a:ea typeface="楷体_GB2312" pitchFamily="49" charset="-122"/>
                  <a:sym typeface="Symbol" pitchFamily="18" charset="2"/>
                </a:rPr>
                <a:t>密勒电容</a:t>
              </a:r>
              <a:endParaRPr kumimoji="1" lang="zh-CN" altLang="en-US" sz="2000" b="1" kern="0">
                <a:solidFill>
                  <a:srgbClr val="FF0000"/>
                </a:solidFill>
                <a:latin typeface="Times New Roman" pitchFamily="18" charset="0"/>
                <a:ea typeface="楷体_GB2312" pitchFamily="49" charset="-122"/>
              </a:endParaRPr>
            </a:p>
          </p:txBody>
        </p:sp>
        <p:graphicFrame>
          <p:nvGraphicFramePr>
            <p:cNvPr id="52245" name="Object 77"/>
            <p:cNvGraphicFramePr>
              <a:graphicFrameLocks noChangeAspect="1"/>
            </p:cNvGraphicFramePr>
            <p:nvPr/>
          </p:nvGraphicFramePr>
          <p:xfrm>
            <a:off x="2937" y="3584"/>
            <a:ext cx="297" cy="231"/>
          </p:xfrm>
          <a:graphic>
            <a:graphicData uri="http://schemas.openxmlformats.org/presentationml/2006/ole">
              <mc:AlternateContent xmlns:mc="http://schemas.openxmlformats.org/markup-compatibility/2006">
                <mc:Choice xmlns:v="urn:schemas-microsoft-com:vml" Requires="v">
                  <p:oleObj spid="_x0000_s122250" name="公式" r:id="rId14" imgW="279279" imgH="215806" progId="Equation.3">
                    <p:embed/>
                  </p:oleObj>
                </mc:Choice>
                <mc:Fallback>
                  <p:oleObj name="公式" r:id="rId14" imgW="279279" imgH="215806"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37" y="3584"/>
                          <a:ext cx="297"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6" name="Object 78"/>
          <p:cNvGraphicFramePr>
            <a:graphicFrameLocks noChangeAspect="1"/>
          </p:cNvGraphicFramePr>
          <p:nvPr>
            <p:extLst>
              <p:ext uri="{D42A27DB-BD31-4B8C-83A1-F6EECF244321}">
                <p14:modId xmlns:p14="http://schemas.microsoft.com/office/powerpoint/2010/main" val="591763772"/>
              </p:ext>
            </p:extLst>
          </p:nvPr>
        </p:nvGraphicFramePr>
        <p:xfrm>
          <a:off x="4414838" y="3536950"/>
          <a:ext cx="3363912" cy="815975"/>
        </p:xfrm>
        <a:graphic>
          <a:graphicData uri="http://schemas.openxmlformats.org/presentationml/2006/ole">
            <mc:AlternateContent xmlns:mc="http://schemas.openxmlformats.org/markup-compatibility/2006">
              <mc:Choice xmlns:v="urn:schemas-microsoft-com:vml" Requires="v">
                <p:oleObj spid="_x0000_s122251" name="公式" r:id="rId16" imgW="1981080" imgH="482400" progId="Equation.3">
                  <p:embed/>
                </p:oleObj>
              </mc:Choice>
              <mc:Fallback>
                <p:oleObj name="公式" r:id="rId16" imgW="1981080" imgH="482400" progId="Equation.3">
                  <p:embed/>
                  <p:pic>
                    <p:nvPicPr>
                      <p:cNvPr id="0" name=""/>
                      <p:cNvPicPr>
                        <a:picLocks noChangeAspect="1" noChangeArrowheads="1"/>
                      </p:cNvPicPr>
                      <p:nvPr/>
                    </p:nvPicPr>
                    <p:blipFill>
                      <a:blip r:embed="rId17"/>
                      <a:srcRect/>
                      <a:stretch>
                        <a:fillRect/>
                      </a:stretch>
                    </p:blipFill>
                    <p:spPr bwMode="auto">
                      <a:xfrm>
                        <a:off x="4414838" y="3536950"/>
                        <a:ext cx="3363912" cy="815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7" name="Group 85"/>
          <p:cNvGrpSpPr>
            <a:grpSpLocks/>
          </p:cNvGrpSpPr>
          <p:nvPr/>
        </p:nvGrpSpPr>
        <p:grpSpPr bwMode="auto">
          <a:xfrm>
            <a:off x="6048375" y="1468438"/>
            <a:ext cx="685800" cy="1989138"/>
            <a:chOff x="3810" y="925"/>
            <a:chExt cx="432" cy="1253"/>
          </a:xfrm>
        </p:grpSpPr>
        <p:sp>
          <p:nvSpPr>
            <p:cNvPr id="52241" name="Line 82"/>
            <p:cNvSpPr>
              <a:spLocks noChangeShapeType="1"/>
            </p:cNvSpPr>
            <p:nvPr/>
          </p:nvSpPr>
          <p:spPr bwMode="auto">
            <a:xfrm>
              <a:off x="3840" y="925"/>
              <a:ext cx="144" cy="0"/>
            </a:xfrm>
            <a:prstGeom prst="line">
              <a:avLst/>
            </a:prstGeom>
            <a:noFill/>
            <a:ln w="19050">
              <a:solidFill>
                <a:srgbClr val="FF000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42" name="Line 83"/>
            <p:cNvSpPr>
              <a:spLocks noChangeShapeType="1"/>
            </p:cNvSpPr>
            <p:nvPr/>
          </p:nvSpPr>
          <p:spPr bwMode="auto">
            <a:xfrm>
              <a:off x="3840" y="925"/>
              <a:ext cx="0" cy="12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43" name="Text Box 84"/>
            <p:cNvSpPr txBox="1">
              <a:spLocks noChangeArrowheads="1"/>
            </p:cNvSpPr>
            <p:nvPr/>
          </p:nvSpPr>
          <p:spPr bwMode="auto">
            <a:xfrm>
              <a:off x="3810" y="1979"/>
              <a:ext cx="432" cy="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35000"/>
                </a:lnSpc>
                <a:spcBef>
                  <a:spcPct val="50000"/>
                </a:spcBef>
              </a:pPr>
              <a:endParaRPr kumimoji="1" lang="en-US" altLang="zh-CN" b="1" baseline="-25000" dirty="0">
                <a:solidFill>
                  <a:srgbClr val="000000"/>
                </a:solidFill>
                <a:latin typeface="Times New Roman" pitchFamily="18" charset="0"/>
                <a:ea typeface="黑体" pitchFamily="49" charset="-122"/>
              </a:endParaRPr>
            </a:p>
          </p:txBody>
        </p:sp>
      </p:grpSp>
      <p:sp>
        <p:nvSpPr>
          <p:cNvPr id="41" name="Rectangle 93"/>
          <p:cNvSpPr>
            <a:spLocks noChangeArrowheads="1"/>
          </p:cNvSpPr>
          <p:nvPr/>
        </p:nvSpPr>
        <p:spPr bwMode="auto">
          <a:xfrm>
            <a:off x="4497388" y="4437063"/>
            <a:ext cx="417830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45000"/>
              </a:lnSpc>
            </a:pPr>
            <a:r>
              <a:rPr lang="zh-CN" altLang="en-US" sz="2000" b="1">
                <a:solidFill>
                  <a:srgbClr val="000000"/>
                </a:solidFill>
                <a:latin typeface="Times New Roman" pitchFamily="18" charset="0"/>
                <a:ea typeface="楷体_GB2312"/>
                <a:cs typeface="楷体_GB2312"/>
              </a:rPr>
              <a:t>相当于</a:t>
            </a:r>
            <a:r>
              <a:rPr lang="en-US" altLang="zh-CN" sz="2000" b="1">
                <a:solidFill>
                  <a:srgbClr val="000000"/>
                </a:solidFill>
                <a:latin typeface="Times New Roman" pitchFamily="18" charset="0"/>
                <a:ea typeface="楷体_GB2312"/>
                <a:cs typeface="楷体_GB2312"/>
              </a:rPr>
              <a:t>g</a:t>
            </a:r>
            <a:r>
              <a:rPr lang="zh-CN" altLang="en-US" sz="2000" b="1">
                <a:solidFill>
                  <a:srgbClr val="000000"/>
                </a:solidFill>
                <a:latin typeface="Times New Roman" pitchFamily="18" charset="0"/>
                <a:ea typeface="楷体_GB2312"/>
                <a:cs typeface="楷体_GB2312"/>
              </a:rPr>
              <a:t>和</a:t>
            </a:r>
            <a:r>
              <a:rPr lang="en-US" altLang="zh-CN" sz="2000" b="1">
                <a:solidFill>
                  <a:srgbClr val="000000"/>
                </a:solidFill>
                <a:latin typeface="Times New Roman" pitchFamily="18" charset="0"/>
                <a:ea typeface="楷体_GB2312"/>
                <a:cs typeface="楷体_GB2312"/>
              </a:rPr>
              <a:t>s</a:t>
            </a:r>
            <a:r>
              <a:rPr lang="zh-CN" altLang="en-US" sz="2000" b="1">
                <a:solidFill>
                  <a:srgbClr val="000000"/>
                </a:solidFill>
                <a:latin typeface="Times New Roman" pitchFamily="18" charset="0"/>
                <a:ea typeface="楷体_GB2312"/>
                <a:cs typeface="楷体_GB2312"/>
              </a:rPr>
              <a:t>之间存在一个电容，若用</a:t>
            </a:r>
            <a:r>
              <a:rPr lang="en-US" altLang="zh-CN" sz="2000" b="1" i="1">
                <a:solidFill>
                  <a:srgbClr val="000000"/>
                </a:solidFill>
                <a:latin typeface="Times New Roman" pitchFamily="18" charset="0"/>
                <a:ea typeface="楷体_GB2312"/>
                <a:cs typeface="Times New Roman" pitchFamily="18" charset="0"/>
              </a:rPr>
              <a:t>C</a:t>
            </a:r>
            <a:r>
              <a:rPr lang="en-US" altLang="zh-CN" sz="2000" b="1" baseline="-30000">
                <a:solidFill>
                  <a:srgbClr val="000000"/>
                </a:solidFill>
                <a:latin typeface="Times New Roman" pitchFamily="18" charset="0"/>
                <a:ea typeface="楷体_GB2312"/>
                <a:cs typeface="Times New Roman" pitchFamily="18" charset="0"/>
              </a:rPr>
              <a:t>M1</a:t>
            </a:r>
            <a:r>
              <a:rPr lang="zh-CN" altLang="en-US" sz="2000" b="1">
                <a:solidFill>
                  <a:srgbClr val="000000"/>
                </a:solidFill>
                <a:latin typeface="Times New Roman" pitchFamily="18" charset="0"/>
                <a:ea typeface="楷体_GB2312"/>
                <a:cs typeface="楷体_GB2312"/>
              </a:rPr>
              <a:t>表示，则</a:t>
            </a:r>
          </a:p>
        </p:txBody>
      </p:sp>
      <p:graphicFrame>
        <p:nvGraphicFramePr>
          <p:cNvPr id="42" name="Object 108"/>
          <p:cNvGraphicFramePr>
            <a:graphicFrameLocks noChangeAspect="1"/>
          </p:cNvGraphicFramePr>
          <p:nvPr/>
        </p:nvGraphicFramePr>
        <p:xfrm>
          <a:off x="6048375" y="4965700"/>
          <a:ext cx="2241550" cy="407988"/>
        </p:xfrm>
        <a:graphic>
          <a:graphicData uri="http://schemas.openxmlformats.org/presentationml/2006/ole">
            <mc:AlternateContent xmlns:mc="http://schemas.openxmlformats.org/markup-compatibility/2006">
              <mc:Choice xmlns:v="urn:schemas-microsoft-com:vml" Requires="v">
                <p:oleObj spid="_x0000_s122252" name="公式" r:id="rId18" imgW="1320227" imgH="241195" progId="Equation.3">
                  <p:embed/>
                </p:oleObj>
              </mc:Choice>
              <mc:Fallback>
                <p:oleObj name="公式" r:id="rId18" imgW="1320227" imgH="241195"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048375" y="4965700"/>
                        <a:ext cx="2241550" cy="407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22" name="直接箭头连接符 21"/>
          <p:cNvCxnSpPr/>
          <p:nvPr/>
        </p:nvCxnSpPr>
        <p:spPr>
          <a:xfrm flipH="1">
            <a:off x="6516216" y="1484784"/>
            <a:ext cx="360040"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6876256" y="1484784"/>
            <a:ext cx="0" cy="1728192"/>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5831929" y="3373438"/>
            <a:ext cx="684287" cy="369332"/>
          </a:xfrm>
          <a:prstGeom prst="rect">
            <a:avLst/>
          </a:prstGeom>
          <a:noFill/>
        </p:spPr>
        <p:txBody>
          <a:bodyPr wrap="square" rtlCol="0">
            <a:spAutoFit/>
          </a:bodyPr>
          <a:lstStyle/>
          <a:p>
            <a:r>
              <a:rPr lang="en-US" altLang="zh-CN" dirty="0" smtClean="0">
                <a:latin typeface="Times New Roman" panose="02020603050405020304" pitchFamily="18" charset="0"/>
                <a:cs typeface="Times New Roman" panose="02020603050405020304" pitchFamily="18" charset="0"/>
              </a:rPr>
              <a:t>Z</a:t>
            </a:r>
            <a:r>
              <a:rPr lang="en-US" altLang="zh-CN" baseline="-25000" dirty="0" smtClean="0">
                <a:latin typeface="Times New Roman" panose="02020603050405020304" pitchFamily="18" charset="0"/>
                <a:cs typeface="Times New Roman" panose="02020603050405020304" pitchFamily="18" charset="0"/>
              </a:rPr>
              <a:t>M1</a:t>
            </a:r>
            <a:endParaRPr lang="zh-CN" altLang="en-US" baseline="-25000" dirty="0">
              <a:latin typeface="Times New Roman" panose="02020603050405020304" pitchFamily="18" charset="0"/>
              <a:cs typeface="Times New Roman" panose="02020603050405020304" pitchFamily="18" charset="0"/>
            </a:endParaRPr>
          </a:p>
        </p:txBody>
      </p:sp>
      <p:sp>
        <p:nvSpPr>
          <p:cNvPr id="25" name="TextBox 24"/>
          <p:cNvSpPr txBox="1"/>
          <p:nvPr/>
        </p:nvSpPr>
        <p:spPr>
          <a:xfrm>
            <a:off x="6589963" y="3188772"/>
            <a:ext cx="684287" cy="369332"/>
          </a:xfrm>
          <a:prstGeom prst="rect">
            <a:avLst/>
          </a:prstGeom>
          <a:noFill/>
        </p:spPr>
        <p:txBody>
          <a:bodyPr wrap="square" rtlCol="0">
            <a:spAutoFit/>
          </a:bodyPr>
          <a:lstStyle/>
          <a:p>
            <a:r>
              <a:rPr lang="en-US" altLang="zh-CN" dirty="0" smtClean="0">
                <a:latin typeface="Times New Roman" panose="02020603050405020304" pitchFamily="18" charset="0"/>
                <a:cs typeface="Times New Roman" panose="02020603050405020304" pitchFamily="18" charset="0"/>
              </a:rPr>
              <a:t>Z</a:t>
            </a:r>
            <a:r>
              <a:rPr lang="en-US" altLang="zh-CN" baseline="-25000" dirty="0" smtClean="0">
                <a:latin typeface="Times New Roman" panose="02020603050405020304" pitchFamily="18" charset="0"/>
                <a:cs typeface="Times New Roman" panose="02020603050405020304" pitchFamily="18" charset="0"/>
              </a:rPr>
              <a:t>M2</a:t>
            </a:r>
            <a:endParaRPr lang="zh-CN" altLang="en-US" baseline="-25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39091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strips(downRight)">
                                      <p:cBhvr>
                                        <p:cTn id="7" dur="500"/>
                                        <p:tgtEl>
                                          <p:spTgt spid="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strips(downRight)">
                                      <p:cBhvr>
                                        <p:cTn id="12" dur="500"/>
                                        <p:tgtEl>
                                          <p:spTgt spid="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strips(downRight)">
                                      <p:cBhvr>
                                        <p:cTn id="17" dur="500"/>
                                        <p:tgtEl>
                                          <p:spTgt spid="2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strips(downRight)">
                                      <p:cBhvr>
                                        <p:cTn id="22" dur="500"/>
                                        <p:tgtEl>
                                          <p:spTgt spid="2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strips(downRight)">
                                      <p:cBhvr>
                                        <p:cTn id="27" dur="500"/>
                                        <p:tgtEl>
                                          <p:spTgt spid="3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strips(downRight)">
                                      <p:cBhvr>
                                        <p:cTn id="32" dur="500"/>
                                        <p:tgtEl>
                                          <p:spTgt spid="3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nodeType="click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strips(downRight)">
                                      <p:cBhvr>
                                        <p:cTn id="37" dur="500"/>
                                        <p:tgtEl>
                                          <p:spTgt spid="3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nodeType="click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strips(downRight)">
                                      <p:cBhvr>
                                        <p:cTn id="42" dur="500"/>
                                        <p:tgtEl>
                                          <p:spTgt spid="3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strips(downRight)">
                                      <p:cBhvr>
                                        <p:cTn id="47" dur="500"/>
                                        <p:tgtEl>
                                          <p:spTgt spid="41"/>
                                        </p:tgtEl>
                                      </p:cBhvr>
                                    </p:animEffect>
                                  </p:childTnLst>
                                </p:cTn>
                              </p:par>
                            </p:childTnLst>
                          </p:cTn>
                        </p:par>
                        <p:par>
                          <p:cTn id="48" fill="hold" nodeType="afterGroup">
                            <p:stCondLst>
                              <p:cond delay="500"/>
                            </p:stCondLst>
                            <p:childTnLst>
                              <p:par>
                                <p:cTn id="49" presetID="18" presetClass="entr" presetSubtype="6" fill="hold" nodeType="afterEffect">
                                  <p:stCondLst>
                                    <p:cond delay="0"/>
                                  </p:stCondLst>
                                  <p:childTnLst>
                                    <p:set>
                                      <p:cBhvr>
                                        <p:cTn id="50" dur="1" fill="hold">
                                          <p:stCondLst>
                                            <p:cond delay="0"/>
                                          </p:stCondLst>
                                        </p:cTn>
                                        <p:tgtEl>
                                          <p:spTgt spid="42"/>
                                        </p:tgtEl>
                                        <p:attrNameLst>
                                          <p:attrName>style.visibility</p:attrName>
                                        </p:attrNameLst>
                                      </p:cBhvr>
                                      <p:to>
                                        <p:strVal val="visible"/>
                                      </p:to>
                                    </p:set>
                                    <p:animEffect transition="in" filter="strips(downRight)">
                                      <p:cBhvr>
                                        <p:cTn id="51" dur="500"/>
                                        <p:tgtEl>
                                          <p:spTgt spid="42"/>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8" presetClass="entr" presetSubtype="6" fill="hold" nodeType="click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strips(downRight)">
                                      <p:cBhvr>
                                        <p:cTn id="5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utoUpdateAnimBg="0"/>
      <p:bldP spid="28" grpId="0"/>
      <p:bldP spid="31" grpId="0"/>
      <p:bldP spid="4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a:xfrm>
            <a:off x="701675" y="71438"/>
            <a:ext cx="7888288" cy="646112"/>
          </a:xfrm>
        </p:spPr>
        <p:txBody>
          <a:bodyPr/>
          <a:lstStyle/>
          <a:p>
            <a:r>
              <a:rPr lang="en-US" altLang="zh-CN" smtClean="0"/>
              <a:t>6.4.2  </a:t>
            </a:r>
            <a:r>
              <a:rPr lang="zh-CN" altLang="en-US" smtClean="0"/>
              <a:t>共源放大电路的高频响应</a:t>
            </a:r>
          </a:p>
        </p:txBody>
      </p:sp>
      <p:sp>
        <p:nvSpPr>
          <p:cNvPr id="53251" name="Rectangle 6">
            <a:hlinkClick r:id="rId3" action="ppaction://hlinksldjump"/>
          </p:cNvPr>
          <p:cNvSpPr>
            <a:spLocks noChangeArrowheads="1"/>
          </p:cNvSpPr>
          <p:nvPr/>
        </p:nvSpPr>
        <p:spPr bwMode="auto">
          <a:xfrm>
            <a:off x="425450" y="723900"/>
            <a:ext cx="8178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spcBef>
                <a:spcPct val="0"/>
              </a:spcBef>
              <a:buFontTx/>
              <a:buNone/>
            </a:pPr>
            <a:r>
              <a:rPr lang="en-US" altLang="zh-CN" sz="2400" b="1">
                <a:solidFill>
                  <a:srgbClr val="800000"/>
                </a:solidFill>
                <a:latin typeface="Times New Roman" pitchFamily="18" charset="0"/>
                <a:ea typeface="楷体_GB2312"/>
                <a:cs typeface="楷体_GB2312"/>
              </a:rPr>
              <a:t>3.  </a:t>
            </a:r>
            <a:r>
              <a:rPr lang="zh-CN" altLang="en-US" sz="2400" b="1">
                <a:solidFill>
                  <a:srgbClr val="800000"/>
                </a:solidFill>
                <a:latin typeface="Times New Roman" pitchFamily="18" charset="0"/>
                <a:ea typeface="楷体_GB2312"/>
                <a:cs typeface="楷体_GB2312"/>
              </a:rPr>
              <a:t>密勒电容</a:t>
            </a:r>
          </a:p>
        </p:txBody>
      </p:sp>
      <p:sp>
        <p:nvSpPr>
          <p:cNvPr id="21" name="Text Box 26"/>
          <p:cNvSpPr txBox="1">
            <a:spLocks noChangeArrowheads="1"/>
          </p:cNvSpPr>
          <p:nvPr/>
        </p:nvSpPr>
        <p:spPr bwMode="auto">
          <a:xfrm>
            <a:off x="542925" y="1268760"/>
            <a:ext cx="3657600" cy="876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35000"/>
              </a:lnSpc>
              <a:spcBef>
                <a:spcPct val="50000"/>
              </a:spcBef>
              <a:defRPr/>
            </a:pPr>
            <a:r>
              <a:rPr kumimoji="1" lang="zh-CN" altLang="en-US" sz="2000" b="1" kern="0" dirty="0">
                <a:solidFill>
                  <a:srgbClr val="000000"/>
                </a:solidFill>
                <a:latin typeface="Times New Roman" pitchFamily="18" charset="0"/>
                <a:ea typeface="楷体_GB2312" pitchFamily="49" charset="-122"/>
                <a:sym typeface="Symbol" pitchFamily="18" charset="2"/>
              </a:rPr>
              <a:t>同理，在</a:t>
            </a:r>
            <a:r>
              <a:rPr kumimoji="1" lang="en-US" altLang="zh-CN" sz="2000" b="1" kern="0" dirty="0">
                <a:solidFill>
                  <a:srgbClr val="000000"/>
                </a:solidFill>
                <a:latin typeface="Times New Roman" pitchFamily="18" charset="0"/>
                <a:ea typeface="楷体_GB2312" pitchFamily="49" charset="-122"/>
                <a:sym typeface="Symbol" pitchFamily="18" charset="2"/>
              </a:rPr>
              <a:t>d</a:t>
            </a:r>
            <a:r>
              <a:rPr kumimoji="1" lang="zh-CN" altLang="en-US" sz="2000" b="1" kern="0" dirty="0">
                <a:solidFill>
                  <a:srgbClr val="000000"/>
                </a:solidFill>
                <a:latin typeface="Times New Roman" pitchFamily="18" charset="0"/>
                <a:ea typeface="楷体_GB2312" pitchFamily="49" charset="-122"/>
                <a:sym typeface="Symbol" pitchFamily="18" charset="2"/>
              </a:rPr>
              <a:t>、</a:t>
            </a:r>
            <a:r>
              <a:rPr kumimoji="1" lang="en-US" altLang="zh-CN" sz="2000" b="1" kern="0" dirty="0">
                <a:solidFill>
                  <a:srgbClr val="000000"/>
                </a:solidFill>
                <a:latin typeface="Times New Roman" pitchFamily="18" charset="0"/>
                <a:ea typeface="楷体_GB2312" pitchFamily="49" charset="-122"/>
                <a:sym typeface="Symbol" pitchFamily="18" charset="2"/>
              </a:rPr>
              <a:t>s</a:t>
            </a:r>
            <a:r>
              <a:rPr kumimoji="1" lang="zh-CN" altLang="en-US" sz="2000" b="1" kern="0" dirty="0">
                <a:solidFill>
                  <a:srgbClr val="000000"/>
                </a:solidFill>
                <a:latin typeface="Times New Roman" pitchFamily="18" charset="0"/>
                <a:ea typeface="楷体_GB2312" pitchFamily="49" charset="-122"/>
                <a:sym typeface="Symbol" pitchFamily="18" charset="2"/>
              </a:rPr>
              <a:t>之间也可以求得一个等效电容</a:t>
            </a:r>
            <a:r>
              <a:rPr kumimoji="1" lang="en-US" altLang="zh-CN" sz="2000" b="1" i="1" kern="0" dirty="0" smtClean="0">
                <a:solidFill>
                  <a:srgbClr val="000000"/>
                </a:solidFill>
                <a:latin typeface="Times New Roman" pitchFamily="18" charset="0"/>
                <a:ea typeface="楷体_GB2312" pitchFamily="49" charset="-122"/>
                <a:sym typeface="Symbol" pitchFamily="18" charset="2"/>
              </a:rPr>
              <a:t>C</a:t>
            </a:r>
            <a:r>
              <a:rPr kumimoji="1" lang="en-US" altLang="zh-CN" sz="2000" b="1" kern="0" baseline="-25000" dirty="0" smtClean="0">
                <a:solidFill>
                  <a:srgbClr val="000000"/>
                </a:solidFill>
                <a:latin typeface="Times New Roman" pitchFamily="18" charset="0"/>
                <a:ea typeface="楷体_GB2312" pitchFamily="49" charset="-122"/>
                <a:sym typeface="Symbol" pitchFamily="18" charset="2"/>
              </a:rPr>
              <a:t>M2</a:t>
            </a:r>
            <a:endParaRPr kumimoji="1" lang="zh-CN" altLang="en-US" sz="2000" b="1" kern="0" dirty="0">
              <a:solidFill>
                <a:srgbClr val="000000"/>
              </a:solidFill>
              <a:latin typeface="Times New Roman" pitchFamily="18" charset="0"/>
              <a:ea typeface="楷体_GB2312" pitchFamily="49" charset="-122"/>
              <a:sym typeface="Symbol" pitchFamily="18" charset="2"/>
            </a:endParaRPr>
          </a:p>
        </p:txBody>
      </p:sp>
      <p:graphicFrame>
        <p:nvGraphicFramePr>
          <p:cNvPr id="53256" name="Object 29"/>
          <p:cNvGraphicFramePr>
            <a:graphicFrameLocks noChangeAspect="1"/>
          </p:cNvGraphicFramePr>
          <p:nvPr>
            <p:extLst>
              <p:ext uri="{D42A27DB-BD31-4B8C-83A1-F6EECF244321}">
                <p14:modId xmlns:p14="http://schemas.microsoft.com/office/powerpoint/2010/main" val="747475082"/>
              </p:ext>
            </p:extLst>
          </p:nvPr>
        </p:nvGraphicFramePr>
        <p:xfrm>
          <a:off x="4800600" y="980728"/>
          <a:ext cx="4271963" cy="2379662"/>
        </p:xfrm>
        <a:graphic>
          <a:graphicData uri="http://schemas.openxmlformats.org/presentationml/2006/ole">
            <mc:AlternateContent xmlns:mc="http://schemas.openxmlformats.org/markup-compatibility/2006">
              <mc:Choice xmlns:v="urn:schemas-microsoft-com:vml" Requires="v">
                <p:oleObj spid="_x0000_s123221" name="图片" r:id="rId4" imgW="2513076" imgH="1401687" progId="Word.Picture.8">
                  <p:embed/>
                </p:oleObj>
              </mc:Choice>
              <mc:Fallback>
                <p:oleObj name="图片" r:id="rId4" imgW="2513076" imgH="1401687"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980728"/>
                        <a:ext cx="4271963" cy="237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 name="Text Box 31"/>
          <p:cNvSpPr txBox="1">
            <a:spLocks noChangeArrowheads="1"/>
          </p:cNvSpPr>
          <p:nvPr/>
        </p:nvSpPr>
        <p:spPr bwMode="auto">
          <a:xfrm>
            <a:off x="539750" y="5060032"/>
            <a:ext cx="769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20000"/>
              </a:lnSpc>
              <a:spcBef>
                <a:spcPct val="50000"/>
              </a:spcBef>
            </a:pPr>
            <a:r>
              <a:rPr kumimoji="1" lang="zh-CN" altLang="en-US" sz="2000" b="1" dirty="0">
                <a:solidFill>
                  <a:srgbClr val="000000"/>
                </a:solidFill>
                <a:latin typeface="Times New Roman" pitchFamily="18" charset="0"/>
                <a:ea typeface="楷体_GB2312"/>
                <a:cs typeface="楷体_GB2312"/>
                <a:sym typeface="Symbol" pitchFamily="18" charset="2"/>
              </a:rPr>
              <a:t>再设</a:t>
            </a:r>
            <a:endParaRPr kumimoji="1" lang="zh-CN" altLang="en-US" sz="2000" b="1" dirty="0">
              <a:solidFill>
                <a:srgbClr val="000000"/>
              </a:solidFill>
              <a:latin typeface="Times New Roman" pitchFamily="18" charset="0"/>
              <a:ea typeface="楷体_GB2312"/>
              <a:cs typeface="楷体_GB2312"/>
            </a:endParaRPr>
          </a:p>
        </p:txBody>
      </p:sp>
      <p:graphicFrame>
        <p:nvGraphicFramePr>
          <p:cNvPr id="26" name="Object 32"/>
          <p:cNvGraphicFramePr>
            <a:graphicFrameLocks noChangeAspect="1"/>
          </p:cNvGraphicFramePr>
          <p:nvPr>
            <p:extLst>
              <p:ext uri="{D42A27DB-BD31-4B8C-83A1-F6EECF244321}">
                <p14:modId xmlns:p14="http://schemas.microsoft.com/office/powerpoint/2010/main" val="1425538227"/>
              </p:ext>
            </p:extLst>
          </p:nvPr>
        </p:nvGraphicFramePr>
        <p:xfrm>
          <a:off x="1309688" y="5101679"/>
          <a:ext cx="1317625" cy="366712"/>
        </p:xfrm>
        <a:graphic>
          <a:graphicData uri="http://schemas.openxmlformats.org/presentationml/2006/ole">
            <mc:AlternateContent xmlns:mc="http://schemas.openxmlformats.org/markup-compatibility/2006">
              <mc:Choice xmlns:v="urn:schemas-microsoft-com:vml" Requires="v">
                <p:oleObj spid="_x0000_s123222" name="公式" r:id="rId6" imgW="774364" imgH="215806" progId="Equation.3">
                  <p:embed/>
                </p:oleObj>
              </mc:Choice>
              <mc:Fallback>
                <p:oleObj name="公式" r:id="rId6" imgW="774364" imgH="215806"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09688" y="5101679"/>
                        <a:ext cx="131762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 name="Object 36"/>
          <p:cNvGraphicFramePr>
            <a:graphicFrameLocks noChangeAspect="1"/>
          </p:cNvGraphicFramePr>
          <p:nvPr>
            <p:extLst>
              <p:ext uri="{D42A27DB-BD31-4B8C-83A1-F6EECF244321}">
                <p14:modId xmlns:p14="http://schemas.microsoft.com/office/powerpoint/2010/main" val="2226419815"/>
              </p:ext>
            </p:extLst>
          </p:nvPr>
        </p:nvGraphicFramePr>
        <p:xfrm>
          <a:off x="3051175" y="5085184"/>
          <a:ext cx="1520825" cy="411163"/>
        </p:xfrm>
        <a:graphic>
          <a:graphicData uri="http://schemas.openxmlformats.org/presentationml/2006/ole">
            <mc:AlternateContent xmlns:mc="http://schemas.openxmlformats.org/markup-compatibility/2006">
              <mc:Choice xmlns:v="urn:schemas-microsoft-com:vml" Requires="v">
                <p:oleObj spid="_x0000_s123223" name="公式" r:id="rId8" imgW="888614" imgH="241195" progId="Equation.3">
                  <p:embed/>
                </p:oleObj>
              </mc:Choice>
              <mc:Fallback>
                <p:oleObj name="公式" r:id="rId8" imgW="888614" imgH="241195"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51175" y="5085184"/>
                        <a:ext cx="1520825" cy="411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 name="Text Box 37"/>
          <p:cNvSpPr txBox="1">
            <a:spLocks noChangeArrowheads="1"/>
          </p:cNvSpPr>
          <p:nvPr/>
        </p:nvSpPr>
        <p:spPr bwMode="auto">
          <a:xfrm>
            <a:off x="2554287" y="5071715"/>
            <a:ext cx="641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20000"/>
              </a:lnSpc>
              <a:spcBef>
                <a:spcPct val="50000"/>
              </a:spcBef>
            </a:pPr>
            <a:r>
              <a:rPr kumimoji="1" lang="zh-CN" altLang="en-US" sz="2000" b="1" dirty="0">
                <a:solidFill>
                  <a:srgbClr val="000000"/>
                </a:solidFill>
                <a:latin typeface="Times New Roman" pitchFamily="18" charset="0"/>
                <a:ea typeface="楷体_GB2312"/>
                <a:cs typeface="楷体_GB2312"/>
                <a:sym typeface="Symbol" pitchFamily="18" charset="2"/>
              </a:rPr>
              <a:t>且</a:t>
            </a:r>
            <a:endParaRPr kumimoji="1" lang="zh-CN" altLang="en-US" sz="2000" b="1" dirty="0">
              <a:solidFill>
                <a:srgbClr val="000000"/>
              </a:solidFill>
              <a:latin typeface="Times New Roman" pitchFamily="18" charset="0"/>
              <a:ea typeface="楷体_GB2312"/>
              <a:cs typeface="楷体_GB2312"/>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2067920251"/>
              </p:ext>
            </p:extLst>
          </p:nvPr>
        </p:nvGraphicFramePr>
        <p:xfrm>
          <a:off x="739775" y="2205038"/>
          <a:ext cx="3752850" cy="1631950"/>
        </p:xfrm>
        <a:graphic>
          <a:graphicData uri="http://schemas.openxmlformats.org/presentationml/2006/ole">
            <mc:AlternateContent xmlns:mc="http://schemas.openxmlformats.org/markup-compatibility/2006">
              <mc:Choice xmlns:v="urn:schemas-microsoft-com:vml" Requires="v">
                <p:oleObj spid="_x0000_s123224" name="公式" r:id="rId10" imgW="2209680" imgH="965160" progId="Equation.3">
                  <p:embed/>
                </p:oleObj>
              </mc:Choice>
              <mc:Fallback>
                <p:oleObj name="公式" r:id="rId10" imgW="2209680" imgH="965160" progId="Equation.3">
                  <p:embed/>
                  <p:pic>
                    <p:nvPicPr>
                      <p:cNvPr id="0" name="Object 78"/>
                      <p:cNvPicPr>
                        <a:picLocks noChangeAspect="1" noChangeArrowheads="1"/>
                      </p:cNvPicPr>
                      <p:nvPr/>
                    </p:nvPicPr>
                    <p:blipFill>
                      <a:blip r:embed="rId11"/>
                      <a:srcRect/>
                      <a:stretch>
                        <a:fillRect/>
                      </a:stretch>
                    </p:blipFill>
                    <p:spPr bwMode="auto">
                      <a:xfrm>
                        <a:off x="739775" y="2205038"/>
                        <a:ext cx="3752850" cy="163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938086379"/>
              </p:ext>
            </p:extLst>
          </p:nvPr>
        </p:nvGraphicFramePr>
        <p:xfrm>
          <a:off x="1115616" y="4048549"/>
          <a:ext cx="2241550" cy="407988"/>
        </p:xfrm>
        <a:graphic>
          <a:graphicData uri="http://schemas.openxmlformats.org/presentationml/2006/ole">
            <mc:AlternateContent xmlns:mc="http://schemas.openxmlformats.org/markup-compatibility/2006">
              <mc:Choice xmlns:v="urn:schemas-microsoft-com:vml" Requires="v">
                <p:oleObj spid="_x0000_s123225" name="公式" r:id="rId12" imgW="1320227" imgH="241195" progId="Equation.3">
                  <p:embed/>
                </p:oleObj>
              </mc:Choice>
              <mc:Fallback>
                <p:oleObj name="公式" r:id="rId12" imgW="1320227" imgH="241195" progId="Equation.3">
                  <p:embed/>
                  <p:pic>
                    <p:nvPicPr>
                      <p:cNvPr id="0" name="Object 10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15616" y="4048549"/>
                        <a:ext cx="2241550" cy="407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 name="Text Box 28"/>
          <p:cNvSpPr txBox="1">
            <a:spLocks noChangeArrowheads="1"/>
          </p:cNvSpPr>
          <p:nvPr/>
        </p:nvSpPr>
        <p:spPr bwMode="auto">
          <a:xfrm>
            <a:off x="508720" y="4003129"/>
            <a:ext cx="127555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20000"/>
              </a:lnSpc>
              <a:spcBef>
                <a:spcPct val="50000"/>
              </a:spcBef>
            </a:pPr>
            <a:r>
              <a:rPr kumimoji="1" lang="zh-CN" altLang="en-US" sz="2000" b="1" dirty="0" smtClean="0">
                <a:solidFill>
                  <a:srgbClr val="000000"/>
                </a:solidFill>
                <a:latin typeface="Times New Roman" pitchFamily="18" charset="0"/>
                <a:ea typeface="楷体_GB2312"/>
                <a:cs typeface="楷体_GB2312"/>
              </a:rPr>
              <a:t>故</a:t>
            </a:r>
            <a:endParaRPr kumimoji="1" lang="zh-CN" altLang="en-US" sz="2000" b="1" dirty="0">
              <a:solidFill>
                <a:srgbClr val="000000"/>
              </a:solidFill>
              <a:latin typeface="Times New Roman" pitchFamily="18" charset="0"/>
              <a:ea typeface="楷体_GB2312"/>
              <a:cs typeface="楷体_GB2312"/>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3714650839"/>
              </p:ext>
            </p:extLst>
          </p:nvPr>
        </p:nvGraphicFramePr>
        <p:xfrm>
          <a:off x="3491880" y="4068763"/>
          <a:ext cx="1100137" cy="407987"/>
        </p:xfrm>
        <a:graphic>
          <a:graphicData uri="http://schemas.openxmlformats.org/presentationml/2006/ole">
            <mc:AlternateContent xmlns:mc="http://schemas.openxmlformats.org/markup-compatibility/2006">
              <mc:Choice xmlns:v="urn:schemas-microsoft-com:vml" Requires="v">
                <p:oleObj spid="_x0000_s123226" name="公式" r:id="rId14" imgW="647640" imgH="241200" progId="Equation.3">
                  <p:embed/>
                </p:oleObj>
              </mc:Choice>
              <mc:Fallback>
                <p:oleObj name="公式" r:id="rId14" imgW="647640" imgH="241200" progId="Equation.3">
                  <p:embed/>
                  <p:pic>
                    <p:nvPicPr>
                      <p:cNvPr id="0" name="Object 108"/>
                      <p:cNvPicPr>
                        <a:picLocks noChangeAspect="1" noChangeArrowheads="1"/>
                      </p:cNvPicPr>
                      <p:nvPr/>
                    </p:nvPicPr>
                    <p:blipFill>
                      <a:blip r:embed="rId15"/>
                      <a:srcRect/>
                      <a:stretch>
                        <a:fillRect/>
                      </a:stretch>
                    </p:blipFill>
                    <p:spPr bwMode="auto">
                      <a:xfrm>
                        <a:off x="3491880" y="4068763"/>
                        <a:ext cx="1100137" cy="407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607126325"/>
              </p:ext>
            </p:extLst>
          </p:nvPr>
        </p:nvGraphicFramePr>
        <p:xfrm>
          <a:off x="4932040" y="3728491"/>
          <a:ext cx="3817938" cy="2378075"/>
        </p:xfrm>
        <a:graphic>
          <a:graphicData uri="http://schemas.openxmlformats.org/presentationml/2006/ole">
            <mc:AlternateContent xmlns:mc="http://schemas.openxmlformats.org/markup-compatibility/2006">
              <mc:Choice xmlns:v="urn:schemas-microsoft-com:vml" Requires="v">
                <p:oleObj spid="_x0000_s123227" name="图片" r:id="rId16" imgW="2246439" imgH="1401687" progId="Word.Picture.8">
                  <p:embed/>
                </p:oleObj>
              </mc:Choice>
              <mc:Fallback>
                <p:oleObj name="图片" r:id="rId16" imgW="2246439" imgH="1401687" progId="Word.Picture.8">
                  <p:embed/>
                  <p:pic>
                    <p:nvPicPr>
                      <p:cNvPr id="0" name="Object 10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932040" y="3728491"/>
                        <a:ext cx="3817938"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29" name="直接箭头连接符 28"/>
          <p:cNvCxnSpPr/>
          <p:nvPr/>
        </p:nvCxnSpPr>
        <p:spPr>
          <a:xfrm>
            <a:off x="6876256" y="3356992"/>
            <a:ext cx="0" cy="43204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0" name="Text Box 94"/>
          <p:cNvSpPr txBox="1">
            <a:spLocks noChangeArrowheads="1"/>
          </p:cNvSpPr>
          <p:nvPr/>
        </p:nvSpPr>
        <p:spPr bwMode="auto">
          <a:xfrm>
            <a:off x="844549" y="6093296"/>
            <a:ext cx="4591547" cy="426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20000"/>
              </a:lnSpc>
              <a:spcBef>
                <a:spcPct val="50000"/>
              </a:spcBef>
            </a:pPr>
            <a:r>
              <a:rPr kumimoji="1" lang="zh-CN" altLang="en-US" sz="2000" b="1" dirty="0">
                <a:solidFill>
                  <a:srgbClr val="FF0000"/>
                </a:solidFill>
                <a:latin typeface="Times New Roman" pitchFamily="18" charset="0"/>
                <a:ea typeface="楷体_GB2312"/>
                <a:cs typeface="楷体_GB2312"/>
                <a:sym typeface="Symbol" pitchFamily="18" charset="2"/>
              </a:rPr>
              <a:t>输入</a:t>
            </a:r>
            <a:r>
              <a:rPr kumimoji="1" lang="zh-CN" altLang="en-US" sz="2000" b="1" dirty="0" smtClean="0">
                <a:solidFill>
                  <a:srgbClr val="FF0000"/>
                </a:solidFill>
                <a:latin typeface="Times New Roman" pitchFamily="18" charset="0"/>
                <a:ea typeface="楷体_GB2312"/>
                <a:cs typeface="楷体_GB2312"/>
                <a:sym typeface="Symbol" pitchFamily="18" charset="2"/>
              </a:rPr>
              <a:t>回路简化为</a:t>
            </a:r>
            <a:r>
              <a:rPr kumimoji="1" lang="en-US" altLang="zh-CN" sz="2000" b="1" i="1" dirty="0" smtClean="0">
                <a:solidFill>
                  <a:srgbClr val="FF0000"/>
                </a:solidFill>
                <a:latin typeface="Times New Roman" pitchFamily="18" charset="0"/>
                <a:ea typeface="楷体_GB2312"/>
                <a:cs typeface="楷体_GB2312"/>
                <a:sym typeface="Symbol" pitchFamily="18" charset="2"/>
              </a:rPr>
              <a:t>RC</a:t>
            </a:r>
            <a:r>
              <a:rPr kumimoji="1" lang="zh-CN" altLang="en-US" sz="2000" b="1" dirty="0">
                <a:solidFill>
                  <a:srgbClr val="FF0000"/>
                </a:solidFill>
                <a:latin typeface="Times New Roman" pitchFamily="18" charset="0"/>
                <a:ea typeface="楷体_GB2312"/>
                <a:cs typeface="楷体_GB2312"/>
                <a:sym typeface="Symbol" pitchFamily="18" charset="2"/>
              </a:rPr>
              <a:t>低通电路</a:t>
            </a:r>
            <a:endParaRPr kumimoji="1" lang="zh-CN" altLang="en-US" sz="2000" b="1" dirty="0">
              <a:solidFill>
                <a:srgbClr val="FF0000"/>
              </a:solidFill>
              <a:latin typeface="Times New Roman" pitchFamily="18" charset="0"/>
              <a:ea typeface="楷体_GB2312"/>
              <a:cs typeface="楷体_GB2312"/>
            </a:endParaRPr>
          </a:p>
        </p:txBody>
      </p:sp>
    </p:spTree>
    <p:extLst>
      <p:ext uri="{BB962C8B-B14F-4D97-AF65-F5344CB8AC3E}">
        <p14:creationId xmlns:p14="http://schemas.microsoft.com/office/powerpoint/2010/main" val="32467795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Righ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strips(downRight)">
                                      <p:cBhvr>
                                        <p:cTn id="12" dur="500"/>
                                        <p:tgtEl>
                                          <p:spTgt spid="22"/>
                                        </p:tgtEl>
                                      </p:cBhvr>
                                    </p:animEffect>
                                  </p:childTnLst>
                                </p:cTn>
                              </p:par>
                            </p:childTnLst>
                          </p:cTn>
                        </p:par>
                        <p:par>
                          <p:cTn id="13" fill="hold">
                            <p:stCondLst>
                              <p:cond delay="500"/>
                            </p:stCondLst>
                            <p:childTnLst>
                              <p:par>
                                <p:cTn id="14" presetID="18" presetClass="entr" presetSubtype="6"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strips(downRight)">
                                      <p:cBhvr>
                                        <p:cTn id="16" dur="500"/>
                                        <p:tgtEl>
                                          <p:spTgt spid="7"/>
                                        </p:tgtEl>
                                      </p:cBhvr>
                                    </p:animEffect>
                                  </p:childTnLst>
                                </p:cTn>
                              </p:par>
                            </p:childTnLst>
                          </p:cTn>
                        </p:par>
                        <p:par>
                          <p:cTn id="17" fill="hold">
                            <p:stCondLst>
                              <p:cond delay="1000"/>
                            </p:stCondLst>
                            <p:childTnLst>
                              <p:par>
                                <p:cTn id="18" presetID="18" presetClass="entr" presetSubtype="6"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strips(downRight)">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325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8" presetClass="entr" presetSubtype="6"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strips(downRight)">
                                      <p:cBhvr>
                                        <p:cTn id="29" dur="500"/>
                                        <p:tgtEl>
                                          <p:spTgt spid="25"/>
                                        </p:tgtEl>
                                      </p:cBhvr>
                                    </p:animEffect>
                                  </p:childTnLst>
                                </p:cTn>
                              </p:par>
                            </p:childTnLst>
                          </p:cTn>
                        </p:par>
                        <p:par>
                          <p:cTn id="30" fill="hold">
                            <p:stCondLst>
                              <p:cond delay="500"/>
                            </p:stCondLst>
                            <p:childTnLst>
                              <p:par>
                                <p:cTn id="31" presetID="18" presetClass="entr" presetSubtype="6" fill="hold" nodeType="after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strips(downRight)">
                                      <p:cBhvr>
                                        <p:cTn id="33" dur="500"/>
                                        <p:tgtEl>
                                          <p:spTgt spid="26"/>
                                        </p:tgtEl>
                                      </p:cBhvr>
                                    </p:animEffect>
                                  </p:childTnLst>
                                </p:cTn>
                              </p:par>
                            </p:childTnLst>
                          </p:cTn>
                        </p:par>
                      </p:childTnLst>
                    </p:cTn>
                  </p:par>
                  <p:par>
                    <p:cTn id="34" fill="hold">
                      <p:stCondLst>
                        <p:cond delay="indefinite"/>
                      </p:stCondLst>
                      <p:childTnLst>
                        <p:par>
                          <p:cTn id="35" fill="hold">
                            <p:stCondLst>
                              <p:cond delay="0"/>
                            </p:stCondLst>
                            <p:childTnLst>
                              <p:par>
                                <p:cTn id="36" presetID="18" presetClass="entr" presetSubtype="6" fill="hold" grpId="0" nodeType="click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strips(downRight)">
                                      <p:cBhvr>
                                        <p:cTn id="38" dur="500"/>
                                        <p:tgtEl>
                                          <p:spTgt spid="28"/>
                                        </p:tgtEl>
                                      </p:cBhvr>
                                    </p:animEffect>
                                  </p:childTnLst>
                                </p:cTn>
                              </p:par>
                            </p:childTnLst>
                          </p:cTn>
                        </p:par>
                        <p:par>
                          <p:cTn id="39" fill="hold">
                            <p:stCondLst>
                              <p:cond delay="500"/>
                            </p:stCondLst>
                            <p:childTnLst>
                              <p:par>
                                <p:cTn id="40" presetID="18" presetClass="entr" presetSubtype="6" fill="hold" nodeType="after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strips(downRight)">
                                      <p:cBhvr>
                                        <p:cTn id="42" dur="500"/>
                                        <p:tgtEl>
                                          <p:spTgt spid="27"/>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500" fill="hold"/>
                                        <p:tgtEl>
                                          <p:spTgt spid="9"/>
                                        </p:tgtEl>
                                        <p:attrNameLst>
                                          <p:attrName>ppt_x</p:attrName>
                                        </p:attrNameLst>
                                      </p:cBhvr>
                                      <p:tavLst>
                                        <p:tav tm="0">
                                          <p:val>
                                            <p:strVal val="#ppt_x"/>
                                          </p:val>
                                        </p:tav>
                                        <p:tav tm="100000">
                                          <p:val>
                                            <p:strVal val="#ppt_x"/>
                                          </p:val>
                                        </p:tav>
                                      </p:tavLst>
                                    </p:anim>
                                    <p:anim calcmode="lin" valueType="num">
                                      <p:cBhvr additive="base">
                                        <p:cTn id="4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utoUpdateAnimBg="0"/>
      <p:bldP spid="28" grpId="0" autoUpdateAnimBg="0"/>
      <p:bldP spid="22" grpId="0" autoUpdateAnimBg="0"/>
      <p:bldP spid="3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p:cNvSpPr>
            <a:spLocks noGrp="1"/>
          </p:cNvSpPr>
          <p:nvPr>
            <p:ph type="title"/>
          </p:nvPr>
        </p:nvSpPr>
        <p:spPr>
          <a:xfrm>
            <a:off x="701675" y="71438"/>
            <a:ext cx="7888288" cy="646112"/>
          </a:xfrm>
        </p:spPr>
        <p:txBody>
          <a:bodyPr/>
          <a:lstStyle/>
          <a:p>
            <a:r>
              <a:rPr lang="en-US" altLang="zh-CN" smtClean="0"/>
              <a:t>6.4.2  </a:t>
            </a:r>
            <a:r>
              <a:rPr lang="zh-CN" altLang="en-US" smtClean="0"/>
              <a:t>共源放大电路的高频响应</a:t>
            </a:r>
          </a:p>
        </p:txBody>
      </p:sp>
      <p:sp>
        <p:nvSpPr>
          <p:cNvPr id="55299" name="Rectangle 89">
            <a:hlinkClick r:id="rId3" action="ppaction://hlinksldjump"/>
          </p:cNvPr>
          <p:cNvSpPr>
            <a:spLocks noChangeArrowheads="1"/>
          </p:cNvSpPr>
          <p:nvPr/>
        </p:nvSpPr>
        <p:spPr bwMode="auto">
          <a:xfrm>
            <a:off x="425450" y="723900"/>
            <a:ext cx="8178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spcBef>
                <a:spcPct val="0"/>
              </a:spcBef>
              <a:buFontTx/>
              <a:buNone/>
            </a:pPr>
            <a:r>
              <a:rPr lang="en-US" altLang="zh-CN" sz="2400" b="1">
                <a:solidFill>
                  <a:srgbClr val="800000"/>
                </a:solidFill>
                <a:latin typeface="Times New Roman" pitchFamily="18" charset="0"/>
                <a:ea typeface="楷体_GB2312"/>
                <a:cs typeface="楷体_GB2312"/>
              </a:rPr>
              <a:t>4.  </a:t>
            </a:r>
            <a:r>
              <a:rPr lang="zh-CN" altLang="en-US" sz="2400" b="1">
                <a:solidFill>
                  <a:srgbClr val="800000"/>
                </a:solidFill>
                <a:latin typeface="Times New Roman" pitchFamily="18" charset="0"/>
                <a:ea typeface="楷体_GB2312"/>
                <a:cs typeface="楷体_GB2312"/>
              </a:rPr>
              <a:t>高频响应和上限频率</a:t>
            </a:r>
          </a:p>
        </p:txBody>
      </p:sp>
      <p:graphicFrame>
        <p:nvGraphicFramePr>
          <p:cNvPr id="55300" name="Object 90"/>
          <p:cNvGraphicFramePr>
            <a:graphicFrameLocks noChangeAspect="1"/>
          </p:cNvGraphicFramePr>
          <p:nvPr/>
        </p:nvGraphicFramePr>
        <p:xfrm>
          <a:off x="4987925" y="3690938"/>
          <a:ext cx="1997075" cy="363537"/>
        </p:xfrm>
        <a:graphic>
          <a:graphicData uri="http://schemas.openxmlformats.org/presentationml/2006/ole">
            <mc:AlternateContent xmlns:mc="http://schemas.openxmlformats.org/markup-compatibility/2006">
              <mc:Choice xmlns:v="urn:schemas-microsoft-com:vml" Requires="v">
                <p:oleObj spid="_x0000_s125555" name="公式" r:id="rId4" imgW="1320227" imgH="241195" progId="Equation.3">
                  <p:embed/>
                </p:oleObj>
              </mc:Choice>
              <mc:Fallback>
                <p:oleObj name="公式" r:id="rId4" imgW="1320227" imgH="241195"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7925" y="3690938"/>
                        <a:ext cx="1997075" cy="363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02" name="Object 98"/>
          <p:cNvGraphicFramePr>
            <a:graphicFrameLocks noChangeAspect="1"/>
          </p:cNvGraphicFramePr>
          <p:nvPr/>
        </p:nvGraphicFramePr>
        <p:xfrm>
          <a:off x="4987925" y="3284538"/>
          <a:ext cx="1331913" cy="360362"/>
        </p:xfrm>
        <a:graphic>
          <a:graphicData uri="http://schemas.openxmlformats.org/presentationml/2006/ole">
            <mc:AlternateContent xmlns:mc="http://schemas.openxmlformats.org/markup-compatibility/2006">
              <mc:Choice xmlns:v="urn:schemas-microsoft-com:vml" Requires="v">
                <p:oleObj spid="_x0000_s125556" name="公式" r:id="rId6" imgW="888614" imgH="241195" progId="Equation.3">
                  <p:embed/>
                </p:oleObj>
              </mc:Choice>
              <mc:Fallback>
                <p:oleObj name="公式" r:id="rId6" imgW="888614" imgH="241195"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87925" y="3284538"/>
                        <a:ext cx="1331913" cy="360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03" name="Object 101"/>
          <p:cNvGraphicFramePr>
            <a:graphicFrameLocks noChangeAspect="1"/>
          </p:cNvGraphicFramePr>
          <p:nvPr/>
        </p:nvGraphicFramePr>
        <p:xfrm>
          <a:off x="4800600" y="873125"/>
          <a:ext cx="3817938" cy="2378075"/>
        </p:xfrm>
        <a:graphic>
          <a:graphicData uri="http://schemas.openxmlformats.org/presentationml/2006/ole">
            <mc:AlternateContent xmlns:mc="http://schemas.openxmlformats.org/markup-compatibility/2006">
              <mc:Choice xmlns:v="urn:schemas-microsoft-com:vml" Requires="v">
                <p:oleObj spid="_x0000_s125557" name="图片" r:id="rId8" imgW="2246439" imgH="1401687" progId="Word.Picture.8">
                  <p:embed/>
                </p:oleObj>
              </mc:Choice>
              <mc:Fallback>
                <p:oleObj name="图片" r:id="rId8" imgW="2246439" imgH="1401687" progId="Word.Picture.8">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00600" y="873125"/>
                        <a:ext cx="3817938"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 name="Object 102"/>
          <p:cNvGraphicFramePr>
            <a:graphicFrameLocks noChangeAspect="1"/>
          </p:cNvGraphicFramePr>
          <p:nvPr>
            <p:extLst>
              <p:ext uri="{D42A27DB-BD31-4B8C-83A1-F6EECF244321}">
                <p14:modId xmlns:p14="http://schemas.microsoft.com/office/powerpoint/2010/main" val="710391760"/>
              </p:ext>
            </p:extLst>
          </p:nvPr>
        </p:nvGraphicFramePr>
        <p:xfrm>
          <a:off x="1079500" y="2678584"/>
          <a:ext cx="1630363" cy="431800"/>
        </p:xfrm>
        <a:graphic>
          <a:graphicData uri="http://schemas.openxmlformats.org/presentationml/2006/ole">
            <mc:AlternateContent xmlns:mc="http://schemas.openxmlformats.org/markup-compatibility/2006">
              <mc:Choice xmlns:v="urn:schemas-microsoft-com:vml" Requires="v">
                <p:oleObj spid="_x0000_s125558" name="公式" r:id="rId10" imgW="952087" imgH="253890" progId="Equation.3">
                  <p:embed/>
                </p:oleObj>
              </mc:Choice>
              <mc:Fallback>
                <p:oleObj name="公式" r:id="rId10" imgW="952087" imgH="25389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79500" y="2678584"/>
                        <a:ext cx="1630363"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 name="Text Box 103"/>
          <p:cNvSpPr txBox="1">
            <a:spLocks noChangeArrowheads="1"/>
          </p:cNvSpPr>
          <p:nvPr/>
        </p:nvSpPr>
        <p:spPr bwMode="auto">
          <a:xfrm>
            <a:off x="601663" y="1484784"/>
            <a:ext cx="1752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spcBef>
                <a:spcPct val="50000"/>
              </a:spcBef>
            </a:pPr>
            <a:r>
              <a:rPr kumimoji="1" lang="zh-CN" altLang="en-US" sz="2000" b="1">
                <a:solidFill>
                  <a:srgbClr val="000000"/>
                </a:solidFill>
                <a:latin typeface="Times New Roman" pitchFamily="18" charset="0"/>
                <a:ea typeface="楷体_GB2312"/>
                <a:cs typeface="楷体_GB2312"/>
                <a:sym typeface="Symbol" pitchFamily="18" charset="2"/>
              </a:rPr>
              <a:t>由电路得</a:t>
            </a:r>
            <a:endParaRPr kumimoji="1" lang="zh-CN" altLang="en-US" sz="2000" b="1">
              <a:solidFill>
                <a:srgbClr val="000000"/>
              </a:solidFill>
              <a:latin typeface="Times New Roman" pitchFamily="18" charset="0"/>
              <a:ea typeface="楷体_GB2312"/>
              <a:cs typeface="楷体_GB2312"/>
            </a:endParaRPr>
          </a:p>
        </p:txBody>
      </p:sp>
      <p:graphicFrame>
        <p:nvGraphicFramePr>
          <p:cNvPr id="33" name="Object 106"/>
          <p:cNvGraphicFramePr>
            <a:graphicFrameLocks noChangeAspect="1"/>
          </p:cNvGraphicFramePr>
          <p:nvPr>
            <p:extLst>
              <p:ext uri="{D42A27DB-BD31-4B8C-83A1-F6EECF244321}">
                <p14:modId xmlns:p14="http://schemas.microsoft.com/office/powerpoint/2010/main" val="1218023672"/>
              </p:ext>
            </p:extLst>
          </p:nvPr>
        </p:nvGraphicFramePr>
        <p:xfrm>
          <a:off x="1079500" y="1849909"/>
          <a:ext cx="2514600" cy="755650"/>
        </p:xfrm>
        <a:graphic>
          <a:graphicData uri="http://schemas.openxmlformats.org/presentationml/2006/ole">
            <mc:AlternateContent xmlns:mc="http://schemas.openxmlformats.org/markup-compatibility/2006">
              <mc:Choice xmlns:v="urn:schemas-microsoft-com:vml" Requires="v">
                <p:oleObj spid="_x0000_s125559" name="公式" r:id="rId12" imgW="1473200" imgH="444500" progId="Equation.3">
                  <p:embed/>
                </p:oleObj>
              </mc:Choice>
              <mc:Fallback>
                <p:oleObj name="公式" r:id="rId12" imgW="1473200" imgH="4445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79500" y="1849909"/>
                        <a:ext cx="2514600" cy="755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 name="AutoShape 107"/>
          <p:cNvSpPr>
            <a:spLocks/>
          </p:cNvSpPr>
          <p:nvPr/>
        </p:nvSpPr>
        <p:spPr bwMode="auto">
          <a:xfrm>
            <a:off x="900113" y="2165821"/>
            <a:ext cx="114300" cy="1439863"/>
          </a:xfrm>
          <a:prstGeom prst="leftBrace">
            <a:avLst>
              <a:gd name="adj1" fmla="val 104977"/>
              <a:gd name="adj2" fmla="val 50000"/>
            </a:avLst>
          </a:prstGeom>
          <a:noFill/>
          <a:ln w="158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zh-CN" altLang="en-US" b="1" kern="0">
              <a:solidFill>
                <a:srgbClr val="000000"/>
              </a:solidFill>
              <a:latin typeface="Arial Narrow" pitchFamily="34" charset="0"/>
              <a:ea typeface="+mn-ea"/>
            </a:endParaRPr>
          </a:p>
        </p:txBody>
      </p:sp>
      <p:graphicFrame>
        <p:nvGraphicFramePr>
          <p:cNvPr id="35" name="Object 108"/>
          <p:cNvGraphicFramePr>
            <a:graphicFrameLocks noChangeAspect="1"/>
          </p:cNvGraphicFramePr>
          <p:nvPr>
            <p:extLst>
              <p:ext uri="{D42A27DB-BD31-4B8C-83A1-F6EECF244321}">
                <p14:modId xmlns:p14="http://schemas.microsoft.com/office/powerpoint/2010/main" val="1366459987"/>
              </p:ext>
            </p:extLst>
          </p:nvPr>
        </p:nvGraphicFramePr>
        <p:xfrm>
          <a:off x="1079500" y="3124671"/>
          <a:ext cx="1787525" cy="800100"/>
        </p:xfrm>
        <a:graphic>
          <a:graphicData uri="http://schemas.openxmlformats.org/presentationml/2006/ole">
            <mc:AlternateContent xmlns:mc="http://schemas.openxmlformats.org/markup-compatibility/2006">
              <mc:Choice xmlns:v="urn:schemas-microsoft-com:vml" Requires="v">
                <p:oleObj spid="_x0000_s125560" name="公式" r:id="rId14" imgW="1054100" imgH="469900" progId="Equation.3">
                  <p:embed/>
                </p:oleObj>
              </mc:Choice>
              <mc:Fallback>
                <p:oleObj name="公式" r:id="rId14" imgW="1054100" imgH="46990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79500" y="3124671"/>
                        <a:ext cx="1787525"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5309" name="Object 109"/>
          <p:cNvGraphicFramePr>
            <a:graphicFrameLocks noChangeAspect="1"/>
          </p:cNvGraphicFramePr>
          <p:nvPr/>
        </p:nvGraphicFramePr>
        <p:xfrm>
          <a:off x="7323138" y="3284538"/>
          <a:ext cx="1263650" cy="360362"/>
        </p:xfrm>
        <a:graphic>
          <a:graphicData uri="http://schemas.openxmlformats.org/presentationml/2006/ole">
            <mc:AlternateContent xmlns:mc="http://schemas.openxmlformats.org/markup-compatibility/2006">
              <mc:Choice xmlns:v="urn:schemas-microsoft-com:vml" Requires="v">
                <p:oleObj spid="_x0000_s125561" name="公式" r:id="rId16" imgW="838200" imgH="241300" progId="Equation.3">
                  <p:embed/>
                </p:oleObj>
              </mc:Choice>
              <mc:Fallback>
                <p:oleObj name="公式" r:id="rId16" imgW="838200" imgH="24130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323138" y="3284538"/>
                        <a:ext cx="126365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5310" name="Object 110"/>
          <p:cNvGraphicFramePr>
            <a:graphicFrameLocks noChangeAspect="1"/>
          </p:cNvGraphicFramePr>
          <p:nvPr/>
        </p:nvGraphicFramePr>
        <p:xfrm>
          <a:off x="7323138" y="3690938"/>
          <a:ext cx="1281112" cy="341312"/>
        </p:xfrm>
        <a:graphic>
          <a:graphicData uri="http://schemas.openxmlformats.org/presentationml/2006/ole">
            <mc:AlternateContent xmlns:mc="http://schemas.openxmlformats.org/markup-compatibility/2006">
              <mc:Choice xmlns:v="urn:schemas-microsoft-com:vml" Requires="v">
                <p:oleObj spid="_x0000_s125562" name="公式" r:id="rId18" imgW="850900" imgH="228600" progId="Equation.3">
                  <p:embed/>
                </p:oleObj>
              </mc:Choice>
              <mc:Fallback>
                <p:oleObj name="公式" r:id="rId18" imgW="850900" imgH="22860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323138" y="3690938"/>
                        <a:ext cx="1281112"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 name="Object 111"/>
          <p:cNvGraphicFramePr>
            <a:graphicFrameLocks noChangeAspect="1"/>
          </p:cNvGraphicFramePr>
          <p:nvPr/>
        </p:nvGraphicFramePr>
        <p:xfrm>
          <a:off x="1198563" y="4344988"/>
          <a:ext cx="1101725" cy="776287"/>
        </p:xfrm>
        <a:graphic>
          <a:graphicData uri="http://schemas.openxmlformats.org/presentationml/2006/ole">
            <mc:AlternateContent xmlns:mc="http://schemas.openxmlformats.org/markup-compatibility/2006">
              <mc:Choice xmlns:v="urn:schemas-microsoft-com:vml" Requires="v">
                <p:oleObj spid="_x0000_s125563" name="公式" r:id="rId20" imgW="647700" imgH="457200" progId="Equation.3">
                  <p:embed/>
                </p:oleObj>
              </mc:Choice>
              <mc:Fallback>
                <p:oleObj name="公式" r:id="rId20" imgW="647700" imgH="45720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198563" y="4344988"/>
                        <a:ext cx="1101725" cy="776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 name="Text Box 112"/>
          <p:cNvSpPr txBox="1">
            <a:spLocks noChangeArrowheads="1"/>
          </p:cNvSpPr>
          <p:nvPr/>
        </p:nvSpPr>
        <p:spPr bwMode="auto">
          <a:xfrm>
            <a:off x="539750" y="4508500"/>
            <a:ext cx="457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spcBef>
                <a:spcPct val="50000"/>
              </a:spcBef>
            </a:pPr>
            <a:r>
              <a:rPr kumimoji="1" lang="zh-CN" altLang="en-US" sz="2000" b="1">
                <a:solidFill>
                  <a:srgbClr val="000000"/>
                </a:solidFill>
                <a:latin typeface="Times New Roman" pitchFamily="18" charset="0"/>
                <a:ea typeface="楷体_GB2312"/>
                <a:cs typeface="楷体_GB2312"/>
                <a:sym typeface="Symbol" pitchFamily="18" charset="2"/>
              </a:rPr>
              <a:t>得</a:t>
            </a:r>
            <a:endParaRPr kumimoji="1" lang="zh-CN" altLang="en-US" sz="2000" b="1">
              <a:solidFill>
                <a:srgbClr val="000000"/>
              </a:solidFill>
              <a:latin typeface="Times New Roman" pitchFamily="18" charset="0"/>
              <a:ea typeface="楷体_GB2312"/>
              <a:cs typeface="楷体_GB2312"/>
            </a:endParaRPr>
          </a:p>
        </p:txBody>
      </p:sp>
      <p:graphicFrame>
        <p:nvGraphicFramePr>
          <p:cNvPr id="40" name="Object 114"/>
          <p:cNvGraphicFramePr>
            <a:graphicFrameLocks noChangeAspect="1"/>
          </p:cNvGraphicFramePr>
          <p:nvPr/>
        </p:nvGraphicFramePr>
        <p:xfrm>
          <a:off x="5776913" y="4344988"/>
          <a:ext cx="1620837" cy="776287"/>
        </p:xfrm>
        <a:graphic>
          <a:graphicData uri="http://schemas.openxmlformats.org/presentationml/2006/ole">
            <mc:AlternateContent xmlns:mc="http://schemas.openxmlformats.org/markup-compatibility/2006">
              <mc:Choice xmlns:v="urn:schemas-microsoft-com:vml" Requires="v">
                <p:oleObj spid="_x0000_s125564" name="公式" r:id="rId22" imgW="952500" imgH="457200" progId="Equation.3">
                  <p:embed/>
                </p:oleObj>
              </mc:Choice>
              <mc:Fallback>
                <p:oleObj name="公式" r:id="rId22" imgW="952500" imgH="457200"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776913" y="4344988"/>
                        <a:ext cx="1620837" cy="776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 name="Object 115"/>
          <p:cNvGraphicFramePr>
            <a:graphicFrameLocks noChangeAspect="1"/>
          </p:cNvGraphicFramePr>
          <p:nvPr/>
        </p:nvGraphicFramePr>
        <p:xfrm>
          <a:off x="2354263" y="4351338"/>
          <a:ext cx="3319462" cy="795337"/>
        </p:xfrm>
        <a:graphic>
          <a:graphicData uri="http://schemas.openxmlformats.org/presentationml/2006/ole">
            <mc:AlternateContent xmlns:mc="http://schemas.openxmlformats.org/markup-compatibility/2006">
              <mc:Choice xmlns:v="urn:schemas-microsoft-com:vml" Requires="v">
                <p:oleObj spid="_x0000_s125565" name="公式" r:id="rId24" imgW="1968500" imgH="469900" progId="Equation.3">
                  <p:embed/>
                </p:oleObj>
              </mc:Choice>
              <mc:Fallback>
                <p:oleObj name="公式" r:id="rId24" imgW="1968500" imgH="469900"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354263" y="4351338"/>
                        <a:ext cx="3319462"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2" name="Text Box 117"/>
          <p:cNvSpPr txBox="1">
            <a:spLocks noChangeArrowheads="1"/>
          </p:cNvSpPr>
          <p:nvPr/>
        </p:nvSpPr>
        <p:spPr bwMode="auto">
          <a:xfrm>
            <a:off x="454025" y="5408613"/>
            <a:ext cx="838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spcBef>
                <a:spcPct val="50000"/>
              </a:spcBef>
            </a:pPr>
            <a:r>
              <a:rPr kumimoji="1" lang="zh-CN" altLang="en-US" sz="2000" b="1">
                <a:solidFill>
                  <a:srgbClr val="000000"/>
                </a:solidFill>
                <a:latin typeface="Times New Roman" pitchFamily="18" charset="0"/>
                <a:ea typeface="楷体_GB2312"/>
                <a:cs typeface="楷体_GB2312"/>
                <a:sym typeface="Symbol" pitchFamily="18" charset="2"/>
              </a:rPr>
              <a:t>其中</a:t>
            </a:r>
            <a:endParaRPr kumimoji="1" lang="zh-CN" altLang="en-US" sz="2000" b="1">
              <a:solidFill>
                <a:srgbClr val="000000"/>
              </a:solidFill>
              <a:latin typeface="Times New Roman" pitchFamily="18" charset="0"/>
              <a:ea typeface="楷体_GB2312"/>
              <a:cs typeface="楷体_GB2312"/>
            </a:endParaRPr>
          </a:p>
        </p:txBody>
      </p:sp>
      <p:sp>
        <p:nvSpPr>
          <p:cNvPr id="43" name="Text Box 119"/>
          <p:cNvSpPr txBox="1">
            <a:spLocks noChangeArrowheads="1"/>
          </p:cNvSpPr>
          <p:nvPr/>
        </p:nvSpPr>
        <p:spPr bwMode="auto">
          <a:xfrm>
            <a:off x="7397750" y="5243513"/>
            <a:ext cx="10810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20000"/>
              </a:lnSpc>
              <a:spcBef>
                <a:spcPct val="50000"/>
              </a:spcBef>
            </a:pPr>
            <a:r>
              <a:rPr kumimoji="1" lang="zh-CN" altLang="en-US" sz="2000" b="1">
                <a:solidFill>
                  <a:srgbClr val="FF0000"/>
                </a:solidFill>
                <a:latin typeface="Times New Roman" pitchFamily="18" charset="0"/>
                <a:ea typeface="楷体_GB2312"/>
                <a:cs typeface="楷体_GB2312"/>
                <a:sym typeface="Symbol" pitchFamily="18" charset="2"/>
              </a:rPr>
              <a:t>上限截止频率</a:t>
            </a:r>
            <a:endParaRPr kumimoji="1" lang="zh-CN" altLang="en-US" sz="2000" b="1">
              <a:solidFill>
                <a:srgbClr val="FF0000"/>
              </a:solidFill>
              <a:latin typeface="Times New Roman" pitchFamily="18" charset="0"/>
              <a:ea typeface="楷体_GB2312"/>
              <a:cs typeface="楷体_GB2312"/>
            </a:endParaRPr>
          </a:p>
        </p:txBody>
      </p:sp>
      <p:graphicFrame>
        <p:nvGraphicFramePr>
          <p:cNvPr id="44" name="Object 120"/>
          <p:cNvGraphicFramePr>
            <a:graphicFrameLocks noChangeAspect="1"/>
          </p:cNvGraphicFramePr>
          <p:nvPr/>
        </p:nvGraphicFramePr>
        <p:xfrm>
          <a:off x="1187450" y="5243513"/>
          <a:ext cx="2652713" cy="801687"/>
        </p:xfrm>
        <a:graphic>
          <a:graphicData uri="http://schemas.openxmlformats.org/presentationml/2006/ole">
            <mc:AlternateContent xmlns:mc="http://schemas.openxmlformats.org/markup-compatibility/2006">
              <mc:Choice xmlns:v="urn:schemas-microsoft-com:vml" Requires="v">
                <p:oleObj spid="_x0000_s125566" name="公式" r:id="rId26" imgW="1536700" imgH="469900" progId="Equation.3">
                  <p:embed/>
                </p:oleObj>
              </mc:Choice>
              <mc:Fallback>
                <p:oleObj name="公式" r:id="rId26" imgW="1536700" imgH="469900"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187450" y="5243513"/>
                        <a:ext cx="2652713" cy="80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 name="Text Box 122"/>
          <p:cNvSpPr txBox="1">
            <a:spLocks noChangeArrowheads="1"/>
          </p:cNvSpPr>
          <p:nvPr/>
        </p:nvSpPr>
        <p:spPr bwMode="auto">
          <a:xfrm>
            <a:off x="3924300" y="5243513"/>
            <a:ext cx="14081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20000"/>
              </a:lnSpc>
              <a:spcBef>
                <a:spcPct val="50000"/>
              </a:spcBef>
            </a:pPr>
            <a:r>
              <a:rPr kumimoji="1" lang="zh-CN" altLang="en-US" sz="2000" b="1">
                <a:solidFill>
                  <a:srgbClr val="FF0000"/>
                </a:solidFill>
                <a:latin typeface="Times New Roman" pitchFamily="18" charset="0"/>
                <a:ea typeface="楷体_GB2312"/>
                <a:cs typeface="楷体_GB2312"/>
                <a:sym typeface="Symbol" pitchFamily="18" charset="2"/>
              </a:rPr>
              <a:t>通带内源电压增益</a:t>
            </a:r>
          </a:p>
        </p:txBody>
      </p:sp>
      <p:graphicFrame>
        <p:nvGraphicFramePr>
          <p:cNvPr id="46" name="Object 123"/>
          <p:cNvGraphicFramePr>
            <a:graphicFrameLocks noChangeAspect="1"/>
          </p:cNvGraphicFramePr>
          <p:nvPr/>
        </p:nvGraphicFramePr>
        <p:xfrm>
          <a:off x="5765800" y="5316538"/>
          <a:ext cx="1435100" cy="752475"/>
        </p:xfrm>
        <a:graphic>
          <a:graphicData uri="http://schemas.openxmlformats.org/presentationml/2006/ole">
            <mc:AlternateContent xmlns:mc="http://schemas.openxmlformats.org/markup-compatibility/2006">
              <mc:Choice xmlns:v="urn:schemas-microsoft-com:vml" Requires="v">
                <p:oleObj spid="_x0000_s125567" name="公式" r:id="rId28" imgW="850531" imgH="444307" progId="Equation.3">
                  <p:embed/>
                </p:oleObj>
              </mc:Choice>
              <mc:Fallback>
                <p:oleObj name="公式" r:id="rId28" imgW="850531" imgH="444307" progId="Equation.3">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765800" y="5316538"/>
                        <a:ext cx="14351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 name="Text Box 20"/>
          <p:cNvSpPr txBox="1">
            <a:spLocks noChangeArrowheads="1"/>
          </p:cNvSpPr>
          <p:nvPr/>
        </p:nvSpPr>
        <p:spPr bwMode="auto">
          <a:xfrm>
            <a:off x="179388" y="6165304"/>
            <a:ext cx="8964612" cy="457200"/>
          </a:xfrm>
          <a:prstGeom prst="rect">
            <a:avLst/>
          </a:prstGeom>
          <a:solidFill>
            <a:srgbClr val="FFFF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sz="2400" b="1" dirty="0"/>
              <a:t>结论：</a:t>
            </a:r>
            <a:r>
              <a:rPr lang="zh-CN" sz="2400" b="1" dirty="0">
                <a:solidFill>
                  <a:srgbClr val="FF0000"/>
                </a:solidFill>
              </a:rPr>
              <a:t>高频响应</a:t>
            </a:r>
            <a:r>
              <a:rPr lang="zh-CN" altLang="zh-CN" sz="2400" b="1" dirty="0">
                <a:solidFill>
                  <a:srgbClr val="FF0000"/>
                </a:solidFill>
              </a:rPr>
              <a:t>=</a:t>
            </a:r>
            <a:r>
              <a:rPr lang="zh-CN" sz="2400" b="1" dirty="0">
                <a:solidFill>
                  <a:srgbClr val="FF0000"/>
                </a:solidFill>
              </a:rPr>
              <a:t>中频源电压增益*</a:t>
            </a:r>
            <a:r>
              <a:rPr lang="zh-CN" altLang="zh-CN" sz="2400" b="1" dirty="0">
                <a:solidFill>
                  <a:srgbClr val="FF0000"/>
                </a:solidFill>
              </a:rPr>
              <a:t>RC</a:t>
            </a:r>
            <a:r>
              <a:rPr lang="zh-CN" sz="2400" b="1" dirty="0">
                <a:solidFill>
                  <a:srgbClr val="FF0000"/>
                </a:solidFill>
              </a:rPr>
              <a:t>低通的频率响应</a:t>
            </a:r>
          </a:p>
        </p:txBody>
      </p:sp>
    </p:spTree>
    <p:extLst>
      <p:ext uri="{BB962C8B-B14F-4D97-AF65-F5344CB8AC3E}">
        <p14:creationId xmlns:p14="http://schemas.microsoft.com/office/powerpoint/2010/main" val="11286574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strips(downRight)">
                                      <p:cBhvr>
                                        <p:cTn id="7" dur="500"/>
                                        <p:tgtEl>
                                          <p:spTgt spid="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strips(downRight)">
                                      <p:cBhvr>
                                        <p:cTn id="12" dur="500"/>
                                        <p:tgtEl>
                                          <p:spTgt spid="33"/>
                                        </p:tgtEl>
                                      </p:cBhvr>
                                    </p:animEffect>
                                  </p:childTnLst>
                                </p:cTn>
                              </p:par>
                              <p:par>
                                <p:cTn id="13" presetID="18" presetClass="entr" presetSubtype="6"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strips(downRight)">
                                      <p:cBhvr>
                                        <p:cTn id="15" dur="500"/>
                                        <p:tgtEl>
                                          <p:spTgt spid="3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8" presetClass="entr" presetSubtype="6" fill="hold" nodeType="click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strips(downRight)">
                                      <p:cBhvr>
                                        <p:cTn id="20" dur="500"/>
                                        <p:tgtEl>
                                          <p:spTgt spid="3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8" presetClass="entr" presetSubtype="6" fill="hold" nodeType="click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strips(downRight)">
                                      <p:cBhvr>
                                        <p:cTn id="25" dur="500"/>
                                        <p:tgtEl>
                                          <p:spTgt spid="3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8" presetClass="entr" presetSubtype="6" fill="hold" grpId="0" nodeType="click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strips(downRight)">
                                      <p:cBhvr>
                                        <p:cTn id="30" dur="500"/>
                                        <p:tgtEl>
                                          <p:spTgt spid="39"/>
                                        </p:tgtEl>
                                      </p:cBhvr>
                                    </p:animEffect>
                                  </p:childTnLst>
                                </p:cTn>
                              </p:par>
                            </p:childTnLst>
                          </p:cTn>
                        </p:par>
                        <p:par>
                          <p:cTn id="31" fill="hold" nodeType="afterGroup">
                            <p:stCondLst>
                              <p:cond delay="500"/>
                            </p:stCondLst>
                            <p:childTnLst>
                              <p:par>
                                <p:cTn id="32" presetID="18" presetClass="entr" presetSubtype="6" fill="hold" nodeType="after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strips(downRight)">
                                      <p:cBhvr>
                                        <p:cTn id="34" dur="500"/>
                                        <p:tgtEl>
                                          <p:spTgt spid="3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8" presetClass="entr" presetSubtype="6" fill="hold" nodeType="click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strips(downRight)">
                                      <p:cBhvr>
                                        <p:cTn id="39" dur="500"/>
                                        <p:tgtEl>
                                          <p:spTgt spid="41"/>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8" presetClass="entr" presetSubtype="6" fill="hold" nodeType="click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strips(downRight)">
                                      <p:cBhvr>
                                        <p:cTn id="44" dur="500"/>
                                        <p:tgtEl>
                                          <p:spTgt spid="40"/>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8" presetClass="entr" presetSubtype="6" fill="hold" grpId="0" nodeType="clickEffect">
                                  <p:stCondLst>
                                    <p:cond delay="0"/>
                                  </p:stCondLst>
                                  <p:childTnLst>
                                    <p:set>
                                      <p:cBhvr>
                                        <p:cTn id="48" dur="1" fill="hold">
                                          <p:stCondLst>
                                            <p:cond delay="0"/>
                                          </p:stCondLst>
                                        </p:cTn>
                                        <p:tgtEl>
                                          <p:spTgt spid="42"/>
                                        </p:tgtEl>
                                        <p:attrNameLst>
                                          <p:attrName>style.visibility</p:attrName>
                                        </p:attrNameLst>
                                      </p:cBhvr>
                                      <p:to>
                                        <p:strVal val="visible"/>
                                      </p:to>
                                    </p:set>
                                    <p:animEffect transition="in" filter="strips(downRight)">
                                      <p:cBhvr>
                                        <p:cTn id="49" dur="500"/>
                                        <p:tgtEl>
                                          <p:spTgt spid="42"/>
                                        </p:tgtEl>
                                      </p:cBhvr>
                                    </p:animEffect>
                                  </p:childTnLst>
                                </p:cTn>
                              </p:par>
                            </p:childTnLst>
                          </p:cTn>
                        </p:par>
                        <p:par>
                          <p:cTn id="50" fill="hold" nodeType="afterGroup">
                            <p:stCondLst>
                              <p:cond delay="500"/>
                            </p:stCondLst>
                            <p:childTnLst>
                              <p:par>
                                <p:cTn id="51" presetID="18" presetClass="entr" presetSubtype="6" fill="hold" nodeType="afterEffect">
                                  <p:stCondLst>
                                    <p:cond delay="0"/>
                                  </p:stCondLst>
                                  <p:childTnLst>
                                    <p:set>
                                      <p:cBhvr>
                                        <p:cTn id="52" dur="1" fill="hold">
                                          <p:stCondLst>
                                            <p:cond delay="0"/>
                                          </p:stCondLst>
                                        </p:cTn>
                                        <p:tgtEl>
                                          <p:spTgt spid="44"/>
                                        </p:tgtEl>
                                        <p:attrNameLst>
                                          <p:attrName>style.visibility</p:attrName>
                                        </p:attrNameLst>
                                      </p:cBhvr>
                                      <p:to>
                                        <p:strVal val="visible"/>
                                      </p:to>
                                    </p:set>
                                    <p:animEffect transition="in" filter="strips(downRight)">
                                      <p:cBhvr>
                                        <p:cTn id="53" dur="500"/>
                                        <p:tgtEl>
                                          <p:spTgt spid="44"/>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8" presetClass="entr" presetSubtype="6" fill="hold" grpId="0" nodeType="clickEffect">
                                  <p:stCondLst>
                                    <p:cond delay="0"/>
                                  </p:stCondLst>
                                  <p:childTnLst>
                                    <p:set>
                                      <p:cBhvr>
                                        <p:cTn id="57" dur="1" fill="hold">
                                          <p:stCondLst>
                                            <p:cond delay="0"/>
                                          </p:stCondLst>
                                        </p:cTn>
                                        <p:tgtEl>
                                          <p:spTgt spid="45"/>
                                        </p:tgtEl>
                                        <p:attrNameLst>
                                          <p:attrName>style.visibility</p:attrName>
                                        </p:attrNameLst>
                                      </p:cBhvr>
                                      <p:to>
                                        <p:strVal val="visible"/>
                                      </p:to>
                                    </p:set>
                                    <p:animEffect transition="in" filter="strips(downRight)">
                                      <p:cBhvr>
                                        <p:cTn id="58" dur="500"/>
                                        <p:tgtEl>
                                          <p:spTgt spid="45"/>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18" presetClass="entr" presetSubtype="6" fill="hold" nodeType="clickEffect">
                                  <p:stCondLst>
                                    <p:cond delay="0"/>
                                  </p:stCondLst>
                                  <p:childTnLst>
                                    <p:set>
                                      <p:cBhvr>
                                        <p:cTn id="62" dur="1" fill="hold">
                                          <p:stCondLst>
                                            <p:cond delay="0"/>
                                          </p:stCondLst>
                                        </p:cTn>
                                        <p:tgtEl>
                                          <p:spTgt spid="46"/>
                                        </p:tgtEl>
                                        <p:attrNameLst>
                                          <p:attrName>style.visibility</p:attrName>
                                        </p:attrNameLst>
                                      </p:cBhvr>
                                      <p:to>
                                        <p:strVal val="visible"/>
                                      </p:to>
                                    </p:set>
                                    <p:animEffect transition="in" filter="strips(downRight)">
                                      <p:cBhvr>
                                        <p:cTn id="63" dur="500"/>
                                        <p:tgtEl>
                                          <p:spTgt spid="46"/>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8" presetClass="entr" presetSubtype="6" fill="hold" grpId="0" nodeType="clickEffect">
                                  <p:stCondLst>
                                    <p:cond delay="0"/>
                                  </p:stCondLst>
                                  <p:childTnLst>
                                    <p:set>
                                      <p:cBhvr>
                                        <p:cTn id="67" dur="1" fill="hold">
                                          <p:stCondLst>
                                            <p:cond delay="0"/>
                                          </p:stCondLst>
                                        </p:cTn>
                                        <p:tgtEl>
                                          <p:spTgt spid="43"/>
                                        </p:tgtEl>
                                        <p:attrNameLst>
                                          <p:attrName>style.visibility</p:attrName>
                                        </p:attrNameLst>
                                      </p:cBhvr>
                                      <p:to>
                                        <p:strVal val="visible"/>
                                      </p:to>
                                    </p:set>
                                    <p:animEffect transition="in" filter="strips(downRight)">
                                      <p:cBhvr>
                                        <p:cTn id="68" dur="500"/>
                                        <p:tgtEl>
                                          <p:spTgt spid="43"/>
                                        </p:tgtEl>
                                      </p:cBhvr>
                                    </p:animEffec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24"/>
                                        </p:tgtEl>
                                        <p:attrNameLst>
                                          <p:attrName>style.visibility</p:attrName>
                                        </p:attrNameLst>
                                      </p:cBhvr>
                                      <p:to>
                                        <p:strVal val="visible"/>
                                      </p:to>
                                    </p:set>
                                    <p:anim calcmode="lin" valueType="num">
                                      <p:cBhvr additive="base">
                                        <p:cTn id="73" dur="500" fill="hold"/>
                                        <p:tgtEl>
                                          <p:spTgt spid="24"/>
                                        </p:tgtEl>
                                        <p:attrNameLst>
                                          <p:attrName>ppt_x</p:attrName>
                                        </p:attrNameLst>
                                      </p:cBhvr>
                                      <p:tavLst>
                                        <p:tav tm="0">
                                          <p:val>
                                            <p:strVal val="#ppt_x"/>
                                          </p:val>
                                        </p:tav>
                                        <p:tav tm="100000">
                                          <p:val>
                                            <p:strVal val="#ppt_x"/>
                                          </p:val>
                                        </p:tav>
                                      </p:tavLst>
                                    </p:anim>
                                    <p:anim calcmode="lin" valueType="num">
                                      <p:cBhvr additive="base">
                                        <p:cTn id="7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utoUpdateAnimBg="0"/>
      <p:bldP spid="34" grpId="0" animBg="1"/>
      <p:bldP spid="39" grpId="0" autoUpdateAnimBg="0"/>
      <p:bldP spid="42" grpId="0" autoUpdateAnimBg="0"/>
      <p:bldP spid="43" grpId="0" autoUpdateAnimBg="0"/>
      <p:bldP spid="45" grpId="0" autoUpdateAnimBg="0"/>
      <p:bldP spid="24"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a:xfrm>
            <a:off x="701675" y="71438"/>
            <a:ext cx="7888288" cy="646112"/>
          </a:xfrm>
        </p:spPr>
        <p:txBody>
          <a:bodyPr/>
          <a:lstStyle/>
          <a:p>
            <a:r>
              <a:rPr lang="en-US" altLang="zh-CN" smtClean="0"/>
              <a:t>6.4.2  </a:t>
            </a:r>
            <a:r>
              <a:rPr lang="zh-CN" altLang="en-US" smtClean="0"/>
              <a:t>共源放大电路的高频响应</a:t>
            </a:r>
          </a:p>
        </p:txBody>
      </p:sp>
      <p:sp>
        <p:nvSpPr>
          <p:cNvPr id="56323" name="Rectangle 16">
            <a:hlinkClick r:id="rId3" action="ppaction://hlinksldjump"/>
          </p:cNvPr>
          <p:cNvSpPr>
            <a:spLocks noChangeArrowheads="1"/>
          </p:cNvSpPr>
          <p:nvPr/>
        </p:nvSpPr>
        <p:spPr bwMode="auto">
          <a:xfrm>
            <a:off x="425450" y="723900"/>
            <a:ext cx="8178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spcBef>
                <a:spcPct val="0"/>
              </a:spcBef>
              <a:buFontTx/>
              <a:buNone/>
            </a:pPr>
            <a:r>
              <a:rPr lang="en-US" altLang="zh-CN" sz="2400" b="1">
                <a:solidFill>
                  <a:srgbClr val="800000"/>
                </a:solidFill>
                <a:latin typeface="Times New Roman" pitchFamily="18" charset="0"/>
                <a:ea typeface="楷体_GB2312"/>
                <a:cs typeface="楷体_GB2312"/>
              </a:rPr>
              <a:t>4.  </a:t>
            </a:r>
            <a:r>
              <a:rPr lang="zh-CN" altLang="en-US" sz="2400" b="1">
                <a:solidFill>
                  <a:srgbClr val="800000"/>
                </a:solidFill>
                <a:latin typeface="Times New Roman" pitchFamily="18" charset="0"/>
                <a:ea typeface="楷体_GB2312"/>
                <a:cs typeface="楷体_GB2312"/>
              </a:rPr>
              <a:t>高频响应和上限频率</a:t>
            </a:r>
          </a:p>
        </p:txBody>
      </p:sp>
      <p:graphicFrame>
        <p:nvGraphicFramePr>
          <p:cNvPr id="56324" name="Object 17"/>
          <p:cNvGraphicFramePr>
            <a:graphicFrameLocks noChangeAspect="1"/>
          </p:cNvGraphicFramePr>
          <p:nvPr/>
        </p:nvGraphicFramePr>
        <p:xfrm>
          <a:off x="1042988" y="1268413"/>
          <a:ext cx="2160587" cy="776287"/>
        </p:xfrm>
        <a:graphic>
          <a:graphicData uri="http://schemas.openxmlformats.org/presentationml/2006/ole">
            <mc:AlternateContent xmlns:mc="http://schemas.openxmlformats.org/markup-compatibility/2006">
              <mc:Choice xmlns:v="urn:schemas-microsoft-com:vml" Requires="v">
                <p:oleObj spid="_x0000_s126138" name="公式" r:id="rId4" imgW="1270000" imgH="457200" progId="Equation.3">
                  <p:embed/>
                </p:oleObj>
              </mc:Choice>
              <mc:Fallback>
                <p:oleObj name="公式" r:id="rId4" imgW="1270000" imgH="457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2988" y="1268413"/>
                        <a:ext cx="2160587" cy="776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25" name="Object 18"/>
          <p:cNvGraphicFramePr>
            <a:graphicFrameLocks noChangeAspect="1"/>
          </p:cNvGraphicFramePr>
          <p:nvPr/>
        </p:nvGraphicFramePr>
        <p:xfrm>
          <a:off x="1187450" y="2044700"/>
          <a:ext cx="2652713" cy="801688"/>
        </p:xfrm>
        <a:graphic>
          <a:graphicData uri="http://schemas.openxmlformats.org/presentationml/2006/ole">
            <mc:AlternateContent xmlns:mc="http://schemas.openxmlformats.org/markup-compatibility/2006">
              <mc:Choice xmlns:v="urn:schemas-microsoft-com:vml" Requires="v">
                <p:oleObj spid="_x0000_s126139" name="公式" r:id="rId6" imgW="1536700" imgH="469900" progId="Equation.3">
                  <p:embed/>
                </p:oleObj>
              </mc:Choice>
              <mc:Fallback>
                <p:oleObj name="公式" r:id="rId6" imgW="1536700" imgH="4699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87450" y="2044700"/>
                        <a:ext cx="2652713"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1" name="Group 19"/>
          <p:cNvGrpSpPr>
            <a:grpSpLocks/>
          </p:cNvGrpSpPr>
          <p:nvPr/>
        </p:nvGrpSpPr>
        <p:grpSpPr bwMode="auto">
          <a:xfrm>
            <a:off x="525463" y="5589588"/>
            <a:ext cx="5334000" cy="396875"/>
            <a:chOff x="192" y="3509"/>
            <a:chExt cx="3360" cy="250"/>
          </a:xfrm>
        </p:grpSpPr>
        <p:sp>
          <p:nvSpPr>
            <p:cNvPr id="56334" name="Text Box 20"/>
            <p:cNvSpPr txBox="1">
              <a:spLocks noChangeArrowheads="1"/>
            </p:cNvSpPr>
            <p:nvPr/>
          </p:nvSpPr>
          <p:spPr bwMode="auto">
            <a:xfrm>
              <a:off x="960" y="3509"/>
              <a:ext cx="25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spcBef>
                  <a:spcPct val="50000"/>
                </a:spcBef>
              </a:pPr>
              <a:r>
                <a:rPr kumimoji="1" lang="en-US" altLang="zh-CN" sz="2000" b="1" i="1" dirty="0">
                  <a:solidFill>
                    <a:srgbClr val="000000"/>
                  </a:solidFill>
                  <a:latin typeface="Times New Roman" pitchFamily="18" charset="0"/>
                  <a:ea typeface="华康简宋"/>
                  <a:cs typeface="华康简宋"/>
                  <a:sym typeface="Symbol" pitchFamily="18" charset="2"/>
                </a:rPr>
                <a:t></a:t>
              </a:r>
              <a:r>
                <a:rPr kumimoji="1" lang="zh-CN" altLang="en-US" sz="2000" b="1" dirty="0">
                  <a:solidFill>
                    <a:srgbClr val="000000"/>
                  </a:solidFill>
                  <a:latin typeface="Times New Roman" pitchFamily="18" charset="0"/>
                  <a:ea typeface="华康简宋"/>
                  <a:cs typeface="华康简宋"/>
                </a:rPr>
                <a:t>＝</a:t>
              </a:r>
              <a:r>
                <a:rPr kumimoji="1" lang="zh-CN" altLang="en-US" sz="2000" b="1" dirty="0">
                  <a:solidFill>
                    <a:srgbClr val="000000"/>
                  </a:solidFill>
                  <a:latin typeface="Times New Roman" pitchFamily="18" charset="0"/>
                  <a:ea typeface="楷体_GB2312"/>
                  <a:cs typeface="楷体_GB2312"/>
                </a:rPr>
                <a:t>－</a:t>
              </a:r>
              <a:r>
                <a:rPr kumimoji="1" lang="en-US" altLang="zh-CN" sz="2000" b="1" dirty="0">
                  <a:solidFill>
                    <a:srgbClr val="000000"/>
                  </a:solidFill>
                  <a:latin typeface="Times New Roman" pitchFamily="18" charset="0"/>
                  <a:ea typeface="华康简宋"/>
                  <a:cs typeface="华康简宋"/>
                </a:rPr>
                <a:t>180</a:t>
              </a:r>
              <a:r>
                <a:rPr kumimoji="1" lang="en-US" altLang="zh-CN" sz="2000" b="1" dirty="0">
                  <a:solidFill>
                    <a:srgbClr val="000000"/>
                  </a:solidFill>
                  <a:latin typeface="Times New Roman" pitchFamily="18" charset="0"/>
                  <a:ea typeface="华康简宋"/>
                  <a:cs typeface="华康简宋"/>
                  <a:sym typeface="Symbol" pitchFamily="18" charset="2"/>
                </a:rPr>
                <a:t></a:t>
              </a:r>
              <a:r>
                <a:rPr kumimoji="1" lang="zh-CN" altLang="en-US" sz="2000" b="1" dirty="0">
                  <a:solidFill>
                    <a:srgbClr val="000000"/>
                  </a:solidFill>
                  <a:latin typeface="Times New Roman" pitchFamily="18" charset="0"/>
                  <a:ea typeface="楷体_GB2312"/>
                  <a:cs typeface="楷体_GB2312"/>
                </a:rPr>
                <a:t>－</a:t>
              </a:r>
              <a:r>
                <a:rPr kumimoji="1" lang="en-US" altLang="zh-CN" sz="2000" b="1" dirty="0" err="1">
                  <a:solidFill>
                    <a:srgbClr val="000000"/>
                  </a:solidFill>
                  <a:latin typeface="Times New Roman" pitchFamily="18" charset="0"/>
                  <a:ea typeface="华康简宋"/>
                  <a:cs typeface="华康简宋"/>
                </a:rPr>
                <a:t>arctg</a:t>
              </a:r>
              <a:r>
                <a:rPr kumimoji="1" lang="en-US" altLang="zh-CN" sz="2000" b="1" dirty="0">
                  <a:solidFill>
                    <a:srgbClr val="000000"/>
                  </a:solidFill>
                  <a:latin typeface="Times New Roman" pitchFamily="18" charset="0"/>
                  <a:ea typeface="华康简宋"/>
                  <a:cs typeface="华康简宋"/>
                </a:rPr>
                <a:t>(</a:t>
              </a:r>
              <a:r>
                <a:rPr kumimoji="1" lang="en-US" altLang="zh-CN" sz="2000" b="1" i="1" dirty="0">
                  <a:solidFill>
                    <a:srgbClr val="000000"/>
                  </a:solidFill>
                  <a:latin typeface="Times New Roman" pitchFamily="18" charset="0"/>
                  <a:ea typeface="华康简宋"/>
                  <a:cs typeface="华康简宋"/>
                </a:rPr>
                <a:t>f</a:t>
              </a:r>
              <a:r>
                <a:rPr kumimoji="1" lang="en-US" altLang="zh-CN" sz="2000" b="1" dirty="0">
                  <a:solidFill>
                    <a:srgbClr val="000000"/>
                  </a:solidFill>
                  <a:latin typeface="Times New Roman" pitchFamily="18" charset="0"/>
                  <a:ea typeface="华康简宋"/>
                  <a:cs typeface="华康简宋"/>
                </a:rPr>
                <a:t>/</a:t>
              </a:r>
              <a:r>
                <a:rPr kumimoji="1" lang="en-US" altLang="zh-CN" sz="2000" b="1" i="1" dirty="0">
                  <a:solidFill>
                    <a:srgbClr val="000000"/>
                  </a:solidFill>
                  <a:latin typeface="Times New Roman" pitchFamily="18" charset="0"/>
                  <a:ea typeface="华康简宋"/>
                  <a:cs typeface="华康简宋"/>
                </a:rPr>
                <a:t>f</a:t>
              </a:r>
              <a:r>
                <a:rPr kumimoji="1" lang="en-US" altLang="zh-CN" sz="2000" b="1" baseline="-30000" dirty="0">
                  <a:solidFill>
                    <a:srgbClr val="000000"/>
                  </a:solidFill>
                  <a:latin typeface="Times New Roman" pitchFamily="18" charset="0"/>
                  <a:ea typeface="华康简宋"/>
                  <a:cs typeface="华康简宋"/>
                </a:rPr>
                <a:t>H</a:t>
              </a:r>
              <a:r>
                <a:rPr kumimoji="1" lang="en-US" altLang="zh-CN" sz="2000" b="1" dirty="0">
                  <a:solidFill>
                    <a:srgbClr val="000000"/>
                  </a:solidFill>
                  <a:latin typeface="Times New Roman" pitchFamily="18" charset="0"/>
                  <a:ea typeface="华康简宋"/>
                  <a:cs typeface="华康简宋"/>
                </a:rPr>
                <a:t>)</a:t>
              </a:r>
              <a:r>
                <a:rPr kumimoji="1" lang="en-US" altLang="zh-CN" sz="2000" b="1" dirty="0">
                  <a:solidFill>
                    <a:srgbClr val="000000"/>
                  </a:solidFill>
                  <a:latin typeface="Times New Roman" pitchFamily="18" charset="0"/>
                  <a:ea typeface="楷体_GB2312"/>
                  <a:cs typeface="楷体_GB2312"/>
                </a:rPr>
                <a:t> </a:t>
              </a:r>
            </a:p>
          </p:txBody>
        </p:sp>
        <p:sp>
          <p:nvSpPr>
            <p:cNvPr id="56335" name="Text Box 21"/>
            <p:cNvSpPr txBox="1">
              <a:spLocks noChangeArrowheads="1"/>
            </p:cNvSpPr>
            <p:nvPr/>
          </p:nvSpPr>
          <p:spPr bwMode="auto">
            <a:xfrm>
              <a:off x="192" y="3509"/>
              <a:ext cx="9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spcBef>
                  <a:spcPct val="50000"/>
                </a:spcBef>
              </a:pPr>
              <a:r>
                <a:rPr kumimoji="1" lang="zh-CN" altLang="en-US" sz="2000" b="1">
                  <a:solidFill>
                    <a:srgbClr val="000000"/>
                  </a:solidFill>
                  <a:latin typeface="Times New Roman" pitchFamily="18" charset="0"/>
                  <a:ea typeface="楷体_GB2312"/>
                  <a:cs typeface="楷体_GB2312"/>
                  <a:sym typeface="Symbol" pitchFamily="18" charset="2"/>
                </a:rPr>
                <a:t>相频响应</a:t>
              </a:r>
              <a:endParaRPr kumimoji="1" lang="zh-CN" altLang="en-US" sz="2000" b="1">
                <a:solidFill>
                  <a:srgbClr val="000000"/>
                </a:solidFill>
                <a:latin typeface="Times New Roman" pitchFamily="18" charset="0"/>
                <a:ea typeface="楷体_GB2312"/>
                <a:cs typeface="楷体_GB2312"/>
              </a:endParaRPr>
            </a:p>
          </p:txBody>
        </p:sp>
      </p:grpSp>
      <p:grpSp>
        <p:nvGrpSpPr>
          <p:cNvPr id="24" name="Group 22"/>
          <p:cNvGrpSpPr>
            <a:grpSpLocks/>
          </p:cNvGrpSpPr>
          <p:nvPr/>
        </p:nvGrpSpPr>
        <p:grpSpPr bwMode="auto">
          <a:xfrm>
            <a:off x="431800" y="3248025"/>
            <a:ext cx="3929063" cy="1708150"/>
            <a:chOff x="144" y="2380"/>
            <a:chExt cx="2475" cy="1076"/>
          </a:xfrm>
        </p:grpSpPr>
        <p:sp>
          <p:nvSpPr>
            <p:cNvPr id="25" name="Text Box 23"/>
            <p:cNvSpPr txBox="1">
              <a:spLocks noChangeArrowheads="1"/>
            </p:cNvSpPr>
            <p:nvPr/>
          </p:nvSpPr>
          <p:spPr bwMode="auto">
            <a:xfrm>
              <a:off x="144" y="2380"/>
              <a:ext cx="9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defRPr/>
              </a:pPr>
              <a:r>
                <a:rPr kumimoji="1" lang="zh-CN" altLang="en-US" sz="2000" b="1" kern="0" dirty="0">
                  <a:solidFill>
                    <a:srgbClr val="000000"/>
                  </a:solidFill>
                  <a:latin typeface="Times New Roman" pitchFamily="18" charset="0"/>
                  <a:ea typeface="楷体_GB2312" pitchFamily="49" charset="-122"/>
                  <a:sym typeface="Symbol" pitchFamily="18" charset="2"/>
                </a:rPr>
                <a:t>幅频响应</a:t>
              </a:r>
              <a:endParaRPr kumimoji="1" lang="zh-CN" altLang="en-US" sz="2000" b="1" kern="0" dirty="0">
                <a:solidFill>
                  <a:srgbClr val="000000"/>
                </a:solidFill>
                <a:latin typeface="Times New Roman" pitchFamily="18" charset="0"/>
                <a:ea typeface="楷体_GB2312" pitchFamily="49" charset="-122"/>
              </a:endParaRPr>
            </a:p>
          </p:txBody>
        </p:sp>
        <p:graphicFrame>
          <p:nvGraphicFramePr>
            <p:cNvPr id="56333" name="Object 24"/>
            <p:cNvGraphicFramePr>
              <a:graphicFrameLocks noChangeAspect="1"/>
            </p:cNvGraphicFramePr>
            <p:nvPr/>
          </p:nvGraphicFramePr>
          <p:xfrm>
            <a:off x="280" y="2670"/>
            <a:ext cx="2339" cy="786"/>
          </p:xfrm>
          <a:graphic>
            <a:graphicData uri="http://schemas.openxmlformats.org/presentationml/2006/ole">
              <mc:AlternateContent xmlns:mc="http://schemas.openxmlformats.org/markup-compatibility/2006">
                <mc:Choice xmlns:v="urn:schemas-microsoft-com:vml" Requires="v">
                  <p:oleObj spid="_x0000_s126140" name="公式" r:id="rId8" imgW="2184400" imgH="736600" progId="Equation.3">
                    <p:embed/>
                  </p:oleObj>
                </mc:Choice>
                <mc:Fallback>
                  <p:oleObj name="公式" r:id="rId8" imgW="2184400" imgH="7366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0" y="2670"/>
                          <a:ext cx="2339" cy="7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7" name="AutoShape 25"/>
          <p:cNvSpPr>
            <a:spLocks noChangeArrowheads="1"/>
          </p:cNvSpPr>
          <p:nvPr/>
        </p:nvSpPr>
        <p:spPr bwMode="auto">
          <a:xfrm>
            <a:off x="2936875" y="3068638"/>
            <a:ext cx="1368425" cy="674687"/>
          </a:xfrm>
          <a:prstGeom prst="wedgeRoundRectCallout">
            <a:avLst>
              <a:gd name="adj1" fmla="val 2204"/>
              <a:gd name="adj2" fmla="val 115412"/>
              <a:gd name="adj3" fmla="val 16667"/>
            </a:avLst>
          </a:prstGeom>
          <a:solidFill>
            <a:srgbClr val="CCFF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p>
            <a:pPr algn="ctr">
              <a:defRPr/>
            </a:pPr>
            <a:r>
              <a:rPr kumimoji="1" lang="en-US" altLang="zh-CN" b="1" i="1" kern="0">
                <a:solidFill>
                  <a:srgbClr val="CC0000"/>
                </a:solidFill>
                <a:latin typeface="Times New Roman" pitchFamily="18" charset="0"/>
                <a:ea typeface="楷体_GB2312" pitchFamily="49" charset="-122"/>
                <a:sym typeface="Symbol" pitchFamily="18" charset="2"/>
              </a:rPr>
              <a:t>RC</a:t>
            </a:r>
            <a:r>
              <a:rPr kumimoji="1" lang="zh-CN" altLang="en-US" b="1" kern="0">
                <a:solidFill>
                  <a:srgbClr val="CC0000"/>
                </a:solidFill>
                <a:latin typeface="楷体_GB2312" pitchFamily="49" charset="-122"/>
                <a:ea typeface="楷体_GB2312" pitchFamily="49" charset="-122"/>
                <a:sym typeface="Symbol" pitchFamily="18" charset="2"/>
              </a:rPr>
              <a:t>低通电路幅频响应</a:t>
            </a:r>
          </a:p>
        </p:txBody>
      </p:sp>
      <p:sp>
        <p:nvSpPr>
          <p:cNvPr id="28" name="AutoShape 26"/>
          <p:cNvSpPr>
            <a:spLocks noChangeArrowheads="1"/>
          </p:cNvSpPr>
          <p:nvPr/>
        </p:nvSpPr>
        <p:spPr bwMode="auto">
          <a:xfrm>
            <a:off x="1727200" y="3068638"/>
            <a:ext cx="935038" cy="379412"/>
          </a:xfrm>
          <a:prstGeom prst="wedgeRoundRectCallout">
            <a:avLst>
              <a:gd name="adj1" fmla="val 41852"/>
              <a:gd name="adj2" fmla="val 125731"/>
              <a:gd name="adj3" fmla="val 16667"/>
            </a:avLst>
          </a:prstGeom>
          <a:solidFill>
            <a:srgbClr val="CCFF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p>
            <a:pPr algn="ctr">
              <a:defRPr/>
            </a:pPr>
            <a:r>
              <a:rPr kumimoji="1" lang="zh-CN" altLang="en-US" b="1" kern="0">
                <a:solidFill>
                  <a:srgbClr val="CC0000"/>
                </a:solidFill>
                <a:latin typeface="楷体_GB2312" pitchFamily="49" charset="-122"/>
                <a:ea typeface="楷体_GB2312" pitchFamily="49" charset="-122"/>
                <a:sym typeface="Symbol" pitchFamily="18" charset="2"/>
              </a:rPr>
              <a:t>常数项</a:t>
            </a:r>
          </a:p>
        </p:txBody>
      </p:sp>
      <p:sp>
        <p:nvSpPr>
          <p:cNvPr id="29" name="AutoShape 27"/>
          <p:cNvSpPr>
            <a:spLocks noChangeArrowheads="1"/>
          </p:cNvSpPr>
          <p:nvPr/>
        </p:nvSpPr>
        <p:spPr bwMode="auto">
          <a:xfrm>
            <a:off x="681038" y="4770438"/>
            <a:ext cx="1368425" cy="674687"/>
          </a:xfrm>
          <a:prstGeom prst="wedgeRoundRectCallout">
            <a:avLst>
              <a:gd name="adj1" fmla="val 82250"/>
              <a:gd name="adj2" fmla="val 71884"/>
              <a:gd name="adj3" fmla="val 16667"/>
            </a:avLst>
          </a:prstGeom>
          <a:solidFill>
            <a:srgbClr val="CCFF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spAutoFit/>
          </a:bodyPr>
          <a:lstStyle/>
          <a:p>
            <a:pPr algn="ctr">
              <a:defRPr/>
            </a:pPr>
            <a:r>
              <a:rPr kumimoji="1" lang="zh-CN" altLang="en-US" b="1" kern="0">
                <a:solidFill>
                  <a:srgbClr val="CC0000"/>
                </a:solidFill>
                <a:latin typeface="楷体_GB2312" pitchFamily="49" charset="-122"/>
                <a:ea typeface="楷体_GB2312" pitchFamily="49" charset="-122"/>
                <a:sym typeface="Symbol" pitchFamily="18" charset="2"/>
              </a:rPr>
              <a:t>共源通带增益的相位</a:t>
            </a:r>
          </a:p>
        </p:txBody>
      </p:sp>
      <p:graphicFrame>
        <p:nvGraphicFramePr>
          <p:cNvPr id="30" name="Object 29"/>
          <p:cNvGraphicFramePr>
            <a:graphicFrameLocks noChangeAspect="1"/>
          </p:cNvGraphicFramePr>
          <p:nvPr/>
        </p:nvGraphicFramePr>
        <p:xfrm>
          <a:off x="4305300" y="714375"/>
          <a:ext cx="4786313" cy="5307013"/>
        </p:xfrm>
        <a:graphic>
          <a:graphicData uri="http://schemas.openxmlformats.org/presentationml/2006/ole">
            <mc:AlternateContent xmlns:mc="http://schemas.openxmlformats.org/markup-compatibility/2006">
              <mc:Choice xmlns:v="urn:schemas-microsoft-com:vml" Requires="v">
                <p:oleObj spid="_x0000_s126141" name="图片" r:id="rId10" imgW="3417697" imgH="3795874" progId="Word.Picture.8">
                  <p:embed/>
                </p:oleObj>
              </mc:Choice>
              <mc:Fallback>
                <p:oleObj name="图片" r:id="rId10" imgW="3417697" imgH="3795874" progId="Word.Picture.8">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05300" y="714375"/>
                        <a:ext cx="4786313" cy="530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242577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strips(downRight)">
                                      <p:cBhvr>
                                        <p:cTn id="7" dur="500"/>
                                        <p:tgtEl>
                                          <p:spTgt spid="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left)">
                                      <p:cBhvr>
                                        <p:cTn id="12" dur="500"/>
                                        <p:tgtEl>
                                          <p:spTgt spid="2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left)">
                                      <p:cBhvr>
                                        <p:cTn id="17" dur="500"/>
                                        <p:tgtEl>
                                          <p:spTgt spid="2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strips(downRight)">
                                      <p:cBhvr>
                                        <p:cTn id="22" dur="500"/>
                                        <p:tgtEl>
                                          <p:spTgt spid="2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wipe(right)">
                                      <p:cBhvr>
                                        <p:cTn id="27" dur="500"/>
                                        <p:tgtEl>
                                          <p:spTgt spid="2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wipe(left)">
                                      <p:cBhvr>
                                        <p:cTn id="3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body" idx="1"/>
          </p:nvPr>
        </p:nvSpPr>
        <p:spPr>
          <a:xfrm>
            <a:off x="18147" y="836712"/>
            <a:ext cx="8783638" cy="5762625"/>
          </a:xfrm>
          <a:noFill/>
          <a:ln/>
        </p:spPr>
        <p:txBody>
          <a:bodyPr>
            <a:normAutofit/>
          </a:bodyPr>
          <a:lstStyle/>
          <a:p>
            <a:pPr>
              <a:buFontTx/>
              <a:buNone/>
            </a:pPr>
            <a:r>
              <a:rPr lang="zh-CN" altLang="en-US" sz="2800" b="1" dirty="0">
                <a:solidFill>
                  <a:srgbClr val="FF0000"/>
                </a:solidFill>
              </a:rPr>
              <a:t>知识点</a:t>
            </a:r>
          </a:p>
          <a:p>
            <a:pPr algn="just">
              <a:buFontTx/>
              <a:buNone/>
            </a:pPr>
            <a:r>
              <a:rPr lang="en-US" altLang="zh-CN" sz="2800" b="1" dirty="0" smtClean="0">
                <a:latin typeface="楷体_GB2312" pitchFamily="1" charset="-122"/>
                <a:ea typeface="楷体_GB2312" pitchFamily="1" charset="-122"/>
              </a:rPr>
              <a:t>   1.</a:t>
            </a:r>
            <a:r>
              <a:rPr lang="zh-CN" altLang="en-US" sz="2800" b="1" dirty="0">
                <a:latin typeface="楷体_GB2312" pitchFamily="1" charset="-122"/>
                <a:ea typeface="楷体_GB2312" pitchFamily="1" charset="-122"/>
              </a:rPr>
              <a:t>分析放大电路频率响应的原则：</a:t>
            </a:r>
          </a:p>
          <a:p>
            <a:pPr>
              <a:buFontTx/>
              <a:buNone/>
            </a:pPr>
            <a:endParaRPr lang="zh-CN" altLang="en-US" sz="2800" b="1" dirty="0">
              <a:latin typeface="楷体_GB2312" pitchFamily="1" charset="-122"/>
              <a:ea typeface="楷体_GB2312" pitchFamily="1" charset="-122"/>
            </a:endParaRPr>
          </a:p>
          <a:p>
            <a:pPr>
              <a:buFontTx/>
              <a:buNone/>
            </a:pPr>
            <a:r>
              <a:rPr lang="zh-CN" altLang="en-US" sz="2800" b="1" dirty="0">
                <a:latin typeface="楷体_GB2312" pitchFamily="1" charset="-122"/>
                <a:ea typeface="楷体_GB2312" pitchFamily="1" charset="-122"/>
              </a:rPr>
              <a:t>  </a:t>
            </a:r>
            <a:endParaRPr lang="en-US" altLang="zh-CN" sz="2800" b="1" dirty="0">
              <a:latin typeface="楷体_GB2312" pitchFamily="1" charset="-122"/>
              <a:ea typeface="楷体_GB2312" pitchFamily="1" charset="-122"/>
            </a:endParaRPr>
          </a:p>
          <a:p>
            <a:pPr>
              <a:buFontTx/>
              <a:buNone/>
            </a:pPr>
            <a:r>
              <a:rPr lang="zh-CN" altLang="en-US" sz="2800" b="1" dirty="0" smtClean="0">
                <a:latin typeface="楷体_GB2312" pitchFamily="1" charset="-122"/>
                <a:ea typeface="楷体_GB2312" pitchFamily="1" charset="-122"/>
              </a:rPr>
              <a:t>   </a:t>
            </a:r>
            <a:r>
              <a:rPr lang="en-US" altLang="zh-CN" sz="2800" b="1" dirty="0" smtClean="0">
                <a:latin typeface="楷体_GB2312" pitchFamily="1" charset="-122"/>
                <a:ea typeface="楷体_GB2312" pitchFamily="1" charset="-122"/>
              </a:rPr>
              <a:t>2</a:t>
            </a:r>
            <a:r>
              <a:rPr lang="zh-CN" altLang="en-US" sz="2800" b="1" dirty="0" smtClean="0">
                <a:latin typeface="楷体_GB2312" pitchFamily="1" charset="-122"/>
                <a:ea typeface="楷体_GB2312" pitchFamily="1" charset="-122"/>
              </a:rPr>
              <a:t>.</a:t>
            </a:r>
            <a:r>
              <a:rPr lang="en-US" altLang="zh-CN" sz="2800" b="1" dirty="0" smtClean="0">
                <a:latin typeface="楷体_GB2312" pitchFamily="1" charset="-122"/>
                <a:ea typeface="楷体_GB2312" pitchFamily="1" charset="-122"/>
              </a:rPr>
              <a:t>FET</a:t>
            </a:r>
            <a:r>
              <a:rPr lang="zh-CN" altLang="en-US" sz="2800" b="1" dirty="0" smtClean="0">
                <a:latin typeface="楷体_GB2312" pitchFamily="1" charset="-122"/>
                <a:ea typeface="楷体_GB2312" pitchFamily="1" charset="-122"/>
              </a:rPr>
              <a:t>的高频</a:t>
            </a:r>
            <a:r>
              <a:rPr lang="zh-CN" altLang="en-US" sz="2800" b="1" dirty="0">
                <a:latin typeface="楷体_GB2312" pitchFamily="1" charset="-122"/>
                <a:ea typeface="楷体_GB2312" pitchFamily="1" charset="-122"/>
              </a:rPr>
              <a:t>小信号</a:t>
            </a:r>
            <a:r>
              <a:rPr lang="zh-CN" altLang="en-US" sz="2800" b="1" dirty="0" smtClean="0">
                <a:latin typeface="楷体_GB2312" pitchFamily="1" charset="-122"/>
                <a:ea typeface="楷体_GB2312" pitchFamily="1" charset="-122"/>
              </a:rPr>
              <a:t>模型。</a:t>
            </a:r>
            <a:endParaRPr lang="en-US" altLang="zh-CN" sz="2800" b="1" dirty="0" smtClean="0">
              <a:latin typeface="楷体_GB2312" pitchFamily="1" charset="-122"/>
              <a:ea typeface="楷体_GB2312" pitchFamily="1" charset="-122"/>
            </a:endParaRPr>
          </a:p>
          <a:p>
            <a:pPr>
              <a:buFontTx/>
              <a:buNone/>
            </a:pPr>
            <a:endParaRPr lang="en-US" altLang="zh-CN" sz="2800" b="1" dirty="0" smtClean="0">
              <a:latin typeface="楷体_GB2312" pitchFamily="1" charset="-122"/>
              <a:ea typeface="楷体_GB2312" pitchFamily="1" charset="-122"/>
            </a:endParaRPr>
          </a:p>
          <a:p>
            <a:pPr>
              <a:buFontTx/>
              <a:buNone/>
            </a:pPr>
            <a:endParaRPr lang="en-US" altLang="zh-CN" sz="2800" b="1" dirty="0" smtClean="0">
              <a:latin typeface="楷体_GB2312" pitchFamily="1" charset="-122"/>
              <a:ea typeface="楷体_GB2312" pitchFamily="1" charset="-122"/>
            </a:endParaRPr>
          </a:p>
          <a:p>
            <a:pPr>
              <a:buFontTx/>
              <a:buNone/>
            </a:pPr>
            <a:r>
              <a:rPr lang="en-US" altLang="zh-CN" sz="2800" b="1" dirty="0">
                <a:latin typeface="楷体_GB2312" pitchFamily="1" charset="-122"/>
                <a:ea typeface="楷体_GB2312" pitchFamily="1" charset="-122"/>
              </a:rPr>
              <a:t> </a:t>
            </a:r>
            <a:r>
              <a:rPr lang="en-US" altLang="zh-CN" sz="2800" b="1" dirty="0" smtClean="0">
                <a:latin typeface="楷体_GB2312" pitchFamily="1" charset="-122"/>
                <a:ea typeface="楷体_GB2312" pitchFamily="1" charset="-122"/>
              </a:rPr>
              <a:t>  3.</a:t>
            </a:r>
            <a:r>
              <a:rPr lang="zh-CN" altLang="en-US" sz="2800" b="1" dirty="0" smtClean="0">
                <a:latin typeface="楷体_GB2312" pitchFamily="1" charset="-122"/>
                <a:ea typeface="楷体_GB2312" pitchFamily="1" charset="-122"/>
              </a:rPr>
              <a:t>共源放大电路高频响</a:t>
            </a:r>
            <a:r>
              <a:rPr lang="zh-CN" altLang="en-US" sz="2800" b="1" dirty="0">
                <a:latin typeface="楷体_GB2312" pitchFamily="1" charset="-122"/>
                <a:ea typeface="楷体_GB2312" pitchFamily="1" charset="-122"/>
              </a:rPr>
              <a:t>应的分析</a:t>
            </a:r>
            <a:r>
              <a:rPr lang="zh-CN" altLang="en-US" sz="2800" b="1" dirty="0" smtClean="0">
                <a:latin typeface="楷体_GB2312" pitchFamily="1" charset="-122"/>
                <a:ea typeface="楷体_GB2312" pitchFamily="1" charset="-122"/>
              </a:rPr>
              <a:t>方法。</a:t>
            </a:r>
            <a:endParaRPr lang="en-US" altLang="zh-CN" sz="2800" b="1" dirty="0" smtClean="0">
              <a:latin typeface="楷体_GB2312" pitchFamily="1" charset="-122"/>
              <a:ea typeface="楷体_GB2312" pitchFamily="1" charset="-122"/>
            </a:endParaRPr>
          </a:p>
          <a:p>
            <a:pPr>
              <a:buFontTx/>
              <a:buNone/>
            </a:pPr>
            <a:r>
              <a:rPr lang="en-US" altLang="zh-CN" sz="2800" b="1" dirty="0" smtClean="0">
                <a:latin typeface="楷体_GB2312" pitchFamily="1" charset="-122"/>
                <a:ea typeface="楷体_GB2312" pitchFamily="1" charset="-122"/>
              </a:rPr>
              <a:t>   </a:t>
            </a:r>
            <a:r>
              <a:rPr lang="zh-CN" altLang="en-US" sz="2800" b="1" dirty="0" smtClean="0">
                <a:latin typeface="楷体_GB2312" pitchFamily="1" charset="-122"/>
                <a:ea typeface="楷体_GB2312" pitchFamily="1" charset="-122"/>
              </a:rPr>
              <a:t>画高频交流通路</a:t>
            </a:r>
            <a:r>
              <a:rPr lang="en-US" altLang="zh-CN" sz="2800" b="1" dirty="0" smtClean="0">
                <a:latin typeface="楷体_GB2312" pitchFamily="1" charset="-122"/>
                <a:ea typeface="楷体_GB2312" pitchFamily="1" charset="-122"/>
              </a:rPr>
              <a:t>-</a:t>
            </a:r>
            <a:r>
              <a:rPr lang="zh-CN" altLang="en-US" sz="2800" b="1" dirty="0" smtClean="0">
                <a:latin typeface="楷体_GB2312" pitchFamily="1" charset="-122"/>
                <a:ea typeface="楷体_GB2312" pitchFamily="1" charset="-122"/>
              </a:rPr>
              <a:t>简化电路</a:t>
            </a:r>
            <a:r>
              <a:rPr lang="en-US" altLang="zh-CN" sz="2800" b="1" dirty="0" smtClean="0">
                <a:latin typeface="楷体_GB2312" pitchFamily="1" charset="-122"/>
                <a:ea typeface="楷体_GB2312" pitchFamily="1" charset="-122"/>
              </a:rPr>
              <a:t>-</a:t>
            </a:r>
            <a:r>
              <a:rPr lang="zh-CN" altLang="en-US" sz="2800" b="1" dirty="0" smtClean="0">
                <a:latin typeface="楷体_GB2312" pitchFamily="1" charset="-122"/>
                <a:ea typeface="楷体_GB2312" pitchFamily="1" charset="-122"/>
              </a:rPr>
              <a:t>确定电路参数</a:t>
            </a:r>
            <a:r>
              <a:rPr lang="en-US" altLang="zh-CN" sz="2800" b="1" dirty="0" smtClean="0">
                <a:latin typeface="楷体_GB2312" pitchFamily="1" charset="-122"/>
                <a:ea typeface="楷体_GB2312" pitchFamily="1" charset="-122"/>
              </a:rPr>
              <a:t>-</a:t>
            </a:r>
            <a:r>
              <a:rPr lang="zh-CN" altLang="en-US" sz="2800" b="1" dirty="0" smtClean="0">
                <a:latin typeface="楷体_GB2312" pitchFamily="1" charset="-122"/>
                <a:ea typeface="楷体_GB2312" pitchFamily="1" charset="-122"/>
              </a:rPr>
              <a:t>求解</a:t>
            </a:r>
            <a:r>
              <a:rPr lang="en-US" altLang="zh-CN" sz="2800" b="1" dirty="0" smtClean="0">
                <a:latin typeface="楷体_GB2312" pitchFamily="1" charset="-122"/>
                <a:ea typeface="楷体_GB2312" pitchFamily="1" charset="-122"/>
              </a:rPr>
              <a:t> </a:t>
            </a:r>
          </a:p>
          <a:p>
            <a:pPr>
              <a:buFontTx/>
              <a:buNone/>
            </a:pPr>
            <a:r>
              <a:rPr lang="en-US" altLang="zh-CN" sz="2800" b="1" dirty="0" smtClean="0">
                <a:latin typeface="楷体_GB2312" pitchFamily="1" charset="-122"/>
                <a:ea typeface="楷体_GB2312" pitchFamily="1" charset="-122"/>
              </a:rPr>
              <a:t>   4.</a:t>
            </a:r>
            <a:r>
              <a:rPr lang="zh-CN" altLang="en-US" sz="2800" b="1" dirty="0" smtClean="0">
                <a:latin typeface="楷体_GB2312" pitchFamily="1" charset="-122"/>
                <a:ea typeface="楷体_GB2312" pitchFamily="1" charset="-122"/>
              </a:rPr>
              <a:t>求解</a:t>
            </a:r>
            <a:r>
              <a:rPr lang="zh-CN" altLang="en-US" sz="2800" b="1" dirty="0">
                <a:latin typeface="楷体_GB2312" pitchFamily="1" charset="-122"/>
                <a:ea typeface="楷体_GB2312" pitchFamily="1" charset="-122"/>
              </a:rPr>
              <a:t>中频</a:t>
            </a:r>
            <a:r>
              <a:rPr lang="zh-CN" altLang="en-US" sz="2800" b="1" dirty="0" smtClean="0">
                <a:latin typeface="楷体_GB2312" pitchFamily="1" charset="-122"/>
                <a:ea typeface="楷体_GB2312" pitchFamily="1" charset="-122"/>
              </a:rPr>
              <a:t>增益</a:t>
            </a:r>
            <a:r>
              <a:rPr lang="en-US" altLang="zh-CN" sz="2800" b="1" i="1" dirty="0" smtClean="0">
                <a:latin typeface="Times New Roman" panose="02020603050405020304" pitchFamily="18" charset="0"/>
                <a:ea typeface="楷体_GB2312" pitchFamily="1" charset="-122"/>
                <a:cs typeface="Times New Roman" panose="02020603050405020304" pitchFamily="18" charset="0"/>
              </a:rPr>
              <a:t>A</a:t>
            </a:r>
            <a:r>
              <a:rPr lang="en-US" altLang="zh-CN" sz="2800" b="1" baseline="-25000" dirty="0" smtClean="0">
                <a:latin typeface="Times New Roman" panose="02020603050405020304" pitchFamily="18" charset="0"/>
                <a:ea typeface="楷体_GB2312" pitchFamily="1" charset="-122"/>
                <a:cs typeface="Times New Roman" panose="02020603050405020304" pitchFamily="18" charset="0"/>
              </a:rPr>
              <a:t>VSM</a:t>
            </a:r>
            <a:r>
              <a:rPr lang="zh-CN" altLang="en-US" sz="2800" b="1" dirty="0" smtClean="0">
                <a:latin typeface="楷体_GB2312" pitchFamily="1" charset="-122"/>
                <a:ea typeface="楷体_GB2312" pitchFamily="1" charset="-122"/>
              </a:rPr>
              <a:t>和上限限截止频率</a:t>
            </a:r>
            <a:r>
              <a:rPr lang="en-US" altLang="zh-CN" sz="2800" b="1" i="1" dirty="0" smtClean="0">
                <a:latin typeface="Times New Roman" panose="02020603050405020304" pitchFamily="18" charset="0"/>
                <a:ea typeface="楷体_GB2312" pitchFamily="1" charset="-122"/>
                <a:cs typeface="Times New Roman" panose="02020603050405020304" pitchFamily="18" charset="0"/>
              </a:rPr>
              <a:t>f</a:t>
            </a:r>
            <a:r>
              <a:rPr lang="en-US" altLang="zh-CN" sz="2800" b="1" baseline="-25000" dirty="0" smtClean="0">
                <a:latin typeface="Times New Roman" panose="02020603050405020304" pitchFamily="18" charset="0"/>
                <a:ea typeface="楷体_GB2312" pitchFamily="1" charset="-122"/>
                <a:cs typeface="Times New Roman" panose="02020603050405020304" pitchFamily="18" charset="0"/>
              </a:rPr>
              <a:t>H</a:t>
            </a:r>
            <a:r>
              <a:rPr lang="zh-CN" altLang="en-US" sz="2800" b="1" dirty="0" smtClean="0">
                <a:latin typeface="楷体_GB2312" pitchFamily="1" charset="-122"/>
                <a:ea typeface="楷体_GB2312" pitchFamily="1" charset="-122"/>
              </a:rPr>
              <a:t>。</a:t>
            </a:r>
            <a:endParaRPr lang="zh-CN" altLang="en-US" sz="2800" b="1" dirty="0">
              <a:latin typeface="楷体_GB2312" pitchFamily="1" charset="-122"/>
              <a:ea typeface="楷体_GB2312" pitchFamily="1" charset="-122"/>
            </a:endParaRPr>
          </a:p>
          <a:p>
            <a:pPr algn="just">
              <a:buFontTx/>
              <a:buNone/>
            </a:pPr>
            <a:r>
              <a:rPr lang="zh-CN" altLang="en-US" sz="2800" b="1" dirty="0" smtClean="0">
                <a:latin typeface="楷体_GB2312" pitchFamily="1" charset="-122"/>
                <a:ea typeface="楷体_GB2312" pitchFamily="1" charset="-122"/>
                <a:sym typeface="Arial" pitchFamily="34" charset="0"/>
              </a:rPr>
              <a:t>    </a:t>
            </a:r>
            <a:endParaRPr lang="zh-CN" altLang="en-US" sz="2800" b="1" dirty="0">
              <a:latin typeface="楷体_GB2312" pitchFamily="1" charset="-122"/>
              <a:ea typeface="楷体_GB2312" pitchFamily="1" charset="-122"/>
              <a:sym typeface="Arial" pitchFamily="34" charset="0"/>
            </a:endParaRPr>
          </a:p>
        </p:txBody>
      </p:sp>
      <p:sp>
        <p:nvSpPr>
          <p:cNvPr id="251907" name="Rectangle 3"/>
          <p:cNvSpPr>
            <a:spLocks noGrp="1" noChangeArrowheads="1"/>
          </p:cNvSpPr>
          <p:nvPr>
            <p:ph type="title"/>
          </p:nvPr>
        </p:nvSpPr>
        <p:spPr>
          <a:xfrm>
            <a:off x="684213" y="44450"/>
            <a:ext cx="7772400" cy="633413"/>
          </a:xfrm>
          <a:noFill/>
          <a:ln/>
        </p:spPr>
        <p:txBody>
          <a:bodyPr/>
          <a:lstStyle/>
          <a:p>
            <a:r>
              <a:rPr lang="zh-CN" altLang="en-US" sz="3200" b="1" dirty="0" smtClean="0">
                <a:solidFill>
                  <a:srgbClr val="000099"/>
                </a:solidFill>
              </a:rPr>
              <a:t>第</a:t>
            </a:r>
            <a:r>
              <a:rPr lang="zh-CN" altLang="en-US" sz="3200" b="1" dirty="0">
                <a:solidFill>
                  <a:srgbClr val="000099"/>
                </a:solidFill>
              </a:rPr>
              <a:t>六</a:t>
            </a:r>
            <a:r>
              <a:rPr lang="zh-CN" altLang="en-US" sz="3200" b="1" dirty="0" smtClean="0">
                <a:solidFill>
                  <a:srgbClr val="000099"/>
                </a:solidFill>
              </a:rPr>
              <a:t>周</a:t>
            </a:r>
            <a:r>
              <a:rPr lang="zh-CN" altLang="en-US" sz="3200" b="1" dirty="0">
                <a:solidFill>
                  <a:srgbClr val="000099"/>
                </a:solidFill>
              </a:rPr>
              <a:t>内容回顾</a:t>
            </a:r>
          </a:p>
        </p:txBody>
      </p:sp>
      <p:sp>
        <p:nvSpPr>
          <p:cNvPr id="251908" name="Rectangle 4"/>
          <p:cNvSpPr>
            <a:spLocks noChangeArrowheads="1"/>
          </p:cNvSpPr>
          <p:nvPr/>
        </p:nvSpPr>
        <p:spPr bwMode="auto">
          <a:xfrm>
            <a:off x="0" y="692150"/>
            <a:ext cx="9144000" cy="71438"/>
          </a:xfrm>
          <a:prstGeom prst="rect">
            <a:avLst/>
          </a:prstGeom>
          <a:blipFill dpi="0" rotWithShape="1">
            <a:blip r:embed="rId4"/>
            <a:srcRect/>
            <a:tile tx="0" ty="0" sx="100000" sy="100000" flip="none" algn="tl"/>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p>
        </p:txBody>
      </p:sp>
      <p:sp>
        <p:nvSpPr>
          <p:cNvPr id="12" name="Text Box 5"/>
          <p:cNvSpPr txBox="1">
            <a:spLocks noChangeArrowheads="1"/>
          </p:cNvSpPr>
          <p:nvPr/>
        </p:nvSpPr>
        <p:spPr bwMode="auto">
          <a:xfrm>
            <a:off x="611435" y="1772816"/>
            <a:ext cx="86410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zh-CN" altLang="en-US" sz="2400" b="1" dirty="0">
                <a:ea typeface="宋体" pitchFamily="2" charset="-122"/>
              </a:rPr>
              <a:t>低频响应：考虑</a:t>
            </a:r>
            <a:r>
              <a:rPr lang="zh-CN" altLang="en-US" sz="2400" b="1" dirty="0">
                <a:solidFill>
                  <a:srgbClr val="FF0000"/>
                </a:solidFill>
                <a:ea typeface="宋体" pitchFamily="2" charset="-122"/>
              </a:rPr>
              <a:t>旁路和耦合电容</a:t>
            </a:r>
            <a:r>
              <a:rPr lang="zh-CN" altLang="en-US" sz="2400" b="1" dirty="0">
                <a:ea typeface="宋体" pitchFamily="2" charset="-122"/>
              </a:rPr>
              <a:t>的</a:t>
            </a:r>
            <a:r>
              <a:rPr lang="zh-CN" altLang="en-US" sz="2400" b="1" dirty="0" smtClean="0">
                <a:ea typeface="宋体" pitchFamily="2" charset="-122"/>
              </a:rPr>
              <a:t>影响。</a:t>
            </a:r>
            <a:endParaRPr lang="zh-CN" altLang="en-US" sz="2400" b="1" dirty="0">
              <a:ea typeface="宋体" pitchFamily="2" charset="-122"/>
            </a:endParaRPr>
          </a:p>
        </p:txBody>
      </p:sp>
      <p:sp>
        <p:nvSpPr>
          <p:cNvPr id="13" name="Text Box 6"/>
          <p:cNvSpPr txBox="1">
            <a:spLocks noChangeArrowheads="1"/>
          </p:cNvSpPr>
          <p:nvPr/>
        </p:nvSpPr>
        <p:spPr bwMode="auto">
          <a:xfrm>
            <a:off x="611436" y="2301454"/>
            <a:ext cx="86410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zh-CN" altLang="en-US" sz="2400" b="1" dirty="0">
                <a:ea typeface="宋体" pitchFamily="2" charset="-122"/>
              </a:rPr>
              <a:t>高频响应：考虑</a:t>
            </a:r>
            <a:r>
              <a:rPr lang="zh-CN" altLang="en-US" sz="2400" b="1" dirty="0">
                <a:solidFill>
                  <a:schemeClr val="accent2"/>
                </a:solidFill>
                <a:ea typeface="宋体" pitchFamily="2" charset="-122"/>
              </a:rPr>
              <a:t>结电容</a:t>
            </a:r>
            <a:r>
              <a:rPr lang="zh-CN" altLang="en-US" sz="2400" b="1" dirty="0">
                <a:ea typeface="宋体" pitchFamily="2" charset="-122"/>
              </a:rPr>
              <a:t>的</a:t>
            </a:r>
            <a:r>
              <a:rPr lang="zh-CN" altLang="en-US" sz="2400" b="1" dirty="0" smtClean="0">
                <a:ea typeface="宋体" pitchFamily="2" charset="-122"/>
              </a:rPr>
              <a:t>影响。</a:t>
            </a:r>
            <a:endParaRPr lang="zh-CN" altLang="en-US" sz="2400" b="1" dirty="0">
              <a:ea typeface="宋体" pitchFamily="2" charset="-122"/>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2949611961"/>
              </p:ext>
            </p:extLst>
          </p:nvPr>
        </p:nvGraphicFramePr>
        <p:xfrm>
          <a:off x="4572000" y="2791831"/>
          <a:ext cx="2434234" cy="1655961"/>
        </p:xfrm>
        <a:graphic>
          <a:graphicData uri="http://schemas.openxmlformats.org/presentationml/2006/ole">
            <mc:AlternateContent xmlns:mc="http://schemas.openxmlformats.org/markup-compatibility/2006">
              <mc:Choice xmlns:v="urn:schemas-microsoft-com:vml" Requires="v">
                <p:oleObj spid="_x0000_s148492" name="图片" r:id="rId5" imgW="2265511" imgH="1544812" progId="Word.Picture.8">
                  <p:embed/>
                </p:oleObj>
              </mc:Choice>
              <mc:Fallback>
                <p:oleObj name="图片" r:id="rId5" imgW="2265511" imgH="1544812" progId="Word.Picture.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2791831"/>
                        <a:ext cx="2434234" cy="1655961"/>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643704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a:xfrm>
            <a:off x="701675" y="71438"/>
            <a:ext cx="7888288" cy="646112"/>
          </a:xfrm>
        </p:spPr>
        <p:txBody>
          <a:bodyPr/>
          <a:lstStyle/>
          <a:p>
            <a:r>
              <a:rPr lang="en-US" altLang="zh-CN" smtClean="0"/>
              <a:t>6.4.2  </a:t>
            </a:r>
            <a:r>
              <a:rPr lang="zh-CN" altLang="en-US" smtClean="0"/>
              <a:t>共源放大电路的高频响应</a:t>
            </a:r>
          </a:p>
        </p:txBody>
      </p:sp>
      <p:sp>
        <p:nvSpPr>
          <p:cNvPr id="57347" name="Rectangle 22">
            <a:hlinkClick r:id="rId3" action="ppaction://hlinksldjump"/>
          </p:cNvPr>
          <p:cNvSpPr>
            <a:spLocks noChangeArrowheads="1"/>
          </p:cNvSpPr>
          <p:nvPr/>
        </p:nvSpPr>
        <p:spPr bwMode="auto">
          <a:xfrm>
            <a:off x="425450" y="723900"/>
            <a:ext cx="8178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spcBef>
                <a:spcPct val="0"/>
              </a:spcBef>
              <a:buFontTx/>
              <a:buNone/>
            </a:pPr>
            <a:r>
              <a:rPr lang="en-US" altLang="zh-CN" sz="2400" b="1">
                <a:solidFill>
                  <a:srgbClr val="800000"/>
                </a:solidFill>
                <a:latin typeface="Times New Roman" pitchFamily="18" charset="0"/>
                <a:ea typeface="楷体_GB2312"/>
                <a:cs typeface="楷体_GB2312"/>
              </a:rPr>
              <a:t>4.  </a:t>
            </a:r>
            <a:r>
              <a:rPr lang="zh-CN" altLang="en-US" sz="2400" b="1">
                <a:solidFill>
                  <a:srgbClr val="800000"/>
                </a:solidFill>
                <a:latin typeface="Times New Roman" pitchFamily="18" charset="0"/>
                <a:ea typeface="楷体_GB2312"/>
                <a:cs typeface="楷体_GB2312"/>
              </a:rPr>
              <a:t>高频响应和上限频率</a:t>
            </a:r>
          </a:p>
        </p:txBody>
      </p:sp>
      <p:graphicFrame>
        <p:nvGraphicFramePr>
          <p:cNvPr id="57348" name="Object 24"/>
          <p:cNvGraphicFramePr>
            <a:graphicFrameLocks noChangeAspect="1"/>
          </p:cNvGraphicFramePr>
          <p:nvPr/>
        </p:nvGraphicFramePr>
        <p:xfrm>
          <a:off x="684213" y="2084388"/>
          <a:ext cx="2652712" cy="801687"/>
        </p:xfrm>
        <a:graphic>
          <a:graphicData uri="http://schemas.openxmlformats.org/presentationml/2006/ole">
            <mc:AlternateContent xmlns:mc="http://schemas.openxmlformats.org/markup-compatibility/2006">
              <mc:Choice xmlns:v="urn:schemas-microsoft-com:vml" Requires="v">
                <p:oleObj spid="_x0000_s127401" name="公式" r:id="rId4" imgW="1536700" imgH="469900" progId="Equation.3">
                  <p:embed/>
                </p:oleObj>
              </mc:Choice>
              <mc:Fallback>
                <p:oleObj name="公式" r:id="rId4" imgW="1536700" imgH="4699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213" y="2084388"/>
                        <a:ext cx="2652712" cy="80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349" name="Object 34"/>
          <p:cNvGraphicFramePr>
            <a:graphicFrameLocks noChangeAspect="1"/>
          </p:cNvGraphicFramePr>
          <p:nvPr/>
        </p:nvGraphicFramePr>
        <p:xfrm>
          <a:off x="4305300" y="714375"/>
          <a:ext cx="4786313" cy="5307013"/>
        </p:xfrm>
        <a:graphic>
          <a:graphicData uri="http://schemas.openxmlformats.org/presentationml/2006/ole">
            <mc:AlternateContent xmlns:mc="http://schemas.openxmlformats.org/markup-compatibility/2006">
              <mc:Choice xmlns:v="urn:schemas-microsoft-com:vml" Requires="v">
                <p:oleObj spid="_x0000_s127402" name="图片" r:id="rId6" imgW="3417697" imgH="3795874" progId="Word.Picture.8">
                  <p:embed/>
                </p:oleObj>
              </mc:Choice>
              <mc:Fallback>
                <p:oleObj name="图片" r:id="rId6" imgW="3417697" imgH="3795874" progId="Word.Picture.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05300" y="714375"/>
                        <a:ext cx="4786313" cy="530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350" name="Object 35"/>
          <p:cNvGraphicFramePr>
            <a:graphicFrameLocks noChangeAspect="1"/>
          </p:cNvGraphicFramePr>
          <p:nvPr/>
        </p:nvGraphicFramePr>
        <p:xfrm>
          <a:off x="684213" y="2974975"/>
          <a:ext cx="1435100" cy="752475"/>
        </p:xfrm>
        <a:graphic>
          <a:graphicData uri="http://schemas.openxmlformats.org/presentationml/2006/ole">
            <mc:AlternateContent xmlns:mc="http://schemas.openxmlformats.org/markup-compatibility/2006">
              <mc:Choice xmlns:v="urn:schemas-microsoft-com:vml" Requires="v">
                <p:oleObj spid="_x0000_s127403" name="公式" r:id="rId8" imgW="850531" imgH="444307" progId="Equation.3">
                  <p:embed/>
                </p:oleObj>
              </mc:Choice>
              <mc:Fallback>
                <p:oleObj name="公式" r:id="rId8" imgW="850531" imgH="444307"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4213" y="2974975"/>
                        <a:ext cx="14351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7351" name="Text Box 40"/>
          <p:cNvSpPr txBox="1">
            <a:spLocks noChangeArrowheads="1"/>
          </p:cNvSpPr>
          <p:nvPr/>
        </p:nvSpPr>
        <p:spPr bwMode="auto">
          <a:xfrm>
            <a:off x="792163" y="1149350"/>
            <a:ext cx="34194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40000"/>
              </a:lnSpc>
              <a:spcBef>
                <a:spcPct val="10000"/>
              </a:spcBef>
            </a:pPr>
            <a:r>
              <a:rPr kumimoji="1" lang="zh-CN" altLang="en-US" sz="2000" b="1" dirty="0">
                <a:solidFill>
                  <a:srgbClr val="000000"/>
                </a:solidFill>
                <a:latin typeface="Times New Roman" pitchFamily="18" charset="0"/>
                <a:ea typeface="楷体_GB2312"/>
                <a:cs typeface="楷体_GB2312"/>
                <a:sym typeface="Symbol" pitchFamily="18" charset="2"/>
              </a:rPr>
              <a:t>只要求得通带增益和上限截止频率，便可画出波特图</a:t>
            </a:r>
            <a:endParaRPr kumimoji="1" lang="zh-CN" altLang="en-US" sz="2000" b="1" dirty="0">
              <a:solidFill>
                <a:srgbClr val="000000"/>
              </a:solidFill>
              <a:latin typeface="Times New Roman" pitchFamily="18" charset="0"/>
              <a:ea typeface="楷体_GB2312"/>
              <a:cs typeface="楷体_GB2312"/>
            </a:endParaRPr>
          </a:p>
        </p:txBody>
      </p:sp>
      <p:grpSp>
        <p:nvGrpSpPr>
          <p:cNvPr id="57352" name="Group 42"/>
          <p:cNvGrpSpPr>
            <a:grpSpLocks/>
          </p:cNvGrpSpPr>
          <p:nvPr/>
        </p:nvGrpSpPr>
        <p:grpSpPr bwMode="auto">
          <a:xfrm>
            <a:off x="871538" y="3884613"/>
            <a:ext cx="3016250" cy="839787"/>
            <a:chOff x="499" y="2591"/>
            <a:chExt cx="1900" cy="529"/>
          </a:xfrm>
        </p:grpSpPr>
        <p:graphicFrame>
          <p:nvGraphicFramePr>
            <p:cNvPr id="57371" name="Object 36"/>
            <p:cNvGraphicFramePr>
              <a:graphicFrameLocks noChangeAspect="1"/>
            </p:cNvGraphicFramePr>
            <p:nvPr/>
          </p:nvGraphicFramePr>
          <p:xfrm>
            <a:off x="629" y="2591"/>
            <a:ext cx="1535" cy="243"/>
          </p:xfrm>
          <a:graphic>
            <a:graphicData uri="http://schemas.openxmlformats.org/presentationml/2006/ole">
              <mc:AlternateContent xmlns:mc="http://schemas.openxmlformats.org/markup-compatibility/2006">
                <mc:Choice xmlns:v="urn:schemas-microsoft-com:vml" Requires="v">
                  <p:oleObj spid="_x0000_s127404" name="公式" r:id="rId10" imgW="1524000" imgH="241300" progId="Equation.3">
                    <p:embed/>
                  </p:oleObj>
                </mc:Choice>
                <mc:Fallback>
                  <p:oleObj name="公式" r:id="rId10" imgW="1524000" imgH="2413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9" y="2591"/>
                          <a:ext cx="1535"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72" name="Object 38"/>
            <p:cNvGraphicFramePr>
              <a:graphicFrameLocks noChangeAspect="1"/>
            </p:cNvGraphicFramePr>
            <p:nvPr/>
          </p:nvGraphicFramePr>
          <p:xfrm>
            <a:off x="559" y="2877"/>
            <a:ext cx="844" cy="243"/>
          </p:xfrm>
          <a:graphic>
            <a:graphicData uri="http://schemas.openxmlformats.org/presentationml/2006/ole">
              <mc:AlternateContent xmlns:mc="http://schemas.openxmlformats.org/markup-compatibility/2006">
                <mc:Choice xmlns:v="urn:schemas-microsoft-com:vml" Requires="v">
                  <p:oleObj spid="_x0000_s127405" name="公式" r:id="rId12" imgW="838200" imgH="241300" progId="Equation.3">
                    <p:embed/>
                  </p:oleObj>
                </mc:Choice>
                <mc:Fallback>
                  <p:oleObj name="公式" r:id="rId12" imgW="838200" imgH="2413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59" y="2877"/>
                          <a:ext cx="844"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373" name="Object 39"/>
            <p:cNvGraphicFramePr>
              <a:graphicFrameLocks noChangeAspect="1"/>
            </p:cNvGraphicFramePr>
            <p:nvPr/>
          </p:nvGraphicFramePr>
          <p:xfrm>
            <a:off x="1542" y="2877"/>
            <a:ext cx="857" cy="230"/>
          </p:xfrm>
          <a:graphic>
            <a:graphicData uri="http://schemas.openxmlformats.org/presentationml/2006/ole">
              <mc:AlternateContent xmlns:mc="http://schemas.openxmlformats.org/markup-compatibility/2006">
                <mc:Choice xmlns:v="urn:schemas-microsoft-com:vml" Requires="v">
                  <p:oleObj spid="_x0000_s127406" name="公式" r:id="rId14" imgW="850900" imgH="228600" progId="Equation.3">
                    <p:embed/>
                  </p:oleObj>
                </mc:Choice>
                <mc:Fallback>
                  <p:oleObj name="公式" r:id="rId14" imgW="850900" imgH="22860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42" y="2877"/>
                          <a:ext cx="85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2" name="Rectangle 41"/>
            <p:cNvSpPr>
              <a:spLocks noChangeArrowheads="1"/>
            </p:cNvSpPr>
            <p:nvPr/>
          </p:nvSpPr>
          <p:spPr bwMode="auto">
            <a:xfrm>
              <a:off x="499" y="2591"/>
              <a:ext cx="1900" cy="529"/>
            </a:xfrm>
            <a:prstGeom prst="rect">
              <a:avLst/>
            </a:prstGeom>
            <a:noFill/>
            <a:ln w="9525">
              <a:solidFill>
                <a:srgbClr val="FF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zh-CN" altLang="en-US" b="1" kern="0">
                <a:solidFill>
                  <a:srgbClr val="000000"/>
                </a:solidFill>
                <a:latin typeface="Arial Narrow" pitchFamily="34" charset="0"/>
                <a:ea typeface="+mn-ea"/>
              </a:endParaRPr>
            </a:p>
          </p:txBody>
        </p:sp>
      </p:grpSp>
      <p:grpSp>
        <p:nvGrpSpPr>
          <p:cNvPr id="43" name="Group 65"/>
          <p:cNvGrpSpPr>
            <a:grpSpLocks/>
          </p:cNvGrpSpPr>
          <p:nvPr/>
        </p:nvGrpSpPr>
        <p:grpSpPr bwMode="auto">
          <a:xfrm>
            <a:off x="1331913" y="5765800"/>
            <a:ext cx="1187450" cy="473075"/>
            <a:chOff x="839" y="3632"/>
            <a:chExt cx="748" cy="298"/>
          </a:xfrm>
        </p:grpSpPr>
        <p:sp>
          <p:nvSpPr>
            <p:cNvPr id="44" name="Rectangle 49"/>
            <p:cNvSpPr>
              <a:spLocks noChangeArrowheads="1"/>
            </p:cNvSpPr>
            <p:nvPr/>
          </p:nvSpPr>
          <p:spPr bwMode="auto">
            <a:xfrm>
              <a:off x="1104" y="3632"/>
              <a:ext cx="483" cy="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lgn="l">
                <a:defRPr sz="3600" b="1">
                  <a:solidFill>
                    <a:schemeClr val="tx2"/>
                  </a:solidFill>
                  <a:latin typeface="Arial Narrow" pitchFamily="34" charset="0"/>
                  <a:ea typeface="楷体_GB2312" pitchFamily="49" charset="-122"/>
                </a:defRPr>
              </a:lvl1pPr>
              <a:lvl2pPr algn="l">
                <a:defRPr sz="3600" b="1">
                  <a:solidFill>
                    <a:schemeClr val="tx2"/>
                  </a:solidFill>
                  <a:latin typeface="Arial Narrow" pitchFamily="34" charset="0"/>
                  <a:ea typeface="楷体_GB2312" pitchFamily="49" charset="-122"/>
                </a:defRPr>
              </a:lvl2pPr>
              <a:lvl3pPr algn="l">
                <a:defRPr sz="3600" b="1">
                  <a:solidFill>
                    <a:schemeClr val="tx2"/>
                  </a:solidFill>
                  <a:latin typeface="Arial Narrow" pitchFamily="34" charset="0"/>
                  <a:ea typeface="楷体_GB2312" pitchFamily="49" charset="-122"/>
                </a:defRPr>
              </a:lvl3pPr>
              <a:lvl4pPr algn="l">
                <a:defRPr sz="3600" b="1">
                  <a:solidFill>
                    <a:schemeClr val="tx2"/>
                  </a:solidFill>
                  <a:latin typeface="Arial Narrow" pitchFamily="34" charset="0"/>
                  <a:ea typeface="楷体_GB2312" pitchFamily="49" charset="-122"/>
                </a:defRPr>
              </a:lvl4pPr>
              <a:lvl5pPr algn="l">
                <a:defRPr sz="3600" b="1">
                  <a:solidFill>
                    <a:schemeClr val="tx2"/>
                  </a:solidFill>
                  <a:latin typeface="Arial Narrow" pitchFamily="34" charset="0"/>
                  <a:ea typeface="楷体_GB2312" pitchFamily="49" charset="-122"/>
                </a:defRPr>
              </a:lvl5pPr>
              <a:lvl6pPr marL="457200" fontAlgn="base">
                <a:spcBef>
                  <a:spcPct val="0"/>
                </a:spcBef>
                <a:spcAft>
                  <a:spcPct val="0"/>
                </a:spcAft>
                <a:defRPr sz="3600" b="1">
                  <a:solidFill>
                    <a:schemeClr val="tx2"/>
                  </a:solidFill>
                  <a:latin typeface="Arial Narrow" pitchFamily="34" charset="0"/>
                  <a:ea typeface="楷体_GB2312" pitchFamily="49" charset="-122"/>
                </a:defRPr>
              </a:lvl6pPr>
              <a:lvl7pPr marL="914400" fontAlgn="base">
                <a:spcBef>
                  <a:spcPct val="0"/>
                </a:spcBef>
                <a:spcAft>
                  <a:spcPct val="0"/>
                </a:spcAft>
                <a:defRPr sz="3600" b="1">
                  <a:solidFill>
                    <a:schemeClr val="tx2"/>
                  </a:solidFill>
                  <a:latin typeface="Arial Narrow" pitchFamily="34" charset="0"/>
                  <a:ea typeface="楷体_GB2312" pitchFamily="49" charset="-122"/>
                </a:defRPr>
              </a:lvl7pPr>
              <a:lvl8pPr marL="1371600" fontAlgn="base">
                <a:spcBef>
                  <a:spcPct val="0"/>
                </a:spcBef>
                <a:spcAft>
                  <a:spcPct val="0"/>
                </a:spcAft>
                <a:defRPr sz="3600" b="1">
                  <a:solidFill>
                    <a:schemeClr val="tx2"/>
                  </a:solidFill>
                  <a:latin typeface="Arial Narrow" pitchFamily="34" charset="0"/>
                  <a:ea typeface="楷体_GB2312" pitchFamily="49" charset="-122"/>
                </a:defRPr>
              </a:lvl8pPr>
              <a:lvl9pPr marL="1828800" fontAlgn="base">
                <a:spcBef>
                  <a:spcPct val="0"/>
                </a:spcBef>
                <a:spcAft>
                  <a:spcPct val="0"/>
                </a:spcAft>
                <a:defRPr sz="3600" b="1">
                  <a:solidFill>
                    <a:schemeClr val="tx2"/>
                  </a:solidFill>
                  <a:latin typeface="Arial Narrow" pitchFamily="34" charset="0"/>
                  <a:ea typeface="楷体_GB2312" pitchFamily="49" charset="-122"/>
                </a:defRPr>
              </a:lvl9pPr>
            </a:lstStyle>
            <a:p>
              <a:pPr>
                <a:lnSpc>
                  <a:spcPct val="125000"/>
                </a:lnSpc>
                <a:defRPr/>
              </a:pPr>
              <a:r>
                <a:rPr kumimoji="1" lang="en-US" altLang="zh-CN" sz="2000" i="1" kern="0" smtClean="0">
                  <a:solidFill>
                    <a:srgbClr val="000000"/>
                  </a:solidFill>
                  <a:latin typeface="Times New Roman" pitchFamily="18" charset="0"/>
                  <a:sym typeface="Symbol" pitchFamily="18" charset="2"/>
                </a:rPr>
                <a:t>C </a:t>
              </a:r>
              <a:r>
                <a:rPr kumimoji="1" lang="en-US" altLang="zh-CN" sz="2000" kern="0" smtClean="0">
                  <a:solidFill>
                    <a:srgbClr val="000000"/>
                  </a:solidFill>
                  <a:latin typeface="Times New Roman" pitchFamily="18" charset="0"/>
                  <a:sym typeface="Symbol" pitchFamily="18" charset="2"/>
                </a:rPr>
                <a:t></a:t>
              </a:r>
            </a:p>
          </p:txBody>
        </p:sp>
        <p:sp>
          <p:nvSpPr>
            <p:cNvPr id="45" name="Line 50"/>
            <p:cNvSpPr>
              <a:spLocks noChangeShapeType="1"/>
            </p:cNvSpPr>
            <p:nvPr/>
          </p:nvSpPr>
          <p:spPr bwMode="auto">
            <a:xfrm>
              <a:off x="839" y="3684"/>
              <a:ext cx="265" cy="109"/>
            </a:xfrm>
            <a:prstGeom prst="line">
              <a:avLst/>
            </a:prstGeom>
            <a:noFill/>
            <a:ln w="15875">
              <a:solidFill>
                <a:srgbClr val="0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defRPr/>
              </a:pPr>
              <a:endParaRPr lang="zh-CN" altLang="en-US" b="1" kern="0">
                <a:solidFill>
                  <a:srgbClr val="000000"/>
                </a:solidFill>
                <a:latin typeface="Arial Narrow" pitchFamily="34" charset="0"/>
                <a:ea typeface="+mn-ea"/>
              </a:endParaRPr>
            </a:p>
          </p:txBody>
        </p:sp>
      </p:grpSp>
      <p:sp>
        <p:nvSpPr>
          <p:cNvPr id="46" name="Rectangle 52"/>
          <p:cNvSpPr>
            <a:spLocks noChangeArrowheads="1"/>
          </p:cNvSpPr>
          <p:nvPr/>
        </p:nvSpPr>
        <p:spPr bwMode="auto">
          <a:xfrm>
            <a:off x="454025" y="4795838"/>
            <a:ext cx="22082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lnSpc>
                <a:spcPct val="140000"/>
              </a:lnSpc>
              <a:spcBef>
                <a:spcPct val="0"/>
              </a:spcBef>
              <a:buFontTx/>
              <a:buNone/>
            </a:pPr>
            <a:r>
              <a:rPr lang="zh-CN" altLang="en-US" sz="2000" b="1">
                <a:solidFill>
                  <a:srgbClr val="000000"/>
                </a:solidFill>
                <a:latin typeface="Times New Roman" pitchFamily="18" charset="0"/>
                <a:ea typeface="楷体_GB2312"/>
                <a:cs typeface="Times New Roman" pitchFamily="18" charset="0"/>
              </a:rPr>
              <a:t>由上述关系看出</a:t>
            </a:r>
          </a:p>
        </p:txBody>
      </p:sp>
      <p:grpSp>
        <p:nvGrpSpPr>
          <p:cNvPr id="47" name="Group 59"/>
          <p:cNvGrpSpPr>
            <a:grpSpLocks/>
          </p:cNvGrpSpPr>
          <p:nvPr/>
        </p:nvGrpSpPr>
        <p:grpSpPr bwMode="auto">
          <a:xfrm>
            <a:off x="661988" y="5516563"/>
            <a:ext cx="706437" cy="503237"/>
            <a:chOff x="417" y="3475"/>
            <a:chExt cx="445" cy="317"/>
          </a:xfrm>
        </p:grpSpPr>
        <p:sp>
          <p:nvSpPr>
            <p:cNvPr id="48" name="Rectangle 43"/>
            <p:cNvSpPr>
              <a:spLocks noChangeArrowheads="1"/>
            </p:cNvSpPr>
            <p:nvPr/>
          </p:nvSpPr>
          <p:spPr bwMode="auto">
            <a:xfrm>
              <a:off x="558" y="3475"/>
              <a:ext cx="304"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35000"/>
                </a:lnSpc>
                <a:spcBef>
                  <a:spcPct val="5000"/>
                </a:spcBef>
                <a:defRPr/>
              </a:pPr>
              <a:r>
                <a:rPr kumimoji="1" lang="en-US" altLang="zh-CN" sz="2000" b="1" i="1" kern="0">
                  <a:solidFill>
                    <a:srgbClr val="000000"/>
                  </a:solidFill>
                  <a:latin typeface="Times New Roman" pitchFamily="18" charset="0"/>
                  <a:ea typeface="楷体_GB2312" pitchFamily="49" charset="-122"/>
                  <a:sym typeface="Symbol" pitchFamily="18" charset="2"/>
                </a:rPr>
                <a:t> </a:t>
              </a:r>
              <a:r>
                <a:rPr kumimoji="1" lang="en-US" altLang="zh-CN" sz="2000" b="1" kern="0">
                  <a:solidFill>
                    <a:srgbClr val="000000"/>
                  </a:solidFill>
                  <a:latin typeface="Times New Roman" pitchFamily="18" charset="0"/>
                  <a:ea typeface="楷体_GB2312" pitchFamily="49" charset="-122"/>
                  <a:sym typeface="Symbol" pitchFamily="18" charset="2"/>
                </a:rPr>
                <a:t></a:t>
              </a:r>
            </a:p>
          </p:txBody>
        </p:sp>
        <p:graphicFrame>
          <p:nvGraphicFramePr>
            <p:cNvPr id="57368" name="Object 53"/>
            <p:cNvGraphicFramePr>
              <a:graphicFrameLocks noChangeAspect="1"/>
            </p:cNvGraphicFramePr>
            <p:nvPr/>
          </p:nvGraphicFramePr>
          <p:xfrm>
            <a:off x="417" y="3530"/>
            <a:ext cx="218" cy="218"/>
          </p:xfrm>
          <a:graphic>
            <a:graphicData uri="http://schemas.openxmlformats.org/presentationml/2006/ole">
              <mc:AlternateContent xmlns:mc="http://schemas.openxmlformats.org/markup-compatibility/2006">
                <mc:Choice xmlns:v="urn:schemas-microsoft-com:vml" Requires="v">
                  <p:oleObj spid="_x0000_s127407" name="公式" r:id="rId16" imgW="215619" imgH="215619" progId="Equation.3">
                    <p:embed/>
                  </p:oleObj>
                </mc:Choice>
                <mc:Fallback>
                  <p:oleObj name="公式" r:id="rId16" imgW="215619" imgH="215619"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17" y="3530"/>
                          <a:ext cx="218"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50" name="Group 61"/>
          <p:cNvGrpSpPr>
            <a:grpSpLocks/>
          </p:cNvGrpSpPr>
          <p:nvPr/>
        </p:nvGrpSpPr>
        <p:grpSpPr bwMode="auto">
          <a:xfrm>
            <a:off x="1331913" y="5265738"/>
            <a:ext cx="1706562" cy="503237"/>
            <a:chOff x="839" y="3317"/>
            <a:chExt cx="1075" cy="317"/>
          </a:xfrm>
        </p:grpSpPr>
        <p:sp>
          <p:nvSpPr>
            <p:cNvPr id="51" name="Line 47"/>
            <p:cNvSpPr>
              <a:spLocks noChangeShapeType="1"/>
            </p:cNvSpPr>
            <p:nvPr/>
          </p:nvSpPr>
          <p:spPr bwMode="auto">
            <a:xfrm flipV="1">
              <a:off x="839" y="3521"/>
              <a:ext cx="318" cy="109"/>
            </a:xfrm>
            <a:prstGeom prst="line">
              <a:avLst/>
            </a:prstGeom>
            <a:noFill/>
            <a:ln w="15875">
              <a:solidFill>
                <a:srgbClr val="0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defRPr/>
              </a:pPr>
              <a:endParaRPr lang="zh-CN" altLang="en-US" b="1" kern="0">
                <a:solidFill>
                  <a:srgbClr val="000000"/>
                </a:solidFill>
                <a:latin typeface="Arial Narrow" pitchFamily="34" charset="0"/>
                <a:ea typeface="+mn-ea"/>
              </a:endParaRPr>
            </a:p>
          </p:txBody>
        </p:sp>
        <p:grpSp>
          <p:nvGrpSpPr>
            <p:cNvPr id="57364" name="Group 60"/>
            <p:cNvGrpSpPr>
              <a:grpSpLocks/>
            </p:cNvGrpSpPr>
            <p:nvPr/>
          </p:nvGrpSpPr>
          <p:grpSpPr bwMode="auto">
            <a:xfrm>
              <a:off x="1216" y="3317"/>
              <a:ext cx="698" cy="317"/>
              <a:chOff x="1216" y="3317"/>
              <a:chExt cx="698" cy="317"/>
            </a:xfrm>
          </p:grpSpPr>
          <p:graphicFrame>
            <p:nvGraphicFramePr>
              <p:cNvPr id="57365" name="Object 51"/>
              <p:cNvGraphicFramePr>
                <a:graphicFrameLocks noChangeAspect="1"/>
              </p:cNvGraphicFramePr>
              <p:nvPr/>
            </p:nvGraphicFramePr>
            <p:xfrm>
              <a:off x="1216" y="3352"/>
              <a:ext cx="461" cy="243"/>
            </p:xfrm>
            <a:graphic>
              <a:graphicData uri="http://schemas.openxmlformats.org/presentationml/2006/ole">
                <mc:AlternateContent xmlns:mc="http://schemas.openxmlformats.org/markup-compatibility/2006">
                  <mc:Choice xmlns:v="urn:schemas-microsoft-com:vml" Requires="v">
                    <p:oleObj spid="_x0000_s127408" name="公式" r:id="rId18" imgW="457200" imgH="241300" progId="Equation.3">
                      <p:embed/>
                    </p:oleObj>
                  </mc:Choice>
                  <mc:Fallback>
                    <p:oleObj name="公式" r:id="rId18" imgW="457200" imgH="24130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216" y="3352"/>
                            <a:ext cx="461"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4" name="Rectangle 55"/>
              <p:cNvSpPr>
                <a:spLocks noChangeArrowheads="1"/>
              </p:cNvSpPr>
              <p:nvPr/>
            </p:nvSpPr>
            <p:spPr bwMode="auto">
              <a:xfrm>
                <a:off x="1610" y="3317"/>
                <a:ext cx="304"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35000"/>
                  </a:lnSpc>
                  <a:spcBef>
                    <a:spcPct val="5000"/>
                  </a:spcBef>
                  <a:defRPr/>
                </a:pPr>
                <a:r>
                  <a:rPr kumimoji="1" lang="en-US" altLang="zh-CN" sz="2000" b="1" i="1" kern="0">
                    <a:solidFill>
                      <a:srgbClr val="000000"/>
                    </a:solidFill>
                    <a:latin typeface="Times New Roman" pitchFamily="18" charset="0"/>
                    <a:ea typeface="楷体_GB2312" pitchFamily="49" charset="-122"/>
                    <a:sym typeface="Symbol" pitchFamily="18" charset="2"/>
                  </a:rPr>
                  <a:t> </a:t>
                </a:r>
                <a:r>
                  <a:rPr kumimoji="1" lang="en-US" altLang="zh-CN" sz="2000" b="1" kern="0">
                    <a:solidFill>
                      <a:srgbClr val="000000"/>
                    </a:solidFill>
                    <a:latin typeface="Times New Roman" pitchFamily="18" charset="0"/>
                    <a:ea typeface="楷体_GB2312" pitchFamily="49" charset="-122"/>
                    <a:sym typeface="Symbol" pitchFamily="18" charset="2"/>
                  </a:rPr>
                  <a:t></a:t>
                </a:r>
              </a:p>
            </p:txBody>
          </p:sp>
        </p:grpSp>
      </p:grpSp>
      <p:grpSp>
        <p:nvGrpSpPr>
          <p:cNvPr id="55" name="Group 66"/>
          <p:cNvGrpSpPr>
            <a:grpSpLocks/>
          </p:cNvGrpSpPr>
          <p:nvPr/>
        </p:nvGrpSpPr>
        <p:grpSpPr bwMode="auto">
          <a:xfrm>
            <a:off x="2306638" y="5768975"/>
            <a:ext cx="1290637" cy="503238"/>
            <a:chOff x="1453" y="3634"/>
            <a:chExt cx="813" cy="317"/>
          </a:xfrm>
        </p:grpSpPr>
        <p:sp>
          <p:nvSpPr>
            <p:cNvPr id="56" name="Rectangle 45"/>
            <p:cNvSpPr>
              <a:spLocks noChangeArrowheads="1"/>
            </p:cNvSpPr>
            <p:nvPr/>
          </p:nvSpPr>
          <p:spPr bwMode="auto">
            <a:xfrm>
              <a:off x="1971" y="3634"/>
              <a:ext cx="295"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35000"/>
                </a:lnSpc>
                <a:spcBef>
                  <a:spcPct val="5000"/>
                </a:spcBef>
                <a:defRPr/>
              </a:pPr>
              <a:r>
                <a:rPr kumimoji="1" lang="en-US" altLang="zh-CN" sz="2000" b="1" kern="0">
                  <a:solidFill>
                    <a:srgbClr val="000000"/>
                  </a:solidFill>
                  <a:latin typeface="Times New Roman" pitchFamily="18" charset="0"/>
                  <a:ea typeface="楷体_GB2312" pitchFamily="49" charset="-122"/>
                  <a:sym typeface="Symbol" pitchFamily="18" charset="2"/>
                </a:rPr>
                <a:t> </a:t>
              </a:r>
              <a:endParaRPr kumimoji="1" lang="en-US" altLang="en-US" sz="2000" b="1" kern="0">
                <a:solidFill>
                  <a:srgbClr val="000000"/>
                </a:solidFill>
                <a:latin typeface="Times New Roman" pitchFamily="18" charset="0"/>
                <a:ea typeface="楷体_GB2312" pitchFamily="49" charset="-122"/>
                <a:sym typeface="Symbol" pitchFamily="18" charset="2"/>
              </a:endParaRPr>
            </a:p>
          </p:txBody>
        </p:sp>
        <p:graphicFrame>
          <p:nvGraphicFramePr>
            <p:cNvPr id="57361" name="Object 56"/>
            <p:cNvGraphicFramePr>
              <a:graphicFrameLocks noChangeAspect="1"/>
            </p:cNvGraphicFramePr>
            <p:nvPr/>
          </p:nvGraphicFramePr>
          <p:xfrm>
            <a:off x="1791" y="3684"/>
            <a:ext cx="218" cy="218"/>
          </p:xfrm>
          <a:graphic>
            <a:graphicData uri="http://schemas.openxmlformats.org/presentationml/2006/ole">
              <mc:AlternateContent xmlns:mc="http://schemas.openxmlformats.org/markup-compatibility/2006">
                <mc:Choice xmlns:v="urn:schemas-microsoft-com:vml" Requires="v">
                  <p:oleObj spid="_x0000_s127409" name="公式" r:id="rId20" imgW="215619" imgH="215619" progId="Equation.3">
                    <p:embed/>
                  </p:oleObj>
                </mc:Choice>
                <mc:Fallback>
                  <p:oleObj name="公式" r:id="rId20" imgW="215619" imgH="215619"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791" y="3684"/>
                          <a:ext cx="218"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8" name="Line 57"/>
            <p:cNvSpPr>
              <a:spLocks noChangeShapeType="1"/>
            </p:cNvSpPr>
            <p:nvPr/>
          </p:nvSpPr>
          <p:spPr bwMode="auto">
            <a:xfrm flipV="1">
              <a:off x="1453" y="3819"/>
              <a:ext cx="338" cy="7"/>
            </a:xfrm>
            <a:prstGeom prst="line">
              <a:avLst/>
            </a:prstGeom>
            <a:noFill/>
            <a:ln w="15875">
              <a:solidFill>
                <a:srgbClr val="00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defRPr/>
              </a:pPr>
              <a:endParaRPr lang="zh-CN" altLang="en-US" b="1" kern="0">
                <a:solidFill>
                  <a:srgbClr val="000000"/>
                </a:solidFill>
                <a:latin typeface="Arial Narrow" pitchFamily="34" charset="0"/>
                <a:ea typeface="+mn-ea"/>
              </a:endParaRPr>
            </a:p>
          </p:txBody>
        </p:sp>
      </p:grpSp>
      <p:sp>
        <p:nvSpPr>
          <p:cNvPr id="60" name="Text Box 64"/>
          <p:cNvSpPr txBox="1">
            <a:spLocks noChangeArrowheads="1"/>
          </p:cNvSpPr>
          <p:nvPr/>
        </p:nvSpPr>
        <p:spPr bwMode="auto">
          <a:xfrm>
            <a:off x="3371850" y="5265738"/>
            <a:ext cx="15954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20000"/>
              </a:lnSpc>
              <a:spcBef>
                <a:spcPct val="50000"/>
              </a:spcBef>
            </a:pPr>
            <a:r>
              <a:rPr kumimoji="1" lang="zh-CN" altLang="en-US" sz="2000" b="1">
                <a:solidFill>
                  <a:srgbClr val="FF0000"/>
                </a:solidFill>
                <a:latin typeface="Times New Roman" pitchFamily="18" charset="0"/>
                <a:ea typeface="楷体_GB2312"/>
                <a:cs typeface="楷体_GB2312"/>
                <a:sym typeface="Symbol" pitchFamily="18" charset="2"/>
              </a:rPr>
              <a:t>增益和带宽相互制约</a:t>
            </a:r>
          </a:p>
        </p:txBody>
      </p:sp>
    </p:spTree>
    <p:extLst>
      <p:ext uri="{BB962C8B-B14F-4D97-AF65-F5344CB8AC3E}">
        <p14:creationId xmlns:p14="http://schemas.microsoft.com/office/powerpoint/2010/main" val="7023883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left)">
                                      <p:cBhvr>
                                        <p:cTn id="7" dur="500"/>
                                        <p:tgtEl>
                                          <p:spTgt spid="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strips(downRight)">
                                      <p:cBhvr>
                                        <p:cTn id="12" dur="500"/>
                                        <p:tgtEl>
                                          <p:spTgt spid="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strips(downRight)">
                                      <p:cBhvr>
                                        <p:cTn id="17" dur="500"/>
                                        <p:tgtEl>
                                          <p:spTgt spid="5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strips(downRight)">
                                      <p:cBhvr>
                                        <p:cTn id="22" dur="500"/>
                                        <p:tgtEl>
                                          <p:spTgt spid="4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55"/>
                                        </p:tgtEl>
                                        <p:attrNameLst>
                                          <p:attrName>style.visibility</p:attrName>
                                        </p:attrNameLst>
                                      </p:cBhvr>
                                      <p:to>
                                        <p:strVal val="visible"/>
                                      </p:to>
                                    </p:set>
                                    <p:animEffect transition="in" filter="strips(downRight)">
                                      <p:cBhvr>
                                        <p:cTn id="27" dur="500"/>
                                        <p:tgtEl>
                                          <p:spTgt spid="5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60"/>
                                        </p:tgtEl>
                                        <p:attrNameLst>
                                          <p:attrName>style.visibility</p:attrName>
                                        </p:attrNameLst>
                                      </p:cBhvr>
                                      <p:to>
                                        <p:strVal val="visible"/>
                                      </p:to>
                                    </p:set>
                                    <p:animEffect transition="in" filter="strips(downRight)">
                                      <p:cBhvr>
                                        <p:cTn id="32"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utoUpdateAnimBg="0"/>
      <p:bldP spid="60"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a:xfrm>
            <a:off x="701675" y="71438"/>
            <a:ext cx="7888288" cy="646112"/>
          </a:xfrm>
        </p:spPr>
        <p:txBody>
          <a:bodyPr/>
          <a:lstStyle/>
          <a:p>
            <a:r>
              <a:rPr lang="en-US" altLang="zh-CN" smtClean="0"/>
              <a:t>6.4.2  </a:t>
            </a:r>
            <a:r>
              <a:rPr lang="zh-CN" altLang="en-US" smtClean="0"/>
              <a:t>共源放大电路的高频响应</a:t>
            </a:r>
          </a:p>
        </p:txBody>
      </p:sp>
      <p:grpSp>
        <p:nvGrpSpPr>
          <p:cNvPr id="58371" name="Group 31"/>
          <p:cNvGrpSpPr>
            <a:grpSpLocks/>
          </p:cNvGrpSpPr>
          <p:nvPr/>
        </p:nvGrpSpPr>
        <p:grpSpPr bwMode="auto">
          <a:xfrm>
            <a:off x="5932488" y="236538"/>
            <a:ext cx="3016250" cy="839787"/>
            <a:chOff x="3737" y="149"/>
            <a:chExt cx="1900" cy="529"/>
          </a:xfrm>
        </p:grpSpPr>
        <p:sp>
          <p:nvSpPr>
            <p:cNvPr id="26" name="Rectangle 25"/>
            <p:cNvSpPr>
              <a:spLocks noChangeArrowheads="1"/>
            </p:cNvSpPr>
            <p:nvPr/>
          </p:nvSpPr>
          <p:spPr bwMode="auto">
            <a:xfrm>
              <a:off x="3737" y="149"/>
              <a:ext cx="1900" cy="529"/>
            </a:xfrm>
            <a:prstGeom prst="rect">
              <a:avLst/>
            </a:prstGeom>
            <a:solidFill>
              <a:srgbClr val="FFFFFF"/>
            </a:solidFill>
            <a:ln w="9525">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zh-CN" altLang="en-US" b="1" kern="0">
                <a:solidFill>
                  <a:srgbClr val="000000"/>
                </a:solidFill>
                <a:latin typeface="Arial Narrow" pitchFamily="34" charset="0"/>
                <a:ea typeface="+mn-ea"/>
              </a:endParaRPr>
            </a:p>
          </p:txBody>
        </p:sp>
        <p:graphicFrame>
          <p:nvGraphicFramePr>
            <p:cNvPr id="58389" name="Object 22"/>
            <p:cNvGraphicFramePr>
              <a:graphicFrameLocks noChangeAspect="1"/>
            </p:cNvGraphicFramePr>
            <p:nvPr/>
          </p:nvGraphicFramePr>
          <p:xfrm>
            <a:off x="3867" y="149"/>
            <a:ext cx="1535" cy="243"/>
          </p:xfrm>
          <a:graphic>
            <a:graphicData uri="http://schemas.openxmlformats.org/presentationml/2006/ole">
              <mc:AlternateContent xmlns:mc="http://schemas.openxmlformats.org/markup-compatibility/2006">
                <mc:Choice xmlns:v="urn:schemas-microsoft-com:vml" Requires="v">
                  <p:oleObj spid="_x0000_s128554" name="公式" r:id="rId3" imgW="1524000" imgH="241300" progId="Equation.3">
                    <p:embed/>
                  </p:oleObj>
                </mc:Choice>
                <mc:Fallback>
                  <p:oleObj name="公式" r:id="rId3" imgW="1524000" imgH="241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7" y="149"/>
                          <a:ext cx="1535"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90" name="Object 23"/>
            <p:cNvGraphicFramePr>
              <a:graphicFrameLocks noChangeAspect="1"/>
            </p:cNvGraphicFramePr>
            <p:nvPr/>
          </p:nvGraphicFramePr>
          <p:xfrm>
            <a:off x="3797" y="435"/>
            <a:ext cx="844" cy="243"/>
          </p:xfrm>
          <a:graphic>
            <a:graphicData uri="http://schemas.openxmlformats.org/presentationml/2006/ole">
              <mc:AlternateContent xmlns:mc="http://schemas.openxmlformats.org/markup-compatibility/2006">
                <mc:Choice xmlns:v="urn:schemas-microsoft-com:vml" Requires="v">
                  <p:oleObj spid="_x0000_s128555" name="公式" r:id="rId5" imgW="838200" imgH="241300" progId="Equation.3">
                    <p:embed/>
                  </p:oleObj>
                </mc:Choice>
                <mc:Fallback>
                  <p:oleObj name="公式" r:id="rId5" imgW="838200" imgH="2413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97" y="435"/>
                          <a:ext cx="844"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391" name="Object 24"/>
            <p:cNvGraphicFramePr>
              <a:graphicFrameLocks noChangeAspect="1"/>
            </p:cNvGraphicFramePr>
            <p:nvPr/>
          </p:nvGraphicFramePr>
          <p:xfrm>
            <a:off x="4780" y="435"/>
            <a:ext cx="857" cy="230"/>
          </p:xfrm>
          <a:graphic>
            <a:graphicData uri="http://schemas.openxmlformats.org/presentationml/2006/ole">
              <mc:AlternateContent xmlns:mc="http://schemas.openxmlformats.org/markup-compatibility/2006">
                <mc:Choice xmlns:v="urn:schemas-microsoft-com:vml" Requires="v">
                  <p:oleObj spid="_x0000_s128556" name="公式" r:id="rId7" imgW="850900" imgH="228600" progId="Equation.3">
                    <p:embed/>
                  </p:oleObj>
                </mc:Choice>
                <mc:Fallback>
                  <p:oleObj name="公式" r:id="rId7" imgW="85090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80" y="435"/>
                          <a:ext cx="85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58372" name="Rectangle 12">
            <a:hlinkClick r:id="rId9" action="ppaction://hlinksldjump"/>
          </p:cNvPr>
          <p:cNvSpPr>
            <a:spLocks noChangeArrowheads="1"/>
          </p:cNvSpPr>
          <p:nvPr/>
        </p:nvSpPr>
        <p:spPr bwMode="auto">
          <a:xfrm>
            <a:off x="425450" y="723900"/>
            <a:ext cx="8178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b">
            <a:spAutoFit/>
          </a:bodyPr>
          <a:lstStyle>
            <a:lvl1pPr>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fontAlgn="base">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spcBef>
                <a:spcPct val="0"/>
              </a:spcBef>
              <a:buFontTx/>
              <a:buNone/>
            </a:pPr>
            <a:r>
              <a:rPr lang="en-US" altLang="zh-CN" sz="2400" b="1">
                <a:solidFill>
                  <a:srgbClr val="800000"/>
                </a:solidFill>
                <a:latin typeface="Times New Roman" pitchFamily="18" charset="0"/>
                <a:ea typeface="楷体_GB2312"/>
                <a:cs typeface="楷体_GB2312"/>
              </a:rPr>
              <a:t>5.  </a:t>
            </a:r>
            <a:r>
              <a:rPr lang="zh-CN" altLang="en-US" sz="2400" b="1">
                <a:solidFill>
                  <a:srgbClr val="800000"/>
                </a:solidFill>
                <a:latin typeface="Times New Roman" pitchFamily="18" charset="0"/>
                <a:ea typeface="楷体_GB2312"/>
                <a:cs typeface="楷体_GB2312"/>
              </a:rPr>
              <a:t>增益</a:t>
            </a:r>
            <a:r>
              <a:rPr lang="en-US" altLang="zh-CN" sz="2400" b="1">
                <a:solidFill>
                  <a:srgbClr val="800000"/>
                </a:solidFill>
                <a:latin typeface="Times New Roman" pitchFamily="18" charset="0"/>
                <a:ea typeface="楷体_GB2312"/>
                <a:cs typeface="楷体_GB2312"/>
              </a:rPr>
              <a:t>-</a:t>
            </a:r>
            <a:r>
              <a:rPr lang="zh-CN" altLang="en-US" sz="2400" b="1">
                <a:solidFill>
                  <a:srgbClr val="800000"/>
                </a:solidFill>
                <a:latin typeface="Times New Roman" pitchFamily="18" charset="0"/>
                <a:ea typeface="楷体_GB2312"/>
                <a:cs typeface="楷体_GB2312"/>
              </a:rPr>
              <a:t>带宽积</a:t>
            </a:r>
          </a:p>
        </p:txBody>
      </p:sp>
      <p:sp>
        <p:nvSpPr>
          <p:cNvPr id="32" name="Text Box 13"/>
          <p:cNvSpPr txBox="1">
            <a:spLocks noChangeArrowheads="1"/>
          </p:cNvSpPr>
          <p:nvPr/>
        </p:nvSpPr>
        <p:spPr bwMode="auto">
          <a:xfrm>
            <a:off x="827088" y="1139825"/>
            <a:ext cx="59166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40000"/>
              </a:lnSpc>
              <a:spcBef>
                <a:spcPct val="10000"/>
              </a:spcBef>
            </a:pPr>
            <a:r>
              <a:rPr kumimoji="1" lang="zh-CN" altLang="en-US" sz="2000" b="1" dirty="0">
                <a:solidFill>
                  <a:srgbClr val="000000"/>
                </a:solidFill>
                <a:latin typeface="Times New Roman" pitchFamily="18" charset="0"/>
                <a:ea typeface="楷体_GB2312"/>
                <a:cs typeface="楷体_GB2312"/>
                <a:sym typeface="Symbol" pitchFamily="18" charset="2"/>
              </a:rPr>
              <a:t>一般放大电路有 </a:t>
            </a:r>
            <a:r>
              <a:rPr kumimoji="1" lang="en-US" altLang="zh-CN" sz="2000" b="1" i="1" dirty="0">
                <a:solidFill>
                  <a:srgbClr val="000000"/>
                </a:solidFill>
                <a:latin typeface="Times New Roman" pitchFamily="18" charset="0"/>
                <a:ea typeface="楷体_GB2312"/>
                <a:cs typeface="楷体_GB2312"/>
                <a:sym typeface="Symbol" pitchFamily="18" charset="2"/>
              </a:rPr>
              <a:t>f</a:t>
            </a:r>
            <a:r>
              <a:rPr kumimoji="1" lang="en-US" altLang="zh-CN" sz="2000" b="1" baseline="-30000" dirty="0">
                <a:solidFill>
                  <a:srgbClr val="000000"/>
                </a:solidFill>
                <a:latin typeface="Times New Roman" pitchFamily="18" charset="0"/>
                <a:ea typeface="楷体_GB2312"/>
                <a:cs typeface="楷体_GB2312"/>
                <a:sym typeface="Symbol" pitchFamily="18" charset="2"/>
              </a:rPr>
              <a:t>H </a:t>
            </a:r>
            <a:r>
              <a:rPr kumimoji="1" lang="en-US" altLang="zh-CN" sz="2000" b="1" dirty="0">
                <a:solidFill>
                  <a:srgbClr val="000000"/>
                </a:solidFill>
                <a:latin typeface="Times New Roman" pitchFamily="18" charset="0"/>
                <a:ea typeface="楷体_GB2312"/>
                <a:cs typeface="楷体_GB2312"/>
                <a:sym typeface="Symbol" pitchFamily="18" charset="2"/>
              </a:rPr>
              <a:t>&gt;&gt; </a:t>
            </a:r>
            <a:r>
              <a:rPr kumimoji="1" lang="en-US" altLang="zh-CN" sz="2000" b="1" i="1" dirty="0" err="1">
                <a:solidFill>
                  <a:srgbClr val="000000"/>
                </a:solidFill>
                <a:latin typeface="Times New Roman" pitchFamily="18" charset="0"/>
                <a:ea typeface="楷体_GB2312"/>
                <a:cs typeface="楷体_GB2312"/>
                <a:sym typeface="Symbol" pitchFamily="18" charset="2"/>
              </a:rPr>
              <a:t>f</a:t>
            </a:r>
            <a:r>
              <a:rPr kumimoji="1" lang="en-US" altLang="zh-CN" sz="2000" b="1" baseline="-30000" dirty="0" err="1">
                <a:solidFill>
                  <a:srgbClr val="000000"/>
                </a:solidFill>
                <a:latin typeface="Times New Roman" pitchFamily="18" charset="0"/>
                <a:ea typeface="楷体_GB2312"/>
                <a:cs typeface="楷体_GB2312"/>
                <a:sym typeface="Symbol" pitchFamily="18" charset="2"/>
              </a:rPr>
              <a:t>L</a:t>
            </a:r>
            <a:r>
              <a:rPr kumimoji="1" lang="en-US" altLang="zh-CN" sz="2000" b="1" baseline="-30000" dirty="0">
                <a:solidFill>
                  <a:srgbClr val="000000"/>
                </a:solidFill>
                <a:latin typeface="Times New Roman" pitchFamily="18" charset="0"/>
                <a:ea typeface="楷体_GB2312"/>
                <a:cs typeface="楷体_GB2312"/>
                <a:sym typeface="Symbol" pitchFamily="18" charset="2"/>
              </a:rPr>
              <a:t> </a:t>
            </a:r>
            <a:r>
              <a:rPr kumimoji="1" lang="zh-CN" altLang="en-US" sz="2000" b="1" dirty="0">
                <a:solidFill>
                  <a:srgbClr val="000000"/>
                </a:solidFill>
                <a:latin typeface="Times New Roman" pitchFamily="18" charset="0"/>
                <a:ea typeface="楷体_GB2312"/>
                <a:cs typeface="Times New Roman" pitchFamily="18" charset="0"/>
                <a:sym typeface="Symbol" pitchFamily="18" charset="2"/>
              </a:rPr>
              <a:t>，</a:t>
            </a:r>
            <a:r>
              <a:rPr kumimoji="1" lang="zh-CN" altLang="en-US" sz="2000" b="1" dirty="0">
                <a:solidFill>
                  <a:srgbClr val="000000"/>
                </a:solidFill>
                <a:latin typeface="Times New Roman" pitchFamily="18" charset="0"/>
                <a:ea typeface="楷体_GB2312"/>
                <a:cs typeface="楷体_GB2312"/>
                <a:sym typeface="Symbol" pitchFamily="18" charset="2"/>
              </a:rPr>
              <a:t> 则带宽</a:t>
            </a:r>
            <a:r>
              <a:rPr kumimoji="1" lang="en-US" altLang="zh-CN" sz="2000" b="1" i="1" dirty="0">
                <a:solidFill>
                  <a:srgbClr val="000000"/>
                </a:solidFill>
                <a:latin typeface="Times New Roman" pitchFamily="18" charset="0"/>
                <a:ea typeface="楷体_GB2312"/>
                <a:cs typeface="楷体_GB2312"/>
                <a:sym typeface="Symbol" pitchFamily="18" charset="2"/>
              </a:rPr>
              <a:t>BW</a:t>
            </a:r>
            <a:r>
              <a:rPr kumimoji="1" lang="zh-CN" altLang="en-US" sz="2000" b="1" dirty="0">
                <a:solidFill>
                  <a:srgbClr val="000000"/>
                </a:solidFill>
                <a:latin typeface="Times New Roman" pitchFamily="18" charset="0"/>
                <a:ea typeface="楷体_GB2312"/>
                <a:cs typeface="楷体_GB2312"/>
                <a:sym typeface="Symbol" pitchFamily="18" charset="2"/>
              </a:rPr>
              <a:t>＝</a:t>
            </a:r>
            <a:r>
              <a:rPr kumimoji="1" lang="en-US" altLang="zh-CN" sz="2000" b="1" i="1" dirty="0">
                <a:solidFill>
                  <a:srgbClr val="000000"/>
                </a:solidFill>
                <a:latin typeface="Times New Roman" pitchFamily="18" charset="0"/>
                <a:ea typeface="楷体_GB2312"/>
                <a:cs typeface="楷体_GB2312"/>
                <a:sym typeface="Symbol" pitchFamily="18" charset="2"/>
              </a:rPr>
              <a:t>f</a:t>
            </a:r>
            <a:r>
              <a:rPr kumimoji="1" lang="en-US" altLang="zh-CN" sz="2000" b="1" baseline="-30000" dirty="0">
                <a:solidFill>
                  <a:srgbClr val="000000"/>
                </a:solidFill>
                <a:latin typeface="Times New Roman" pitchFamily="18" charset="0"/>
                <a:ea typeface="楷体_GB2312"/>
                <a:cs typeface="楷体_GB2312"/>
                <a:sym typeface="Symbol" pitchFamily="18" charset="2"/>
              </a:rPr>
              <a:t>H </a:t>
            </a:r>
            <a:r>
              <a:rPr kumimoji="1" lang="en-US" altLang="zh-CN" sz="2000" b="1" dirty="0">
                <a:solidFill>
                  <a:srgbClr val="000000"/>
                </a:solidFill>
                <a:latin typeface="Times New Roman" pitchFamily="18" charset="0"/>
                <a:ea typeface="楷体_GB2312"/>
                <a:cs typeface="楷体_GB2312"/>
                <a:sym typeface="Symbol" pitchFamily="18" charset="2"/>
              </a:rPr>
              <a:t></a:t>
            </a:r>
            <a:r>
              <a:rPr kumimoji="1" lang="en-US" altLang="zh-CN" sz="2000" b="1" i="1" dirty="0" err="1">
                <a:solidFill>
                  <a:srgbClr val="000000"/>
                </a:solidFill>
                <a:latin typeface="Times New Roman" pitchFamily="18" charset="0"/>
                <a:ea typeface="楷体_GB2312"/>
                <a:cs typeface="楷体_GB2312"/>
                <a:sym typeface="Symbol" pitchFamily="18" charset="2"/>
              </a:rPr>
              <a:t>f</a:t>
            </a:r>
            <a:r>
              <a:rPr kumimoji="1" lang="en-US" altLang="zh-CN" sz="2000" b="1" baseline="-30000" dirty="0" err="1">
                <a:solidFill>
                  <a:srgbClr val="000000"/>
                </a:solidFill>
                <a:latin typeface="Times New Roman" pitchFamily="18" charset="0"/>
                <a:ea typeface="楷体_GB2312"/>
                <a:cs typeface="楷体_GB2312"/>
                <a:sym typeface="Symbol" pitchFamily="18" charset="2"/>
              </a:rPr>
              <a:t>L</a:t>
            </a:r>
            <a:r>
              <a:rPr kumimoji="1" lang="en-US" altLang="zh-CN" sz="2000" b="1" baseline="-30000" dirty="0">
                <a:solidFill>
                  <a:srgbClr val="000000"/>
                </a:solidFill>
                <a:latin typeface="Times New Roman" pitchFamily="18" charset="0"/>
                <a:ea typeface="楷体_GB2312"/>
                <a:cs typeface="楷体_GB2312"/>
                <a:sym typeface="Symbol" pitchFamily="18" charset="2"/>
              </a:rPr>
              <a:t> </a:t>
            </a:r>
            <a:r>
              <a:rPr kumimoji="1" lang="en-US" altLang="zh-CN" sz="2000" b="1" dirty="0">
                <a:solidFill>
                  <a:srgbClr val="000000"/>
                </a:solidFill>
                <a:latin typeface="Times New Roman" pitchFamily="18" charset="0"/>
                <a:ea typeface="楷体_GB2312"/>
                <a:cs typeface="楷体_GB2312"/>
                <a:sym typeface="Symbol" pitchFamily="18" charset="2"/>
              </a:rPr>
              <a:t> </a:t>
            </a:r>
            <a:r>
              <a:rPr kumimoji="1" lang="en-US" altLang="zh-CN" sz="2000" b="1" i="1" dirty="0">
                <a:solidFill>
                  <a:srgbClr val="000000"/>
                </a:solidFill>
                <a:latin typeface="Times New Roman" pitchFamily="18" charset="0"/>
                <a:ea typeface="楷体_GB2312"/>
                <a:cs typeface="楷体_GB2312"/>
                <a:sym typeface="Symbol" pitchFamily="18" charset="2"/>
              </a:rPr>
              <a:t>f</a:t>
            </a:r>
            <a:r>
              <a:rPr kumimoji="1" lang="en-US" altLang="zh-CN" sz="2000" b="1" baseline="-30000" dirty="0">
                <a:solidFill>
                  <a:srgbClr val="000000"/>
                </a:solidFill>
                <a:latin typeface="Times New Roman" pitchFamily="18" charset="0"/>
                <a:ea typeface="楷体_GB2312"/>
                <a:cs typeface="楷体_GB2312"/>
                <a:sym typeface="Symbol" pitchFamily="18" charset="2"/>
              </a:rPr>
              <a:t>H</a:t>
            </a:r>
            <a:endParaRPr kumimoji="1" lang="en-US" altLang="zh-CN" sz="2000" b="1" dirty="0">
              <a:solidFill>
                <a:srgbClr val="000000"/>
              </a:solidFill>
              <a:latin typeface="Times New Roman" pitchFamily="18" charset="0"/>
              <a:ea typeface="楷体_GB2312"/>
              <a:cs typeface="楷体_GB2312"/>
              <a:sym typeface="Symbol" pitchFamily="18" charset="2"/>
            </a:endParaRPr>
          </a:p>
        </p:txBody>
      </p:sp>
      <p:graphicFrame>
        <p:nvGraphicFramePr>
          <p:cNvPr id="33" name="Object 17"/>
          <p:cNvGraphicFramePr>
            <a:graphicFrameLocks noChangeAspect="1"/>
          </p:cNvGraphicFramePr>
          <p:nvPr/>
        </p:nvGraphicFramePr>
        <p:xfrm>
          <a:off x="793750" y="1817688"/>
          <a:ext cx="1130300" cy="474662"/>
        </p:xfrm>
        <a:graphic>
          <a:graphicData uri="http://schemas.openxmlformats.org/presentationml/2006/ole">
            <mc:AlternateContent xmlns:mc="http://schemas.openxmlformats.org/markup-compatibility/2006">
              <mc:Choice xmlns:v="urn:schemas-microsoft-com:vml" Requires="v">
                <p:oleObj spid="_x0000_s128557" name="公式" r:id="rId10" imgW="660400" imgH="279400" progId="Equation.3">
                  <p:embed/>
                </p:oleObj>
              </mc:Choice>
              <mc:Fallback>
                <p:oleObj name="公式" r:id="rId10" imgW="660400" imgH="2794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93750" y="1817688"/>
                        <a:ext cx="1130300"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 name="Object 19"/>
          <p:cNvGraphicFramePr>
            <a:graphicFrameLocks noChangeAspect="1"/>
          </p:cNvGraphicFramePr>
          <p:nvPr/>
        </p:nvGraphicFramePr>
        <p:xfrm>
          <a:off x="1935163" y="1665288"/>
          <a:ext cx="1930400" cy="801687"/>
        </p:xfrm>
        <a:graphic>
          <a:graphicData uri="http://schemas.openxmlformats.org/presentationml/2006/ole">
            <mc:AlternateContent xmlns:mc="http://schemas.openxmlformats.org/markup-compatibility/2006">
              <mc:Choice xmlns:v="urn:schemas-microsoft-com:vml" Requires="v">
                <p:oleObj spid="_x0000_s128558" name="公式" r:id="rId12" imgW="1117600" imgH="469900" progId="Equation.3">
                  <p:embed/>
                </p:oleObj>
              </mc:Choice>
              <mc:Fallback>
                <p:oleObj name="公式" r:id="rId12" imgW="1117600" imgH="4699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35163" y="1665288"/>
                        <a:ext cx="1930400" cy="80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 name="Object 20"/>
          <p:cNvGraphicFramePr>
            <a:graphicFrameLocks noChangeAspect="1"/>
          </p:cNvGraphicFramePr>
          <p:nvPr/>
        </p:nvGraphicFramePr>
        <p:xfrm>
          <a:off x="3865563" y="1703388"/>
          <a:ext cx="963612" cy="752475"/>
        </p:xfrm>
        <a:graphic>
          <a:graphicData uri="http://schemas.openxmlformats.org/presentationml/2006/ole">
            <mc:AlternateContent xmlns:mc="http://schemas.openxmlformats.org/markup-compatibility/2006">
              <mc:Choice xmlns:v="urn:schemas-microsoft-com:vml" Requires="v">
                <p:oleObj spid="_x0000_s128559" name="公式" r:id="rId14" imgW="571252" imgH="444307" progId="Equation.3">
                  <p:embed/>
                </p:oleObj>
              </mc:Choice>
              <mc:Fallback>
                <p:oleObj name="公式" r:id="rId14" imgW="571252" imgH="444307"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65563" y="1703388"/>
                        <a:ext cx="963612"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 name="Object 26"/>
          <p:cNvGraphicFramePr>
            <a:graphicFrameLocks noChangeAspect="1"/>
          </p:cNvGraphicFramePr>
          <p:nvPr/>
        </p:nvGraphicFramePr>
        <p:xfrm>
          <a:off x="1935163" y="2455863"/>
          <a:ext cx="1930400" cy="801687"/>
        </p:xfrm>
        <a:graphic>
          <a:graphicData uri="http://schemas.openxmlformats.org/presentationml/2006/ole">
            <mc:AlternateContent xmlns:mc="http://schemas.openxmlformats.org/markup-compatibility/2006">
              <mc:Choice xmlns:v="urn:schemas-microsoft-com:vml" Requires="v">
                <p:oleObj spid="_x0000_s128560" name="公式" r:id="rId16" imgW="1117600" imgH="469900" progId="Equation.3">
                  <p:embed/>
                </p:oleObj>
              </mc:Choice>
              <mc:Fallback>
                <p:oleObj name="公式" r:id="rId16" imgW="1117600" imgH="46990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35163" y="2455863"/>
                        <a:ext cx="1930400" cy="80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 name="Object 27"/>
          <p:cNvGraphicFramePr>
            <a:graphicFrameLocks noChangeAspect="1"/>
          </p:cNvGraphicFramePr>
          <p:nvPr/>
        </p:nvGraphicFramePr>
        <p:xfrm>
          <a:off x="3875088" y="2473325"/>
          <a:ext cx="3276600" cy="795338"/>
        </p:xfrm>
        <a:graphic>
          <a:graphicData uri="http://schemas.openxmlformats.org/presentationml/2006/ole">
            <mc:AlternateContent xmlns:mc="http://schemas.openxmlformats.org/markup-compatibility/2006">
              <mc:Choice xmlns:v="urn:schemas-microsoft-com:vml" Requires="v">
                <p:oleObj spid="_x0000_s128561" name="公式" r:id="rId18" imgW="1943100" imgH="469900" progId="Equation.3">
                  <p:embed/>
                </p:oleObj>
              </mc:Choice>
              <mc:Fallback>
                <p:oleObj name="公式" r:id="rId18" imgW="1943100" imgH="46990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75088" y="2473325"/>
                        <a:ext cx="3276600" cy="79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 name="Text Box 28"/>
          <p:cNvSpPr txBox="1">
            <a:spLocks noChangeArrowheads="1"/>
          </p:cNvSpPr>
          <p:nvPr/>
        </p:nvSpPr>
        <p:spPr bwMode="auto">
          <a:xfrm>
            <a:off x="835025" y="4195763"/>
            <a:ext cx="842963" cy="396875"/>
          </a:xfrm>
          <a:prstGeom prst="rect">
            <a:avLst/>
          </a:prstGeom>
          <a:noFill/>
          <a:ln>
            <a:noFill/>
          </a:ln>
          <a:effectLst/>
          <a:extLst>
            <a:ext uri="{909E8E84-426E-40DD-AFC4-6F175D3DCCD1}">
              <a14:hiddenFill xmlns:a14="http://schemas.microsoft.com/office/drawing/2010/main">
                <a:gradFill rotWithShape="0">
                  <a:gsLst>
                    <a:gs pos="0">
                      <a:srgbClr val="0000FF"/>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kumimoji="1" lang="zh-CN" altLang="en-US" sz="2000" b="1">
                <a:solidFill>
                  <a:srgbClr val="000000"/>
                </a:solidFill>
                <a:latin typeface="Times New Roman" pitchFamily="18" charset="0"/>
                <a:ea typeface="楷体_GB2312"/>
                <a:cs typeface="楷体_GB2312"/>
              </a:rPr>
              <a:t>若有</a:t>
            </a:r>
          </a:p>
        </p:txBody>
      </p:sp>
      <p:graphicFrame>
        <p:nvGraphicFramePr>
          <p:cNvPr id="39" name="Object 29"/>
          <p:cNvGraphicFramePr>
            <a:graphicFrameLocks noChangeAspect="1"/>
          </p:cNvGraphicFramePr>
          <p:nvPr/>
        </p:nvGraphicFramePr>
        <p:xfrm>
          <a:off x="1709738" y="4184650"/>
          <a:ext cx="2505075" cy="409575"/>
        </p:xfrm>
        <a:graphic>
          <a:graphicData uri="http://schemas.openxmlformats.org/presentationml/2006/ole">
            <mc:AlternateContent xmlns:mc="http://schemas.openxmlformats.org/markup-compatibility/2006">
              <mc:Choice xmlns:v="urn:schemas-microsoft-com:vml" Requires="v">
                <p:oleObj spid="_x0000_s128562" name="公式" r:id="rId20" imgW="1473200" imgH="241300" progId="Equation.3">
                  <p:embed/>
                </p:oleObj>
              </mc:Choice>
              <mc:Fallback>
                <p:oleObj name="公式" r:id="rId20" imgW="1473200" imgH="24130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709738" y="4184650"/>
                        <a:ext cx="2505075"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 name="Object 30"/>
          <p:cNvGraphicFramePr>
            <a:graphicFrameLocks noChangeAspect="1"/>
          </p:cNvGraphicFramePr>
          <p:nvPr/>
        </p:nvGraphicFramePr>
        <p:xfrm>
          <a:off x="4435475" y="4191000"/>
          <a:ext cx="1250950" cy="365125"/>
        </p:xfrm>
        <a:graphic>
          <a:graphicData uri="http://schemas.openxmlformats.org/presentationml/2006/ole">
            <mc:AlternateContent xmlns:mc="http://schemas.openxmlformats.org/markup-compatibility/2006">
              <mc:Choice xmlns:v="urn:schemas-microsoft-com:vml" Requires="v">
                <p:oleObj spid="_x0000_s128563" name="公式" r:id="rId22" imgW="736280" imgH="215806" progId="Equation.3">
                  <p:embed/>
                </p:oleObj>
              </mc:Choice>
              <mc:Fallback>
                <p:oleObj name="公式" r:id="rId22" imgW="736280" imgH="215806"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435475" y="4191000"/>
                        <a:ext cx="12509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 name="Object 32"/>
          <p:cNvGraphicFramePr>
            <a:graphicFrameLocks noChangeAspect="1"/>
          </p:cNvGraphicFramePr>
          <p:nvPr/>
        </p:nvGraphicFramePr>
        <p:xfrm>
          <a:off x="1935163" y="3278188"/>
          <a:ext cx="3125787" cy="774700"/>
        </p:xfrm>
        <a:graphic>
          <a:graphicData uri="http://schemas.openxmlformats.org/presentationml/2006/ole">
            <mc:AlternateContent xmlns:mc="http://schemas.openxmlformats.org/markup-compatibility/2006">
              <mc:Choice xmlns:v="urn:schemas-microsoft-com:vml" Requires="v">
                <p:oleObj spid="_x0000_s128564" name="公式" r:id="rId24" imgW="1854200" imgH="457200" progId="Equation.3">
                  <p:embed/>
                </p:oleObj>
              </mc:Choice>
              <mc:Fallback>
                <p:oleObj name="公式" r:id="rId24" imgW="1854200" imgH="457200"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935163" y="3278188"/>
                        <a:ext cx="3125787"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2" name="Text Box 36"/>
          <p:cNvSpPr txBox="1">
            <a:spLocks noChangeArrowheads="1"/>
          </p:cNvSpPr>
          <p:nvPr/>
        </p:nvSpPr>
        <p:spPr bwMode="auto">
          <a:xfrm>
            <a:off x="1006475" y="4800600"/>
            <a:ext cx="504825" cy="396875"/>
          </a:xfrm>
          <a:prstGeom prst="rect">
            <a:avLst/>
          </a:prstGeom>
          <a:noFill/>
          <a:ln>
            <a:noFill/>
          </a:ln>
          <a:effectLst/>
          <a:extLst>
            <a:ext uri="{909E8E84-426E-40DD-AFC4-6F175D3DCCD1}">
              <a14:hiddenFill xmlns:a14="http://schemas.microsoft.com/office/drawing/2010/main">
                <a:gradFill rotWithShape="0">
                  <a:gsLst>
                    <a:gs pos="0">
                      <a:srgbClr val="0000FF"/>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kumimoji="1" lang="zh-CN" altLang="en-US" sz="2000" b="1">
                <a:solidFill>
                  <a:srgbClr val="000000"/>
                </a:solidFill>
                <a:latin typeface="Times New Roman" pitchFamily="18" charset="0"/>
                <a:ea typeface="楷体_GB2312"/>
                <a:cs typeface="楷体_GB2312"/>
              </a:rPr>
              <a:t>则 </a:t>
            </a:r>
          </a:p>
        </p:txBody>
      </p:sp>
      <p:graphicFrame>
        <p:nvGraphicFramePr>
          <p:cNvPr id="43" name="Object 37"/>
          <p:cNvGraphicFramePr>
            <a:graphicFrameLocks noChangeAspect="1"/>
          </p:cNvGraphicFramePr>
          <p:nvPr/>
        </p:nvGraphicFramePr>
        <p:xfrm>
          <a:off x="1677988" y="4616450"/>
          <a:ext cx="2333625" cy="774700"/>
        </p:xfrm>
        <a:graphic>
          <a:graphicData uri="http://schemas.openxmlformats.org/presentationml/2006/ole">
            <mc:AlternateContent xmlns:mc="http://schemas.openxmlformats.org/markup-compatibility/2006">
              <mc:Choice xmlns:v="urn:schemas-microsoft-com:vml" Requires="v">
                <p:oleObj spid="_x0000_s128565" name="公式" r:id="rId26" imgW="1384300" imgH="457200" progId="Equation.3">
                  <p:embed/>
                </p:oleObj>
              </mc:Choice>
              <mc:Fallback>
                <p:oleObj name="公式" r:id="rId26" imgW="1384300" imgH="457200"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677988" y="4616450"/>
                        <a:ext cx="2333625"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 name="Text Box 38"/>
          <p:cNvSpPr txBox="1">
            <a:spLocks noChangeArrowheads="1"/>
          </p:cNvSpPr>
          <p:nvPr/>
        </p:nvSpPr>
        <p:spPr bwMode="auto">
          <a:xfrm>
            <a:off x="1006475" y="5391150"/>
            <a:ext cx="4286250" cy="396875"/>
          </a:xfrm>
          <a:prstGeom prst="rect">
            <a:avLst/>
          </a:prstGeom>
          <a:noFill/>
          <a:ln>
            <a:noFill/>
          </a:ln>
          <a:effectLst/>
          <a:extLst>
            <a:ext uri="{909E8E84-426E-40DD-AFC4-6F175D3DCCD1}">
              <a14:hiddenFill xmlns:a14="http://schemas.microsoft.com/office/drawing/2010/main">
                <a:gradFill rotWithShape="0">
                  <a:gsLst>
                    <a:gs pos="0">
                      <a:srgbClr val="0000FF"/>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kumimoji="1" lang="en-US" altLang="zh-CN" sz="2000" b="1">
                <a:solidFill>
                  <a:srgbClr val="000000"/>
                </a:solidFill>
                <a:latin typeface="Times New Roman" pitchFamily="18" charset="0"/>
                <a:ea typeface="楷体_GB2312"/>
                <a:cs typeface="楷体_GB2312"/>
              </a:rPr>
              <a:t>MOS</a:t>
            </a:r>
            <a:r>
              <a:rPr kumimoji="1" lang="zh-CN" altLang="en-US" sz="2000" b="1">
                <a:solidFill>
                  <a:srgbClr val="000000"/>
                </a:solidFill>
                <a:latin typeface="Times New Roman" pitchFamily="18" charset="0"/>
                <a:ea typeface="楷体_GB2312"/>
                <a:cs typeface="楷体_GB2312"/>
              </a:rPr>
              <a:t>管一旦确定，对相同的信号源</a:t>
            </a:r>
          </a:p>
        </p:txBody>
      </p:sp>
      <p:sp>
        <p:nvSpPr>
          <p:cNvPr id="45" name="Text Box 39"/>
          <p:cNvSpPr txBox="1">
            <a:spLocks noChangeArrowheads="1"/>
          </p:cNvSpPr>
          <p:nvPr/>
        </p:nvSpPr>
        <p:spPr bwMode="auto">
          <a:xfrm>
            <a:off x="5087938" y="5391150"/>
            <a:ext cx="3505200" cy="396875"/>
          </a:xfrm>
          <a:prstGeom prst="rect">
            <a:avLst/>
          </a:prstGeom>
          <a:noFill/>
          <a:ln>
            <a:noFill/>
          </a:ln>
          <a:effectLst/>
          <a:extLst>
            <a:ext uri="{909E8E84-426E-40DD-AFC4-6F175D3DCCD1}">
              <a14:hiddenFill xmlns:a14="http://schemas.microsoft.com/office/drawing/2010/main">
                <a:gradFill rotWithShape="0">
                  <a:gsLst>
                    <a:gs pos="0">
                      <a:srgbClr val="0000FF"/>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kumimoji="1" lang="zh-CN" altLang="en-US" sz="2000" b="1" u="sng">
                <a:solidFill>
                  <a:srgbClr val="FF0000"/>
                </a:solidFill>
                <a:latin typeface="楷体_GB2312"/>
                <a:ea typeface="楷体_GB2312"/>
                <a:cs typeface="楷体_GB2312"/>
              </a:rPr>
              <a:t>增益</a:t>
            </a:r>
            <a:r>
              <a:rPr kumimoji="1" lang="en-US" altLang="zh-CN" sz="2000" b="1" u="sng">
                <a:solidFill>
                  <a:srgbClr val="FF0000"/>
                </a:solidFill>
                <a:latin typeface="楷体_GB2312"/>
                <a:ea typeface="楷体_GB2312"/>
                <a:cs typeface="楷体_GB2312"/>
              </a:rPr>
              <a:t>-</a:t>
            </a:r>
            <a:r>
              <a:rPr kumimoji="1" lang="zh-CN" altLang="en-US" sz="2000" b="1" u="sng">
                <a:solidFill>
                  <a:srgbClr val="FF0000"/>
                </a:solidFill>
                <a:latin typeface="楷体_GB2312"/>
                <a:ea typeface="楷体_GB2312"/>
                <a:cs typeface="楷体_GB2312"/>
              </a:rPr>
              <a:t>带宽积基本为常数</a:t>
            </a:r>
          </a:p>
        </p:txBody>
      </p:sp>
      <p:sp>
        <p:nvSpPr>
          <p:cNvPr id="46" name="Text Box 40"/>
          <p:cNvSpPr txBox="1">
            <a:spLocks noChangeArrowheads="1"/>
          </p:cNvSpPr>
          <p:nvPr/>
        </p:nvSpPr>
        <p:spPr bwMode="auto">
          <a:xfrm>
            <a:off x="1074738" y="5911850"/>
            <a:ext cx="3352800" cy="396875"/>
          </a:xfrm>
          <a:prstGeom prst="rect">
            <a:avLst/>
          </a:prstGeom>
          <a:noFill/>
          <a:ln>
            <a:noFill/>
          </a:ln>
          <a:effectLst/>
          <a:extLst>
            <a:ext uri="{909E8E84-426E-40DD-AFC4-6F175D3DCCD1}">
              <a14:hiddenFill xmlns:a14="http://schemas.microsoft.com/office/drawing/2010/main">
                <a:gradFill rotWithShape="0">
                  <a:gsLst>
                    <a:gs pos="0">
                      <a:srgbClr val="0000FF"/>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r>
              <a:rPr kumimoji="1" lang="en-US" altLang="zh-CN" sz="2000" b="1">
                <a:solidFill>
                  <a:srgbClr val="FF3399"/>
                </a:solidFill>
                <a:latin typeface="楷体_GB2312"/>
                <a:ea typeface="楷体_GB2312"/>
                <a:cs typeface="楷体_GB2312"/>
              </a:rPr>
              <a:t>#</a:t>
            </a:r>
            <a:r>
              <a:rPr kumimoji="1" lang="en-US" altLang="zh-CN" sz="2000" b="1">
                <a:solidFill>
                  <a:srgbClr val="CC0000"/>
                </a:solidFill>
                <a:latin typeface="楷体_GB2312"/>
                <a:ea typeface="楷体_GB2312"/>
                <a:cs typeface="楷体_GB2312"/>
              </a:rPr>
              <a:t> </a:t>
            </a:r>
            <a:r>
              <a:rPr kumimoji="1" lang="zh-CN" altLang="en-US" sz="2000" b="1">
                <a:solidFill>
                  <a:srgbClr val="0000CC"/>
                </a:solidFill>
                <a:latin typeface="楷体_GB2312"/>
                <a:ea typeface="楷体_GB2312"/>
                <a:cs typeface="楷体_GB2312"/>
              </a:rPr>
              <a:t>如何提高带宽？</a:t>
            </a:r>
          </a:p>
        </p:txBody>
      </p:sp>
    </p:spTree>
    <p:extLst>
      <p:ext uri="{BB962C8B-B14F-4D97-AF65-F5344CB8AC3E}">
        <p14:creationId xmlns:p14="http://schemas.microsoft.com/office/powerpoint/2010/main" val="16675610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strips(downRight)">
                                      <p:cBhvr>
                                        <p:cTn id="7" dur="500"/>
                                        <p:tgtEl>
                                          <p:spTgt spid="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strips(downRight)">
                                      <p:cBhvr>
                                        <p:cTn id="12" dur="500"/>
                                        <p:tgtEl>
                                          <p:spTgt spid="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strips(downRight)">
                                      <p:cBhvr>
                                        <p:cTn id="17" dur="500"/>
                                        <p:tgtEl>
                                          <p:spTgt spid="3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strips(downRight)">
                                      <p:cBhvr>
                                        <p:cTn id="22" dur="500"/>
                                        <p:tgtEl>
                                          <p:spTgt spid="3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strips(downRight)">
                                      <p:cBhvr>
                                        <p:cTn id="27" dur="500"/>
                                        <p:tgtEl>
                                          <p:spTgt spid="3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nodeType="click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strips(downRight)">
                                      <p:cBhvr>
                                        <p:cTn id="32" dur="500"/>
                                        <p:tgtEl>
                                          <p:spTgt spid="3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nodeType="click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strips(downRight)">
                                      <p:cBhvr>
                                        <p:cTn id="37" dur="500"/>
                                        <p:tgtEl>
                                          <p:spTgt spid="4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strips(downRight)">
                                      <p:cBhvr>
                                        <p:cTn id="42" dur="500"/>
                                        <p:tgtEl>
                                          <p:spTgt spid="3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6" fill="hold" nodeType="click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strips(downRight)">
                                      <p:cBhvr>
                                        <p:cTn id="47" dur="500"/>
                                        <p:tgtEl>
                                          <p:spTgt spid="3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8" presetClass="entr" presetSubtype="6" fill="hold" nodeType="clickEffect">
                                  <p:stCondLst>
                                    <p:cond delay="0"/>
                                  </p:stCondLst>
                                  <p:childTnLst>
                                    <p:set>
                                      <p:cBhvr>
                                        <p:cTn id="51" dur="1" fill="hold">
                                          <p:stCondLst>
                                            <p:cond delay="0"/>
                                          </p:stCondLst>
                                        </p:cTn>
                                        <p:tgtEl>
                                          <p:spTgt spid="40"/>
                                        </p:tgtEl>
                                        <p:attrNameLst>
                                          <p:attrName>style.visibility</p:attrName>
                                        </p:attrNameLst>
                                      </p:cBhvr>
                                      <p:to>
                                        <p:strVal val="visible"/>
                                      </p:to>
                                    </p:set>
                                    <p:animEffect transition="in" filter="strips(downRight)">
                                      <p:cBhvr>
                                        <p:cTn id="52" dur="500"/>
                                        <p:tgtEl>
                                          <p:spTgt spid="4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8" presetClass="entr" presetSubtype="6" fill="hold" grpId="0" nodeType="clickEffect">
                                  <p:stCondLst>
                                    <p:cond delay="0"/>
                                  </p:stCondLst>
                                  <p:childTnLst>
                                    <p:set>
                                      <p:cBhvr>
                                        <p:cTn id="56" dur="1" fill="hold">
                                          <p:stCondLst>
                                            <p:cond delay="0"/>
                                          </p:stCondLst>
                                        </p:cTn>
                                        <p:tgtEl>
                                          <p:spTgt spid="42"/>
                                        </p:tgtEl>
                                        <p:attrNameLst>
                                          <p:attrName>style.visibility</p:attrName>
                                        </p:attrNameLst>
                                      </p:cBhvr>
                                      <p:to>
                                        <p:strVal val="visible"/>
                                      </p:to>
                                    </p:set>
                                    <p:animEffect transition="in" filter="strips(downRight)">
                                      <p:cBhvr>
                                        <p:cTn id="57" dur="500"/>
                                        <p:tgtEl>
                                          <p:spTgt spid="42"/>
                                        </p:tgtEl>
                                      </p:cBhvr>
                                    </p:animEffect>
                                  </p:childTnLst>
                                </p:cTn>
                              </p:par>
                            </p:childTnLst>
                          </p:cTn>
                        </p:par>
                        <p:par>
                          <p:cTn id="58" fill="hold" nodeType="afterGroup">
                            <p:stCondLst>
                              <p:cond delay="500"/>
                            </p:stCondLst>
                            <p:childTnLst>
                              <p:par>
                                <p:cTn id="59" presetID="18" presetClass="entr" presetSubtype="6" fill="hold" nodeType="afterEffect">
                                  <p:stCondLst>
                                    <p:cond delay="0"/>
                                  </p:stCondLst>
                                  <p:childTnLst>
                                    <p:set>
                                      <p:cBhvr>
                                        <p:cTn id="60" dur="1" fill="hold">
                                          <p:stCondLst>
                                            <p:cond delay="0"/>
                                          </p:stCondLst>
                                        </p:cTn>
                                        <p:tgtEl>
                                          <p:spTgt spid="43"/>
                                        </p:tgtEl>
                                        <p:attrNameLst>
                                          <p:attrName>style.visibility</p:attrName>
                                        </p:attrNameLst>
                                      </p:cBhvr>
                                      <p:to>
                                        <p:strVal val="visible"/>
                                      </p:to>
                                    </p:set>
                                    <p:animEffect transition="in" filter="strips(downRight)">
                                      <p:cBhvr>
                                        <p:cTn id="61" dur="500"/>
                                        <p:tgtEl>
                                          <p:spTgt spid="43"/>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8" presetClass="entr" presetSubtype="6" fill="hold" grpId="0" nodeType="clickEffect">
                                  <p:stCondLst>
                                    <p:cond delay="0"/>
                                  </p:stCondLst>
                                  <p:childTnLst>
                                    <p:set>
                                      <p:cBhvr>
                                        <p:cTn id="65" dur="1" fill="hold">
                                          <p:stCondLst>
                                            <p:cond delay="0"/>
                                          </p:stCondLst>
                                        </p:cTn>
                                        <p:tgtEl>
                                          <p:spTgt spid="44"/>
                                        </p:tgtEl>
                                        <p:attrNameLst>
                                          <p:attrName>style.visibility</p:attrName>
                                        </p:attrNameLst>
                                      </p:cBhvr>
                                      <p:to>
                                        <p:strVal val="visible"/>
                                      </p:to>
                                    </p:set>
                                    <p:animEffect transition="in" filter="strips(downRight)">
                                      <p:cBhvr>
                                        <p:cTn id="66" dur="500"/>
                                        <p:tgtEl>
                                          <p:spTgt spid="44"/>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8" presetClass="entr" presetSubtype="6" fill="hold" grpId="0" nodeType="clickEffect">
                                  <p:stCondLst>
                                    <p:cond delay="0"/>
                                  </p:stCondLst>
                                  <p:childTnLst>
                                    <p:set>
                                      <p:cBhvr>
                                        <p:cTn id="70" dur="1" fill="hold">
                                          <p:stCondLst>
                                            <p:cond delay="0"/>
                                          </p:stCondLst>
                                        </p:cTn>
                                        <p:tgtEl>
                                          <p:spTgt spid="45"/>
                                        </p:tgtEl>
                                        <p:attrNameLst>
                                          <p:attrName>style.visibility</p:attrName>
                                        </p:attrNameLst>
                                      </p:cBhvr>
                                      <p:to>
                                        <p:strVal val="visible"/>
                                      </p:to>
                                    </p:set>
                                    <p:animEffect transition="in" filter="strips(downRight)">
                                      <p:cBhvr>
                                        <p:cTn id="71" dur="500"/>
                                        <p:tgtEl>
                                          <p:spTgt spid="45"/>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18" presetClass="entr" presetSubtype="6" fill="hold" grpId="0" nodeType="clickEffect">
                                  <p:stCondLst>
                                    <p:cond delay="0"/>
                                  </p:stCondLst>
                                  <p:childTnLst>
                                    <p:set>
                                      <p:cBhvr>
                                        <p:cTn id="75" dur="1" fill="hold">
                                          <p:stCondLst>
                                            <p:cond delay="0"/>
                                          </p:stCondLst>
                                        </p:cTn>
                                        <p:tgtEl>
                                          <p:spTgt spid="46"/>
                                        </p:tgtEl>
                                        <p:attrNameLst>
                                          <p:attrName>style.visibility</p:attrName>
                                        </p:attrNameLst>
                                      </p:cBhvr>
                                      <p:to>
                                        <p:strVal val="visible"/>
                                      </p:to>
                                    </p:set>
                                    <p:animEffect transition="in" filter="strips(downRight)">
                                      <p:cBhvr>
                                        <p:cTn id="76"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8" grpId="0" autoUpdateAnimBg="0"/>
      <p:bldP spid="42" grpId="0" autoUpdateAnimBg="0"/>
      <p:bldP spid="44" grpId="0" autoUpdateAnimBg="0"/>
      <p:bldP spid="45" grpId="0" autoUpdateAnimBg="0"/>
      <p:bldP spid="46"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a:hlinkClick r:id="rId5" action="ppaction://hlinksldjump"/>
          </p:cNvPr>
          <p:cNvSpPr>
            <a:spLocks noChangeArrowheads="1"/>
          </p:cNvSpPr>
          <p:nvPr/>
        </p:nvSpPr>
        <p:spPr bwMode="auto">
          <a:xfrm>
            <a:off x="533400" y="106363"/>
            <a:ext cx="7315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buFontTx/>
              <a:buNone/>
            </a:pPr>
            <a:r>
              <a:rPr lang="en-US" altLang="zh-CN" sz="2800" b="1" dirty="0" smtClean="0">
                <a:solidFill>
                  <a:srgbClr val="000066"/>
                </a:solidFill>
                <a:ea typeface="黑体" pitchFamily="49" charset="-122"/>
              </a:rPr>
              <a:t>6.4.3 </a:t>
            </a:r>
            <a:r>
              <a:rPr lang="zh-CN" altLang="zh-CN" sz="2800" b="1" dirty="0" smtClean="0">
                <a:solidFill>
                  <a:srgbClr val="000066"/>
                </a:solidFill>
                <a:ea typeface="黑体" pitchFamily="49" charset="-122"/>
              </a:rPr>
              <a:t>BJT</a:t>
            </a:r>
            <a:r>
              <a:rPr lang="zh-CN" sz="2800" b="1" dirty="0">
                <a:solidFill>
                  <a:srgbClr val="000066"/>
                </a:solidFill>
                <a:ea typeface="黑体" pitchFamily="49" charset="-122"/>
              </a:rPr>
              <a:t>的高频小信号模型及频率参数</a:t>
            </a:r>
          </a:p>
        </p:txBody>
      </p:sp>
      <p:sp>
        <p:nvSpPr>
          <p:cNvPr id="218115" name="Line 3"/>
          <p:cNvSpPr>
            <a:spLocks noChangeShapeType="1"/>
          </p:cNvSpPr>
          <p:nvPr/>
        </p:nvSpPr>
        <p:spPr bwMode="auto">
          <a:xfrm>
            <a:off x="533400" y="685800"/>
            <a:ext cx="6477000" cy="0"/>
          </a:xfrm>
          <a:prstGeom prst="line">
            <a:avLst/>
          </a:prstGeom>
          <a:noFill/>
          <a:ln w="88900" cap="sq" cmpd="tri">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8116" name="Text Box 4"/>
          <p:cNvSpPr txBox="1">
            <a:spLocks noChangeArrowheads="1"/>
          </p:cNvSpPr>
          <p:nvPr/>
        </p:nvSpPr>
        <p:spPr bwMode="auto">
          <a:xfrm>
            <a:off x="539750" y="836613"/>
            <a:ext cx="4724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zh-CN" sz="2400" b="1">
                <a:solidFill>
                  <a:srgbClr val="CC0000"/>
                </a:solidFill>
              </a:rPr>
              <a:t>1. BJT</a:t>
            </a:r>
            <a:r>
              <a:rPr lang="zh-CN" sz="2400" b="1">
                <a:solidFill>
                  <a:srgbClr val="CC0000"/>
                </a:solidFill>
              </a:rPr>
              <a:t>的高频小信号模型</a:t>
            </a:r>
          </a:p>
        </p:txBody>
      </p:sp>
      <p:sp>
        <p:nvSpPr>
          <p:cNvPr id="218117" name="Text Box 5"/>
          <p:cNvSpPr txBox="1">
            <a:spLocks noChangeArrowheads="1"/>
          </p:cNvSpPr>
          <p:nvPr/>
        </p:nvSpPr>
        <p:spPr bwMode="auto">
          <a:xfrm>
            <a:off x="617538" y="1371600"/>
            <a:ext cx="220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zh-CN" sz="2400" b="1">
                <a:solidFill>
                  <a:srgbClr val="0000FF"/>
                </a:solidFill>
              </a:rPr>
              <a:t>①</a:t>
            </a:r>
            <a:r>
              <a:rPr lang="zh-CN" sz="2400" b="1">
                <a:solidFill>
                  <a:srgbClr val="0000FF"/>
                </a:solidFill>
              </a:rPr>
              <a:t>模型的引出</a:t>
            </a:r>
            <a:endParaRPr lang="zh-CN" sz="2400" b="1">
              <a:solidFill>
                <a:srgbClr val="0000FF"/>
              </a:solidFill>
              <a:ea typeface="黑体" pitchFamily="49" charset="-122"/>
            </a:endParaRPr>
          </a:p>
        </p:txBody>
      </p:sp>
      <p:sp>
        <p:nvSpPr>
          <p:cNvPr id="218118" name="Text Box 6"/>
          <p:cNvSpPr txBox="1">
            <a:spLocks noChangeArrowheads="1"/>
          </p:cNvSpPr>
          <p:nvPr/>
        </p:nvSpPr>
        <p:spPr bwMode="auto">
          <a:xfrm>
            <a:off x="107950" y="2276475"/>
            <a:ext cx="8083550" cy="535531"/>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lnSpc>
                <a:spcPct val="120000"/>
              </a:lnSpc>
              <a:spcBef>
                <a:spcPct val="50000"/>
              </a:spcBef>
            </a:pPr>
            <a:r>
              <a:rPr lang="zh-CN" altLang="zh-CN" sz="2400" b="1" i="1" dirty="0">
                <a:solidFill>
                  <a:srgbClr val="000000"/>
                </a:solidFill>
                <a:ea typeface="宋体" pitchFamily="2" charset="-122"/>
              </a:rPr>
              <a:t>        r</a:t>
            </a:r>
            <a:r>
              <a:rPr lang="zh-CN" altLang="zh-CN" sz="2400" b="1" baseline="-10000" dirty="0">
                <a:solidFill>
                  <a:srgbClr val="000000"/>
                </a:solidFill>
                <a:ea typeface="宋体" pitchFamily="2" charset="-122"/>
              </a:rPr>
              <a:t>b'e</a:t>
            </a:r>
            <a:r>
              <a:rPr lang="zh-CN" altLang="zh-CN" sz="2400" b="1" dirty="0">
                <a:solidFill>
                  <a:srgbClr val="000000"/>
                </a:solidFill>
                <a:ea typeface="宋体" pitchFamily="2" charset="-122"/>
              </a:rPr>
              <a:t>---</a:t>
            </a:r>
            <a:r>
              <a:rPr lang="zh-CN" sz="2400" b="1" dirty="0">
                <a:solidFill>
                  <a:srgbClr val="000000"/>
                </a:solidFill>
                <a:ea typeface="宋体" pitchFamily="2" charset="-122"/>
              </a:rPr>
              <a:t>发射结电阻</a:t>
            </a:r>
            <a:r>
              <a:rPr lang="zh-CN" altLang="zh-CN" sz="2400" b="1" i="1" dirty="0">
                <a:solidFill>
                  <a:srgbClr val="000000"/>
                </a:solidFill>
                <a:ea typeface="宋体" pitchFamily="2" charset="-122"/>
              </a:rPr>
              <a:t>r</a:t>
            </a:r>
            <a:r>
              <a:rPr lang="zh-CN" altLang="zh-CN" sz="2400" b="1" baseline="-10000" dirty="0">
                <a:solidFill>
                  <a:srgbClr val="000000"/>
                </a:solidFill>
                <a:ea typeface="宋体" pitchFamily="2" charset="-122"/>
              </a:rPr>
              <a:t>e</a:t>
            </a:r>
            <a:r>
              <a:rPr lang="zh-CN" sz="2400" b="1" dirty="0">
                <a:solidFill>
                  <a:srgbClr val="000000"/>
                </a:solidFill>
                <a:ea typeface="宋体" pitchFamily="2" charset="-122"/>
              </a:rPr>
              <a:t>归算到基极回路的电阻</a:t>
            </a:r>
          </a:p>
        </p:txBody>
      </p:sp>
      <p:grpSp>
        <p:nvGrpSpPr>
          <p:cNvPr id="218119" name="Group 7"/>
          <p:cNvGrpSpPr>
            <a:grpSpLocks/>
          </p:cNvGrpSpPr>
          <p:nvPr/>
        </p:nvGrpSpPr>
        <p:grpSpPr bwMode="auto">
          <a:xfrm>
            <a:off x="569913" y="2924175"/>
            <a:ext cx="2819400" cy="457200"/>
            <a:chOff x="0" y="0"/>
            <a:chExt cx="1776" cy="288"/>
          </a:xfrm>
        </p:grpSpPr>
        <p:sp>
          <p:nvSpPr>
            <p:cNvPr id="218120" name="Rectangle 8"/>
            <p:cNvSpPr>
              <a:spLocks noChangeArrowheads="1"/>
            </p:cNvSpPr>
            <p:nvPr/>
          </p:nvSpPr>
          <p:spPr bwMode="auto">
            <a:xfrm>
              <a:off x="0" y="0"/>
              <a:ext cx="1776" cy="288"/>
            </a:xfrm>
            <a:prstGeom prst="rect">
              <a:avLst/>
            </a:prstGeom>
            <a:noFill/>
            <a:ln>
              <a:noFill/>
            </a:ln>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zh-CN" sz="2400" b="1">
                  <a:ea typeface="宋体" pitchFamily="2" charset="-122"/>
                </a:rPr>
                <a:t>        ---</a:t>
              </a:r>
              <a:r>
                <a:rPr lang="zh-CN" sz="2400" b="1">
                  <a:ea typeface="宋体" pitchFamily="2" charset="-122"/>
                </a:rPr>
                <a:t>发射结电容</a:t>
              </a:r>
            </a:p>
          </p:txBody>
        </p:sp>
        <p:graphicFrame>
          <p:nvGraphicFramePr>
            <p:cNvPr id="218121" name="Object 9"/>
            <p:cNvGraphicFramePr>
              <a:graphicFrameLocks noChangeAspect="1"/>
            </p:cNvGraphicFramePr>
            <p:nvPr/>
          </p:nvGraphicFramePr>
          <p:xfrm>
            <a:off x="150" y="2"/>
            <a:ext cx="474" cy="282"/>
          </p:xfrm>
          <a:graphic>
            <a:graphicData uri="http://schemas.openxmlformats.org/presentationml/2006/ole">
              <mc:AlternateContent xmlns:mc="http://schemas.openxmlformats.org/markup-compatibility/2006">
                <mc:Choice xmlns:v="urn:schemas-microsoft-com:vml" Requires="v">
                  <p:oleObj spid="_x0000_s136326" r:id="rId6" imgW="377640" imgH="228240" progId="Word.Document.8">
                    <p:embed/>
                  </p:oleObj>
                </mc:Choice>
                <mc:Fallback>
                  <p:oleObj r:id="rId6" imgW="377640" imgH="228240" progId="Word.Document.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0" y="2"/>
                          <a:ext cx="474"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 name="组合 1"/>
          <p:cNvGrpSpPr/>
          <p:nvPr/>
        </p:nvGrpSpPr>
        <p:grpSpPr>
          <a:xfrm>
            <a:off x="820547" y="3284984"/>
            <a:ext cx="2959365" cy="536575"/>
            <a:chOff x="676531" y="3457575"/>
            <a:chExt cx="2959365" cy="536575"/>
          </a:xfrm>
        </p:grpSpPr>
        <p:sp>
          <p:nvSpPr>
            <p:cNvPr id="218123" name="Rectangle 11"/>
            <p:cNvSpPr>
              <a:spLocks noChangeArrowheads="1"/>
            </p:cNvSpPr>
            <p:nvPr/>
          </p:nvSpPr>
          <p:spPr bwMode="auto">
            <a:xfrm>
              <a:off x="929208" y="3536950"/>
              <a:ext cx="2706688" cy="457200"/>
            </a:xfrm>
            <a:prstGeom prst="rect">
              <a:avLst/>
            </a:prstGeom>
            <a:noFill/>
            <a:ln>
              <a:noFill/>
            </a:ln>
            <a:extLst>
              <a:ext uri="{909E8E84-426E-40DD-AFC4-6F175D3DCCD1}">
                <a14:hiddenFill xmlns:a14="http://schemas.microsoft.com/office/drawing/2010/main">
                  <a:solidFill>
                    <a:srgbClr val="FBBDF1"/>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zh-CN" sz="2400" b="1" dirty="0">
                  <a:ea typeface="宋体" pitchFamily="2" charset="-122"/>
                </a:rPr>
                <a:t>---</a:t>
              </a:r>
              <a:r>
                <a:rPr lang="zh-CN" sz="2400" b="1" dirty="0">
                  <a:ea typeface="宋体" pitchFamily="2" charset="-122"/>
                </a:rPr>
                <a:t>集电结电阻</a:t>
              </a:r>
            </a:p>
          </p:txBody>
        </p:sp>
        <p:graphicFrame>
          <p:nvGraphicFramePr>
            <p:cNvPr id="218124" name="Object 12"/>
            <p:cNvGraphicFramePr>
              <a:graphicFrameLocks noChangeAspect="1"/>
            </p:cNvGraphicFramePr>
            <p:nvPr>
              <p:extLst>
                <p:ext uri="{D42A27DB-BD31-4B8C-83A1-F6EECF244321}">
                  <p14:modId xmlns:p14="http://schemas.microsoft.com/office/powerpoint/2010/main" val="1832416202"/>
                </p:ext>
              </p:extLst>
            </p:nvPr>
          </p:nvGraphicFramePr>
          <p:xfrm>
            <a:off x="676531" y="3457575"/>
            <a:ext cx="766590" cy="458788"/>
          </p:xfrm>
          <a:graphic>
            <a:graphicData uri="http://schemas.openxmlformats.org/presentationml/2006/ole">
              <mc:AlternateContent xmlns:mc="http://schemas.openxmlformats.org/markup-compatibility/2006">
                <mc:Choice xmlns:v="urn:schemas-microsoft-com:vml" Requires="v">
                  <p:oleObj spid="_x0000_s136327" r:id="rId8" imgW="399605" imgH="228917" progId="Word.Document.8">
                    <p:embed/>
                  </p:oleObj>
                </mc:Choice>
                <mc:Fallback>
                  <p:oleObj r:id="rId8" imgW="399605" imgH="228917" progId="Word.Document.8">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6531" y="3457575"/>
                          <a:ext cx="76659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18125" name="Group 13"/>
          <p:cNvGrpSpPr>
            <a:grpSpLocks/>
          </p:cNvGrpSpPr>
          <p:nvPr/>
        </p:nvGrpSpPr>
        <p:grpSpPr bwMode="auto">
          <a:xfrm>
            <a:off x="569913" y="3914775"/>
            <a:ext cx="2743200" cy="536575"/>
            <a:chOff x="0" y="0"/>
            <a:chExt cx="1728" cy="338"/>
          </a:xfrm>
        </p:grpSpPr>
        <p:sp>
          <p:nvSpPr>
            <p:cNvPr id="218126" name="Rectangle 14"/>
            <p:cNvSpPr>
              <a:spLocks noChangeArrowheads="1"/>
            </p:cNvSpPr>
            <p:nvPr/>
          </p:nvSpPr>
          <p:spPr bwMode="auto">
            <a:xfrm>
              <a:off x="0" y="50"/>
              <a:ext cx="1728" cy="288"/>
            </a:xfrm>
            <a:prstGeom prst="rect">
              <a:avLst/>
            </a:prstGeom>
            <a:noFill/>
            <a:ln>
              <a:noFill/>
            </a:ln>
            <a:extLst>
              <a:ext uri="{909E8E84-426E-40DD-AFC4-6F175D3DCCD1}">
                <a14:hiddenFill xmlns:a14="http://schemas.microsoft.com/office/drawing/2010/main">
                  <a:solidFill>
                    <a:srgbClr val="99FFCC"/>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zh-CN" altLang="zh-CN" sz="2400" b="1">
                  <a:ea typeface="宋体" pitchFamily="2" charset="-122"/>
                </a:rPr>
                <a:t>         ---</a:t>
              </a:r>
              <a:r>
                <a:rPr lang="zh-CN" sz="2400" b="1">
                  <a:ea typeface="宋体" pitchFamily="2" charset="-122"/>
                </a:rPr>
                <a:t>集电结电容</a:t>
              </a:r>
            </a:p>
          </p:txBody>
        </p:sp>
        <p:graphicFrame>
          <p:nvGraphicFramePr>
            <p:cNvPr id="218127" name="Object 15"/>
            <p:cNvGraphicFramePr>
              <a:graphicFrameLocks noChangeAspect="1"/>
            </p:cNvGraphicFramePr>
            <p:nvPr/>
          </p:nvGraphicFramePr>
          <p:xfrm>
            <a:off x="44" y="0"/>
            <a:ext cx="556" cy="290"/>
          </p:xfrm>
          <a:graphic>
            <a:graphicData uri="http://schemas.openxmlformats.org/presentationml/2006/ole">
              <mc:AlternateContent xmlns:mc="http://schemas.openxmlformats.org/markup-compatibility/2006">
                <mc:Choice xmlns:v="urn:schemas-microsoft-com:vml" Requires="v">
                  <p:oleObj spid="_x0000_s136328" r:id="rId10" imgW="442277" imgH="228917" progId="Word.Document.8">
                    <p:embed/>
                  </p:oleObj>
                </mc:Choice>
                <mc:Fallback>
                  <p:oleObj r:id="rId10" imgW="442277" imgH="228917" progId="Word.Document.8">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 y="0"/>
                          <a:ext cx="556"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18128" name="Text Box 16"/>
          <p:cNvSpPr txBox="1">
            <a:spLocks noChangeArrowheads="1"/>
          </p:cNvSpPr>
          <p:nvPr/>
        </p:nvSpPr>
        <p:spPr bwMode="auto">
          <a:xfrm>
            <a:off x="254000" y="1752600"/>
            <a:ext cx="8062913" cy="500009"/>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lnSpc>
                <a:spcPct val="120000"/>
              </a:lnSpc>
              <a:spcBef>
                <a:spcPct val="50000"/>
              </a:spcBef>
            </a:pPr>
            <a:r>
              <a:rPr lang="zh-CN" altLang="zh-CN" sz="2400" b="1" dirty="0">
                <a:ea typeface="宋体" pitchFamily="2" charset="-122"/>
              </a:rPr>
              <a:t>   </a:t>
            </a:r>
            <a:r>
              <a:rPr lang="zh-CN" altLang="zh-CN" sz="2400" b="1" i="1" dirty="0">
                <a:ea typeface="宋体" pitchFamily="2" charset="-122"/>
              </a:rPr>
              <a:t>    r</a:t>
            </a:r>
            <a:r>
              <a:rPr lang="zh-CN" altLang="zh-CN" sz="2400" b="1" baseline="-25000" dirty="0">
                <a:ea typeface="宋体" pitchFamily="2" charset="-122"/>
              </a:rPr>
              <a:t>bb'</a:t>
            </a:r>
            <a:r>
              <a:rPr lang="zh-CN" altLang="zh-CN" sz="2400" b="1" dirty="0">
                <a:ea typeface="宋体" pitchFamily="2" charset="-122"/>
              </a:rPr>
              <a:t> ---</a:t>
            </a:r>
            <a:r>
              <a:rPr lang="zh-CN" sz="2400" b="1" dirty="0">
                <a:ea typeface="宋体" pitchFamily="2" charset="-122"/>
              </a:rPr>
              <a:t>基区的体电阻</a:t>
            </a:r>
          </a:p>
        </p:txBody>
      </p:sp>
      <p:sp>
        <p:nvSpPr>
          <p:cNvPr id="218129" name="Rectangle 17"/>
          <p:cNvSpPr>
            <a:spLocks noChangeArrowheads="1"/>
          </p:cNvSpPr>
          <p:nvPr/>
        </p:nvSpPr>
        <p:spPr bwMode="auto">
          <a:xfrm>
            <a:off x="5508625" y="6308725"/>
            <a:ext cx="2501900" cy="366713"/>
          </a:xfrm>
          <a:prstGeom prst="rect">
            <a:avLst/>
          </a:prstGeom>
          <a:solidFill>
            <a:srgbClr val="FF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l"/>
            <a:r>
              <a:rPr lang="zh-CN" altLang="zh-CN" sz="1800" b="1"/>
              <a:t>BJT</a:t>
            </a:r>
            <a:r>
              <a:rPr lang="zh-CN" sz="1800" b="1"/>
              <a:t>的高频小信号模型 </a:t>
            </a:r>
          </a:p>
        </p:txBody>
      </p:sp>
      <p:pic>
        <p:nvPicPr>
          <p:cNvPr id="218130" name="Picture 18" descr="未标题-1 拷贝"/>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140200" y="3284538"/>
            <a:ext cx="4894263" cy="2854325"/>
          </a:xfrm>
          <a:prstGeom prst="rect">
            <a:avLst/>
          </a:prstGeom>
          <a:noFill/>
          <a:ln w="28575" cmpd="sng">
            <a:solidFill>
              <a:srgbClr val="FF0000"/>
            </a:solidFill>
            <a:miter lim="800000"/>
            <a:headEnd/>
            <a:tailEnd/>
          </a:ln>
          <a:extLst>
            <a:ext uri="{909E8E84-426E-40DD-AFC4-6F175D3DCCD1}">
              <a14:hiddenFill xmlns:a14="http://schemas.microsoft.com/office/drawing/2010/main">
                <a:solidFill>
                  <a:srgbClr val="FFFFFF"/>
                </a:solidFill>
              </a14:hiddenFill>
            </a:ext>
          </a:extLst>
        </p:spPr>
      </p:pic>
      <p:grpSp>
        <p:nvGrpSpPr>
          <p:cNvPr id="218136" name="Group 24"/>
          <p:cNvGrpSpPr>
            <a:grpSpLocks/>
          </p:cNvGrpSpPr>
          <p:nvPr/>
        </p:nvGrpSpPr>
        <p:grpSpPr bwMode="auto">
          <a:xfrm>
            <a:off x="73025" y="4652963"/>
            <a:ext cx="3851275" cy="1249362"/>
            <a:chOff x="0" y="0"/>
            <a:chExt cx="2426" cy="787"/>
          </a:xfrm>
        </p:grpSpPr>
        <p:grpSp>
          <p:nvGrpSpPr>
            <p:cNvPr id="218137" name="Group 25"/>
            <p:cNvGrpSpPr>
              <a:grpSpLocks/>
            </p:cNvGrpSpPr>
            <p:nvPr/>
          </p:nvGrpSpPr>
          <p:grpSpPr bwMode="auto">
            <a:xfrm>
              <a:off x="0" y="0"/>
              <a:ext cx="1973" cy="486"/>
              <a:chOff x="0" y="0"/>
              <a:chExt cx="1973" cy="486"/>
            </a:xfrm>
          </p:grpSpPr>
          <p:sp>
            <p:nvSpPr>
              <p:cNvPr id="218138" name="Text Box 26"/>
              <p:cNvSpPr txBox="1">
                <a:spLocks noChangeArrowheads="1"/>
              </p:cNvSpPr>
              <p:nvPr/>
            </p:nvSpPr>
            <p:spPr bwMode="auto">
              <a:xfrm>
                <a:off x="0" y="96"/>
                <a:ext cx="67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sz="2400" b="1">
                    <a:ea typeface="黑体" pitchFamily="49" charset="-122"/>
                  </a:rPr>
                  <a:t>跨导</a:t>
                </a:r>
                <a:endParaRPr lang="zh-CN" sz="2400" b="1">
                  <a:solidFill>
                    <a:srgbClr val="FF0000"/>
                  </a:solidFill>
                  <a:ea typeface="黑体" pitchFamily="49" charset="-122"/>
                </a:endParaRPr>
              </a:p>
            </p:txBody>
          </p:sp>
          <p:graphicFrame>
            <p:nvGraphicFramePr>
              <p:cNvPr id="218139" name="Object 27"/>
              <p:cNvGraphicFramePr>
                <a:graphicFrameLocks noChangeAspect="1"/>
              </p:cNvGraphicFramePr>
              <p:nvPr/>
            </p:nvGraphicFramePr>
            <p:xfrm>
              <a:off x="906" y="0"/>
              <a:ext cx="1067" cy="486"/>
            </p:xfrm>
            <a:graphic>
              <a:graphicData uri="http://schemas.openxmlformats.org/presentationml/2006/ole">
                <mc:AlternateContent xmlns:mc="http://schemas.openxmlformats.org/markup-compatibility/2006">
                  <mc:Choice xmlns:v="urn:schemas-microsoft-com:vml" Requires="v">
                    <p:oleObj spid="_x0000_s136329" r:id="rId13" imgW="960737" imgH="461319" progId="Equation.3">
                      <p:embed/>
                    </p:oleObj>
                  </mc:Choice>
                  <mc:Fallback>
                    <p:oleObj r:id="rId13" imgW="960737" imgH="461319"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06" y="0"/>
                            <a:ext cx="1067" cy="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18140" name="Text Box 28"/>
            <p:cNvSpPr txBox="1">
              <a:spLocks noChangeArrowheads="1"/>
            </p:cNvSpPr>
            <p:nvPr/>
          </p:nvSpPr>
          <p:spPr bwMode="auto">
            <a:xfrm>
              <a:off x="158" y="499"/>
              <a:ext cx="22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sz="2400" b="1">
                  <a:solidFill>
                    <a:srgbClr val="FF0000"/>
                  </a:solidFill>
                </a:rPr>
                <a:t>不随信号频率变化</a:t>
              </a:r>
            </a:p>
          </p:txBody>
        </p:sp>
      </p:grpSp>
      <p:pic>
        <p:nvPicPr>
          <p:cNvPr id="24" name="Picture 12" descr="4312"/>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086953" y="625475"/>
            <a:ext cx="1847143" cy="2500387"/>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081810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18128"/>
                                        </p:tgtEl>
                                        <p:attrNameLst>
                                          <p:attrName>style.visibility</p:attrName>
                                        </p:attrNameLst>
                                      </p:cBhvr>
                                      <p:to>
                                        <p:strVal val="visible"/>
                                      </p:to>
                                    </p:set>
                                    <p:animEffect transition="in" filter="blinds(vertical)">
                                      <p:cBhvr>
                                        <p:cTn id="7" dur="500"/>
                                        <p:tgtEl>
                                          <p:spTgt spid="218128"/>
                                        </p:tgtEl>
                                      </p:cBhvr>
                                    </p:animEffect>
                                  </p:childTnLst>
                                  <p:subTnLst>
                                    <p:audio>
                                      <p:cMediaNode>
                                        <p:cTn display="0" masterRel="sameClick">
                                          <p:stCondLst>
                                            <p:cond evt="begin" delay="0">
                                              <p:tn val="5"/>
                                            </p:cond>
                                          </p:stCondLst>
                                          <p:endCondLst>
                                            <p:cond evt="onStopAudio" delay="0">
                                              <p:tgtEl>
                                                <p:sldTgt/>
                                              </p:tgtEl>
                                            </p:cond>
                                          </p:endCondLst>
                                        </p:cTn>
                                        <p:tgtEl>
                                          <p:sndTgt r:embed="rId4" name="CHIMES.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18118"/>
                                        </p:tgtEl>
                                        <p:attrNameLst>
                                          <p:attrName>style.visibility</p:attrName>
                                        </p:attrNameLst>
                                      </p:cBhvr>
                                      <p:to>
                                        <p:strVal val="visible"/>
                                      </p:to>
                                    </p:set>
                                    <p:animEffect transition="in" filter="strips(downRight)">
                                      <p:cBhvr>
                                        <p:cTn id="12" dur="500"/>
                                        <p:tgtEl>
                                          <p:spTgt spid="2181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218119"/>
                                        </p:tgtEl>
                                        <p:attrNameLst>
                                          <p:attrName>style.visibility</p:attrName>
                                        </p:attrNameLst>
                                      </p:cBhvr>
                                      <p:to>
                                        <p:strVal val="visible"/>
                                      </p:to>
                                    </p:set>
                                    <p:anim calcmode="lin" valueType="num">
                                      <p:cBhvr additive="base">
                                        <p:cTn id="17" dur="500" fill="hold"/>
                                        <p:tgtEl>
                                          <p:spTgt spid="218119"/>
                                        </p:tgtEl>
                                        <p:attrNameLst>
                                          <p:attrName>ppt_x</p:attrName>
                                        </p:attrNameLst>
                                      </p:cBhvr>
                                      <p:tavLst>
                                        <p:tav tm="0">
                                          <p:val>
                                            <p:strVal val="0-#ppt_w/2"/>
                                          </p:val>
                                        </p:tav>
                                        <p:tav tm="100000">
                                          <p:val>
                                            <p:strVal val="#ppt_x"/>
                                          </p:val>
                                        </p:tav>
                                      </p:tavLst>
                                    </p:anim>
                                    <p:anim calcmode="lin" valueType="num">
                                      <p:cBhvr additive="base">
                                        <p:cTn id="18" dur="500" fill="hold"/>
                                        <p:tgtEl>
                                          <p:spTgt spid="21811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4" name="CHIMES.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nodeType="clickEffect">
                                  <p:stCondLst>
                                    <p:cond delay="0"/>
                                  </p:stCondLst>
                                  <p:childTnLst>
                                    <p:set>
                                      <p:cBhvr>
                                        <p:cTn id="22" dur="1" fill="hold">
                                          <p:stCondLst>
                                            <p:cond delay="0"/>
                                          </p:stCondLst>
                                        </p:cTn>
                                        <p:tgtEl>
                                          <p:spTgt spid="218125"/>
                                        </p:tgtEl>
                                        <p:attrNameLst>
                                          <p:attrName>style.visibility</p:attrName>
                                        </p:attrNameLst>
                                      </p:cBhvr>
                                      <p:to>
                                        <p:strVal val="visible"/>
                                      </p:to>
                                    </p:set>
                                    <p:anim calcmode="lin" valueType="num">
                                      <p:cBhvr additive="base">
                                        <p:cTn id="23" dur="500" fill="hold"/>
                                        <p:tgtEl>
                                          <p:spTgt spid="218125"/>
                                        </p:tgtEl>
                                        <p:attrNameLst>
                                          <p:attrName>ppt_x</p:attrName>
                                        </p:attrNameLst>
                                      </p:cBhvr>
                                      <p:tavLst>
                                        <p:tav tm="0">
                                          <p:val>
                                            <p:strVal val="0-#ppt_w/2"/>
                                          </p:val>
                                        </p:tav>
                                        <p:tav tm="100000">
                                          <p:val>
                                            <p:strVal val="#ppt_x"/>
                                          </p:val>
                                        </p:tav>
                                      </p:tavLst>
                                    </p:anim>
                                    <p:anim calcmode="lin" valueType="num">
                                      <p:cBhvr additive="base">
                                        <p:cTn id="24" dur="500" fill="hold"/>
                                        <p:tgtEl>
                                          <p:spTgt spid="21812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4" name="CHIMES.WAV"/>
                                        </p:tgtEl>
                                      </p:cMediaNode>
                                    </p:audio>
                                  </p:sub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218130"/>
                                        </p:tgtEl>
                                        <p:attrNameLst>
                                          <p:attrName>style.visibility</p:attrName>
                                        </p:attrNameLst>
                                      </p:cBhvr>
                                      <p:to>
                                        <p:strVal val="visible"/>
                                      </p:to>
                                    </p:set>
                                    <p:anim calcmode="lin" valueType="num">
                                      <p:cBhvr additive="base">
                                        <p:cTn id="29" dur="500" fill="hold"/>
                                        <p:tgtEl>
                                          <p:spTgt spid="218130"/>
                                        </p:tgtEl>
                                        <p:attrNameLst>
                                          <p:attrName>ppt_x</p:attrName>
                                        </p:attrNameLst>
                                      </p:cBhvr>
                                      <p:tavLst>
                                        <p:tav tm="0">
                                          <p:val>
                                            <p:strVal val="#ppt_x"/>
                                          </p:val>
                                        </p:tav>
                                        <p:tav tm="100000">
                                          <p:val>
                                            <p:strVal val="#ppt_x"/>
                                          </p:val>
                                        </p:tav>
                                      </p:tavLst>
                                    </p:anim>
                                    <p:anim calcmode="lin" valueType="num">
                                      <p:cBhvr additive="base">
                                        <p:cTn id="30" dur="500" fill="hold"/>
                                        <p:tgtEl>
                                          <p:spTgt spid="218130"/>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218136"/>
                                        </p:tgtEl>
                                        <p:attrNameLst>
                                          <p:attrName>style.visibility</p:attrName>
                                        </p:attrNameLst>
                                      </p:cBhvr>
                                      <p:to>
                                        <p:strVal val="visible"/>
                                      </p:to>
                                    </p:set>
                                    <p:anim calcmode="lin" valueType="num">
                                      <p:cBhvr additive="base">
                                        <p:cTn id="35" dur="500" fill="hold"/>
                                        <p:tgtEl>
                                          <p:spTgt spid="218136"/>
                                        </p:tgtEl>
                                        <p:attrNameLst>
                                          <p:attrName>ppt_x</p:attrName>
                                        </p:attrNameLst>
                                      </p:cBhvr>
                                      <p:tavLst>
                                        <p:tav tm="0">
                                          <p:val>
                                            <p:strVal val="#ppt_x"/>
                                          </p:val>
                                        </p:tav>
                                        <p:tav tm="100000">
                                          <p:val>
                                            <p:strVal val="#ppt_x"/>
                                          </p:val>
                                        </p:tav>
                                      </p:tavLst>
                                    </p:anim>
                                    <p:anim calcmode="lin" valueType="num">
                                      <p:cBhvr additive="base">
                                        <p:cTn id="36" dur="500" fill="hold"/>
                                        <p:tgtEl>
                                          <p:spTgt spid="2181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8" grpId="0" autoUpdateAnimBg="0"/>
      <p:bldP spid="218128"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Text Box 2"/>
          <p:cNvSpPr txBox="1">
            <a:spLocks noChangeArrowheads="1"/>
          </p:cNvSpPr>
          <p:nvPr/>
        </p:nvSpPr>
        <p:spPr bwMode="auto">
          <a:xfrm>
            <a:off x="457200" y="914400"/>
            <a:ext cx="220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zh-CN" sz="2400" b="1" dirty="0">
                <a:solidFill>
                  <a:srgbClr val="0000FF"/>
                </a:solidFill>
              </a:rPr>
              <a:t>②</a:t>
            </a:r>
            <a:r>
              <a:rPr lang="zh-CN" sz="2400" b="1" dirty="0">
                <a:solidFill>
                  <a:srgbClr val="0000FF"/>
                </a:solidFill>
              </a:rPr>
              <a:t>简化模型</a:t>
            </a:r>
          </a:p>
        </p:txBody>
      </p:sp>
      <p:sp>
        <p:nvSpPr>
          <p:cNvPr id="220163" name="Text Box 3"/>
          <p:cNvSpPr txBox="1">
            <a:spLocks noChangeArrowheads="1"/>
          </p:cNvSpPr>
          <p:nvPr/>
        </p:nvSpPr>
        <p:spPr bwMode="auto">
          <a:xfrm>
            <a:off x="179388" y="2708275"/>
            <a:ext cx="32004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sz="2400" b="1">
                <a:solidFill>
                  <a:srgbClr val="FF0000"/>
                </a:solidFill>
                <a:latin typeface="楷体_GB2312" pitchFamily="1" charset="-122"/>
              </a:rPr>
              <a:t>混合</a:t>
            </a:r>
            <a:r>
              <a:rPr lang="zh-CN" sz="2400" b="1">
                <a:solidFill>
                  <a:srgbClr val="FF0000"/>
                </a:solidFill>
                <a:latin typeface="楷体_GB2312" pitchFamily="1" charset="-122"/>
                <a:sym typeface="Symbol" pitchFamily="18" charset="2"/>
              </a:rPr>
              <a:t>型高频小信号模型</a:t>
            </a:r>
            <a:endParaRPr lang="zh-CN" sz="2400" b="1">
              <a:solidFill>
                <a:srgbClr val="FF0000"/>
              </a:solidFill>
              <a:latin typeface="楷体_GB2312" pitchFamily="1" charset="-122"/>
            </a:endParaRPr>
          </a:p>
        </p:txBody>
      </p:sp>
      <p:graphicFrame>
        <p:nvGraphicFramePr>
          <p:cNvPr id="220164" name="Object 4"/>
          <p:cNvGraphicFramePr>
            <a:graphicFrameLocks noChangeAspect="1"/>
          </p:cNvGraphicFramePr>
          <p:nvPr>
            <p:extLst>
              <p:ext uri="{D42A27DB-BD31-4B8C-83A1-F6EECF244321}">
                <p14:modId xmlns:p14="http://schemas.microsoft.com/office/powerpoint/2010/main" val="2736629323"/>
              </p:ext>
            </p:extLst>
          </p:nvPr>
        </p:nvGraphicFramePr>
        <p:xfrm>
          <a:off x="609600" y="1557338"/>
          <a:ext cx="2090738" cy="485775"/>
        </p:xfrm>
        <a:graphic>
          <a:graphicData uri="http://schemas.openxmlformats.org/presentationml/2006/ole">
            <mc:AlternateContent xmlns:mc="http://schemas.openxmlformats.org/markup-compatibility/2006">
              <mc:Choice xmlns:v="urn:schemas-microsoft-com:vml" Requires="v">
                <p:oleObj spid="_x0000_s137351" r:id="rId5" imgW="935535" imgH="230919" progId="Equation.3">
                  <p:embed/>
                </p:oleObj>
              </mc:Choice>
              <mc:Fallback>
                <p:oleObj r:id="rId5" imgW="935535" imgH="23091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1557338"/>
                        <a:ext cx="2090738"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0165" name="Text Box 5"/>
          <p:cNvSpPr txBox="1">
            <a:spLocks noChangeArrowheads="1"/>
          </p:cNvSpPr>
          <p:nvPr/>
        </p:nvSpPr>
        <p:spPr bwMode="auto">
          <a:xfrm>
            <a:off x="533400" y="152400"/>
            <a:ext cx="4724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zh-CN" sz="2800" b="1">
                <a:solidFill>
                  <a:srgbClr val="CC0000"/>
                </a:solidFill>
              </a:rPr>
              <a:t>1. BJT</a:t>
            </a:r>
            <a:r>
              <a:rPr lang="zh-CN" sz="2800" b="1">
                <a:solidFill>
                  <a:srgbClr val="CC0000"/>
                </a:solidFill>
              </a:rPr>
              <a:t>的高频小信号模型</a:t>
            </a:r>
          </a:p>
        </p:txBody>
      </p:sp>
      <p:sp>
        <p:nvSpPr>
          <p:cNvPr id="220166" name="Line 6"/>
          <p:cNvSpPr>
            <a:spLocks noChangeShapeType="1"/>
          </p:cNvSpPr>
          <p:nvPr/>
        </p:nvSpPr>
        <p:spPr bwMode="auto">
          <a:xfrm>
            <a:off x="533400" y="685800"/>
            <a:ext cx="4191000" cy="0"/>
          </a:xfrm>
          <a:prstGeom prst="line">
            <a:avLst/>
          </a:prstGeom>
          <a:noFill/>
          <a:ln w="88900" cap="sq" cmpd="tri">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20167" name="Picture 7" descr="未标题-1 拷贝"/>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563938" y="800100"/>
            <a:ext cx="5408612" cy="3152775"/>
          </a:xfrm>
          <a:prstGeom prst="rect">
            <a:avLst/>
          </a:prstGeom>
          <a:noFill/>
          <a:ln w="28575" cmpd="sng">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220168" name="Picture 8" descr="未标题-1 拷贝"/>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50825" y="4292600"/>
            <a:ext cx="4902200" cy="2517775"/>
          </a:xfrm>
          <a:prstGeom prst="rect">
            <a:avLst/>
          </a:prstGeom>
          <a:noFill/>
          <a:ln w="28575" cmpd="sng">
            <a:solidFill>
              <a:srgbClr val="FF0000"/>
            </a:solidFill>
            <a:miter lim="800000"/>
            <a:headEnd/>
            <a:tailEnd/>
          </a:ln>
          <a:extLst>
            <a:ext uri="{909E8E84-426E-40DD-AFC4-6F175D3DCCD1}">
              <a14:hiddenFill xmlns:a14="http://schemas.microsoft.com/office/drawing/2010/main">
                <a:solidFill>
                  <a:srgbClr val="FFFFFF"/>
                </a:solidFill>
              </a14:hiddenFill>
            </a:ext>
          </a:extLst>
        </p:spPr>
      </p:pic>
      <p:grpSp>
        <p:nvGrpSpPr>
          <p:cNvPr id="220169" name="Group 9"/>
          <p:cNvGrpSpPr>
            <a:grpSpLocks/>
          </p:cNvGrpSpPr>
          <p:nvPr/>
        </p:nvGrpSpPr>
        <p:grpSpPr bwMode="auto">
          <a:xfrm>
            <a:off x="5651500" y="4221163"/>
            <a:ext cx="1676400" cy="860425"/>
            <a:chOff x="0" y="0"/>
            <a:chExt cx="1056" cy="542"/>
          </a:xfrm>
        </p:grpSpPr>
        <p:sp>
          <p:nvSpPr>
            <p:cNvPr id="220170" name="AutoShape 10" descr="羊皮纸"/>
            <p:cNvSpPr>
              <a:spLocks noChangeArrowheads="1"/>
            </p:cNvSpPr>
            <p:nvPr/>
          </p:nvSpPr>
          <p:spPr bwMode="auto">
            <a:xfrm>
              <a:off x="0" y="40"/>
              <a:ext cx="1056" cy="480"/>
            </a:xfrm>
            <a:prstGeom prst="roundRect">
              <a:avLst>
                <a:gd name="adj" fmla="val 16667"/>
              </a:avLst>
            </a:prstGeom>
            <a:blipFill dpi="0" rotWithShape="0">
              <a:blip r:embed="rId9"/>
              <a:srcRect/>
              <a:tile tx="0" ty="0" sx="100000" sy="100000" flip="none" algn="tl"/>
            </a:bli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20171" name="Object 11"/>
            <p:cNvGraphicFramePr>
              <a:graphicFrameLocks noChangeAspect="1"/>
            </p:cNvGraphicFramePr>
            <p:nvPr/>
          </p:nvGraphicFramePr>
          <p:xfrm>
            <a:off x="40" y="0"/>
            <a:ext cx="960" cy="542"/>
          </p:xfrm>
          <a:graphic>
            <a:graphicData uri="http://schemas.openxmlformats.org/presentationml/2006/ole">
              <mc:AlternateContent xmlns:mc="http://schemas.openxmlformats.org/markup-compatibility/2006">
                <mc:Choice xmlns:v="urn:schemas-microsoft-com:vml" Requires="v">
                  <p:oleObj spid="_x0000_s137352" r:id="rId10" imgW="768653" imgH="435707" progId="Equation.3">
                    <p:embed/>
                  </p:oleObj>
                </mc:Choice>
                <mc:Fallback>
                  <p:oleObj r:id="rId10" imgW="768653" imgH="435707"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 y="0"/>
                          <a:ext cx="960" cy="5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20172" name="Group 12"/>
          <p:cNvGrpSpPr>
            <a:grpSpLocks/>
          </p:cNvGrpSpPr>
          <p:nvPr/>
        </p:nvGrpSpPr>
        <p:grpSpPr bwMode="auto">
          <a:xfrm>
            <a:off x="5364088" y="5479057"/>
            <a:ext cx="3744465" cy="830263"/>
            <a:chOff x="0" y="0"/>
            <a:chExt cx="1968" cy="523"/>
          </a:xfrm>
        </p:grpSpPr>
        <p:sp>
          <p:nvSpPr>
            <p:cNvPr id="220173" name="AutoShape 13" descr="羊皮纸"/>
            <p:cNvSpPr>
              <a:spLocks noChangeArrowheads="1"/>
            </p:cNvSpPr>
            <p:nvPr/>
          </p:nvSpPr>
          <p:spPr bwMode="auto">
            <a:xfrm>
              <a:off x="0" y="0"/>
              <a:ext cx="1968" cy="288"/>
            </a:xfrm>
            <a:prstGeom prst="roundRect">
              <a:avLst>
                <a:gd name="adj" fmla="val 16667"/>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grpSp>
          <p:nvGrpSpPr>
            <p:cNvPr id="220174" name="Group 14"/>
            <p:cNvGrpSpPr>
              <a:grpSpLocks/>
            </p:cNvGrpSpPr>
            <p:nvPr/>
          </p:nvGrpSpPr>
          <p:grpSpPr bwMode="auto">
            <a:xfrm>
              <a:off x="48" y="0"/>
              <a:ext cx="1848" cy="523"/>
              <a:chOff x="0" y="0"/>
              <a:chExt cx="1848" cy="523"/>
            </a:xfrm>
          </p:grpSpPr>
          <p:sp>
            <p:nvSpPr>
              <p:cNvPr id="220175" name="Text Box 15"/>
              <p:cNvSpPr txBox="1">
                <a:spLocks noChangeArrowheads="1"/>
              </p:cNvSpPr>
              <p:nvPr/>
            </p:nvSpPr>
            <p:spPr bwMode="auto">
              <a:xfrm>
                <a:off x="744" y="0"/>
                <a:ext cx="1104"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sz="2400" b="1" dirty="0">
                    <a:latin typeface="宋体" pitchFamily="2" charset="-122"/>
                    <a:ea typeface="宋体" pitchFamily="2" charset="-122"/>
                  </a:rPr>
                  <a:t>从手册中查出</a:t>
                </a:r>
              </a:p>
            </p:txBody>
          </p:sp>
          <p:graphicFrame>
            <p:nvGraphicFramePr>
              <p:cNvPr id="220176" name="Object 16"/>
              <p:cNvGraphicFramePr>
                <a:graphicFrameLocks noChangeAspect="1"/>
              </p:cNvGraphicFramePr>
              <p:nvPr/>
            </p:nvGraphicFramePr>
            <p:xfrm>
              <a:off x="0" y="17"/>
              <a:ext cx="816" cy="254"/>
            </p:xfrm>
            <a:graphic>
              <a:graphicData uri="http://schemas.openxmlformats.org/presentationml/2006/ole">
                <mc:AlternateContent xmlns:mc="http://schemas.openxmlformats.org/markup-compatibility/2006">
                  <mc:Choice xmlns:v="urn:schemas-microsoft-com:vml" Requires="v">
                    <p:oleObj spid="_x0000_s137353" r:id="rId12" imgW="653117" imgH="205117" progId="Equation.3">
                      <p:embed/>
                    </p:oleObj>
                  </mc:Choice>
                  <mc:Fallback>
                    <p:oleObj r:id="rId12" imgW="653117" imgH="205117"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17"/>
                            <a:ext cx="816"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220180" name="Group 20"/>
          <p:cNvGrpSpPr>
            <a:grpSpLocks/>
          </p:cNvGrpSpPr>
          <p:nvPr/>
        </p:nvGrpSpPr>
        <p:grpSpPr bwMode="auto">
          <a:xfrm>
            <a:off x="4572000" y="2565400"/>
            <a:ext cx="3095625" cy="1079500"/>
            <a:chOff x="0" y="0"/>
            <a:chExt cx="1950" cy="680"/>
          </a:xfrm>
        </p:grpSpPr>
        <p:sp>
          <p:nvSpPr>
            <p:cNvPr id="220181" name="AutoShape 21"/>
            <p:cNvSpPr>
              <a:spLocks/>
            </p:cNvSpPr>
            <p:nvPr/>
          </p:nvSpPr>
          <p:spPr bwMode="auto">
            <a:xfrm>
              <a:off x="0" y="427"/>
              <a:ext cx="726" cy="253"/>
            </a:xfrm>
            <a:prstGeom prst="borderCallout1">
              <a:avLst>
                <a:gd name="adj1" fmla="val 28458"/>
                <a:gd name="adj2" fmla="val 106611"/>
                <a:gd name="adj3" fmla="val -276282"/>
                <a:gd name="adj4" fmla="val 168731"/>
              </a:avLst>
            </a:prstGeom>
            <a:solidFill>
              <a:srgbClr val="66FFFF"/>
            </a:solidFill>
            <a:ln w="19050" cmpd="sng">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sz="2000" b="1">
                  <a:ea typeface="宋体" pitchFamily="2" charset="-122"/>
                </a:rPr>
                <a:t>阻值大</a:t>
              </a:r>
            </a:p>
          </p:txBody>
        </p:sp>
        <p:sp>
          <p:nvSpPr>
            <p:cNvPr id="220182" name="Line 22"/>
            <p:cNvSpPr>
              <a:spLocks noChangeShapeType="1"/>
            </p:cNvSpPr>
            <p:nvPr/>
          </p:nvSpPr>
          <p:spPr bwMode="auto">
            <a:xfrm flipV="1">
              <a:off x="816" y="0"/>
              <a:ext cx="1134" cy="544"/>
            </a:xfrm>
            <a:prstGeom prst="line">
              <a:avLst/>
            </a:prstGeom>
            <a:noFill/>
            <a:ln w="19050" cmpd="sng">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20183" name="Line 23"/>
          <p:cNvSpPr>
            <a:spLocks noChangeShapeType="1"/>
          </p:cNvSpPr>
          <p:nvPr/>
        </p:nvSpPr>
        <p:spPr bwMode="auto">
          <a:xfrm flipH="1">
            <a:off x="2771775" y="3357563"/>
            <a:ext cx="863600" cy="647700"/>
          </a:xfrm>
          <a:prstGeom prst="line">
            <a:avLst/>
          </a:prstGeom>
          <a:noFill/>
          <a:ln w="38100" cmpd="sng">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Text Box 2"/>
          <p:cNvSpPr txBox="1">
            <a:spLocks noChangeArrowheads="1"/>
          </p:cNvSpPr>
          <p:nvPr/>
        </p:nvSpPr>
        <p:spPr bwMode="auto">
          <a:xfrm>
            <a:off x="539552" y="3691880"/>
            <a:ext cx="220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457200" indent="-457200" algn="l">
              <a:spcBef>
                <a:spcPct val="50000"/>
              </a:spcBef>
              <a:buFont typeface="+mj-ea"/>
              <a:buAutoNum type="circleNumDbPlain" startAt="3"/>
            </a:pPr>
            <a:r>
              <a:rPr lang="zh-CN" altLang="en-US" sz="2400" b="1" dirty="0">
                <a:solidFill>
                  <a:srgbClr val="0000FF"/>
                </a:solidFill>
              </a:rPr>
              <a:t>参数确定</a:t>
            </a:r>
            <a:endParaRPr lang="zh-CN" sz="2400" b="1" dirty="0">
              <a:solidFill>
                <a:srgbClr val="0000FF"/>
              </a:solidFill>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3712350257"/>
              </p:ext>
            </p:extLst>
          </p:nvPr>
        </p:nvGraphicFramePr>
        <p:xfrm>
          <a:off x="7516813" y="4222750"/>
          <a:ext cx="1168400" cy="885825"/>
        </p:xfrm>
        <a:graphic>
          <a:graphicData uri="http://schemas.openxmlformats.org/presentationml/2006/ole">
            <mc:AlternateContent xmlns:mc="http://schemas.openxmlformats.org/markup-compatibility/2006">
              <mc:Choice xmlns:v="urn:schemas-microsoft-com:vml" Requires="v">
                <p:oleObj spid="_x0000_s137354" r:id="rId14" imgW="589316" imgH="448392" progId="Equation.3">
                  <p:embed/>
                </p:oleObj>
              </mc:Choice>
              <mc:Fallback>
                <p:oleObj r:id="rId14" imgW="589316" imgH="448392" progId="Equation.3">
                  <p:embed/>
                  <p:pic>
                    <p:nvPicPr>
                      <p:cNvPr id="0" name="Object 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516813" y="4222750"/>
                        <a:ext cx="1168400" cy="885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76415288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220180"/>
                                        </p:tgtEl>
                                        <p:attrNameLst>
                                          <p:attrName>style.visibility</p:attrName>
                                        </p:attrNameLst>
                                      </p:cBhvr>
                                      <p:to>
                                        <p:strVal val="visible"/>
                                      </p:to>
                                    </p:set>
                                    <p:animEffect transition="in" filter="wipe(right)">
                                      <p:cBhvr>
                                        <p:cTn id="7" dur="500"/>
                                        <p:tgtEl>
                                          <p:spTgt spid="2201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20164"/>
                                        </p:tgtEl>
                                        <p:attrNameLst>
                                          <p:attrName>style.visibility</p:attrName>
                                        </p:attrNameLst>
                                      </p:cBhvr>
                                      <p:to>
                                        <p:strVal val="visible"/>
                                      </p:to>
                                    </p:set>
                                    <p:animEffect transition="in" filter="wipe(left)">
                                      <p:cBhvr>
                                        <p:cTn id="12" dur="500"/>
                                        <p:tgtEl>
                                          <p:spTgt spid="220164"/>
                                        </p:tgtEl>
                                      </p:cBhvr>
                                    </p:animEffect>
                                  </p:childTnLst>
                                  <p:subTnLst>
                                    <p:audio>
                                      <p:cMediaNode>
                                        <p:cTn display="0" masterRel="sameClick">
                                          <p:stCondLst>
                                            <p:cond evt="begin" delay="0">
                                              <p:tn val="10"/>
                                            </p:cond>
                                          </p:stCondLst>
                                          <p:endCondLst>
                                            <p:cond evt="onStopAudio" delay="0">
                                              <p:tgtEl>
                                                <p:sldTgt/>
                                              </p:tgtEl>
                                            </p:cond>
                                          </p:endCondLst>
                                        </p:cTn>
                                        <p:tgtEl>
                                          <p:sndTgt r:embed="rId4" name="CHIMES.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20163"/>
                                        </p:tgtEl>
                                        <p:attrNameLst>
                                          <p:attrName>style.visibility</p:attrName>
                                        </p:attrNameLst>
                                      </p:cBhvr>
                                      <p:to>
                                        <p:strVal val="visible"/>
                                      </p:to>
                                    </p:set>
                                    <p:animEffect transition="in" filter="strips(downRight)">
                                      <p:cBhvr>
                                        <p:cTn id="17" dur="500"/>
                                        <p:tgtEl>
                                          <p:spTgt spid="220163"/>
                                        </p:tgtEl>
                                      </p:cBhvr>
                                    </p:animEffect>
                                  </p:childTnLst>
                                  <p:subTnLst>
                                    <p:audio>
                                      <p:cMediaNode>
                                        <p:cTn display="0" masterRel="sameClick">
                                          <p:stCondLst>
                                            <p:cond evt="begin" delay="0">
                                              <p:tn val="15"/>
                                            </p:cond>
                                          </p:stCondLst>
                                          <p:endCondLst>
                                            <p:cond evt="onStopAudio" delay="0">
                                              <p:tgtEl>
                                                <p:sldTgt/>
                                              </p:tgtEl>
                                            </p:cond>
                                          </p:endCondLst>
                                        </p:cTn>
                                        <p:tgtEl>
                                          <p:sndTgt r:embed="rId4" name="CHIMES.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20183"/>
                                        </p:tgtEl>
                                        <p:attrNameLst>
                                          <p:attrName>style.visibility</p:attrName>
                                        </p:attrNameLst>
                                      </p:cBhvr>
                                      <p:to>
                                        <p:strVal val="visible"/>
                                      </p:to>
                                    </p:set>
                                    <p:anim calcmode="lin" valueType="num">
                                      <p:cBhvr additive="base">
                                        <p:cTn id="22" dur="500" fill="hold"/>
                                        <p:tgtEl>
                                          <p:spTgt spid="220183"/>
                                        </p:tgtEl>
                                        <p:attrNameLst>
                                          <p:attrName>ppt_x</p:attrName>
                                        </p:attrNameLst>
                                      </p:cBhvr>
                                      <p:tavLst>
                                        <p:tav tm="0">
                                          <p:val>
                                            <p:strVal val="#ppt_x"/>
                                          </p:val>
                                        </p:tav>
                                        <p:tav tm="100000">
                                          <p:val>
                                            <p:strVal val="#ppt_x"/>
                                          </p:val>
                                        </p:tav>
                                      </p:tavLst>
                                    </p:anim>
                                    <p:anim calcmode="lin" valueType="num">
                                      <p:cBhvr additive="base">
                                        <p:cTn id="23" dur="500" fill="hold"/>
                                        <p:tgtEl>
                                          <p:spTgt spid="220183"/>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32" fill="hold" nodeType="clickEffect">
                                  <p:stCondLst>
                                    <p:cond delay="0"/>
                                  </p:stCondLst>
                                  <p:childTnLst>
                                    <p:set>
                                      <p:cBhvr>
                                        <p:cTn id="27" dur="1" fill="hold">
                                          <p:stCondLst>
                                            <p:cond delay="0"/>
                                          </p:stCondLst>
                                        </p:cTn>
                                        <p:tgtEl>
                                          <p:spTgt spid="220168"/>
                                        </p:tgtEl>
                                        <p:attrNameLst>
                                          <p:attrName>style.visibility</p:attrName>
                                        </p:attrNameLst>
                                      </p:cBhvr>
                                      <p:to>
                                        <p:strVal val="visible"/>
                                      </p:to>
                                    </p:set>
                                    <p:animEffect transition="in" filter="box(out)">
                                      <p:cBhvr>
                                        <p:cTn id="28" dur="500"/>
                                        <p:tgtEl>
                                          <p:spTgt spid="22016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childTnLst>
                          </p:cTn>
                        </p:par>
                      </p:childTnLst>
                    </p:cTn>
                  </p:par>
                  <p:par>
                    <p:cTn id="34" fill="hold">
                      <p:stCondLst>
                        <p:cond delay="indefinite"/>
                      </p:stCondLst>
                      <p:childTnLst>
                        <p:par>
                          <p:cTn id="35" fill="hold">
                            <p:stCondLst>
                              <p:cond delay="0"/>
                            </p:stCondLst>
                            <p:childTnLst>
                              <p:par>
                                <p:cTn id="36" presetID="18" presetClass="entr" presetSubtype="6" fill="hold" nodeType="clickEffect">
                                  <p:stCondLst>
                                    <p:cond delay="0"/>
                                  </p:stCondLst>
                                  <p:childTnLst>
                                    <p:set>
                                      <p:cBhvr>
                                        <p:cTn id="37" dur="1" fill="hold">
                                          <p:stCondLst>
                                            <p:cond delay="0"/>
                                          </p:stCondLst>
                                        </p:cTn>
                                        <p:tgtEl>
                                          <p:spTgt spid="220169"/>
                                        </p:tgtEl>
                                        <p:attrNameLst>
                                          <p:attrName>style.visibility</p:attrName>
                                        </p:attrNameLst>
                                      </p:cBhvr>
                                      <p:to>
                                        <p:strVal val="visible"/>
                                      </p:to>
                                    </p:set>
                                    <p:animEffect transition="in" filter="strips(downRight)">
                                      <p:cBhvr>
                                        <p:cTn id="38" dur="500"/>
                                        <p:tgtEl>
                                          <p:spTgt spid="220169"/>
                                        </p:tgtEl>
                                      </p:cBhvr>
                                    </p:animEffect>
                                  </p:childTnLst>
                                  <p:subTnLst>
                                    <p:audio>
                                      <p:cMediaNode>
                                        <p:cTn display="0" masterRel="sameClick">
                                          <p:stCondLst>
                                            <p:cond evt="begin" delay="0">
                                              <p:tn val="36"/>
                                            </p:cond>
                                          </p:stCondLst>
                                          <p:endCondLst>
                                            <p:cond evt="onStopAudio" delay="0">
                                              <p:tgtEl>
                                                <p:sldTgt/>
                                              </p:tgtEl>
                                            </p:cond>
                                          </p:endCondLst>
                                        </p:cTn>
                                        <p:tgtEl>
                                          <p:sndTgt r:embed="rId4" name="CHIMES.WAV"/>
                                        </p:tgtEl>
                                      </p:cMediaNode>
                                    </p:audio>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8" presetClass="entr" presetSubtype="6" fill="hold" nodeType="clickEffect">
                                  <p:stCondLst>
                                    <p:cond delay="0"/>
                                  </p:stCondLst>
                                  <p:childTnLst>
                                    <p:set>
                                      <p:cBhvr>
                                        <p:cTn id="46" dur="1" fill="hold">
                                          <p:stCondLst>
                                            <p:cond delay="0"/>
                                          </p:stCondLst>
                                        </p:cTn>
                                        <p:tgtEl>
                                          <p:spTgt spid="220172"/>
                                        </p:tgtEl>
                                        <p:attrNameLst>
                                          <p:attrName>style.visibility</p:attrName>
                                        </p:attrNameLst>
                                      </p:cBhvr>
                                      <p:to>
                                        <p:strVal val="visible"/>
                                      </p:to>
                                    </p:set>
                                    <p:animEffect transition="in" filter="strips(downRight)">
                                      <p:cBhvr>
                                        <p:cTn id="47" dur="500"/>
                                        <p:tgtEl>
                                          <p:spTgt spid="220172"/>
                                        </p:tgtEl>
                                      </p:cBhvr>
                                    </p:animEffect>
                                  </p:childTnLst>
                                  <p:subTnLst>
                                    <p:audio>
                                      <p:cMediaNode>
                                        <p:cTn display="0" masterRel="sameClick">
                                          <p:stCondLst>
                                            <p:cond evt="begin" delay="0">
                                              <p:tn val="45"/>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3" grpId="0" autoUpdateAnimBg="0"/>
      <p:bldP spid="220183" grpId="0" animBg="1"/>
      <p:bldP spid="2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a:hlinkClick r:id="rId6" action="ppaction://hlinksldjump"/>
          </p:cNvPr>
          <p:cNvSpPr>
            <a:spLocks noChangeArrowheads="1"/>
          </p:cNvSpPr>
          <p:nvPr/>
        </p:nvSpPr>
        <p:spPr bwMode="auto">
          <a:xfrm>
            <a:off x="533400" y="106363"/>
            <a:ext cx="7315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buFontTx/>
              <a:buNone/>
            </a:pPr>
            <a:r>
              <a:rPr lang="en-US" altLang="zh-CN" sz="2800" b="1" dirty="0" smtClean="0">
                <a:solidFill>
                  <a:srgbClr val="000066"/>
                </a:solidFill>
                <a:ea typeface="黑体" pitchFamily="49" charset="-122"/>
              </a:rPr>
              <a:t>6.4.4</a:t>
            </a:r>
            <a:r>
              <a:rPr lang="zh-CN" sz="2800" b="1" dirty="0" smtClean="0">
                <a:solidFill>
                  <a:srgbClr val="000066"/>
                </a:solidFill>
                <a:ea typeface="黑体" pitchFamily="49" charset="-122"/>
              </a:rPr>
              <a:t>共</a:t>
            </a:r>
            <a:r>
              <a:rPr lang="zh-CN" sz="2800" b="1" dirty="0">
                <a:solidFill>
                  <a:srgbClr val="000066"/>
                </a:solidFill>
                <a:ea typeface="黑体" pitchFamily="49" charset="-122"/>
              </a:rPr>
              <a:t>射极放大电路</a:t>
            </a:r>
            <a:r>
              <a:rPr lang="zh-CN" sz="2800" b="1" dirty="0" smtClean="0">
                <a:solidFill>
                  <a:srgbClr val="000066"/>
                </a:solidFill>
                <a:ea typeface="黑体" pitchFamily="49" charset="-122"/>
              </a:rPr>
              <a:t>的</a:t>
            </a:r>
            <a:r>
              <a:rPr lang="zh-CN" altLang="en-US" sz="2800" b="1" dirty="0" smtClean="0">
                <a:solidFill>
                  <a:srgbClr val="000066"/>
                </a:solidFill>
                <a:ea typeface="黑体" pitchFamily="49" charset="-122"/>
              </a:rPr>
              <a:t>高频响应</a:t>
            </a:r>
            <a:endParaRPr lang="zh-CN" sz="2800" b="1" dirty="0">
              <a:solidFill>
                <a:srgbClr val="000066"/>
              </a:solidFill>
              <a:ea typeface="黑体" pitchFamily="49" charset="-122"/>
            </a:endParaRPr>
          </a:p>
        </p:txBody>
      </p:sp>
      <p:sp>
        <p:nvSpPr>
          <p:cNvPr id="227331" name="Line 3"/>
          <p:cNvSpPr>
            <a:spLocks noChangeShapeType="1"/>
          </p:cNvSpPr>
          <p:nvPr/>
        </p:nvSpPr>
        <p:spPr bwMode="auto">
          <a:xfrm>
            <a:off x="533400" y="685800"/>
            <a:ext cx="6172200" cy="0"/>
          </a:xfrm>
          <a:prstGeom prst="line">
            <a:avLst/>
          </a:prstGeom>
          <a:noFill/>
          <a:ln w="88900" cap="sq" cmpd="tri">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27332" name="Picture 4" descr="未标题-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0163" y="1989138"/>
            <a:ext cx="3678237" cy="3279775"/>
          </a:xfrm>
          <a:prstGeom prst="rect">
            <a:avLst/>
          </a:prstGeom>
          <a:noFill/>
          <a:ln w="28575" cmpd="sng">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227333" name="Picture 5" descr="未标题-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923928" y="890839"/>
            <a:ext cx="5019675" cy="2581275"/>
          </a:xfrm>
          <a:prstGeom prst="rect">
            <a:avLst/>
          </a:prstGeom>
          <a:noFill/>
          <a:ln w="28575" cmpd="sng">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227334" name="Text Box 6"/>
          <p:cNvSpPr txBox="1">
            <a:spLocks noChangeArrowheads="1"/>
          </p:cNvSpPr>
          <p:nvPr/>
        </p:nvSpPr>
        <p:spPr bwMode="auto">
          <a:xfrm>
            <a:off x="381000" y="762000"/>
            <a:ext cx="4724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zh-CN" sz="2800" b="1">
                <a:solidFill>
                  <a:srgbClr val="CC0000"/>
                </a:solidFill>
              </a:rPr>
              <a:t>1. </a:t>
            </a:r>
            <a:r>
              <a:rPr lang="zh-CN" sz="2800" b="1">
                <a:solidFill>
                  <a:srgbClr val="CC0000"/>
                </a:solidFill>
              </a:rPr>
              <a:t>高频响应</a:t>
            </a:r>
          </a:p>
        </p:txBody>
      </p:sp>
      <p:sp>
        <p:nvSpPr>
          <p:cNvPr id="227335" name="Text Box 7"/>
          <p:cNvSpPr txBox="1">
            <a:spLocks noChangeArrowheads="1"/>
          </p:cNvSpPr>
          <p:nvPr/>
        </p:nvSpPr>
        <p:spPr bwMode="auto">
          <a:xfrm>
            <a:off x="381000" y="1295400"/>
            <a:ext cx="411899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l">
              <a:spcBef>
                <a:spcPct val="50000"/>
              </a:spcBef>
            </a:pPr>
            <a:r>
              <a:rPr lang="zh-CN" altLang="zh-CN" sz="2800" b="1" dirty="0">
                <a:solidFill>
                  <a:srgbClr val="0000FF"/>
                </a:solidFill>
              </a:rPr>
              <a:t>①</a:t>
            </a:r>
            <a:r>
              <a:rPr lang="zh-CN" altLang="zh-CN" sz="2800" b="1" dirty="0">
                <a:solidFill>
                  <a:srgbClr val="0000FF"/>
                </a:solidFill>
                <a:sym typeface="Symbol" pitchFamily="18" charset="2"/>
              </a:rPr>
              <a:t></a:t>
            </a:r>
            <a:r>
              <a:rPr lang="zh-CN" sz="2800" b="1" dirty="0">
                <a:solidFill>
                  <a:srgbClr val="0000FF"/>
                </a:solidFill>
                <a:sym typeface="Symbol" pitchFamily="18" charset="2"/>
              </a:rPr>
              <a:t>型高频等效电路</a:t>
            </a:r>
            <a:endParaRPr lang="zh-CN" sz="2800" b="1" dirty="0">
              <a:solidFill>
                <a:srgbClr val="0000FF"/>
              </a:solidFill>
              <a:ea typeface="黑体" pitchFamily="49" charset="-122"/>
            </a:endParaRPr>
          </a:p>
        </p:txBody>
      </p:sp>
      <p:grpSp>
        <p:nvGrpSpPr>
          <p:cNvPr id="9" name="Group 6"/>
          <p:cNvGrpSpPr>
            <a:grpSpLocks/>
          </p:cNvGrpSpPr>
          <p:nvPr/>
        </p:nvGrpSpPr>
        <p:grpSpPr bwMode="auto">
          <a:xfrm>
            <a:off x="3921125" y="3716338"/>
            <a:ext cx="5222875" cy="2898775"/>
            <a:chOff x="0" y="0"/>
            <a:chExt cx="3290" cy="1826"/>
          </a:xfrm>
        </p:grpSpPr>
        <p:sp>
          <p:nvSpPr>
            <p:cNvPr id="10" name="Text Box 7"/>
            <p:cNvSpPr txBox="1">
              <a:spLocks noChangeArrowheads="1"/>
            </p:cNvSpPr>
            <p:nvPr/>
          </p:nvSpPr>
          <p:spPr bwMode="auto">
            <a:xfrm>
              <a:off x="1589" y="91"/>
              <a:ext cx="72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solidFill>
                    <a:srgbClr val="FF0000"/>
                  </a:solidFill>
                  <a:ea typeface="黑体" pitchFamily="49" charset="-122"/>
                </a:rPr>
                <a:t>等效</a:t>
              </a:r>
            </a:p>
          </p:txBody>
        </p:sp>
        <p:pic>
          <p:nvPicPr>
            <p:cNvPr id="11" name="Picture 8" descr="未标题-3"/>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0" y="454"/>
              <a:ext cx="3290" cy="1372"/>
            </a:xfrm>
            <a:prstGeom prst="rect">
              <a:avLst/>
            </a:prstGeom>
            <a:noFill/>
            <a:ln w="28575" cmpd="sng">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12" name="Line 9"/>
            <p:cNvSpPr>
              <a:spLocks noChangeShapeType="1"/>
            </p:cNvSpPr>
            <p:nvPr/>
          </p:nvSpPr>
          <p:spPr bwMode="auto">
            <a:xfrm>
              <a:off x="1499" y="0"/>
              <a:ext cx="0" cy="363"/>
            </a:xfrm>
            <a:prstGeom prst="line">
              <a:avLst/>
            </a:prstGeom>
            <a:noFill/>
            <a:ln w="28575" cmpd="sng">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3" name="对象 2"/>
          <p:cNvGraphicFramePr>
            <a:graphicFrameLocks noChangeAspect="1"/>
          </p:cNvGraphicFramePr>
          <p:nvPr>
            <p:extLst>
              <p:ext uri="{D42A27DB-BD31-4B8C-83A1-F6EECF244321}">
                <p14:modId xmlns:p14="http://schemas.microsoft.com/office/powerpoint/2010/main" val="35853888"/>
              </p:ext>
            </p:extLst>
          </p:nvPr>
        </p:nvGraphicFramePr>
        <p:xfrm>
          <a:off x="468313" y="5525665"/>
          <a:ext cx="2181225" cy="344488"/>
        </p:xfrm>
        <a:graphic>
          <a:graphicData uri="http://schemas.openxmlformats.org/presentationml/2006/ole">
            <mc:AlternateContent xmlns:mc="http://schemas.openxmlformats.org/markup-compatibility/2006">
              <mc:Choice xmlns:v="urn:schemas-microsoft-com:vml" Requires="v">
                <p:oleObj spid="_x0000_s144448" r:id="rId10" imgW="1293366" imgH="204890" progId="Equation.3">
                  <p:embed/>
                </p:oleObj>
              </mc:Choice>
              <mc:Fallback>
                <p:oleObj r:id="rId10" imgW="1293366" imgH="204890" progId="Equation.3">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8313" y="5525665"/>
                        <a:ext cx="2181225" cy="344488"/>
                      </a:xfrm>
                      <a:prstGeom prst="rect">
                        <a:avLst/>
                      </a:prstGeom>
                      <a:noFill/>
                      <a:ln w="9525" cmpd="sng">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966920726"/>
              </p:ext>
            </p:extLst>
          </p:nvPr>
        </p:nvGraphicFramePr>
        <p:xfrm>
          <a:off x="457200" y="5992390"/>
          <a:ext cx="1123950" cy="388938"/>
        </p:xfrm>
        <a:graphic>
          <a:graphicData uri="http://schemas.openxmlformats.org/presentationml/2006/ole">
            <mc:AlternateContent xmlns:mc="http://schemas.openxmlformats.org/markup-compatibility/2006">
              <mc:Choice xmlns:v="urn:schemas-microsoft-com:vml" Requires="v">
                <p:oleObj spid="_x0000_s144449" r:id="rId12" imgW="666475" imgH="230703" progId="Equation.3">
                  <p:embed/>
                </p:oleObj>
              </mc:Choice>
              <mc:Fallback>
                <p:oleObj r:id="rId12" imgW="666475" imgH="230703" progId="Equation.3">
                  <p:embed/>
                  <p:pic>
                    <p:nvPicPr>
                      <p:cNvPr id="0"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7200" y="5992390"/>
                        <a:ext cx="1123950" cy="388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4" name="Group 85"/>
          <p:cNvGrpSpPr>
            <a:grpSpLocks/>
          </p:cNvGrpSpPr>
          <p:nvPr/>
        </p:nvGrpSpPr>
        <p:grpSpPr bwMode="auto">
          <a:xfrm>
            <a:off x="6442469" y="1514708"/>
            <a:ext cx="685800" cy="1989138"/>
            <a:chOff x="3810" y="925"/>
            <a:chExt cx="432" cy="1253"/>
          </a:xfrm>
        </p:grpSpPr>
        <p:sp>
          <p:nvSpPr>
            <p:cNvPr id="15" name="Line 82"/>
            <p:cNvSpPr>
              <a:spLocks noChangeShapeType="1"/>
            </p:cNvSpPr>
            <p:nvPr/>
          </p:nvSpPr>
          <p:spPr bwMode="auto">
            <a:xfrm>
              <a:off x="3840" y="925"/>
              <a:ext cx="144" cy="0"/>
            </a:xfrm>
            <a:prstGeom prst="line">
              <a:avLst/>
            </a:prstGeom>
            <a:noFill/>
            <a:ln w="19050">
              <a:solidFill>
                <a:srgbClr val="FF000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Line 83"/>
            <p:cNvSpPr>
              <a:spLocks noChangeShapeType="1"/>
            </p:cNvSpPr>
            <p:nvPr/>
          </p:nvSpPr>
          <p:spPr bwMode="auto">
            <a:xfrm>
              <a:off x="3840" y="925"/>
              <a:ext cx="0" cy="120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Text Box 84"/>
            <p:cNvSpPr txBox="1">
              <a:spLocks noChangeArrowheads="1"/>
            </p:cNvSpPr>
            <p:nvPr/>
          </p:nvSpPr>
          <p:spPr bwMode="auto">
            <a:xfrm>
              <a:off x="3810" y="1979"/>
              <a:ext cx="432" cy="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35000"/>
                </a:lnSpc>
                <a:spcBef>
                  <a:spcPct val="50000"/>
                </a:spcBef>
              </a:pPr>
              <a:endParaRPr kumimoji="1" lang="en-US" altLang="zh-CN" b="1" baseline="-25000" dirty="0">
                <a:solidFill>
                  <a:srgbClr val="000000"/>
                </a:solidFill>
                <a:latin typeface="Times New Roman" pitchFamily="18" charset="0"/>
                <a:ea typeface="黑体" pitchFamily="49" charset="-122"/>
              </a:endParaRPr>
            </a:p>
          </p:txBody>
        </p:sp>
      </p:grpSp>
      <p:cxnSp>
        <p:nvCxnSpPr>
          <p:cNvPr id="18" name="直接箭头连接符 17"/>
          <p:cNvCxnSpPr/>
          <p:nvPr/>
        </p:nvCxnSpPr>
        <p:spPr>
          <a:xfrm flipH="1">
            <a:off x="6910310" y="1531054"/>
            <a:ext cx="360040"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7270350" y="1531054"/>
            <a:ext cx="0" cy="1728192"/>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226023" y="3419708"/>
            <a:ext cx="684287" cy="369332"/>
          </a:xfrm>
          <a:prstGeom prst="rect">
            <a:avLst/>
          </a:prstGeom>
          <a:noFill/>
        </p:spPr>
        <p:txBody>
          <a:bodyPr wrap="square" rtlCol="0">
            <a:spAutoFit/>
          </a:bodyPr>
          <a:lstStyle/>
          <a:p>
            <a:r>
              <a:rPr lang="en-US" altLang="zh-CN" dirty="0" smtClean="0">
                <a:latin typeface="Times New Roman" panose="02020603050405020304" pitchFamily="18" charset="0"/>
                <a:cs typeface="Times New Roman" panose="02020603050405020304" pitchFamily="18" charset="0"/>
              </a:rPr>
              <a:t>Z</a:t>
            </a:r>
            <a:r>
              <a:rPr lang="en-US" altLang="zh-CN" baseline="-25000" dirty="0" smtClean="0">
                <a:latin typeface="Times New Roman" panose="02020603050405020304" pitchFamily="18" charset="0"/>
                <a:cs typeface="Times New Roman" panose="02020603050405020304" pitchFamily="18" charset="0"/>
              </a:rPr>
              <a:t>M1</a:t>
            </a:r>
            <a:endParaRPr lang="zh-CN" altLang="en-US" baseline="-25000" dirty="0">
              <a:latin typeface="Times New Roman" panose="02020603050405020304" pitchFamily="18" charset="0"/>
              <a:cs typeface="Times New Roman" panose="02020603050405020304" pitchFamily="18" charset="0"/>
            </a:endParaRPr>
          </a:p>
        </p:txBody>
      </p:sp>
      <p:sp>
        <p:nvSpPr>
          <p:cNvPr id="21" name="TextBox 20"/>
          <p:cNvSpPr txBox="1"/>
          <p:nvPr/>
        </p:nvSpPr>
        <p:spPr>
          <a:xfrm>
            <a:off x="6984057" y="3235042"/>
            <a:ext cx="684287" cy="369332"/>
          </a:xfrm>
          <a:prstGeom prst="rect">
            <a:avLst/>
          </a:prstGeom>
          <a:noFill/>
        </p:spPr>
        <p:txBody>
          <a:bodyPr wrap="square" rtlCol="0">
            <a:spAutoFit/>
          </a:bodyPr>
          <a:lstStyle/>
          <a:p>
            <a:r>
              <a:rPr lang="en-US" altLang="zh-CN" dirty="0" smtClean="0">
                <a:latin typeface="Times New Roman" panose="02020603050405020304" pitchFamily="18" charset="0"/>
                <a:cs typeface="Times New Roman" panose="02020603050405020304" pitchFamily="18" charset="0"/>
              </a:rPr>
              <a:t>Z</a:t>
            </a:r>
            <a:r>
              <a:rPr lang="en-US" altLang="zh-CN" baseline="-25000" dirty="0" smtClean="0">
                <a:latin typeface="Times New Roman" panose="02020603050405020304" pitchFamily="18" charset="0"/>
                <a:cs typeface="Times New Roman" panose="02020603050405020304" pitchFamily="18" charset="0"/>
              </a:rPr>
              <a:t>M2</a:t>
            </a:r>
            <a:endParaRPr lang="zh-CN" altLang="en-US" baseline="-25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197829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7335"/>
                                        </p:tgtEl>
                                        <p:attrNameLst>
                                          <p:attrName>style.visibility</p:attrName>
                                        </p:attrNameLst>
                                      </p:cBhvr>
                                      <p:to>
                                        <p:strVal val="visible"/>
                                      </p:to>
                                    </p:set>
                                    <p:animEffect transition="in" filter="wipe(left)">
                                      <p:cBhvr>
                                        <p:cTn id="7" dur="500"/>
                                        <p:tgtEl>
                                          <p:spTgt spid="227335"/>
                                        </p:tgtEl>
                                      </p:cBhvr>
                                    </p:animEffect>
                                  </p:childTnLst>
                                  <p:subTnLst>
                                    <p:audio>
                                      <p:cMediaNode>
                                        <p:cTn display="0" masterRel="sameClick">
                                          <p:stCondLst>
                                            <p:cond evt="begin" delay="0">
                                              <p:tn val="5"/>
                                            </p:cond>
                                          </p:stCondLst>
                                          <p:endCondLst>
                                            <p:cond evt="onStopAudio" delay="0">
                                              <p:tgtEl>
                                                <p:sldTgt/>
                                              </p:tgtEl>
                                            </p:cond>
                                          </p:endCondLst>
                                        </p:cTn>
                                        <p:tgtEl>
                                          <p:sndTgt r:embed="rId4" name="CHIMES.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27332"/>
                                        </p:tgtEl>
                                        <p:attrNameLst>
                                          <p:attrName>style.visibility</p:attrName>
                                        </p:attrNameLst>
                                      </p:cBhvr>
                                      <p:to>
                                        <p:strVal val="visible"/>
                                      </p:to>
                                    </p:set>
                                    <p:animEffect transition="in" filter="box(in)">
                                      <p:cBhvr>
                                        <p:cTn id="12" dur="500"/>
                                        <p:tgtEl>
                                          <p:spTgt spid="227332"/>
                                        </p:tgtEl>
                                      </p:cBhvr>
                                    </p:animEffect>
                                  </p:childTnLst>
                                  <p:subTnLst>
                                    <p:audio>
                                      <p:cMediaNode>
                                        <p:cTn display="0" masterRel="sameClick">
                                          <p:stCondLst>
                                            <p:cond evt="begin" delay="0">
                                              <p:tn val="10"/>
                                            </p:cond>
                                          </p:stCondLst>
                                          <p:endCondLst>
                                            <p:cond evt="onStopAudio" delay="0">
                                              <p:tgtEl>
                                                <p:sldTgt/>
                                              </p:tgtEl>
                                            </p:cond>
                                          </p:endCondLst>
                                        </p:cTn>
                                        <p:tgtEl>
                                          <p:sndTgt r:embed="rId5"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227333"/>
                                        </p:tgtEl>
                                        <p:attrNameLst>
                                          <p:attrName>style.visibility</p:attrName>
                                        </p:attrNameLst>
                                      </p:cBhvr>
                                      <p:to>
                                        <p:strVal val="visible"/>
                                      </p:to>
                                    </p:set>
                                    <p:animEffect transition="in" filter="box(in)">
                                      <p:cBhvr>
                                        <p:cTn id="17" dur="500"/>
                                        <p:tgtEl>
                                          <p:spTgt spid="227333"/>
                                        </p:tgtEl>
                                      </p:cBhvr>
                                    </p:animEffect>
                                  </p:childTnLst>
                                  <p:subTnLst>
                                    <p:audio>
                                      <p:cMediaNode>
                                        <p:cTn display="0" masterRel="sameClick">
                                          <p:stCondLst>
                                            <p:cond evt="begin" delay="0">
                                              <p:tn val="15"/>
                                            </p:cond>
                                          </p:stCondLst>
                                          <p:endCondLst>
                                            <p:cond evt="onStopAudio" delay="0">
                                              <p:tgtEl>
                                                <p:sldTgt/>
                                              </p:tgtEl>
                                            </p:cond>
                                          </p:endCondLst>
                                        </p:cTn>
                                        <p:tgtEl>
                                          <p:sndTgt r:embed="rId5" name="camera.wav"/>
                                        </p:tgtEl>
                                      </p:cMediaNode>
                                    </p:audio>
                                  </p:sub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ppt_x"/>
                                          </p:val>
                                        </p:tav>
                                        <p:tav tm="100000">
                                          <p:val>
                                            <p:strVal val="#ppt_x"/>
                                          </p:val>
                                        </p:tav>
                                      </p:tavLst>
                                    </p:anim>
                                    <p:anim calcmode="lin" valueType="num">
                                      <p:cBhvr additive="base">
                                        <p:cTn id="2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5"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50825" y="260350"/>
            <a:ext cx="8424863" cy="865188"/>
          </a:xfrm>
        </p:spPr>
        <p:txBody>
          <a:bodyPr rtlCol="0"/>
          <a:lstStyle/>
          <a:p>
            <a:pPr fontAlgn="auto">
              <a:spcAft>
                <a:spcPts val="0"/>
              </a:spcAft>
              <a:defRPr/>
            </a:pPr>
            <a:r>
              <a:rPr lang="en-US" altLang="zh-CN" dirty="0" smtClean="0"/>
              <a:t>6 </a:t>
            </a:r>
            <a:r>
              <a:rPr lang="zh-CN" altLang="en-US" dirty="0" smtClean="0"/>
              <a:t>频率响应</a:t>
            </a:r>
            <a:endParaRPr lang="zh-CN" altLang="en-US" dirty="0"/>
          </a:p>
        </p:txBody>
      </p:sp>
      <p:sp>
        <p:nvSpPr>
          <p:cNvPr id="10243" name="副标题 2"/>
          <p:cNvSpPr>
            <a:spLocks noGrp="1"/>
          </p:cNvSpPr>
          <p:nvPr>
            <p:ph type="subTitle" idx="1"/>
          </p:nvPr>
        </p:nvSpPr>
        <p:spPr>
          <a:xfrm>
            <a:off x="684213" y="1341438"/>
            <a:ext cx="8135937" cy="4967287"/>
          </a:xfrm>
        </p:spPr>
        <p:txBody>
          <a:bodyPr/>
          <a:lstStyle/>
          <a:p>
            <a:pPr>
              <a:lnSpc>
                <a:spcPct val="114000"/>
              </a:lnSpc>
            </a:pPr>
            <a:r>
              <a:rPr lang="en-US" altLang="zh-CN" sz="2800" dirty="0" smtClean="0">
                <a:solidFill>
                  <a:srgbClr val="FF0000"/>
                </a:solidFill>
              </a:rPr>
              <a:t>6.1 </a:t>
            </a:r>
            <a:r>
              <a:rPr lang="zh-CN" altLang="en-US" sz="2800" dirty="0" smtClean="0">
                <a:solidFill>
                  <a:srgbClr val="FF0000"/>
                </a:solidFill>
              </a:rPr>
              <a:t>放大电路的频率响应</a:t>
            </a:r>
          </a:p>
          <a:p>
            <a:pPr>
              <a:lnSpc>
                <a:spcPct val="114000"/>
              </a:lnSpc>
            </a:pPr>
            <a:r>
              <a:rPr lang="en-US" altLang="zh-CN" sz="2800" dirty="0" smtClean="0"/>
              <a:t>6.2 </a:t>
            </a:r>
            <a:r>
              <a:rPr lang="zh-CN" altLang="en-US" sz="2800" dirty="0" smtClean="0"/>
              <a:t>单时间常数</a:t>
            </a:r>
            <a:r>
              <a:rPr lang="en-US" altLang="zh-CN" sz="2800" dirty="0" smtClean="0"/>
              <a:t>RC</a:t>
            </a:r>
            <a:r>
              <a:rPr lang="zh-CN" altLang="en-US" sz="2800" dirty="0" smtClean="0"/>
              <a:t>电路的频率响应</a:t>
            </a:r>
          </a:p>
          <a:p>
            <a:pPr>
              <a:lnSpc>
                <a:spcPct val="114000"/>
              </a:lnSpc>
            </a:pPr>
            <a:r>
              <a:rPr lang="en-US" altLang="zh-CN" sz="2800" dirty="0" smtClean="0"/>
              <a:t>6.3 </a:t>
            </a:r>
            <a:r>
              <a:rPr lang="zh-CN" altLang="en-US" sz="2800" dirty="0" smtClean="0"/>
              <a:t>共源和共射放大电路的低频响应</a:t>
            </a:r>
          </a:p>
          <a:p>
            <a:pPr>
              <a:lnSpc>
                <a:spcPct val="114000"/>
              </a:lnSpc>
            </a:pPr>
            <a:r>
              <a:rPr lang="en-US" altLang="zh-CN" sz="2800" dirty="0" smtClean="0">
                <a:solidFill>
                  <a:srgbClr val="FF0000"/>
                </a:solidFill>
              </a:rPr>
              <a:t>6.4 </a:t>
            </a:r>
            <a:r>
              <a:rPr lang="zh-CN" altLang="en-US" sz="2800" dirty="0" smtClean="0">
                <a:solidFill>
                  <a:srgbClr val="FF0000"/>
                </a:solidFill>
              </a:rPr>
              <a:t>共源和共射放大电路的高频响应</a:t>
            </a:r>
          </a:p>
          <a:p>
            <a:pPr>
              <a:lnSpc>
                <a:spcPct val="114000"/>
              </a:lnSpc>
            </a:pPr>
            <a:r>
              <a:rPr lang="en-US" altLang="zh-CN" sz="2800" dirty="0" smtClean="0"/>
              <a:t>6.5 </a:t>
            </a:r>
            <a:r>
              <a:rPr lang="zh-CN" altLang="en-US" sz="2800" dirty="0" smtClean="0"/>
              <a:t>共栅和共基、共漏和共集放大电路的高频响应</a:t>
            </a:r>
          </a:p>
          <a:p>
            <a:pPr>
              <a:lnSpc>
                <a:spcPct val="114000"/>
              </a:lnSpc>
            </a:pPr>
            <a:r>
              <a:rPr lang="en-US" altLang="zh-CN" sz="2800" dirty="0" smtClean="0"/>
              <a:t>6.6 </a:t>
            </a:r>
            <a:r>
              <a:rPr lang="zh-CN" altLang="en-US" sz="2800" dirty="0" smtClean="0"/>
              <a:t>扩展放大电路通频带的方法</a:t>
            </a:r>
            <a:endParaRPr lang="en-US" altLang="zh-CN" sz="2800" dirty="0" smtClean="0"/>
          </a:p>
          <a:p>
            <a:pPr>
              <a:lnSpc>
                <a:spcPct val="114000"/>
              </a:lnSpc>
            </a:pPr>
            <a:r>
              <a:rPr lang="en-US" altLang="zh-CN" sz="2800" dirty="0" smtClean="0"/>
              <a:t>6.7 </a:t>
            </a:r>
            <a:r>
              <a:rPr lang="zh-CN" altLang="en-US" sz="2800" dirty="0" smtClean="0"/>
              <a:t>多级放大电路的频率响应</a:t>
            </a:r>
          </a:p>
          <a:p>
            <a:pPr>
              <a:lnSpc>
                <a:spcPct val="114000"/>
              </a:lnSpc>
            </a:pPr>
            <a:r>
              <a:rPr lang="zh-CN" altLang="en-US" sz="2800" baseline="30000" dirty="0" smtClean="0"/>
              <a:t>*</a:t>
            </a:r>
            <a:r>
              <a:rPr lang="en-US" altLang="zh-CN" sz="2800" dirty="0" smtClean="0"/>
              <a:t>6.8 </a:t>
            </a:r>
            <a:r>
              <a:rPr lang="zh-CN" altLang="en-US" sz="2800" dirty="0" smtClean="0"/>
              <a:t>单级放大电路的瞬态响应</a:t>
            </a:r>
            <a:r>
              <a:rPr lang="en-US" altLang="zh-CN" sz="2800" dirty="0" smtClean="0"/>
              <a:t>( </a:t>
            </a:r>
            <a:r>
              <a:rPr lang="zh-CN" altLang="en-US" sz="2800" dirty="0" smtClean="0"/>
              <a:t>不做要求</a:t>
            </a:r>
            <a:r>
              <a:rPr lang="en-US" altLang="zh-CN" sz="2800" dirty="0" smtClean="0"/>
              <a:t>)</a:t>
            </a:r>
          </a:p>
        </p:txBody>
      </p:sp>
    </p:spTree>
    <p:extLst>
      <p:ext uri="{BB962C8B-B14F-4D97-AF65-F5344CB8AC3E}">
        <p14:creationId xmlns:p14="http://schemas.microsoft.com/office/powerpoint/2010/main" val="323708495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a:hlinkClick r:id="rId6" action="ppaction://hlinksldjump"/>
          </p:cNvPr>
          <p:cNvSpPr>
            <a:spLocks noChangeArrowheads="1"/>
          </p:cNvSpPr>
          <p:nvPr/>
        </p:nvSpPr>
        <p:spPr bwMode="auto">
          <a:xfrm>
            <a:off x="533400" y="106363"/>
            <a:ext cx="7315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buFontTx/>
              <a:buNone/>
            </a:pPr>
            <a:r>
              <a:rPr lang="en-US" altLang="zh-CN" sz="2800" b="1" dirty="0" smtClean="0">
                <a:solidFill>
                  <a:srgbClr val="000066"/>
                </a:solidFill>
                <a:ea typeface="黑体" pitchFamily="49" charset="-122"/>
              </a:rPr>
              <a:t>6.4.4 </a:t>
            </a:r>
            <a:r>
              <a:rPr lang="zh-CN" sz="2800" b="1" dirty="0" smtClean="0">
                <a:solidFill>
                  <a:srgbClr val="000066"/>
                </a:solidFill>
                <a:ea typeface="黑体" pitchFamily="49" charset="-122"/>
              </a:rPr>
              <a:t>共</a:t>
            </a:r>
            <a:r>
              <a:rPr lang="zh-CN" sz="2800" b="1" dirty="0">
                <a:solidFill>
                  <a:srgbClr val="000066"/>
                </a:solidFill>
                <a:ea typeface="黑体" pitchFamily="49" charset="-122"/>
              </a:rPr>
              <a:t>射极放大电路</a:t>
            </a:r>
            <a:r>
              <a:rPr lang="zh-CN" sz="2800" b="1" dirty="0" smtClean="0">
                <a:solidFill>
                  <a:srgbClr val="000066"/>
                </a:solidFill>
                <a:ea typeface="黑体" pitchFamily="49" charset="-122"/>
              </a:rPr>
              <a:t>的</a:t>
            </a:r>
            <a:r>
              <a:rPr lang="zh-CN" altLang="en-US" sz="2800" b="1" dirty="0" smtClean="0">
                <a:solidFill>
                  <a:srgbClr val="000066"/>
                </a:solidFill>
                <a:ea typeface="黑体" pitchFamily="49" charset="-122"/>
              </a:rPr>
              <a:t>高频</a:t>
            </a:r>
            <a:r>
              <a:rPr lang="zh-CN" sz="2800" b="1" dirty="0" smtClean="0">
                <a:solidFill>
                  <a:srgbClr val="000066"/>
                </a:solidFill>
                <a:ea typeface="黑体" pitchFamily="49" charset="-122"/>
              </a:rPr>
              <a:t>响应</a:t>
            </a:r>
            <a:endParaRPr lang="zh-CN" sz="2800" b="1" dirty="0">
              <a:solidFill>
                <a:srgbClr val="000066"/>
              </a:solidFill>
              <a:ea typeface="黑体" pitchFamily="49" charset="-122"/>
            </a:endParaRPr>
          </a:p>
        </p:txBody>
      </p:sp>
      <p:sp>
        <p:nvSpPr>
          <p:cNvPr id="233475" name="Line 3"/>
          <p:cNvSpPr>
            <a:spLocks noChangeShapeType="1"/>
          </p:cNvSpPr>
          <p:nvPr/>
        </p:nvSpPr>
        <p:spPr bwMode="auto">
          <a:xfrm>
            <a:off x="533400" y="685800"/>
            <a:ext cx="6172200" cy="0"/>
          </a:xfrm>
          <a:prstGeom prst="line">
            <a:avLst/>
          </a:prstGeom>
          <a:noFill/>
          <a:ln w="88900" cap="sq" cmpd="tri">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33479" name="Picture 7" descr="未标题-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987675" y="765175"/>
            <a:ext cx="6021388" cy="2509838"/>
          </a:xfrm>
          <a:prstGeom prst="rect">
            <a:avLst/>
          </a:prstGeom>
          <a:noFill/>
          <a:ln w="9525" cmpd="sng">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233480" name="Picture 8" descr="未标题-4"/>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492500" y="3357563"/>
            <a:ext cx="5289550" cy="2514600"/>
          </a:xfrm>
          <a:prstGeom prst="rect">
            <a:avLst/>
          </a:prstGeom>
          <a:noFill/>
          <a:ln w="9525" cmpd="sng">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233482" name="Text Box 10"/>
          <p:cNvSpPr txBox="1">
            <a:spLocks noChangeArrowheads="1"/>
          </p:cNvSpPr>
          <p:nvPr/>
        </p:nvSpPr>
        <p:spPr bwMode="auto">
          <a:xfrm>
            <a:off x="152400" y="1937792"/>
            <a:ext cx="3200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lnSpc>
                <a:spcPct val="135000"/>
              </a:lnSpc>
              <a:spcBef>
                <a:spcPct val="50000"/>
              </a:spcBef>
            </a:pPr>
            <a:r>
              <a:rPr lang="zh-CN" sz="2000" b="1" dirty="0">
                <a:sym typeface="Symbol" pitchFamily="18" charset="2"/>
              </a:rPr>
              <a:t>考虑高频响应时可以忽略</a:t>
            </a:r>
            <a:r>
              <a:rPr lang="zh-CN" altLang="zh-CN" sz="2000" b="1" i="1" dirty="0">
                <a:sym typeface="Symbol" pitchFamily="18" charset="2"/>
              </a:rPr>
              <a:t>C</a:t>
            </a:r>
            <a:r>
              <a:rPr lang="zh-CN" altLang="zh-CN" sz="2000" b="1" baseline="-25000" dirty="0">
                <a:sym typeface="Symbol" pitchFamily="18" charset="2"/>
              </a:rPr>
              <a:t>M2</a:t>
            </a:r>
            <a:r>
              <a:rPr lang="zh-CN" sz="2000" b="1" dirty="0">
                <a:sym typeface="Symbol" pitchFamily="18" charset="2"/>
              </a:rPr>
              <a:t>的影响。</a:t>
            </a:r>
          </a:p>
        </p:txBody>
      </p:sp>
      <p:graphicFrame>
        <p:nvGraphicFramePr>
          <p:cNvPr id="233484" name="Object 12"/>
          <p:cNvGraphicFramePr>
            <a:graphicFrameLocks noChangeAspect="1"/>
          </p:cNvGraphicFramePr>
          <p:nvPr>
            <p:extLst>
              <p:ext uri="{D42A27DB-BD31-4B8C-83A1-F6EECF244321}">
                <p14:modId xmlns:p14="http://schemas.microsoft.com/office/powerpoint/2010/main" val="1565156126"/>
              </p:ext>
            </p:extLst>
          </p:nvPr>
        </p:nvGraphicFramePr>
        <p:xfrm>
          <a:off x="457200" y="1556792"/>
          <a:ext cx="1274763" cy="366713"/>
        </p:xfrm>
        <a:graphic>
          <a:graphicData uri="http://schemas.openxmlformats.org/presentationml/2006/ole">
            <mc:AlternateContent xmlns:mc="http://schemas.openxmlformats.org/markup-compatibility/2006">
              <mc:Choice xmlns:v="urn:schemas-microsoft-com:vml" Requires="v">
                <p:oleObj spid="_x0000_s138317" r:id="rId9" imgW="755187" imgH="217822" progId="Equation.3">
                  <p:embed/>
                </p:oleObj>
              </mc:Choice>
              <mc:Fallback>
                <p:oleObj r:id="rId9" imgW="755187" imgH="217822"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200" y="1556792"/>
                        <a:ext cx="1274763"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3485" name="Object 13"/>
          <p:cNvGraphicFramePr>
            <a:graphicFrameLocks noChangeAspect="1"/>
          </p:cNvGraphicFramePr>
          <p:nvPr>
            <p:extLst>
              <p:ext uri="{D42A27DB-BD31-4B8C-83A1-F6EECF244321}">
                <p14:modId xmlns:p14="http://schemas.microsoft.com/office/powerpoint/2010/main" val="27572375"/>
              </p:ext>
            </p:extLst>
          </p:nvPr>
        </p:nvGraphicFramePr>
        <p:xfrm>
          <a:off x="684213" y="3725317"/>
          <a:ext cx="2568575" cy="647700"/>
        </p:xfrm>
        <a:graphic>
          <a:graphicData uri="http://schemas.openxmlformats.org/presentationml/2006/ole">
            <mc:AlternateContent xmlns:mc="http://schemas.openxmlformats.org/markup-compatibility/2006">
              <mc:Choice xmlns:v="urn:schemas-microsoft-com:vml" Requires="v">
                <p:oleObj spid="_x0000_s138318" r:id="rId11" imgW="909515" imgH="230818" progId="Equation.3">
                  <p:embed/>
                </p:oleObj>
              </mc:Choice>
              <mc:Fallback>
                <p:oleObj r:id="rId11" imgW="909515" imgH="230818"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4213" y="3725317"/>
                        <a:ext cx="2568575" cy="647700"/>
                      </a:xfrm>
                      <a:prstGeom prst="rect">
                        <a:avLst/>
                      </a:prstGeom>
                      <a:noFill/>
                      <a:ln w="9525" cmpd="sng">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5824012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233484"/>
                                        </p:tgtEl>
                                        <p:attrNameLst>
                                          <p:attrName>style.visibility</p:attrName>
                                        </p:attrNameLst>
                                      </p:cBhvr>
                                      <p:to>
                                        <p:strVal val="visible"/>
                                      </p:to>
                                    </p:set>
                                    <p:animEffect transition="in" filter="strips(downRight)">
                                      <p:cBhvr>
                                        <p:cTn id="7" dur="500"/>
                                        <p:tgtEl>
                                          <p:spTgt spid="233484"/>
                                        </p:tgtEl>
                                      </p:cBhvr>
                                    </p:animEffect>
                                  </p:childTnLst>
                                  <p:subTnLst>
                                    <p:audio>
                                      <p:cMediaNode>
                                        <p:cTn display="0" masterRel="sameClick">
                                          <p:stCondLst>
                                            <p:cond evt="begin" delay="0">
                                              <p:tn val="5"/>
                                            </p:cond>
                                          </p:stCondLst>
                                          <p:endCondLst>
                                            <p:cond evt="onStopAudio" delay="0">
                                              <p:tgtEl>
                                                <p:sldTgt/>
                                              </p:tgtEl>
                                            </p:cond>
                                          </p:endCondLst>
                                        </p:cTn>
                                        <p:tgtEl>
                                          <p:sndTgt r:embed="rId4" name="CHIMES.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33482"/>
                                        </p:tgtEl>
                                        <p:attrNameLst>
                                          <p:attrName>style.visibility</p:attrName>
                                        </p:attrNameLst>
                                      </p:cBhvr>
                                      <p:to>
                                        <p:strVal val="visible"/>
                                      </p:to>
                                    </p:set>
                                    <p:animEffect transition="in" filter="strips(downRight)">
                                      <p:cBhvr>
                                        <p:cTn id="12" dur="500"/>
                                        <p:tgtEl>
                                          <p:spTgt spid="233482"/>
                                        </p:tgtEl>
                                      </p:cBhvr>
                                    </p:animEffect>
                                  </p:childTnLst>
                                  <p:subTnLst>
                                    <p:audio>
                                      <p:cMediaNode>
                                        <p:cTn display="0" masterRel="sameClick">
                                          <p:stCondLst>
                                            <p:cond evt="begin" delay="0">
                                              <p:tn val="10"/>
                                            </p:cond>
                                          </p:stCondLst>
                                          <p:endCondLst>
                                            <p:cond evt="onStopAudio" delay="0">
                                              <p:tgtEl>
                                                <p:sldTgt/>
                                              </p:tgtEl>
                                            </p:cond>
                                          </p:endCondLst>
                                        </p:cTn>
                                        <p:tgtEl>
                                          <p:sndTgt r:embed="rId4" name="CHIMES.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233480"/>
                                        </p:tgtEl>
                                        <p:attrNameLst>
                                          <p:attrName>style.visibility</p:attrName>
                                        </p:attrNameLst>
                                      </p:cBhvr>
                                      <p:to>
                                        <p:strVal val="visible"/>
                                      </p:to>
                                    </p:set>
                                    <p:animEffect transition="in" filter="box(in)">
                                      <p:cBhvr>
                                        <p:cTn id="17" dur="500"/>
                                        <p:tgtEl>
                                          <p:spTgt spid="233480"/>
                                        </p:tgtEl>
                                      </p:cBhvr>
                                    </p:animEffect>
                                  </p:childTnLst>
                                  <p:subTnLst>
                                    <p:audio>
                                      <p:cMediaNode>
                                        <p:cTn display="0" masterRel="sameClick">
                                          <p:stCondLst>
                                            <p:cond evt="begin" delay="0">
                                              <p:tn val="15"/>
                                            </p:cond>
                                          </p:stCondLst>
                                          <p:endCondLst>
                                            <p:cond evt="onStopAudio" delay="0">
                                              <p:tgtEl>
                                                <p:sldTgt/>
                                              </p:tgtEl>
                                            </p:cond>
                                          </p:endCondLst>
                                        </p:cTn>
                                        <p:tgtEl>
                                          <p:sndTgt r:embed="rId5"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233485"/>
                                        </p:tgtEl>
                                        <p:attrNameLst>
                                          <p:attrName>style.visibility</p:attrName>
                                        </p:attrNameLst>
                                      </p:cBhvr>
                                      <p:to>
                                        <p:strVal val="visible"/>
                                      </p:to>
                                    </p:set>
                                    <p:animEffect transition="in" filter="strips(downRight)">
                                      <p:cBhvr>
                                        <p:cTn id="22" dur="500"/>
                                        <p:tgtEl>
                                          <p:spTgt spid="233485"/>
                                        </p:tgtEl>
                                      </p:cBhvr>
                                    </p:animEffect>
                                  </p:childTnLst>
                                  <p:subTnLst>
                                    <p:audio>
                                      <p:cMediaNode>
                                        <p:cTn display="0" masterRel="sameClick">
                                          <p:stCondLst>
                                            <p:cond evt="begin" delay="0">
                                              <p:tn val="20"/>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82"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a:hlinkClick r:id="rId5" action="ppaction://hlinksldjump"/>
          </p:cNvPr>
          <p:cNvSpPr>
            <a:spLocks noChangeArrowheads="1"/>
          </p:cNvSpPr>
          <p:nvPr/>
        </p:nvSpPr>
        <p:spPr bwMode="auto">
          <a:xfrm>
            <a:off x="533400" y="106363"/>
            <a:ext cx="7315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buFontTx/>
              <a:buNone/>
            </a:pPr>
            <a:r>
              <a:rPr lang="en-US" altLang="zh-CN" sz="2800" b="1" dirty="0" smtClean="0">
                <a:solidFill>
                  <a:srgbClr val="000066"/>
                </a:solidFill>
                <a:ea typeface="黑体" pitchFamily="49" charset="-122"/>
              </a:rPr>
              <a:t>6.4.4 </a:t>
            </a:r>
            <a:r>
              <a:rPr lang="zh-CN" sz="2800" b="1" dirty="0" smtClean="0">
                <a:solidFill>
                  <a:srgbClr val="000066"/>
                </a:solidFill>
                <a:ea typeface="黑体" pitchFamily="49" charset="-122"/>
              </a:rPr>
              <a:t>共</a:t>
            </a:r>
            <a:r>
              <a:rPr lang="zh-CN" sz="2800" b="1" dirty="0">
                <a:solidFill>
                  <a:srgbClr val="000066"/>
                </a:solidFill>
                <a:ea typeface="黑体" pitchFamily="49" charset="-122"/>
              </a:rPr>
              <a:t>射极放大电路</a:t>
            </a:r>
            <a:r>
              <a:rPr lang="zh-CN" sz="2800" b="1" dirty="0" smtClean="0">
                <a:solidFill>
                  <a:srgbClr val="000066"/>
                </a:solidFill>
                <a:ea typeface="黑体" pitchFamily="49" charset="-122"/>
              </a:rPr>
              <a:t>的</a:t>
            </a:r>
            <a:r>
              <a:rPr lang="zh-CN" altLang="en-US" sz="2800" b="1" dirty="0" smtClean="0">
                <a:solidFill>
                  <a:srgbClr val="000066"/>
                </a:solidFill>
                <a:ea typeface="黑体" pitchFamily="49" charset="-122"/>
              </a:rPr>
              <a:t>高频响应</a:t>
            </a:r>
            <a:endParaRPr lang="zh-CN" sz="2800" b="1" dirty="0">
              <a:solidFill>
                <a:srgbClr val="000066"/>
              </a:solidFill>
              <a:ea typeface="黑体" pitchFamily="49" charset="-122"/>
            </a:endParaRPr>
          </a:p>
        </p:txBody>
      </p:sp>
      <p:sp>
        <p:nvSpPr>
          <p:cNvPr id="235523" name="Line 3"/>
          <p:cNvSpPr>
            <a:spLocks noChangeShapeType="1"/>
          </p:cNvSpPr>
          <p:nvPr/>
        </p:nvSpPr>
        <p:spPr bwMode="auto">
          <a:xfrm>
            <a:off x="533400" y="685800"/>
            <a:ext cx="6172200" cy="0"/>
          </a:xfrm>
          <a:prstGeom prst="line">
            <a:avLst/>
          </a:prstGeom>
          <a:noFill/>
          <a:ln w="88900" cap="sq" cmpd="tri">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35531" name="Picture 11" descr="未标题-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7704" y="836613"/>
            <a:ext cx="5400675" cy="2566987"/>
          </a:xfrm>
          <a:prstGeom prst="rect">
            <a:avLst/>
          </a:prstGeom>
          <a:noFill/>
          <a:ln w="9525" cmpd="sng">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235532" name="Picture 12" descr="471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619500" y="3645024"/>
            <a:ext cx="4787900" cy="2805112"/>
          </a:xfrm>
          <a:prstGeom prst="rect">
            <a:avLst/>
          </a:prstGeom>
          <a:noFill/>
          <a:ln w="28575" cmpd="sng">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235534" name="Freeform 14"/>
          <p:cNvSpPr>
            <a:spLocks/>
          </p:cNvSpPr>
          <p:nvPr/>
        </p:nvSpPr>
        <p:spPr bwMode="auto">
          <a:xfrm>
            <a:off x="4428654" y="2420938"/>
            <a:ext cx="722313" cy="728662"/>
          </a:xfrm>
          <a:custGeom>
            <a:avLst/>
            <a:gdLst>
              <a:gd name="T0" fmla="*/ 0 w 455"/>
              <a:gd name="T1" fmla="*/ 0 h 459"/>
              <a:gd name="T2" fmla="*/ 455 w 455"/>
              <a:gd name="T3" fmla="*/ 2 h 459"/>
              <a:gd name="T4" fmla="*/ 455 w 455"/>
              <a:gd name="T5" fmla="*/ 459 h 459"/>
            </a:gdLst>
            <a:ahLst/>
            <a:cxnLst>
              <a:cxn ang="0">
                <a:pos x="T0" y="T1"/>
              </a:cxn>
              <a:cxn ang="0">
                <a:pos x="T2" y="T3"/>
              </a:cxn>
              <a:cxn ang="0">
                <a:pos x="T4" y="T5"/>
              </a:cxn>
            </a:cxnLst>
            <a:rect l="0" t="0" r="r" b="b"/>
            <a:pathLst>
              <a:path w="455" h="459">
                <a:moveTo>
                  <a:pt x="0" y="0"/>
                </a:moveTo>
                <a:lnTo>
                  <a:pt x="455" y="2"/>
                </a:lnTo>
                <a:lnTo>
                  <a:pt x="455" y="459"/>
                </a:lnTo>
              </a:path>
            </a:pathLst>
          </a:custGeom>
          <a:noFill/>
          <a:ln w="9525" cap="flat" cmpd="sng">
            <a:solidFill>
              <a:srgbClr val="FF0000"/>
            </a:solidFill>
            <a:round/>
            <a:headEnd type="triangle" w="med" len="me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535" name="Line 15"/>
          <p:cNvSpPr>
            <a:spLocks noChangeShapeType="1"/>
          </p:cNvSpPr>
          <p:nvPr/>
        </p:nvSpPr>
        <p:spPr bwMode="auto">
          <a:xfrm>
            <a:off x="5004917" y="909638"/>
            <a:ext cx="0" cy="2447925"/>
          </a:xfrm>
          <a:prstGeom prst="line">
            <a:avLst/>
          </a:prstGeom>
          <a:noFill/>
          <a:ln w="9525" cap="flat" cmpd="sng">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矩形 1"/>
          <p:cNvSpPr/>
          <p:nvPr/>
        </p:nvSpPr>
        <p:spPr>
          <a:xfrm>
            <a:off x="1907705" y="909638"/>
            <a:ext cx="3024336" cy="2239962"/>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4282674769"/>
              </p:ext>
            </p:extLst>
          </p:nvPr>
        </p:nvGraphicFramePr>
        <p:xfrm>
          <a:off x="323850" y="3809652"/>
          <a:ext cx="2590800" cy="388938"/>
        </p:xfrm>
        <a:graphic>
          <a:graphicData uri="http://schemas.openxmlformats.org/presentationml/2006/ole">
            <mc:AlternateContent xmlns:mc="http://schemas.openxmlformats.org/markup-compatibility/2006">
              <mc:Choice xmlns:v="urn:schemas-microsoft-com:vml" Requires="v">
                <p:oleObj spid="_x0000_s145446" r:id="rId8" imgW="1511956" imgH="228699" progId="Equation.3">
                  <p:embed/>
                </p:oleObj>
              </mc:Choice>
              <mc:Fallback>
                <p:oleObj r:id="rId8" imgW="1511956" imgH="228699"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3850" y="3809652"/>
                        <a:ext cx="2590800" cy="38893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877296865"/>
              </p:ext>
            </p:extLst>
          </p:nvPr>
        </p:nvGraphicFramePr>
        <p:xfrm>
          <a:off x="323850" y="4314477"/>
          <a:ext cx="2519363" cy="731838"/>
        </p:xfrm>
        <a:graphic>
          <a:graphicData uri="http://schemas.openxmlformats.org/presentationml/2006/ole">
            <mc:AlternateContent xmlns:mc="http://schemas.openxmlformats.org/markup-compatibility/2006">
              <mc:Choice xmlns:v="urn:schemas-microsoft-com:vml" Requires="v">
                <p:oleObj spid="_x0000_s145447" r:id="rId10" imgW="1485900" imgH="431800" progId="Equation.DSMT4">
                  <p:embed/>
                </p:oleObj>
              </mc:Choice>
              <mc:Fallback>
                <p:oleObj r:id="rId10" imgW="1485900" imgH="431800" progId="Equation.DSMT4">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3850" y="4314477"/>
                        <a:ext cx="2519363" cy="731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055542387"/>
              </p:ext>
            </p:extLst>
          </p:nvPr>
        </p:nvGraphicFramePr>
        <p:xfrm>
          <a:off x="539750" y="5178077"/>
          <a:ext cx="1482725" cy="411163"/>
        </p:xfrm>
        <a:graphic>
          <a:graphicData uri="http://schemas.openxmlformats.org/presentationml/2006/ole">
            <mc:AlternateContent xmlns:mc="http://schemas.openxmlformats.org/markup-compatibility/2006">
              <mc:Choice xmlns:v="urn:schemas-microsoft-com:vml" Requires="v">
                <p:oleObj spid="_x0000_s145448" r:id="rId12" imgW="833093" imgH="230703" progId="Equation.3">
                  <p:embed/>
                </p:oleObj>
              </mc:Choice>
              <mc:Fallback>
                <p:oleObj r:id="rId12" imgW="833093" imgH="230703" progId="Equation.3">
                  <p:embed/>
                  <p:pic>
                    <p:nvPicPr>
                      <p:cNvPr id="0"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9750" y="5178077"/>
                        <a:ext cx="1482725" cy="411163"/>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2334924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35532"/>
                                        </p:tgtEl>
                                        <p:attrNameLst>
                                          <p:attrName>style.visibility</p:attrName>
                                        </p:attrNameLst>
                                      </p:cBhvr>
                                      <p:to>
                                        <p:strVal val="visible"/>
                                      </p:to>
                                    </p:set>
                                    <p:animEffect transition="in" filter="box(in)">
                                      <p:cBhvr>
                                        <p:cTn id="7" dur="500"/>
                                        <p:tgtEl>
                                          <p:spTgt spid="23553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trips(downRight)">
                                      <p:cBhvr>
                                        <p:cTn id="12" dur="500"/>
                                        <p:tgtEl>
                                          <p:spTgt spid="3"/>
                                        </p:tgtEl>
                                      </p:cBhvr>
                                    </p:animEffect>
                                  </p:childTnLst>
                                  <p:subTnLst>
                                    <p:audio>
                                      <p:cMediaNode>
                                        <p:cTn display="0" masterRel="sameClick">
                                          <p:stCondLst>
                                            <p:cond evt="begin" delay="0">
                                              <p:tn val="10"/>
                                            </p:cond>
                                          </p:stCondLst>
                                          <p:endCondLst>
                                            <p:cond evt="onStopAudio" delay="0">
                                              <p:tgtEl>
                                                <p:sldTgt/>
                                              </p:tgtEl>
                                            </p:cond>
                                          </p:endCondLst>
                                        </p:cTn>
                                        <p:tgtEl>
                                          <p:sndTgt r:embed="rId4" name="CHIMES.WAV"/>
                                        </p:tgtEl>
                                      </p:cMediaNode>
                                    </p:audio>
                                  </p:sub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8" presetClass="entr" presetSubtype="6"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strips(downRight)">
                                      <p:cBhvr>
                                        <p:cTn id="23" dur="500"/>
                                        <p:tgtEl>
                                          <p:spTgt spid="5"/>
                                        </p:tgtEl>
                                      </p:cBhvr>
                                    </p:animEffect>
                                  </p:childTnLst>
                                  <p:subTnLst>
                                    <p:audio>
                                      <p:cMediaNode>
                                        <p:cTn display="0" masterRel="sameClick">
                                          <p:stCondLst>
                                            <p:cond evt="begin" delay="0">
                                              <p:tn val="21"/>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a:hlinkClick r:id="rId5" action="ppaction://hlinksldjump"/>
          </p:cNvPr>
          <p:cNvSpPr>
            <a:spLocks noChangeArrowheads="1"/>
          </p:cNvSpPr>
          <p:nvPr/>
        </p:nvSpPr>
        <p:spPr bwMode="auto">
          <a:xfrm>
            <a:off x="533400" y="106363"/>
            <a:ext cx="7315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buFontTx/>
              <a:buNone/>
            </a:pPr>
            <a:r>
              <a:rPr lang="en-US" altLang="zh-CN" sz="2800" b="1" dirty="0" smtClean="0">
                <a:solidFill>
                  <a:srgbClr val="000066"/>
                </a:solidFill>
                <a:ea typeface="黑体" pitchFamily="49" charset="-122"/>
              </a:rPr>
              <a:t>6.4.4 </a:t>
            </a:r>
            <a:r>
              <a:rPr lang="zh-CN" sz="2800" b="1" dirty="0" smtClean="0">
                <a:solidFill>
                  <a:srgbClr val="000066"/>
                </a:solidFill>
                <a:ea typeface="黑体" pitchFamily="49" charset="-122"/>
              </a:rPr>
              <a:t>共</a:t>
            </a:r>
            <a:r>
              <a:rPr lang="zh-CN" sz="2800" b="1" dirty="0">
                <a:solidFill>
                  <a:srgbClr val="000066"/>
                </a:solidFill>
                <a:ea typeface="黑体" pitchFamily="49" charset="-122"/>
              </a:rPr>
              <a:t>射极放大电路</a:t>
            </a:r>
            <a:r>
              <a:rPr lang="zh-CN" sz="2800" b="1" dirty="0" smtClean="0">
                <a:solidFill>
                  <a:srgbClr val="000066"/>
                </a:solidFill>
                <a:ea typeface="黑体" pitchFamily="49" charset="-122"/>
              </a:rPr>
              <a:t>的</a:t>
            </a:r>
            <a:r>
              <a:rPr lang="zh-CN" altLang="en-US" sz="2800" b="1" dirty="0" smtClean="0">
                <a:solidFill>
                  <a:srgbClr val="000066"/>
                </a:solidFill>
                <a:ea typeface="黑体" pitchFamily="49" charset="-122"/>
              </a:rPr>
              <a:t>高频</a:t>
            </a:r>
            <a:r>
              <a:rPr lang="zh-CN" sz="2800" b="1" dirty="0" smtClean="0">
                <a:solidFill>
                  <a:srgbClr val="000066"/>
                </a:solidFill>
                <a:ea typeface="黑体" pitchFamily="49" charset="-122"/>
              </a:rPr>
              <a:t>响应</a:t>
            </a:r>
            <a:endParaRPr lang="zh-CN" sz="2800" b="1" dirty="0">
              <a:solidFill>
                <a:srgbClr val="000066"/>
              </a:solidFill>
              <a:ea typeface="黑体" pitchFamily="49" charset="-122"/>
            </a:endParaRPr>
          </a:p>
        </p:txBody>
      </p:sp>
      <p:sp>
        <p:nvSpPr>
          <p:cNvPr id="239619" name="Line 3"/>
          <p:cNvSpPr>
            <a:spLocks noChangeShapeType="1"/>
          </p:cNvSpPr>
          <p:nvPr/>
        </p:nvSpPr>
        <p:spPr bwMode="auto">
          <a:xfrm>
            <a:off x="539750" y="549275"/>
            <a:ext cx="6172200" cy="0"/>
          </a:xfrm>
          <a:prstGeom prst="line">
            <a:avLst/>
          </a:prstGeom>
          <a:noFill/>
          <a:ln w="88900" cap="sq" cmpd="tri">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9620" name="Text Box 4"/>
          <p:cNvSpPr txBox="1">
            <a:spLocks noChangeArrowheads="1"/>
          </p:cNvSpPr>
          <p:nvPr/>
        </p:nvSpPr>
        <p:spPr bwMode="auto">
          <a:xfrm>
            <a:off x="323850" y="836613"/>
            <a:ext cx="23034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sz="2000" b="1">
                <a:sym typeface="Symbol" pitchFamily="18" charset="2"/>
              </a:rPr>
              <a:t>中频源电压增益</a:t>
            </a:r>
            <a:endParaRPr lang="zh-CN" sz="2000" b="1"/>
          </a:p>
        </p:txBody>
      </p:sp>
      <p:graphicFrame>
        <p:nvGraphicFramePr>
          <p:cNvPr id="239621" name="Object 5"/>
          <p:cNvGraphicFramePr>
            <a:graphicFrameLocks noChangeAspect="1"/>
          </p:cNvGraphicFramePr>
          <p:nvPr>
            <p:extLst>
              <p:ext uri="{D42A27DB-BD31-4B8C-83A1-F6EECF244321}">
                <p14:modId xmlns:p14="http://schemas.microsoft.com/office/powerpoint/2010/main" val="3363757763"/>
              </p:ext>
            </p:extLst>
          </p:nvPr>
        </p:nvGraphicFramePr>
        <p:xfrm>
          <a:off x="1765300" y="1739925"/>
          <a:ext cx="4619625" cy="752475"/>
        </p:xfrm>
        <a:graphic>
          <a:graphicData uri="http://schemas.openxmlformats.org/presentationml/2006/ole">
            <mc:AlternateContent xmlns:mc="http://schemas.openxmlformats.org/markup-compatibility/2006">
              <mc:Choice xmlns:v="urn:schemas-microsoft-com:vml" Requires="v">
                <p:oleObj spid="_x0000_s140590" r:id="rId6" imgW="2716938" imgH="444624" progId="Equation.3">
                  <p:embed/>
                </p:oleObj>
              </mc:Choice>
              <mc:Fallback>
                <p:oleObj r:id="rId6" imgW="2716938" imgH="444624"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65300" y="1739925"/>
                        <a:ext cx="461962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9623" name="Object 7"/>
          <p:cNvGraphicFramePr>
            <a:graphicFrameLocks noChangeAspect="1"/>
          </p:cNvGraphicFramePr>
          <p:nvPr>
            <p:extLst>
              <p:ext uri="{D42A27DB-BD31-4B8C-83A1-F6EECF244321}">
                <p14:modId xmlns:p14="http://schemas.microsoft.com/office/powerpoint/2010/main" val="4207128385"/>
              </p:ext>
            </p:extLst>
          </p:nvPr>
        </p:nvGraphicFramePr>
        <p:xfrm>
          <a:off x="541338" y="1668488"/>
          <a:ext cx="1223962" cy="808037"/>
        </p:xfrm>
        <a:graphic>
          <a:graphicData uri="http://schemas.openxmlformats.org/presentationml/2006/ole">
            <mc:AlternateContent xmlns:mc="http://schemas.openxmlformats.org/markup-compatibility/2006">
              <mc:Choice xmlns:v="urn:schemas-microsoft-com:vml" Requires="v">
                <p:oleObj spid="_x0000_s140591" r:id="rId8" imgW="679014" imgH="448513" progId="Equation.DSMT4">
                  <p:embed/>
                </p:oleObj>
              </mc:Choice>
              <mc:Fallback>
                <p:oleObj r:id="rId8" imgW="679014" imgH="448513"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1338" y="1668488"/>
                        <a:ext cx="1223962" cy="808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9624" name="Object 8"/>
          <p:cNvGraphicFramePr>
            <a:graphicFrameLocks noChangeAspect="1"/>
          </p:cNvGraphicFramePr>
          <p:nvPr>
            <p:extLst>
              <p:ext uri="{D42A27DB-BD31-4B8C-83A1-F6EECF244321}">
                <p14:modId xmlns:p14="http://schemas.microsoft.com/office/powerpoint/2010/main" val="1392212181"/>
              </p:ext>
            </p:extLst>
          </p:nvPr>
        </p:nvGraphicFramePr>
        <p:xfrm>
          <a:off x="6516688" y="1628800"/>
          <a:ext cx="1584325" cy="803275"/>
        </p:xfrm>
        <a:graphic>
          <a:graphicData uri="http://schemas.openxmlformats.org/presentationml/2006/ole">
            <mc:AlternateContent xmlns:mc="http://schemas.openxmlformats.org/markup-compatibility/2006">
              <mc:Choice xmlns:v="urn:schemas-microsoft-com:vml" Requires="v">
                <p:oleObj spid="_x0000_s140592" r:id="rId10" imgW="883904" imgH="448513" progId="Equation.DSMT4">
                  <p:embed/>
                </p:oleObj>
              </mc:Choice>
              <mc:Fallback>
                <p:oleObj r:id="rId10" imgW="883904" imgH="448513"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16688" y="1628800"/>
                        <a:ext cx="1584325" cy="803275"/>
                      </a:xfrm>
                      <a:prstGeom prst="rect">
                        <a:avLst/>
                      </a:prstGeom>
                      <a:solidFill>
                        <a:srgbClr val="FF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9631" name="Object 15"/>
          <p:cNvGraphicFramePr>
            <a:graphicFrameLocks noChangeAspect="1"/>
          </p:cNvGraphicFramePr>
          <p:nvPr>
            <p:extLst>
              <p:ext uri="{D42A27DB-BD31-4B8C-83A1-F6EECF244321}">
                <p14:modId xmlns:p14="http://schemas.microsoft.com/office/powerpoint/2010/main" val="3364072879"/>
              </p:ext>
            </p:extLst>
          </p:nvPr>
        </p:nvGraphicFramePr>
        <p:xfrm>
          <a:off x="1568095" y="4077072"/>
          <a:ext cx="1168400" cy="885825"/>
        </p:xfrm>
        <a:graphic>
          <a:graphicData uri="http://schemas.openxmlformats.org/presentationml/2006/ole">
            <mc:AlternateContent xmlns:mc="http://schemas.openxmlformats.org/markup-compatibility/2006">
              <mc:Choice xmlns:v="urn:schemas-microsoft-com:vml" Requires="v">
                <p:oleObj spid="_x0000_s140593" r:id="rId12" imgW="589375" imgH="448513" progId="Equation.3">
                  <p:embed/>
                </p:oleObj>
              </mc:Choice>
              <mc:Fallback>
                <p:oleObj r:id="rId12" imgW="589375" imgH="448513"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68095" y="4077072"/>
                        <a:ext cx="1168400" cy="885825"/>
                      </a:xfrm>
                      <a:prstGeom prst="rect">
                        <a:avLst/>
                      </a:prstGeom>
                      <a:solidFill>
                        <a:srgbClr val="FFFF00"/>
                      </a:solidFill>
                      <a:ln>
                        <a:noFill/>
                      </a:ln>
                      <a:effectLst/>
                      <a:extLst/>
                    </p:spPr>
                  </p:pic>
                </p:oleObj>
              </mc:Fallback>
            </mc:AlternateContent>
          </a:graphicData>
        </a:graphic>
      </p:graphicFrame>
      <p:sp>
        <p:nvSpPr>
          <p:cNvPr id="239632" name="Text Box 16"/>
          <p:cNvSpPr txBox="1">
            <a:spLocks noChangeArrowheads="1"/>
          </p:cNvSpPr>
          <p:nvPr/>
        </p:nvSpPr>
        <p:spPr bwMode="auto">
          <a:xfrm>
            <a:off x="755650" y="3381078"/>
            <a:ext cx="838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sz="2000" b="1">
                <a:sym typeface="Symbol" pitchFamily="18" charset="2"/>
              </a:rPr>
              <a:t>其中</a:t>
            </a:r>
            <a:endParaRPr lang="zh-CN" sz="2000" b="1"/>
          </a:p>
        </p:txBody>
      </p:sp>
      <p:graphicFrame>
        <p:nvGraphicFramePr>
          <p:cNvPr id="239633" name="Object 17"/>
          <p:cNvGraphicFramePr>
            <a:graphicFrameLocks noChangeAspect="1"/>
          </p:cNvGraphicFramePr>
          <p:nvPr>
            <p:extLst>
              <p:ext uri="{D42A27DB-BD31-4B8C-83A1-F6EECF244321}">
                <p14:modId xmlns:p14="http://schemas.microsoft.com/office/powerpoint/2010/main" val="2969167275"/>
              </p:ext>
            </p:extLst>
          </p:nvPr>
        </p:nvGraphicFramePr>
        <p:xfrm>
          <a:off x="1466850" y="3154065"/>
          <a:ext cx="1346200" cy="706438"/>
        </p:xfrm>
        <a:graphic>
          <a:graphicData uri="http://schemas.openxmlformats.org/presentationml/2006/ole">
            <mc:AlternateContent xmlns:mc="http://schemas.openxmlformats.org/markup-compatibility/2006">
              <mc:Choice xmlns:v="urn:schemas-microsoft-com:vml" Requires="v">
                <p:oleObj spid="_x0000_s140594" r:id="rId14" imgW="755848" imgH="397291" progId="Equation.3">
                  <p:embed/>
                </p:oleObj>
              </mc:Choice>
              <mc:Fallback>
                <p:oleObj r:id="rId14" imgW="755848" imgH="397291"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466850" y="3154065"/>
                        <a:ext cx="1346200" cy="706438"/>
                      </a:xfrm>
                      <a:prstGeom prst="rect">
                        <a:avLst/>
                      </a:prstGeom>
                      <a:solidFill>
                        <a:srgbClr val="FFFF00"/>
                      </a:solidFill>
                      <a:ln>
                        <a:noFill/>
                      </a:ln>
                      <a:effectLst/>
                      <a:extLst/>
                    </p:spPr>
                  </p:pic>
                </p:oleObj>
              </mc:Fallback>
            </mc:AlternateContent>
          </a:graphicData>
        </a:graphic>
      </p:graphicFrame>
      <p:graphicFrame>
        <p:nvGraphicFramePr>
          <p:cNvPr id="239634" name="Object 18"/>
          <p:cNvGraphicFramePr>
            <a:graphicFrameLocks noChangeAspect="1"/>
          </p:cNvGraphicFramePr>
          <p:nvPr>
            <p:extLst>
              <p:ext uri="{D42A27DB-BD31-4B8C-83A1-F6EECF244321}">
                <p14:modId xmlns:p14="http://schemas.microsoft.com/office/powerpoint/2010/main" val="916825222"/>
              </p:ext>
            </p:extLst>
          </p:nvPr>
        </p:nvGraphicFramePr>
        <p:xfrm>
          <a:off x="3635375" y="3355678"/>
          <a:ext cx="1544638" cy="388937"/>
        </p:xfrm>
        <a:graphic>
          <a:graphicData uri="http://schemas.openxmlformats.org/presentationml/2006/ole">
            <mc:AlternateContent xmlns:mc="http://schemas.openxmlformats.org/markup-compatibility/2006">
              <mc:Choice xmlns:v="urn:schemas-microsoft-com:vml" Requires="v">
                <p:oleObj spid="_x0000_s140595" r:id="rId16" imgW="909515" imgH="230818" progId="Equation.3">
                  <p:embed/>
                </p:oleObj>
              </mc:Choice>
              <mc:Fallback>
                <p:oleObj r:id="rId16" imgW="909515" imgH="230818"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635375" y="3355678"/>
                        <a:ext cx="1544638" cy="388937"/>
                      </a:xfrm>
                      <a:prstGeom prst="rect">
                        <a:avLst/>
                      </a:prstGeom>
                      <a:solidFill>
                        <a:srgbClr val="FFFF00"/>
                      </a:solidFill>
                      <a:ln>
                        <a:noFill/>
                      </a:ln>
                      <a:effectLst/>
                      <a:extLst/>
                    </p:spPr>
                  </p:pic>
                </p:oleObj>
              </mc:Fallback>
            </mc:AlternateContent>
          </a:graphicData>
        </a:graphic>
      </p:graphicFrame>
      <p:graphicFrame>
        <p:nvGraphicFramePr>
          <p:cNvPr id="239635" name="Object 19"/>
          <p:cNvGraphicFramePr>
            <a:graphicFrameLocks noChangeAspect="1"/>
          </p:cNvGraphicFramePr>
          <p:nvPr>
            <p:extLst>
              <p:ext uri="{D42A27DB-BD31-4B8C-83A1-F6EECF244321}">
                <p14:modId xmlns:p14="http://schemas.microsoft.com/office/powerpoint/2010/main" val="3825220582"/>
              </p:ext>
            </p:extLst>
          </p:nvPr>
        </p:nvGraphicFramePr>
        <p:xfrm>
          <a:off x="5387975" y="3327103"/>
          <a:ext cx="2590800" cy="388937"/>
        </p:xfrm>
        <a:graphic>
          <a:graphicData uri="http://schemas.openxmlformats.org/presentationml/2006/ole">
            <mc:AlternateContent xmlns:mc="http://schemas.openxmlformats.org/markup-compatibility/2006">
              <mc:Choice xmlns:v="urn:schemas-microsoft-com:vml" Requires="v">
                <p:oleObj spid="_x0000_s140596" r:id="rId18" imgW="1511617" imgH="228917" progId="Equation.3">
                  <p:embed/>
                </p:oleObj>
              </mc:Choice>
              <mc:Fallback>
                <p:oleObj r:id="rId18" imgW="1511617" imgH="228917"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387975" y="3327103"/>
                        <a:ext cx="2590800" cy="388937"/>
                      </a:xfrm>
                      <a:prstGeom prst="rect">
                        <a:avLst/>
                      </a:prstGeom>
                      <a:solidFill>
                        <a:srgbClr val="FFFF00"/>
                      </a:solidFill>
                      <a:ln>
                        <a:noFill/>
                      </a:ln>
                      <a:effectLst/>
                      <a:extLst/>
                    </p:spPr>
                  </p:pic>
                </p:oleObj>
              </mc:Fallback>
            </mc:AlternateContent>
          </a:graphicData>
        </a:graphic>
      </p:graphicFrame>
      <p:sp>
        <p:nvSpPr>
          <p:cNvPr id="239636" name="Text Box 20"/>
          <p:cNvSpPr txBox="1">
            <a:spLocks noChangeArrowheads="1"/>
          </p:cNvSpPr>
          <p:nvPr/>
        </p:nvSpPr>
        <p:spPr bwMode="auto">
          <a:xfrm>
            <a:off x="179388" y="5157192"/>
            <a:ext cx="8964612" cy="457200"/>
          </a:xfrm>
          <a:prstGeom prst="rect">
            <a:avLst/>
          </a:prstGeom>
          <a:solidFill>
            <a:srgbClr val="FFFF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sz="2400" b="1" dirty="0"/>
              <a:t>结论：</a:t>
            </a:r>
            <a:r>
              <a:rPr lang="zh-CN" sz="2400" b="1" dirty="0">
                <a:solidFill>
                  <a:srgbClr val="FF0000"/>
                </a:solidFill>
              </a:rPr>
              <a:t>高频响应</a:t>
            </a:r>
            <a:r>
              <a:rPr lang="zh-CN" altLang="zh-CN" sz="2400" b="1" dirty="0">
                <a:solidFill>
                  <a:srgbClr val="FF0000"/>
                </a:solidFill>
              </a:rPr>
              <a:t>=</a:t>
            </a:r>
            <a:r>
              <a:rPr lang="zh-CN" sz="2400" b="1" dirty="0">
                <a:solidFill>
                  <a:srgbClr val="FF0000"/>
                </a:solidFill>
              </a:rPr>
              <a:t>中频源电压增益*</a:t>
            </a:r>
            <a:r>
              <a:rPr lang="zh-CN" altLang="zh-CN" sz="2400" b="1" dirty="0">
                <a:solidFill>
                  <a:srgbClr val="FF0000"/>
                </a:solidFill>
              </a:rPr>
              <a:t>RC</a:t>
            </a:r>
            <a:r>
              <a:rPr lang="zh-CN" sz="2400" b="1" dirty="0">
                <a:solidFill>
                  <a:srgbClr val="FF0000"/>
                </a:solidFill>
              </a:rPr>
              <a:t>低通的频率响应</a:t>
            </a:r>
          </a:p>
        </p:txBody>
      </p:sp>
      <p:sp>
        <p:nvSpPr>
          <p:cNvPr id="21" name="Text Box 4"/>
          <p:cNvSpPr txBox="1">
            <a:spLocks noChangeArrowheads="1"/>
          </p:cNvSpPr>
          <p:nvPr/>
        </p:nvSpPr>
        <p:spPr bwMode="auto">
          <a:xfrm>
            <a:off x="683344" y="5984453"/>
            <a:ext cx="3529012" cy="396875"/>
          </a:xfrm>
          <a:prstGeom prst="rect">
            <a:avLst/>
          </a:prstGeom>
          <a:noFill/>
          <a:ln>
            <a:noFill/>
          </a:ln>
          <a:effectLst/>
          <a:extLst>
            <a:ext uri="{909E8E84-426E-40DD-AFC4-6F175D3DCCD1}">
              <a14:hiddenFill xmlns:a14="http://schemas.microsoft.com/office/drawing/2010/main">
                <a:gradFill rotWithShape="0">
                  <a:gsLst>
                    <a:gs pos="0">
                      <a:srgbClr val="0000FF"/>
                    </a:gs>
                    <a:gs pos="100000">
                      <a:srgbClr val="66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l"/>
            <a:r>
              <a:rPr lang="zh-CN" altLang="zh-CN" sz="2000" b="1">
                <a:ea typeface="宋体" pitchFamily="2" charset="-122"/>
              </a:rPr>
              <a:t>BJT </a:t>
            </a:r>
            <a:r>
              <a:rPr lang="zh-CN" sz="2000" b="1">
                <a:ea typeface="宋体" pitchFamily="2" charset="-122"/>
              </a:rPr>
              <a:t>参数一旦确定，</a:t>
            </a:r>
          </a:p>
        </p:txBody>
      </p:sp>
      <p:sp>
        <p:nvSpPr>
          <p:cNvPr id="22" name="Text Box 5"/>
          <p:cNvSpPr txBox="1">
            <a:spLocks noChangeArrowheads="1"/>
          </p:cNvSpPr>
          <p:nvPr/>
        </p:nvSpPr>
        <p:spPr bwMode="auto">
          <a:xfrm>
            <a:off x="4163144" y="5940003"/>
            <a:ext cx="3505200" cy="396875"/>
          </a:xfrm>
          <a:prstGeom prst="rect">
            <a:avLst/>
          </a:prstGeom>
          <a:noFill/>
          <a:ln>
            <a:noFill/>
          </a:ln>
          <a:effectLst/>
          <a:extLst>
            <a:ext uri="{909E8E84-426E-40DD-AFC4-6F175D3DCCD1}">
              <a14:hiddenFill xmlns:a14="http://schemas.microsoft.com/office/drawing/2010/main">
                <a:gradFill rotWithShape="0">
                  <a:gsLst>
                    <a:gs pos="0">
                      <a:srgbClr val="0000FF"/>
                    </a:gs>
                    <a:gs pos="100000">
                      <a:srgbClr val="66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l"/>
            <a:r>
              <a:rPr lang="zh-CN" sz="2000" b="1" u="sng">
                <a:solidFill>
                  <a:srgbClr val="FF0000"/>
                </a:solidFill>
                <a:ea typeface="宋体" pitchFamily="2" charset="-122"/>
              </a:rPr>
              <a:t>增益带宽积基本为常数</a:t>
            </a:r>
          </a:p>
        </p:txBody>
      </p:sp>
      <p:graphicFrame>
        <p:nvGraphicFramePr>
          <p:cNvPr id="3" name="对象 2"/>
          <p:cNvGraphicFramePr>
            <a:graphicFrameLocks noChangeAspect="1"/>
          </p:cNvGraphicFramePr>
          <p:nvPr>
            <p:extLst>
              <p:ext uri="{D42A27DB-BD31-4B8C-83A1-F6EECF244321}">
                <p14:modId xmlns:p14="http://schemas.microsoft.com/office/powerpoint/2010/main" val="3488617928"/>
              </p:ext>
            </p:extLst>
          </p:nvPr>
        </p:nvGraphicFramePr>
        <p:xfrm>
          <a:off x="3507581" y="4365104"/>
          <a:ext cx="658813" cy="350837"/>
        </p:xfrm>
        <a:graphic>
          <a:graphicData uri="http://schemas.openxmlformats.org/presentationml/2006/ole">
            <mc:AlternateContent xmlns:mc="http://schemas.openxmlformats.org/markup-compatibility/2006">
              <mc:Choice xmlns:v="urn:schemas-microsoft-com:vml" Requires="v">
                <p:oleObj spid="_x0000_s140597" r:id="rId20" imgW="406576" imgH="215994" progId="Equation.3">
                  <p:embed/>
                </p:oleObj>
              </mc:Choice>
              <mc:Fallback>
                <p:oleObj r:id="rId20" imgW="406576" imgH="215994" progId="Equation.3">
                  <p:embed/>
                  <p:pic>
                    <p:nvPicPr>
                      <p:cNvPr id="0" name="Object 2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507581" y="4365104"/>
                        <a:ext cx="658813" cy="350837"/>
                      </a:xfrm>
                      <a:prstGeom prst="rect">
                        <a:avLst/>
                      </a:prstGeom>
                      <a:solidFill>
                        <a:srgbClr val="FFFF00"/>
                      </a:solidFill>
                      <a:ln>
                        <a:noFill/>
                      </a:ln>
                      <a:effectLs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2548217136"/>
              </p:ext>
            </p:extLst>
          </p:nvPr>
        </p:nvGraphicFramePr>
        <p:xfrm>
          <a:off x="4166394" y="4377804"/>
          <a:ext cx="1614487" cy="382587"/>
        </p:xfrm>
        <a:graphic>
          <a:graphicData uri="http://schemas.openxmlformats.org/presentationml/2006/ole">
            <mc:AlternateContent xmlns:mc="http://schemas.openxmlformats.org/markup-compatibility/2006">
              <mc:Choice xmlns:v="urn:schemas-microsoft-com:vml" Requires="v">
                <p:oleObj spid="_x0000_s140598" r:id="rId22" imgW="850900" imgH="203200" progId="Equation.3">
                  <p:embed/>
                </p:oleObj>
              </mc:Choice>
              <mc:Fallback>
                <p:oleObj r:id="rId22" imgW="850900" imgH="203200" progId="Equation.3">
                  <p:embed/>
                  <p:pic>
                    <p:nvPicPr>
                      <p:cNvPr id="0" name="Object 2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166394" y="4377804"/>
                        <a:ext cx="1614487" cy="382587"/>
                      </a:xfrm>
                      <a:prstGeom prst="rect">
                        <a:avLst/>
                      </a:prstGeom>
                      <a:solidFill>
                        <a:srgbClr val="FFFF00"/>
                      </a:solidFill>
                      <a:ln>
                        <a:noFill/>
                      </a:ln>
                      <a:effectLst/>
                      <a:extLst/>
                    </p:spPr>
                  </p:pic>
                </p:oleObj>
              </mc:Fallback>
            </mc:AlternateContent>
          </a:graphicData>
        </a:graphic>
      </p:graphicFrame>
    </p:spTree>
    <p:extLst>
      <p:ext uri="{BB962C8B-B14F-4D97-AF65-F5344CB8AC3E}">
        <p14:creationId xmlns:p14="http://schemas.microsoft.com/office/powerpoint/2010/main" val="21616377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39632"/>
                                        </p:tgtEl>
                                        <p:attrNameLst>
                                          <p:attrName>style.visibility</p:attrName>
                                        </p:attrNameLst>
                                      </p:cBhvr>
                                      <p:to>
                                        <p:strVal val="visible"/>
                                      </p:to>
                                    </p:set>
                                    <p:animEffect transition="in" filter="strips(downRight)">
                                      <p:cBhvr>
                                        <p:cTn id="7" dur="500"/>
                                        <p:tgtEl>
                                          <p:spTgt spid="239632"/>
                                        </p:tgtEl>
                                      </p:cBhvr>
                                    </p:animEffect>
                                  </p:childTnLst>
                                  <p:subTnLst>
                                    <p:audio>
                                      <p:cMediaNode>
                                        <p:cTn display="0" masterRel="sameClick">
                                          <p:stCondLst>
                                            <p:cond evt="begin" delay="0">
                                              <p:tn val="5"/>
                                            </p:cond>
                                          </p:stCondLst>
                                          <p:endCondLst>
                                            <p:cond evt="onStopAudio" delay="0">
                                              <p:tgtEl>
                                                <p:sldTgt/>
                                              </p:tgtEl>
                                            </p:cond>
                                          </p:endCondLst>
                                        </p:cTn>
                                        <p:tgtEl>
                                          <p:sndTgt r:embed="rId4" name="CHIMES.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239633"/>
                                        </p:tgtEl>
                                        <p:attrNameLst>
                                          <p:attrName>style.visibility</p:attrName>
                                        </p:attrNameLst>
                                      </p:cBhvr>
                                      <p:to>
                                        <p:strVal val="visible"/>
                                      </p:to>
                                    </p:set>
                                    <p:animEffect transition="in" filter="strips(downRight)">
                                      <p:cBhvr>
                                        <p:cTn id="12" dur="500"/>
                                        <p:tgtEl>
                                          <p:spTgt spid="239633"/>
                                        </p:tgtEl>
                                      </p:cBhvr>
                                    </p:animEffect>
                                  </p:childTnLst>
                                  <p:subTnLst>
                                    <p:audio>
                                      <p:cMediaNode>
                                        <p:cTn display="0" masterRel="sameClick">
                                          <p:stCondLst>
                                            <p:cond evt="begin" delay="0">
                                              <p:tn val="10"/>
                                            </p:cond>
                                          </p:stCondLst>
                                          <p:endCondLst>
                                            <p:cond evt="onStopAudio" delay="0">
                                              <p:tgtEl>
                                                <p:sldTgt/>
                                              </p:tgtEl>
                                            </p:cond>
                                          </p:endCondLst>
                                        </p:cTn>
                                        <p:tgtEl>
                                          <p:sndTgt r:embed="rId4" name="CHIMES.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39636"/>
                                        </p:tgtEl>
                                        <p:attrNameLst>
                                          <p:attrName>style.visibility</p:attrName>
                                        </p:attrNameLst>
                                      </p:cBhvr>
                                      <p:to>
                                        <p:strVal val="visible"/>
                                      </p:to>
                                    </p:set>
                                    <p:anim calcmode="lin" valueType="num">
                                      <p:cBhvr additive="base">
                                        <p:cTn id="17" dur="500" fill="hold"/>
                                        <p:tgtEl>
                                          <p:spTgt spid="239636"/>
                                        </p:tgtEl>
                                        <p:attrNameLst>
                                          <p:attrName>ppt_x</p:attrName>
                                        </p:attrNameLst>
                                      </p:cBhvr>
                                      <p:tavLst>
                                        <p:tav tm="0">
                                          <p:val>
                                            <p:strVal val="#ppt_x"/>
                                          </p:val>
                                        </p:tav>
                                        <p:tav tm="100000">
                                          <p:val>
                                            <p:strVal val="#ppt_x"/>
                                          </p:val>
                                        </p:tav>
                                      </p:tavLst>
                                    </p:anim>
                                    <p:anim calcmode="lin" valueType="num">
                                      <p:cBhvr additive="base">
                                        <p:cTn id="18" dur="500" fill="hold"/>
                                        <p:tgtEl>
                                          <p:spTgt spid="2396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32" grpId="0" autoUpdateAnimBg="0"/>
      <p:bldP spid="239636" grpId="0" animBg="1"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Line 2"/>
          <p:cNvSpPr>
            <a:spLocks noChangeShapeType="1"/>
          </p:cNvSpPr>
          <p:nvPr/>
        </p:nvSpPr>
        <p:spPr bwMode="auto">
          <a:xfrm flipV="1">
            <a:off x="76200" y="533400"/>
            <a:ext cx="914400" cy="0"/>
          </a:xfrm>
          <a:prstGeom prst="line">
            <a:avLst/>
          </a:prstGeom>
          <a:noFill/>
          <a:ln w="76200" cap="sq" cmpd="tri">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763" name="Text Box 3"/>
          <p:cNvSpPr txBox="1">
            <a:spLocks noChangeArrowheads="1"/>
          </p:cNvSpPr>
          <p:nvPr/>
        </p:nvSpPr>
        <p:spPr bwMode="auto">
          <a:xfrm>
            <a:off x="76200" y="0"/>
            <a:ext cx="1143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sz="2800" b="1">
                <a:solidFill>
                  <a:srgbClr val="CC0000"/>
                </a:solidFill>
                <a:ea typeface="黑体" pitchFamily="49" charset="-122"/>
              </a:rPr>
              <a:t>例题</a:t>
            </a:r>
          </a:p>
        </p:txBody>
      </p:sp>
      <p:sp>
        <p:nvSpPr>
          <p:cNvPr id="245764" name="Text Box 4"/>
          <p:cNvSpPr txBox="1">
            <a:spLocks noChangeArrowheads="1"/>
          </p:cNvSpPr>
          <p:nvPr/>
        </p:nvSpPr>
        <p:spPr bwMode="auto">
          <a:xfrm>
            <a:off x="152400" y="1384300"/>
            <a:ext cx="838200" cy="396875"/>
          </a:xfrm>
          <a:prstGeom prst="rect">
            <a:avLst/>
          </a:prstGeom>
          <a:noFill/>
          <a:ln>
            <a:noFill/>
          </a:ln>
          <a:effectLst/>
          <a:extLst>
            <a:ext uri="{909E8E84-426E-40DD-AFC4-6F175D3DCCD1}">
              <a14:hiddenFill xmlns:a14="http://schemas.microsoft.com/office/drawing/2010/main">
                <a:solidFill>
                  <a:srgbClr val="CAFEF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algn="l">
              <a:defRPr sz="2400">
                <a:solidFill>
                  <a:schemeClr val="tx1"/>
                </a:solidFill>
                <a:latin typeface="Times New Roman" pitchFamily="18" charset="0"/>
                <a:ea typeface="宋体" pitchFamily="2" charset="-122"/>
              </a:defRPr>
            </a:lvl1pPr>
            <a:lvl2pPr marL="476250" algn="l">
              <a:defRPr sz="2400">
                <a:solidFill>
                  <a:schemeClr val="tx1"/>
                </a:solidFill>
                <a:latin typeface="Times New Roman" pitchFamily="18" charset="0"/>
                <a:ea typeface="宋体" pitchFamily="2" charset="-122"/>
              </a:defRPr>
            </a:lvl2pPr>
            <a:lvl3pPr algn="l">
              <a:defRPr sz="2400">
                <a:solidFill>
                  <a:schemeClr val="tx1"/>
                </a:solidFill>
                <a:latin typeface="Times New Roman" pitchFamily="18" charset="0"/>
                <a:ea typeface="宋体" pitchFamily="2" charset="-122"/>
              </a:defRPr>
            </a:lvl3pPr>
            <a:lvl4pPr algn="l">
              <a:defRPr sz="2400">
                <a:solidFill>
                  <a:schemeClr val="tx1"/>
                </a:solidFill>
                <a:latin typeface="Times New Roman" pitchFamily="18" charset="0"/>
                <a:ea typeface="宋体" pitchFamily="2" charset="-122"/>
              </a:defRPr>
            </a:lvl4pPr>
            <a:lvl5pPr algn="l">
              <a:defRPr sz="2400">
                <a:solidFill>
                  <a:schemeClr val="tx1"/>
                </a:solidFill>
                <a:latin typeface="Times New Roman" pitchFamily="18" charset="0"/>
                <a:ea typeface="宋体" pitchFamily="2" charset="-122"/>
              </a:defRPr>
            </a:lvl5pPr>
            <a:lvl6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r>
              <a:rPr lang="zh-CN" altLang="zh-CN" sz="2000" b="1">
                <a:solidFill>
                  <a:srgbClr val="FF0000"/>
                </a:solidFill>
              </a:rPr>
              <a:t> </a:t>
            </a:r>
            <a:r>
              <a:rPr lang="zh-CN" sz="2000" b="1">
                <a:solidFill>
                  <a:srgbClr val="FF0000"/>
                </a:solidFill>
              </a:rPr>
              <a:t>解：</a:t>
            </a:r>
            <a:endParaRPr lang="zh-CN" sz="2000" b="1" baseline="-25000"/>
          </a:p>
        </p:txBody>
      </p:sp>
      <p:sp>
        <p:nvSpPr>
          <p:cNvPr id="245765" name="Text Box 5"/>
          <p:cNvSpPr txBox="1">
            <a:spLocks noChangeArrowheads="1"/>
          </p:cNvSpPr>
          <p:nvPr/>
        </p:nvSpPr>
        <p:spPr bwMode="auto">
          <a:xfrm>
            <a:off x="762000" y="1384300"/>
            <a:ext cx="3048000" cy="396875"/>
          </a:xfrm>
          <a:prstGeom prst="rect">
            <a:avLst/>
          </a:prstGeom>
          <a:noFill/>
          <a:ln>
            <a:noFill/>
          </a:ln>
          <a:effectLst/>
          <a:extLst>
            <a:ext uri="{909E8E84-426E-40DD-AFC4-6F175D3DCCD1}">
              <a14:hiddenFill xmlns:a14="http://schemas.microsoft.com/office/drawing/2010/main">
                <a:gradFill rotWithShape="0">
                  <a:gsLst>
                    <a:gs pos="0">
                      <a:srgbClr val="0000FF"/>
                    </a:gs>
                    <a:gs pos="100000">
                      <a:srgbClr val="66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l"/>
            <a:r>
              <a:rPr lang="zh-CN" sz="2000" b="1">
                <a:ea typeface="宋体" pitchFamily="2" charset="-122"/>
              </a:rPr>
              <a:t>模型参数为</a:t>
            </a:r>
          </a:p>
        </p:txBody>
      </p:sp>
      <p:grpSp>
        <p:nvGrpSpPr>
          <p:cNvPr id="245766" name="Group 6"/>
          <p:cNvGrpSpPr>
            <a:grpSpLocks/>
          </p:cNvGrpSpPr>
          <p:nvPr/>
        </p:nvGrpSpPr>
        <p:grpSpPr bwMode="auto">
          <a:xfrm>
            <a:off x="228600" y="228600"/>
            <a:ext cx="8785225" cy="1158875"/>
            <a:chOff x="0" y="0"/>
            <a:chExt cx="5534" cy="730"/>
          </a:xfrm>
        </p:grpSpPr>
        <p:sp>
          <p:nvSpPr>
            <p:cNvPr id="245767" name="Text Box 7"/>
            <p:cNvSpPr txBox="1">
              <a:spLocks noChangeArrowheads="1"/>
            </p:cNvSpPr>
            <p:nvPr/>
          </p:nvSpPr>
          <p:spPr bwMode="auto">
            <a:xfrm>
              <a:off x="720" y="0"/>
              <a:ext cx="4176" cy="250"/>
            </a:xfrm>
            <a:prstGeom prst="rect">
              <a:avLst/>
            </a:prstGeom>
            <a:noFill/>
            <a:ln>
              <a:noFill/>
            </a:ln>
            <a:effectLst/>
            <a:extLst>
              <a:ext uri="{909E8E84-426E-40DD-AFC4-6F175D3DCCD1}">
                <a14:hiddenFill xmlns:a14="http://schemas.microsoft.com/office/drawing/2010/main">
                  <a:gradFill rotWithShape="0">
                    <a:gsLst>
                      <a:gs pos="0">
                        <a:srgbClr val="0000FF"/>
                      </a:gs>
                      <a:gs pos="100000">
                        <a:srgbClr val="66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l"/>
              <a:r>
                <a:rPr lang="zh-CN" sz="2000" b="1">
                  <a:ea typeface="宋体" pitchFamily="2" charset="-122"/>
                </a:rPr>
                <a:t>设共射放大电路在室温下运行，其参数为：</a:t>
              </a:r>
            </a:p>
          </p:txBody>
        </p:sp>
        <p:graphicFrame>
          <p:nvGraphicFramePr>
            <p:cNvPr id="245768" name="Object 8"/>
            <p:cNvGraphicFramePr>
              <a:graphicFrameLocks noChangeAspect="1"/>
            </p:cNvGraphicFramePr>
            <p:nvPr/>
          </p:nvGraphicFramePr>
          <p:xfrm>
            <a:off x="4416" y="10"/>
            <a:ext cx="704" cy="228"/>
          </p:xfrm>
          <a:graphic>
            <a:graphicData uri="http://schemas.openxmlformats.org/presentationml/2006/ole">
              <mc:AlternateContent xmlns:mc="http://schemas.openxmlformats.org/markup-compatibility/2006">
                <mc:Choice xmlns:v="urn:schemas-microsoft-com:vml" Requires="v">
                  <p:oleObj spid="_x0000_s146797" r:id="rId4" imgW="622347" imgH="203429" progId="Equation.3">
                    <p:embed/>
                  </p:oleObj>
                </mc:Choice>
                <mc:Fallback>
                  <p:oleObj r:id="rId4" imgW="622347" imgH="203429"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6" y="10"/>
                          <a:ext cx="704" cy="2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769" name="Object 9"/>
            <p:cNvGraphicFramePr>
              <a:graphicFrameLocks noChangeAspect="1"/>
            </p:cNvGraphicFramePr>
            <p:nvPr/>
          </p:nvGraphicFramePr>
          <p:xfrm>
            <a:off x="96" y="236"/>
            <a:ext cx="4694" cy="257"/>
          </p:xfrm>
          <a:graphic>
            <a:graphicData uri="http://schemas.openxmlformats.org/presentationml/2006/ole">
              <mc:AlternateContent xmlns:mc="http://schemas.openxmlformats.org/markup-compatibility/2006">
                <mc:Choice xmlns:v="urn:schemas-microsoft-com:vml" Requires="v">
                  <p:oleObj spid="_x0000_s146798" r:id="rId6" imgW="4140517" imgH="228917" progId="Equation.3">
                    <p:embed/>
                  </p:oleObj>
                </mc:Choice>
                <mc:Fallback>
                  <p:oleObj r:id="rId6" imgW="4140517" imgH="228917"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 y="236"/>
                          <a:ext cx="4694"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770" name="Object 10"/>
            <p:cNvGraphicFramePr>
              <a:graphicFrameLocks noChangeAspect="1"/>
            </p:cNvGraphicFramePr>
            <p:nvPr/>
          </p:nvGraphicFramePr>
          <p:xfrm>
            <a:off x="4800" y="240"/>
            <a:ext cx="734" cy="228"/>
          </p:xfrm>
          <a:graphic>
            <a:graphicData uri="http://schemas.openxmlformats.org/presentationml/2006/ole">
              <mc:AlternateContent xmlns:mc="http://schemas.openxmlformats.org/markup-compatibility/2006">
                <mc:Choice xmlns:v="urn:schemas-microsoft-com:vml" Requires="v">
                  <p:oleObj spid="_x0000_s146799" r:id="rId8" imgW="647736" imgH="203429" progId="Equation.3">
                    <p:embed/>
                  </p:oleObj>
                </mc:Choice>
                <mc:Fallback>
                  <p:oleObj r:id="rId8" imgW="647736" imgH="203429"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00" y="240"/>
                          <a:ext cx="734" cy="2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771" name="Text Box 11"/>
            <p:cNvSpPr txBox="1">
              <a:spLocks noChangeArrowheads="1"/>
            </p:cNvSpPr>
            <p:nvPr/>
          </p:nvSpPr>
          <p:spPr bwMode="auto">
            <a:xfrm>
              <a:off x="0" y="480"/>
              <a:ext cx="5520" cy="250"/>
            </a:xfrm>
            <a:prstGeom prst="rect">
              <a:avLst/>
            </a:prstGeom>
            <a:noFill/>
            <a:ln>
              <a:noFill/>
            </a:ln>
            <a:effectLst/>
            <a:extLst>
              <a:ext uri="{909E8E84-426E-40DD-AFC4-6F175D3DCCD1}">
                <a14:hiddenFill xmlns:a14="http://schemas.microsoft.com/office/drawing/2010/main">
                  <a:gradFill rotWithShape="0">
                    <a:gsLst>
                      <a:gs pos="0">
                        <a:srgbClr val="0000FF"/>
                      </a:gs>
                      <a:gs pos="100000">
                        <a:srgbClr val="66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l"/>
              <a:r>
                <a:rPr lang="zh-CN" sz="2000" b="1" dirty="0">
                  <a:ea typeface="宋体" pitchFamily="2" charset="-122"/>
                </a:rPr>
                <a:t>负载开路，</a:t>
              </a:r>
              <a:r>
                <a:rPr lang="zh-CN" altLang="zh-CN" sz="2000" b="1" i="1" dirty="0">
                  <a:ea typeface="宋体" pitchFamily="2" charset="-122"/>
                </a:rPr>
                <a:t>R</a:t>
              </a:r>
              <a:r>
                <a:rPr lang="zh-CN" altLang="zh-CN" sz="2000" b="1" baseline="-25000" dirty="0">
                  <a:ea typeface="宋体" pitchFamily="2" charset="-122"/>
                </a:rPr>
                <a:t>b</a:t>
              </a:r>
              <a:r>
                <a:rPr lang="zh-CN" sz="2000" b="1" dirty="0">
                  <a:ea typeface="宋体" pitchFamily="2" charset="-122"/>
                </a:rPr>
                <a:t>足够大忽略不计</a:t>
              </a:r>
              <a:r>
                <a:rPr lang="zh-CN" sz="2000" b="1" dirty="0" smtClean="0">
                  <a:ea typeface="宋体" pitchFamily="2" charset="-122"/>
                </a:rPr>
                <a:t>。</a:t>
              </a:r>
              <a:r>
                <a:rPr lang="zh-CN" altLang="en-US" sz="2000" b="1" dirty="0" smtClean="0">
                  <a:ea typeface="宋体" pitchFamily="2" charset="-122"/>
                </a:rPr>
                <a:t>画出该电路小信号模型</a:t>
              </a:r>
              <a:r>
                <a:rPr lang="zh-CN" sz="2000" b="1" dirty="0" smtClean="0">
                  <a:ea typeface="宋体" pitchFamily="2" charset="-122"/>
                </a:rPr>
                <a:t>试</a:t>
              </a:r>
              <a:r>
                <a:rPr lang="zh-CN" sz="2000" b="1" dirty="0">
                  <a:ea typeface="宋体" pitchFamily="2" charset="-122"/>
                </a:rPr>
                <a:t>计算它</a:t>
              </a:r>
              <a:r>
                <a:rPr lang="zh-CN" sz="2000" b="1" dirty="0" smtClean="0">
                  <a:ea typeface="宋体" pitchFamily="2" charset="-122"/>
                </a:rPr>
                <a:t>的</a:t>
              </a:r>
              <a:r>
                <a:rPr lang="zh-CN" altLang="en-US" sz="2000" b="1" dirty="0">
                  <a:ea typeface="宋体" pitchFamily="2" charset="-122"/>
                </a:rPr>
                <a:t>频率响应</a:t>
              </a:r>
              <a:r>
                <a:rPr lang="zh-CN" sz="2000" b="1" dirty="0" smtClean="0">
                  <a:ea typeface="宋体" pitchFamily="2" charset="-122"/>
                </a:rPr>
                <a:t>。</a:t>
              </a:r>
              <a:endParaRPr lang="zh-CN" sz="2000" b="1" dirty="0">
                <a:ea typeface="宋体" pitchFamily="2" charset="-122"/>
              </a:endParaRPr>
            </a:p>
          </p:txBody>
        </p:sp>
      </p:grpSp>
      <p:grpSp>
        <p:nvGrpSpPr>
          <p:cNvPr id="245772" name="Group 12"/>
          <p:cNvGrpSpPr>
            <a:grpSpLocks noChangeAspect="1"/>
          </p:cNvGrpSpPr>
          <p:nvPr/>
        </p:nvGrpSpPr>
        <p:grpSpPr bwMode="auto">
          <a:xfrm>
            <a:off x="533400" y="1771650"/>
            <a:ext cx="3232150" cy="776288"/>
            <a:chOff x="0" y="0"/>
            <a:chExt cx="2256" cy="542"/>
          </a:xfrm>
        </p:grpSpPr>
        <p:graphicFrame>
          <p:nvGraphicFramePr>
            <p:cNvPr id="245773" name="Object 13"/>
            <p:cNvGraphicFramePr>
              <a:graphicFrameLocks noChangeAspect="1"/>
            </p:cNvGraphicFramePr>
            <p:nvPr/>
          </p:nvGraphicFramePr>
          <p:xfrm>
            <a:off x="0" y="142"/>
            <a:ext cx="416" cy="254"/>
          </p:xfrm>
          <a:graphic>
            <a:graphicData uri="http://schemas.openxmlformats.org/presentationml/2006/ole">
              <mc:AlternateContent xmlns:mc="http://schemas.openxmlformats.org/markup-compatibility/2006">
                <mc:Choice xmlns:v="urn:schemas-microsoft-com:vml" Requires="v">
                  <p:oleObj spid="_x0000_s146800" r:id="rId10" imgW="330517" imgH="203517" progId="Equation.3">
                    <p:embed/>
                  </p:oleObj>
                </mc:Choice>
                <mc:Fallback>
                  <p:oleObj r:id="rId10" imgW="330517" imgH="203517"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142"/>
                          <a:ext cx="416"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774" name="Object 14"/>
            <p:cNvGraphicFramePr>
              <a:graphicFrameLocks noChangeAspect="1"/>
            </p:cNvGraphicFramePr>
            <p:nvPr/>
          </p:nvGraphicFramePr>
          <p:xfrm>
            <a:off x="480" y="0"/>
            <a:ext cx="288" cy="542"/>
          </p:xfrm>
          <a:graphic>
            <a:graphicData uri="http://schemas.openxmlformats.org/presentationml/2006/ole">
              <mc:AlternateContent xmlns:mc="http://schemas.openxmlformats.org/markup-compatibility/2006">
                <mc:Choice xmlns:v="urn:schemas-microsoft-com:vml" Requires="v">
                  <p:oleObj spid="_x0000_s146801" r:id="rId12" imgW="229016" imgH="432304" progId="Equation.3">
                    <p:embed/>
                  </p:oleObj>
                </mc:Choice>
                <mc:Fallback>
                  <p:oleObj r:id="rId12" imgW="229016" imgH="432304"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0" y="0"/>
                          <a:ext cx="288" cy="5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775" name="Object 15"/>
            <p:cNvGraphicFramePr>
              <a:graphicFrameLocks noChangeAspect="1"/>
            </p:cNvGraphicFramePr>
            <p:nvPr/>
          </p:nvGraphicFramePr>
          <p:xfrm>
            <a:off x="768" y="14"/>
            <a:ext cx="686" cy="464"/>
          </p:xfrm>
          <a:graphic>
            <a:graphicData uri="http://schemas.openxmlformats.org/presentationml/2006/ole">
              <mc:AlternateContent xmlns:mc="http://schemas.openxmlformats.org/markup-compatibility/2006">
                <mc:Choice xmlns:v="urn:schemas-microsoft-com:vml" Requires="v">
                  <p:oleObj spid="_x0000_s146802" r:id="rId14" imgW="546417" imgH="368617" progId="Equation.3">
                    <p:embed/>
                  </p:oleObj>
                </mc:Choice>
                <mc:Fallback>
                  <p:oleObj r:id="rId14" imgW="546417" imgH="368617"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68" y="14"/>
                          <a:ext cx="686" cy="4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776" name="Object 16"/>
            <p:cNvGraphicFramePr>
              <a:graphicFrameLocks noChangeAspect="1"/>
            </p:cNvGraphicFramePr>
            <p:nvPr/>
          </p:nvGraphicFramePr>
          <p:xfrm>
            <a:off x="1488" y="142"/>
            <a:ext cx="768" cy="206"/>
          </p:xfrm>
          <a:graphic>
            <a:graphicData uri="http://schemas.openxmlformats.org/presentationml/2006/ole">
              <mc:AlternateContent xmlns:mc="http://schemas.openxmlformats.org/markup-compatibility/2006">
                <mc:Choice xmlns:v="urn:schemas-microsoft-com:vml" Requires="v">
                  <p:oleObj spid="_x0000_s146803" r:id="rId16" imgW="609388" imgH="165274" progId="Equation.3">
                    <p:embed/>
                  </p:oleObj>
                </mc:Choice>
                <mc:Fallback>
                  <p:oleObj r:id="rId16" imgW="609388" imgH="165274"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488" y="142"/>
                          <a:ext cx="768" cy="2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45777" name="Group 17"/>
          <p:cNvGrpSpPr>
            <a:grpSpLocks noChangeAspect="1"/>
          </p:cNvGrpSpPr>
          <p:nvPr/>
        </p:nvGrpSpPr>
        <p:grpSpPr bwMode="auto">
          <a:xfrm>
            <a:off x="533400" y="2590800"/>
            <a:ext cx="3182938" cy="731838"/>
            <a:chOff x="0" y="0"/>
            <a:chExt cx="2222" cy="510"/>
          </a:xfrm>
        </p:grpSpPr>
        <p:graphicFrame>
          <p:nvGraphicFramePr>
            <p:cNvPr id="245778" name="Object 18"/>
            <p:cNvGraphicFramePr>
              <a:graphicFrameLocks noChangeAspect="1"/>
            </p:cNvGraphicFramePr>
            <p:nvPr/>
          </p:nvGraphicFramePr>
          <p:xfrm>
            <a:off x="0" y="104"/>
            <a:ext cx="416" cy="254"/>
          </p:xfrm>
          <a:graphic>
            <a:graphicData uri="http://schemas.openxmlformats.org/presentationml/2006/ole">
              <mc:AlternateContent xmlns:mc="http://schemas.openxmlformats.org/markup-compatibility/2006">
                <mc:Choice xmlns:v="urn:schemas-microsoft-com:vml" Requires="v">
                  <p:oleObj spid="_x0000_s146804" r:id="rId18" imgW="330517" imgH="203517" progId="Equation.3">
                    <p:embed/>
                  </p:oleObj>
                </mc:Choice>
                <mc:Fallback>
                  <p:oleObj r:id="rId18" imgW="330517" imgH="203517"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104"/>
                          <a:ext cx="416"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779" name="Object 19"/>
            <p:cNvGraphicFramePr>
              <a:graphicFrameLocks noChangeAspect="1"/>
            </p:cNvGraphicFramePr>
            <p:nvPr/>
          </p:nvGraphicFramePr>
          <p:xfrm>
            <a:off x="480" y="0"/>
            <a:ext cx="302" cy="510"/>
          </p:xfrm>
          <a:graphic>
            <a:graphicData uri="http://schemas.openxmlformats.org/presentationml/2006/ole">
              <mc:AlternateContent xmlns:mc="http://schemas.openxmlformats.org/markup-compatibility/2006">
                <mc:Choice xmlns:v="urn:schemas-microsoft-com:vml" Requires="v">
                  <p:oleObj spid="_x0000_s146805" r:id="rId20" imgW="241617" imgH="406717" progId="Equation.3">
                    <p:embed/>
                  </p:oleObj>
                </mc:Choice>
                <mc:Fallback>
                  <p:oleObj r:id="rId20" imgW="241617" imgH="406717"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0" y="0"/>
                          <a:ext cx="302" cy="5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780" name="Object 20"/>
            <p:cNvGraphicFramePr>
              <a:graphicFrameLocks noChangeAspect="1"/>
            </p:cNvGraphicFramePr>
            <p:nvPr/>
          </p:nvGraphicFramePr>
          <p:xfrm>
            <a:off x="746" y="16"/>
            <a:ext cx="798" cy="464"/>
          </p:xfrm>
          <a:graphic>
            <a:graphicData uri="http://schemas.openxmlformats.org/presentationml/2006/ole">
              <mc:AlternateContent xmlns:mc="http://schemas.openxmlformats.org/markup-compatibility/2006">
                <mc:Choice xmlns:v="urn:schemas-microsoft-com:vml" Requires="v">
                  <p:oleObj spid="_x0000_s146806" r:id="rId22" imgW="635317" imgH="368617" progId="Equation.3">
                    <p:embed/>
                  </p:oleObj>
                </mc:Choice>
                <mc:Fallback>
                  <p:oleObj r:id="rId22" imgW="635317" imgH="368617"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46" y="16"/>
                          <a:ext cx="798" cy="4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781" name="Object 21"/>
            <p:cNvGraphicFramePr>
              <a:graphicFrameLocks noChangeAspect="1"/>
            </p:cNvGraphicFramePr>
            <p:nvPr/>
          </p:nvGraphicFramePr>
          <p:xfrm>
            <a:off x="1536" y="144"/>
            <a:ext cx="686" cy="206"/>
          </p:xfrm>
          <a:graphic>
            <a:graphicData uri="http://schemas.openxmlformats.org/presentationml/2006/ole">
              <mc:AlternateContent xmlns:mc="http://schemas.openxmlformats.org/markup-compatibility/2006">
                <mc:Choice xmlns:v="urn:schemas-microsoft-com:vml" Requires="v">
                  <p:oleObj spid="_x0000_s146807" r:id="rId24" imgW="545943" imgH="165274" progId="Equation.3">
                    <p:embed/>
                  </p:oleObj>
                </mc:Choice>
                <mc:Fallback>
                  <p:oleObj r:id="rId24" imgW="545943" imgH="165274"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536" y="144"/>
                          <a:ext cx="686" cy="2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45782" name="Group 22"/>
          <p:cNvGrpSpPr>
            <a:grpSpLocks noChangeAspect="1"/>
          </p:cNvGrpSpPr>
          <p:nvPr/>
        </p:nvGrpSpPr>
        <p:grpSpPr bwMode="auto">
          <a:xfrm>
            <a:off x="523875" y="4106863"/>
            <a:ext cx="3368675" cy="395287"/>
            <a:chOff x="0" y="0"/>
            <a:chExt cx="2237" cy="262"/>
          </a:xfrm>
        </p:grpSpPr>
        <p:graphicFrame>
          <p:nvGraphicFramePr>
            <p:cNvPr id="245783" name="Object 23"/>
            <p:cNvGraphicFramePr>
              <a:graphicFrameLocks noChangeAspect="1"/>
            </p:cNvGraphicFramePr>
            <p:nvPr/>
          </p:nvGraphicFramePr>
          <p:xfrm>
            <a:off x="0" y="0"/>
            <a:ext cx="438" cy="233"/>
          </p:xfrm>
          <a:graphic>
            <a:graphicData uri="http://schemas.openxmlformats.org/presentationml/2006/ole">
              <mc:AlternateContent xmlns:mc="http://schemas.openxmlformats.org/markup-compatibility/2006">
                <mc:Choice xmlns:v="urn:schemas-microsoft-com:vml" Requires="v">
                  <p:oleObj spid="_x0000_s146808" r:id="rId26" imgW="406541" imgH="216123" progId="Equation.3">
                    <p:embed/>
                  </p:oleObj>
                </mc:Choice>
                <mc:Fallback>
                  <p:oleObj r:id="rId26" imgW="406541" imgH="216123"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0" y="0"/>
                          <a:ext cx="438"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784" name="Object 24"/>
            <p:cNvGraphicFramePr>
              <a:graphicFrameLocks noChangeAspect="1"/>
            </p:cNvGraphicFramePr>
            <p:nvPr/>
          </p:nvGraphicFramePr>
          <p:xfrm>
            <a:off x="438" y="8"/>
            <a:ext cx="1072" cy="254"/>
          </p:xfrm>
          <a:graphic>
            <a:graphicData uri="http://schemas.openxmlformats.org/presentationml/2006/ole">
              <mc:AlternateContent xmlns:mc="http://schemas.openxmlformats.org/markup-compatibility/2006">
                <mc:Choice xmlns:v="urn:schemas-microsoft-com:vml" Requires="v">
                  <p:oleObj spid="_x0000_s146809" r:id="rId28" imgW="850848" imgH="203429" progId="Equation.3">
                    <p:embed/>
                  </p:oleObj>
                </mc:Choice>
                <mc:Fallback>
                  <p:oleObj r:id="rId28" imgW="850848" imgH="203429" progId="Equation.3">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38" y="8"/>
                          <a:ext cx="1072"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785" name="Object 25"/>
            <p:cNvGraphicFramePr>
              <a:graphicFrameLocks noChangeAspect="1"/>
            </p:cNvGraphicFramePr>
            <p:nvPr/>
          </p:nvGraphicFramePr>
          <p:xfrm>
            <a:off x="1485" y="15"/>
            <a:ext cx="752" cy="240"/>
          </p:xfrm>
          <a:graphic>
            <a:graphicData uri="http://schemas.openxmlformats.org/presentationml/2006/ole">
              <mc:AlternateContent xmlns:mc="http://schemas.openxmlformats.org/markup-compatibility/2006">
                <mc:Choice xmlns:v="urn:schemas-microsoft-com:vml" Requires="v">
                  <p:oleObj spid="_x0000_s146810" r:id="rId30" imgW="597217" imgH="190817" progId="Equation.3">
                    <p:embed/>
                  </p:oleObj>
                </mc:Choice>
                <mc:Fallback>
                  <p:oleObj r:id="rId30" imgW="597217" imgH="190817" progId="Equation.3">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485" y="15"/>
                          <a:ext cx="752"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45786" name="Group 26"/>
          <p:cNvGrpSpPr>
            <a:grpSpLocks noChangeAspect="1"/>
          </p:cNvGrpSpPr>
          <p:nvPr/>
        </p:nvGrpSpPr>
        <p:grpSpPr bwMode="auto">
          <a:xfrm>
            <a:off x="411163" y="4845050"/>
            <a:ext cx="3268662" cy="809625"/>
            <a:chOff x="0" y="0"/>
            <a:chExt cx="2059" cy="510"/>
          </a:xfrm>
        </p:grpSpPr>
        <p:graphicFrame>
          <p:nvGraphicFramePr>
            <p:cNvPr id="245787" name="Object 27"/>
            <p:cNvGraphicFramePr>
              <a:graphicFrameLocks noChangeAspect="1"/>
            </p:cNvGraphicFramePr>
            <p:nvPr/>
          </p:nvGraphicFramePr>
          <p:xfrm>
            <a:off x="0" y="116"/>
            <a:ext cx="509" cy="259"/>
          </p:xfrm>
          <a:graphic>
            <a:graphicData uri="http://schemas.openxmlformats.org/presentationml/2006/ole">
              <mc:AlternateContent xmlns:mc="http://schemas.openxmlformats.org/markup-compatibility/2006">
                <mc:Choice xmlns:v="urn:schemas-microsoft-com:vml" Requires="v">
                  <p:oleObj spid="_x0000_s146811" r:id="rId32" imgW="470421" imgH="241722" progId="Equation.3">
                    <p:embed/>
                  </p:oleObj>
                </mc:Choice>
                <mc:Fallback>
                  <p:oleObj r:id="rId32" imgW="470421" imgH="241722" progId="Equation.3">
                    <p:embed/>
                    <p:pic>
                      <p:nvPicPr>
                        <p:cNvPr id="0" name=""/>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0" y="116"/>
                          <a:ext cx="509" cy="2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788" name="Object 28"/>
            <p:cNvGraphicFramePr>
              <a:graphicFrameLocks noChangeAspect="1"/>
            </p:cNvGraphicFramePr>
            <p:nvPr/>
          </p:nvGraphicFramePr>
          <p:xfrm>
            <a:off x="509" y="126"/>
            <a:ext cx="558" cy="254"/>
          </p:xfrm>
          <a:graphic>
            <a:graphicData uri="http://schemas.openxmlformats.org/presentationml/2006/ole">
              <mc:AlternateContent xmlns:mc="http://schemas.openxmlformats.org/markup-compatibility/2006">
                <mc:Choice xmlns:v="urn:schemas-microsoft-com:vml" Requires="v">
                  <p:oleObj spid="_x0000_s146812" r:id="rId34" imgW="444817" imgH="203517" progId="Equation.3">
                    <p:embed/>
                  </p:oleObj>
                </mc:Choice>
                <mc:Fallback>
                  <p:oleObj r:id="rId34" imgW="444817" imgH="203517" progId="Equation.3">
                    <p:embed/>
                    <p:pic>
                      <p:nvPicPr>
                        <p:cNvPr id="0" name=""/>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509" y="126"/>
                          <a:ext cx="558"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789" name="Object 29"/>
            <p:cNvGraphicFramePr>
              <a:graphicFrameLocks noChangeAspect="1"/>
            </p:cNvGraphicFramePr>
            <p:nvPr/>
          </p:nvGraphicFramePr>
          <p:xfrm>
            <a:off x="1037" y="0"/>
            <a:ext cx="1022" cy="510"/>
          </p:xfrm>
          <a:graphic>
            <a:graphicData uri="http://schemas.openxmlformats.org/presentationml/2006/ole">
              <mc:AlternateContent xmlns:mc="http://schemas.openxmlformats.org/markup-compatibility/2006">
                <mc:Choice xmlns:v="urn:schemas-microsoft-com:vml" Requires="v">
                  <p:oleObj spid="_x0000_s146813" r:id="rId36" imgW="812764" imgH="406541" progId="Equation.3">
                    <p:embed/>
                  </p:oleObj>
                </mc:Choice>
                <mc:Fallback>
                  <p:oleObj r:id="rId36" imgW="812764" imgH="406541" progId="Equation.3">
                    <p:embed/>
                    <p:pic>
                      <p:nvPicPr>
                        <p:cNvPr id="0" name=""/>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1037" y="0"/>
                          <a:ext cx="1022" cy="5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45790" name="Object 30"/>
          <p:cNvGraphicFramePr>
            <a:graphicFrameLocks noChangeAspect="1"/>
          </p:cNvGraphicFramePr>
          <p:nvPr/>
        </p:nvGraphicFramePr>
        <p:xfrm>
          <a:off x="3595688" y="5059363"/>
          <a:ext cx="1317625" cy="352425"/>
        </p:xfrm>
        <a:graphic>
          <a:graphicData uri="http://schemas.openxmlformats.org/presentationml/2006/ole">
            <mc:AlternateContent xmlns:mc="http://schemas.openxmlformats.org/markup-compatibility/2006">
              <mc:Choice xmlns:v="urn:schemas-microsoft-com:vml" Requires="v">
                <p:oleObj spid="_x0000_s146814" r:id="rId38" imgW="659858" imgH="177886" progId="Equation.3">
                  <p:embed/>
                </p:oleObj>
              </mc:Choice>
              <mc:Fallback>
                <p:oleObj r:id="rId38" imgW="659858" imgH="177886" progId="Equation.3">
                  <p:embed/>
                  <p:pic>
                    <p:nvPicPr>
                      <p:cNvPr id="0" name=""/>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3595688" y="5059363"/>
                        <a:ext cx="1317625" cy="35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45791" name="Group 31"/>
          <p:cNvGrpSpPr>
            <a:grpSpLocks noChangeAspect="1"/>
          </p:cNvGrpSpPr>
          <p:nvPr/>
        </p:nvGrpSpPr>
        <p:grpSpPr bwMode="auto">
          <a:xfrm>
            <a:off x="5816600" y="4657725"/>
            <a:ext cx="2870200" cy="406400"/>
            <a:chOff x="0" y="0"/>
            <a:chExt cx="1808" cy="256"/>
          </a:xfrm>
        </p:grpSpPr>
        <p:graphicFrame>
          <p:nvGraphicFramePr>
            <p:cNvPr id="245792" name="Object 32"/>
            <p:cNvGraphicFramePr>
              <a:graphicFrameLocks noChangeAspect="1"/>
            </p:cNvGraphicFramePr>
            <p:nvPr/>
          </p:nvGraphicFramePr>
          <p:xfrm>
            <a:off x="0" y="24"/>
            <a:ext cx="334" cy="208"/>
          </p:xfrm>
          <a:graphic>
            <a:graphicData uri="http://schemas.openxmlformats.org/presentationml/2006/ole">
              <mc:AlternateContent xmlns:mc="http://schemas.openxmlformats.org/markup-compatibility/2006">
                <mc:Choice xmlns:v="urn:schemas-microsoft-com:vml" Requires="v">
                  <p:oleObj spid="_x0000_s146815" r:id="rId40" imgW="267017" imgH="165417" progId="Equation.3">
                    <p:embed/>
                  </p:oleObj>
                </mc:Choice>
                <mc:Fallback>
                  <p:oleObj r:id="rId40" imgW="267017" imgH="165417" progId="Equation.3">
                    <p:embed/>
                    <p:pic>
                      <p:nvPicPr>
                        <p:cNvPr id="0" name=""/>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0" y="24"/>
                          <a:ext cx="334" cy="208"/>
                        </a:xfrm>
                        <a:prstGeom prst="rect">
                          <a:avLst/>
                        </a:prstGeom>
                        <a:noFill/>
                        <a:ln>
                          <a:noFill/>
                        </a:ln>
                        <a:effectLst/>
                        <a:extLst>
                          <a:ext uri="{909E8E84-426E-40DD-AFC4-6F175D3DCCD1}">
                            <a14:hiddenFill xmlns:a14="http://schemas.microsoft.com/office/drawing/2010/main">
                              <a:solidFill>
                                <a:srgbClr val="FFEFD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793" name="Object 33"/>
            <p:cNvGraphicFramePr>
              <a:graphicFrameLocks noChangeAspect="1"/>
            </p:cNvGraphicFramePr>
            <p:nvPr/>
          </p:nvGraphicFramePr>
          <p:xfrm>
            <a:off x="336" y="0"/>
            <a:ext cx="318" cy="256"/>
          </p:xfrm>
          <a:graphic>
            <a:graphicData uri="http://schemas.openxmlformats.org/presentationml/2006/ole">
              <mc:AlternateContent xmlns:mc="http://schemas.openxmlformats.org/markup-compatibility/2006">
                <mc:Choice xmlns:v="urn:schemas-microsoft-com:vml" Requires="v">
                  <p:oleObj spid="_x0000_s146816" r:id="rId42" imgW="254427" imgH="203605" progId="Equation.3">
                    <p:embed/>
                  </p:oleObj>
                </mc:Choice>
                <mc:Fallback>
                  <p:oleObj r:id="rId42" imgW="254427" imgH="203605" progId="Equation.3">
                    <p:embed/>
                    <p:pic>
                      <p:nvPicPr>
                        <p:cNvPr id="0" name=""/>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336" y="0"/>
                          <a:ext cx="318" cy="256"/>
                        </a:xfrm>
                        <a:prstGeom prst="rect">
                          <a:avLst/>
                        </a:prstGeom>
                        <a:noFill/>
                        <a:ln>
                          <a:noFill/>
                        </a:ln>
                        <a:effectLst/>
                        <a:extLst>
                          <a:ext uri="{909E8E84-426E-40DD-AFC4-6F175D3DCCD1}">
                            <a14:hiddenFill xmlns:a14="http://schemas.microsoft.com/office/drawing/2010/main">
                              <a:solidFill>
                                <a:srgbClr val="FFEFD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794" name="Object 34"/>
            <p:cNvGraphicFramePr>
              <a:graphicFrameLocks noChangeAspect="1"/>
            </p:cNvGraphicFramePr>
            <p:nvPr/>
          </p:nvGraphicFramePr>
          <p:xfrm>
            <a:off x="643" y="12"/>
            <a:ext cx="406" cy="232"/>
          </p:xfrm>
          <a:graphic>
            <a:graphicData uri="http://schemas.openxmlformats.org/presentationml/2006/ole">
              <mc:AlternateContent xmlns:mc="http://schemas.openxmlformats.org/markup-compatibility/2006">
                <mc:Choice xmlns:v="urn:schemas-microsoft-com:vml" Requires="v">
                  <p:oleObj spid="_x0000_s146817" r:id="rId44" imgW="381152" imgH="216123" progId="Equation.3">
                    <p:embed/>
                  </p:oleObj>
                </mc:Choice>
                <mc:Fallback>
                  <p:oleObj r:id="rId44" imgW="381152" imgH="216123" progId="Equation.3">
                    <p:embed/>
                    <p:pic>
                      <p:nvPicPr>
                        <p:cNvPr id="0" name=""/>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643" y="12"/>
                          <a:ext cx="406" cy="232"/>
                        </a:xfrm>
                        <a:prstGeom prst="rect">
                          <a:avLst/>
                        </a:prstGeom>
                        <a:noFill/>
                        <a:ln>
                          <a:noFill/>
                        </a:ln>
                        <a:effectLst/>
                        <a:extLst>
                          <a:ext uri="{909E8E84-426E-40DD-AFC4-6F175D3DCCD1}">
                            <a14:hiddenFill xmlns:a14="http://schemas.microsoft.com/office/drawing/2010/main">
                              <a:solidFill>
                                <a:srgbClr val="FFEFD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795" name="Object 35"/>
            <p:cNvGraphicFramePr>
              <a:graphicFrameLocks noChangeAspect="1"/>
            </p:cNvGraphicFramePr>
            <p:nvPr/>
          </p:nvGraphicFramePr>
          <p:xfrm>
            <a:off x="1073" y="19"/>
            <a:ext cx="735" cy="218"/>
          </p:xfrm>
          <a:graphic>
            <a:graphicData uri="http://schemas.openxmlformats.org/presentationml/2006/ole">
              <mc:AlternateContent xmlns:mc="http://schemas.openxmlformats.org/markup-compatibility/2006">
                <mc:Choice xmlns:v="urn:schemas-microsoft-com:vml" Requires="v">
                  <p:oleObj spid="_x0000_s146818" r:id="rId46" imgW="685819" imgH="203429" progId="Equation.3">
                    <p:embed/>
                  </p:oleObj>
                </mc:Choice>
                <mc:Fallback>
                  <p:oleObj r:id="rId46" imgW="685819" imgH="203429" progId="Equation.3">
                    <p:embed/>
                    <p:pic>
                      <p:nvPicPr>
                        <p:cNvPr id="0" name=""/>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1073" y="19"/>
                          <a:ext cx="735" cy="2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45796" name="Text Box 36"/>
          <p:cNvSpPr txBox="1">
            <a:spLocks noChangeArrowheads="1"/>
          </p:cNvSpPr>
          <p:nvPr/>
        </p:nvSpPr>
        <p:spPr bwMode="auto">
          <a:xfrm>
            <a:off x="76200" y="4587875"/>
            <a:ext cx="3048000" cy="396875"/>
          </a:xfrm>
          <a:prstGeom prst="rect">
            <a:avLst/>
          </a:prstGeom>
          <a:noFill/>
          <a:ln>
            <a:noFill/>
          </a:ln>
          <a:effectLst/>
          <a:extLst>
            <a:ext uri="{909E8E84-426E-40DD-AFC4-6F175D3DCCD1}">
              <a14:hiddenFill xmlns:a14="http://schemas.microsoft.com/office/drawing/2010/main">
                <a:gradFill rotWithShape="0">
                  <a:gsLst>
                    <a:gs pos="0">
                      <a:srgbClr val="0000FF"/>
                    </a:gs>
                    <a:gs pos="100000">
                      <a:srgbClr val="66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l"/>
            <a:r>
              <a:rPr lang="zh-CN" sz="2000" b="1">
                <a:ea typeface="宋体" pitchFamily="2" charset="-122"/>
              </a:rPr>
              <a:t>低频电压增益为</a:t>
            </a:r>
          </a:p>
        </p:txBody>
      </p:sp>
      <p:grpSp>
        <p:nvGrpSpPr>
          <p:cNvPr id="245797" name="Group 37"/>
          <p:cNvGrpSpPr>
            <a:grpSpLocks/>
          </p:cNvGrpSpPr>
          <p:nvPr/>
        </p:nvGrpSpPr>
        <p:grpSpPr bwMode="auto">
          <a:xfrm>
            <a:off x="968375" y="6162675"/>
            <a:ext cx="4441825" cy="406400"/>
            <a:chOff x="0" y="0"/>
            <a:chExt cx="2798" cy="256"/>
          </a:xfrm>
        </p:grpSpPr>
        <p:graphicFrame>
          <p:nvGraphicFramePr>
            <p:cNvPr id="245798" name="Object 38"/>
            <p:cNvGraphicFramePr>
              <a:graphicFrameLocks noChangeAspect="1"/>
            </p:cNvGraphicFramePr>
            <p:nvPr/>
          </p:nvGraphicFramePr>
          <p:xfrm>
            <a:off x="624" y="32"/>
            <a:ext cx="334" cy="192"/>
          </p:xfrm>
          <a:graphic>
            <a:graphicData uri="http://schemas.openxmlformats.org/presentationml/2006/ole">
              <mc:AlternateContent xmlns:mc="http://schemas.openxmlformats.org/markup-compatibility/2006">
                <mc:Choice xmlns:v="urn:schemas-microsoft-com:vml" Requires="v">
                  <p:oleObj spid="_x0000_s146819" r:id="rId48" imgW="267017" imgH="152717" progId="Equation.3">
                    <p:embed/>
                  </p:oleObj>
                </mc:Choice>
                <mc:Fallback>
                  <p:oleObj r:id="rId48" imgW="267017" imgH="152717" progId="Equation.3">
                    <p:embed/>
                    <p:pic>
                      <p:nvPicPr>
                        <p:cNvPr id="0" name=""/>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624" y="32"/>
                          <a:ext cx="334" cy="192"/>
                        </a:xfrm>
                        <a:prstGeom prst="rect">
                          <a:avLst/>
                        </a:prstGeom>
                        <a:noFill/>
                        <a:ln>
                          <a:noFill/>
                        </a:ln>
                        <a:effectLst/>
                        <a:extLst>
                          <a:ext uri="{909E8E84-426E-40DD-AFC4-6F175D3DCCD1}">
                            <a14:hiddenFill xmlns:a14="http://schemas.microsoft.com/office/drawing/2010/main">
                              <a:solidFill>
                                <a:srgbClr val="FFEFD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799" name="Object 39"/>
            <p:cNvGraphicFramePr>
              <a:graphicFrameLocks noChangeAspect="1"/>
            </p:cNvGraphicFramePr>
            <p:nvPr/>
          </p:nvGraphicFramePr>
          <p:xfrm>
            <a:off x="976" y="0"/>
            <a:ext cx="751" cy="256"/>
          </p:xfrm>
          <a:graphic>
            <a:graphicData uri="http://schemas.openxmlformats.org/presentationml/2006/ole">
              <mc:AlternateContent xmlns:mc="http://schemas.openxmlformats.org/markup-compatibility/2006">
                <mc:Choice xmlns:v="urn:schemas-microsoft-com:vml" Requires="v">
                  <p:oleObj spid="_x0000_s146820" r:id="rId50" imgW="596958" imgH="203429" progId="Equation.3">
                    <p:embed/>
                  </p:oleObj>
                </mc:Choice>
                <mc:Fallback>
                  <p:oleObj r:id="rId50" imgW="596958" imgH="203429" progId="Equation.3">
                    <p:embed/>
                    <p:pic>
                      <p:nvPicPr>
                        <p:cNvPr id="0" name=""/>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976" y="0"/>
                          <a:ext cx="751" cy="256"/>
                        </a:xfrm>
                        <a:prstGeom prst="rect">
                          <a:avLst/>
                        </a:prstGeom>
                        <a:noFill/>
                        <a:ln>
                          <a:noFill/>
                        </a:ln>
                        <a:effectLst/>
                        <a:extLst>
                          <a:ext uri="{909E8E84-426E-40DD-AFC4-6F175D3DCCD1}">
                            <a14:hiddenFill xmlns:a14="http://schemas.microsoft.com/office/drawing/2010/main">
                              <a:solidFill>
                                <a:srgbClr val="FFEFD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00" name="Object 40"/>
            <p:cNvGraphicFramePr>
              <a:graphicFrameLocks noChangeAspect="1"/>
            </p:cNvGraphicFramePr>
            <p:nvPr/>
          </p:nvGraphicFramePr>
          <p:xfrm>
            <a:off x="1680" y="0"/>
            <a:ext cx="381" cy="256"/>
          </p:xfrm>
          <a:graphic>
            <a:graphicData uri="http://schemas.openxmlformats.org/presentationml/2006/ole">
              <mc:AlternateContent xmlns:mc="http://schemas.openxmlformats.org/markup-compatibility/2006">
                <mc:Choice xmlns:v="urn:schemas-microsoft-com:vml" Requires="v">
                  <p:oleObj spid="_x0000_s146821" r:id="rId52" imgW="305117" imgH="203517" progId="Equation.3">
                    <p:embed/>
                  </p:oleObj>
                </mc:Choice>
                <mc:Fallback>
                  <p:oleObj r:id="rId52" imgW="305117" imgH="203517" progId="Equation.3">
                    <p:embed/>
                    <p:pic>
                      <p:nvPicPr>
                        <p:cNvPr id="0" name=""/>
                        <p:cNvPicPr>
                          <a:picLocks noChangeAspect="1" noChangeArrowheads="1"/>
                        </p:cNvPicPr>
                        <p:nvPr/>
                      </p:nvPicPr>
                      <p:blipFill>
                        <a:blip r:embed="rId53">
                          <a:extLst>
                            <a:ext uri="{28A0092B-C50C-407E-A947-70E740481C1C}">
                              <a14:useLocalDpi xmlns:a14="http://schemas.microsoft.com/office/drawing/2010/main" val="0"/>
                            </a:ext>
                          </a:extLst>
                        </a:blip>
                        <a:srcRect/>
                        <a:stretch>
                          <a:fillRect/>
                        </a:stretch>
                      </p:blipFill>
                      <p:spPr bwMode="auto">
                        <a:xfrm>
                          <a:off x="1680" y="0"/>
                          <a:ext cx="381" cy="256"/>
                        </a:xfrm>
                        <a:prstGeom prst="rect">
                          <a:avLst/>
                        </a:prstGeom>
                        <a:noFill/>
                        <a:ln>
                          <a:noFill/>
                        </a:ln>
                        <a:effectLst/>
                        <a:extLst>
                          <a:ext uri="{909E8E84-426E-40DD-AFC4-6F175D3DCCD1}">
                            <a14:hiddenFill xmlns:a14="http://schemas.microsoft.com/office/drawing/2010/main">
                              <a:solidFill>
                                <a:srgbClr val="FFEFD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01" name="Object 41"/>
            <p:cNvGraphicFramePr>
              <a:graphicFrameLocks noChangeAspect="1"/>
            </p:cNvGraphicFramePr>
            <p:nvPr/>
          </p:nvGraphicFramePr>
          <p:xfrm>
            <a:off x="2016" y="25"/>
            <a:ext cx="782" cy="206"/>
          </p:xfrm>
          <a:graphic>
            <a:graphicData uri="http://schemas.openxmlformats.org/presentationml/2006/ole">
              <mc:AlternateContent xmlns:mc="http://schemas.openxmlformats.org/markup-compatibility/2006">
                <mc:Choice xmlns:v="urn:schemas-microsoft-com:vml" Requires="v">
                  <p:oleObj spid="_x0000_s146822" r:id="rId54" imgW="622077" imgH="165274" progId="Equation.3">
                    <p:embed/>
                  </p:oleObj>
                </mc:Choice>
                <mc:Fallback>
                  <p:oleObj r:id="rId54" imgW="622077" imgH="165274" progId="Equation.3">
                    <p:embed/>
                    <p:pic>
                      <p:nvPicPr>
                        <p:cNvPr id="0" name=""/>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2016" y="25"/>
                          <a:ext cx="782" cy="2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02" name="Text Box 42"/>
            <p:cNvSpPr txBox="1">
              <a:spLocks noChangeArrowheads="1"/>
            </p:cNvSpPr>
            <p:nvPr/>
          </p:nvSpPr>
          <p:spPr bwMode="auto">
            <a:xfrm>
              <a:off x="0" y="3"/>
              <a:ext cx="816" cy="250"/>
            </a:xfrm>
            <a:prstGeom prst="rect">
              <a:avLst/>
            </a:prstGeom>
            <a:noFill/>
            <a:ln>
              <a:noFill/>
            </a:ln>
            <a:effectLst/>
            <a:extLst>
              <a:ext uri="{909E8E84-426E-40DD-AFC4-6F175D3DCCD1}">
                <a14:hiddenFill xmlns:a14="http://schemas.microsoft.com/office/drawing/2010/main">
                  <a:gradFill rotWithShape="0">
                    <a:gsLst>
                      <a:gs pos="0">
                        <a:srgbClr val="0000FF"/>
                      </a:gs>
                      <a:gs pos="100000">
                        <a:srgbClr val="66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l"/>
              <a:r>
                <a:rPr lang="zh-CN" sz="2000" b="1">
                  <a:ea typeface="宋体" pitchFamily="2" charset="-122"/>
                </a:rPr>
                <a:t>又因为</a:t>
              </a:r>
            </a:p>
          </p:txBody>
        </p:sp>
      </p:grpSp>
      <p:sp>
        <p:nvSpPr>
          <p:cNvPr id="245803" name="Text Box 43"/>
          <p:cNvSpPr txBox="1">
            <a:spLocks noChangeArrowheads="1"/>
          </p:cNvSpPr>
          <p:nvPr/>
        </p:nvSpPr>
        <p:spPr bwMode="auto">
          <a:xfrm>
            <a:off x="5410200" y="5121275"/>
            <a:ext cx="3048000" cy="396875"/>
          </a:xfrm>
          <a:prstGeom prst="rect">
            <a:avLst/>
          </a:prstGeom>
          <a:noFill/>
          <a:ln>
            <a:noFill/>
          </a:ln>
          <a:effectLst/>
          <a:extLst>
            <a:ext uri="{909E8E84-426E-40DD-AFC4-6F175D3DCCD1}">
              <a14:hiddenFill xmlns:a14="http://schemas.microsoft.com/office/drawing/2010/main">
                <a:gradFill rotWithShape="0">
                  <a:gsLst>
                    <a:gs pos="0">
                      <a:srgbClr val="0000FF"/>
                    </a:gs>
                    <a:gs pos="100000">
                      <a:srgbClr val="66FFFF"/>
                    </a:gs>
                  </a:gsLst>
                  <a:lin ang="54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l"/>
            <a:r>
              <a:rPr lang="zh-CN" sz="2000" b="1">
                <a:ea typeface="宋体" pitchFamily="2" charset="-122"/>
              </a:rPr>
              <a:t>所以上限频率为</a:t>
            </a:r>
          </a:p>
        </p:txBody>
      </p:sp>
      <p:grpSp>
        <p:nvGrpSpPr>
          <p:cNvPr id="245804" name="Group 44"/>
          <p:cNvGrpSpPr>
            <a:grpSpLocks noChangeAspect="1"/>
          </p:cNvGrpSpPr>
          <p:nvPr/>
        </p:nvGrpSpPr>
        <p:grpSpPr bwMode="auto">
          <a:xfrm>
            <a:off x="5678488" y="5492750"/>
            <a:ext cx="3008312" cy="787400"/>
            <a:chOff x="0" y="0"/>
            <a:chExt cx="1895" cy="496"/>
          </a:xfrm>
        </p:grpSpPr>
        <p:graphicFrame>
          <p:nvGraphicFramePr>
            <p:cNvPr id="245805" name="Object 45"/>
            <p:cNvGraphicFramePr>
              <a:graphicFrameLocks noChangeAspect="1"/>
            </p:cNvGraphicFramePr>
            <p:nvPr/>
          </p:nvGraphicFramePr>
          <p:xfrm>
            <a:off x="0" y="121"/>
            <a:ext cx="430" cy="254"/>
          </p:xfrm>
          <a:graphic>
            <a:graphicData uri="http://schemas.openxmlformats.org/presentationml/2006/ole">
              <mc:AlternateContent xmlns:mc="http://schemas.openxmlformats.org/markup-compatibility/2006">
                <mc:Choice xmlns:v="urn:schemas-microsoft-com:vml" Requires="v">
                  <p:oleObj spid="_x0000_s146823" r:id="rId56" imgW="343217" imgH="203517" progId="Equation.3">
                    <p:embed/>
                  </p:oleObj>
                </mc:Choice>
                <mc:Fallback>
                  <p:oleObj r:id="rId56" imgW="343217" imgH="203517" progId="Equation.3">
                    <p:embed/>
                    <p:pic>
                      <p:nvPicPr>
                        <p:cNvPr id="0" name=""/>
                        <p:cNvPicPr>
                          <a:picLocks noChangeAspect="1" noChangeArrowheads="1"/>
                        </p:cNvPicPr>
                        <p:nvPr/>
                      </p:nvPicPr>
                      <p:blipFill>
                        <a:blip r:embed="rId57">
                          <a:extLst>
                            <a:ext uri="{28A0092B-C50C-407E-A947-70E740481C1C}">
                              <a14:useLocalDpi xmlns:a14="http://schemas.microsoft.com/office/drawing/2010/main" val="0"/>
                            </a:ext>
                          </a:extLst>
                        </a:blip>
                        <a:srcRect/>
                        <a:stretch>
                          <a:fillRect/>
                        </a:stretch>
                      </p:blipFill>
                      <p:spPr bwMode="auto">
                        <a:xfrm>
                          <a:off x="0" y="121"/>
                          <a:ext cx="430"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06" name="Object 46"/>
            <p:cNvGraphicFramePr>
              <a:graphicFrameLocks noChangeAspect="1"/>
            </p:cNvGraphicFramePr>
            <p:nvPr/>
          </p:nvGraphicFramePr>
          <p:xfrm>
            <a:off x="431" y="0"/>
            <a:ext cx="576" cy="496"/>
          </p:xfrm>
          <a:graphic>
            <a:graphicData uri="http://schemas.openxmlformats.org/presentationml/2006/ole">
              <mc:AlternateContent xmlns:mc="http://schemas.openxmlformats.org/markup-compatibility/2006">
                <mc:Choice xmlns:v="urn:schemas-microsoft-com:vml" Requires="v">
                  <p:oleObj spid="_x0000_s146824" r:id="rId58" imgW="457716" imgH="394188" progId="Equation.3">
                    <p:embed/>
                  </p:oleObj>
                </mc:Choice>
                <mc:Fallback>
                  <p:oleObj r:id="rId58" imgW="457716" imgH="394188" progId="Equation.3">
                    <p:embed/>
                    <p:pic>
                      <p:nvPicPr>
                        <p:cNvPr id="0" name=""/>
                        <p:cNvPicPr>
                          <a:picLocks noChangeAspect="1" noChangeArrowheads="1"/>
                        </p:cNvPicPr>
                        <p:nvPr/>
                      </p:nvPicPr>
                      <p:blipFill>
                        <a:blip r:embed="rId59">
                          <a:extLst>
                            <a:ext uri="{28A0092B-C50C-407E-A947-70E740481C1C}">
                              <a14:useLocalDpi xmlns:a14="http://schemas.microsoft.com/office/drawing/2010/main" val="0"/>
                            </a:ext>
                          </a:extLst>
                        </a:blip>
                        <a:srcRect/>
                        <a:stretch>
                          <a:fillRect/>
                        </a:stretch>
                      </p:blipFill>
                      <p:spPr bwMode="auto">
                        <a:xfrm>
                          <a:off x="431" y="0"/>
                          <a:ext cx="576" cy="4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07" name="Object 47"/>
            <p:cNvGraphicFramePr>
              <a:graphicFrameLocks noChangeAspect="1"/>
            </p:cNvGraphicFramePr>
            <p:nvPr/>
          </p:nvGraphicFramePr>
          <p:xfrm>
            <a:off x="967" y="145"/>
            <a:ext cx="928" cy="206"/>
          </p:xfrm>
          <a:graphic>
            <a:graphicData uri="http://schemas.openxmlformats.org/presentationml/2006/ole">
              <mc:AlternateContent xmlns:mc="http://schemas.openxmlformats.org/markup-compatibility/2006">
                <mc:Choice xmlns:v="urn:schemas-microsoft-com:vml" Requires="v">
                  <p:oleObj spid="_x0000_s146825" r:id="rId60" imgW="736278" imgH="165274" progId="Equation.3">
                    <p:embed/>
                  </p:oleObj>
                </mc:Choice>
                <mc:Fallback>
                  <p:oleObj r:id="rId60" imgW="736278" imgH="165274" progId="Equation.3">
                    <p:embed/>
                    <p:pic>
                      <p:nvPicPr>
                        <p:cNvPr id="0" name=""/>
                        <p:cNvPicPr>
                          <a:picLocks noChangeAspect="1" noChangeArrowheads="1"/>
                        </p:cNvPicPr>
                        <p:nvPr/>
                      </p:nvPicPr>
                      <p:blipFill>
                        <a:blip r:embed="rId61">
                          <a:extLst>
                            <a:ext uri="{28A0092B-C50C-407E-A947-70E740481C1C}">
                              <a14:useLocalDpi xmlns:a14="http://schemas.microsoft.com/office/drawing/2010/main" val="0"/>
                            </a:ext>
                          </a:extLst>
                        </a:blip>
                        <a:srcRect/>
                        <a:stretch>
                          <a:fillRect/>
                        </a:stretch>
                      </p:blipFill>
                      <p:spPr bwMode="auto">
                        <a:xfrm>
                          <a:off x="967" y="145"/>
                          <a:ext cx="928" cy="2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45808" name="Group 48"/>
          <p:cNvGrpSpPr>
            <a:grpSpLocks noChangeAspect="1"/>
          </p:cNvGrpSpPr>
          <p:nvPr/>
        </p:nvGrpSpPr>
        <p:grpSpPr bwMode="auto">
          <a:xfrm>
            <a:off x="520700" y="5619750"/>
            <a:ext cx="4070350" cy="488950"/>
            <a:chOff x="0" y="0"/>
            <a:chExt cx="2695" cy="324"/>
          </a:xfrm>
        </p:grpSpPr>
        <p:graphicFrame>
          <p:nvGraphicFramePr>
            <p:cNvPr id="245809" name="Object 49"/>
            <p:cNvGraphicFramePr>
              <a:graphicFrameLocks noChangeAspect="1"/>
            </p:cNvGraphicFramePr>
            <p:nvPr/>
          </p:nvGraphicFramePr>
          <p:xfrm>
            <a:off x="0" y="0"/>
            <a:ext cx="920" cy="300"/>
          </p:xfrm>
          <a:graphic>
            <a:graphicData uri="http://schemas.openxmlformats.org/presentationml/2006/ole">
              <mc:AlternateContent xmlns:mc="http://schemas.openxmlformats.org/markup-compatibility/2006">
                <mc:Choice xmlns:v="urn:schemas-microsoft-com:vml" Requires="v">
                  <p:oleObj spid="_x0000_s146826" r:id="rId62" imgW="851217" imgH="279717" progId="Equation.3">
                    <p:embed/>
                  </p:oleObj>
                </mc:Choice>
                <mc:Fallback>
                  <p:oleObj r:id="rId62" imgW="851217" imgH="279717" progId="Equation.3">
                    <p:embed/>
                    <p:pic>
                      <p:nvPicPr>
                        <p:cNvPr id="0" name=""/>
                        <p:cNvPicPr>
                          <a:picLocks noChangeAspect="1" noChangeArrowheads="1"/>
                        </p:cNvPicPr>
                        <p:nvPr/>
                      </p:nvPicPr>
                      <p:blipFill>
                        <a:blip r:embed="rId63">
                          <a:extLst>
                            <a:ext uri="{28A0092B-C50C-407E-A947-70E740481C1C}">
                              <a14:useLocalDpi xmlns:a14="http://schemas.microsoft.com/office/drawing/2010/main" val="0"/>
                            </a:ext>
                          </a:extLst>
                        </a:blip>
                        <a:srcRect/>
                        <a:stretch>
                          <a:fillRect/>
                        </a:stretch>
                      </p:blipFill>
                      <p:spPr bwMode="auto">
                        <a:xfrm>
                          <a:off x="0" y="0"/>
                          <a:ext cx="920" cy="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10" name="Object 50"/>
            <p:cNvGraphicFramePr>
              <a:graphicFrameLocks noChangeAspect="1"/>
            </p:cNvGraphicFramePr>
            <p:nvPr/>
          </p:nvGraphicFramePr>
          <p:xfrm>
            <a:off x="920" y="22"/>
            <a:ext cx="1056" cy="302"/>
          </p:xfrm>
          <a:graphic>
            <a:graphicData uri="http://schemas.openxmlformats.org/presentationml/2006/ole">
              <mc:AlternateContent xmlns:mc="http://schemas.openxmlformats.org/markup-compatibility/2006">
                <mc:Choice xmlns:v="urn:schemas-microsoft-com:vml" Requires="v">
                  <p:oleObj spid="_x0000_s146827" r:id="rId64" imgW="838517" imgH="241617" progId="Equation.3">
                    <p:embed/>
                  </p:oleObj>
                </mc:Choice>
                <mc:Fallback>
                  <p:oleObj r:id="rId64" imgW="838517" imgH="241617" progId="Equation.3">
                    <p:embed/>
                    <p:pic>
                      <p:nvPicPr>
                        <p:cNvPr id="0" name=""/>
                        <p:cNvPicPr>
                          <a:picLocks noChangeAspect="1" noChangeArrowheads="1"/>
                        </p:cNvPicPr>
                        <p:nvPr/>
                      </p:nvPicPr>
                      <p:blipFill>
                        <a:blip r:embed="rId65">
                          <a:extLst>
                            <a:ext uri="{28A0092B-C50C-407E-A947-70E740481C1C}">
                              <a14:useLocalDpi xmlns:a14="http://schemas.microsoft.com/office/drawing/2010/main" val="0"/>
                            </a:ext>
                          </a:extLst>
                        </a:blip>
                        <a:srcRect/>
                        <a:stretch>
                          <a:fillRect/>
                        </a:stretch>
                      </p:blipFill>
                      <p:spPr bwMode="auto">
                        <a:xfrm>
                          <a:off x="920" y="22"/>
                          <a:ext cx="1056"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11" name="Object 51"/>
            <p:cNvGraphicFramePr>
              <a:graphicFrameLocks noChangeAspect="1"/>
            </p:cNvGraphicFramePr>
            <p:nvPr/>
          </p:nvGraphicFramePr>
          <p:xfrm>
            <a:off x="1943" y="56"/>
            <a:ext cx="752" cy="206"/>
          </p:xfrm>
          <a:graphic>
            <a:graphicData uri="http://schemas.openxmlformats.org/presentationml/2006/ole">
              <mc:AlternateContent xmlns:mc="http://schemas.openxmlformats.org/markup-compatibility/2006">
                <mc:Choice xmlns:v="urn:schemas-microsoft-com:vml" Requires="v">
                  <p:oleObj spid="_x0000_s146828" r:id="rId66" imgW="596699" imgH="165274" progId="Equation.3">
                    <p:embed/>
                  </p:oleObj>
                </mc:Choice>
                <mc:Fallback>
                  <p:oleObj r:id="rId66" imgW="596699" imgH="165274" progId="Equation.3">
                    <p:embed/>
                    <p:pic>
                      <p:nvPicPr>
                        <p:cNvPr id="0" name=""/>
                        <p:cNvPicPr>
                          <a:picLocks noChangeAspect="1" noChangeArrowheads="1"/>
                        </p:cNvPicPr>
                        <p:nvPr/>
                      </p:nvPicPr>
                      <p:blipFill>
                        <a:blip r:embed="rId67">
                          <a:extLst>
                            <a:ext uri="{28A0092B-C50C-407E-A947-70E740481C1C}">
                              <a14:useLocalDpi xmlns:a14="http://schemas.microsoft.com/office/drawing/2010/main" val="0"/>
                            </a:ext>
                          </a:extLst>
                        </a:blip>
                        <a:srcRect/>
                        <a:stretch>
                          <a:fillRect/>
                        </a:stretch>
                      </p:blipFill>
                      <p:spPr bwMode="auto">
                        <a:xfrm>
                          <a:off x="1943" y="56"/>
                          <a:ext cx="752" cy="2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45815" name="Object 55"/>
          <p:cNvGraphicFramePr>
            <a:graphicFrameLocks noChangeAspect="1"/>
          </p:cNvGraphicFramePr>
          <p:nvPr/>
        </p:nvGraphicFramePr>
        <p:xfrm>
          <a:off x="611188" y="3357563"/>
          <a:ext cx="3024187" cy="720725"/>
        </p:xfrm>
        <a:graphic>
          <a:graphicData uri="http://schemas.openxmlformats.org/presentationml/2006/ole">
            <mc:AlternateContent xmlns:mc="http://schemas.openxmlformats.org/markup-compatibility/2006">
              <mc:Choice xmlns:v="urn:schemas-microsoft-com:vml" Requires="v">
                <p:oleObj spid="_x0000_s146829" r:id="rId68" imgW="1181417" imgH="432117" progId="Equation.3">
                  <p:embed/>
                </p:oleObj>
              </mc:Choice>
              <mc:Fallback>
                <p:oleObj r:id="rId68" imgW="1181417" imgH="432117" progId="Equation.3">
                  <p:embed/>
                  <p:pic>
                    <p:nvPicPr>
                      <p:cNvPr id="0" name=""/>
                      <p:cNvPicPr>
                        <a:picLocks noChangeAspect="1" noChangeArrowheads="1"/>
                      </p:cNvPicPr>
                      <p:nvPr/>
                    </p:nvPicPr>
                    <p:blipFill>
                      <a:blip r:embed="rId69">
                        <a:extLst>
                          <a:ext uri="{28A0092B-C50C-407E-A947-70E740481C1C}">
                            <a14:useLocalDpi xmlns:a14="http://schemas.microsoft.com/office/drawing/2010/main" val="0"/>
                          </a:ext>
                        </a:extLst>
                      </a:blip>
                      <a:srcRect/>
                      <a:stretch>
                        <a:fillRect/>
                      </a:stretch>
                    </p:blipFill>
                    <p:spPr bwMode="auto">
                      <a:xfrm>
                        <a:off x="611188" y="3357563"/>
                        <a:ext cx="3024187" cy="720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6" name="Picture 4" descr="未标题-1"/>
          <p:cNvPicPr>
            <a:picLocks noChangeAspect="1" noChangeArrowheads="1"/>
          </p:cNvPicPr>
          <p:nvPr/>
        </p:nvPicPr>
        <p:blipFill>
          <a:blip r:embed="rId70" cstate="print">
            <a:extLst>
              <a:ext uri="{28A0092B-C50C-407E-A947-70E740481C1C}">
                <a14:useLocalDpi xmlns:a14="http://schemas.microsoft.com/office/drawing/2010/main" val="0"/>
              </a:ext>
            </a:extLst>
          </a:blip>
          <a:srcRect/>
          <a:stretch>
            <a:fillRect/>
          </a:stretch>
        </p:blipFill>
        <p:spPr bwMode="auto">
          <a:xfrm>
            <a:off x="4686300" y="1384300"/>
            <a:ext cx="3678237" cy="3279775"/>
          </a:xfrm>
          <a:prstGeom prst="rect">
            <a:avLst/>
          </a:prstGeom>
          <a:noFill/>
          <a:ln w="28575" cmpd="sng">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009708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45764"/>
                                        </p:tgtEl>
                                        <p:attrNameLst>
                                          <p:attrName>style.visibility</p:attrName>
                                        </p:attrNameLst>
                                      </p:cBhvr>
                                      <p:to>
                                        <p:strVal val="visible"/>
                                      </p:to>
                                    </p:set>
                                    <p:animEffect transition="in" filter="strips(downRight)">
                                      <p:cBhvr>
                                        <p:cTn id="7" dur="500"/>
                                        <p:tgtEl>
                                          <p:spTgt spid="245764"/>
                                        </p:tgtEl>
                                      </p:cBhvr>
                                    </p:animEffect>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245765"/>
                                        </p:tgtEl>
                                        <p:attrNameLst>
                                          <p:attrName>style.visibility</p:attrName>
                                        </p:attrNameLst>
                                      </p:cBhvr>
                                      <p:to>
                                        <p:strVal val="visible"/>
                                      </p:to>
                                    </p:set>
                                    <p:animEffect transition="in" filter="blinds(vertical)">
                                      <p:cBhvr>
                                        <p:cTn id="12" dur="500"/>
                                        <p:tgtEl>
                                          <p:spTgt spid="245765"/>
                                        </p:tgtEl>
                                      </p:cBhvr>
                                    </p:animEffect>
                                  </p:childTnLst>
                                  <p:subTnLst>
                                    <p:audio>
                                      <p:cMediaNode>
                                        <p:cTn display="0" masterRel="sameClick">
                                          <p:stCondLst>
                                            <p:cond evt="begin" delay="0">
                                              <p:tn val="10"/>
                                            </p:cond>
                                          </p:stCondLst>
                                          <p:endCondLst>
                                            <p:cond evt="onStopAudio" delay="0">
                                              <p:tgtEl>
                                                <p:sldTgt/>
                                              </p:tgtEl>
                                            </p:cond>
                                          </p:endCondLst>
                                        </p:cTn>
                                        <p:tgtEl>
                                          <p:sndTgt r:embed="rId3" name="CHIMES.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245772"/>
                                        </p:tgtEl>
                                        <p:attrNameLst>
                                          <p:attrName>style.visibility</p:attrName>
                                        </p:attrNameLst>
                                      </p:cBhvr>
                                      <p:to>
                                        <p:strVal val="visible"/>
                                      </p:to>
                                    </p:set>
                                    <p:animEffect transition="in" filter="strips(downRight)">
                                      <p:cBhvr>
                                        <p:cTn id="17" dur="500"/>
                                        <p:tgtEl>
                                          <p:spTgt spid="245772"/>
                                        </p:tgtEl>
                                      </p:cBhvr>
                                    </p:animEffect>
                                  </p:childTnLst>
                                  <p:subTnLst>
                                    <p:audio>
                                      <p:cMediaNode>
                                        <p:cTn display="0" masterRel="sameClick">
                                          <p:stCondLst>
                                            <p:cond evt="begin" delay="0">
                                              <p:tn val="15"/>
                                            </p:cond>
                                          </p:stCondLst>
                                          <p:endCondLst>
                                            <p:cond evt="onStopAudio" delay="0">
                                              <p:tgtEl>
                                                <p:sldTgt/>
                                              </p:tgtEl>
                                            </p:cond>
                                          </p:endCondLst>
                                        </p:cTn>
                                        <p:tgtEl>
                                          <p:sndTgt r:embed="rId3" name="CHIMES.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245777"/>
                                        </p:tgtEl>
                                        <p:attrNameLst>
                                          <p:attrName>style.visibility</p:attrName>
                                        </p:attrNameLst>
                                      </p:cBhvr>
                                      <p:to>
                                        <p:strVal val="visible"/>
                                      </p:to>
                                    </p:set>
                                    <p:animEffect transition="in" filter="strips(downRight)">
                                      <p:cBhvr>
                                        <p:cTn id="22" dur="500"/>
                                        <p:tgtEl>
                                          <p:spTgt spid="245777"/>
                                        </p:tgtEl>
                                      </p:cBhvr>
                                    </p:animEffect>
                                  </p:childTnLst>
                                  <p:subTnLst>
                                    <p:audio>
                                      <p:cMediaNode>
                                        <p:cTn display="0" masterRel="sameClick">
                                          <p:stCondLst>
                                            <p:cond evt="begin" delay="0">
                                              <p:tn val="20"/>
                                            </p:cond>
                                          </p:stCondLst>
                                          <p:endCondLst>
                                            <p:cond evt="onStopAudio" delay="0">
                                              <p:tgtEl>
                                                <p:sldTgt/>
                                              </p:tgtEl>
                                            </p:cond>
                                          </p:endCondLst>
                                        </p:cTn>
                                        <p:tgtEl>
                                          <p:sndTgt r:embed="rId3" name="CHIMES.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245782"/>
                                        </p:tgtEl>
                                        <p:attrNameLst>
                                          <p:attrName>style.visibility</p:attrName>
                                        </p:attrNameLst>
                                      </p:cBhvr>
                                      <p:to>
                                        <p:strVal val="visible"/>
                                      </p:to>
                                    </p:set>
                                    <p:animEffect transition="in" filter="strips(downRight)">
                                      <p:cBhvr>
                                        <p:cTn id="27" dur="500"/>
                                        <p:tgtEl>
                                          <p:spTgt spid="245782"/>
                                        </p:tgtEl>
                                      </p:cBhvr>
                                    </p:animEffect>
                                  </p:childTnLst>
                                  <p:subTnLst>
                                    <p:audio>
                                      <p:cMediaNode>
                                        <p:cTn display="0" masterRel="sameClick">
                                          <p:stCondLst>
                                            <p:cond evt="begin" delay="0">
                                              <p:tn val="25"/>
                                            </p:cond>
                                          </p:stCondLst>
                                          <p:endCondLst>
                                            <p:cond evt="onStopAudio" delay="0">
                                              <p:tgtEl>
                                                <p:sldTgt/>
                                              </p:tgtEl>
                                            </p:cond>
                                          </p:endCondLst>
                                        </p:cTn>
                                        <p:tgtEl>
                                          <p:sndTgt r:embed="rId3" name="CHIMES.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245796"/>
                                        </p:tgtEl>
                                        <p:attrNameLst>
                                          <p:attrName>style.visibility</p:attrName>
                                        </p:attrNameLst>
                                      </p:cBhvr>
                                      <p:to>
                                        <p:strVal val="visible"/>
                                      </p:to>
                                    </p:set>
                                    <p:animEffect transition="in" filter="blinds(vertical)">
                                      <p:cBhvr>
                                        <p:cTn id="32" dur="500"/>
                                        <p:tgtEl>
                                          <p:spTgt spid="245796"/>
                                        </p:tgtEl>
                                      </p:cBhvr>
                                    </p:animEffect>
                                  </p:childTnLst>
                                  <p:subTnLst>
                                    <p:audio>
                                      <p:cMediaNode>
                                        <p:cTn display="0" masterRel="sameClick">
                                          <p:stCondLst>
                                            <p:cond evt="begin" delay="0">
                                              <p:tn val="30"/>
                                            </p:cond>
                                          </p:stCondLst>
                                          <p:endCondLst>
                                            <p:cond evt="onStopAudio" delay="0">
                                              <p:tgtEl>
                                                <p:sldTgt/>
                                              </p:tgtEl>
                                            </p:cond>
                                          </p:endCondLst>
                                        </p:cTn>
                                        <p:tgtEl>
                                          <p:sndTgt r:embed="rId3" name="CHIMES.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nodeType="clickEffect">
                                  <p:stCondLst>
                                    <p:cond delay="0"/>
                                  </p:stCondLst>
                                  <p:childTnLst>
                                    <p:set>
                                      <p:cBhvr>
                                        <p:cTn id="36" dur="1" fill="hold">
                                          <p:stCondLst>
                                            <p:cond delay="0"/>
                                          </p:stCondLst>
                                        </p:cTn>
                                        <p:tgtEl>
                                          <p:spTgt spid="245786"/>
                                        </p:tgtEl>
                                        <p:attrNameLst>
                                          <p:attrName>style.visibility</p:attrName>
                                        </p:attrNameLst>
                                      </p:cBhvr>
                                      <p:to>
                                        <p:strVal val="visible"/>
                                      </p:to>
                                    </p:set>
                                    <p:animEffect transition="in" filter="strips(downRight)">
                                      <p:cBhvr>
                                        <p:cTn id="37" dur="500"/>
                                        <p:tgtEl>
                                          <p:spTgt spid="245786"/>
                                        </p:tgtEl>
                                      </p:cBhvr>
                                    </p:animEffect>
                                  </p:childTnLst>
                                  <p:subTnLst>
                                    <p:audio>
                                      <p:cMediaNode>
                                        <p:cTn display="0" masterRel="sameClick">
                                          <p:stCondLst>
                                            <p:cond evt="begin" delay="0">
                                              <p:tn val="35"/>
                                            </p:cond>
                                          </p:stCondLst>
                                          <p:endCondLst>
                                            <p:cond evt="onStopAudio" delay="0">
                                              <p:tgtEl>
                                                <p:sldTgt/>
                                              </p:tgtEl>
                                            </p:cond>
                                          </p:endCondLst>
                                        </p:cTn>
                                        <p:tgtEl>
                                          <p:sndTgt r:embed="rId3" name="CHIMES.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nodeType="clickEffect">
                                  <p:stCondLst>
                                    <p:cond delay="0"/>
                                  </p:stCondLst>
                                  <p:childTnLst>
                                    <p:set>
                                      <p:cBhvr>
                                        <p:cTn id="41" dur="1" fill="hold">
                                          <p:stCondLst>
                                            <p:cond delay="0"/>
                                          </p:stCondLst>
                                        </p:cTn>
                                        <p:tgtEl>
                                          <p:spTgt spid="245790"/>
                                        </p:tgtEl>
                                        <p:attrNameLst>
                                          <p:attrName>style.visibility</p:attrName>
                                        </p:attrNameLst>
                                      </p:cBhvr>
                                      <p:to>
                                        <p:strVal val="visible"/>
                                      </p:to>
                                    </p:set>
                                    <p:animEffect transition="in" filter="strips(downRight)">
                                      <p:cBhvr>
                                        <p:cTn id="42" dur="500"/>
                                        <p:tgtEl>
                                          <p:spTgt spid="245790"/>
                                        </p:tgtEl>
                                      </p:cBhvr>
                                    </p:animEffect>
                                  </p:childTnLst>
                                  <p:subTnLst>
                                    <p:audio>
                                      <p:cMediaNode>
                                        <p:cTn display="0" masterRel="sameClick">
                                          <p:stCondLst>
                                            <p:cond evt="begin" delay="0">
                                              <p:tn val="40"/>
                                            </p:cond>
                                          </p:stCondLst>
                                          <p:endCondLst>
                                            <p:cond evt="onStopAudio" delay="0">
                                              <p:tgtEl>
                                                <p:sldTgt/>
                                              </p:tgtEl>
                                            </p:cond>
                                          </p:endCondLst>
                                        </p:cTn>
                                        <p:tgtEl>
                                          <p:sndTgt r:embed="rId3" name="CHIMES.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6" fill="hold" nodeType="clickEffect">
                                  <p:stCondLst>
                                    <p:cond delay="0"/>
                                  </p:stCondLst>
                                  <p:childTnLst>
                                    <p:set>
                                      <p:cBhvr>
                                        <p:cTn id="46" dur="1" fill="hold">
                                          <p:stCondLst>
                                            <p:cond delay="0"/>
                                          </p:stCondLst>
                                        </p:cTn>
                                        <p:tgtEl>
                                          <p:spTgt spid="245808"/>
                                        </p:tgtEl>
                                        <p:attrNameLst>
                                          <p:attrName>style.visibility</p:attrName>
                                        </p:attrNameLst>
                                      </p:cBhvr>
                                      <p:to>
                                        <p:strVal val="visible"/>
                                      </p:to>
                                    </p:set>
                                    <p:animEffect transition="in" filter="strips(downRight)">
                                      <p:cBhvr>
                                        <p:cTn id="47" dur="500"/>
                                        <p:tgtEl>
                                          <p:spTgt spid="245808"/>
                                        </p:tgtEl>
                                      </p:cBhvr>
                                    </p:animEffect>
                                  </p:childTnLst>
                                  <p:subTnLst>
                                    <p:audio>
                                      <p:cMediaNode>
                                        <p:cTn display="0" masterRel="sameClick">
                                          <p:stCondLst>
                                            <p:cond evt="begin" delay="0">
                                              <p:tn val="45"/>
                                            </p:cond>
                                          </p:stCondLst>
                                          <p:endCondLst>
                                            <p:cond evt="onStopAudio" delay="0">
                                              <p:tgtEl>
                                                <p:sldTgt/>
                                              </p:tgtEl>
                                            </p:cond>
                                          </p:endCondLst>
                                        </p:cTn>
                                        <p:tgtEl>
                                          <p:sndTgt r:embed="rId3" name="CHIMES.WAV"/>
                                        </p:tgtEl>
                                      </p:cMediaNode>
                                    </p:audio>
                                  </p:subTnLst>
                                </p:cTn>
                              </p:par>
                            </p:childTnLst>
                          </p:cTn>
                        </p:par>
                      </p:childTnLst>
                    </p:cTn>
                  </p:par>
                  <p:par>
                    <p:cTn id="48" fill="hold" nodeType="clickPar">
                      <p:stCondLst>
                        <p:cond delay="indefinite"/>
                      </p:stCondLst>
                      <p:childTnLst>
                        <p:par>
                          <p:cTn id="49" fill="hold" nodeType="withGroup">
                            <p:stCondLst>
                              <p:cond delay="0"/>
                            </p:stCondLst>
                            <p:childTnLst>
                              <p:par>
                                <p:cTn id="50" presetID="18" presetClass="entr" presetSubtype="6" fill="hold" nodeType="clickEffect">
                                  <p:stCondLst>
                                    <p:cond delay="0"/>
                                  </p:stCondLst>
                                  <p:childTnLst>
                                    <p:set>
                                      <p:cBhvr>
                                        <p:cTn id="51" dur="1" fill="hold">
                                          <p:stCondLst>
                                            <p:cond delay="0"/>
                                          </p:stCondLst>
                                        </p:cTn>
                                        <p:tgtEl>
                                          <p:spTgt spid="245797"/>
                                        </p:tgtEl>
                                        <p:attrNameLst>
                                          <p:attrName>style.visibility</p:attrName>
                                        </p:attrNameLst>
                                      </p:cBhvr>
                                      <p:to>
                                        <p:strVal val="visible"/>
                                      </p:to>
                                    </p:set>
                                    <p:animEffect transition="in" filter="strips(downRight)">
                                      <p:cBhvr>
                                        <p:cTn id="52" dur="500"/>
                                        <p:tgtEl>
                                          <p:spTgt spid="245797"/>
                                        </p:tgtEl>
                                      </p:cBhvr>
                                    </p:animEffect>
                                  </p:childTnLst>
                                  <p:subTnLst>
                                    <p:audio>
                                      <p:cMediaNode>
                                        <p:cTn display="0" masterRel="sameClick">
                                          <p:stCondLst>
                                            <p:cond evt="begin" delay="0">
                                              <p:tn val="50"/>
                                            </p:cond>
                                          </p:stCondLst>
                                          <p:endCondLst>
                                            <p:cond evt="onStopAudio" delay="0">
                                              <p:tgtEl>
                                                <p:sldTgt/>
                                              </p:tgtEl>
                                            </p:cond>
                                          </p:endCondLst>
                                        </p:cTn>
                                        <p:tgtEl>
                                          <p:sndTgt r:embed="rId3" name="CHIMES.WAV"/>
                                        </p:tgtEl>
                                      </p:cMediaNode>
                                    </p:audio>
                                  </p:subTnLst>
                                </p:cTn>
                              </p:par>
                            </p:childTnLst>
                          </p:cTn>
                        </p:par>
                      </p:childTnLst>
                    </p:cTn>
                  </p:par>
                  <p:par>
                    <p:cTn id="53" fill="hold" nodeType="clickPar">
                      <p:stCondLst>
                        <p:cond delay="indefinite"/>
                      </p:stCondLst>
                      <p:childTnLst>
                        <p:par>
                          <p:cTn id="54" fill="hold" nodeType="withGroup">
                            <p:stCondLst>
                              <p:cond delay="0"/>
                            </p:stCondLst>
                            <p:childTnLst>
                              <p:par>
                                <p:cTn id="55" presetID="18" presetClass="entr" presetSubtype="6" fill="hold" nodeType="clickEffect">
                                  <p:stCondLst>
                                    <p:cond delay="0"/>
                                  </p:stCondLst>
                                  <p:childTnLst>
                                    <p:set>
                                      <p:cBhvr>
                                        <p:cTn id="56" dur="1" fill="hold">
                                          <p:stCondLst>
                                            <p:cond delay="0"/>
                                          </p:stCondLst>
                                        </p:cTn>
                                        <p:tgtEl>
                                          <p:spTgt spid="245791"/>
                                        </p:tgtEl>
                                        <p:attrNameLst>
                                          <p:attrName>style.visibility</p:attrName>
                                        </p:attrNameLst>
                                      </p:cBhvr>
                                      <p:to>
                                        <p:strVal val="visible"/>
                                      </p:to>
                                    </p:set>
                                    <p:animEffect transition="in" filter="strips(downRight)">
                                      <p:cBhvr>
                                        <p:cTn id="57" dur="500"/>
                                        <p:tgtEl>
                                          <p:spTgt spid="245791"/>
                                        </p:tgtEl>
                                      </p:cBhvr>
                                    </p:animEffect>
                                  </p:childTnLst>
                                  <p:subTnLst>
                                    <p:audio>
                                      <p:cMediaNode>
                                        <p:cTn display="0" masterRel="sameClick">
                                          <p:stCondLst>
                                            <p:cond evt="begin" delay="0">
                                              <p:tn val="55"/>
                                            </p:cond>
                                          </p:stCondLst>
                                          <p:endCondLst>
                                            <p:cond evt="onStopAudio" delay="0">
                                              <p:tgtEl>
                                                <p:sldTgt/>
                                              </p:tgtEl>
                                            </p:cond>
                                          </p:endCondLst>
                                        </p:cTn>
                                        <p:tgtEl>
                                          <p:sndTgt r:embed="rId3" name="CHIMES.WAV"/>
                                        </p:tgtEl>
                                      </p:cMediaNode>
                                    </p:audio>
                                  </p:sub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5" fill="hold" grpId="0" nodeType="clickEffect">
                                  <p:stCondLst>
                                    <p:cond delay="0"/>
                                  </p:stCondLst>
                                  <p:childTnLst>
                                    <p:set>
                                      <p:cBhvr>
                                        <p:cTn id="61" dur="1" fill="hold">
                                          <p:stCondLst>
                                            <p:cond delay="0"/>
                                          </p:stCondLst>
                                        </p:cTn>
                                        <p:tgtEl>
                                          <p:spTgt spid="245803"/>
                                        </p:tgtEl>
                                        <p:attrNameLst>
                                          <p:attrName>style.visibility</p:attrName>
                                        </p:attrNameLst>
                                      </p:cBhvr>
                                      <p:to>
                                        <p:strVal val="visible"/>
                                      </p:to>
                                    </p:set>
                                    <p:animEffect transition="in" filter="blinds(vertical)">
                                      <p:cBhvr>
                                        <p:cTn id="62" dur="500"/>
                                        <p:tgtEl>
                                          <p:spTgt spid="245803"/>
                                        </p:tgtEl>
                                      </p:cBhvr>
                                    </p:animEffect>
                                  </p:childTnLst>
                                  <p:subTnLst>
                                    <p:audio>
                                      <p:cMediaNode>
                                        <p:cTn display="0" masterRel="sameClick">
                                          <p:stCondLst>
                                            <p:cond evt="begin" delay="0">
                                              <p:tn val="60"/>
                                            </p:cond>
                                          </p:stCondLst>
                                          <p:endCondLst>
                                            <p:cond evt="onStopAudio" delay="0">
                                              <p:tgtEl>
                                                <p:sldTgt/>
                                              </p:tgtEl>
                                            </p:cond>
                                          </p:endCondLst>
                                        </p:cTn>
                                        <p:tgtEl>
                                          <p:sndTgt r:embed="rId3" name="CHIMES.WAV"/>
                                        </p:tgtEl>
                                      </p:cMediaNode>
                                    </p:audio>
                                  </p:subTnLst>
                                </p:cTn>
                              </p:par>
                            </p:childTnLst>
                          </p:cTn>
                        </p:par>
                      </p:childTnLst>
                    </p:cTn>
                  </p:par>
                  <p:par>
                    <p:cTn id="63" fill="hold" nodeType="clickPar">
                      <p:stCondLst>
                        <p:cond delay="indefinite"/>
                      </p:stCondLst>
                      <p:childTnLst>
                        <p:par>
                          <p:cTn id="64" fill="hold" nodeType="withGroup">
                            <p:stCondLst>
                              <p:cond delay="0"/>
                            </p:stCondLst>
                            <p:childTnLst>
                              <p:par>
                                <p:cTn id="65" presetID="18" presetClass="entr" presetSubtype="6" fill="hold" nodeType="clickEffect">
                                  <p:stCondLst>
                                    <p:cond delay="0"/>
                                  </p:stCondLst>
                                  <p:childTnLst>
                                    <p:set>
                                      <p:cBhvr>
                                        <p:cTn id="66" dur="1" fill="hold">
                                          <p:stCondLst>
                                            <p:cond delay="0"/>
                                          </p:stCondLst>
                                        </p:cTn>
                                        <p:tgtEl>
                                          <p:spTgt spid="245804"/>
                                        </p:tgtEl>
                                        <p:attrNameLst>
                                          <p:attrName>style.visibility</p:attrName>
                                        </p:attrNameLst>
                                      </p:cBhvr>
                                      <p:to>
                                        <p:strVal val="visible"/>
                                      </p:to>
                                    </p:set>
                                    <p:animEffect transition="in" filter="strips(downRight)">
                                      <p:cBhvr>
                                        <p:cTn id="67" dur="500"/>
                                        <p:tgtEl>
                                          <p:spTgt spid="245804"/>
                                        </p:tgtEl>
                                      </p:cBhvr>
                                    </p:animEffect>
                                  </p:childTnLst>
                                  <p:subTnLst>
                                    <p:audio>
                                      <p:cMediaNode>
                                        <p:cTn display="0" masterRel="sameClick">
                                          <p:stCondLst>
                                            <p:cond evt="begin" delay="0">
                                              <p:tn val="65"/>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4" grpId="0" autoUpdateAnimBg="0"/>
      <p:bldP spid="245765" grpId="0" autoUpdateAnimBg="0"/>
      <p:bldP spid="245796" grpId="0" autoUpdateAnimBg="0"/>
      <p:bldP spid="245803"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039813" y="404813"/>
            <a:ext cx="6916737" cy="1295400"/>
          </a:xfrm>
        </p:spPr>
        <p:txBody>
          <a:bodyPr rtlCol="0">
            <a:noAutofit/>
          </a:bodyPr>
          <a:lstStyle/>
          <a:p>
            <a:pPr fontAlgn="auto">
              <a:spcAft>
                <a:spcPts val="0"/>
              </a:spcAft>
              <a:defRPr/>
            </a:pPr>
            <a:r>
              <a:rPr lang="en-US" altLang="zh-CN" b="1" dirty="0"/>
              <a:t>6.5 </a:t>
            </a:r>
            <a:r>
              <a:rPr lang="zh-CN" altLang="en-US" b="1" dirty="0"/>
              <a:t>共栅和共基、共漏和共集放大电路的高频</a:t>
            </a:r>
            <a:r>
              <a:rPr lang="zh-CN" altLang="en-US" b="1" dirty="0" smtClean="0"/>
              <a:t>响应</a:t>
            </a:r>
            <a:endParaRPr lang="zh-CN" altLang="en-US" b="1" dirty="0"/>
          </a:p>
        </p:txBody>
      </p:sp>
      <p:sp>
        <p:nvSpPr>
          <p:cNvPr id="71683" name="副标题 2"/>
          <p:cNvSpPr>
            <a:spLocks noGrp="1"/>
          </p:cNvSpPr>
          <p:nvPr>
            <p:ph type="subTitle" idx="1"/>
          </p:nvPr>
        </p:nvSpPr>
        <p:spPr>
          <a:xfrm>
            <a:off x="900113" y="1989138"/>
            <a:ext cx="7704137" cy="3649662"/>
          </a:xfrm>
        </p:spPr>
        <p:txBody>
          <a:bodyPr/>
          <a:lstStyle/>
          <a:p>
            <a:endParaRPr lang="en-US" altLang="zh-CN" b="1" dirty="0" smtClean="0"/>
          </a:p>
          <a:p>
            <a:r>
              <a:rPr lang="en-US" altLang="zh-CN" b="1" dirty="0" smtClean="0">
                <a:solidFill>
                  <a:schemeClr val="accent2"/>
                </a:solidFill>
              </a:rPr>
              <a:t>6.5.1   </a:t>
            </a:r>
            <a:r>
              <a:rPr lang="zh-CN" altLang="en-US" b="1" dirty="0" smtClean="0">
                <a:solidFill>
                  <a:schemeClr val="accent2"/>
                </a:solidFill>
              </a:rPr>
              <a:t>共栅和共基放大电路的高频响应</a:t>
            </a:r>
            <a:endParaRPr lang="en-US" altLang="zh-CN" b="1" dirty="0" smtClean="0">
              <a:solidFill>
                <a:schemeClr val="accent2"/>
              </a:solidFill>
            </a:endParaRPr>
          </a:p>
          <a:p>
            <a:r>
              <a:rPr lang="en-US" altLang="zh-CN" b="1" dirty="0" smtClean="0">
                <a:solidFill>
                  <a:schemeClr val="accent2"/>
                </a:solidFill>
              </a:rPr>
              <a:t>6.5.2   </a:t>
            </a:r>
            <a:r>
              <a:rPr lang="zh-CN" altLang="en-US" b="1" dirty="0" smtClean="0">
                <a:solidFill>
                  <a:schemeClr val="accent2"/>
                </a:solidFill>
              </a:rPr>
              <a:t>共漏和共集放大电路的高频响应</a:t>
            </a:r>
          </a:p>
        </p:txBody>
      </p:sp>
    </p:spTree>
    <p:extLst>
      <p:ext uri="{BB962C8B-B14F-4D97-AF65-F5344CB8AC3E}">
        <p14:creationId xmlns:p14="http://schemas.microsoft.com/office/powerpoint/2010/main" val="128802826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a:xfrm>
            <a:off x="701675" y="71438"/>
            <a:ext cx="7888288" cy="646112"/>
          </a:xfrm>
        </p:spPr>
        <p:txBody>
          <a:bodyPr/>
          <a:lstStyle/>
          <a:p>
            <a:r>
              <a:rPr lang="en-US" altLang="zh-CN" smtClean="0"/>
              <a:t>6.5.1  </a:t>
            </a:r>
            <a:r>
              <a:rPr lang="zh-CN" altLang="en-US" smtClean="0"/>
              <a:t>共栅和共基放大电路的高频响应</a:t>
            </a:r>
          </a:p>
        </p:txBody>
      </p:sp>
      <p:graphicFrame>
        <p:nvGraphicFramePr>
          <p:cNvPr id="10" name="Object 40"/>
          <p:cNvGraphicFramePr>
            <a:graphicFrameLocks noChangeAspect="1"/>
          </p:cNvGraphicFramePr>
          <p:nvPr/>
        </p:nvGraphicFramePr>
        <p:xfrm>
          <a:off x="450850" y="3260725"/>
          <a:ext cx="4189413" cy="2487613"/>
        </p:xfrm>
        <a:graphic>
          <a:graphicData uri="http://schemas.openxmlformats.org/presentationml/2006/ole">
            <mc:AlternateContent xmlns:mc="http://schemas.openxmlformats.org/markup-compatibility/2006">
              <mc:Choice xmlns:v="urn:schemas-microsoft-com:vml" Requires="v">
                <p:oleObj spid="_x0000_s129213" name="图片" r:id="rId3" imgW="2789068" imgH="1659456" progId="Word.Picture.8">
                  <p:embed/>
                </p:oleObj>
              </mc:Choice>
              <mc:Fallback>
                <p:oleObj name="图片" r:id="rId3" imgW="2789068" imgH="1659456"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850" y="3260725"/>
                        <a:ext cx="4189413" cy="248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2708" name="Text Box 3"/>
          <p:cNvSpPr txBox="1">
            <a:spLocks noChangeArrowheads="1"/>
          </p:cNvSpPr>
          <p:nvPr/>
        </p:nvSpPr>
        <p:spPr bwMode="auto">
          <a:xfrm>
            <a:off x="454025" y="739775"/>
            <a:ext cx="4378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spcBef>
                <a:spcPct val="50000"/>
              </a:spcBef>
            </a:pPr>
            <a:r>
              <a:rPr kumimoji="1" lang="en-US" altLang="zh-CN" sz="2400" b="1">
                <a:solidFill>
                  <a:srgbClr val="CC0000"/>
                </a:solidFill>
                <a:latin typeface="Times New Roman" pitchFamily="18" charset="0"/>
                <a:ea typeface="楷体_GB2312"/>
                <a:cs typeface="楷体_GB2312"/>
              </a:rPr>
              <a:t>1.  </a:t>
            </a:r>
            <a:r>
              <a:rPr kumimoji="1" lang="zh-CN" altLang="en-US" sz="2400" b="1">
                <a:solidFill>
                  <a:srgbClr val="CC0000"/>
                </a:solidFill>
                <a:latin typeface="Times New Roman" pitchFamily="18" charset="0"/>
                <a:ea typeface="楷体_GB2312"/>
                <a:cs typeface="楷体_GB2312"/>
              </a:rPr>
              <a:t>高频小信号等效电路</a:t>
            </a:r>
          </a:p>
        </p:txBody>
      </p:sp>
      <p:pic>
        <p:nvPicPr>
          <p:cNvPr id="12" name="Picture 30" descr="未命名-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6825" y="3908425"/>
            <a:ext cx="3595688" cy="198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31" descr="未命名-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6825" y="595313"/>
            <a:ext cx="3595688" cy="330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4" name="Object 32"/>
          <p:cNvGraphicFramePr>
            <a:graphicFrameLocks noChangeAspect="1"/>
          </p:cNvGraphicFramePr>
          <p:nvPr/>
        </p:nvGraphicFramePr>
        <p:xfrm>
          <a:off x="503238" y="1244600"/>
          <a:ext cx="4329112" cy="1857375"/>
        </p:xfrm>
        <a:graphic>
          <a:graphicData uri="http://schemas.openxmlformats.org/presentationml/2006/ole">
            <mc:AlternateContent xmlns:mc="http://schemas.openxmlformats.org/markup-compatibility/2006">
              <mc:Choice xmlns:v="urn:schemas-microsoft-com:vml" Requires="v">
                <p:oleObj spid="_x0000_s129214" name="图片" r:id="rId7" imgW="2884424" imgH="1239815" progId="Word.Picture.8">
                  <p:embed/>
                </p:oleObj>
              </mc:Choice>
              <mc:Fallback>
                <p:oleObj name="图片" r:id="rId7" imgW="2884424" imgH="1239815" progId="Word.Picture.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3238" y="1244600"/>
                        <a:ext cx="4329112"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Object 42"/>
          <p:cNvGraphicFramePr>
            <a:graphicFrameLocks noChangeAspect="1"/>
          </p:cNvGraphicFramePr>
          <p:nvPr/>
        </p:nvGraphicFramePr>
        <p:xfrm>
          <a:off x="1708150" y="5792788"/>
          <a:ext cx="1784350" cy="384175"/>
        </p:xfrm>
        <a:graphic>
          <a:graphicData uri="http://schemas.openxmlformats.org/presentationml/2006/ole">
            <mc:AlternateContent xmlns:mc="http://schemas.openxmlformats.org/markup-compatibility/2006">
              <mc:Choice xmlns:v="urn:schemas-microsoft-com:vml" Requires="v">
                <p:oleObj spid="_x0000_s129215" name="公式" r:id="rId9" imgW="1002865" imgH="228501" progId="Equation.3">
                  <p:embed/>
                </p:oleObj>
              </mc:Choice>
              <mc:Fallback>
                <p:oleObj name="公式" r:id="rId9" imgW="1002865" imgH="228501"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08150" y="5792788"/>
                        <a:ext cx="178435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 name="Object 43"/>
          <p:cNvGraphicFramePr>
            <a:graphicFrameLocks noChangeAspect="1"/>
          </p:cNvGraphicFramePr>
          <p:nvPr/>
        </p:nvGraphicFramePr>
        <p:xfrm>
          <a:off x="6065838" y="5924550"/>
          <a:ext cx="1854200" cy="384175"/>
        </p:xfrm>
        <a:graphic>
          <a:graphicData uri="http://schemas.openxmlformats.org/presentationml/2006/ole">
            <mc:AlternateContent xmlns:mc="http://schemas.openxmlformats.org/markup-compatibility/2006">
              <mc:Choice xmlns:v="urn:schemas-microsoft-com:vml" Requires="v">
                <p:oleObj spid="_x0000_s129216" name="公式" r:id="rId11" imgW="1040948" imgH="228501" progId="Equation.3">
                  <p:embed/>
                </p:oleObj>
              </mc:Choice>
              <mc:Fallback>
                <p:oleObj name="公式" r:id="rId11" imgW="1040948" imgH="228501"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65838" y="5924550"/>
                        <a:ext cx="185420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8966535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ox(in)">
                                      <p:cBhvr>
                                        <p:cTn id="7" dur="500"/>
                                        <p:tgtEl>
                                          <p:spTgt spid="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500"/>
                                        <p:tgtEl>
                                          <p:spTgt spid="10"/>
                                        </p:tgtEl>
                                      </p:cBhvr>
                                    </p:animEffect>
                                  </p:childTnLst>
                                </p:cTn>
                              </p:par>
                              <p:par>
                                <p:cTn id="13" presetID="22" presetClass="entr" presetSubtype="8"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box(in)">
                                      <p:cBhvr>
                                        <p:cTn id="20" dur="500"/>
                                        <p:tgtEl>
                                          <p:spTgt spid="1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32"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box(out)">
                                      <p:cBhvr>
                                        <p:cTn id="25" dur="500"/>
                                        <p:tgtEl>
                                          <p:spTgt spid="12"/>
                                        </p:tgtEl>
                                      </p:cBhvr>
                                    </p:animEffect>
                                  </p:childTnLst>
                                </p:cTn>
                              </p:par>
                              <p:par>
                                <p:cTn id="26" presetID="22" presetClass="entr" presetSubtype="8" fill="hold"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left)">
                                      <p:cBhvr>
                                        <p:cTn id="2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p:cNvSpPr>
          <p:nvPr>
            <p:ph type="title"/>
          </p:nvPr>
        </p:nvSpPr>
        <p:spPr>
          <a:xfrm>
            <a:off x="701675" y="71438"/>
            <a:ext cx="7888288" cy="646112"/>
          </a:xfrm>
        </p:spPr>
        <p:txBody>
          <a:bodyPr/>
          <a:lstStyle/>
          <a:p>
            <a:r>
              <a:rPr lang="en-US" altLang="zh-CN" smtClean="0"/>
              <a:t>6.5.1  </a:t>
            </a:r>
            <a:r>
              <a:rPr lang="zh-CN" altLang="en-US" smtClean="0"/>
              <a:t>共栅和共基放大电路的高频响应</a:t>
            </a:r>
          </a:p>
        </p:txBody>
      </p:sp>
      <p:sp>
        <p:nvSpPr>
          <p:cNvPr id="73731" name="Text Box 56"/>
          <p:cNvSpPr txBox="1">
            <a:spLocks noChangeArrowheads="1"/>
          </p:cNvSpPr>
          <p:nvPr/>
        </p:nvSpPr>
        <p:spPr bwMode="auto">
          <a:xfrm>
            <a:off x="454025" y="728663"/>
            <a:ext cx="4378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spcBef>
                <a:spcPct val="50000"/>
              </a:spcBef>
            </a:pPr>
            <a:r>
              <a:rPr kumimoji="1" lang="en-US" altLang="zh-CN" sz="2400" b="1">
                <a:solidFill>
                  <a:srgbClr val="CC0000"/>
                </a:solidFill>
                <a:latin typeface="Times New Roman" pitchFamily="18" charset="0"/>
                <a:ea typeface="楷体_GB2312"/>
                <a:cs typeface="楷体_GB2312"/>
              </a:rPr>
              <a:t>2.  </a:t>
            </a:r>
            <a:r>
              <a:rPr kumimoji="1" lang="zh-CN" altLang="en-US" sz="2400" b="1">
                <a:solidFill>
                  <a:srgbClr val="CC0000"/>
                </a:solidFill>
                <a:latin typeface="Times New Roman" pitchFamily="18" charset="0"/>
                <a:ea typeface="楷体_GB2312"/>
                <a:cs typeface="楷体_GB2312"/>
              </a:rPr>
              <a:t>高频响应</a:t>
            </a:r>
          </a:p>
        </p:txBody>
      </p:sp>
      <p:pic>
        <p:nvPicPr>
          <p:cNvPr id="73732" name="Picture 57" descr="未命名-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825" y="944563"/>
            <a:ext cx="3595688" cy="198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60"/>
          <p:cNvSpPr txBox="1">
            <a:spLocks noChangeArrowheads="1"/>
          </p:cNvSpPr>
          <p:nvPr/>
        </p:nvSpPr>
        <p:spPr bwMode="auto">
          <a:xfrm>
            <a:off x="838200" y="3789363"/>
            <a:ext cx="740568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20000"/>
              </a:lnSpc>
              <a:spcBef>
                <a:spcPct val="50000"/>
              </a:spcBef>
            </a:pPr>
            <a:r>
              <a:rPr kumimoji="1" lang="zh-CN" altLang="en-US" sz="2000" b="1" dirty="0" smtClean="0">
                <a:solidFill>
                  <a:srgbClr val="000000"/>
                </a:solidFill>
                <a:latin typeface="Times New Roman" pitchFamily="18" charset="0"/>
                <a:ea typeface="楷体_GB2312"/>
                <a:cs typeface="楷体_GB2312"/>
              </a:rPr>
              <a:t>共栅极放大电路中</a:t>
            </a:r>
            <a:r>
              <a:rPr kumimoji="1" lang="en-US" altLang="zh-CN" sz="2000" b="1" dirty="0" smtClean="0">
                <a:solidFill>
                  <a:srgbClr val="000000"/>
                </a:solidFill>
                <a:latin typeface="Times New Roman" pitchFamily="18" charset="0"/>
                <a:ea typeface="楷体_GB2312"/>
                <a:cs typeface="楷体_GB2312"/>
              </a:rPr>
              <a:t>C</a:t>
            </a:r>
            <a:r>
              <a:rPr kumimoji="1" lang="en-US" altLang="zh-CN" sz="2000" b="1" baseline="-25000" dirty="0" smtClean="0">
                <a:solidFill>
                  <a:srgbClr val="000000"/>
                </a:solidFill>
                <a:latin typeface="Times New Roman" pitchFamily="18" charset="0"/>
                <a:ea typeface="楷体_GB2312"/>
                <a:cs typeface="楷体_GB2312"/>
              </a:rPr>
              <a:t>ds</a:t>
            </a:r>
            <a:r>
              <a:rPr kumimoji="1" lang="zh-CN" altLang="en-US" sz="2000" b="1" dirty="0" smtClean="0">
                <a:solidFill>
                  <a:srgbClr val="000000"/>
                </a:solidFill>
                <a:latin typeface="Times New Roman" pitchFamily="18" charset="0"/>
                <a:ea typeface="楷体_GB2312"/>
                <a:cs typeface="楷体_GB2312"/>
              </a:rPr>
              <a:t>很小，可视为开路；共</a:t>
            </a:r>
            <a:r>
              <a:rPr kumimoji="1" lang="zh-CN" altLang="en-US" sz="2000" b="1" dirty="0">
                <a:solidFill>
                  <a:srgbClr val="000000"/>
                </a:solidFill>
                <a:latin typeface="Times New Roman" pitchFamily="18" charset="0"/>
                <a:ea typeface="楷体_GB2312"/>
                <a:cs typeface="楷体_GB2312"/>
              </a:rPr>
              <a:t>基放大电路无跨接在输入输出之间的电容，所以无密勒</a:t>
            </a:r>
            <a:r>
              <a:rPr kumimoji="1" lang="zh-CN" altLang="en-US" sz="2000" b="1" dirty="0" smtClean="0">
                <a:solidFill>
                  <a:srgbClr val="000000"/>
                </a:solidFill>
                <a:latin typeface="Times New Roman" pitchFamily="18" charset="0"/>
                <a:ea typeface="楷体_GB2312"/>
                <a:cs typeface="楷体_GB2312"/>
              </a:rPr>
              <a:t>电容倍增效应</a:t>
            </a:r>
            <a:r>
              <a:rPr kumimoji="1" lang="zh-CN" altLang="en-US" sz="2000" b="1" dirty="0">
                <a:solidFill>
                  <a:srgbClr val="000000"/>
                </a:solidFill>
                <a:latin typeface="Times New Roman" pitchFamily="18" charset="0"/>
                <a:ea typeface="楷体_GB2312"/>
                <a:cs typeface="楷体_GB2312"/>
              </a:rPr>
              <a:t>，</a:t>
            </a:r>
            <a:r>
              <a:rPr kumimoji="1" lang="zh-CN" altLang="en-US" sz="2000" b="1" dirty="0">
                <a:solidFill>
                  <a:schemeClr val="accent2"/>
                </a:solidFill>
                <a:latin typeface="Times New Roman" pitchFamily="18" charset="0"/>
                <a:ea typeface="楷体_GB2312"/>
                <a:cs typeface="楷体_GB2312"/>
              </a:rPr>
              <a:t>上限</a:t>
            </a:r>
            <a:r>
              <a:rPr kumimoji="1" lang="zh-CN" altLang="en-US" sz="2000" b="1" dirty="0" smtClean="0">
                <a:solidFill>
                  <a:schemeClr val="accent2"/>
                </a:solidFill>
                <a:latin typeface="Times New Roman" pitchFamily="18" charset="0"/>
                <a:ea typeface="楷体_GB2312"/>
                <a:cs typeface="楷体_GB2312"/>
              </a:rPr>
              <a:t>频率分别高于共源和共</a:t>
            </a:r>
            <a:r>
              <a:rPr kumimoji="1" lang="zh-CN" altLang="en-US" sz="2000" b="1" dirty="0">
                <a:solidFill>
                  <a:schemeClr val="accent2"/>
                </a:solidFill>
                <a:latin typeface="Times New Roman" pitchFamily="18" charset="0"/>
                <a:ea typeface="楷体_GB2312"/>
                <a:cs typeface="楷体_GB2312"/>
              </a:rPr>
              <a:t>射放大电路。</a:t>
            </a:r>
          </a:p>
        </p:txBody>
      </p:sp>
      <p:graphicFrame>
        <p:nvGraphicFramePr>
          <p:cNvPr id="73734" name="Object 61"/>
          <p:cNvGraphicFramePr>
            <a:graphicFrameLocks noChangeAspect="1"/>
          </p:cNvGraphicFramePr>
          <p:nvPr/>
        </p:nvGraphicFramePr>
        <p:xfrm>
          <a:off x="533400" y="1077913"/>
          <a:ext cx="4189413" cy="2487612"/>
        </p:xfrm>
        <a:graphic>
          <a:graphicData uri="http://schemas.openxmlformats.org/presentationml/2006/ole">
            <mc:AlternateContent xmlns:mc="http://schemas.openxmlformats.org/markup-compatibility/2006">
              <mc:Choice xmlns:v="urn:schemas-microsoft-com:vml" Requires="v">
                <p:oleObj spid="_x0000_s130096" name="图片" r:id="rId4" imgW="2789068" imgH="1659456" progId="Word.Picture.8">
                  <p:embed/>
                </p:oleObj>
              </mc:Choice>
              <mc:Fallback>
                <p:oleObj name="图片" r:id="rId4" imgW="2789068" imgH="1659456"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1077913"/>
                        <a:ext cx="4189413" cy="248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2853600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trips(downRigh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p:cNvSpPr>
          <p:nvPr>
            <p:ph type="title"/>
          </p:nvPr>
        </p:nvSpPr>
        <p:spPr>
          <a:xfrm>
            <a:off x="701675" y="71438"/>
            <a:ext cx="7888288" cy="646112"/>
          </a:xfrm>
        </p:spPr>
        <p:txBody>
          <a:bodyPr/>
          <a:lstStyle/>
          <a:p>
            <a:r>
              <a:rPr lang="en-US" altLang="zh-CN" smtClean="0"/>
              <a:t>6.5.2  </a:t>
            </a:r>
            <a:r>
              <a:rPr lang="zh-CN" altLang="en-US" smtClean="0"/>
              <a:t>共漏和共集放大电路的高频响应</a:t>
            </a:r>
          </a:p>
        </p:txBody>
      </p:sp>
      <p:sp>
        <p:nvSpPr>
          <p:cNvPr id="74755" name="Text Box 3"/>
          <p:cNvSpPr txBox="1">
            <a:spLocks noChangeArrowheads="1"/>
          </p:cNvSpPr>
          <p:nvPr/>
        </p:nvSpPr>
        <p:spPr bwMode="auto">
          <a:xfrm>
            <a:off x="454025" y="739775"/>
            <a:ext cx="4378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spcBef>
                <a:spcPct val="50000"/>
              </a:spcBef>
            </a:pPr>
            <a:r>
              <a:rPr kumimoji="1" lang="en-US" altLang="zh-CN" sz="2400" b="1">
                <a:solidFill>
                  <a:srgbClr val="CC0000"/>
                </a:solidFill>
                <a:latin typeface="Times New Roman" pitchFamily="18" charset="0"/>
                <a:ea typeface="楷体_GB2312"/>
                <a:cs typeface="楷体_GB2312"/>
              </a:rPr>
              <a:t>1.  </a:t>
            </a:r>
            <a:r>
              <a:rPr kumimoji="1" lang="zh-CN" altLang="en-US" sz="2400" b="1">
                <a:solidFill>
                  <a:srgbClr val="CC0000"/>
                </a:solidFill>
                <a:latin typeface="Times New Roman" pitchFamily="18" charset="0"/>
                <a:ea typeface="楷体_GB2312"/>
                <a:cs typeface="楷体_GB2312"/>
              </a:rPr>
              <a:t>高频小信号等效电路</a:t>
            </a:r>
          </a:p>
        </p:txBody>
      </p:sp>
      <p:sp>
        <p:nvSpPr>
          <p:cNvPr id="7475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endParaRPr lang="zh-CN" altLang="en-US"/>
          </a:p>
        </p:txBody>
      </p:sp>
      <p:graphicFrame>
        <p:nvGraphicFramePr>
          <p:cNvPr id="74757" name="对象 5"/>
          <p:cNvGraphicFramePr>
            <a:graphicFrameLocks noChangeAspect="1"/>
          </p:cNvGraphicFramePr>
          <p:nvPr/>
        </p:nvGraphicFramePr>
        <p:xfrm>
          <a:off x="611188" y="1249363"/>
          <a:ext cx="3843337" cy="2827337"/>
        </p:xfrm>
        <a:graphic>
          <a:graphicData uri="http://schemas.openxmlformats.org/presentationml/2006/ole">
            <mc:AlternateContent xmlns:mc="http://schemas.openxmlformats.org/markup-compatibility/2006">
              <mc:Choice xmlns:v="urn:schemas-microsoft-com:vml" Requires="v">
                <p:oleObj spid="_x0000_s131166" name="Picture" r:id="rId3" imgW="2561946" imgH="1884914" progId="Word.Picture.8">
                  <p:embed/>
                </p:oleObj>
              </mc:Choice>
              <mc:Fallback>
                <p:oleObj name="Picture" r:id="rId3" imgW="2561946" imgH="1884914"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249363"/>
                        <a:ext cx="3843337" cy="282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475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endParaRPr lang="zh-CN" altLang="en-US"/>
          </a:p>
        </p:txBody>
      </p:sp>
      <p:graphicFrame>
        <p:nvGraphicFramePr>
          <p:cNvPr id="74759" name="对象 7"/>
          <p:cNvGraphicFramePr>
            <a:graphicFrameLocks noChangeAspect="1"/>
          </p:cNvGraphicFramePr>
          <p:nvPr/>
        </p:nvGraphicFramePr>
        <p:xfrm>
          <a:off x="684213" y="3924300"/>
          <a:ext cx="3600450" cy="2312988"/>
        </p:xfrm>
        <a:graphic>
          <a:graphicData uri="http://schemas.openxmlformats.org/presentationml/2006/ole">
            <mc:AlternateContent xmlns:mc="http://schemas.openxmlformats.org/markup-compatibility/2006">
              <mc:Choice xmlns:v="urn:schemas-microsoft-com:vml" Requires="v">
                <p:oleObj spid="_x0000_s131167" name="Picture" r:id="rId5" imgW="2400294" imgH="1541974" progId="Word.Picture.8">
                  <p:embed/>
                </p:oleObj>
              </mc:Choice>
              <mc:Fallback>
                <p:oleObj name="Picture" r:id="rId5" imgW="2400294" imgH="1541974" progId="Word.Picture.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3" y="3924300"/>
                        <a:ext cx="3600450" cy="231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74760" name="图片 8"/>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608513" y="981075"/>
            <a:ext cx="4067175" cy="269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61" name="Picture 5" descr="未命名"/>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59350" y="3752850"/>
            <a:ext cx="3573463"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221702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p:cNvSpPr>
          <p:nvPr>
            <p:ph type="title"/>
          </p:nvPr>
        </p:nvSpPr>
        <p:spPr>
          <a:xfrm>
            <a:off x="701675" y="71438"/>
            <a:ext cx="7888288" cy="646112"/>
          </a:xfrm>
        </p:spPr>
        <p:txBody>
          <a:bodyPr/>
          <a:lstStyle/>
          <a:p>
            <a:r>
              <a:rPr lang="en-US" altLang="zh-CN" smtClean="0"/>
              <a:t>6.5.2  </a:t>
            </a:r>
            <a:r>
              <a:rPr lang="zh-CN" altLang="en-US" smtClean="0"/>
              <a:t>共漏和共集放大电路的高频响应</a:t>
            </a:r>
          </a:p>
        </p:txBody>
      </p:sp>
      <p:sp>
        <p:nvSpPr>
          <p:cNvPr id="75779" name="Text Box 56"/>
          <p:cNvSpPr txBox="1">
            <a:spLocks noChangeArrowheads="1"/>
          </p:cNvSpPr>
          <p:nvPr/>
        </p:nvSpPr>
        <p:spPr bwMode="auto">
          <a:xfrm>
            <a:off x="454025" y="728663"/>
            <a:ext cx="4378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spcBef>
                <a:spcPct val="50000"/>
              </a:spcBef>
            </a:pPr>
            <a:r>
              <a:rPr kumimoji="1" lang="en-US" altLang="zh-CN" sz="2400" b="1">
                <a:solidFill>
                  <a:srgbClr val="CC0000"/>
                </a:solidFill>
                <a:latin typeface="Times New Roman" pitchFamily="18" charset="0"/>
                <a:ea typeface="楷体_GB2312"/>
                <a:cs typeface="楷体_GB2312"/>
              </a:rPr>
              <a:t>2.  </a:t>
            </a:r>
            <a:r>
              <a:rPr kumimoji="1" lang="zh-CN" altLang="en-US" sz="2400" b="1">
                <a:solidFill>
                  <a:srgbClr val="CC0000"/>
                </a:solidFill>
                <a:latin typeface="Times New Roman" pitchFamily="18" charset="0"/>
                <a:ea typeface="楷体_GB2312"/>
                <a:cs typeface="楷体_GB2312"/>
              </a:rPr>
              <a:t>高频响应</a:t>
            </a:r>
          </a:p>
        </p:txBody>
      </p:sp>
      <p:graphicFrame>
        <p:nvGraphicFramePr>
          <p:cNvPr id="75780" name="对象 3"/>
          <p:cNvGraphicFramePr>
            <a:graphicFrameLocks noChangeAspect="1"/>
          </p:cNvGraphicFramePr>
          <p:nvPr/>
        </p:nvGraphicFramePr>
        <p:xfrm>
          <a:off x="684213" y="1223963"/>
          <a:ext cx="3600450" cy="2312987"/>
        </p:xfrm>
        <a:graphic>
          <a:graphicData uri="http://schemas.openxmlformats.org/presentationml/2006/ole">
            <mc:AlternateContent xmlns:mc="http://schemas.openxmlformats.org/markup-compatibility/2006">
              <mc:Choice xmlns:v="urn:schemas-microsoft-com:vml" Requires="v">
                <p:oleObj spid="_x0000_s132144" name="Picture" r:id="rId3" imgW="2400294" imgH="1541974" progId="Word.Picture.8">
                  <p:embed/>
                </p:oleObj>
              </mc:Choice>
              <mc:Fallback>
                <p:oleObj name="Picture" r:id="rId3" imgW="2400294" imgH="1541974"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223963"/>
                        <a:ext cx="3600450" cy="231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75781" name="Picture 5" descr="未命名"/>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9350" y="1052513"/>
            <a:ext cx="3573463" cy="237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60"/>
          <p:cNvSpPr txBox="1">
            <a:spLocks noChangeArrowheads="1"/>
          </p:cNvSpPr>
          <p:nvPr/>
        </p:nvSpPr>
        <p:spPr bwMode="auto">
          <a:xfrm>
            <a:off x="838200" y="3789363"/>
            <a:ext cx="740568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50000"/>
              </a:lnSpc>
              <a:spcBef>
                <a:spcPct val="50000"/>
              </a:spcBef>
            </a:pPr>
            <a:r>
              <a:rPr kumimoji="1" lang="zh-CN" altLang="en-US" sz="2000" b="1" dirty="0">
                <a:solidFill>
                  <a:srgbClr val="000000"/>
                </a:solidFill>
                <a:latin typeface="Times New Roman" pitchFamily="18" charset="0"/>
                <a:ea typeface="楷体_GB2312"/>
                <a:cs typeface="楷体_GB2312"/>
              </a:rPr>
              <a:t>        虽然</a:t>
            </a:r>
            <a:r>
              <a:rPr kumimoji="1" lang="en-US" altLang="zh-CN" sz="2000" b="1" i="1" dirty="0" err="1">
                <a:solidFill>
                  <a:srgbClr val="000000"/>
                </a:solidFill>
                <a:latin typeface="Times New Roman" pitchFamily="18" charset="0"/>
                <a:ea typeface="楷体_GB2312"/>
                <a:cs typeface="楷体_GB2312"/>
              </a:rPr>
              <a:t>C</a:t>
            </a:r>
            <a:r>
              <a:rPr kumimoji="1" lang="en-US" altLang="zh-CN" sz="2000" b="1" baseline="-25000" dirty="0" err="1">
                <a:solidFill>
                  <a:srgbClr val="000000"/>
                </a:solidFill>
                <a:latin typeface="Times New Roman" pitchFamily="18" charset="0"/>
                <a:ea typeface="楷体_GB2312"/>
                <a:cs typeface="楷体_GB2312"/>
              </a:rPr>
              <a:t>gs</a:t>
            </a:r>
            <a:r>
              <a:rPr kumimoji="1" lang="zh-CN" altLang="en-US" sz="2000" b="1" dirty="0">
                <a:solidFill>
                  <a:srgbClr val="000000"/>
                </a:solidFill>
                <a:latin typeface="Times New Roman" pitchFamily="18" charset="0"/>
                <a:ea typeface="楷体_GB2312"/>
                <a:cs typeface="楷体_GB2312"/>
              </a:rPr>
              <a:t>和</a:t>
            </a:r>
            <a:r>
              <a:rPr kumimoji="1" lang="en-US" altLang="zh-CN" sz="2000" b="1" i="1" dirty="0" err="1">
                <a:solidFill>
                  <a:srgbClr val="000000"/>
                </a:solidFill>
                <a:latin typeface="Times New Roman" pitchFamily="18" charset="0"/>
                <a:ea typeface="楷体_GB2312"/>
                <a:cs typeface="楷体_GB2312"/>
              </a:rPr>
              <a:t>C</a:t>
            </a:r>
            <a:r>
              <a:rPr kumimoji="1" lang="en-US" altLang="zh-CN" sz="2000" b="1" baseline="-25000" dirty="0" err="1">
                <a:solidFill>
                  <a:srgbClr val="000000"/>
                </a:solidFill>
                <a:latin typeface="Times New Roman" pitchFamily="18" charset="0"/>
                <a:ea typeface="楷体_GB2312"/>
                <a:cs typeface="楷体_GB2312"/>
              </a:rPr>
              <a:t>b`e</a:t>
            </a:r>
            <a:r>
              <a:rPr kumimoji="1" lang="zh-CN" altLang="en-US" sz="2000" b="1" dirty="0">
                <a:solidFill>
                  <a:srgbClr val="000000"/>
                </a:solidFill>
                <a:latin typeface="Times New Roman" pitchFamily="18" charset="0"/>
                <a:ea typeface="楷体_GB2312"/>
                <a:cs typeface="楷体_GB2312"/>
              </a:rPr>
              <a:t>都会产生密勒效应，</a:t>
            </a:r>
            <a:r>
              <a:rPr kumimoji="1" lang="zh-CN" altLang="en-US" sz="2000" b="1" dirty="0" smtClean="0">
                <a:solidFill>
                  <a:srgbClr val="000000"/>
                </a:solidFill>
                <a:latin typeface="Times New Roman" pitchFamily="18" charset="0"/>
                <a:ea typeface="楷体_GB2312"/>
                <a:cs typeface="楷体_GB2312"/>
              </a:rPr>
              <a:t>但是它们</a:t>
            </a:r>
            <a:r>
              <a:rPr kumimoji="1" lang="zh-CN" altLang="en-US" sz="2000" b="1" dirty="0">
                <a:solidFill>
                  <a:srgbClr val="000000"/>
                </a:solidFill>
                <a:latin typeface="Times New Roman" pitchFamily="18" charset="0"/>
                <a:ea typeface="楷体_GB2312"/>
                <a:cs typeface="楷体_GB2312"/>
              </a:rPr>
              <a:t>的密勒电容都很小，</a:t>
            </a:r>
            <a:r>
              <a:rPr kumimoji="1" lang="zh-CN" altLang="en-US" sz="2000" b="1" dirty="0">
                <a:solidFill>
                  <a:schemeClr val="accent2"/>
                </a:solidFill>
                <a:latin typeface="Times New Roman" pitchFamily="18" charset="0"/>
                <a:ea typeface="楷体_GB2312"/>
                <a:cs typeface="楷体_GB2312"/>
              </a:rPr>
              <a:t>上限频率远高于同等工作条件下共源和共射放大电路。</a:t>
            </a:r>
          </a:p>
        </p:txBody>
      </p:sp>
    </p:spTree>
    <p:extLst>
      <p:ext uri="{BB962C8B-B14F-4D97-AF65-F5344CB8AC3E}">
        <p14:creationId xmlns:p14="http://schemas.microsoft.com/office/powerpoint/2010/main" val="40423561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Righ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1675" y="71438"/>
            <a:ext cx="7888288" cy="646112"/>
          </a:xfrm>
        </p:spPr>
        <p:txBody>
          <a:bodyPr rtlCol="0"/>
          <a:lstStyle/>
          <a:p>
            <a:pPr fontAlgn="auto">
              <a:spcAft>
                <a:spcPts val="0"/>
              </a:spcAft>
              <a:defRPr/>
            </a:pPr>
            <a:r>
              <a:rPr lang="en-US" altLang="zh-CN" dirty="0"/>
              <a:t>6.6 </a:t>
            </a:r>
            <a:r>
              <a:rPr lang="en-US" altLang="zh-CN" dirty="0" smtClean="0"/>
              <a:t> </a:t>
            </a:r>
            <a:r>
              <a:rPr lang="zh-CN" altLang="en-US" dirty="0" smtClean="0"/>
              <a:t>扩展</a:t>
            </a:r>
            <a:r>
              <a:rPr lang="zh-CN" altLang="en-US" dirty="0"/>
              <a:t>放大电路通频带的方法</a:t>
            </a:r>
          </a:p>
        </p:txBody>
      </p:sp>
      <p:sp>
        <p:nvSpPr>
          <p:cNvPr id="3" name="Text Box 60"/>
          <p:cNvSpPr txBox="1">
            <a:spLocks noChangeArrowheads="1"/>
          </p:cNvSpPr>
          <p:nvPr/>
        </p:nvSpPr>
        <p:spPr bwMode="auto">
          <a:xfrm>
            <a:off x="622300" y="836613"/>
            <a:ext cx="7837488" cy="1938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50000"/>
              </a:lnSpc>
              <a:spcBef>
                <a:spcPct val="50000"/>
              </a:spcBef>
            </a:pPr>
            <a:r>
              <a:rPr kumimoji="1" lang="zh-CN" altLang="en-US" sz="2000" b="1" dirty="0">
                <a:solidFill>
                  <a:srgbClr val="000000"/>
                </a:solidFill>
                <a:latin typeface="Times New Roman" pitchFamily="18" charset="0"/>
                <a:ea typeface="楷体_GB2312" pitchFamily="1" charset="-122"/>
              </a:rPr>
              <a:t>        扩展放大电路的通频带是指降低下限频率和提高上限频率。采用直接耦合的方式可以将下限频率降至零，而提高上限频率通常有三种方法，</a:t>
            </a:r>
            <a:r>
              <a:rPr kumimoji="1" lang="zh-CN" altLang="en-US" sz="2000" b="1" dirty="0">
                <a:solidFill>
                  <a:srgbClr val="FF0000"/>
                </a:solidFill>
                <a:latin typeface="Times New Roman" pitchFamily="18" charset="0"/>
                <a:ea typeface="楷体_GB2312" pitchFamily="1" charset="-122"/>
              </a:rPr>
              <a:t>即将不同组态的放大电路级联组合</a:t>
            </a:r>
            <a:r>
              <a:rPr kumimoji="1" lang="zh-CN" altLang="en-US" sz="2000" b="1" dirty="0">
                <a:solidFill>
                  <a:srgbClr val="000000"/>
                </a:solidFill>
                <a:latin typeface="Times New Roman" pitchFamily="18" charset="0"/>
                <a:ea typeface="楷体_GB2312" pitchFamily="1" charset="-122"/>
              </a:rPr>
              <a:t>、外接补偿元件、采用负反馈。此处只讨论第一种方法。</a:t>
            </a:r>
          </a:p>
        </p:txBody>
      </p:sp>
      <p:sp>
        <p:nvSpPr>
          <p:cNvPr id="4" name="Text Box 60"/>
          <p:cNvSpPr txBox="1">
            <a:spLocks noChangeArrowheads="1"/>
          </p:cNvSpPr>
          <p:nvPr/>
        </p:nvSpPr>
        <p:spPr bwMode="auto">
          <a:xfrm>
            <a:off x="622300" y="2801938"/>
            <a:ext cx="7837488"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50000"/>
              </a:lnSpc>
              <a:spcBef>
                <a:spcPct val="50000"/>
              </a:spcBef>
            </a:pPr>
            <a:r>
              <a:rPr kumimoji="1" lang="zh-CN" altLang="en-US" sz="2000" b="1" dirty="0">
                <a:solidFill>
                  <a:srgbClr val="000000"/>
                </a:solidFill>
                <a:latin typeface="Times New Roman" pitchFamily="18" charset="0"/>
                <a:ea typeface="楷体_GB2312" pitchFamily="1" charset="-122"/>
              </a:rPr>
              <a:t>        将不同组态的放大电路级联组合，可以减小前级密勒电容</a:t>
            </a:r>
            <a:r>
              <a:rPr lang="en-US" altLang="zh-CN" sz="2000" b="1" i="1" dirty="0" smtClean="0">
                <a:latin typeface="Times New Roman" pitchFamily="18" charset="0"/>
                <a:cs typeface="Times New Roman" pitchFamily="18" charset="0"/>
              </a:rPr>
              <a:t>C</a:t>
            </a:r>
            <a:r>
              <a:rPr lang="en-US" altLang="zh-CN" sz="2000" b="1" baseline="-25000" dirty="0" smtClean="0">
                <a:latin typeface="Times New Roman" pitchFamily="18" charset="0"/>
                <a:cs typeface="Times New Roman" pitchFamily="18" charset="0"/>
              </a:rPr>
              <a:t>M1</a:t>
            </a:r>
            <a:r>
              <a:rPr lang="en-US" altLang="zh-CN" sz="2000" b="1" dirty="0" smtClean="0">
                <a:latin typeface="Times New Roman" pitchFamily="18" charset="0"/>
                <a:cs typeface="Times New Roman" pitchFamily="18" charset="0"/>
              </a:rPr>
              <a:t>=</a:t>
            </a:r>
            <a:r>
              <a:rPr lang="en-US" altLang="zh-CN" sz="2000" b="1" i="1" dirty="0" smtClean="0">
                <a:latin typeface="Times New Roman" pitchFamily="18" charset="0"/>
                <a:cs typeface="Times New Roman" pitchFamily="18" charset="0"/>
              </a:rPr>
              <a:t>C</a:t>
            </a:r>
            <a:r>
              <a:rPr lang="en-US" altLang="zh-CN" sz="2000" b="1" baseline="-25000" dirty="0" smtClean="0">
                <a:latin typeface="Times New Roman" pitchFamily="18" charset="0"/>
                <a:cs typeface="Times New Roman" pitchFamily="18" charset="0"/>
              </a:rPr>
              <a:t>M1</a:t>
            </a:r>
            <a:r>
              <a:rPr lang="en-US" altLang="zh-CN" sz="2000" b="1" dirty="0">
                <a:latin typeface="Times New Roman" pitchFamily="18" charset="0"/>
                <a:cs typeface="Times New Roman" pitchFamily="18" charset="0"/>
              </a:rPr>
              <a:t>= (1+</a:t>
            </a:r>
            <a:r>
              <a:rPr lang="en-US" altLang="zh-CN" sz="2000" b="1" i="1" dirty="0">
                <a:latin typeface="Times New Roman" pitchFamily="18" charset="0"/>
                <a:cs typeface="Times New Roman" pitchFamily="18" charset="0"/>
              </a:rPr>
              <a:t>g</a:t>
            </a:r>
            <a:r>
              <a:rPr lang="en-US" altLang="zh-CN" sz="2000" b="1" baseline="-25000" dirty="0">
                <a:latin typeface="Times New Roman" pitchFamily="18" charset="0"/>
                <a:cs typeface="Times New Roman" pitchFamily="18" charset="0"/>
              </a:rPr>
              <a:t>m</a:t>
            </a:r>
            <a:r>
              <a:rPr lang="en-US" altLang="zh-CN" sz="2000" b="1" i="1" dirty="0">
                <a:latin typeface="Times New Roman" pitchFamily="18" charset="0"/>
                <a:cs typeface="Times New Roman" pitchFamily="18" charset="0"/>
              </a:rPr>
              <a:t>R</a:t>
            </a:r>
            <a:r>
              <a:rPr lang="en-US" altLang="zh-CN" sz="2000" b="1" dirty="0">
                <a:latin typeface="Times New Roman" pitchFamily="18" charset="0"/>
                <a:cs typeface="Times New Roman" pitchFamily="18" charset="0"/>
                <a:sym typeface="Symbol" pitchFamily="18" charset="2"/>
              </a:rPr>
              <a:t></a:t>
            </a:r>
            <a:r>
              <a:rPr lang="en-US" altLang="zh-CN" sz="2000" b="1" baseline="-25000" dirty="0">
                <a:latin typeface="Times New Roman" pitchFamily="18" charset="0"/>
                <a:cs typeface="Times New Roman" pitchFamily="18" charset="0"/>
              </a:rPr>
              <a:t>L</a:t>
            </a:r>
            <a:r>
              <a:rPr lang="en-US" altLang="zh-CN" sz="2000" b="1" dirty="0">
                <a:latin typeface="Times New Roman" pitchFamily="18" charset="0"/>
                <a:cs typeface="Times New Roman" pitchFamily="18" charset="0"/>
              </a:rPr>
              <a:t>)</a:t>
            </a:r>
            <a:r>
              <a:rPr lang="en-US" altLang="zh-CN" sz="2000" b="1" i="1" dirty="0">
                <a:latin typeface="Times New Roman" pitchFamily="18" charset="0"/>
                <a:cs typeface="Times New Roman" pitchFamily="18" charset="0"/>
              </a:rPr>
              <a:t>C</a:t>
            </a:r>
            <a:r>
              <a:rPr lang="en-US" altLang="zh-CN" sz="2000" b="1" baseline="-25000" dirty="0">
                <a:latin typeface="Times New Roman" pitchFamily="18" charset="0"/>
                <a:cs typeface="Times New Roman" pitchFamily="18" charset="0"/>
              </a:rPr>
              <a:t>b′c</a:t>
            </a:r>
            <a:r>
              <a:rPr kumimoji="1" lang="zh-CN" altLang="en-US" sz="2000" b="1" dirty="0">
                <a:solidFill>
                  <a:srgbClr val="000000"/>
                </a:solidFill>
                <a:latin typeface="Times New Roman" pitchFamily="18" charset="0"/>
                <a:ea typeface="楷体_GB2312" pitchFamily="1" charset="-122"/>
              </a:rPr>
              <a:t>）中</a:t>
            </a:r>
            <a:r>
              <a:rPr lang="en-US" altLang="zh-CN" sz="2000" b="1" i="1" dirty="0">
                <a:latin typeface="Times New Roman" pitchFamily="18" charset="0"/>
                <a:cs typeface="Times New Roman" pitchFamily="18" charset="0"/>
              </a:rPr>
              <a:t>R</a:t>
            </a:r>
            <a:r>
              <a:rPr lang="en-US" altLang="zh-CN" sz="2000" b="1" dirty="0">
                <a:latin typeface="Times New Roman" pitchFamily="18" charset="0"/>
                <a:cs typeface="Times New Roman" pitchFamily="18" charset="0"/>
                <a:sym typeface="Symbol" pitchFamily="18" charset="2"/>
              </a:rPr>
              <a:t></a:t>
            </a:r>
            <a:r>
              <a:rPr lang="en-US" altLang="zh-CN" sz="2000" b="1" baseline="-25000" dirty="0">
                <a:latin typeface="Times New Roman" pitchFamily="18" charset="0"/>
                <a:cs typeface="Times New Roman" pitchFamily="18" charset="0"/>
              </a:rPr>
              <a:t>L</a:t>
            </a:r>
            <a:r>
              <a:rPr kumimoji="1" lang="zh-CN" altLang="en-US" sz="2000" b="1" dirty="0">
                <a:solidFill>
                  <a:srgbClr val="000000"/>
                </a:solidFill>
                <a:latin typeface="Times New Roman" pitchFamily="18" charset="0"/>
                <a:ea typeface="楷体_GB2312" pitchFamily="1" charset="-122"/>
              </a:rPr>
              <a:t>的值，从而减小</a:t>
            </a:r>
            <a:r>
              <a:rPr lang="en-US" altLang="zh-CN" sz="2000" b="1" i="1" dirty="0">
                <a:latin typeface="Times New Roman" pitchFamily="18" charset="0"/>
                <a:cs typeface="Times New Roman" pitchFamily="18" charset="0"/>
              </a:rPr>
              <a:t>C</a:t>
            </a:r>
            <a:r>
              <a:rPr lang="en-US" altLang="zh-CN" sz="2000" b="1" baseline="-25000" dirty="0">
                <a:latin typeface="Times New Roman" pitchFamily="18" charset="0"/>
                <a:cs typeface="Times New Roman" pitchFamily="18" charset="0"/>
              </a:rPr>
              <a:t>M1</a:t>
            </a:r>
            <a:r>
              <a:rPr kumimoji="1" lang="zh-CN" altLang="en-US" sz="2000" b="1" dirty="0">
                <a:solidFill>
                  <a:srgbClr val="000000"/>
                </a:solidFill>
                <a:latin typeface="Times New Roman" pitchFamily="18" charset="0"/>
                <a:ea typeface="楷体_GB2312" pitchFamily="1" charset="-122"/>
              </a:rPr>
              <a:t>，提高上限频率，损失的增益由后级补偿，</a:t>
            </a:r>
            <a:r>
              <a:rPr kumimoji="1" lang="zh-CN" altLang="en-US" sz="2000" b="1" dirty="0">
                <a:solidFill>
                  <a:schemeClr val="accent2"/>
                </a:solidFill>
                <a:latin typeface="Times New Roman" pitchFamily="18" charset="0"/>
                <a:ea typeface="楷体_GB2312" pitchFamily="1" charset="-122"/>
              </a:rPr>
              <a:t>共源−共基</a:t>
            </a:r>
            <a:r>
              <a:rPr kumimoji="1" lang="zh-CN" altLang="en-US" sz="2000" b="1" dirty="0">
                <a:solidFill>
                  <a:srgbClr val="000000"/>
                </a:solidFill>
                <a:latin typeface="Times New Roman" pitchFamily="18" charset="0"/>
                <a:ea typeface="楷体_GB2312" pitchFamily="1" charset="-122"/>
              </a:rPr>
              <a:t>组合电路便是一例。</a:t>
            </a:r>
          </a:p>
        </p:txBody>
      </p:sp>
      <p:grpSp>
        <p:nvGrpSpPr>
          <p:cNvPr id="76805" name="组合 7"/>
          <p:cNvGrpSpPr>
            <a:grpSpLocks/>
          </p:cNvGrpSpPr>
          <p:nvPr/>
        </p:nvGrpSpPr>
        <p:grpSpPr bwMode="auto">
          <a:xfrm>
            <a:off x="622300" y="4318001"/>
            <a:ext cx="7859713" cy="1199313"/>
            <a:chOff x="621656" y="4173362"/>
            <a:chExt cx="7860393" cy="1200235"/>
          </a:xfrm>
        </p:grpSpPr>
        <p:sp>
          <p:nvSpPr>
            <p:cNvPr id="76806" name="Text Box 60"/>
            <p:cNvSpPr txBox="1">
              <a:spLocks noChangeArrowheads="1"/>
            </p:cNvSpPr>
            <p:nvPr/>
          </p:nvSpPr>
          <p:spPr bwMode="auto">
            <a:xfrm>
              <a:off x="621656" y="4245593"/>
              <a:ext cx="7838776" cy="495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50000"/>
                </a:lnSpc>
                <a:spcBef>
                  <a:spcPct val="50000"/>
                </a:spcBef>
              </a:pPr>
              <a:r>
                <a:rPr kumimoji="1" lang="zh-CN" altLang="en-US" sz="2000" b="1">
                  <a:solidFill>
                    <a:srgbClr val="000000"/>
                  </a:solidFill>
                  <a:latin typeface="Times New Roman" pitchFamily="18" charset="0"/>
                  <a:ea typeface="楷体_GB2312" pitchFamily="1" charset="-122"/>
                </a:rPr>
                <a:t>        另外，通过放大电路级联组合，还可以减小后级</a:t>
              </a:r>
            </a:p>
          </p:txBody>
        </p:sp>
        <p:graphicFrame>
          <p:nvGraphicFramePr>
            <p:cNvPr id="76807" name="对象 5"/>
            <p:cNvGraphicFramePr>
              <a:graphicFrameLocks noChangeAspect="1"/>
            </p:cNvGraphicFramePr>
            <p:nvPr/>
          </p:nvGraphicFramePr>
          <p:xfrm>
            <a:off x="6732240" y="4173362"/>
            <a:ext cx="1435100" cy="752475"/>
          </p:xfrm>
          <a:graphic>
            <a:graphicData uri="http://schemas.openxmlformats.org/presentationml/2006/ole">
              <mc:AlternateContent xmlns:mc="http://schemas.openxmlformats.org/markup-compatibility/2006">
                <mc:Choice xmlns:v="urn:schemas-microsoft-com:vml" Requires="v">
                  <p:oleObj spid="_x0000_s56505" name="公式" r:id="rId4" imgW="850531" imgH="444307" progId="Equation.3">
                    <p:embed/>
                  </p:oleObj>
                </mc:Choice>
                <mc:Fallback>
                  <p:oleObj name="公式" r:id="rId4" imgW="850531" imgH="444307"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32240" y="4173362"/>
                          <a:ext cx="14351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6808" name="Text Box 60"/>
            <p:cNvSpPr txBox="1">
              <a:spLocks noChangeArrowheads="1"/>
            </p:cNvSpPr>
            <p:nvPr/>
          </p:nvSpPr>
          <p:spPr bwMode="auto">
            <a:xfrm>
              <a:off x="643273" y="4877631"/>
              <a:ext cx="7838776" cy="495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50000"/>
                </a:lnSpc>
                <a:spcBef>
                  <a:spcPct val="50000"/>
                </a:spcBef>
              </a:pPr>
              <a:r>
                <a:rPr kumimoji="1" lang="zh-CN" altLang="en-US" sz="2000" b="1" dirty="0">
                  <a:solidFill>
                    <a:srgbClr val="000000"/>
                  </a:solidFill>
                  <a:latin typeface="Times New Roman" pitchFamily="18" charset="0"/>
                  <a:ea typeface="楷体_GB2312" pitchFamily="1" charset="-122"/>
                </a:rPr>
                <a:t>中等效信号源内阻</a:t>
              </a:r>
              <a:r>
                <a:rPr lang="en-US" altLang="zh-CN" sz="2000" b="1" i="1" dirty="0" err="1">
                  <a:latin typeface="Times New Roman" pitchFamily="18" charset="0"/>
                  <a:cs typeface="Times New Roman" pitchFamily="18" charset="0"/>
                </a:rPr>
                <a:t>R</a:t>
              </a:r>
              <a:r>
                <a:rPr lang="en-US" altLang="zh-CN" sz="2000" b="1" dirty="0" err="1">
                  <a:latin typeface="Times New Roman" pitchFamily="18" charset="0"/>
                  <a:cs typeface="Times New Roman" pitchFamily="18" charset="0"/>
                  <a:sym typeface="Symbol" pitchFamily="18" charset="2"/>
                </a:rPr>
                <a:t></a:t>
              </a:r>
              <a:r>
                <a:rPr lang="en-US" altLang="zh-CN" sz="2000" b="1" baseline="-25000" dirty="0" err="1">
                  <a:latin typeface="Times New Roman" pitchFamily="18" charset="0"/>
                  <a:cs typeface="Times New Roman" pitchFamily="18" charset="0"/>
                </a:rPr>
                <a:t>si</a:t>
              </a:r>
              <a:r>
                <a:rPr kumimoji="1" lang="zh-CN" altLang="en-US" sz="2000" b="1" dirty="0">
                  <a:solidFill>
                    <a:srgbClr val="000000"/>
                  </a:solidFill>
                  <a:latin typeface="Times New Roman" pitchFamily="18" charset="0"/>
                  <a:ea typeface="楷体_GB2312" pitchFamily="1" charset="-122"/>
                </a:rPr>
                <a:t>的值，从而提高</a:t>
              </a:r>
              <a:r>
                <a:rPr lang="en-US" altLang="zh-CN" sz="2000" b="1" i="1" dirty="0">
                  <a:latin typeface="Times New Roman" pitchFamily="18" charset="0"/>
                  <a:cs typeface="Times New Roman" pitchFamily="18" charset="0"/>
                </a:rPr>
                <a:t>f</a:t>
              </a:r>
              <a:r>
                <a:rPr lang="en-US" altLang="zh-CN" sz="2000" b="1" baseline="-25000" dirty="0">
                  <a:latin typeface="Times New Roman" pitchFamily="18" charset="0"/>
                  <a:cs typeface="Times New Roman" pitchFamily="18" charset="0"/>
                </a:rPr>
                <a:t>H</a:t>
              </a:r>
              <a:r>
                <a:rPr kumimoji="1" lang="zh-CN" altLang="en-US" sz="2000" b="1" dirty="0">
                  <a:solidFill>
                    <a:srgbClr val="000000"/>
                  </a:solidFill>
                  <a:latin typeface="Times New Roman" pitchFamily="18" charset="0"/>
                  <a:ea typeface="楷体_GB2312" pitchFamily="1" charset="-122"/>
                </a:rPr>
                <a:t>，如</a:t>
              </a:r>
              <a:r>
                <a:rPr kumimoji="1" lang="zh-CN" altLang="en-US" sz="2000" b="1" dirty="0">
                  <a:solidFill>
                    <a:schemeClr val="accent2"/>
                  </a:solidFill>
                  <a:latin typeface="Times New Roman" pitchFamily="18" charset="0"/>
                  <a:ea typeface="楷体_GB2312" pitchFamily="1" charset="-122"/>
                </a:rPr>
                <a:t>共集− 共射</a:t>
              </a:r>
              <a:r>
                <a:rPr kumimoji="1" lang="zh-CN" altLang="en-US" sz="2000" b="1" dirty="0">
                  <a:solidFill>
                    <a:srgbClr val="000000"/>
                  </a:solidFill>
                  <a:latin typeface="Times New Roman" pitchFamily="18" charset="0"/>
                  <a:ea typeface="楷体_GB2312" pitchFamily="1" charset="-122"/>
                </a:rPr>
                <a:t>组合电路。</a:t>
              </a:r>
              <a:endParaRPr kumimoji="1" lang="en-US" altLang="zh-CN" sz="2000" b="1" dirty="0">
                <a:solidFill>
                  <a:srgbClr val="000000"/>
                </a:solidFill>
                <a:latin typeface="Times New Roman" pitchFamily="18" charset="0"/>
                <a:ea typeface="楷体_GB2312" pitchFamily="1" charset="-122"/>
              </a:endParaRPr>
            </a:p>
          </p:txBody>
        </p:sp>
      </p:grpSp>
      <p:graphicFrame>
        <p:nvGraphicFramePr>
          <p:cNvPr id="5" name="对象 4"/>
          <p:cNvGraphicFramePr>
            <a:graphicFrameLocks noChangeAspect="1"/>
          </p:cNvGraphicFramePr>
          <p:nvPr>
            <p:extLst>
              <p:ext uri="{D42A27DB-BD31-4B8C-83A1-F6EECF244321}">
                <p14:modId xmlns:p14="http://schemas.microsoft.com/office/powerpoint/2010/main" val="1395644193"/>
              </p:ext>
            </p:extLst>
          </p:nvPr>
        </p:nvGraphicFramePr>
        <p:xfrm>
          <a:off x="2339752" y="5992391"/>
          <a:ext cx="1544638" cy="388937"/>
        </p:xfrm>
        <a:graphic>
          <a:graphicData uri="http://schemas.openxmlformats.org/presentationml/2006/ole">
            <mc:AlternateContent xmlns:mc="http://schemas.openxmlformats.org/markup-compatibility/2006">
              <mc:Choice xmlns:v="urn:schemas-microsoft-com:vml" Requires="v">
                <p:oleObj spid="_x0000_s56506" r:id="rId6" imgW="909596" imgH="230602" progId="Equation.3">
                  <p:embed/>
                </p:oleObj>
              </mc:Choice>
              <mc:Fallback>
                <p:oleObj r:id="rId6" imgW="909596" imgH="230602" progId="Equation.3">
                  <p:embed/>
                  <p:pic>
                    <p:nvPicPr>
                      <p:cNvPr id="0" name="Object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39752" y="5992391"/>
                        <a:ext cx="1544638" cy="388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728063955"/>
              </p:ext>
            </p:extLst>
          </p:nvPr>
        </p:nvGraphicFramePr>
        <p:xfrm>
          <a:off x="4092352" y="5963816"/>
          <a:ext cx="2590800" cy="388937"/>
        </p:xfrm>
        <a:graphic>
          <a:graphicData uri="http://schemas.openxmlformats.org/presentationml/2006/ole">
            <mc:AlternateContent xmlns:mc="http://schemas.openxmlformats.org/markup-compatibility/2006">
              <mc:Choice xmlns:v="urn:schemas-microsoft-com:vml" Requires="v">
                <p:oleObj spid="_x0000_s56507" r:id="rId8" imgW="1511956" imgH="228699" progId="Equation.3">
                  <p:embed/>
                </p:oleObj>
              </mc:Choice>
              <mc:Fallback>
                <p:oleObj r:id="rId8" imgW="1511956" imgH="228699" progId="Equation.3">
                  <p:embed/>
                  <p:pic>
                    <p:nvPicPr>
                      <p:cNvPr id="0" name="Object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92352" y="5963816"/>
                        <a:ext cx="2590800" cy="388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7565019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downRight)">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1675" y="71438"/>
            <a:ext cx="7888288" cy="646112"/>
          </a:xfrm>
        </p:spPr>
        <p:txBody>
          <a:bodyPr rtlCol="0"/>
          <a:lstStyle/>
          <a:p>
            <a:pPr fontAlgn="auto">
              <a:spcAft>
                <a:spcPts val="0"/>
              </a:spcAft>
              <a:defRPr/>
            </a:pPr>
            <a:r>
              <a:rPr lang="en-US" altLang="zh-CN" dirty="0"/>
              <a:t>6.1  </a:t>
            </a:r>
            <a:r>
              <a:rPr lang="zh-CN" altLang="en-US" dirty="0"/>
              <a:t>放大电路的频率响应</a:t>
            </a:r>
          </a:p>
        </p:txBody>
      </p:sp>
      <p:sp>
        <p:nvSpPr>
          <p:cNvPr id="5" name="Text Box 7"/>
          <p:cNvSpPr txBox="1">
            <a:spLocks noChangeArrowheads="1"/>
          </p:cNvSpPr>
          <p:nvPr/>
        </p:nvSpPr>
        <p:spPr bwMode="auto">
          <a:xfrm>
            <a:off x="719138" y="1301750"/>
            <a:ext cx="7740650" cy="284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35000"/>
              </a:lnSpc>
              <a:spcBef>
                <a:spcPct val="40000"/>
              </a:spcBef>
            </a:pPr>
            <a:r>
              <a:rPr kumimoji="1" lang="en-US" altLang="zh-CN" sz="2200" b="1">
                <a:solidFill>
                  <a:srgbClr val="000000"/>
                </a:solidFill>
                <a:latin typeface="Times New Roman" pitchFamily="18" charset="0"/>
                <a:ea typeface="楷体_GB2312" pitchFamily="1" charset="-122"/>
              </a:rPr>
              <a:t>1</a:t>
            </a:r>
            <a:r>
              <a:rPr kumimoji="1" lang="zh-CN" altLang="en-US" sz="2200" b="1">
                <a:solidFill>
                  <a:srgbClr val="000000"/>
                </a:solidFill>
                <a:latin typeface="Times New Roman" pitchFamily="18" charset="0"/>
                <a:ea typeface="楷体_GB2312" pitchFamily="1" charset="-122"/>
              </a:rPr>
              <a:t>、需要放大的信号通常都包含许多频率成份。如话筒输出的语音信号（</a:t>
            </a:r>
            <a:r>
              <a:rPr kumimoji="1" lang="en-US" altLang="zh-CN" sz="2200" b="1">
                <a:solidFill>
                  <a:srgbClr val="000000"/>
                </a:solidFill>
                <a:latin typeface="Times New Roman" pitchFamily="18" charset="0"/>
                <a:ea typeface="楷体_GB2312" pitchFamily="1" charset="-122"/>
              </a:rPr>
              <a:t>20Hz</a:t>
            </a:r>
            <a:r>
              <a:rPr kumimoji="1" lang="zh-CN" altLang="en-US" sz="2200" b="1">
                <a:solidFill>
                  <a:srgbClr val="000000"/>
                </a:solidFill>
                <a:latin typeface="Times New Roman" pitchFamily="18" charset="0"/>
                <a:ea typeface="楷体_GB2312" pitchFamily="1" charset="-122"/>
              </a:rPr>
              <a:t>～</a:t>
            </a:r>
            <a:r>
              <a:rPr kumimoji="1" lang="en-US" altLang="zh-CN" sz="2200" b="1">
                <a:solidFill>
                  <a:srgbClr val="000000"/>
                </a:solidFill>
                <a:latin typeface="Times New Roman" pitchFamily="18" charset="0"/>
                <a:ea typeface="楷体_GB2312" pitchFamily="1" charset="-122"/>
              </a:rPr>
              <a:t>20kHz </a:t>
            </a:r>
            <a:r>
              <a:rPr kumimoji="1" lang="zh-CN" altLang="en-US" sz="2200" b="1">
                <a:solidFill>
                  <a:srgbClr val="000000"/>
                </a:solidFill>
                <a:latin typeface="Times New Roman" pitchFamily="18" charset="0"/>
                <a:ea typeface="楷体_GB2312" pitchFamily="1" charset="-122"/>
              </a:rPr>
              <a:t>），卫星电视信号（</a:t>
            </a:r>
            <a:r>
              <a:rPr kumimoji="1" lang="en-US" altLang="zh-CN" sz="2200" b="1">
                <a:solidFill>
                  <a:srgbClr val="000000"/>
                </a:solidFill>
                <a:latin typeface="Times New Roman" pitchFamily="18" charset="0"/>
                <a:ea typeface="楷体_GB2312" pitchFamily="1" charset="-122"/>
              </a:rPr>
              <a:t>3.7</a:t>
            </a:r>
            <a:r>
              <a:rPr kumimoji="1" lang="zh-CN" altLang="en-US" sz="2200" b="1">
                <a:solidFill>
                  <a:srgbClr val="000000"/>
                </a:solidFill>
                <a:latin typeface="Times New Roman" pitchFamily="18" charset="0"/>
                <a:ea typeface="楷体_GB2312" pitchFamily="1" charset="-122"/>
              </a:rPr>
              <a:t>～</a:t>
            </a:r>
            <a:r>
              <a:rPr kumimoji="1" lang="en-US" altLang="zh-CN" sz="2200" b="1">
                <a:solidFill>
                  <a:srgbClr val="000000"/>
                </a:solidFill>
                <a:latin typeface="Times New Roman" pitchFamily="18" charset="0"/>
                <a:ea typeface="楷体_GB2312" pitchFamily="1" charset="-122"/>
              </a:rPr>
              <a:t>4.2GHz </a:t>
            </a:r>
            <a:r>
              <a:rPr kumimoji="1" lang="zh-CN" altLang="en-US" sz="2200" b="1">
                <a:solidFill>
                  <a:srgbClr val="000000"/>
                </a:solidFill>
                <a:latin typeface="Times New Roman" pitchFamily="18" charset="0"/>
                <a:ea typeface="楷体_GB2312" pitchFamily="1" charset="-122"/>
              </a:rPr>
              <a:t>）等。</a:t>
            </a:r>
          </a:p>
          <a:p>
            <a:pPr>
              <a:lnSpc>
                <a:spcPct val="135000"/>
              </a:lnSpc>
              <a:spcBef>
                <a:spcPct val="40000"/>
              </a:spcBef>
            </a:pPr>
            <a:r>
              <a:rPr kumimoji="1" lang="en-US" altLang="zh-CN" sz="2200" b="1">
                <a:solidFill>
                  <a:srgbClr val="000000"/>
                </a:solidFill>
                <a:latin typeface="Times New Roman" pitchFamily="18" charset="0"/>
                <a:ea typeface="楷体_GB2312" pitchFamily="1" charset="-122"/>
              </a:rPr>
              <a:t>2</a:t>
            </a:r>
            <a:r>
              <a:rPr kumimoji="1" lang="zh-CN" altLang="en-US" sz="2200" b="1">
                <a:solidFill>
                  <a:srgbClr val="000000"/>
                </a:solidFill>
                <a:latin typeface="Times New Roman" pitchFamily="18" charset="0"/>
                <a:ea typeface="楷体_GB2312" pitchFamily="1" charset="-122"/>
              </a:rPr>
              <a:t>、放大电路中含有电抗元件或等效的电抗元件，导致对不同频率的信号放大倍数和时延不同。若信号中不同的频率成份不能被放大电路同等地放大（包括时延），则会出现失真现象（称为线性失真或频率失真）。</a:t>
            </a:r>
          </a:p>
        </p:txBody>
      </p:sp>
      <p:sp>
        <p:nvSpPr>
          <p:cNvPr id="6" name="Rectangle 8"/>
          <p:cNvSpPr>
            <a:spLocks noChangeArrowheads="1"/>
          </p:cNvSpPr>
          <p:nvPr/>
        </p:nvSpPr>
        <p:spPr bwMode="auto">
          <a:xfrm>
            <a:off x="503238" y="741363"/>
            <a:ext cx="27257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90500" indent="-190500" algn="l">
              <a:spcBef>
                <a:spcPct val="20000"/>
              </a:spcBef>
              <a:buClr>
                <a:schemeClr val="accent2"/>
              </a:buClr>
              <a:buFont typeface="Wingdings" pitchFamily="2" charset="2"/>
              <a:buChar char="o"/>
              <a:defRPr sz="3000" b="1">
                <a:solidFill>
                  <a:schemeClr val="tx1"/>
                </a:solidFill>
                <a:latin typeface="Arial Narrow" pitchFamily="34" charset="0"/>
                <a:ea typeface="楷体_GB2312" pitchFamily="49" charset="-122"/>
              </a:defRPr>
            </a:lvl1pPr>
            <a:lvl2pPr marL="762000" indent="-285750" algn="l">
              <a:spcBef>
                <a:spcPct val="20000"/>
              </a:spcBef>
              <a:buClr>
                <a:schemeClr val="accent2"/>
              </a:buClr>
              <a:buFont typeface="Wingdings" pitchFamily="2" charset="2"/>
              <a:buChar char="n"/>
              <a:defRPr sz="3000" b="1">
                <a:solidFill>
                  <a:schemeClr val="tx1"/>
                </a:solidFill>
                <a:latin typeface="Arial Narrow" pitchFamily="34" charset="0"/>
                <a:ea typeface="楷体_GB2312" pitchFamily="49" charset="-122"/>
              </a:defRPr>
            </a:lvl2pPr>
            <a:lvl3pPr marL="1181100" indent="-228600" algn="l">
              <a:spcBef>
                <a:spcPct val="20000"/>
              </a:spcBef>
              <a:buClr>
                <a:schemeClr val="accent2"/>
              </a:buClr>
              <a:buFont typeface="Wingdings" pitchFamily="2" charset="2"/>
              <a:buChar char="o"/>
              <a:defRPr sz="2800" b="1">
                <a:solidFill>
                  <a:schemeClr val="tx1"/>
                </a:solidFill>
                <a:latin typeface="Arial Narrow" pitchFamily="34" charset="0"/>
                <a:ea typeface="楷体_GB2312" pitchFamily="49" charset="-122"/>
              </a:defRPr>
            </a:lvl3pPr>
            <a:lvl4pPr marL="1600200" indent="-228600" algn="l">
              <a:spcBef>
                <a:spcPct val="20000"/>
              </a:spcBef>
              <a:buClr>
                <a:schemeClr val="accent2"/>
              </a:buClr>
              <a:buFont typeface="Wingdings" pitchFamily="2" charset="2"/>
              <a:buChar char="n"/>
              <a:defRPr sz="2400" b="1">
                <a:solidFill>
                  <a:schemeClr val="tx1"/>
                </a:solidFill>
                <a:latin typeface="Arial Narrow" pitchFamily="34" charset="0"/>
                <a:ea typeface="楷体_GB2312" pitchFamily="49" charset="-122"/>
              </a:defRPr>
            </a:lvl4pPr>
            <a:lvl5pPr marL="2057400" indent="-228600" algn="l">
              <a:spcBef>
                <a:spcPct val="25000"/>
              </a:spcBef>
              <a:buClr>
                <a:schemeClr val="accent2"/>
              </a:buClr>
              <a:buFont typeface="Wingdings" pitchFamily="2" charset="2"/>
              <a:buChar char="§"/>
              <a:defRPr sz="2400" b="1">
                <a:solidFill>
                  <a:schemeClr val="tx1"/>
                </a:solidFill>
                <a:latin typeface="Arial Narrow" pitchFamily="34" charset="0"/>
                <a:ea typeface="楷体_GB2312" pitchFamily="49" charset="-122"/>
              </a:defRPr>
            </a:lvl5pPr>
            <a:lvl6pPr marL="25146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6pPr>
            <a:lvl7pPr marL="29718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7pPr>
            <a:lvl8pPr marL="34290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8pPr>
            <a:lvl9pPr marL="38862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9pPr>
          </a:lstStyle>
          <a:p>
            <a:pPr>
              <a:buClr>
                <a:srgbClr val="CC0000"/>
              </a:buClr>
              <a:buFont typeface="Wingdings" pitchFamily="2" charset="2"/>
              <a:buNone/>
              <a:defRPr/>
            </a:pPr>
            <a:r>
              <a:rPr lang="zh-CN" altLang="en-US" sz="2400" kern="0" dirty="0" smtClean="0">
                <a:solidFill>
                  <a:srgbClr val="993300"/>
                </a:solidFill>
              </a:rPr>
              <a:t>两个现实情况</a:t>
            </a:r>
          </a:p>
        </p:txBody>
      </p:sp>
      <p:pic>
        <p:nvPicPr>
          <p:cNvPr id="7" name="Picture 19" descr="441"/>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37938"/>
          <a:stretch/>
        </p:blipFill>
        <p:spPr bwMode="auto">
          <a:xfrm>
            <a:off x="4283968" y="4005064"/>
            <a:ext cx="3117371" cy="2532983"/>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27576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strips(downRight)">
                                      <p:cBhvr>
                                        <p:cTn id="7" dur="500"/>
                                        <p:tgtEl>
                                          <p:spTgt spid="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strips(downRight)">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1675" y="71438"/>
            <a:ext cx="7888288" cy="646112"/>
          </a:xfrm>
        </p:spPr>
        <p:txBody>
          <a:bodyPr rtlCol="0"/>
          <a:lstStyle/>
          <a:p>
            <a:pPr fontAlgn="auto">
              <a:spcAft>
                <a:spcPts val="0"/>
              </a:spcAft>
              <a:defRPr/>
            </a:pPr>
            <a:r>
              <a:rPr lang="en-US" altLang="zh-CN" dirty="0"/>
              <a:t>6.7  </a:t>
            </a:r>
            <a:r>
              <a:rPr lang="zh-CN" altLang="en-US" dirty="0"/>
              <a:t>多级放大电路的频率响应</a:t>
            </a:r>
          </a:p>
        </p:txBody>
      </p:sp>
      <p:grpSp>
        <p:nvGrpSpPr>
          <p:cNvPr id="13" name="Group 32"/>
          <p:cNvGrpSpPr>
            <a:grpSpLocks/>
          </p:cNvGrpSpPr>
          <p:nvPr/>
        </p:nvGrpSpPr>
        <p:grpSpPr bwMode="auto">
          <a:xfrm>
            <a:off x="1647825" y="1176338"/>
            <a:ext cx="6019800" cy="1828800"/>
            <a:chOff x="960" y="960"/>
            <a:chExt cx="3792" cy="1152"/>
          </a:xfrm>
        </p:grpSpPr>
        <p:sp>
          <p:nvSpPr>
            <p:cNvPr id="14" name="AutoShape 33" descr="羊皮纸"/>
            <p:cNvSpPr>
              <a:spLocks noChangeArrowheads="1"/>
            </p:cNvSpPr>
            <p:nvPr/>
          </p:nvSpPr>
          <p:spPr bwMode="auto">
            <a:xfrm>
              <a:off x="960" y="960"/>
              <a:ext cx="3792" cy="1152"/>
            </a:xfrm>
            <a:prstGeom prst="roundRect">
              <a:avLst>
                <a:gd name="adj" fmla="val 16667"/>
              </a:avLst>
            </a:prstGeom>
            <a:blipFill dpi="0" rotWithShape="0">
              <a:blip r:embed="rId3"/>
              <a:srcRect/>
              <a:tile tx="0" ty="0" sx="100000" sy="100000" flip="none" algn="tl"/>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zh-CN" altLang="en-US" b="1" kern="0">
                <a:solidFill>
                  <a:srgbClr val="000000"/>
                </a:solidFill>
                <a:latin typeface="Arial Narrow" pitchFamily="34" charset="0"/>
                <a:ea typeface="+mn-ea"/>
              </a:endParaRPr>
            </a:p>
          </p:txBody>
        </p:sp>
        <p:graphicFrame>
          <p:nvGraphicFramePr>
            <p:cNvPr id="77836" name="Object 34"/>
            <p:cNvGraphicFramePr>
              <a:graphicFrameLocks noChangeAspect="1"/>
            </p:cNvGraphicFramePr>
            <p:nvPr/>
          </p:nvGraphicFramePr>
          <p:xfrm>
            <a:off x="1056" y="1056"/>
            <a:ext cx="3691" cy="975"/>
          </p:xfrm>
          <a:graphic>
            <a:graphicData uri="http://schemas.openxmlformats.org/presentationml/2006/ole">
              <mc:AlternateContent xmlns:mc="http://schemas.openxmlformats.org/markup-compatibility/2006">
                <mc:Choice xmlns:v="urn:schemas-microsoft-com:vml" Requires="v">
                  <p:oleObj spid="_x0000_s57670" name="Picture2" r:id="rId4" imgW="4181856" imgH="1104900" progId="Word.Picture.8">
                    <p:embed/>
                  </p:oleObj>
                </mc:Choice>
                <mc:Fallback>
                  <p:oleObj name="Picture2" r:id="rId4" imgW="4181856" imgH="110490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6" y="1056"/>
                          <a:ext cx="3691" cy="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77828" name="Text Box 35"/>
          <p:cNvSpPr txBox="1">
            <a:spLocks noChangeArrowheads="1"/>
          </p:cNvSpPr>
          <p:nvPr/>
        </p:nvSpPr>
        <p:spPr bwMode="auto">
          <a:xfrm>
            <a:off x="457200" y="728663"/>
            <a:ext cx="419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spcBef>
                <a:spcPct val="50000"/>
              </a:spcBef>
            </a:pPr>
            <a:r>
              <a:rPr kumimoji="1" lang="en-US" altLang="zh-CN" sz="2400" b="1">
                <a:solidFill>
                  <a:srgbClr val="CC0000"/>
                </a:solidFill>
                <a:latin typeface="Times New Roman" pitchFamily="18" charset="0"/>
                <a:ea typeface="楷体_GB2312" pitchFamily="1" charset="-122"/>
              </a:rPr>
              <a:t>1.  </a:t>
            </a:r>
            <a:r>
              <a:rPr kumimoji="1" lang="zh-CN" altLang="en-US" sz="2400" b="1">
                <a:solidFill>
                  <a:srgbClr val="CC0000"/>
                </a:solidFill>
                <a:latin typeface="Times New Roman" pitchFamily="18" charset="0"/>
                <a:ea typeface="楷体_GB2312" pitchFamily="1" charset="-122"/>
              </a:rPr>
              <a:t>多级放大电路的增益</a:t>
            </a:r>
          </a:p>
        </p:txBody>
      </p:sp>
      <p:graphicFrame>
        <p:nvGraphicFramePr>
          <p:cNvPr id="17" name="Object 36"/>
          <p:cNvGraphicFramePr>
            <a:graphicFrameLocks noChangeAspect="1"/>
          </p:cNvGraphicFramePr>
          <p:nvPr>
            <p:extLst>
              <p:ext uri="{D42A27DB-BD31-4B8C-83A1-F6EECF244321}">
                <p14:modId xmlns:p14="http://schemas.microsoft.com/office/powerpoint/2010/main" val="3049422079"/>
              </p:ext>
            </p:extLst>
          </p:nvPr>
        </p:nvGraphicFramePr>
        <p:xfrm>
          <a:off x="1270595" y="3921671"/>
          <a:ext cx="2001838" cy="795337"/>
        </p:xfrm>
        <a:graphic>
          <a:graphicData uri="http://schemas.openxmlformats.org/presentationml/2006/ole">
            <mc:AlternateContent xmlns:mc="http://schemas.openxmlformats.org/markup-compatibility/2006">
              <mc:Choice xmlns:v="urn:schemas-microsoft-com:vml" Requires="v">
                <p:oleObj spid="_x0000_s57671" name="公式" r:id="rId6" imgW="1054100" imgH="419100" progId="Equation.3">
                  <p:embed/>
                </p:oleObj>
              </mc:Choice>
              <mc:Fallback>
                <p:oleObj name="公式" r:id="rId6" imgW="1054100" imgH="4191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70595" y="3921671"/>
                        <a:ext cx="2001838" cy="795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37"/>
          <p:cNvGraphicFramePr>
            <a:graphicFrameLocks noChangeAspect="1"/>
          </p:cNvGraphicFramePr>
          <p:nvPr>
            <p:extLst>
              <p:ext uri="{D42A27DB-BD31-4B8C-83A1-F6EECF244321}">
                <p14:modId xmlns:p14="http://schemas.microsoft.com/office/powerpoint/2010/main" val="1587444169"/>
              </p:ext>
            </p:extLst>
          </p:nvPr>
        </p:nvGraphicFramePr>
        <p:xfrm>
          <a:off x="3327995" y="3883571"/>
          <a:ext cx="4124325" cy="892175"/>
        </p:xfrm>
        <a:graphic>
          <a:graphicData uri="http://schemas.openxmlformats.org/presentationml/2006/ole">
            <mc:AlternateContent xmlns:mc="http://schemas.openxmlformats.org/markup-compatibility/2006">
              <mc:Choice xmlns:v="urn:schemas-microsoft-com:vml" Requires="v">
                <p:oleObj spid="_x0000_s57672" name="Equation" r:id="rId8" imgW="2171700" imgH="469900" progId="Equation.3">
                  <p:embed/>
                </p:oleObj>
              </mc:Choice>
              <mc:Fallback>
                <p:oleObj name="Equation" r:id="rId8" imgW="2171700" imgH="4699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27995" y="3883571"/>
                        <a:ext cx="4124325" cy="892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 name="Object 38"/>
          <p:cNvGraphicFramePr>
            <a:graphicFrameLocks noChangeAspect="1"/>
          </p:cNvGraphicFramePr>
          <p:nvPr>
            <p:extLst>
              <p:ext uri="{D42A27DB-BD31-4B8C-83A1-F6EECF244321}">
                <p14:modId xmlns:p14="http://schemas.microsoft.com/office/powerpoint/2010/main" val="260808471"/>
              </p:ext>
            </p:extLst>
          </p:nvPr>
        </p:nvGraphicFramePr>
        <p:xfrm>
          <a:off x="2153245" y="4844008"/>
          <a:ext cx="3959225" cy="457200"/>
        </p:xfrm>
        <a:graphic>
          <a:graphicData uri="http://schemas.openxmlformats.org/presentationml/2006/ole">
            <mc:AlternateContent xmlns:mc="http://schemas.openxmlformats.org/markup-compatibility/2006">
              <mc:Choice xmlns:v="urn:schemas-microsoft-com:vml" Requires="v">
                <p:oleObj spid="_x0000_s57673" name="Equation" r:id="rId10" imgW="2070100" imgH="241300" progId="Equation.3">
                  <p:embed/>
                </p:oleObj>
              </mc:Choice>
              <mc:Fallback>
                <p:oleObj name="Equation" r:id="rId10" imgW="2070100" imgH="2413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53245" y="4844008"/>
                        <a:ext cx="395922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0404013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ox(out)">
                                      <p:cBhvr>
                                        <p:cTn id="7" dur="500"/>
                                        <p:tgtEl>
                                          <p:spTgt spid="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strips(downRight)">
                                      <p:cBhvr>
                                        <p:cTn id="12" dur="500"/>
                                        <p:tgtEl>
                                          <p:spTgt spid="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strips(downRight)">
                                      <p:cBhvr>
                                        <p:cTn id="17" dur="500"/>
                                        <p:tgtEl>
                                          <p:spTgt spid="1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strips(downRight)">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1675" y="71438"/>
            <a:ext cx="7888288" cy="646112"/>
          </a:xfrm>
        </p:spPr>
        <p:txBody>
          <a:bodyPr rtlCol="0"/>
          <a:lstStyle/>
          <a:p>
            <a:pPr fontAlgn="auto">
              <a:spcAft>
                <a:spcPts val="0"/>
              </a:spcAft>
              <a:defRPr/>
            </a:pPr>
            <a:r>
              <a:rPr lang="en-US" altLang="zh-CN" dirty="0"/>
              <a:t>6.7  </a:t>
            </a:r>
            <a:r>
              <a:rPr lang="zh-CN" altLang="en-US" dirty="0"/>
              <a:t>多级放大电路的频率响应</a:t>
            </a:r>
          </a:p>
        </p:txBody>
      </p:sp>
      <p:sp>
        <p:nvSpPr>
          <p:cNvPr id="78851" name="Text Box 58"/>
          <p:cNvSpPr txBox="1">
            <a:spLocks noChangeArrowheads="1"/>
          </p:cNvSpPr>
          <p:nvPr/>
        </p:nvSpPr>
        <p:spPr bwMode="auto">
          <a:xfrm>
            <a:off x="381000" y="739775"/>
            <a:ext cx="579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spcBef>
                <a:spcPct val="50000"/>
              </a:spcBef>
            </a:pPr>
            <a:r>
              <a:rPr kumimoji="1" lang="en-US" altLang="zh-CN" sz="2400" b="1">
                <a:solidFill>
                  <a:srgbClr val="CC0000"/>
                </a:solidFill>
                <a:latin typeface="Times New Roman" pitchFamily="18" charset="0"/>
                <a:ea typeface="楷体_GB2312" pitchFamily="1" charset="-122"/>
              </a:rPr>
              <a:t>2. </a:t>
            </a:r>
            <a:r>
              <a:rPr kumimoji="1" lang="zh-CN" altLang="en-US" sz="2400" b="1">
                <a:solidFill>
                  <a:srgbClr val="CC0000"/>
                </a:solidFill>
                <a:latin typeface="Times New Roman" pitchFamily="18" charset="0"/>
                <a:ea typeface="楷体_GB2312" pitchFamily="1" charset="-122"/>
              </a:rPr>
              <a:t>多级放大电路的频率响应</a:t>
            </a:r>
          </a:p>
        </p:txBody>
      </p:sp>
      <p:grpSp>
        <p:nvGrpSpPr>
          <p:cNvPr id="17" name="Group 59"/>
          <p:cNvGrpSpPr>
            <a:grpSpLocks/>
          </p:cNvGrpSpPr>
          <p:nvPr/>
        </p:nvGrpSpPr>
        <p:grpSpPr bwMode="auto">
          <a:xfrm>
            <a:off x="228600" y="2413000"/>
            <a:ext cx="2362200" cy="1981200"/>
            <a:chOff x="144" y="1776"/>
            <a:chExt cx="1488" cy="1248"/>
          </a:xfrm>
        </p:grpSpPr>
        <p:sp>
          <p:nvSpPr>
            <p:cNvPr id="78862" name="AutoShape 60" descr="羊皮纸"/>
            <p:cNvSpPr>
              <a:spLocks noChangeArrowheads="1"/>
            </p:cNvSpPr>
            <p:nvPr/>
          </p:nvSpPr>
          <p:spPr bwMode="auto">
            <a:xfrm>
              <a:off x="144" y="1776"/>
              <a:ext cx="1488" cy="1248"/>
            </a:xfrm>
            <a:prstGeom prst="roundRect">
              <a:avLst>
                <a:gd name="adj" fmla="val 16667"/>
              </a:avLst>
            </a:prstGeom>
            <a:blipFill dpi="0" rotWithShape="0">
              <a:blip r:embed="rId3"/>
              <a:srcRect/>
              <a:tile tx="0" ty="0" sx="100000" sy="100000" flip="none" algn="tl"/>
            </a:bli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b="1">
                <a:solidFill>
                  <a:srgbClr val="000000"/>
                </a:solidFill>
                <a:latin typeface="Arial Narrow" pitchFamily="34" charset="0"/>
              </a:endParaRPr>
            </a:p>
          </p:txBody>
        </p:sp>
        <p:sp>
          <p:nvSpPr>
            <p:cNvPr id="78863" name="Text Box 61"/>
            <p:cNvSpPr txBox="1">
              <a:spLocks noChangeArrowheads="1"/>
            </p:cNvSpPr>
            <p:nvPr/>
          </p:nvSpPr>
          <p:spPr bwMode="auto">
            <a:xfrm>
              <a:off x="192" y="1776"/>
              <a:ext cx="1392" cy="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20000"/>
                </a:lnSpc>
                <a:spcBef>
                  <a:spcPct val="50000"/>
                </a:spcBef>
              </a:pPr>
              <a:r>
                <a:rPr kumimoji="1" lang="en-US" altLang="zh-CN" sz="2400" b="1">
                  <a:solidFill>
                    <a:srgbClr val="FF0000"/>
                  </a:solidFill>
                  <a:latin typeface="Times New Roman" pitchFamily="18" charset="0"/>
                  <a:ea typeface="楷体_GB2312" pitchFamily="1" charset="-122"/>
                  <a:sym typeface="Symbol" pitchFamily="18" charset="2"/>
                </a:rPr>
                <a:t>•</a:t>
              </a:r>
              <a:r>
                <a:rPr kumimoji="1" lang="en-US" altLang="zh-CN" sz="2400" b="1">
                  <a:solidFill>
                    <a:srgbClr val="000000"/>
                  </a:solidFill>
                  <a:latin typeface="楷体_GB2312" pitchFamily="1" charset="-122"/>
                  <a:ea typeface="楷体_GB2312" pitchFamily="1" charset="-122"/>
                  <a:sym typeface="Symbol" pitchFamily="18" charset="2"/>
                </a:rPr>
                <a:t> </a:t>
              </a:r>
              <a:r>
                <a:rPr kumimoji="1" lang="zh-CN" altLang="en-US" sz="2400" b="1">
                  <a:solidFill>
                    <a:srgbClr val="0000CC"/>
                  </a:solidFill>
                  <a:latin typeface="楷体_GB2312" pitchFamily="1" charset="-122"/>
                  <a:ea typeface="楷体_GB2312" pitchFamily="1" charset="-122"/>
                  <a:sym typeface="Symbol" pitchFamily="18" charset="2"/>
                </a:rPr>
                <a:t>多级放大电路的通频带比构成它的任何一级都窄。</a:t>
              </a:r>
              <a:endParaRPr kumimoji="1" lang="zh-CN" altLang="en-US" sz="2400" b="1">
                <a:solidFill>
                  <a:srgbClr val="0000CC"/>
                </a:solidFill>
                <a:latin typeface="楷体_GB2312" pitchFamily="1" charset="-122"/>
                <a:ea typeface="楷体_GB2312" pitchFamily="1" charset="-122"/>
              </a:endParaRPr>
            </a:p>
          </p:txBody>
        </p:sp>
      </p:grpSp>
      <p:sp>
        <p:nvSpPr>
          <p:cNvPr id="20" name="Text Box 62"/>
          <p:cNvSpPr txBox="1">
            <a:spLocks noChangeArrowheads="1"/>
          </p:cNvSpPr>
          <p:nvPr/>
        </p:nvSpPr>
        <p:spPr bwMode="auto">
          <a:xfrm>
            <a:off x="6400800" y="692150"/>
            <a:ext cx="220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20000"/>
              </a:lnSpc>
              <a:spcBef>
                <a:spcPct val="50000"/>
              </a:spcBef>
            </a:pPr>
            <a:r>
              <a:rPr kumimoji="1" lang="zh-CN" altLang="en-US" sz="2000" b="1">
                <a:solidFill>
                  <a:srgbClr val="000000"/>
                </a:solidFill>
                <a:latin typeface="Times New Roman" pitchFamily="18" charset="0"/>
                <a:ea typeface="楷体_GB2312" pitchFamily="1" charset="-122"/>
                <a:sym typeface="Symbol" pitchFamily="18" charset="2"/>
              </a:rPr>
              <a:t>（以两级为例）</a:t>
            </a:r>
          </a:p>
        </p:txBody>
      </p:sp>
      <p:grpSp>
        <p:nvGrpSpPr>
          <p:cNvPr id="21" name="Group 63"/>
          <p:cNvGrpSpPr>
            <a:grpSpLocks/>
          </p:cNvGrpSpPr>
          <p:nvPr/>
        </p:nvGrpSpPr>
        <p:grpSpPr bwMode="auto">
          <a:xfrm>
            <a:off x="304800" y="1193800"/>
            <a:ext cx="8610600" cy="962025"/>
            <a:chOff x="192" y="864"/>
            <a:chExt cx="5424" cy="606"/>
          </a:xfrm>
        </p:grpSpPr>
        <p:sp>
          <p:nvSpPr>
            <p:cNvPr id="22" name="Text Box 64"/>
            <p:cNvSpPr txBox="1">
              <a:spLocks noChangeArrowheads="1"/>
            </p:cNvSpPr>
            <p:nvPr/>
          </p:nvSpPr>
          <p:spPr bwMode="auto">
            <a:xfrm>
              <a:off x="2352" y="864"/>
              <a:ext cx="24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20000"/>
                </a:lnSpc>
                <a:spcBef>
                  <a:spcPct val="50000"/>
                </a:spcBef>
                <a:defRPr/>
              </a:pPr>
              <a:r>
                <a:rPr kumimoji="1" lang="zh-CN" altLang="en-US" sz="2000" b="1" kern="0">
                  <a:solidFill>
                    <a:srgbClr val="000000"/>
                  </a:solidFill>
                  <a:latin typeface="Times New Roman" pitchFamily="18" charset="0"/>
                  <a:ea typeface="楷体_GB2312" pitchFamily="49" charset="-122"/>
                  <a:sym typeface="Symbol" pitchFamily="18" charset="2"/>
                </a:rPr>
                <a:t>则单级的上下限频率处的增益为</a:t>
              </a:r>
            </a:p>
          </p:txBody>
        </p:sp>
        <p:sp>
          <p:nvSpPr>
            <p:cNvPr id="23" name="Text Box 65"/>
            <p:cNvSpPr txBox="1">
              <a:spLocks noChangeArrowheads="1"/>
            </p:cNvSpPr>
            <p:nvPr/>
          </p:nvSpPr>
          <p:spPr bwMode="auto">
            <a:xfrm>
              <a:off x="192" y="864"/>
              <a:ext cx="23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20000"/>
                </a:lnSpc>
                <a:spcBef>
                  <a:spcPct val="50000"/>
                </a:spcBef>
                <a:defRPr/>
              </a:pPr>
              <a:r>
                <a:rPr kumimoji="1" lang="zh-CN" altLang="en-US" sz="2000" b="1" kern="0">
                  <a:solidFill>
                    <a:srgbClr val="000000"/>
                  </a:solidFill>
                  <a:latin typeface="Times New Roman" pitchFamily="18" charset="0"/>
                  <a:ea typeface="楷体_GB2312" pitchFamily="49" charset="-122"/>
                  <a:sym typeface="Symbol" pitchFamily="18" charset="2"/>
                </a:rPr>
                <a:t>当两级增益和频带均相同时，</a:t>
              </a:r>
            </a:p>
          </p:txBody>
        </p:sp>
        <p:graphicFrame>
          <p:nvGraphicFramePr>
            <p:cNvPr id="78858" name="Object 66"/>
            <p:cNvGraphicFramePr>
              <a:graphicFrameLocks noChangeAspect="1"/>
            </p:cNvGraphicFramePr>
            <p:nvPr/>
          </p:nvGraphicFramePr>
          <p:xfrm>
            <a:off x="4706" y="912"/>
            <a:ext cx="910" cy="270"/>
          </p:xfrm>
          <a:graphic>
            <a:graphicData uri="http://schemas.openxmlformats.org/presentationml/2006/ole">
              <mc:AlternateContent xmlns:mc="http://schemas.openxmlformats.org/markup-compatibility/2006">
                <mc:Choice xmlns:v="urn:schemas-microsoft-com:vml" Requires="v">
                  <p:oleObj spid="_x0000_s58532" name="公式" r:id="rId4" imgW="723586" imgH="215806" progId="Equation.3">
                    <p:embed/>
                  </p:oleObj>
                </mc:Choice>
                <mc:Fallback>
                  <p:oleObj name="公式" r:id="rId4" imgW="723586" imgH="215806"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06" y="912"/>
                          <a:ext cx="910" cy="2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 name="Text Box 67"/>
            <p:cNvSpPr txBox="1">
              <a:spLocks noChangeArrowheads="1"/>
            </p:cNvSpPr>
            <p:nvPr/>
          </p:nvSpPr>
          <p:spPr bwMode="auto">
            <a:xfrm>
              <a:off x="192" y="1152"/>
              <a:ext cx="12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20000"/>
                </a:lnSpc>
                <a:spcBef>
                  <a:spcPct val="50000"/>
                </a:spcBef>
                <a:defRPr/>
              </a:pPr>
              <a:r>
                <a:rPr kumimoji="1" lang="zh-CN" altLang="en-US" sz="2000" b="1" kern="0">
                  <a:solidFill>
                    <a:srgbClr val="000000"/>
                  </a:solidFill>
                  <a:latin typeface="Times New Roman" pitchFamily="18" charset="0"/>
                  <a:ea typeface="楷体_GB2312" pitchFamily="49" charset="-122"/>
                  <a:sym typeface="Symbol" pitchFamily="18" charset="2"/>
                </a:rPr>
                <a:t>两级的增益为</a:t>
              </a:r>
            </a:p>
          </p:txBody>
        </p:sp>
        <p:graphicFrame>
          <p:nvGraphicFramePr>
            <p:cNvPr id="78860" name="Object 68"/>
            <p:cNvGraphicFramePr>
              <a:graphicFrameLocks noChangeAspect="1"/>
            </p:cNvGraphicFramePr>
            <p:nvPr/>
          </p:nvGraphicFramePr>
          <p:xfrm>
            <a:off x="1248" y="1200"/>
            <a:ext cx="1920" cy="270"/>
          </p:xfrm>
          <a:graphic>
            <a:graphicData uri="http://schemas.openxmlformats.org/presentationml/2006/ole">
              <mc:AlternateContent xmlns:mc="http://schemas.openxmlformats.org/markup-compatibility/2006">
                <mc:Choice xmlns:v="urn:schemas-microsoft-com:vml" Requires="v">
                  <p:oleObj spid="_x0000_s58533" name="公式" r:id="rId6" imgW="1523339" imgH="215806" progId="Equation.3">
                    <p:embed/>
                  </p:oleObj>
                </mc:Choice>
                <mc:Fallback>
                  <p:oleObj name="公式" r:id="rId6" imgW="1523339" imgH="215806"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48" y="1200"/>
                          <a:ext cx="1920" cy="2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 name="Text Box 69"/>
            <p:cNvSpPr txBox="1">
              <a:spLocks noChangeArrowheads="1"/>
            </p:cNvSpPr>
            <p:nvPr/>
          </p:nvSpPr>
          <p:spPr bwMode="auto">
            <a:xfrm>
              <a:off x="3216" y="1152"/>
              <a:ext cx="24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20000"/>
                </a:lnSpc>
                <a:spcBef>
                  <a:spcPct val="50000"/>
                </a:spcBef>
                <a:defRPr/>
              </a:pPr>
              <a:r>
                <a:rPr kumimoji="1" lang="zh-CN" altLang="en-US" sz="2000" b="1" kern="0">
                  <a:solidFill>
                    <a:srgbClr val="000000"/>
                  </a:solidFill>
                  <a:latin typeface="Times New Roman" pitchFamily="18" charset="0"/>
                  <a:ea typeface="楷体_GB2312" pitchFamily="49" charset="-122"/>
                  <a:sym typeface="Symbol" pitchFamily="18" charset="2"/>
                </a:rPr>
                <a:t>即两级的带宽小于单级带宽。</a:t>
              </a:r>
            </a:p>
          </p:txBody>
        </p:sp>
      </p:grpSp>
      <p:pic>
        <p:nvPicPr>
          <p:cNvPr id="28" name="Picture 70" descr="未标题-1 拷贝"/>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916238" y="2201863"/>
            <a:ext cx="5761037" cy="360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51372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strips(downRight)">
                                      <p:cBhvr>
                                        <p:cTn id="7" dur="500"/>
                                        <p:tgtEl>
                                          <p:spTgt spid="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up)">
                                      <p:cBhvr>
                                        <p:cTn id="12" dur="500"/>
                                        <p:tgtEl>
                                          <p:spTgt spid="2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left)">
                                      <p:cBhvr>
                                        <p:cTn id="17" dur="500"/>
                                        <p:tgtEl>
                                          <p:spTgt spid="2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strips(downRight)">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ChangeArrowheads="1"/>
          </p:cNvSpPr>
          <p:nvPr/>
        </p:nvSpPr>
        <p:spPr bwMode="auto">
          <a:xfrm>
            <a:off x="755650" y="765175"/>
            <a:ext cx="29194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p>
            <a:pPr algn="l">
              <a:lnSpc>
                <a:spcPct val="90000"/>
              </a:lnSpc>
            </a:pPr>
            <a:r>
              <a:rPr lang="zh-CN" sz="6000" b="1">
                <a:solidFill>
                  <a:srgbClr val="FF3300"/>
                </a:solidFill>
                <a:ea typeface="黑体" pitchFamily="49" charset="-122"/>
              </a:rPr>
              <a:t>作业：</a:t>
            </a:r>
            <a:endParaRPr lang="zh-CN" sz="6000" b="1">
              <a:solidFill>
                <a:srgbClr val="0033CC"/>
              </a:solidFill>
              <a:ea typeface="黑体" pitchFamily="49" charset="-122"/>
            </a:endParaRPr>
          </a:p>
        </p:txBody>
      </p:sp>
      <p:sp>
        <p:nvSpPr>
          <p:cNvPr id="258051" name="Text Box 11">
            <a:hlinkClick r:id="rId2" action="ppaction://hlinkpres?slideindex=1&amp;slidetitle=没有幻灯片标题"/>
          </p:cNvPr>
          <p:cNvSpPr txBox="1">
            <a:spLocks noChangeArrowheads="1"/>
          </p:cNvSpPr>
          <p:nvPr/>
        </p:nvSpPr>
        <p:spPr bwMode="auto">
          <a:xfrm>
            <a:off x="900113" y="2781300"/>
            <a:ext cx="7834312" cy="124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sz="2400">
                <a:solidFill>
                  <a:schemeClr val="tx1"/>
                </a:solidFill>
                <a:latin typeface="Times New Roman" pitchFamily="18" charset="0"/>
                <a:ea typeface="宋体" pitchFamily="2" charset="-122"/>
              </a:defRPr>
            </a:lvl1pPr>
            <a:lvl2pPr marL="742950" indent="-285750" algn="l">
              <a:defRPr sz="2400">
                <a:solidFill>
                  <a:schemeClr val="tx1"/>
                </a:solidFill>
                <a:latin typeface="Times New Roman" pitchFamily="18" charset="0"/>
                <a:ea typeface="宋体" pitchFamily="2" charset="-122"/>
              </a:defRPr>
            </a:lvl2pPr>
            <a:lvl3pPr marL="1143000" indent="-228600" algn="l">
              <a:defRPr sz="2400">
                <a:solidFill>
                  <a:schemeClr val="tx1"/>
                </a:solidFill>
                <a:latin typeface="Times New Roman" pitchFamily="18" charset="0"/>
                <a:ea typeface="宋体" pitchFamily="2" charset="-122"/>
              </a:defRPr>
            </a:lvl3pPr>
            <a:lvl4pPr marL="1600200" indent="-228600" algn="l">
              <a:defRPr sz="2400">
                <a:solidFill>
                  <a:schemeClr val="tx1"/>
                </a:solidFill>
                <a:latin typeface="Times New Roman" pitchFamily="18" charset="0"/>
                <a:ea typeface="宋体" pitchFamily="2" charset="-122"/>
              </a:defRPr>
            </a:lvl4pPr>
            <a:lvl5pPr marL="2057400" indent="-228600" algn="l">
              <a:defRPr sz="2400">
                <a:solidFill>
                  <a:schemeClr val="tx1"/>
                </a:solidFill>
                <a:latin typeface="Times New Roman" pitchFamily="18" charset="0"/>
                <a:ea typeface="宋体" pitchFamily="2" charset="-122"/>
              </a:defRPr>
            </a:lvl5pPr>
            <a:lvl6pPr marL="2514600" indent="-228600"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6pPr>
            <a:lvl7pPr marL="2971800" indent="-228600"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7pPr>
            <a:lvl8pPr marL="3429000" indent="-228600"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8pPr>
            <a:lvl9pPr marL="3886200" indent="-228600" fontAlgn="base">
              <a:spcBef>
                <a:spcPct val="0"/>
              </a:spcBef>
              <a:spcAft>
                <a:spcPct val="0"/>
              </a:spcAft>
              <a:buFont typeface="Arial" pitchFamily="34" charset="0"/>
              <a:defRPr sz="2400">
                <a:solidFill>
                  <a:schemeClr val="tx1"/>
                </a:solidFill>
                <a:latin typeface="Times New Roman" pitchFamily="18" charset="0"/>
                <a:ea typeface="宋体" pitchFamily="2" charset="-122"/>
              </a:defRPr>
            </a:lvl9pPr>
          </a:lstStyle>
          <a:p>
            <a:pPr>
              <a:lnSpc>
                <a:spcPct val="140000"/>
              </a:lnSpc>
              <a:spcBef>
                <a:spcPct val="50000"/>
              </a:spcBef>
            </a:pPr>
            <a:r>
              <a:rPr lang="zh-CN" altLang="zh-CN" sz="6000" b="1" dirty="0" smtClean="0">
                <a:ea typeface="黑体" pitchFamily="49" charset="-122"/>
              </a:rPr>
              <a:t> </a:t>
            </a:r>
            <a:r>
              <a:rPr lang="en-US" altLang="zh-CN" sz="6000" b="1" dirty="0" smtClean="0">
                <a:ea typeface="黑体" pitchFamily="49" charset="-122"/>
              </a:rPr>
              <a:t>p 263 </a:t>
            </a:r>
            <a:r>
              <a:rPr lang="en-US" altLang="zh-CN" sz="6000" b="1" dirty="0" smtClean="0">
                <a:ea typeface="黑体" pitchFamily="49" charset="-122"/>
              </a:rPr>
              <a:t>6.4.4  6.4.8</a:t>
            </a:r>
            <a:r>
              <a:rPr lang="zh-CN" altLang="zh-CN" dirty="0" smtClean="0">
                <a:ea typeface="楷体_GB2312" pitchFamily="1" charset="-122"/>
              </a:rPr>
              <a:t>  </a:t>
            </a:r>
            <a:endParaRPr lang="zh-CN" altLang="zh-CN" dirty="0">
              <a:ea typeface="楷体_GB2312" pitchFamily="1" charset="-122"/>
            </a:endParaRPr>
          </a:p>
        </p:txBody>
      </p:sp>
    </p:spTree>
    <p:extLst>
      <p:ext uri="{BB962C8B-B14F-4D97-AF65-F5344CB8AC3E}">
        <p14:creationId xmlns:p14="http://schemas.microsoft.com/office/powerpoint/2010/main" val="21335872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afterEffect">
                                  <p:stCondLst>
                                    <p:cond delay="200"/>
                                  </p:stCondLst>
                                  <p:childTnLst>
                                    <p:set>
                                      <p:cBhvr>
                                        <p:cTn id="6" dur="1" fill="hold">
                                          <p:stCondLst>
                                            <p:cond delay="0"/>
                                          </p:stCondLst>
                                        </p:cTn>
                                        <p:tgtEl>
                                          <p:spTgt spid="258051"/>
                                        </p:tgtEl>
                                        <p:attrNameLst>
                                          <p:attrName>style.visibility</p:attrName>
                                        </p:attrNameLst>
                                      </p:cBhvr>
                                      <p:to>
                                        <p:strVal val="visible"/>
                                      </p:to>
                                    </p:set>
                                    <p:animEffect transition="in" filter="blinds(vertical)">
                                      <p:cBhvr>
                                        <p:cTn id="7" dur="500"/>
                                        <p:tgtEl>
                                          <p:spTgt spid="258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1"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body" idx="1"/>
          </p:nvPr>
        </p:nvSpPr>
        <p:spPr>
          <a:xfrm>
            <a:off x="755650" y="908050"/>
            <a:ext cx="7772400" cy="5761038"/>
          </a:xfrm>
          <a:noFill/>
        </p:spPr>
        <p:txBody>
          <a:bodyPr/>
          <a:lstStyle/>
          <a:p>
            <a:pPr eaLnBrk="1" hangingPunct="1">
              <a:buFontTx/>
              <a:buNone/>
            </a:pPr>
            <a:r>
              <a:rPr lang="zh-CN" altLang="en-US" sz="2000" b="1" dirty="0" smtClean="0">
                <a:solidFill>
                  <a:srgbClr val="FF0000"/>
                </a:solidFill>
              </a:rPr>
              <a:t>教学要求</a:t>
            </a:r>
            <a:endParaRPr lang="zh-CN" altLang="en-US" sz="2000" b="1" dirty="0" smtClean="0"/>
          </a:p>
          <a:p>
            <a:pPr eaLnBrk="1" hangingPunct="1">
              <a:buFontTx/>
              <a:buNone/>
            </a:pPr>
            <a:r>
              <a:rPr lang="zh-CN" altLang="en-US" sz="2400" b="1" dirty="0" smtClean="0">
                <a:latin typeface="楷体_GB2312" pitchFamily="1" charset="-122"/>
                <a:ea typeface="楷体_GB2312" pitchFamily="1" charset="-122"/>
              </a:rPr>
              <a:t>　　</a:t>
            </a:r>
          </a:p>
        </p:txBody>
      </p:sp>
      <p:sp>
        <p:nvSpPr>
          <p:cNvPr id="148483" name="Rectangle 3"/>
          <p:cNvSpPr>
            <a:spLocks noGrp="1" noChangeArrowheads="1"/>
          </p:cNvSpPr>
          <p:nvPr>
            <p:ph type="title"/>
          </p:nvPr>
        </p:nvSpPr>
        <p:spPr>
          <a:xfrm>
            <a:off x="684213" y="44450"/>
            <a:ext cx="7772400" cy="633413"/>
          </a:xfrm>
          <a:noFill/>
        </p:spPr>
        <p:txBody>
          <a:bodyPr/>
          <a:lstStyle/>
          <a:p>
            <a:pPr eaLnBrk="1" hangingPunct="1"/>
            <a:r>
              <a:rPr lang="zh-CN" altLang="zh-CN" sz="3200" b="1" dirty="0" smtClean="0">
                <a:solidFill>
                  <a:srgbClr val="000099"/>
                </a:solidFill>
              </a:rPr>
              <a:t>第</a:t>
            </a:r>
            <a:r>
              <a:rPr lang="zh-CN" altLang="en-US" sz="3200" b="1" dirty="0">
                <a:solidFill>
                  <a:srgbClr val="000099"/>
                </a:solidFill>
              </a:rPr>
              <a:t>六</a:t>
            </a:r>
            <a:r>
              <a:rPr lang="zh-CN" altLang="zh-CN" sz="3200" b="1" dirty="0" smtClean="0">
                <a:solidFill>
                  <a:srgbClr val="000099"/>
                </a:solidFill>
              </a:rPr>
              <a:t>章   </a:t>
            </a:r>
            <a:r>
              <a:rPr lang="zh-CN" altLang="en-US" sz="3200" b="1" dirty="0" smtClean="0">
                <a:solidFill>
                  <a:srgbClr val="000099"/>
                </a:solidFill>
              </a:rPr>
              <a:t>频率响应</a:t>
            </a:r>
            <a:endParaRPr lang="zh-CN" altLang="zh-CN" sz="3200" b="1" dirty="0" smtClean="0">
              <a:solidFill>
                <a:srgbClr val="000099"/>
              </a:solidFill>
            </a:endParaRPr>
          </a:p>
        </p:txBody>
      </p:sp>
      <p:sp>
        <p:nvSpPr>
          <p:cNvPr id="148484" name="Rectangle 4"/>
          <p:cNvSpPr>
            <a:spLocks noChangeArrowheads="1"/>
          </p:cNvSpPr>
          <p:nvPr/>
        </p:nvSpPr>
        <p:spPr bwMode="auto">
          <a:xfrm>
            <a:off x="0" y="692150"/>
            <a:ext cx="9144000" cy="71438"/>
          </a:xfrm>
          <a:prstGeom prst="rect">
            <a:avLst/>
          </a:prstGeom>
          <a:blipFill dpi="0" rotWithShape="1">
            <a:blip r:embed="rId3"/>
            <a:srcRect/>
            <a:tile tx="0" ty="0" sx="100000" sy="100000" flip="none" algn="tl"/>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itchFamily="18" charset="0"/>
                <a:ea typeface="楷体_GB2312" pitchFamily="1" charset="-122"/>
              </a:defRPr>
            </a:lvl1pPr>
            <a:lvl2pPr marL="742950" indent="-285750" eaLnBrk="0" hangingPunct="0">
              <a:defRPr sz="2400">
                <a:solidFill>
                  <a:schemeClr val="tx1"/>
                </a:solidFill>
                <a:latin typeface="Times New Roman" pitchFamily="18" charset="0"/>
                <a:ea typeface="楷体_GB2312" pitchFamily="1" charset="-122"/>
              </a:defRPr>
            </a:lvl2pPr>
            <a:lvl3pPr marL="1143000" indent="-228600" eaLnBrk="0" hangingPunct="0">
              <a:defRPr sz="2400">
                <a:solidFill>
                  <a:schemeClr val="tx1"/>
                </a:solidFill>
                <a:latin typeface="Times New Roman" pitchFamily="18" charset="0"/>
                <a:ea typeface="楷体_GB2312" pitchFamily="1" charset="-122"/>
              </a:defRPr>
            </a:lvl3pPr>
            <a:lvl4pPr marL="1600200" indent="-228600" eaLnBrk="0" hangingPunct="0">
              <a:defRPr sz="2400">
                <a:solidFill>
                  <a:schemeClr val="tx1"/>
                </a:solidFill>
                <a:latin typeface="Times New Roman" pitchFamily="18" charset="0"/>
                <a:ea typeface="楷体_GB2312" pitchFamily="1" charset="-122"/>
              </a:defRPr>
            </a:lvl4pPr>
            <a:lvl5pPr marL="2057400" indent="-228600" eaLnBrk="0" hangingPunct="0">
              <a:defRPr sz="2400">
                <a:solidFill>
                  <a:schemeClr val="tx1"/>
                </a:solidFill>
                <a:latin typeface="Times New Roman" pitchFamily="18" charset="0"/>
                <a:ea typeface="楷体_GB2312" pitchFamily="1" charset="-122"/>
              </a:defRPr>
            </a:lvl5pPr>
            <a:lvl6pPr marL="25146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6pPr>
            <a:lvl7pPr marL="29718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7pPr>
            <a:lvl8pPr marL="34290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8pPr>
            <a:lvl9pPr marL="3886200" indent="-228600" algn="ctr" eaLnBrk="0" fontAlgn="base" hangingPunct="0">
              <a:spcBef>
                <a:spcPct val="0"/>
              </a:spcBef>
              <a:spcAft>
                <a:spcPct val="0"/>
              </a:spcAft>
              <a:buFont typeface="Arial" pitchFamily="34" charset="0"/>
              <a:defRPr sz="2400">
                <a:solidFill>
                  <a:schemeClr val="tx1"/>
                </a:solidFill>
                <a:latin typeface="Times New Roman" pitchFamily="18" charset="0"/>
                <a:ea typeface="楷体_GB2312" pitchFamily="1" charset="-122"/>
              </a:defRPr>
            </a:lvl9pPr>
          </a:lstStyle>
          <a:p>
            <a:pPr eaLnBrk="1" hangingPunct="1"/>
            <a:endParaRPr lang="zh-CN" altLang="en-US"/>
          </a:p>
        </p:txBody>
      </p:sp>
      <p:sp>
        <p:nvSpPr>
          <p:cNvPr id="5" name="Rectangle 2"/>
          <p:cNvSpPr txBox="1">
            <a:spLocks noChangeArrowheads="1"/>
          </p:cNvSpPr>
          <p:nvPr/>
        </p:nvSpPr>
        <p:spPr>
          <a:xfrm>
            <a:off x="18147" y="836712"/>
            <a:ext cx="8783638" cy="5762625"/>
          </a:xfrm>
          <a:prstGeom prst="rect">
            <a:avLst/>
          </a:prstGeom>
          <a:no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Tx/>
              <a:buNone/>
            </a:pPr>
            <a:endParaRPr lang="en-US" altLang="zh-CN" sz="2800" b="1" dirty="0" smtClean="0">
              <a:latin typeface="楷体_GB2312" pitchFamily="1" charset="-122"/>
              <a:ea typeface="楷体_GB2312" pitchFamily="1" charset="-122"/>
            </a:endParaRPr>
          </a:p>
          <a:p>
            <a:pPr>
              <a:buFontTx/>
              <a:buNone/>
            </a:pPr>
            <a:r>
              <a:rPr lang="en-US" altLang="zh-CN" sz="2800" b="1" dirty="0">
                <a:latin typeface="楷体_GB2312" pitchFamily="1" charset="-122"/>
                <a:ea typeface="楷体_GB2312" pitchFamily="1" charset="-122"/>
              </a:rPr>
              <a:t> </a:t>
            </a:r>
            <a:r>
              <a:rPr lang="en-US" altLang="zh-CN" sz="2800" b="1" dirty="0" smtClean="0">
                <a:latin typeface="楷体_GB2312" pitchFamily="1" charset="-122"/>
                <a:ea typeface="楷体_GB2312" pitchFamily="1" charset="-122"/>
              </a:rPr>
              <a:t>  1.</a:t>
            </a:r>
            <a:r>
              <a:rPr lang="zh-CN" altLang="en-US" sz="2800" b="1" dirty="0" smtClean="0">
                <a:latin typeface="楷体_GB2312" pitchFamily="1" charset="-122"/>
                <a:ea typeface="楷体_GB2312" pitchFamily="1" charset="-122"/>
              </a:rPr>
              <a:t>分析放大电路频率响应的方法及原则。</a:t>
            </a:r>
          </a:p>
          <a:p>
            <a:pPr>
              <a:buFontTx/>
              <a:buNone/>
            </a:pPr>
            <a:r>
              <a:rPr lang="zh-CN" altLang="en-US" sz="2800" b="1" dirty="0" smtClean="0">
                <a:latin typeface="楷体_GB2312" pitchFamily="1" charset="-122"/>
                <a:ea typeface="楷体_GB2312" pitchFamily="1" charset="-122"/>
              </a:rPr>
              <a:t> </a:t>
            </a:r>
            <a:endParaRPr lang="en-US" altLang="zh-CN" sz="2800" b="1" dirty="0" smtClean="0">
              <a:latin typeface="楷体_GB2312" pitchFamily="1" charset="-122"/>
              <a:ea typeface="楷体_GB2312" pitchFamily="1" charset="-122"/>
            </a:endParaRPr>
          </a:p>
          <a:p>
            <a:pPr>
              <a:buFontTx/>
              <a:buNone/>
            </a:pPr>
            <a:r>
              <a:rPr lang="zh-CN" altLang="en-US" sz="2800" b="1" dirty="0" smtClean="0">
                <a:latin typeface="楷体_GB2312" pitchFamily="1" charset="-122"/>
                <a:ea typeface="楷体_GB2312" pitchFamily="1" charset="-122"/>
              </a:rPr>
              <a:t>   </a:t>
            </a:r>
            <a:r>
              <a:rPr lang="en-US" altLang="zh-CN" sz="2800" b="1" dirty="0" smtClean="0">
                <a:latin typeface="楷体_GB2312" pitchFamily="1" charset="-122"/>
                <a:ea typeface="楷体_GB2312" pitchFamily="1" charset="-122"/>
              </a:rPr>
              <a:t>2</a:t>
            </a:r>
            <a:r>
              <a:rPr lang="zh-CN" altLang="en-US" sz="2800" b="1" dirty="0" smtClean="0">
                <a:latin typeface="楷体_GB2312" pitchFamily="1" charset="-122"/>
                <a:ea typeface="楷体_GB2312" pitchFamily="1" charset="-122"/>
              </a:rPr>
              <a:t>.</a:t>
            </a:r>
            <a:r>
              <a:rPr lang="en-US" altLang="zh-CN" sz="2800" b="1" dirty="0" smtClean="0">
                <a:latin typeface="楷体_GB2312" pitchFamily="1" charset="-122"/>
                <a:ea typeface="楷体_GB2312" pitchFamily="1" charset="-122"/>
              </a:rPr>
              <a:t>FET</a:t>
            </a:r>
            <a:r>
              <a:rPr lang="zh-CN" altLang="en-US" sz="2800" b="1" dirty="0" smtClean="0">
                <a:latin typeface="楷体_GB2312" pitchFamily="1" charset="-122"/>
                <a:ea typeface="楷体_GB2312" pitchFamily="1" charset="-122"/>
              </a:rPr>
              <a:t>与</a:t>
            </a:r>
            <a:r>
              <a:rPr lang="en-US" altLang="zh-CN" sz="2800" b="1" dirty="0" smtClean="0">
                <a:latin typeface="楷体_GB2312" pitchFamily="1" charset="-122"/>
                <a:ea typeface="楷体_GB2312" pitchFamily="1" charset="-122"/>
              </a:rPr>
              <a:t>BJT</a:t>
            </a:r>
            <a:r>
              <a:rPr lang="zh-CN" altLang="en-US" sz="2800" b="1" dirty="0" smtClean="0">
                <a:latin typeface="楷体_GB2312" pitchFamily="1" charset="-122"/>
                <a:ea typeface="楷体_GB2312" pitchFamily="1" charset="-122"/>
              </a:rPr>
              <a:t>的高频小信号模型，共源与共射放大</a:t>
            </a:r>
            <a:r>
              <a:rPr lang="zh-CN" altLang="en-US" sz="2800" b="1" dirty="0">
                <a:latin typeface="楷体_GB2312" pitchFamily="1" charset="-122"/>
                <a:ea typeface="楷体_GB2312" pitchFamily="1" charset="-122"/>
              </a:rPr>
              <a:t>电路高频响应的分析</a:t>
            </a:r>
            <a:r>
              <a:rPr lang="zh-CN" altLang="en-US" sz="2800" b="1" dirty="0" smtClean="0">
                <a:latin typeface="楷体_GB2312" pitchFamily="1" charset="-122"/>
                <a:ea typeface="楷体_GB2312" pitchFamily="1" charset="-122"/>
              </a:rPr>
              <a:t>方法，求解中频增益</a:t>
            </a:r>
            <a:r>
              <a:rPr lang="en-US" altLang="zh-CN" sz="2800" b="1" i="1" dirty="0" smtClean="0">
                <a:latin typeface="Times New Roman" panose="02020603050405020304" pitchFamily="18" charset="0"/>
                <a:ea typeface="楷体_GB2312" pitchFamily="1" charset="-122"/>
                <a:cs typeface="Times New Roman" panose="02020603050405020304" pitchFamily="18" charset="0"/>
              </a:rPr>
              <a:t>A</a:t>
            </a:r>
            <a:r>
              <a:rPr lang="en-US" altLang="zh-CN" sz="2800" b="1" baseline="-25000" dirty="0" smtClean="0">
                <a:latin typeface="Times New Roman" panose="02020603050405020304" pitchFamily="18" charset="0"/>
                <a:ea typeface="楷体_GB2312" pitchFamily="1" charset="-122"/>
                <a:cs typeface="Times New Roman" panose="02020603050405020304" pitchFamily="18" charset="0"/>
              </a:rPr>
              <a:t>VSM</a:t>
            </a:r>
            <a:r>
              <a:rPr lang="zh-CN" altLang="en-US" sz="2800" b="1" dirty="0" smtClean="0">
                <a:latin typeface="楷体_GB2312" pitchFamily="1" charset="-122"/>
                <a:ea typeface="楷体_GB2312" pitchFamily="1" charset="-122"/>
              </a:rPr>
              <a:t>和上限限截止频率</a:t>
            </a:r>
            <a:r>
              <a:rPr lang="en-US" altLang="zh-CN" sz="2800" b="1" i="1" dirty="0" smtClean="0">
                <a:latin typeface="Times New Roman" panose="02020603050405020304" pitchFamily="18" charset="0"/>
                <a:ea typeface="楷体_GB2312" pitchFamily="1" charset="-122"/>
                <a:cs typeface="Times New Roman" panose="02020603050405020304" pitchFamily="18" charset="0"/>
              </a:rPr>
              <a:t>f</a:t>
            </a:r>
            <a:r>
              <a:rPr lang="en-US" altLang="zh-CN" sz="2800" b="1" baseline="-25000" dirty="0" smtClean="0">
                <a:latin typeface="Times New Roman" panose="02020603050405020304" pitchFamily="18" charset="0"/>
                <a:ea typeface="楷体_GB2312" pitchFamily="1" charset="-122"/>
                <a:cs typeface="Times New Roman" panose="02020603050405020304" pitchFamily="18" charset="0"/>
              </a:rPr>
              <a:t>H</a:t>
            </a:r>
            <a:r>
              <a:rPr lang="zh-CN" altLang="en-US" sz="2800" b="1" dirty="0" smtClean="0">
                <a:latin typeface="楷体_GB2312" pitchFamily="1" charset="-122"/>
                <a:ea typeface="楷体_GB2312" pitchFamily="1" charset="-122"/>
              </a:rPr>
              <a:t>。什么是增益带宽积</a:t>
            </a:r>
            <a:endParaRPr lang="en-US" altLang="zh-CN" sz="2800" b="1" dirty="0" smtClean="0">
              <a:latin typeface="楷体_GB2312" pitchFamily="1" charset="-122"/>
              <a:ea typeface="楷体_GB2312" pitchFamily="1" charset="-122"/>
            </a:endParaRPr>
          </a:p>
          <a:p>
            <a:pPr>
              <a:buFontTx/>
              <a:buNone/>
            </a:pPr>
            <a:r>
              <a:rPr lang="en-US" altLang="zh-CN" sz="2800" b="1" dirty="0">
                <a:latin typeface="楷体_GB2312" pitchFamily="1" charset="-122"/>
                <a:ea typeface="楷体_GB2312" pitchFamily="1" charset="-122"/>
              </a:rPr>
              <a:t> </a:t>
            </a:r>
            <a:r>
              <a:rPr lang="en-US" altLang="zh-CN" sz="2800" b="1" dirty="0" smtClean="0">
                <a:latin typeface="楷体_GB2312" pitchFamily="1" charset="-122"/>
                <a:ea typeface="楷体_GB2312" pitchFamily="1" charset="-122"/>
              </a:rPr>
              <a:t>  3.</a:t>
            </a:r>
            <a:r>
              <a:rPr lang="zh-CN" altLang="en-US" sz="2800" b="1" dirty="0" smtClean="0">
                <a:latin typeface="楷体_GB2312" pitchFamily="1" charset="-122"/>
                <a:ea typeface="楷体_GB2312" pitchFamily="1" charset="-122"/>
              </a:rPr>
              <a:t>各种组态放大电路频率响应的特点</a:t>
            </a:r>
            <a:endParaRPr lang="en-US" altLang="zh-CN" sz="2800" b="1" dirty="0" smtClean="0">
              <a:latin typeface="楷体_GB2312" pitchFamily="1" charset="-122"/>
              <a:ea typeface="楷体_GB2312" pitchFamily="1" charset="-122"/>
            </a:endParaRPr>
          </a:p>
          <a:p>
            <a:pPr>
              <a:buFontTx/>
              <a:buNone/>
            </a:pPr>
            <a:r>
              <a:rPr lang="en-US" altLang="zh-CN" sz="2800" b="1" dirty="0">
                <a:latin typeface="楷体_GB2312" pitchFamily="1" charset="-122"/>
                <a:ea typeface="楷体_GB2312" pitchFamily="1" charset="-122"/>
              </a:rPr>
              <a:t> </a:t>
            </a:r>
            <a:r>
              <a:rPr lang="en-US" altLang="zh-CN" sz="2800" b="1" dirty="0" smtClean="0">
                <a:latin typeface="楷体_GB2312" pitchFamily="1" charset="-122"/>
                <a:ea typeface="楷体_GB2312" pitchFamily="1" charset="-122"/>
              </a:rPr>
              <a:t>  4.</a:t>
            </a:r>
            <a:r>
              <a:rPr lang="zh-CN" altLang="en-US" sz="2800" b="1" dirty="0" smtClean="0">
                <a:latin typeface="楷体_GB2312" pitchFamily="1" charset="-122"/>
                <a:ea typeface="楷体_GB2312" pitchFamily="1" charset="-122"/>
              </a:rPr>
              <a:t>多级放大电路频率响应的特定</a:t>
            </a:r>
          </a:p>
          <a:p>
            <a:pPr algn="just">
              <a:buFontTx/>
              <a:buNone/>
            </a:pPr>
            <a:r>
              <a:rPr lang="zh-CN" altLang="en-US" sz="2800" b="1" dirty="0" smtClean="0">
                <a:latin typeface="楷体_GB2312" pitchFamily="1" charset="-122"/>
                <a:ea typeface="楷体_GB2312" pitchFamily="1" charset="-122"/>
                <a:sym typeface="Arial" pitchFamily="34" charset="0"/>
              </a:rPr>
              <a:t>    </a:t>
            </a:r>
            <a:endParaRPr lang="zh-CN" altLang="en-US" sz="2800" b="1" dirty="0">
              <a:latin typeface="楷体_GB2312" pitchFamily="1" charset="-122"/>
              <a:ea typeface="楷体_GB2312" pitchFamily="1" charset="-122"/>
              <a:sym typeface="Arial" pitchFamily="34" charset="0"/>
            </a:endParaRPr>
          </a:p>
        </p:txBody>
      </p:sp>
    </p:spTree>
    <p:extLst>
      <p:ext uri="{BB962C8B-B14F-4D97-AF65-F5344CB8AC3E}">
        <p14:creationId xmlns:p14="http://schemas.microsoft.com/office/powerpoint/2010/main" val="2945283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1675" y="71438"/>
            <a:ext cx="7888288" cy="646112"/>
          </a:xfrm>
        </p:spPr>
        <p:txBody>
          <a:bodyPr rtlCol="0"/>
          <a:lstStyle/>
          <a:p>
            <a:pPr fontAlgn="auto">
              <a:spcAft>
                <a:spcPts val="0"/>
              </a:spcAft>
              <a:defRPr/>
            </a:pPr>
            <a:r>
              <a:rPr lang="en-US" altLang="zh-CN" dirty="0"/>
              <a:t>6.1  </a:t>
            </a:r>
            <a:r>
              <a:rPr lang="zh-CN" altLang="en-US" dirty="0"/>
              <a:t>放大电路的频率响应</a:t>
            </a:r>
          </a:p>
        </p:txBody>
      </p:sp>
      <p:sp>
        <p:nvSpPr>
          <p:cNvPr id="21" name="Text Box 5"/>
          <p:cNvSpPr txBox="1">
            <a:spLocks noChangeArrowheads="1"/>
          </p:cNvSpPr>
          <p:nvPr/>
        </p:nvSpPr>
        <p:spPr bwMode="auto">
          <a:xfrm>
            <a:off x="647700" y="2492375"/>
            <a:ext cx="3455988"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15000"/>
              </a:lnSpc>
              <a:spcBef>
                <a:spcPct val="15000"/>
              </a:spcBef>
            </a:pPr>
            <a:r>
              <a:rPr kumimoji="1" lang="en-US" altLang="zh-CN" sz="2000" b="1">
                <a:solidFill>
                  <a:srgbClr val="000000"/>
                </a:solidFill>
                <a:latin typeface="Times New Roman" pitchFamily="18" charset="0"/>
                <a:ea typeface="楷体_GB2312" pitchFamily="1" charset="-122"/>
              </a:rPr>
              <a:t>        </a:t>
            </a:r>
            <a:r>
              <a:rPr kumimoji="1" lang="zh-CN" altLang="en-US" sz="2000" b="1">
                <a:solidFill>
                  <a:srgbClr val="000000"/>
                </a:solidFill>
                <a:latin typeface="Times New Roman" pitchFamily="18" charset="0"/>
                <a:ea typeface="楷体_GB2312" pitchFamily="1" charset="-122"/>
              </a:rPr>
              <a:t>因此，放大电路对不同频率的输入信号具有不同的放大能力，即增益是输入信号频率的函数。</a:t>
            </a:r>
          </a:p>
        </p:txBody>
      </p:sp>
      <p:sp>
        <p:nvSpPr>
          <p:cNvPr id="22" name="Rectangle 7"/>
          <p:cNvSpPr>
            <a:spLocks noChangeArrowheads="1"/>
          </p:cNvSpPr>
          <p:nvPr/>
        </p:nvSpPr>
        <p:spPr bwMode="auto">
          <a:xfrm>
            <a:off x="503238" y="728663"/>
            <a:ext cx="7813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90500" indent="-190500" algn="l">
              <a:spcBef>
                <a:spcPct val="20000"/>
              </a:spcBef>
              <a:buClr>
                <a:schemeClr val="accent2"/>
              </a:buClr>
              <a:buFont typeface="Wingdings" pitchFamily="2" charset="2"/>
              <a:buChar char="o"/>
              <a:defRPr sz="3000" b="1">
                <a:solidFill>
                  <a:schemeClr val="tx1"/>
                </a:solidFill>
                <a:latin typeface="Arial Narrow" pitchFamily="34" charset="0"/>
                <a:ea typeface="楷体_GB2312" pitchFamily="49" charset="-122"/>
              </a:defRPr>
            </a:lvl1pPr>
            <a:lvl2pPr marL="762000" indent="-285750" algn="l">
              <a:spcBef>
                <a:spcPct val="20000"/>
              </a:spcBef>
              <a:buClr>
                <a:schemeClr val="accent2"/>
              </a:buClr>
              <a:buFont typeface="Wingdings" pitchFamily="2" charset="2"/>
              <a:buChar char="n"/>
              <a:defRPr sz="3000" b="1">
                <a:solidFill>
                  <a:schemeClr val="tx1"/>
                </a:solidFill>
                <a:latin typeface="Arial Narrow" pitchFamily="34" charset="0"/>
                <a:ea typeface="楷体_GB2312" pitchFamily="49" charset="-122"/>
              </a:defRPr>
            </a:lvl2pPr>
            <a:lvl3pPr marL="1181100" indent="-228600" algn="l">
              <a:spcBef>
                <a:spcPct val="20000"/>
              </a:spcBef>
              <a:buClr>
                <a:schemeClr val="accent2"/>
              </a:buClr>
              <a:buFont typeface="Wingdings" pitchFamily="2" charset="2"/>
              <a:buChar char="o"/>
              <a:defRPr sz="2800" b="1">
                <a:solidFill>
                  <a:schemeClr val="tx1"/>
                </a:solidFill>
                <a:latin typeface="Arial Narrow" pitchFamily="34" charset="0"/>
                <a:ea typeface="楷体_GB2312" pitchFamily="49" charset="-122"/>
              </a:defRPr>
            </a:lvl3pPr>
            <a:lvl4pPr marL="1600200" indent="-228600" algn="l">
              <a:spcBef>
                <a:spcPct val="20000"/>
              </a:spcBef>
              <a:buClr>
                <a:schemeClr val="accent2"/>
              </a:buClr>
              <a:buFont typeface="Wingdings" pitchFamily="2" charset="2"/>
              <a:buChar char="n"/>
              <a:defRPr sz="2400" b="1">
                <a:solidFill>
                  <a:schemeClr val="tx1"/>
                </a:solidFill>
                <a:latin typeface="Arial Narrow" pitchFamily="34" charset="0"/>
                <a:ea typeface="楷体_GB2312" pitchFamily="49" charset="-122"/>
              </a:defRPr>
            </a:lvl4pPr>
            <a:lvl5pPr marL="2057400" indent="-228600" algn="l">
              <a:spcBef>
                <a:spcPct val="25000"/>
              </a:spcBef>
              <a:buClr>
                <a:schemeClr val="accent2"/>
              </a:buClr>
              <a:buFont typeface="Wingdings" pitchFamily="2" charset="2"/>
              <a:buChar char="§"/>
              <a:defRPr sz="2400" b="1">
                <a:solidFill>
                  <a:schemeClr val="tx1"/>
                </a:solidFill>
                <a:latin typeface="Arial Narrow" pitchFamily="34" charset="0"/>
                <a:ea typeface="楷体_GB2312" pitchFamily="49" charset="-122"/>
              </a:defRPr>
            </a:lvl5pPr>
            <a:lvl6pPr marL="25146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6pPr>
            <a:lvl7pPr marL="29718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7pPr>
            <a:lvl8pPr marL="34290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8pPr>
            <a:lvl9pPr marL="38862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9pPr>
          </a:lstStyle>
          <a:p>
            <a:pPr>
              <a:buClr>
                <a:srgbClr val="CC0000"/>
              </a:buClr>
              <a:buFont typeface="Wingdings" pitchFamily="2" charset="2"/>
              <a:buNone/>
              <a:defRPr/>
            </a:pPr>
            <a:r>
              <a:rPr lang="zh-CN" altLang="en-US" sz="2400" kern="0" smtClean="0">
                <a:solidFill>
                  <a:srgbClr val="993300"/>
                </a:solidFill>
              </a:rPr>
              <a:t>放大电路对不同频率信号产生不同响应的根本原因</a:t>
            </a:r>
          </a:p>
        </p:txBody>
      </p:sp>
      <p:sp>
        <p:nvSpPr>
          <p:cNvPr id="23" name="Text Box 8"/>
          <p:cNvSpPr txBox="1">
            <a:spLocks noChangeArrowheads="1"/>
          </p:cNvSpPr>
          <p:nvPr/>
        </p:nvSpPr>
        <p:spPr bwMode="auto">
          <a:xfrm>
            <a:off x="647700" y="4473575"/>
            <a:ext cx="774065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25000"/>
              </a:lnSpc>
              <a:spcBef>
                <a:spcPct val="5000"/>
              </a:spcBef>
            </a:pPr>
            <a:r>
              <a:rPr kumimoji="1" lang="en-US" altLang="zh-CN" sz="2000" b="1">
                <a:solidFill>
                  <a:srgbClr val="000000"/>
                </a:solidFill>
                <a:latin typeface="Times New Roman" pitchFamily="18" charset="0"/>
                <a:ea typeface="楷体_GB2312" pitchFamily="1" charset="-122"/>
              </a:rPr>
              <a:t>        </a:t>
            </a:r>
            <a:r>
              <a:rPr kumimoji="1" lang="zh-CN" altLang="en-US" sz="2000" b="1">
                <a:solidFill>
                  <a:srgbClr val="000000"/>
                </a:solidFill>
                <a:latin typeface="Times New Roman" pitchFamily="18" charset="0"/>
                <a:ea typeface="楷体_GB2312" pitchFamily="1" charset="-122"/>
              </a:rPr>
              <a:t>前两章分析放大电路的性能指标时，是假设电路中所有耦合电容和旁路电容对信号频率来说都呈现非常小的阻抗而视为短路；</a:t>
            </a:r>
            <a:r>
              <a:rPr kumimoji="1" lang="en-US" altLang="zh-CN" sz="2000" b="1">
                <a:solidFill>
                  <a:srgbClr val="000000"/>
                </a:solidFill>
                <a:latin typeface="Times New Roman" pitchFamily="18" charset="0"/>
                <a:ea typeface="楷体_GB2312" pitchFamily="1" charset="-122"/>
              </a:rPr>
              <a:t>FET</a:t>
            </a:r>
            <a:r>
              <a:rPr kumimoji="1" lang="zh-CN" altLang="en-US" sz="2000" b="1">
                <a:solidFill>
                  <a:srgbClr val="000000"/>
                </a:solidFill>
                <a:latin typeface="Times New Roman" pitchFamily="18" charset="0"/>
                <a:ea typeface="楷体_GB2312" pitchFamily="1" charset="-122"/>
              </a:rPr>
              <a:t>或</a:t>
            </a:r>
            <a:r>
              <a:rPr kumimoji="1" lang="en-US" altLang="zh-CN" sz="2000" b="1">
                <a:solidFill>
                  <a:srgbClr val="000000"/>
                </a:solidFill>
                <a:latin typeface="Times New Roman" pitchFamily="18" charset="0"/>
                <a:ea typeface="楷体_GB2312" pitchFamily="1" charset="-122"/>
              </a:rPr>
              <a:t>BJT</a:t>
            </a:r>
            <a:r>
              <a:rPr kumimoji="1" lang="zh-CN" altLang="en-US" sz="2000" b="1">
                <a:solidFill>
                  <a:srgbClr val="000000"/>
                </a:solidFill>
                <a:latin typeface="Times New Roman" pitchFamily="18" charset="0"/>
                <a:ea typeface="楷体_GB2312" pitchFamily="1" charset="-122"/>
              </a:rPr>
              <a:t>的极间电容、电路中的负载电容及分布电容对信号频率来说都呈现非常大的阻抗而视为开路。</a:t>
            </a:r>
          </a:p>
        </p:txBody>
      </p:sp>
      <p:grpSp>
        <p:nvGrpSpPr>
          <p:cNvPr id="12294" name="Group 21"/>
          <p:cNvGrpSpPr>
            <a:grpSpLocks/>
          </p:cNvGrpSpPr>
          <p:nvPr/>
        </p:nvGrpSpPr>
        <p:grpSpPr bwMode="auto">
          <a:xfrm>
            <a:off x="4284663" y="2744788"/>
            <a:ext cx="4211637" cy="1260475"/>
            <a:chOff x="1383" y="2818"/>
            <a:chExt cx="2653" cy="794"/>
          </a:xfrm>
        </p:grpSpPr>
        <p:sp>
          <p:nvSpPr>
            <p:cNvPr id="25" name="Rectangle 9"/>
            <p:cNvSpPr>
              <a:spLocks noChangeArrowheads="1"/>
            </p:cNvSpPr>
            <p:nvPr/>
          </p:nvSpPr>
          <p:spPr bwMode="auto">
            <a:xfrm>
              <a:off x="2132" y="2818"/>
              <a:ext cx="1134" cy="794"/>
            </a:xfrm>
            <a:prstGeom prst="rect">
              <a:avLst/>
            </a:prstGeom>
            <a:noFill/>
            <a:ln w="2857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zh-CN" altLang="en-US" b="1" kern="0">
                <a:solidFill>
                  <a:srgbClr val="000000"/>
                </a:solidFill>
                <a:latin typeface="Arial Narrow" pitchFamily="34" charset="0"/>
                <a:ea typeface="+mn-ea"/>
              </a:endParaRPr>
            </a:p>
          </p:txBody>
        </p:sp>
        <p:sp>
          <p:nvSpPr>
            <p:cNvPr id="26" name="Line 10"/>
            <p:cNvSpPr>
              <a:spLocks noChangeShapeType="1"/>
            </p:cNvSpPr>
            <p:nvPr/>
          </p:nvSpPr>
          <p:spPr bwMode="auto">
            <a:xfrm flipH="1">
              <a:off x="1587" y="2954"/>
              <a:ext cx="545"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defRPr/>
              </a:pPr>
              <a:endParaRPr lang="zh-CN" altLang="en-US" b="1" kern="0">
                <a:solidFill>
                  <a:srgbClr val="000000"/>
                </a:solidFill>
                <a:latin typeface="Arial Narrow" pitchFamily="34" charset="0"/>
                <a:ea typeface="+mn-ea"/>
              </a:endParaRPr>
            </a:p>
          </p:txBody>
        </p:sp>
        <p:sp>
          <p:nvSpPr>
            <p:cNvPr id="27" name="Line 11"/>
            <p:cNvSpPr>
              <a:spLocks noChangeShapeType="1"/>
            </p:cNvSpPr>
            <p:nvPr/>
          </p:nvSpPr>
          <p:spPr bwMode="auto">
            <a:xfrm flipH="1">
              <a:off x="1587" y="3475"/>
              <a:ext cx="545"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defRPr/>
              </a:pPr>
              <a:endParaRPr lang="zh-CN" altLang="en-US" b="1" kern="0">
                <a:solidFill>
                  <a:srgbClr val="000000"/>
                </a:solidFill>
                <a:latin typeface="Arial Narrow" pitchFamily="34" charset="0"/>
                <a:ea typeface="+mn-ea"/>
              </a:endParaRPr>
            </a:p>
          </p:txBody>
        </p:sp>
        <p:sp>
          <p:nvSpPr>
            <p:cNvPr id="28" name="Line 12"/>
            <p:cNvSpPr>
              <a:spLocks noChangeShapeType="1"/>
            </p:cNvSpPr>
            <p:nvPr/>
          </p:nvSpPr>
          <p:spPr bwMode="auto">
            <a:xfrm flipH="1">
              <a:off x="3266" y="2954"/>
              <a:ext cx="545"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defRPr/>
              </a:pPr>
              <a:endParaRPr lang="zh-CN" altLang="en-US" b="1" kern="0">
                <a:solidFill>
                  <a:srgbClr val="000000"/>
                </a:solidFill>
                <a:latin typeface="Arial Narrow" pitchFamily="34" charset="0"/>
                <a:ea typeface="+mn-ea"/>
              </a:endParaRPr>
            </a:p>
          </p:txBody>
        </p:sp>
        <p:sp>
          <p:nvSpPr>
            <p:cNvPr id="29" name="Line 13"/>
            <p:cNvSpPr>
              <a:spLocks noChangeShapeType="1"/>
            </p:cNvSpPr>
            <p:nvPr/>
          </p:nvSpPr>
          <p:spPr bwMode="auto">
            <a:xfrm flipH="1">
              <a:off x="3266" y="3475"/>
              <a:ext cx="545" cy="0"/>
            </a:xfrm>
            <a:prstGeom prst="line">
              <a:avLst/>
            </a:prstGeom>
            <a:noFill/>
            <a:ln w="158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defRPr/>
              </a:pPr>
              <a:endParaRPr lang="zh-CN" altLang="en-US" b="1" kern="0">
                <a:solidFill>
                  <a:srgbClr val="000000"/>
                </a:solidFill>
                <a:latin typeface="Arial Narrow" pitchFamily="34" charset="0"/>
                <a:ea typeface="+mn-ea"/>
              </a:endParaRPr>
            </a:p>
          </p:txBody>
        </p:sp>
        <p:sp>
          <p:nvSpPr>
            <p:cNvPr id="30" name="Text Box 14"/>
            <p:cNvSpPr txBox="1">
              <a:spLocks noChangeArrowheads="1"/>
            </p:cNvSpPr>
            <p:nvPr/>
          </p:nvSpPr>
          <p:spPr bwMode="auto">
            <a:xfrm>
              <a:off x="1383" y="3113"/>
              <a:ext cx="38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defRPr/>
              </a:pPr>
              <a:r>
                <a:rPr kumimoji="1" lang="zh-CN" altLang="en-US" sz="2000" b="1" kern="0">
                  <a:solidFill>
                    <a:srgbClr val="000000"/>
                  </a:solidFill>
                  <a:latin typeface="Times New Roman" pitchFamily="18" charset="0"/>
                  <a:ea typeface="楷体_GB2312" pitchFamily="49" charset="-122"/>
                </a:rPr>
                <a:t>输入</a:t>
              </a:r>
            </a:p>
          </p:txBody>
        </p:sp>
        <p:sp>
          <p:nvSpPr>
            <p:cNvPr id="31" name="Text Box 15"/>
            <p:cNvSpPr txBox="1">
              <a:spLocks noChangeArrowheads="1"/>
            </p:cNvSpPr>
            <p:nvPr/>
          </p:nvSpPr>
          <p:spPr bwMode="auto">
            <a:xfrm>
              <a:off x="3651" y="3090"/>
              <a:ext cx="38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defRPr/>
              </a:pPr>
              <a:r>
                <a:rPr kumimoji="1" lang="zh-CN" altLang="en-US" sz="2000" b="1" kern="0">
                  <a:solidFill>
                    <a:srgbClr val="000000"/>
                  </a:solidFill>
                  <a:latin typeface="Times New Roman" pitchFamily="18" charset="0"/>
                  <a:ea typeface="楷体_GB2312" pitchFamily="49" charset="-122"/>
                </a:rPr>
                <a:t>输出</a:t>
              </a:r>
            </a:p>
          </p:txBody>
        </p:sp>
        <p:sp>
          <p:nvSpPr>
            <p:cNvPr id="32" name="Text Box 16"/>
            <p:cNvSpPr txBox="1">
              <a:spLocks noChangeArrowheads="1"/>
            </p:cNvSpPr>
            <p:nvPr/>
          </p:nvSpPr>
          <p:spPr bwMode="auto">
            <a:xfrm>
              <a:off x="2336" y="3090"/>
              <a:ext cx="72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a:defRPr/>
              </a:pPr>
              <a:r>
                <a:rPr kumimoji="1" lang="zh-CN" altLang="en-US" sz="2000" b="1" kern="0">
                  <a:solidFill>
                    <a:srgbClr val="000000"/>
                  </a:solidFill>
                  <a:latin typeface="Times New Roman" pitchFamily="18" charset="0"/>
                  <a:ea typeface="黑体" pitchFamily="2" charset="-122"/>
                </a:rPr>
                <a:t>放大电路</a:t>
              </a:r>
            </a:p>
          </p:txBody>
        </p:sp>
        <p:sp>
          <p:nvSpPr>
            <p:cNvPr id="33" name="Oval 17"/>
            <p:cNvSpPr>
              <a:spLocks noChangeArrowheads="1"/>
            </p:cNvSpPr>
            <p:nvPr/>
          </p:nvSpPr>
          <p:spPr bwMode="auto">
            <a:xfrm>
              <a:off x="1587" y="2931"/>
              <a:ext cx="34" cy="34"/>
            </a:xfrm>
            <a:prstGeom prst="ellipse">
              <a:avLst/>
            </a:prstGeom>
            <a:solidFill>
              <a:srgbClr val="FFFFFF"/>
            </a:solidFill>
            <a:ln w="158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zh-CN" altLang="en-US" b="1" kern="0">
                <a:solidFill>
                  <a:srgbClr val="000000"/>
                </a:solidFill>
                <a:latin typeface="Arial Narrow" pitchFamily="34" charset="0"/>
                <a:ea typeface="+mn-ea"/>
              </a:endParaRPr>
            </a:p>
          </p:txBody>
        </p:sp>
        <p:sp>
          <p:nvSpPr>
            <p:cNvPr id="34" name="Oval 18"/>
            <p:cNvSpPr>
              <a:spLocks noChangeArrowheads="1"/>
            </p:cNvSpPr>
            <p:nvPr/>
          </p:nvSpPr>
          <p:spPr bwMode="auto">
            <a:xfrm>
              <a:off x="1587" y="3453"/>
              <a:ext cx="34" cy="34"/>
            </a:xfrm>
            <a:prstGeom prst="ellipse">
              <a:avLst/>
            </a:prstGeom>
            <a:solidFill>
              <a:srgbClr val="FFFFFF"/>
            </a:solidFill>
            <a:ln w="158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zh-CN" altLang="en-US" b="1" kern="0">
                <a:solidFill>
                  <a:srgbClr val="000000"/>
                </a:solidFill>
                <a:latin typeface="Arial Narrow" pitchFamily="34" charset="0"/>
                <a:ea typeface="+mn-ea"/>
              </a:endParaRPr>
            </a:p>
          </p:txBody>
        </p:sp>
        <p:sp>
          <p:nvSpPr>
            <p:cNvPr id="35" name="Oval 19"/>
            <p:cNvSpPr>
              <a:spLocks noChangeArrowheads="1"/>
            </p:cNvSpPr>
            <p:nvPr/>
          </p:nvSpPr>
          <p:spPr bwMode="auto">
            <a:xfrm>
              <a:off x="3787" y="2931"/>
              <a:ext cx="34" cy="34"/>
            </a:xfrm>
            <a:prstGeom prst="ellipse">
              <a:avLst/>
            </a:prstGeom>
            <a:solidFill>
              <a:srgbClr val="FFFFFF"/>
            </a:solidFill>
            <a:ln w="158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zh-CN" altLang="en-US" b="1" kern="0">
                <a:solidFill>
                  <a:srgbClr val="000000"/>
                </a:solidFill>
                <a:latin typeface="Arial Narrow" pitchFamily="34" charset="0"/>
                <a:ea typeface="+mn-ea"/>
              </a:endParaRPr>
            </a:p>
          </p:txBody>
        </p:sp>
        <p:sp>
          <p:nvSpPr>
            <p:cNvPr id="36" name="Oval 20"/>
            <p:cNvSpPr>
              <a:spLocks noChangeArrowheads="1"/>
            </p:cNvSpPr>
            <p:nvPr/>
          </p:nvSpPr>
          <p:spPr bwMode="auto">
            <a:xfrm>
              <a:off x="3787" y="3453"/>
              <a:ext cx="34" cy="34"/>
            </a:xfrm>
            <a:prstGeom prst="ellipse">
              <a:avLst/>
            </a:prstGeom>
            <a:solidFill>
              <a:srgbClr val="FFFFFF"/>
            </a:solidFill>
            <a:ln w="158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zh-CN" altLang="en-US" b="1" kern="0">
                <a:solidFill>
                  <a:srgbClr val="000000"/>
                </a:solidFill>
                <a:latin typeface="Arial Narrow" pitchFamily="34" charset="0"/>
                <a:ea typeface="+mn-ea"/>
              </a:endParaRPr>
            </a:p>
          </p:txBody>
        </p:sp>
      </p:grpSp>
      <p:graphicFrame>
        <p:nvGraphicFramePr>
          <p:cNvPr id="37" name="Object 38"/>
          <p:cNvGraphicFramePr>
            <a:graphicFrameLocks noChangeAspect="1"/>
          </p:cNvGraphicFramePr>
          <p:nvPr/>
        </p:nvGraphicFramePr>
        <p:xfrm>
          <a:off x="1547813" y="3968750"/>
          <a:ext cx="1285875" cy="404813"/>
        </p:xfrm>
        <a:graphic>
          <a:graphicData uri="http://schemas.openxmlformats.org/presentationml/2006/ole">
            <mc:AlternateContent xmlns:mc="http://schemas.openxmlformats.org/markup-compatibility/2006">
              <mc:Choice xmlns:v="urn:schemas-microsoft-com:vml" Requires="v">
                <p:oleObj spid="_x0000_s1108" name="公式" r:id="rId4" imgW="723586" imgH="241195" progId="Equation.3">
                  <p:embed/>
                </p:oleObj>
              </mc:Choice>
              <mc:Fallback>
                <p:oleObj name="公式" r:id="rId4" imgW="723586" imgH="241195"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813" y="3968750"/>
                        <a:ext cx="1285875" cy="40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 name="Text Box 39"/>
          <p:cNvSpPr txBox="1">
            <a:spLocks noChangeArrowheads="1"/>
          </p:cNvSpPr>
          <p:nvPr/>
        </p:nvSpPr>
        <p:spPr bwMode="auto">
          <a:xfrm>
            <a:off x="647700" y="1268413"/>
            <a:ext cx="7740650"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15000"/>
              </a:lnSpc>
              <a:spcBef>
                <a:spcPct val="15000"/>
              </a:spcBef>
            </a:pPr>
            <a:r>
              <a:rPr kumimoji="1" lang="en-US" altLang="zh-CN" sz="2000" b="1">
                <a:solidFill>
                  <a:srgbClr val="000000"/>
                </a:solidFill>
                <a:latin typeface="Times New Roman" pitchFamily="18" charset="0"/>
                <a:ea typeface="楷体_GB2312" pitchFamily="1" charset="-122"/>
              </a:rPr>
              <a:t>1</a:t>
            </a:r>
            <a:r>
              <a:rPr kumimoji="1" lang="zh-CN" altLang="en-US" sz="2000" b="1">
                <a:solidFill>
                  <a:srgbClr val="000000"/>
                </a:solidFill>
                <a:latin typeface="Times New Roman" pitchFamily="18" charset="0"/>
                <a:ea typeface="楷体_GB2312" pitchFamily="1" charset="-122"/>
              </a:rPr>
              <a:t>、电抗元件的阻抗会随信号频率的变化而变化。</a:t>
            </a:r>
          </a:p>
          <a:p>
            <a:pPr>
              <a:lnSpc>
                <a:spcPct val="115000"/>
              </a:lnSpc>
              <a:spcBef>
                <a:spcPct val="15000"/>
              </a:spcBef>
            </a:pPr>
            <a:r>
              <a:rPr kumimoji="1" lang="en-US" altLang="zh-CN" sz="2000" b="1">
                <a:solidFill>
                  <a:srgbClr val="000000"/>
                </a:solidFill>
                <a:latin typeface="Times New Roman" pitchFamily="18" charset="0"/>
                <a:ea typeface="楷体_GB2312" pitchFamily="1" charset="-122"/>
              </a:rPr>
              <a:t>2</a:t>
            </a:r>
            <a:r>
              <a:rPr kumimoji="1" lang="zh-CN" altLang="en-US" sz="2000" b="1">
                <a:solidFill>
                  <a:srgbClr val="000000"/>
                </a:solidFill>
                <a:latin typeface="Times New Roman" pitchFamily="18" charset="0"/>
                <a:ea typeface="楷体_GB2312" pitchFamily="1" charset="-122"/>
              </a:rPr>
              <a:t>、放大电路中有耦合电容、旁路电容和负载电容，</a:t>
            </a:r>
            <a:r>
              <a:rPr kumimoji="1" lang="en-US" altLang="zh-CN" sz="2000" b="1">
                <a:solidFill>
                  <a:srgbClr val="000000"/>
                </a:solidFill>
                <a:latin typeface="Times New Roman" pitchFamily="18" charset="0"/>
                <a:ea typeface="楷体_GB2312" pitchFamily="1" charset="-122"/>
              </a:rPr>
              <a:t>FET</a:t>
            </a:r>
            <a:r>
              <a:rPr kumimoji="1" lang="zh-CN" altLang="en-US" sz="2000" b="1">
                <a:solidFill>
                  <a:srgbClr val="000000"/>
                </a:solidFill>
                <a:latin typeface="Times New Roman" pitchFamily="18" charset="0"/>
                <a:ea typeface="楷体_GB2312" pitchFamily="1" charset="-122"/>
              </a:rPr>
              <a:t>或</a:t>
            </a:r>
            <a:r>
              <a:rPr kumimoji="1" lang="en-US" altLang="zh-CN" sz="2000" b="1">
                <a:solidFill>
                  <a:srgbClr val="000000"/>
                </a:solidFill>
                <a:latin typeface="Times New Roman" pitchFamily="18" charset="0"/>
                <a:ea typeface="楷体_GB2312" pitchFamily="1" charset="-122"/>
              </a:rPr>
              <a:t>BJT</a:t>
            </a:r>
            <a:r>
              <a:rPr kumimoji="1" lang="zh-CN" altLang="en-US" sz="2000" b="1">
                <a:solidFill>
                  <a:srgbClr val="000000"/>
                </a:solidFill>
                <a:latin typeface="Times New Roman" pitchFamily="18" charset="0"/>
                <a:ea typeface="楷体_GB2312" pitchFamily="1" charset="-122"/>
              </a:rPr>
              <a:t>也存在</a:t>
            </a:r>
            <a:r>
              <a:rPr kumimoji="1" lang="en-US" altLang="zh-CN" sz="2000" b="1">
                <a:solidFill>
                  <a:srgbClr val="000000"/>
                </a:solidFill>
                <a:latin typeface="Times New Roman" pitchFamily="18" charset="0"/>
                <a:ea typeface="楷体_GB2312" pitchFamily="1" charset="-122"/>
              </a:rPr>
              <a:t>PN</a:t>
            </a:r>
            <a:r>
              <a:rPr kumimoji="1" lang="zh-CN" altLang="en-US" sz="2000" b="1">
                <a:solidFill>
                  <a:srgbClr val="000000"/>
                </a:solidFill>
                <a:latin typeface="Times New Roman" pitchFamily="18" charset="0"/>
                <a:ea typeface="楷体_GB2312" pitchFamily="1" charset="-122"/>
              </a:rPr>
              <a:t>结电容，此外实际电路中还有分布电容。        </a:t>
            </a:r>
          </a:p>
        </p:txBody>
      </p:sp>
    </p:spTree>
    <p:extLst>
      <p:ext uri="{BB962C8B-B14F-4D97-AF65-F5344CB8AC3E}">
        <p14:creationId xmlns:p14="http://schemas.microsoft.com/office/powerpoint/2010/main" val="33924581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animEffect transition="in" filter="strips(downRight)">
                                      <p:cBhvr>
                                        <p:cTn id="7" dur="500"/>
                                        <p:tgtEl>
                                          <p:spTgt spid="3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38">
                                            <p:txEl>
                                              <p:pRg st="1" end="1"/>
                                            </p:txEl>
                                          </p:spTgt>
                                        </p:tgtEl>
                                        <p:attrNameLst>
                                          <p:attrName>style.visibility</p:attrName>
                                        </p:attrNameLst>
                                      </p:cBhvr>
                                      <p:to>
                                        <p:strVal val="visible"/>
                                      </p:to>
                                    </p:set>
                                    <p:animEffect transition="in" filter="strips(downRight)">
                                      <p:cBhvr>
                                        <p:cTn id="12" dur="500"/>
                                        <p:tgtEl>
                                          <p:spTgt spid="3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strips(downRight)">
                                      <p:cBhvr>
                                        <p:cTn id="17" dur="500"/>
                                        <p:tgtEl>
                                          <p:spTgt spid="21"/>
                                        </p:tgtEl>
                                      </p:cBhvr>
                                    </p:animEffect>
                                  </p:childTnLst>
                                </p:cTn>
                              </p:par>
                            </p:childTnLst>
                          </p:cTn>
                        </p:par>
                        <p:par>
                          <p:cTn id="18" fill="hold" nodeType="afterGroup">
                            <p:stCondLst>
                              <p:cond delay="500"/>
                            </p:stCondLst>
                            <p:childTnLst>
                              <p:par>
                                <p:cTn id="19" presetID="23" presetClass="entr" presetSubtype="272" fill="hold" nodeType="afterEffect">
                                  <p:stCondLst>
                                    <p:cond delay="0"/>
                                  </p:stCondLst>
                                  <p:childTnLst>
                                    <p:set>
                                      <p:cBhvr>
                                        <p:cTn id="20" dur="1" fill="hold">
                                          <p:stCondLst>
                                            <p:cond delay="0"/>
                                          </p:stCondLst>
                                        </p:cTn>
                                        <p:tgtEl>
                                          <p:spTgt spid="37"/>
                                        </p:tgtEl>
                                        <p:attrNameLst>
                                          <p:attrName>style.visibility</p:attrName>
                                        </p:attrNameLst>
                                      </p:cBhvr>
                                      <p:to>
                                        <p:strVal val="visible"/>
                                      </p:to>
                                    </p:set>
                                    <p:anim calcmode="lin" valueType="num">
                                      <p:cBhvr>
                                        <p:cTn id="21" dur="500" fill="hold"/>
                                        <p:tgtEl>
                                          <p:spTgt spid="37"/>
                                        </p:tgtEl>
                                        <p:attrNameLst>
                                          <p:attrName>ppt_w</p:attrName>
                                        </p:attrNameLst>
                                      </p:cBhvr>
                                      <p:tavLst>
                                        <p:tav tm="0">
                                          <p:val>
                                            <p:strVal val="2/3*#ppt_w"/>
                                          </p:val>
                                        </p:tav>
                                        <p:tav tm="100000">
                                          <p:val>
                                            <p:strVal val="#ppt_w"/>
                                          </p:val>
                                        </p:tav>
                                      </p:tavLst>
                                    </p:anim>
                                    <p:anim calcmode="lin" valueType="num">
                                      <p:cBhvr>
                                        <p:cTn id="22" dur="500" fill="hold"/>
                                        <p:tgtEl>
                                          <p:spTgt spid="37"/>
                                        </p:tgtEl>
                                        <p:attrNameLst>
                                          <p:attrName>ppt_h</p:attrName>
                                        </p:attrNameLst>
                                      </p:cBhvr>
                                      <p:tavLst>
                                        <p:tav tm="0">
                                          <p:val>
                                            <p:strVal val="2/3*#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strips(downRight)">
                                      <p:cBhvr>
                                        <p:cTn id="2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1675" y="71438"/>
            <a:ext cx="7888288" cy="646112"/>
          </a:xfrm>
        </p:spPr>
        <p:txBody>
          <a:bodyPr rtlCol="0"/>
          <a:lstStyle/>
          <a:p>
            <a:pPr fontAlgn="auto">
              <a:spcAft>
                <a:spcPts val="0"/>
              </a:spcAft>
              <a:defRPr/>
            </a:pPr>
            <a:r>
              <a:rPr lang="en-US" altLang="zh-CN" dirty="0"/>
              <a:t>6.1  </a:t>
            </a:r>
            <a:r>
              <a:rPr lang="zh-CN" altLang="en-US" dirty="0"/>
              <a:t>放大电路的频率响应</a:t>
            </a:r>
          </a:p>
        </p:txBody>
      </p:sp>
      <p:sp>
        <p:nvSpPr>
          <p:cNvPr id="8" name="Rectangle 6"/>
          <p:cNvSpPr>
            <a:spLocks noChangeArrowheads="1"/>
          </p:cNvSpPr>
          <p:nvPr/>
        </p:nvSpPr>
        <p:spPr bwMode="auto">
          <a:xfrm>
            <a:off x="503238" y="728663"/>
            <a:ext cx="7813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90500" indent="-190500" algn="l">
              <a:spcBef>
                <a:spcPct val="20000"/>
              </a:spcBef>
              <a:buClr>
                <a:schemeClr val="accent2"/>
              </a:buClr>
              <a:buFont typeface="Wingdings" pitchFamily="2" charset="2"/>
              <a:buChar char="o"/>
              <a:defRPr sz="3000" b="1">
                <a:solidFill>
                  <a:schemeClr val="tx1"/>
                </a:solidFill>
                <a:latin typeface="Arial Narrow" pitchFamily="34" charset="0"/>
                <a:ea typeface="楷体_GB2312" pitchFamily="49" charset="-122"/>
              </a:defRPr>
            </a:lvl1pPr>
            <a:lvl2pPr marL="762000" indent="-285750" algn="l">
              <a:spcBef>
                <a:spcPct val="20000"/>
              </a:spcBef>
              <a:buClr>
                <a:schemeClr val="accent2"/>
              </a:buClr>
              <a:buFont typeface="Wingdings" pitchFamily="2" charset="2"/>
              <a:buChar char="n"/>
              <a:defRPr sz="3000" b="1">
                <a:solidFill>
                  <a:schemeClr val="tx1"/>
                </a:solidFill>
                <a:latin typeface="Arial Narrow" pitchFamily="34" charset="0"/>
                <a:ea typeface="楷体_GB2312" pitchFamily="49" charset="-122"/>
              </a:defRPr>
            </a:lvl2pPr>
            <a:lvl3pPr marL="1181100" indent="-228600" algn="l">
              <a:spcBef>
                <a:spcPct val="20000"/>
              </a:spcBef>
              <a:buClr>
                <a:schemeClr val="accent2"/>
              </a:buClr>
              <a:buFont typeface="Wingdings" pitchFamily="2" charset="2"/>
              <a:buChar char="o"/>
              <a:defRPr sz="2800" b="1">
                <a:solidFill>
                  <a:schemeClr val="tx1"/>
                </a:solidFill>
                <a:latin typeface="Arial Narrow" pitchFamily="34" charset="0"/>
                <a:ea typeface="楷体_GB2312" pitchFamily="49" charset="-122"/>
              </a:defRPr>
            </a:lvl3pPr>
            <a:lvl4pPr marL="1600200" indent="-228600" algn="l">
              <a:spcBef>
                <a:spcPct val="20000"/>
              </a:spcBef>
              <a:buClr>
                <a:schemeClr val="accent2"/>
              </a:buClr>
              <a:buFont typeface="Wingdings" pitchFamily="2" charset="2"/>
              <a:buChar char="n"/>
              <a:defRPr sz="2400" b="1">
                <a:solidFill>
                  <a:schemeClr val="tx1"/>
                </a:solidFill>
                <a:latin typeface="Arial Narrow" pitchFamily="34" charset="0"/>
                <a:ea typeface="楷体_GB2312" pitchFamily="49" charset="-122"/>
              </a:defRPr>
            </a:lvl4pPr>
            <a:lvl5pPr marL="2057400" indent="-228600" algn="l">
              <a:spcBef>
                <a:spcPct val="25000"/>
              </a:spcBef>
              <a:buClr>
                <a:schemeClr val="accent2"/>
              </a:buClr>
              <a:buFont typeface="Wingdings" pitchFamily="2" charset="2"/>
              <a:buChar char="§"/>
              <a:defRPr sz="2400" b="1">
                <a:solidFill>
                  <a:schemeClr val="tx1"/>
                </a:solidFill>
                <a:latin typeface="Arial Narrow" pitchFamily="34" charset="0"/>
                <a:ea typeface="楷体_GB2312" pitchFamily="49" charset="-122"/>
              </a:defRPr>
            </a:lvl5pPr>
            <a:lvl6pPr marL="25146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6pPr>
            <a:lvl7pPr marL="29718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7pPr>
            <a:lvl8pPr marL="34290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8pPr>
            <a:lvl9pPr marL="38862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9pPr>
          </a:lstStyle>
          <a:p>
            <a:pPr>
              <a:buClr>
                <a:srgbClr val="CC0000"/>
              </a:buClr>
              <a:buFont typeface="Wingdings" pitchFamily="2" charset="2"/>
              <a:buNone/>
              <a:defRPr/>
            </a:pPr>
            <a:r>
              <a:rPr lang="zh-CN" altLang="en-US" sz="2400" kern="0" smtClean="0">
                <a:solidFill>
                  <a:srgbClr val="993300"/>
                </a:solidFill>
              </a:rPr>
              <a:t>放大电路典型的频率响应曲线</a:t>
            </a:r>
          </a:p>
        </p:txBody>
      </p:sp>
      <p:sp>
        <p:nvSpPr>
          <p:cNvPr id="9" name="Text Box 7"/>
          <p:cNvSpPr txBox="1">
            <a:spLocks noChangeArrowheads="1"/>
          </p:cNvSpPr>
          <p:nvPr/>
        </p:nvSpPr>
        <p:spPr bwMode="auto">
          <a:xfrm>
            <a:off x="684213" y="1249363"/>
            <a:ext cx="2736850" cy="2316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25000"/>
              </a:lnSpc>
              <a:spcBef>
                <a:spcPct val="10000"/>
              </a:spcBef>
            </a:pPr>
            <a:r>
              <a:rPr kumimoji="1" lang="zh-CN" altLang="en-US" sz="2000" b="1" dirty="0">
                <a:solidFill>
                  <a:srgbClr val="000000"/>
                </a:solidFill>
                <a:latin typeface="Times New Roman" pitchFamily="18" charset="0"/>
                <a:ea typeface="楷体_GB2312" pitchFamily="1" charset="-122"/>
              </a:rPr>
              <a:t>阻容耦合单级共源放大电路的典型频率响应曲线如图所示，其中图</a:t>
            </a:r>
            <a:r>
              <a:rPr kumimoji="1" lang="en-US" altLang="zh-CN" sz="2000" b="1" dirty="0">
                <a:solidFill>
                  <a:srgbClr val="000000"/>
                </a:solidFill>
                <a:latin typeface="Times New Roman" pitchFamily="18" charset="0"/>
                <a:ea typeface="楷体_GB2312" pitchFamily="1" charset="-122"/>
              </a:rPr>
              <a:t>a</a:t>
            </a:r>
            <a:r>
              <a:rPr kumimoji="1" lang="zh-CN" altLang="en-US" sz="2000" b="1" dirty="0">
                <a:solidFill>
                  <a:srgbClr val="000000"/>
                </a:solidFill>
                <a:latin typeface="Times New Roman" pitchFamily="18" charset="0"/>
                <a:ea typeface="楷体_GB2312" pitchFamily="1" charset="-122"/>
              </a:rPr>
              <a:t>是幅频响应曲线，图</a:t>
            </a:r>
            <a:r>
              <a:rPr kumimoji="1" lang="en-US" altLang="zh-CN" sz="2000" b="1" dirty="0">
                <a:solidFill>
                  <a:srgbClr val="000000"/>
                </a:solidFill>
                <a:latin typeface="Times New Roman" pitchFamily="18" charset="0"/>
                <a:ea typeface="楷体_GB2312" pitchFamily="1" charset="-122"/>
              </a:rPr>
              <a:t>b</a:t>
            </a:r>
            <a:r>
              <a:rPr kumimoji="1" lang="zh-CN" altLang="en-US" sz="2000" b="1" dirty="0">
                <a:solidFill>
                  <a:srgbClr val="000000"/>
                </a:solidFill>
                <a:latin typeface="Times New Roman" pitchFamily="18" charset="0"/>
                <a:ea typeface="楷体_GB2312" pitchFamily="1" charset="-122"/>
              </a:rPr>
              <a:t>是相频响应曲线。一般有</a:t>
            </a:r>
          </a:p>
          <a:p>
            <a:pPr>
              <a:lnSpc>
                <a:spcPct val="125000"/>
              </a:lnSpc>
              <a:spcBef>
                <a:spcPct val="10000"/>
              </a:spcBef>
            </a:pPr>
            <a:r>
              <a:rPr kumimoji="1" lang="zh-CN" altLang="en-US" sz="2000" b="1" i="1" dirty="0">
                <a:solidFill>
                  <a:srgbClr val="000000"/>
                </a:solidFill>
                <a:latin typeface="Times New Roman" pitchFamily="18" charset="0"/>
                <a:ea typeface="楷体_GB2312" pitchFamily="1" charset="-122"/>
              </a:rPr>
              <a:t>             </a:t>
            </a:r>
            <a:r>
              <a:rPr kumimoji="1" lang="en-US" altLang="zh-CN" sz="2000" b="1" i="1" dirty="0">
                <a:solidFill>
                  <a:srgbClr val="000000"/>
                </a:solidFill>
                <a:latin typeface="Times New Roman" pitchFamily="18" charset="0"/>
                <a:ea typeface="楷体_GB2312" pitchFamily="1" charset="-122"/>
              </a:rPr>
              <a:t>f</a:t>
            </a:r>
            <a:r>
              <a:rPr kumimoji="1" lang="en-US" altLang="zh-CN" sz="2000" b="1" baseline="-25000" dirty="0">
                <a:solidFill>
                  <a:srgbClr val="000000"/>
                </a:solidFill>
                <a:latin typeface="Times New Roman" pitchFamily="18" charset="0"/>
                <a:ea typeface="楷体_GB2312" pitchFamily="1" charset="-122"/>
              </a:rPr>
              <a:t>H </a:t>
            </a:r>
            <a:r>
              <a:rPr kumimoji="1" lang="en-US" altLang="zh-CN" sz="2000" b="1" dirty="0">
                <a:solidFill>
                  <a:srgbClr val="000000"/>
                </a:solidFill>
                <a:latin typeface="Times New Roman" pitchFamily="18" charset="0"/>
                <a:ea typeface="楷体_GB2312" pitchFamily="1" charset="-122"/>
              </a:rPr>
              <a:t>&gt;&gt; </a:t>
            </a:r>
            <a:r>
              <a:rPr kumimoji="1" lang="en-US" altLang="zh-CN" sz="2000" b="1" i="1" dirty="0" err="1">
                <a:solidFill>
                  <a:srgbClr val="000000"/>
                </a:solidFill>
                <a:latin typeface="Times New Roman" pitchFamily="18" charset="0"/>
                <a:ea typeface="楷体_GB2312" pitchFamily="1" charset="-122"/>
              </a:rPr>
              <a:t>f</a:t>
            </a:r>
            <a:r>
              <a:rPr kumimoji="1" lang="en-US" altLang="zh-CN" sz="2000" b="1" baseline="-25000" dirty="0" err="1">
                <a:solidFill>
                  <a:srgbClr val="000000"/>
                </a:solidFill>
                <a:latin typeface="Times New Roman" pitchFamily="18" charset="0"/>
                <a:ea typeface="楷体_GB2312" pitchFamily="1" charset="-122"/>
              </a:rPr>
              <a:t>L</a:t>
            </a:r>
            <a:endParaRPr kumimoji="1" lang="en-US" altLang="zh-CN" sz="2000" b="1" dirty="0">
              <a:solidFill>
                <a:srgbClr val="000000"/>
              </a:solidFill>
              <a:latin typeface="Times New Roman" pitchFamily="18" charset="0"/>
              <a:ea typeface="楷体_GB2312" pitchFamily="1" charset="-122"/>
            </a:endParaRPr>
          </a:p>
        </p:txBody>
      </p:sp>
      <p:graphicFrame>
        <p:nvGraphicFramePr>
          <p:cNvPr id="13317" name="Object 12"/>
          <p:cNvGraphicFramePr>
            <a:graphicFrameLocks noChangeAspect="1"/>
          </p:cNvGraphicFramePr>
          <p:nvPr/>
        </p:nvGraphicFramePr>
        <p:xfrm>
          <a:off x="3563938" y="1160463"/>
          <a:ext cx="5402262" cy="4389437"/>
        </p:xfrm>
        <a:graphic>
          <a:graphicData uri="http://schemas.openxmlformats.org/presentationml/2006/ole">
            <mc:AlternateContent xmlns:mc="http://schemas.openxmlformats.org/markup-compatibility/2006">
              <mc:Choice xmlns:v="urn:schemas-microsoft-com:vml" Requires="v">
                <p:oleObj spid="_x0000_s2132" name="图片" r:id="rId4" imgW="3855614" imgH="3137932" progId="Word.Picture.8">
                  <p:embed/>
                </p:oleObj>
              </mc:Choice>
              <mc:Fallback>
                <p:oleObj name="图片" r:id="rId4" imgW="3855614" imgH="3137932"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3938" y="1160463"/>
                        <a:ext cx="5402262"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Text Box 14"/>
          <p:cNvSpPr txBox="1">
            <a:spLocks noChangeArrowheads="1"/>
          </p:cNvSpPr>
          <p:nvPr/>
        </p:nvSpPr>
        <p:spPr bwMode="auto">
          <a:xfrm>
            <a:off x="684213" y="3789363"/>
            <a:ext cx="273685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25000"/>
              </a:lnSpc>
              <a:spcBef>
                <a:spcPct val="10000"/>
              </a:spcBef>
            </a:pPr>
            <a:r>
              <a:rPr kumimoji="1" lang="zh-CN" altLang="en-US" sz="2000" b="1">
                <a:solidFill>
                  <a:srgbClr val="000000"/>
                </a:solidFill>
                <a:latin typeface="Times New Roman" pitchFamily="18" charset="0"/>
                <a:ea typeface="楷体_GB2312" pitchFamily="1" charset="-122"/>
              </a:rPr>
              <a:t>如果信号的所有频率成份均落在通频带内，则基本上不会出现频率失真现象。</a:t>
            </a:r>
          </a:p>
        </p:txBody>
      </p:sp>
      <p:sp>
        <p:nvSpPr>
          <p:cNvPr id="12" name="Text Box 15"/>
          <p:cNvSpPr txBox="1">
            <a:spLocks noChangeArrowheads="1"/>
          </p:cNvSpPr>
          <p:nvPr/>
        </p:nvSpPr>
        <p:spPr bwMode="auto">
          <a:xfrm>
            <a:off x="647700" y="5516563"/>
            <a:ext cx="7848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25000"/>
              </a:lnSpc>
              <a:spcBef>
                <a:spcPct val="10000"/>
              </a:spcBef>
            </a:pPr>
            <a:r>
              <a:rPr kumimoji="1" lang="en-US" altLang="zh-CN" sz="2000" b="1" dirty="0">
                <a:solidFill>
                  <a:srgbClr val="000000"/>
                </a:solidFill>
                <a:latin typeface="Times New Roman" pitchFamily="18" charset="0"/>
                <a:ea typeface="楷体_GB2312" pitchFamily="1" charset="-122"/>
              </a:rPr>
              <a:t>        </a:t>
            </a:r>
            <a:r>
              <a:rPr kumimoji="1" lang="zh-CN" altLang="en-US" sz="2000" b="1" dirty="0">
                <a:solidFill>
                  <a:srgbClr val="000000"/>
                </a:solidFill>
                <a:latin typeface="Times New Roman" pitchFamily="18" charset="0"/>
                <a:ea typeface="楷体_GB2312" pitchFamily="1" charset="-122"/>
              </a:rPr>
              <a:t>若已知信号的频率成份，要设计出满足要求的放大电路，最主要的任务就是设计出频率响应的</a:t>
            </a:r>
            <a:r>
              <a:rPr kumimoji="1" lang="en-US" altLang="zh-CN" sz="2000" b="1" i="1" dirty="0">
                <a:solidFill>
                  <a:srgbClr val="000000"/>
                </a:solidFill>
                <a:latin typeface="Times New Roman" pitchFamily="18" charset="0"/>
                <a:ea typeface="楷体_GB2312" pitchFamily="1" charset="-122"/>
              </a:rPr>
              <a:t>f</a:t>
            </a:r>
            <a:r>
              <a:rPr kumimoji="1" lang="en-US" altLang="zh-CN" sz="2000" b="1" baseline="-25000" dirty="0">
                <a:solidFill>
                  <a:srgbClr val="000000"/>
                </a:solidFill>
                <a:latin typeface="Times New Roman" pitchFamily="18" charset="0"/>
                <a:ea typeface="楷体_GB2312" pitchFamily="1" charset="-122"/>
              </a:rPr>
              <a:t>H</a:t>
            </a:r>
            <a:r>
              <a:rPr kumimoji="1" lang="zh-CN" altLang="en-US" sz="2000" b="1" dirty="0">
                <a:solidFill>
                  <a:srgbClr val="000000"/>
                </a:solidFill>
                <a:latin typeface="Times New Roman" pitchFamily="18" charset="0"/>
                <a:ea typeface="楷体_GB2312" pitchFamily="1" charset="-122"/>
              </a:rPr>
              <a:t>和</a:t>
            </a:r>
            <a:r>
              <a:rPr kumimoji="1" lang="en-US" altLang="zh-CN" sz="2000" b="1" i="1" dirty="0" err="1">
                <a:solidFill>
                  <a:srgbClr val="000000"/>
                </a:solidFill>
                <a:latin typeface="Times New Roman" pitchFamily="18" charset="0"/>
                <a:ea typeface="楷体_GB2312" pitchFamily="1" charset="-122"/>
              </a:rPr>
              <a:t>f</a:t>
            </a:r>
            <a:r>
              <a:rPr kumimoji="1" lang="en-US" altLang="zh-CN" sz="2000" b="1" baseline="-25000" dirty="0" err="1">
                <a:solidFill>
                  <a:srgbClr val="000000"/>
                </a:solidFill>
                <a:latin typeface="Times New Roman" pitchFamily="18" charset="0"/>
                <a:ea typeface="楷体_GB2312" pitchFamily="1" charset="-122"/>
              </a:rPr>
              <a:t>L</a:t>
            </a:r>
            <a:r>
              <a:rPr kumimoji="1" lang="zh-CN" altLang="en-US" sz="2000" b="1" dirty="0">
                <a:solidFill>
                  <a:srgbClr val="000000"/>
                </a:solidFill>
                <a:latin typeface="Times New Roman" pitchFamily="18" charset="0"/>
                <a:ea typeface="楷体_GB2312" pitchFamily="1" charset="-122"/>
              </a:rPr>
              <a:t>。</a:t>
            </a:r>
          </a:p>
        </p:txBody>
      </p:sp>
    </p:spTree>
    <p:extLst>
      <p:ext uri="{BB962C8B-B14F-4D97-AF65-F5344CB8AC3E}">
        <p14:creationId xmlns:p14="http://schemas.microsoft.com/office/powerpoint/2010/main" val="40105687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strips(downRight)">
                                      <p:cBhvr>
                                        <p:cTn id="7" dur="500"/>
                                        <p:tgtEl>
                                          <p:spTgt spid="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strips(downRight)">
                                      <p:cBhvr>
                                        <p:cTn id="12" dur="5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strips(downRight)">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1675" y="71438"/>
            <a:ext cx="7888288" cy="646112"/>
          </a:xfrm>
        </p:spPr>
        <p:txBody>
          <a:bodyPr rtlCol="0"/>
          <a:lstStyle/>
          <a:p>
            <a:pPr fontAlgn="auto">
              <a:spcAft>
                <a:spcPts val="0"/>
              </a:spcAft>
              <a:defRPr/>
            </a:pPr>
            <a:r>
              <a:rPr lang="en-US" altLang="zh-CN" dirty="0"/>
              <a:t>6.1  </a:t>
            </a:r>
            <a:r>
              <a:rPr lang="zh-CN" altLang="en-US" dirty="0"/>
              <a:t>放大电路的频率响应</a:t>
            </a:r>
          </a:p>
        </p:txBody>
      </p:sp>
      <p:sp>
        <p:nvSpPr>
          <p:cNvPr id="7" name="Text Box 7"/>
          <p:cNvSpPr txBox="1">
            <a:spLocks noChangeArrowheads="1"/>
          </p:cNvSpPr>
          <p:nvPr/>
        </p:nvSpPr>
        <p:spPr bwMode="auto">
          <a:xfrm>
            <a:off x="684213" y="1196975"/>
            <a:ext cx="8027987" cy="219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15000"/>
              </a:lnSpc>
              <a:spcBef>
                <a:spcPct val="15000"/>
              </a:spcBef>
            </a:pPr>
            <a:r>
              <a:rPr kumimoji="1" lang="en-US" altLang="zh-CN" sz="2000" b="1">
                <a:solidFill>
                  <a:srgbClr val="000000"/>
                </a:solidFill>
                <a:latin typeface="Times New Roman" pitchFamily="18" charset="0"/>
                <a:ea typeface="楷体_GB2312" pitchFamily="1" charset="-122"/>
              </a:rPr>
              <a:t>1</a:t>
            </a:r>
            <a:r>
              <a:rPr kumimoji="1" lang="zh-CN" altLang="en-US" sz="2000" b="1">
                <a:solidFill>
                  <a:srgbClr val="000000"/>
                </a:solidFill>
                <a:latin typeface="Times New Roman" pitchFamily="18" charset="0"/>
                <a:ea typeface="楷体_GB2312" pitchFamily="1" charset="-122"/>
              </a:rPr>
              <a:t>、正弦稳态响应是分析频率响应的基本方法</a:t>
            </a:r>
          </a:p>
          <a:p>
            <a:pPr>
              <a:lnSpc>
                <a:spcPct val="115000"/>
              </a:lnSpc>
              <a:spcBef>
                <a:spcPct val="15000"/>
              </a:spcBef>
            </a:pPr>
            <a:r>
              <a:rPr kumimoji="1" lang="en-US" altLang="zh-CN" sz="2000" b="1">
                <a:solidFill>
                  <a:srgbClr val="000000"/>
                </a:solidFill>
                <a:latin typeface="Times New Roman" pitchFamily="18" charset="0"/>
                <a:ea typeface="楷体_GB2312" pitchFamily="1" charset="-122"/>
              </a:rPr>
              <a:t>2</a:t>
            </a:r>
            <a:r>
              <a:rPr kumimoji="1" lang="zh-CN" altLang="en-US" sz="2000" b="1">
                <a:solidFill>
                  <a:srgbClr val="000000"/>
                </a:solidFill>
                <a:latin typeface="Times New Roman" pitchFamily="18" charset="0"/>
                <a:ea typeface="楷体_GB2312" pitchFamily="1" charset="-122"/>
              </a:rPr>
              <a:t>、工程上常采用分段分析的简化方法。即分别分析放大电路的低频响应、中频（通频带）响应和高频响应，最后合成全频域响应。其中通频带内的响应与频率无关，就是前两章放大电路性能指标的分析结果。</a:t>
            </a:r>
          </a:p>
          <a:p>
            <a:pPr>
              <a:lnSpc>
                <a:spcPct val="115000"/>
              </a:lnSpc>
              <a:spcBef>
                <a:spcPct val="15000"/>
              </a:spcBef>
            </a:pPr>
            <a:r>
              <a:rPr kumimoji="1" lang="en-US" altLang="zh-CN" sz="2000" b="1">
                <a:solidFill>
                  <a:srgbClr val="000000"/>
                </a:solidFill>
                <a:latin typeface="Times New Roman" pitchFamily="18" charset="0"/>
                <a:ea typeface="楷体_GB2312" pitchFamily="1" charset="-122"/>
              </a:rPr>
              <a:t>3</a:t>
            </a:r>
            <a:r>
              <a:rPr kumimoji="1" lang="zh-CN" altLang="en-US" sz="2000" b="1">
                <a:solidFill>
                  <a:srgbClr val="000000"/>
                </a:solidFill>
                <a:latin typeface="Times New Roman" pitchFamily="18" charset="0"/>
                <a:ea typeface="楷体_GB2312" pitchFamily="1" charset="-122"/>
              </a:rPr>
              <a:t>、也可以用计算机辅助分析（如</a:t>
            </a:r>
            <a:r>
              <a:rPr kumimoji="1" lang="en-US" altLang="zh-CN" sz="2000" b="1">
                <a:solidFill>
                  <a:srgbClr val="000000"/>
                </a:solidFill>
                <a:latin typeface="Times New Roman" pitchFamily="18" charset="0"/>
                <a:ea typeface="楷体_GB2312" pitchFamily="1" charset="-122"/>
              </a:rPr>
              <a:t>Spice</a:t>
            </a:r>
            <a:r>
              <a:rPr kumimoji="1" lang="zh-CN" altLang="en-US" sz="2000" b="1">
                <a:solidFill>
                  <a:srgbClr val="000000"/>
                </a:solidFill>
                <a:latin typeface="Times New Roman" pitchFamily="18" charset="0"/>
                <a:ea typeface="楷体_GB2312" pitchFamily="1" charset="-122"/>
              </a:rPr>
              <a:t>等）的方法，获得放大电路精确的频率响应曲线。</a:t>
            </a:r>
          </a:p>
        </p:txBody>
      </p:sp>
      <p:sp>
        <p:nvSpPr>
          <p:cNvPr id="8" name="Rectangle 8"/>
          <p:cNvSpPr>
            <a:spLocks noChangeArrowheads="1"/>
          </p:cNvSpPr>
          <p:nvPr/>
        </p:nvSpPr>
        <p:spPr bwMode="auto">
          <a:xfrm>
            <a:off x="503238" y="728663"/>
            <a:ext cx="34559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90500" indent="-190500" algn="l">
              <a:spcBef>
                <a:spcPct val="20000"/>
              </a:spcBef>
              <a:buClr>
                <a:schemeClr val="accent2"/>
              </a:buClr>
              <a:buFont typeface="Wingdings" pitchFamily="2" charset="2"/>
              <a:buChar char="o"/>
              <a:defRPr sz="3000" b="1">
                <a:solidFill>
                  <a:schemeClr val="tx1"/>
                </a:solidFill>
                <a:latin typeface="Arial Narrow" pitchFamily="34" charset="0"/>
                <a:ea typeface="楷体_GB2312" pitchFamily="49" charset="-122"/>
              </a:defRPr>
            </a:lvl1pPr>
            <a:lvl2pPr marL="762000" indent="-285750" algn="l">
              <a:spcBef>
                <a:spcPct val="20000"/>
              </a:spcBef>
              <a:buClr>
                <a:schemeClr val="accent2"/>
              </a:buClr>
              <a:buFont typeface="Wingdings" pitchFamily="2" charset="2"/>
              <a:buChar char="n"/>
              <a:defRPr sz="3000" b="1">
                <a:solidFill>
                  <a:schemeClr val="tx1"/>
                </a:solidFill>
                <a:latin typeface="Arial Narrow" pitchFamily="34" charset="0"/>
                <a:ea typeface="楷体_GB2312" pitchFamily="49" charset="-122"/>
              </a:defRPr>
            </a:lvl2pPr>
            <a:lvl3pPr marL="1181100" indent="-228600" algn="l">
              <a:spcBef>
                <a:spcPct val="20000"/>
              </a:spcBef>
              <a:buClr>
                <a:schemeClr val="accent2"/>
              </a:buClr>
              <a:buFont typeface="Wingdings" pitchFamily="2" charset="2"/>
              <a:buChar char="o"/>
              <a:defRPr sz="2800" b="1">
                <a:solidFill>
                  <a:schemeClr val="tx1"/>
                </a:solidFill>
                <a:latin typeface="Arial Narrow" pitchFamily="34" charset="0"/>
                <a:ea typeface="楷体_GB2312" pitchFamily="49" charset="-122"/>
              </a:defRPr>
            </a:lvl3pPr>
            <a:lvl4pPr marL="1600200" indent="-228600" algn="l">
              <a:spcBef>
                <a:spcPct val="20000"/>
              </a:spcBef>
              <a:buClr>
                <a:schemeClr val="accent2"/>
              </a:buClr>
              <a:buFont typeface="Wingdings" pitchFamily="2" charset="2"/>
              <a:buChar char="n"/>
              <a:defRPr sz="2400" b="1">
                <a:solidFill>
                  <a:schemeClr val="tx1"/>
                </a:solidFill>
                <a:latin typeface="Arial Narrow" pitchFamily="34" charset="0"/>
                <a:ea typeface="楷体_GB2312" pitchFamily="49" charset="-122"/>
              </a:defRPr>
            </a:lvl4pPr>
            <a:lvl5pPr marL="2057400" indent="-228600" algn="l">
              <a:spcBef>
                <a:spcPct val="25000"/>
              </a:spcBef>
              <a:buClr>
                <a:schemeClr val="accent2"/>
              </a:buClr>
              <a:buFont typeface="Wingdings" pitchFamily="2" charset="2"/>
              <a:buChar char="§"/>
              <a:defRPr sz="2400" b="1">
                <a:solidFill>
                  <a:schemeClr val="tx1"/>
                </a:solidFill>
                <a:latin typeface="Arial Narrow" pitchFamily="34" charset="0"/>
                <a:ea typeface="楷体_GB2312" pitchFamily="49" charset="-122"/>
              </a:defRPr>
            </a:lvl5pPr>
            <a:lvl6pPr marL="25146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6pPr>
            <a:lvl7pPr marL="29718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7pPr>
            <a:lvl8pPr marL="34290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8pPr>
            <a:lvl9pPr marL="38862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9pPr>
          </a:lstStyle>
          <a:p>
            <a:pPr>
              <a:buClr>
                <a:srgbClr val="CC0000"/>
              </a:buClr>
              <a:buFont typeface="Wingdings" pitchFamily="2" charset="2"/>
              <a:buNone/>
              <a:defRPr/>
            </a:pPr>
            <a:r>
              <a:rPr lang="zh-CN" altLang="en-US" sz="2400" kern="0" smtClean="0">
                <a:solidFill>
                  <a:srgbClr val="993300"/>
                </a:solidFill>
              </a:rPr>
              <a:t>频率响应的分析方法</a:t>
            </a:r>
            <a:endParaRPr lang="zh-CN" altLang="en-US" sz="2400" kern="0" smtClean="0">
              <a:solidFill>
                <a:srgbClr val="993300"/>
              </a:solidFill>
              <a:ea typeface="黑体" pitchFamily="2" charset="-122"/>
            </a:endParaRPr>
          </a:p>
        </p:txBody>
      </p:sp>
      <p:sp>
        <p:nvSpPr>
          <p:cNvPr id="9" name="Text Box 9"/>
          <p:cNvSpPr txBox="1">
            <a:spLocks noChangeArrowheads="1"/>
          </p:cNvSpPr>
          <p:nvPr/>
        </p:nvSpPr>
        <p:spPr bwMode="auto">
          <a:xfrm>
            <a:off x="467544" y="3948678"/>
            <a:ext cx="8317358"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nSpc>
                <a:spcPct val="115000"/>
              </a:lnSpc>
              <a:spcBef>
                <a:spcPct val="10000"/>
              </a:spcBef>
            </a:pPr>
            <a:r>
              <a:rPr kumimoji="1" lang="en-US" altLang="zh-CN" sz="2000" b="1" dirty="0">
                <a:solidFill>
                  <a:srgbClr val="000000"/>
                </a:solidFill>
                <a:latin typeface="Times New Roman" pitchFamily="18" charset="0"/>
                <a:ea typeface="楷体_GB2312" pitchFamily="1" charset="-122"/>
              </a:rPr>
              <a:t>         </a:t>
            </a:r>
            <a:r>
              <a:rPr kumimoji="1" lang="zh-CN" altLang="en-US" sz="2000" b="1" dirty="0">
                <a:solidFill>
                  <a:srgbClr val="000000"/>
                </a:solidFill>
                <a:latin typeface="Times New Roman" pitchFamily="18" charset="0"/>
                <a:ea typeface="楷体_GB2312" pitchFamily="1" charset="-122"/>
              </a:rPr>
              <a:t>研究放大电路的动态指标（主要是增益）随信号频率变化时的响应。具体包括：</a:t>
            </a:r>
          </a:p>
          <a:p>
            <a:pPr>
              <a:lnSpc>
                <a:spcPct val="115000"/>
              </a:lnSpc>
              <a:spcBef>
                <a:spcPct val="10000"/>
              </a:spcBef>
            </a:pPr>
            <a:r>
              <a:rPr kumimoji="1" lang="en-US" altLang="zh-CN" sz="2000" b="1" dirty="0">
                <a:solidFill>
                  <a:srgbClr val="000000"/>
                </a:solidFill>
                <a:latin typeface="Times New Roman" pitchFamily="18" charset="0"/>
                <a:ea typeface="楷体_GB2312" pitchFamily="1" charset="-122"/>
              </a:rPr>
              <a:t>1</a:t>
            </a:r>
            <a:r>
              <a:rPr kumimoji="1" lang="zh-CN" altLang="en-US" sz="2000" b="1" dirty="0">
                <a:solidFill>
                  <a:srgbClr val="000000"/>
                </a:solidFill>
                <a:latin typeface="Times New Roman" pitchFamily="18" charset="0"/>
                <a:ea typeface="楷体_GB2312" pitchFamily="1" charset="-122"/>
              </a:rPr>
              <a:t>、频率响应的分析方法</a:t>
            </a:r>
          </a:p>
          <a:p>
            <a:pPr>
              <a:lnSpc>
                <a:spcPct val="115000"/>
              </a:lnSpc>
              <a:spcBef>
                <a:spcPct val="10000"/>
              </a:spcBef>
            </a:pPr>
            <a:r>
              <a:rPr kumimoji="1" lang="en-US" altLang="zh-CN" sz="2000" b="1" dirty="0">
                <a:solidFill>
                  <a:srgbClr val="000000"/>
                </a:solidFill>
                <a:latin typeface="Times New Roman" pitchFamily="18" charset="0"/>
                <a:ea typeface="楷体_GB2312" pitchFamily="1" charset="-122"/>
              </a:rPr>
              <a:t>2</a:t>
            </a:r>
            <a:r>
              <a:rPr kumimoji="1" lang="zh-CN" altLang="en-US" sz="2000" b="1" dirty="0">
                <a:solidFill>
                  <a:srgbClr val="000000"/>
                </a:solidFill>
                <a:latin typeface="Times New Roman" pitchFamily="18" charset="0"/>
                <a:ea typeface="楷体_GB2312" pitchFamily="1" charset="-122"/>
              </a:rPr>
              <a:t>、影响放大电路频率响应的主要因素</a:t>
            </a:r>
          </a:p>
          <a:p>
            <a:pPr>
              <a:lnSpc>
                <a:spcPct val="115000"/>
              </a:lnSpc>
              <a:spcBef>
                <a:spcPct val="10000"/>
              </a:spcBef>
            </a:pPr>
            <a:r>
              <a:rPr kumimoji="1" lang="en-US" altLang="zh-CN" sz="2000" b="1" dirty="0">
                <a:solidFill>
                  <a:srgbClr val="000000"/>
                </a:solidFill>
                <a:latin typeface="Times New Roman" pitchFamily="18" charset="0"/>
                <a:ea typeface="楷体_GB2312" pitchFamily="1" charset="-122"/>
              </a:rPr>
              <a:t>3</a:t>
            </a:r>
            <a:r>
              <a:rPr kumimoji="1" lang="zh-CN" altLang="en-US" sz="2000" b="1" dirty="0">
                <a:solidFill>
                  <a:srgbClr val="000000"/>
                </a:solidFill>
                <a:latin typeface="Times New Roman" pitchFamily="18" charset="0"/>
                <a:ea typeface="楷体_GB2312" pitchFamily="1" charset="-122"/>
              </a:rPr>
              <a:t>、如何设计出满足信号频带要求的放大电路</a:t>
            </a:r>
          </a:p>
          <a:p>
            <a:pPr>
              <a:lnSpc>
                <a:spcPct val="115000"/>
              </a:lnSpc>
              <a:spcBef>
                <a:spcPct val="10000"/>
              </a:spcBef>
            </a:pPr>
            <a:r>
              <a:rPr kumimoji="1" lang="en-US" altLang="zh-CN" sz="2000" b="1" dirty="0">
                <a:solidFill>
                  <a:srgbClr val="000000"/>
                </a:solidFill>
                <a:latin typeface="Times New Roman" pitchFamily="18" charset="0"/>
                <a:ea typeface="楷体_GB2312" pitchFamily="1" charset="-122"/>
              </a:rPr>
              <a:t>4</a:t>
            </a:r>
            <a:r>
              <a:rPr kumimoji="1" lang="zh-CN" altLang="en-US" sz="2000" b="1" dirty="0" smtClean="0">
                <a:solidFill>
                  <a:srgbClr val="000000"/>
                </a:solidFill>
                <a:latin typeface="Times New Roman" pitchFamily="18" charset="0"/>
                <a:ea typeface="楷体_GB2312" pitchFamily="1" charset="-122"/>
              </a:rPr>
              <a:t>、各种组态放大电路频率响应特点（重点：</a:t>
            </a:r>
            <a:r>
              <a:rPr kumimoji="1" lang="zh-CN" altLang="en-US" sz="2000" b="1" dirty="0" smtClean="0">
                <a:solidFill>
                  <a:srgbClr val="FF0000"/>
                </a:solidFill>
                <a:latin typeface="Times New Roman" pitchFamily="18" charset="0"/>
                <a:ea typeface="楷体_GB2312" pitchFamily="1" charset="-122"/>
              </a:rPr>
              <a:t>共源共射放大电路的高频响应</a:t>
            </a:r>
            <a:r>
              <a:rPr kumimoji="1" lang="zh-CN" altLang="en-US" sz="2000" b="1" dirty="0" smtClean="0">
                <a:solidFill>
                  <a:srgbClr val="000000"/>
                </a:solidFill>
                <a:latin typeface="Times New Roman" pitchFamily="18" charset="0"/>
                <a:ea typeface="楷体_GB2312" pitchFamily="1" charset="-122"/>
              </a:rPr>
              <a:t>）</a:t>
            </a:r>
            <a:endParaRPr kumimoji="1" lang="zh-CN" altLang="en-US" sz="2000" b="1" dirty="0">
              <a:solidFill>
                <a:srgbClr val="000000"/>
              </a:solidFill>
              <a:latin typeface="Times New Roman" pitchFamily="18" charset="0"/>
              <a:ea typeface="楷体_GB2312" pitchFamily="1" charset="-122"/>
            </a:endParaRPr>
          </a:p>
        </p:txBody>
      </p:sp>
      <p:sp>
        <p:nvSpPr>
          <p:cNvPr id="10" name="Rectangle 10"/>
          <p:cNvSpPr>
            <a:spLocks noChangeArrowheads="1"/>
          </p:cNvSpPr>
          <p:nvPr/>
        </p:nvSpPr>
        <p:spPr bwMode="auto">
          <a:xfrm>
            <a:off x="503238" y="3476625"/>
            <a:ext cx="3673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marL="190500" indent="-190500" algn="l">
              <a:spcBef>
                <a:spcPct val="20000"/>
              </a:spcBef>
              <a:buClr>
                <a:schemeClr val="accent2"/>
              </a:buClr>
              <a:buFont typeface="Wingdings" pitchFamily="2" charset="2"/>
              <a:buChar char="o"/>
              <a:defRPr sz="3000" b="1">
                <a:solidFill>
                  <a:schemeClr val="tx1"/>
                </a:solidFill>
                <a:latin typeface="Arial Narrow" pitchFamily="34" charset="0"/>
                <a:ea typeface="楷体_GB2312" pitchFamily="49" charset="-122"/>
              </a:defRPr>
            </a:lvl1pPr>
            <a:lvl2pPr marL="762000" indent="-285750" algn="l">
              <a:spcBef>
                <a:spcPct val="20000"/>
              </a:spcBef>
              <a:buClr>
                <a:schemeClr val="accent2"/>
              </a:buClr>
              <a:buFont typeface="Wingdings" pitchFamily="2" charset="2"/>
              <a:buChar char="n"/>
              <a:defRPr sz="3000" b="1">
                <a:solidFill>
                  <a:schemeClr val="tx1"/>
                </a:solidFill>
                <a:latin typeface="Arial Narrow" pitchFamily="34" charset="0"/>
                <a:ea typeface="楷体_GB2312" pitchFamily="49" charset="-122"/>
              </a:defRPr>
            </a:lvl2pPr>
            <a:lvl3pPr marL="1181100" indent="-228600" algn="l">
              <a:spcBef>
                <a:spcPct val="20000"/>
              </a:spcBef>
              <a:buClr>
                <a:schemeClr val="accent2"/>
              </a:buClr>
              <a:buFont typeface="Wingdings" pitchFamily="2" charset="2"/>
              <a:buChar char="o"/>
              <a:defRPr sz="2800" b="1">
                <a:solidFill>
                  <a:schemeClr val="tx1"/>
                </a:solidFill>
                <a:latin typeface="Arial Narrow" pitchFamily="34" charset="0"/>
                <a:ea typeface="楷体_GB2312" pitchFamily="49" charset="-122"/>
              </a:defRPr>
            </a:lvl3pPr>
            <a:lvl4pPr marL="1600200" indent="-228600" algn="l">
              <a:spcBef>
                <a:spcPct val="20000"/>
              </a:spcBef>
              <a:buClr>
                <a:schemeClr val="accent2"/>
              </a:buClr>
              <a:buFont typeface="Wingdings" pitchFamily="2" charset="2"/>
              <a:buChar char="n"/>
              <a:defRPr sz="2400" b="1">
                <a:solidFill>
                  <a:schemeClr val="tx1"/>
                </a:solidFill>
                <a:latin typeface="Arial Narrow" pitchFamily="34" charset="0"/>
                <a:ea typeface="楷体_GB2312" pitchFamily="49" charset="-122"/>
              </a:defRPr>
            </a:lvl4pPr>
            <a:lvl5pPr marL="2057400" indent="-228600" algn="l">
              <a:spcBef>
                <a:spcPct val="25000"/>
              </a:spcBef>
              <a:buClr>
                <a:schemeClr val="accent2"/>
              </a:buClr>
              <a:buFont typeface="Wingdings" pitchFamily="2" charset="2"/>
              <a:buChar char="§"/>
              <a:defRPr sz="2400" b="1">
                <a:solidFill>
                  <a:schemeClr val="tx1"/>
                </a:solidFill>
                <a:latin typeface="Arial Narrow" pitchFamily="34" charset="0"/>
                <a:ea typeface="楷体_GB2312" pitchFamily="49" charset="-122"/>
              </a:defRPr>
            </a:lvl5pPr>
            <a:lvl6pPr marL="25146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6pPr>
            <a:lvl7pPr marL="29718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7pPr>
            <a:lvl8pPr marL="34290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8pPr>
            <a:lvl9pPr marL="3886200" indent="-228600" fontAlgn="base">
              <a:spcBef>
                <a:spcPct val="25000"/>
              </a:spcBef>
              <a:spcAft>
                <a:spcPct val="0"/>
              </a:spcAft>
              <a:buClr>
                <a:schemeClr val="accent2"/>
              </a:buClr>
              <a:buFont typeface="Wingdings" pitchFamily="2" charset="2"/>
              <a:buChar char="§"/>
              <a:defRPr sz="2400" b="1">
                <a:solidFill>
                  <a:schemeClr val="tx1"/>
                </a:solidFill>
                <a:latin typeface="Arial Narrow" pitchFamily="34" charset="0"/>
                <a:ea typeface="楷体_GB2312" pitchFamily="49" charset="-122"/>
              </a:defRPr>
            </a:lvl9pPr>
          </a:lstStyle>
          <a:p>
            <a:pPr>
              <a:buClr>
                <a:srgbClr val="CC0000"/>
              </a:buClr>
              <a:buFont typeface="Wingdings" pitchFamily="2" charset="2"/>
              <a:buNone/>
              <a:defRPr/>
            </a:pPr>
            <a:r>
              <a:rPr lang="zh-CN" altLang="en-US" sz="2400" i="1" kern="0" smtClean="0">
                <a:solidFill>
                  <a:srgbClr val="993300"/>
                </a:solidFill>
              </a:rPr>
              <a:t>本章讨论的主要内容</a:t>
            </a:r>
          </a:p>
        </p:txBody>
      </p:sp>
    </p:spTree>
    <p:extLst>
      <p:ext uri="{BB962C8B-B14F-4D97-AF65-F5344CB8AC3E}">
        <p14:creationId xmlns:p14="http://schemas.microsoft.com/office/powerpoint/2010/main" val="35084951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strips(downRight)">
                                      <p:cBhvr>
                                        <p:cTn id="7" dur="500"/>
                                        <p:tgtEl>
                                          <p:spTgt spid="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strips(downRight)">
                                      <p:cBhvr>
                                        <p:cTn id="12" dur="500"/>
                                        <p:tgtEl>
                                          <p:spTgt spid="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strips(downRight)">
                                      <p:cBhvr>
                                        <p:cTn id="17" dur="500"/>
                                        <p:tgtEl>
                                          <p:spTgt spid="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strips(downRight)">
                                      <p:cBhvr>
                                        <p:cTn id="22" dur="500"/>
                                        <p:tgtEl>
                                          <p:spTgt spid="1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strips(downRight)">
                                      <p:cBhvr>
                                        <p:cTn id="27" dur="500"/>
                                        <p:tgtEl>
                                          <p:spTgt spid="9">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nodeType="clickEffect">
                                  <p:stCondLst>
                                    <p:cond delay="0"/>
                                  </p:stCondLst>
                                  <p:childTnLst>
                                    <p:set>
                                      <p:cBhvr>
                                        <p:cTn id="31" dur="1" fill="hold">
                                          <p:stCondLst>
                                            <p:cond delay="0"/>
                                          </p:stCondLst>
                                        </p:cTn>
                                        <p:tgtEl>
                                          <p:spTgt spid="9">
                                            <p:txEl>
                                              <p:pRg st="1" end="1"/>
                                            </p:txEl>
                                          </p:spTgt>
                                        </p:tgtEl>
                                        <p:attrNameLst>
                                          <p:attrName>style.visibility</p:attrName>
                                        </p:attrNameLst>
                                      </p:cBhvr>
                                      <p:to>
                                        <p:strVal val="visible"/>
                                      </p:to>
                                    </p:set>
                                    <p:animEffect transition="in" filter="strips(downRight)">
                                      <p:cBhvr>
                                        <p:cTn id="32" dur="500"/>
                                        <p:tgtEl>
                                          <p:spTgt spid="9">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nodeType="clickEffect">
                                  <p:stCondLst>
                                    <p:cond delay="0"/>
                                  </p:stCondLst>
                                  <p:childTnLst>
                                    <p:set>
                                      <p:cBhvr>
                                        <p:cTn id="36" dur="1" fill="hold">
                                          <p:stCondLst>
                                            <p:cond delay="0"/>
                                          </p:stCondLst>
                                        </p:cTn>
                                        <p:tgtEl>
                                          <p:spTgt spid="9">
                                            <p:txEl>
                                              <p:pRg st="2" end="2"/>
                                            </p:txEl>
                                          </p:spTgt>
                                        </p:tgtEl>
                                        <p:attrNameLst>
                                          <p:attrName>style.visibility</p:attrName>
                                        </p:attrNameLst>
                                      </p:cBhvr>
                                      <p:to>
                                        <p:strVal val="visible"/>
                                      </p:to>
                                    </p:set>
                                    <p:animEffect transition="in" filter="strips(downRight)">
                                      <p:cBhvr>
                                        <p:cTn id="37" dur="500"/>
                                        <p:tgtEl>
                                          <p:spTgt spid="9">
                                            <p:txEl>
                                              <p:pRg st="2" end="2"/>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nodeType="clickEffect">
                                  <p:stCondLst>
                                    <p:cond delay="0"/>
                                  </p:stCondLst>
                                  <p:childTnLst>
                                    <p:set>
                                      <p:cBhvr>
                                        <p:cTn id="41" dur="1" fill="hold">
                                          <p:stCondLst>
                                            <p:cond delay="0"/>
                                          </p:stCondLst>
                                        </p:cTn>
                                        <p:tgtEl>
                                          <p:spTgt spid="9">
                                            <p:txEl>
                                              <p:pRg st="3" end="3"/>
                                            </p:txEl>
                                          </p:spTgt>
                                        </p:tgtEl>
                                        <p:attrNameLst>
                                          <p:attrName>style.visibility</p:attrName>
                                        </p:attrNameLst>
                                      </p:cBhvr>
                                      <p:to>
                                        <p:strVal val="visible"/>
                                      </p:to>
                                    </p:set>
                                    <p:animEffect transition="in" filter="strips(downRight)">
                                      <p:cBhvr>
                                        <p:cTn id="42" dur="500"/>
                                        <p:tgtEl>
                                          <p:spTgt spid="9">
                                            <p:txEl>
                                              <p:pRg st="3" end="3"/>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6" fill="hold" nodeType="clickEffect">
                                  <p:stCondLst>
                                    <p:cond delay="0"/>
                                  </p:stCondLst>
                                  <p:childTnLst>
                                    <p:set>
                                      <p:cBhvr>
                                        <p:cTn id="46" dur="1" fill="hold">
                                          <p:stCondLst>
                                            <p:cond delay="0"/>
                                          </p:stCondLst>
                                        </p:cTn>
                                        <p:tgtEl>
                                          <p:spTgt spid="9">
                                            <p:txEl>
                                              <p:pRg st="4" end="4"/>
                                            </p:txEl>
                                          </p:spTgt>
                                        </p:tgtEl>
                                        <p:attrNameLst>
                                          <p:attrName>style.visibility</p:attrName>
                                        </p:attrNameLst>
                                      </p:cBhvr>
                                      <p:to>
                                        <p:strVal val="visible"/>
                                      </p:to>
                                    </p:set>
                                    <p:animEffect transition="in" filter="strips(downRight)">
                                      <p:cBhvr>
                                        <p:cTn id="47"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58950" y="404813"/>
            <a:ext cx="5476875" cy="1295400"/>
          </a:xfrm>
        </p:spPr>
        <p:txBody>
          <a:bodyPr rtlCol="0">
            <a:noAutofit/>
          </a:bodyPr>
          <a:lstStyle/>
          <a:p>
            <a:pPr fontAlgn="auto">
              <a:spcAft>
                <a:spcPts val="0"/>
              </a:spcAft>
              <a:defRPr/>
            </a:pPr>
            <a:r>
              <a:rPr lang="en-US" altLang="zh-CN" b="1" dirty="0"/>
              <a:t>6.2  </a:t>
            </a:r>
            <a:r>
              <a:rPr lang="zh-CN" altLang="en-US" b="1" dirty="0"/>
              <a:t>单时间常数</a:t>
            </a:r>
            <a:r>
              <a:rPr lang="en-US" altLang="zh-CN" b="1" i="1" dirty="0"/>
              <a:t>RC</a:t>
            </a:r>
            <a:r>
              <a:rPr lang="zh-CN" altLang="en-US" b="1" dirty="0"/>
              <a:t>电路的频率响应</a:t>
            </a:r>
          </a:p>
        </p:txBody>
      </p:sp>
      <p:sp>
        <p:nvSpPr>
          <p:cNvPr id="15363" name="副标题 2"/>
          <p:cNvSpPr>
            <a:spLocks noGrp="1"/>
          </p:cNvSpPr>
          <p:nvPr>
            <p:ph type="subTitle" idx="1"/>
          </p:nvPr>
        </p:nvSpPr>
        <p:spPr>
          <a:xfrm>
            <a:off x="1371600" y="1989138"/>
            <a:ext cx="6400800" cy="3649662"/>
          </a:xfrm>
        </p:spPr>
        <p:txBody>
          <a:bodyPr/>
          <a:lstStyle/>
          <a:p>
            <a:endParaRPr lang="en-US" altLang="zh-CN" b="1" dirty="0" smtClean="0"/>
          </a:p>
          <a:p>
            <a:r>
              <a:rPr lang="en-US" altLang="zh-CN" b="1" dirty="0" smtClean="0">
                <a:solidFill>
                  <a:schemeClr val="accent2"/>
                </a:solidFill>
              </a:rPr>
              <a:t>6.2.1   </a:t>
            </a:r>
            <a:r>
              <a:rPr lang="en-US" altLang="zh-CN" b="1" i="1" dirty="0" smtClean="0">
                <a:solidFill>
                  <a:schemeClr val="accent2"/>
                </a:solidFill>
              </a:rPr>
              <a:t>RC</a:t>
            </a:r>
            <a:r>
              <a:rPr lang="zh-CN" altLang="en-US" b="1" dirty="0" smtClean="0">
                <a:solidFill>
                  <a:schemeClr val="accent2"/>
                </a:solidFill>
              </a:rPr>
              <a:t>高通电路的频率响应</a:t>
            </a:r>
          </a:p>
          <a:p>
            <a:r>
              <a:rPr lang="en-US" altLang="zh-CN" b="1" dirty="0" smtClean="0">
                <a:solidFill>
                  <a:schemeClr val="accent2"/>
                </a:solidFill>
              </a:rPr>
              <a:t>6.2.2   </a:t>
            </a:r>
            <a:r>
              <a:rPr lang="en-US" altLang="zh-CN" b="1" i="1" dirty="0" smtClean="0">
                <a:solidFill>
                  <a:schemeClr val="accent2"/>
                </a:solidFill>
              </a:rPr>
              <a:t>RC</a:t>
            </a:r>
            <a:r>
              <a:rPr lang="zh-CN" altLang="en-US" b="1" dirty="0" smtClean="0">
                <a:solidFill>
                  <a:schemeClr val="accent2"/>
                </a:solidFill>
              </a:rPr>
              <a:t>低通电路的频率响应</a:t>
            </a:r>
          </a:p>
        </p:txBody>
      </p:sp>
    </p:spTree>
    <p:extLst>
      <p:ext uri="{BB962C8B-B14F-4D97-AF65-F5344CB8AC3E}">
        <p14:creationId xmlns:p14="http://schemas.microsoft.com/office/powerpoint/2010/main" val="42832801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0.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6.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7.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8.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9.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otalTime>1897</TotalTime>
  <Words>3918</Words>
  <Application>Microsoft Office PowerPoint</Application>
  <PresentationFormat>全屏显示(4:3)</PresentationFormat>
  <Paragraphs>393</Paragraphs>
  <Slides>53</Slides>
  <Notes>20</Notes>
  <HiddenSlides>0</HiddenSlides>
  <MMClips>0</MMClips>
  <ScaleCrop>false</ScaleCrop>
  <HeadingPairs>
    <vt:vector size="6" baseType="variant">
      <vt:variant>
        <vt:lpstr>主题</vt:lpstr>
      </vt:variant>
      <vt:variant>
        <vt:i4>1</vt:i4>
      </vt:variant>
      <vt:variant>
        <vt:lpstr>嵌入 OLE 服务器</vt:lpstr>
      </vt:variant>
      <vt:variant>
        <vt:i4>9</vt:i4>
      </vt:variant>
      <vt:variant>
        <vt:lpstr>幻灯片标题</vt:lpstr>
      </vt:variant>
      <vt:variant>
        <vt:i4>53</vt:i4>
      </vt:variant>
    </vt:vector>
  </HeadingPairs>
  <TitlesOfParts>
    <vt:vector size="63" baseType="lpstr">
      <vt:lpstr>Office 主题</vt:lpstr>
      <vt:lpstr>公式</vt:lpstr>
      <vt:lpstr>图片</vt:lpstr>
      <vt:lpstr>Equation</vt:lpstr>
      <vt:lpstr>Microsoft 公式 3.0</vt:lpstr>
      <vt:lpstr>Microsoft Word Picture</vt:lpstr>
      <vt:lpstr>Microsoft Word 97 - 2003 文档</vt:lpstr>
      <vt:lpstr>MathType 6.0 Equation</vt:lpstr>
      <vt:lpstr>Picture</vt:lpstr>
      <vt:lpstr>Picture2</vt:lpstr>
      <vt:lpstr>PowerPoint 演示文稿</vt:lpstr>
      <vt:lpstr>第五周内容回顾</vt:lpstr>
      <vt:lpstr>电子技术基础模拟部分</vt:lpstr>
      <vt:lpstr>6 频率响应</vt:lpstr>
      <vt:lpstr>6.1  放大电路的频率响应</vt:lpstr>
      <vt:lpstr>6.1  放大电路的频率响应</vt:lpstr>
      <vt:lpstr>6.1  放大电路的频率响应</vt:lpstr>
      <vt:lpstr>6.1  放大电路的频率响应</vt:lpstr>
      <vt:lpstr>6.2  单时间常数RC电路的频率响应</vt:lpstr>
      <vt:lpstr>6.2.1  RC高通电路的频率响应</vt:lpstr>
      <vt:lpstr>6.2.1  RC高通电路的频率响应</vt:lpstr>
      <vt:lpstr>6.2.1  RC高通电路的频率响应</vt:lpstr>
      <vt:lpstr>6.2.2  RC低通电路的频率响应</vt:lpstr>
      <vt:lpstr>6.2.2  RC低通电路的频率响应</vt:lpstr>
      <vt:lpstr>PowerPoint 演示文稿</vt:lpstr>
      <vt:lpstr>PowerPoint 演示文稿</vt:lpstr>
      <vt:lpstr>6.3  共源和共射放大电路的低频响应</vt:lpstr>
      <vt:lpstr>6.3.1  共源放大电路的低频响应</vt:lpstr>
      <vt:lpstr>6.3.1  共源放大电路的低频响应</vt:lpstr>
      <vt:lpstr>PowerPoint 演示文稿</vt:lpstr>
      <vt:lpstr>PowerPoint 演示文稿</vt:lpstr>
      <vt:lpstr>6.4  共源和共射放大电路的高频响应</vt:lpstr>
      <vt:lpstr>6.4.1   MOS管的高频小信号模型及单位增益频率fT</vt:lpstr>
      <vt:lpstr>6.4.1   MOS管的高频小信号模型及单位增益频率fT</vt:lpstr>
      <vt:lpstr>6.4.1   MOS管的高频小信号模型及单位增益频率fT</vt:lpstr>
      <vt:lpstr>6.4.1   MOS管的高频小信号模型及单位增益频率fT</vt:lpstr>
      <vt:lpstr>6.4.1   MOS管的高频小信号模型及单位增益频率fT</vt:lpstr>
      <vt:lpstr>6.4.2  共源放大电路的高频响应</vt:lpstr>
      <vt:lpstr>6.4.2  共源放大电路的高频响应</vt:lpstr>
      <vt:lpstr>6.4.2  共源放大电路的高频响应</vt:lpstr>
      <vt:lpstr>6.4.2  共源放大电路的高频响应</vt:lpstr>
      <vt:lpstr>6.4.2  共源放大电路的高频响应</vt:lpstr>
      <vt:lpstr>6.4.2  共源放大电路的高频响应</vt:lpstr>
      <vt:lpstr>第六周内容回顾</vt:lpstr>
      <vt:lpstr>6.4.2  共源放大电路的高频响应</vt:lpstr>
      <vt:lpstr>6.4.2  共源放大电路的高频响应</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6.5 共栅和共基、共漏和共集放大电路的高频响应</vt:lpstr>
      <vt:lpstr>6.5.1  共栅和共基放大电路的高频响应</vt:lpstr>
      <vt:lpstr>6.5.1  共栅和共基放大电路的高频响应</vt:lpstr>
      <vt:lpstr>6.5.2  共漏和共集放大电路的高频响应</vt:lpstr>
      <vt:lpstr>6.5.2  共漏和共集放大电路的高频响应</vt:lpstr>
      <vt:lpstr>6.6  扩展放大电路通频带的方法</vt:lpstr>
      <vt:lpstr>6.7  多级放大电路的频率响应</vt:lpstr>
      <vt:lpstr>6.7  多级放大电路的频率响应</vt:lpstr>
      <vt:lpstr>PowerPoint 演示文稿</vt:lpstr>
      <vt:lpstr>第六章   频率响应</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zhangh</cp:lastModifiedBy>
  <cp:revision>88</cp:revision>
  <dcterms:created xsi:type="dcterms:W3CDTF">2016-04-08T07:51:06Z</dcterms:created>
  <dcterms:modified xsi:type="dcterms:W3CDTF">2017-04-11T01:40:58Z</dcterms:modified>
</cp:coreProperties>
</file>