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media/image43.jpg" ContentType="image/gif"/>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5" r:id="rId2"/>
  </p:sldMasterIdLst>
  <p:notesMasterIdLst>
    <p:notesMasterId r:id="rId68"/>
  </p:notesMasterIdLst>
  <p:handoutMasterIdLst>
    <p:handoutMasterId r:id="rId69"/>
  </p:handoutMasterIdLst>
  <p:sldIdLst>
    <p:sldId id="256" r:id="rId3"/>
    <p:sldId id="257" r:id="rId4"/>
    <p:sldId id="360" r:id="rId5"/>
    <p:sldId id="322" r:id="rId6"/>
    <p:sldId id="320" r:id="rId7"/>
    <p:sldId id="361" r:id="rId8"/>
    <p:sldId id="362" r:id="rId9"/>
    <p:sldId id="363" r:id="rId10"/>
    <p:sldId id="364" r:id="rId11"/>
    <p:sldId id="365" r:id="rId12"/>
    <p:sldId id="366" r:id="rId13"/>
    <p:sldId id="367" r:id="rId14"/>
    <p:sldId id="368" r:id="rId15"/>
    <p:sldId id="369" r:id="rId16"/>
    <p:sldId id="370" r:id="rId17"/>
    <p:sldId id="371" r:id="rId18"/>
    <p:sldId id="372" r:id="rId19"/>
    <p:sldId id="373" r:id="rId20"/>
    <p:sldId id="359" r:id="rId21"/>
    <p:sldId id="374" r:id="rId22"/>
    <p:sldId id="375" r:id="rId23"/>
    <p:sldId id="376" r:id="rId24"/>
    <p:sldId id="377" r:id="rId25"/>
    <p:sldId id="378" r:id="rId26"/>
    <p:sldId id="379" r:id="rId27"/>
    <p:sldId id="380" r:id="rId28"/>
    <p:sldId id="381" r:id="rId29"/>
    <p:sldId id="382" r:id="rId30"/>
    <p:sldId id="383" r:id="rId31"/>
    <p:sldId id="384" r:id="rId32"/>
    <p:sldId id="385" r:id="rId33"/>
    <p:sldId id="386" r:id="rId34"/>
    <p:sldId id="387" r:id="rId35"/>
    <p:sldId id="388" r:id="rId36"/>
    <p:sldId id="389" r:id="rId37"/>
    <p:sldId id="390" r:id="rId38"/>
    <p:sldId id="391" r:id="rId39"/>
    <p:sldId id="393" r:id="rId40"/>
    <p:sldId id="394" r:id="rId41"/>
    <p:sldId id="395" r:id="rId42"/>
    <p:sldId id="333" r:id="rId43"/>
    <p:sldId id="396" r:id="rId44"/>
    <p:sldId id="397" r:id="rId45"/>
    <p:sldId id="399" r:id="rId46"/>
    <p:sldId id="398" r:id="rId47"/>
    <p:sldId id="400" r:id="rId48"/>
    <p:sldId id="401" r:id="rId49"/>
    <p:sldId id="402" r:id="rId50"/>
    <p:sldId id="403" r:id="rId51"/>
    <p:sldId id="405" r:id="rId52"/>
    <p:sldId id="406" r:id="rId53"/>
    <p:sldId id="407" r:id="rId54"/>
    <p:sldId id="408" r:id="rId55"/>
    <p:sldId id="409" r:id="rId56"/>
    <p:sldId id="410" r:id="rId57"/>
    <p:sldId id="411" r:id="rId58"/>
    <p:sldId id="412" r:id="rId59"/>
    <p:sldId id="413" r:id="rId60"/>
    <p:sldId id="414" r:id="rId61"/>
    <p:sldId id="416" r:id="rId62"/>
    <p:sldId id="418" r:id="rId63"/>
    <p:sldId id="419" r:id="rId64"/>
    <p:sldId id="420" r:id="rId65"/>
    <p:sldId id="421" r:id="rId66"/>
    <p:sldId id="262" r:id="rId6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FF9300"/>
    <a:srgbClr val="003300"/>
    <a:srgbClr val="003366"/>
    <a:srgbClr val="99CCFF"/>
    <a:srgbClr val="0D6AB0"/>
    <a:srgbClr val="CCCCCC"/>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18" autoAdjust="0"/>
    <p:restoredTop sz="94660"/>
  </p:normalViewPr>
  <p:slideViewPr>
    <p:cSldViewPr snapToGrid="0">
      <p:cViewPr varScale="1">
        <p:scale>
          <a:sx n="93" d="100"/>
          <a:sy n="93" d="100"/>
        </p:scale>
        <p:origin x="84" y="192"/>
      </p:cViewPr>
      <p:guideLst>
        <p:guide orient="horz" pos="2160"/>
        <p:guide pos="3840"/>
        <p:guide pos="2880"/>
      </p:guideLst>
    </p:cSldViewPr>
  </p:slideViewPr>
  <p:notesTextViewPr>
    <p:cViewPr>
      <p:scale>
        <a:sx n="1" d="1"/>
        <a:sy n="1" d="1"/>
      </p:scale>
      <p:origin x="0" y="0"/>
    </p:cViewPr>
  </p:notesTextViewPr>
  <p:notesViewPr>
    <p:cSldViewPr snapToGrid="0">
      <p:cViewPr varScale="1">
        <p:scale>
          <a:sx n="51" d="100"/>
          <a:sy n="51" d="100"/>
        </p:scale>
        <p:origin x="-21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ea typeface="宋体" pitchFamily="2" charset="-122"/>
            </a:rPr>
            <a:t>直线生成算法</a:t>
          </a:r>
          <a:endParaRPr lang="zh-CN" altLang="en-US" sz="3200"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lang="zh-CN" altLang="en-US" b="1" dirty="0" smtClean="0">
              <a:ea typeface="宋体" pitchFamily="2" charset="-122"/>
            </a:rPr>
            <a:t>圆弧绘制算法</a:t>
          </a:r>
          <a:endParaRPr lang="zh-CN" altLang="en-US" dirty="0"/>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dirty="0" smtClean="0"/>
            <a:t>3</a:t>
          </a:r>
          <a:endParaRPr lang="zh-CN" altLang="en-US" sz="3200"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lang="zh-CN" altLang="en-US" b="1" dirty="0" smtClean="0">
              <a:ea typeface="宋体" pitchFamily="2" charset="-122"/>
            </a:rPr>
            <a:t>区域填充</a:t>
          </a:r>
          <a:endParaRPr lang="zh-CN" altLang="en-US" dirty="0"/>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dirty="0" smtClean="0"/>
            <a:t>4</a:t>
          </a:r>
          <a:endParaRPr lang="zh-CN" altLang="en-US" sz="3200"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FE272C33-5FFB-41C1-8D39-089124D59CF1}">
      <dgm:prSet custT="1"/>
      <dgm:spPr>
        <a:solidFill>
          <a:srgbClr val="FF0000"/>
        </a:solidFill>
        <a:scene3d>
          <a:camera prst="orthographicFront"/>
          <a:lightRig rig="threePt" dir="t"/>
        </a:scene3d>
        <a:sp3d>
          <a:bevelT/>
        </a:sp3d>
      </dgm:spPr>
      <dgm:t>
        <a:bodyPr/>
        <a:lstStyle/>
        <a:p>
          <a:r>
            <a:rPr lang="en-US" altLang="zh-CN" sz="3200" dirty="0" smtClean="0"/>
            <a:t>5</a:t>
          </a:r>
          <a:endParaRPr lang="zh-CN" altLang="en-US" sz="3200" dirty="0" smtClean="0"/>
        </a:p>
      </dgm:t>
    </dgm:pt>
    <dgm:pt modelId="{16A7693B-C4B2-42F4-B2E3-BE58891A04C5}" type="parTrans" cxnId="{8409E4CB-1A16-4DFB-9962-BB72C22A55CF}">
      <dgm:prSet/>
      <dgm:spPr/>
      <dgm:t>
        <a:bodyPr/>
        <a:lstStyle/>
        <a:p>
          <a:endParaRPr lang="zh-CN" altLang="en-US"/>
        </a:p>
      </dgm:t>
    </dgm:pt>
    <dgm:pt modelId="{48BECF05-26A5-465D-A191-FF2172DD0507}" type="sibTrans" cxnId="{8409E4CB-1A16-4DFB-9962-BB72C22A55C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r>
            <a:rPr lang="zh-CN" altLang="en-US" b="1" dirty="0" smtClean="0">
              <a:ea typeface="宋体" pitchFamily="2" charset="-122"/>
            </a:rPr>
            <a:t>字符</a:t>
          </a:r>
          <a:endParaRPr lang="zh-CN" altLang="en-US" dirty="0"/>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BBBA038D-ABFE-4CB8-82B3-F38B69387F03}">
      <dgm:prSet/>
      <dgm:spPr>
        <a:scene3d>
          <a:camera prst="orthographicFront"/>
          <a:lightRig rig="threePt" dir="t"/>
        </a:scene3d>
        <a:sp3d>
          <a:bevelT/>
        </a:sp3d>
      </dgm:spPr>
      <dgm:t>
        <a:bodyPr/>
        <a:lstStyle/>
        <a:p>
          <a:r>
            <a:rPr lang="zh-CN" altLang="en-US" b="1" dirty="0" smtClean="0">
              <a:ea typeface="宋体" pitchFamily="2" charset="-122"/>
            </a:rPr>
            <a:t>反走样技术</a:t>
          </a:r>
          <a:endParaRPr lang="zh-CN" altLang="en-US" dirty="0"/>
        </a:p>
      </dgm:t>
    </dgm:pt>
    <dgm:pt modelId="{B38789FF-8028-4259-A9CD-D152B41623CE}" type="parTrans" cxnId="{C5F68CBD-3ECE-4EF5-82C2-66A6D65BF39C}">
      <dgm:prSet/>
      <dgm:spPr/>
      <dgm:t>
        <a:bodyPr/>
        <a:lstStyle/>
        <a:p>
          <a:endParaRPr lang="zh-CN" altLang="en-US"/>
        </a:p>
      </dgm:t>
    </dgm:pt>
    <dgm:pt modelId="{7C23AA00-7E4B-4B96-8877-8D063F623A6E}" type="sibTrans" cxnId="{C5F68CBD-3ECE-4EF5-82C2-66A6D65BF39C}">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5">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5"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5">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5">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5">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5">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5">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5">
        <dgm:presLayoutVars>
          <dgm:bulletEnabled val="1"/>
        </dgm:presLayoutVars>
      </dgm:prSet>
      <dgm:spPr/>
      <dgm:t>
        <a:bodyPr/>
        <a:lstStyle/>
        <a:p>
          <a:endParaRPr lang="zh-CN" altLang="en-US"/>
        </a:p>
      </dgm:t>
    </dgm:pt>
    <dgm:pt modelId="{72423EE9-0DF9-43C3-B2D9-AC86C515BDE7}" type="pres">
      <dgm:prSet presAssocID="{393982CA-9DF7-4F7C-958D-78C0B751D069}" presName="sp" presStyleCnt="0"/>
      <dgm:spPr>
        <a:scene3d>
          <a:camera prst="orthographicFront"/>
          <a:lightRig rig="threePt" dir="t"/>
        </a:scene3d>
        <a:sp3d>
          <a:bevelT/>
        </a:sp3d>
      </dgm:spPr>
    </dgm:pt>
    <dgm:pt modelId="{A73FFE34-CE21-448C-8BFC-6C32DECB3248}" type="pres">
      <dgm:prSet presAssocID="{FE272C33-5FFB-41C1-8D39-089124D59CF1}" presName="composite" presStyleCnt="0"/>
      <dgm:spPr>
        <a:scene3d>
          <a:camera prst="orthographicFront"/>
          <a:lightRig rig="threePt" dir="t"/>
        </a:scene3d>
        <a:sp3d>
          <a:bevelT/>
        </a:sp3d>
      </dgm:spPr>
    </dgm:pt>
    <dgm:pt modelId="{6B1B1AC0-0E5F-4B93-B7A0-054966E4AF58}" type="pres">
      <dgm:prSet presAssocID="{FE272C33-5FFB-41C1-8D39-089124D59CF1}" presName="parentText" presStyleLbl="alignNode1" presStyleIdx="4" presStyleCnt="5">
        <dgm:presLayoutVars>
          <dgm:chMax val="1"/>
          <dgm:bulletEnabled val="1"/>
        </dgm:presLayoutVars>
      </dgm:prSet>
      <dgm:spPr/>
      <dgm:t>
        <a:bodyPr/>
        <a:lstStyle/>
        <a:p>
          <a:endParaRPr lang="zh-CN" altLang="en-US"/>
        </a:p>
      </dgm:t>
    </dgm:pt>
    <dgm:pt modelId="{DC4D5E10-47CF-4E4D-8A34-946403A38668}" type="pres">
      <dgm:prSet presAssocID="{FE272C33-5FFB-41C1-8D39-089124D59CF1}" presName="descendantText" presStyleLbl="alignAcc1" presStyleIdx="4" presStyleCnt="5">
        <dgm:presLayoutVars>
          <dgm:bulletEnabled val="1"/>
        </dgm:presLayoutVars>
      </dgm:prSet>
      <dgm:spPr/>
      <dgm:t>
        <a:bodyPr/>
        <a:lstStyle/>
        <a:p>
          <a:endParaRPr lang="zh-CN" altLang="en-US"/>
        </a:p>
      </dgm:t>
    </dgm:pt>
  </dgm:ptLst>
  <dgm:cxnLst>
    <dgm:cxn modelId="{C66666CE-C569-452D-9C64-43FEB93BC74E}" type="presOf" srcId="{130DAB32-480A-4472-9359-314F1A3902FD}" destId="{73045727-E4A1-4D0B-9DA4-DC0A11922EBD}" srcOrd="0" destOrd="0" presId="urn:microsoft.com/office/officeart/2005/8/layout/chevron2"/>
    <dgm:cxn modelId="{257C6D9C-9C1D-45B4-A455-E7A97391CB9F}" srcId="{1342E97B-D763-4B48-91D1-35D05A2F9D02}" destId="{5A6A24B7-A893-443F-A2E2-6A67D9E56AE5}" srcOrd="3" destOrd="0" parTransId="{2422DAE9-BA19-47F1-B4A2-ABB6A47618C4}" sibTransId="{393982CA-9DF7-4F7C-958D-78C0B751D069}"/>
    <dgm:cxn modelId="{7561E1B0-B1AD-4F28-A068-9E3B8239F77A}" type="presOf" srcId="{78827AAE-AB46-4689-9F51-6115669F999D}" destId="{D64727F3-4EAE-4463-894B-B29E688BB34B}" srcOrd="0" destOrd="0" presId="urn:microsoft.com/office/officeart/2005/8/layout/chevron2"/>
    <dgm:cxn modelId="{C5F68CBD-3ECE-4EF5-82C2-66A6D65BF39C}" srcId="{FE272C33-5FFB-41C1-8D39-089124D59CF1}" destId="{BBBA038D-ABFE-4CB8-82B3-F38B69387F03}" srcOrd="0" destOrd="0" parTransId="{B38789FF-8028-4259-A9CD-D152B41623CE}" sibTransId="{7C23AA00-7E4B-4B96-8877-8D063F623A6E}"/>
    <dgm:cxn modelId="{AA678DD1-1175-4B97-A48A-62C18CE6938D}" type="presOf" srcId="{5A6A24B7-A893-443F-A2E2-6A67D9E56AE5}" destId="{833A12B2-CACD-4711-9840-DD33CF9E5E11}" srcOrd="0" destOrd="0" presId="urn:microsoft.com/office/officeart/2005/8/layout/chevron2"/>
    <dgm:cxn modelId="{B74E759A-8D21-4AC7-8527-D9D74FD1F619}" srcId="{4209B6D9-4A52-4A73-95E8-DDACFC6A4665}" destId="{78827AAE-AB46-4689-9F51-6115669F999D}" srcOrd="0" destOrd="0" parTransId="{61B561B7-2CF2-419D-B9E3-44B4E6774016}" sibTransId="{07CD3950-0F32-432A-A5EF-57A549BA5FB8}"/>
    <dgm:cxn modelId="{AC0157E0-7302-44B4-BEC0-D7435FFE55E3}" type="presOf" srcId="{BBBA038D-ABFE-4CB8-82B3-F38B69387F03}" destId="{DC4D5E10-47CF-4E4D-8A34-946403A38668}" srcOrd="0" destOrd="0" presId="urn:microsoft.com/office/officeart/2005/8/layout/chevron2"/>
    <dgm:cxn modelId="{92445D79-CF2D-4A54-98A3-66C522A2BA80}" type="presOf" srcId="{BCC917F5-5D6E-43F9-8DFE-605EB9BA8C51}" destId="{D00A019F-394D-4CDA-9674-4B91093930EB}" srcOrd="0" destOrd="0" presId="urn:microsoft.com/office/officeart/2005/8/layout/chevron2"/>
    <dgm:cxn modelId="{15DC5C4F-45E9-460D-B957-F18306E71979}" srcId="{1342E97B-D763-4B48-91D1-35D05A2F9D02}" destId="{4209B6D9-4A52-4A73-95E8-DDACFC6A4665}" srcOrd="0" destOrd="0" parTransId="{5E9F74E4-8D66-47E2-AAF3-9D6E7768FBF1}" sibTransId="{FC9E01D2-F9CD-4EA0-85D1-628D113CE36D}"/>
    <dgm:cxn modelId="{8409E4CB-1A16-4DFB-9962-BB72C22A55CF}" srcId="{1342E97B-D763-4B48-91D1-35D05A2F9D02}" destId="{FE272C33-5FFB-41C1-8D39-089124D59CF1}" srcOrd="4" destOrd="0" parTransId="{16A7693B-C4B2-42F4-B2E3-BE58891A04C5}" sibTransId="{48BECF05-26A5-465D-A191-FF2172DD0507}"/>
    <dgm:cxn modelId="{39641BDD-9695-4EB5-9DDA-D980CBEA0C2B}" type="presOf" srcId="{FE272C33-5FFB-41C1-8D39-089124D59CF1}" destId="{6B1B1AC0-0E5F-4B93-B7A0-054966E4AF58}" srcOrd="0" destOrd="0" presId="urn:microsoft.com/office/officeart/2005/8/layout/chevron2"/>
    <dgm:cxn modelId="{9EA4360B-48FE-411A-B381-6B2BFDCFD8D6}" srcId="{01B9DFC2-10AF-413E-A5AA-EBF1514C8013}" destId="{FB9FF719-AAF7-4618-A0DF-C0DC535E8332}" srcOrd="0" destOrd="0" parTransId="{6A95DB3D-0CA8-4656-8EAA-5F9142BE2A35}" sibTransId="{50269F87-B0C9-46B5-9860-69274EF72462}"/>
    <dgm:cxn modelId="{9CF2D271-7E77-4EAD-B68B-597AF33A3AB6}" type="presOf" srcId="{FB9FF719-AAF7-4618-A0DF-C0DC535E8332}" destId="{414A43B3-C122-4F73-9B5A-FE7021122B46}" srcOrd="0" destOrd="0" presId="urn:microsoft.com/office/officeart/2005/8/layout/chevron2"/>
    <dgm:cxn modelId="{384D2D61-E75F-40FE-B0B2-B276FA197A0A}" type="presOf" srcId="{75133BFE-6B0E-4DBB-B4B9-68F66EBE2204}" destId="{33B81DAA-3762-403B-B9BA-3E94C8270634}" srcOrd="0" destOrd="0" presId="urn:microsoft.com/office/officeart/2005/8/layout/chevron2"/>
    <dgm:cxn modelId="{4AC318F0-06B9-4233-8E48-B5AC2070BB78}" srcId="{1342E97B-D763-4B48-91D1-35D05A2F9D02}" destId="{75133BFE-6B0E-4DBB-B4B9-68F66EBE2204}" srcOrd="1" destOrd="0" parTransId="{66EA9631-B644-4086-80AB-A9AD848F764B}" sibTransId="{343A4E13-70C6-4471-89F1-05D34DD1D015}"/>
    <dgm:cxn modelId="{BE8019C2-9904-42F7-A56A-7DDC410F4E91}" type="presOf" srcId="{01B9DFC2-10AF-413E-A5AA-EBF1514C8013}" destId="{EA0BF2DB-9D55-4FB3-B440-CA3D06A93F71}" srcOrd="0" destOrd="0" presId="urn:microsoft.com/office/officeart/2005/8/layout/chevron2"/>
    <dgm:cxn modelId="{9F3A4E0E-D1E4-4047-990C-5B47A9E8B3FF}" srcId="{5A6A24B7-A893-443F-A2E2-6A67D9E56AE5}" destId="{130DAB32-480A-4472-9359-314F1A3902FD}" srcOrd="0" destOrd="0" parTransId="{9D8095F4-3F3A-426F-8C88-85AC18C77464}" sibTransId="{ECD65C48-A5A3-4C1E-B152-466ACDE9D67B}"/>
    <dgm:cxn modelId="{91CD3387-0379-4D45-8C53-3931111BE3C1}" srcId="{75133BFE-6B0E-4DBB-B4B9-68F66EBE2204}" destId="{BCC917F5-5D6E-43F9-8DFE-605EB9BA8C51}" srcOrd="0" destOrd="0" parTransId="{3F4F3ED0-D3DB-4FDF-9239-5E74D6A11E23}" sibTransId="{1333E3C7-2983-4543-9287-7DBF8D04EE03}"/>
    <dgm:cxn modelId="{23742154-A09E-44FF-9296-3854481242F6}" type="presOf" srcId="{1342E97B-D763-4B48-91D1-35D05A2F9D02}" destId="{EF71B74B-DA01-431F-B581-81DB9DC075E2}" srcOrd="0" destOrd="0" presId="urn:microsoft.com/office/officeart/2005/8/layout/chevron2"/>
    <dgm:cxn modelId="{CAE5C91B-0EB6-45D2-932D-04D3A9C3A5E9}" srcId="{1342E97B-D763-4B48-91D1-35D05A2F9D02}" destId="{01B9DFC2-10AF-413E-A5AA-EBF1514C8013}" srcOrd="2" destOrd="0" parTransId="{6015DC22-E585-49E0-A4E3-C83297BF2D42}" sibTransId="{0339FC50-165C-4671-95D2-C5B298699E3A}"/>
    <dgm:cxn modelId="{0F9D10D7-5675-43D1-A748-1A9DB89F1A38}" type="presOf" srcId="{4209B6D9-4A52-4A73-95E8-DDACFC6A4665}" destId="{7823F387-FE1A-4F5E-87F5-DCE52153C57E}" srcOrd="0" destOrd="0" presId="urn:microsoft.com/office/officeart/2005/8/layout/chevron2"/>
    <dgm:cxn modelId="{BE26328B-78C7-422D-80AE-D8AC9DA2A60B}" type="presParOf" srcId="{EF71B74B-DA01-431F-B581-81DB9DC075E2}" destId="{BD8D9125-9A38-43FA-9AD5-428E6A60217B}" srcOrd="0" destOrd="0" presId="urn:microsoft.com/office/officeart/2005/8/layout/chevron2"/>
    <dgm:cxn modelId="{4892930D-9951-4603-96DE-FBFC0A7FC0CD}" type="presParOf" srcId="{BD8D9125-9A38-43FA-9AD5-428E6A60217B}" destId="{7823F387-FE1A-4F5E-87F5-DCE52153C57E}" srcOrd="0" destOrd="0" presId="urn:microsoft.com/office/officeart/2005/8/layout/chevron2"/>
    <dgm:cxn modelId="{81D04317-5CBB-4A77-A639-D70046432FAB}" type="presParOf" srcId="{BD8D9125-9A38-43FA-9AD5-428E6A60217B}" destId="{D64727F3-4EAE-4463-894B-B29E688BB34B}" srcOrd="1" destOrd="0" presId="urn:microsoft.com/office/officeart/2005/8/layout/chevron2"/>
    <dgm:cxn modelId="{EE1E6E84-11D5-48BC-B8CD-AEB2AF47032D}" type="presParOf" srcId="{EF71B74B-DA01-431F-B581-81DB9DC075E2}" destId="{2F0D94A1-9AF7-420B-8D10-70D942618825}" srcOrd="1" destOrd="0" presId="urn:microsoft.com/office/officeart/2005/8/layout/chevron2"/>
    <dgm:cxn modelId="{AEEF1AE8-6B2E-4D2F-B040-71CFAB372B1C}" type="presParOf" srcId="{EF71B74B-DA01-431F-B581-81DB9DC075E2}" destId="{432B8AF3-53CD-471A-963F-6E0E419BA993}" srcOrd="2" destOrd="0" presId="urn:microsoft.com/office/officeart/2005/8/layout/chevron2"/>
    <dgm:cxn modelId="{0308A0B8-4545-43F7-8C37-C2BF78789BA2}" type="presParOf" srcId="{432B8AF3-53CD-471A-963F-6E0E419BA993}" destId="{33B81DAA-3762-403B-B9BA-3E94C8270634}" srcOrd="0" destOrd="0" presId="urn:microsoft.com/office/officeart/2005/8/layout/chevron2"/>
    <dgm:cxn modelId="{C75DC02C-BCDC-4AD9-93DA-AA626ABDB857}" type="presParOf" srcId="{432B8AF3-53CD-471A-963F-6E0E419BA993}" destId="{D00A019F-394D-4CDA-9674-4B91093930EB}" srcOrd="1" destOrd="0" presId="urn:microsoft.com/office/officeart/2005/8/layout/chevron2"/>
    <dgm:cxn modelId="{F9A7CC3F-6A01-4A00-BB7B-631A0986AF1E}" type="presParOf" srcId="{EF71B74B-DA01-431F-B581-81DB9DC075E2}" destId="{4D6A9639-ECAF-45DF-A4C7-F3D44EB3DF0A}" srcOrd="3" destOrd="0" presId="urn:microsoft.com/office/officeart/2005/8/layout/chevron2"/>
    <dgm:cxn modelId="{6C753EB9-55C8-40A9-AD5C-57178335A566}" type="presParOf" srcId="{EF71B74B-DA01-431F-B581-81DB9DC075E2}" destId="{7D22FA85-692E-409E-8623-92F04739A33E}" srcOrd="4" destOrd="0" presId="urn:microsoft.com/office/officeart/2005/8/layout/chevron2"/>
    <dgm:cxn modelId="{6E814845-42F0-4C73-8F32-9D5845799008}" type="presParOf" srcId="{7D22FA85-692E-409E-8623-92F04739A33E}" destId="{EA0BF2DB-9D55-4FB3-B440-CA3D06A93F71}" srcOrd="0" destOrd="0" presId="urn:microsoft.com/office/officeart/2005/8/layout/chevron2"/>
    <dgm:cxn modelId="{5A7B7585-C35E-4C01-AD8B-0D2C09B90379}" type="presParOf" srcId="{7D22FA85-692E-409E-8623-92F04739A33E}" destId="{414A43B3-C122-4F73-9B5A-FE7021122B46}" srcOrd="1" destOrd="0" presId="urn:microsoft.com/office/officeart/2005/8/layout/chevron2"/>
    <dgm:cxn modelId="{F4002E73-45BE-49B0-AF7F-8135D09C0B07}" type="presParOf" srcId="{EF71B74B-DA01-431F-B581-81DB9DC075E2}" destId="{5472887D-39FB-4135-B3E5-999207F4F548}" srcOrd="5" destOrd="0" presId="urn:microsoft.com/office/officeart/2005/8/layout/chevron2"/>
    <dgm:cxn modelId="{CAAF15F9-9E57-4536-A51F-E30C199C66C7}" type="presParOf" srcId="{EF71B74B-DA01-431F-B581-81DB9DC075E2}" destId="{DD6EDEF5-FD2F-4779-930B-E908458F6B6D}" srcOrd="6" destOrd="0" presId="urn:microsoft.com/office/officeart/2005/8/layout/chevron2"/>
    <dgm:cxn modelId="{1F4BE769-2C83-4137-B110-89C220ED756E}" type="presParOf" srcId="{DD6EDEF5-FD2F-4779-930B-E908458F6B6D}" destId="{833A12B2-CACD-4711-9840-DD33CF9E5E11}" srcOrd="0" destOrd="0" presId="urn:microsoft.com/office/officeart/2005/8/layout/chevron2"/>
    <dgm:cxn modelId="{FAE83681-9978-4018-A5D4-6634E47C1E01}" type="presParOf" srcId="{DD6EDEF5-FD2F-4779-930B-E908458F6B6D}" destId="{73045727-E4A1-4D0B-9DA4-DC0A11922EBD}" srcOrd="1" destOrd="0" presId="urn:microsoft.com/office/officeart/2005/8/layout/chevron2"/>
    <dgm:cxn modelId="{42A1E30A-A769-4243-B22E-B09BEAB0FD39}" type="presParOf" srcId="{EF71B74B-DA01-431F-B581-81DB9DC075E2}" destId="{72423EE9-0DF9-43C3-B2D9-AC86C515BDE7}" srcOrd="7" destOrd="0" presId="urn:microsoft.com/office/officeart/2005/8/layout/chevron2"/>
    <dgm:cxn modelId="{B7B030D4-DF02-424A-8DB7-FBFABC994C4E}" type="presParOf" srcId="{EF71B74B-DA01-431F-B581-81DB9DC075E2}" destId="{A73FFE34-CE21-448C-8BFC-6C32DECB3248}" srcOrd="8" destOrd="0" presId="urn:microsoft.com/office/officeart/2005/8/layout/chevron2"/>
    <dgm:cxn modelId="{8A82D3DF-CE24-4F31-88FA-215A481A5154}" type="presParOf" srcId="{A73FFE34-CE21-448C-8BFC-6C32DECB3248}" destId="{6B1B1AC0-0E5F-4B93-B7A0-054966E4AF58}" srcOrd="0" destOrd="0" presId="urn:microsoft.com/office/officeart/2005/8/layout/chevron2"/>
    <dgm:cxn modelId="{93BC0CEC-78C2-4ED5-AEEE-081F6E0F4BD6}" type="presParOf" srcId="{A73FFE34-CE21-448C-8BFC-6C32DECB3248}" destId="{DC4D5E10-47CF-4E4D-8A34-946403A38668}"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ea typeface="宋体" pitchFamily="2" charset="-122"/>
            </a:rPr>
            <a:t>直线生成算法</a:t>
          </a:r>
          <a:endParaRPr lang="zh-CN" altLang="en-US" sz="3200"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lang="zh-CN" altLang="en-US" b="1" dirty="0" smtClean="0">
              <a:ea typeface="宋体" pitchFamily="2" charset="-122"/>
            </a:rPr>
            <a:t>圆弧绘制算法</a:t>
          </a:r>
          <a:endParaRPr lang="zh-CN" altLang="en-US" dirty="0"/>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dirty="0" smtClean="0"/>
            <a:t>3</a:t>
          </a:r>
          <a:endParaRPr lang="zh-CN" altLang="en-US" sz="3200"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lang="zh-CN" altLang="en-US" b="1" dirty="0" smtClean="0">
              <a:ea typeface="宋体" pitchFamily="2" charset="-122"/>
            </a:rPr>
            <a:t>区域填充</a:t>
          </a:r>
          <a:endParaRPr lang="zh-CN" altLang="en-US" dirty="0"/>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dirty="0" smtClean="0"/>
            <a:t>4</a:t>
          </a:r>
          <a:endParaRPr lang="zh-CN" altLang="en-US" sz="3200"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FE272C33-5FFB-41C1-8D39-089124D59CF1}">
      <dgm:prSet custT="1"/>
      <dgm:spPr>
        <a:solidFill>
          <a:srgbClr val="FF0000"/>
        </a:solidFill>
        <a:scene3d>
          <a:camera prst="orthographicFront"/>
          <a:lightRig rig="threePt" dir="t"/>
        </a:scene3d>
        <a:sp3d>
          <a:bevelT/>
        </a:sp3d>
      </dgm:spPr>
      <dgm:t>
        <a:bodyPr/>
        <a:lstStyle/>
        <a:p>
          <a:r>
            <a:rPr lang="en-US" altLang="zh-CN" sz="3200" dirty="0" smtClean="0"/>
            <a:t>5</a:t>
          </a:r>
          <a:endParaRPr lang="zh-CN" altLang="en-US" sz="3200" dirty="0" smtClean="0"/>
        </a:p>
      </dgm:t>
    </dgm:pt>
    <dgm:pt modelId="{16A7693B-C4B2-42F4-B2E3-BE58891A04C5}" type="parTrans" cxnId="{8409E4CB-1A16-4DFB-9962-BB72C22A55CF}">
      <dgm:prSet/>
      <dgm:spPr/>
      <dgm:t>
        <a:bodyPr/>
        <a:lstStyle/>
        <a:p>
          <a:endParaRPr lang="zh-CN" altLang="en-US"/>
        </a:p>
      </dgm:t>
    </dgm:pt>
    <dgm:pt modelId="{48BECF05-26A5-465D-A191-FF2172DD0507}" type="sibTrans" cxnId="{8409E4CB-1A16-4DFB-9962-BB72C22A55C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r>
            <a:rPr lang="zh-CN" altLang="en-US" b="1" dirty="0" smtClean="0">
              <a:ea typeface="宋体" pitchFamily="2" charset="-122"/>
            </a:rPr>
            <a:t>字符</a:t>
          </a:r>
          <a:endParaRPr lang="zh-CN" altLang="en-US" dirty="0"/>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BBBA038D-ABFE-4CB8-82B3-F38B69387F03}">
      <dgm:prSet/>
      <dgm:spPr>
        <a:scene3d>
          <a:camera prst="orthographicFront"/>
          <a:lightRig rig="threePt" dir="t"/>
        </a:scene3d>
        <a:sp3d>
          <a:bevelT/>
        </a:sp3d>
      </dgm:spPr>
      <dgm:t>
        <a:bodyPr/>
        <a:lstStyle/>
        <a:p>
          <a:r>
            <a:rPr lang="zh-CN" altLang="en-US" b="1" dirty="0" smtClean="0">
              <a:ea typeface="宋体" pitchFamily="2" charset="-122"/>
            </a:rPr>
            <a:t>反走样技术</a:t>
          </a:r>
          <a:endParaRPr lang="zh-CN" altLang="en-US" dirty="0"/>
        </a:p>
      </dgm:t>
    </dgm:pt>
    <dgm:pt modelId="{B38789FF-8028-4259-A9CD-D152B41623CE}" type="parTrans" cxnId="{C5F68CBD-3ECE-4EF5-82C2-66A6D65BF39C}">
      <dgm:prSet/>
      <dgm:spPr/>
      <dgm:t>
        <a:bodyPr/>
        <a:lstStyle/>
        <a:p>
          <a:endParaRPr lang="zh-CN" altLang="en-US"/>
        </a:p>
      </dgm:t>
    </dgm:pt>
    <dgm:pt modelId="{7C23AA00-7E4B-4B96-8877-8D063F623A6E}" type="sibTrans" cxnId="{C5F68CBD-3ECE-4EF5-82C2-66A6D65BF39C}">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5">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5"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5">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5">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5">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5">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5">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5">
        <dgm:presLayoutVars>
          <dgm:bulletEnabled val="1"/>
        </dgm:presLayoutVars>
      </dgm:prSet>
      <dgm:spPr/>
      <dgm:t>
        <a:bodyPr/>
        <a:lstStyle/>
        <a:p>
          <a:endParaRPr lang="zh-CN" altLang="en-US"/>
        </a:p>
      </dgm:t>
    </dgm:pt>
    <dgm:pt modelId="{72423EE9-0DF9-43C3-B2D9-AC86C515BDE7}" type="pres">
      <dgm:prSet presAssocID="{393982CA-9DF7-4F7C-958D-78C0B751D069}" presName="sp" presStyleCnt="0"/>
      <dgm:spPr>
        <a:scene3d>
          <a:camera prst="orthographicFront"/>
          <a:lightRig rig="threePt" dir="t"/>
        </a:scene3d>
        <a:sp3d>
          <a:bevelT/>
        </a:sp3d>
      </dgm:spPr>
    </dgm:pt>
    <dgm:pt modelId="{A73FFE34-CE21-448C-8BFC-6C32DECB3248}" type="pres">
      <dgm:prSet presAssocID="{FE272C33-5FFB-41C1-8D39-089124D59CF1}" presName="composite" presStyleCnt="0"/>
      <dgm:spPr>
        <a:scene3d>
          <a:camera prst="orthographicFront"/>
          <a:lightRig rig="threePt" dir="t"/>
        </a:scene3d>
        <a:sp3d>
          <a:bevelT/>
        </a:sp3d>
      </dgm:spPr>
    </dgm:pt>
    <dgm:pt modelId="{6B1B1AC0-0E5F-4B93-B7A0-054966E4AF58}" type="pres">
      <dgm:prSet presAssocID="{FE272C33-5FFB-41C1-8D39-089124D59CF1}" presName="parentText" presStyleLbl="alignNode1" presStyleIdx="4" presStyleCnt="5">
        <dgm:presLayoutVars>
          <dgm:chMax val="1"/>
          <dgm:bulletEnabled val="1"/>
        </dgm:presLayoutVars>
      </dgm:prSet>
      <dgm:spPr/>
      <dgm:t>
        <a:bodyPr/>
        <a:lstStyle/>
        <a:p>
          <a:endParaRPr lang="zh-CN" altLang="en-US"/>
        </a:p>
      </dgm:t>
    </dgm:pt>
    <dgm:pt modelId="{DC4D5E10-47CF-4E4D-8A34-946403A38668}" type="pres">
      <dgm:prSet presAssocID="{FE272C33-5FFB-41C1-8D39-089124D59CF1}" presName="descendantText" presStyleLbl="alignAcc1" presStyleIdx="4" presStyleCnt="5">
        <dgm:presLayoutVars>
          <dgm:bulletEnabled val="1"/>
        </dgm:presLayoutVars>
      </dgm:prSet>
      <dgm:spPr/>
      <dgm:t>
        <a:bodyPr/>
        <a:lstStyle/>
        <a:p>
          <a:endParaRPr lang="zh-CN" altLang="en-US"/>
        </a:p>
      </dgm:t>
    </dgm:pt>
  </dgm:ptLst>
  <dgm:cxnLst>
    <dgm:cxn modelId="{CAE5C91B-0EB6-45D2-932D-04D3A9C3A5E9}" srcId="{1342E97B-D763-4B48-91D1-35D05A2F9D02}" destId="{01B9DFC2-10AF-413E-A5AA-EBF1514C8013}" srcOrd="2" destOrd="0" parTransId="{6015DC22-E585-49E0-A4E3-C83297BF2D42}" sibTransId="{0339FC50-165C-4671-95D2-C5B298699E3A}"/>
    <dgm:cxn modelId="{C5F68CBD-3ECE-4EF5-82C2-66A6D65BF39C}" srcId="{FE272C33-5FFB-41C1-8D39-089124D59CF1}" destId="{BBBA038D-ABFE-4CB8-82B3-F38B69387F03}" srcOrd="0" destOrd="0" parTransId="{B38789FF-8028-4259-A9CD-D152B41623CE}" sibTransId="{7C23AA00-7E4B-4B96-8877-8D063F623A6E}"/>
    <dgm:cxn modelId="{15DC5C4F-45E9-460D-B957-F18306E71979}" srcId="{1342E97B-D763-4B48-91D1-35D05A2F9D02}" destId="{4209B6D9-4A52-4A73-95E8-DDACFC6A4665}" srcOrd="0" destOrd="0" parTransId="{5E9F74E4-8D66-47E2-AAF3-9D6E7768FBF1}" sibTransId="{FC9E01D2-F9CD-4EA0-85D1-628D113CE36D}"/>
    <dgm:cxn modelId="{83600D5F-226D-4A42-B9E4-4231A46E7803}" type="presOf" srcId="{130DAB32-480A-4472-9359-314F1A3902FD}" destId="{73045727-E4A1-4D0B-9DA4-DC0A11922EBD}" srcOrd="0" destOrd="0" presId="urn:microsoft.com/office/officeart/2005/8/layout/chevron2"/>
    <dgm:cxn modelId="{257C6D9C-9C1D-45B4-A455-E7A97391CB9F}" srcId="{1342E97B-D763-4B48-91D1-35D05A2F9D02}" destId="{5A6A24B7-A893-443F-A2E2-6A67D9E56AE5}" srcOrd="3" destOrd="0" parTransId="{2422DAE9-BA19-47F1-B4A2-ABB6A47618C4}" sibTransId="{393982CA-9DF7-4F7C-958D-78C0B751D069}"/>
    <dgm:cxn modelId="{A69375D1-8462-4E2E-B10E-37D71FA17389}" type="presOf" srcId="{BCC917F5-5D6E-43F9-8DFE-605EB9BA8C51}" destId="{D00A019F-394D-4CDA-9674-4B91093930EB}" srcOrd="0" destOrd="0" presId="urn:microsoft.com/office/officeart/2005/8/layout/chevron2"/>
    <dgm:cxn modelId="{B5FDB8AB-0B7E-41AC-9827-38A9D5EB3149}" type="presOf" srcId="{5A6A24B7-A893-443F-A2E2-6A67D9E56AE5}" destId="{833A12B2-CACD-4711-9840-DD33CF9E5E11}" srcOrd="0" destOrd="0" presId="urn:microsoft.com/office/officeart/2005/8/layout/chevron2"/>
    <dgm:cxn modelId="{DEE913A5-9257-4743-87DE-1C618740EA20}" type="presOf" srcId="{01B9DFC2-10AF-413E-A5AA-EBF1514C8013}" destId="{EA0BF2DB-9D55-4FB3-B440-CA3D06A93F71}" srcOrd="0" destOrd="0" presId="urn:microsoft.com/office/officeart/2005/8/layout/chevron2"/>
    <dgm:cxn modelId="{B74E759A-8D21-4AC7-8527-D9D74FD1F619}" srcId="{4209B6D9-4A52-4A73-95E8-DDACFC6A4665}" destId="{78827AAE-AB46-4689-9F51-6115669F999D}" srcOrd="0" destOrd="0" parTransId="{61B561B7-2CF2-419D-B9E3-44B4E6774016}" sibTransId="{07CD3950-0F32-432A-A5EF-57A549BA5FB8}"/>
    <dgm:cxn modelId="{BC9CFFCA-D1DF-475D-BB69-0659F8466073}" type="presOf" srcId="{FE272C33-5FFB-41C1-8D39-089124D59CF1}" destId="{6B1B1AC0-0E5F-4B93-B7A0-054966E4AF58}" srcOrd="0" destOrd="0" presId="urn:microsoft.com/office/officeart/2005/8/layout/chevron2"/>
    <dgm:cxn modelId="{C84F5432-5F3D-42BF-86DC-54DB0F605F44}" type="presOf" srcId="{1342E97B-D763-4B48-91D1-35D05A2F9D02}" destId="{EF71B74B-DA01-431F-B581-81DB9DC075E2}" srcOrd="0" destOrd="0" presId="urn:microsoft.com/office/officeart/2005/8/layout/chevron2"/>
    <dgm:cxn modelId="{8409E4CB-1A16-4DFB-9962-BB72C22A55CF}" srcId="{1342E97B-D763-4B48-91D1-35D05A2F9D02}" destId="{FE272C33-5FFB-41C1-8D39-089124D59CF1}" srcOrd="4" destOrd="0" parTransId="{16A7693B-C4B2-42F4-B2E3-BE58891A04C5}" sibTransId="{48BECF05-26A5-465D-A191-FF2172DD0507}"/>
    <dgm:cxn modelId="{004AAAEE-5CE1-4B1E-8654-DD3988BA72A2}" type="presOf" srcId="{FB9FF719-AAF7-4618-A0DF-C0DC535E8332}" destId="{414A43B3-C122-4F73-9B5A-FE7021122B46}" srcOrd="0" destOrd="0" presId="urn:microsoft.com/office/officeart/2005/8/layout/chevron2"/>
    <dgm:cxn modelId="{9F3A4E0E-D1E4-4047-990C-5B47A9E8B3FF}" srcId="{5A6A24B7-A893-443F-A2E2-6A67D9E56AE5}" destId="{130DAB32-480A-4472-9359-314F1A3902FD}" srcOrd="0" destOrd="0" parTransId="{9D8095F4-3F3A-426F-8C88-85AC18C77464}" sibTransId="{ECD65C48-A5A3-4C1E-B152-466ACDE9D67B}"/>
    <dgm:cxn modelId="{9EA4360B-48FE-411A-B381-6B2BFDCFD8D6}" srcId="{01B9DFC2-10AF-413E-A5AA-EBF1514C8013}" destId="{FB9FF719-AAF7-4618-A0DF-C0DC535E8332}" srcOrd="0" destOrd="0" parTransId="{6A95DB3D-0CA8-4656-8EAA-5F9142BE2A35}" sibTransId="{50269F87-B0C9-46B5-9860-69274EF72462}"/>
    <dgm:cxn modelId="{3394B04A-0BD4-4DD1-83AA-C1FABF481F1A}" type="presOf" srcId="{BBBA038D-ABFE-4CB8-82B3-F38B69387F03}" destId="{DC4D5E10-47CF-4E4D-8A34-946403A38668}" srcOrd="0" destOrd="0" presId="urn:microsoft.com/office/officeart/2005/8/layout/chevron2"/>
    <dgm:cxn modelId="{D59963A5-E088-4F31-9E22-215387DB163C}" type="presOf" srcId="{78827AAE-AB46-4689-9F51-6115669F999D}" destId="{D64727F3-4EAE-4463-894B-B29E688BB34B}" srcOrd="0" destOrd="0" presId="urn:microsoft.com/office/officeart/2005/8/layout/chevron2"/>
    <dgm:cxn modelId="{4AC318F0-06B9-4233-8E48-B5AC2070BB78}" srcId="{1342E97B-D763-4B48-91D1-35D05A2F9D02}" destId="{75133BFE-6B0E-4DBB-B4B9-68F66EBE2204}" srcOrd="1" destOrd="0" parTransId="{66EA9631-B644-4086-80AB-A9AD848F764B}" sibTransId="{343A4E13-70C6-4471-89F1-05D34DD1D015}"/>
    <dgm:cxn modelId="{91CD3387-0379-4D45-8C53-3931111BE3C1}" srcId="{75133BFE-6B0E-4DBB-B4B9-68F66EBE2204}" destId="{BCC917F5-5D6E-43F9-8DFE-605EB9BA8C51}" srcOrd="0" destOrd="0" parTransId="{3F4F3ED0-D3DB-4FDF-9239-5E74D6A11E23}" sibTransId="{1333E3C7-2983-4543-9287-7DBF8D04EE03}"/>
    <dgm:cxn modelId="{14CD4C30-6DFE-44F2-BCD4-F9FC17D2170E}" type="presOf" srcId="{4209B6D9-4A52-4A73-95E8-DDACFC6A4665}" destId="{7823F387-FE1A-4F5E-87F5-DCE52153C57E}" srcOrd="0" destOrd="0" presId="urn:microsoft.com/office/officeart/2005/8/layout/chevron2"/>
    <dgm:cxn modelId="{A04E362B-6102-46E1-A4DB-49FBDB4E16C0}" type="presOf" srcId="{75133BFE-6B0E-4DBB-B4B9-68F66EBE2204}" destId="{33B81DAA-3762-403B-B9BA-3E94C8270634}" srcOrd="0" destOrd="0" presId="urn:microsoft.com/office/officeart/2005/8/layout/chevron2"/>
    <dgm:cxn modelId="{78D08792-626B-40B5-A4F7-DFE8ED33300C}" type="presParOf" srcId="{EF71B74B-DA01-431F-B581-81DB9DC075E2}" destId="{BD8D9125-9A38-43FA-9AD5-428E6A60217B}" srcOrd="0" destOrd="0" presId="urn:microsoft.com/office/officeart/2005/8/layout/chevron2"/>
    <dgm:cxn modelId="{A096E577-BED4-4F52-BFA4-E877E117F241}" type="presParOf" srcId="{BD8D9125-9A38-43FA-9AD5-428E6A60217B}" destId="{7823F387-FE1A-4F5E-87F5-DCE52153C57E}" srcOrd="0" destOrd="0" presId="urn:microsoft.com/office/officeart/2005/8/layout/chevron2"/>
    <dgm:cxn modelId="{8019F86F-48F6-449C-9E41-128A08F35A2D}" type="presParOf" srcId="{BD8D9125-9A38-43FA-9AD5-428E6A60217B}" destId="{D64727F3-4EAE-4463-894B-B29E688BB34B}" srcOrd="1" destOrd="0" presId="urn:microsoft.com/office/officeart/2005/8/layout/chevron2"/>
    <dgm:cxn modelId="{D0EB87B0-4B82-4CA0-B039-70CDECD839A8}" type="presParOf" srcId="{EF71B74B-DA01-431F-B581-81DB9DC075E2}" destId="{2F0D94A1-9AF7-420B-8D10-70D942618825}" srcOrd="1" destOrd="0" presId="urn:microsoft.com/office/officeart/2005/8/layout/chevron2"/>
    <dgm:cxn modelId="{92A4B0A8-DEC5-4039-8B95-6B6D862C199A}" type="presParOf" srcId="{EF71B74B-DA01-431F-B581-81DB9DC075E2}" destId="{432B8AF3-53CD-471A-963F-6E0E419BA993}" srcOrd="2" destOrd="0" presId="urn:microsoft.com/office/officeart/2005/8/layout/chevron2"/>
    <dgm:cxn modelId="{173EA0AC-FD78-41BD-86FF-F461F6757AD8}" type="presParOf" srcId="{432B8AF3-53CD-471A-963F-6E0E419BA993}" destId="{33B81DAA-3762-403B-B9BA-3E94C8270634}" srcOrd="0" destOrd="0" presId="urn:microsoft.com/office/officeart/2005/8/layout/chevron2"/>
    <dgm:cxn modelId="{D4A30E83-3784-45AE-9006-B49E6D95BEE8}" type="presParOf" srcId="{432B8AF3-53CD-471A-963F-6E0E419BA993}" destId="{D00A019F-394D-4CDA-9674-4B91093930EB}" srcOrd="1" destOrd="0" presId="urn:microsoft.com/office/officeart/2005/8/layout/chevron2"/>
    <dgm:cxn modelId="{B1FCE1F2-4273-47E3-8B3B-D9735E337759}" type="presParOf" srcId="{EF71B74B-DA01-431F-B581-81DB9DC075E2}" destId="{4D6A9639-ECAF-45DF-A4C7-F3D44EB3DF0A}" srcOrd="3" destOrd="0" presId="urn:microsoft.com/office/officeart/2005/8/layout/chevron2"/>
    <dgm:cxn modelId="{B75D8720-E6AD-47A1-BB25-A6950EEF466D}" type="presParOf" srcId="{EF71B74B-DA01-431F-B581-81DB9DC075E2}" destId="{7D22FA85-692E-409E-8623-92F04739A33E}" srcOrd="4" destOrd="0" presId="urn:microsoft.com/office/officeart/2005/8/layout/chevron2"/>
    <dgm:cxn modelId="{30D2013A-3D69-49B8-BFEF-27B120D42E1A}" type="presParOf" srcId="{7D22FA85-692E-409E-8623-92F04739A33E}" destId="{EA0BF2DB-9D55-4FB3-B440-CA3D06A93F71}" srcOrd="0" destOrd="0" presId="urn:microsoft.com/office/officeart/2005/8/layout/chevron2"/>
    <dgm:cxn modelId="{3CA9D8DB-28B1-41F9-AE8E-46F935BDFC86}" type="presParOf" srcId="{7D22FA85-692E-409E-8623-92F04739A33E}" destId="{414A43B3-C122-4F73-9B5A-FE7021122B46}" srcOrd="1" destOrd="0" presId="urn:microsoft.com/office/officeart/2005/8/layout/chevron2"/>
    <dgm:cxn modelId="{F3E9AA87-35FC-4850-B68C-1B42E09A67DE}" type="presParOf" srcId="{EF71B74B-DA01-431F-B581-81DB9DC075E2}" destId="{5472887D-39FB-4135-B3E5-999207F4F548}" srcOrd="5" destOrd="0" presId="urn:microsoft.com/office/officeart/2005/8/layout/chevron2"/>
    <dgm:cxn modelId="{A1C27EAA-292B-42A9-AA61-9EF3CE1347F4}" type="presParOf" srcId="{EF71B74B-DA01-431F-B581-81DB9DC075E2}" destId="{DD6EDEF5-FD2F-4779-930B-E908458F6B6D}" srcOrd="6" destOrd="0" presId="urn:microsoft.com/office/officeart/2005/8/layout/chevron2"/>
    <dgm:cxn modelId="{08C22404-579B-44E8-8A02-1238A4F7B733}" type="presParOf" srcId="{DD6EDEF5-FD2F-4779-930B-E908458F6B6D}" destId="{833A12B2-CACD-4711-9840-DD33CF9E5E11}" srcOrd="0" destOrd="0" presId="urn:microsoft.com/office/officeart/2005/8/layout/chevron2"/>
    <dgm:cxn modelId="{59E1B1B2-AFC3-4BED-8102-7FB5A053D6E7}" type="presParOf" srcId="{DD6EDEF5-FD2F-4779-930B-E908458F6B6D}" destId="{73045727-E4A1-4D0B-9DA4-DC0A11922EBD}" srcOrd="1" destOrd="0" presId="urn:microsoft.com/office/officeart/2005/8/layout/chevron2"/>
    <dgm:cxn modelId="{630F7FE5-3880-4415-A537-EE507B64BD75}" type="presParOf" srcId="{EF71B74B-DA01-431F-B581-81DB9DC075E2}" destId="{72423EE9-0DF9-43C3-B2D9-AC86C515BDE7}" srcOrd="7" destOrd="0" presId="urn:microsoft.com/office/officeart/2005/8/layout/chevron2"/>
    <dgm:cxn modelId="{DB7D9D23-8A01-4ED3-B09D-9E92150E268D}" type="presParOf" srcId="{EF71B74B-DA01-431F-B581-81DB9DC075E2}" destId="{A73FFE34-CE21-448C-8BFC-6C32DECB3248}" srcOrd="8" destOrd="0" presId="urn:microsoft.com/office/officeart/2005/8/layout/chevron2"/>
    <dgm:cxn modelId="{2B0A944D-2C49-46CE-8096-66BE452DA53E}" type="presParOf" srcId="{A73FFE34-CE21-448C-8BFC-6C32DECB3248}" destId="{6B1B1AC0-0E5F-4B93-B7A0-054966E4AF58}" srcOrd="0" destOrd="0" presId="urn:microsoft.com/office/officeart/2005/8/layout/chevron2"/>
    <dgm:cxn modelId="{428A0868-E638-4419-8FF2-8305BFA75D53}" type="presParOf" srcId="{A73FFE34-CE21-448C-8BFC-6C32DECB3248}" destId="{DC4D5E10-47CF-4E4D-8A34-946403A38668}"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ea typeface="宋体" pitchFamily="2" charset="-122"/>
            </a:rPr>
            <a:t>直线生成算法</a:t>
          </a:r>
          <a:endParaRPr lang="zh-CN" altLang="en-US" sz="3200"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lang="zh-CN" altLang="en-US" b="1" dirty="0" smtClean="0">
              <a:ea typeface="宋体" pitchFamily="2" charset="-122"/>
            </a:rPr>
            <a:t>圆弧绘制算法</a:t>
          </a:r>
          <a:endParaRPr lang="zh-CN" altLang="en-US" dirty="0"/>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dirty="0" smtClean="0"/>
            <a:t>3</a:t>
          </a:r>
          <a:endParaRPr lang="zh-CN" altLang="en-US" sz="3200"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lang="zh-CN" altLang="en-US" b="1" dirty="0" smtClean="0">
              <a:ea typeface="宋体" pitchFamily="2" charset="-122"/>
            </a:rPr>
            <a:t>区域填充</a:t>
          </a:r>
          <a:endParaRPr lang="zh-CN" altLang="en-US" dirty="0"/>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dirty="0" smtClean="0"/>
            <a:t>4</a:t>
          </a:r>
          <a:endParaRPr lang="zh-CN" altLang="en-US" sz="3200"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FE272C33-5FFB-41C1-8D39-089124D59CF1}">
      <dgm:prSet custT="1"/>
      <dgm:spPr>
        <a:solidFill>
          <a:srgbClr val="FF0000"/>
        </a:solidFill>
        <a:scene3d>
          <a:camera prst="orthographicFront"/>
          <a:lightRig rig="threePt" dir="t"/>
        </a:scene3d>
        <a:sp3d>
          <a:bevelT/>
        </a:sp3d>
      </dgm:spPr>
      <dgm:t>
        <a:bodyPr/>
        <a:lstStyle/>
        <a:p>
          <a:r>
            <a:rPr lang="en-US" altLang="zh-CN" sz="3200" dirty="0" smtClean="0"/>
            <a:t>5</a:t>
          </a:r>
          <a:endParaRPr lang="zh-CN" altLang="en-US" sz="3200" dirty="0" smtClean="0"/>
        </a:p>
      </dgm:t>
    </dgm:pt>
    <dgm:pt modelId="{16A7693B-C4B2-42F4-B2E3-BE58891A04C5}" type="parTrans" cxnId="{8409E4CB-1A16-4DFB-9962-BB72C22A55CF}">
      <dgm:prSet/>
      <dgm:spPr/>
      <dgm:t>
        <a:bodyPr/>
        <a:lstStyle/>
        <a:p>
          <a:endParaRPr lang="zh-CN" altLang="en-US"/>
        </a:p>
      </dgm:t>
    </dgm:pt>
    <dgm:pt modelId="{48BECF05-26A5-465D-A191-FF2172DD0507}" type="sibTrans" cxnId="{8409E4CB-1A16-4DFB-9962-BB72C22A55C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r>
            <a:rPr lang="zh-CN" altLang="en-US" b="1" dirty="0" smtClean="0">
              <a:ea typeface="宋体" pitchFamily="2" charset="-122"/>
            </a:rPr>
            <a:t>字符</a:t>
          </a:r>
          <a:endParaRPr lang="zh-CN" altLang="en-US" dirty="0"/>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BBBA038D-ABFE-4CB8-82B3-F38B69387F03}">
      <dgm:prSet/>
      <dgm:spPr>
        <a:scene3d>
          <a:camera prst="orthographicFront"/>
          <a:lightRig rig="threePt" dir="t"/>
        </a:scene3d>
        <a:sp3d>
          <a:bevelT/>
        </a:sp3d>
      </dgm:spPr>
      <dgm:t>
        <a:bodyPr/>
        <a:lstStyle/>
        <a:p>
          <a:r>
            <a:rPr lang="zh-CN" altLang="en-US" b="1" dirty="0" smtClean="0">
              <a:ea typeface="宋体" pitchFamily="2" charset="-122"/>
            </a:rPr>
            <a:t>反走样技术</a:t>
          </a:r>
          <a:endParaRPr lang="zh-CN" altLang="en-US" dirty="0"/>
        </a:p>
      </dgm:t>
    </dgm:pt>
    <dgm:pt modelId="{B38789FF-8028-4259-A9CD-D152B41623CE}" type="parTrans" cxnId="{C5F68CBD-3ECE-4EF5-82C2-66A6D65BF39C}">
      <dgm:prSet/>
      <dgm:spPr/>
      <dgm:t>
        <a:bodyPr/>
        <a:lstStyle/>
        <a:p>
          <a:endParaRPr lang="zh-CN" altLang="en-US"/>
        </a:p>
      </dgm:t>
    </dgm:pt>
    <dgm:pt modelId="{7C23AA00-7E4B-4B96-8877-8D063F623A6E}" type="sibTrans" cxnId="{C5F68CBD-3ECE-4EF5-82C2-66A6D65BF39C}">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5">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5"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5">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5">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5">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5">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5">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5">
        <dgm:presLayoutVars>
          <dgm:bulletEnabled val="1"/>
        </dgm:presLayoutVars>
      </dgm:prSet>
      <dgm:spPr/>
      <dgm:t>
        <a:bodyPr/>
        <a:lstStyle/>
        <a:p>
          <a:endParaRPr lang="zh-CN" altLang="en-US"/>
        </a:p>
      </dgm:t>
    </dgm:pt>
    <dgm:pt modelId="{72423EE9-0DF9-43C3-B2D9-AC86C515BDE7}" type="pres">
      <dgm:prSet presAssocID="{393982CA-9DF7-4F7C-958D-78C0B751D069}" presName="sp" presStyleCnt="0"/>
      <dgm:spPr>
        <a:scene3d>
          <a:camera prst="orthographicFront"/>
          <a:lightRig rig="threePt" dir="t"/>
        </a:scene3d>
        <a:sp3d>
          <a:bevelT/>
        </a:sp3d>
      </dgm:spPr>
    </dgm:pt>
    <dgm:pt modelId="{A73FFE34-CE21-448C-8BFC-6C32DECB3248}" type="pres">
      <dgm:prSet presAssocID="{FE272C33-5FFB-41C1-8D39-089124D59CF1}" presName="composite" presStyleCnt="0"/>
      <dgm:spPr>
        <a:scene3d>
          <a:camera prst="orthographicFront"/>
          <a:lightRig rig="threePt" dir="t"/>
        </a:scene3d>
        <a:sp3d>
          <a:bevelT/>
        </a:sp3d>
      </dgm:spPr>
    </dgm:pt>
    <dgm:pt modelId="{6B1B1AC0-0E5F-4B93-B7A0-054966E4AF58}" type="pres">
      <dgm:prSet presAssocID="{FE272C33-5FFB-41C1-8D39-089124D59CF1}" presName="parentText" presStyleLbl="alignNode1" presStyleIdx="4" presStyleCnt="5">
        <dgm:presLayoutVars>
          <dgm:chMax val="1"/>
          <dgm:bulletEnabled val="1"/>
        </dgm:presLayoutVars>
      </dgm:prSet>
      <dgm:spPr/>
      <dgm:t>
        <a:bodyPr/>
        <a:lstStyle/>
        <a:p>
          <a:endParaRPr lang="zh-CN" altLang="en-US"/>
        </a:p>
      </dgm:t>
    </dgm:pt>
    <dgm:pt modelId="{DC4D5E10-47CF-4E4D-8A34-946403A38668}" type="pres">
      <dgm:prSet presAssocID="{FE272C33-5FFB-41C1-8D39-089124D59CF1}" presName="descendantText" presStyleLbl="alignAcc1" presStyleIdx="4" presStyleCnt="5">
        <dgm:presLayoutVars>
          <dgm:bulletEnabled val="1"/>
        </dgm:presLayoutVars>
      </dgm:prSet>
      <dgm:spPr/>
      <dgm:t>
        <a:bodyPr/>
        <a:lstStyle/>
        <a:p>
          <a:endParaRPr lang="zh-CN" altLang="en-US"/>
        </a:p>
      </dgm:t>
    </dgm:pt>
  </dgm:ptLst>
  <dgm:cxnLst>
    <dgm:cxn modelId="{13C24B90-B3B9-4FB7-940A-AD486C4FC433}" type="presOf" srcId="{5A6A24B7-A893-443F-A2E2-6A67D9E56AE5}" destId="{833A12B2-CACD-4711-9840-DD33CF9E5E11}" srcOrd="0" destOrd="0" presId="urn:microsoft.com/office/officeart/2005/8/layout/chevron2"/>
    <dgm:cxn modelId="{91CD3387-0379-4D45-8C53-3931111BE3C1}" srcId="{75133BFE-6B0E-4DBB-B4B9-68F66EBE2204}" destId="{BCC917F5-5D6E-43F9-8DFE-605EB9BA8C51}" srcOrd="0" destOrd="0" parTransId="{3F4F3ED0-D3DB-4FDF-9239-5E74D6A11E23}" sibTransId="{1333E3C7-2983-4543-9287-7DBF8D04EE03}"/>
    <dgm:cxn modelId="{B74E759A-8D21-4AC7-8527-D9D74FD1F619}" srcId="{4209B6D9-4A52-4A73-95E8-DDACFC6A4665}" destId="{78827AAE-AB46-4689-9F51-6115669F999D}" srcOrd="0" destOrd="0" parTransId="{61B561B7-2CF2-419D-B9E3-44B4E6774016}" sibTransId="{07CD3950-0F32-432A-A5EF-57A549BA5FB8}"/>
    <dgm:cxn modelId="{8409E4CB-1A16-4DFB-9962-BB72C22A55CF}" srcId="{1342E97B-D763-4B48-91D1-35D05A2F9D02}" destId="{FE272C33-5FFB-41C1-8D39-089124D59CF1}" srcOrd="4" destOrd="0" parTransId="{16A7693B-C4B2-42F4-B2E3-BE58891A04C5}" sibTransId="{48BECF05-26A5-465D-A191-FF2172DD0507}"/>
    <dgm:cxn modelId="{FF26A19F-0821-400C-B5E5-409B339E0086}" type="presOf" srcId="{BCC917F5-5D6E-43F9-8DFE-605EB9BA8C51}" destId="{D00A019F-394D-4CDA-9674-4B91093930EB}" srcOrd="0" destOrd="0" presId="urn:microsoft.com/office/officeart/2005/8/layout/chevron2"/>
    <dgm:cxn modelId="{257C6D9C-9C1D-45B4-A455-E7A97391CB9F}" srcId="{1342E97B-D763-4B48-91D1-35D05A2F9D02}" destId="{5A6A24B7-A893-443F-A2E2-6A67D9E56AE5}" srcOrd="3" destOrd="0" parTransId="{2422DAE9-BA19-47F1-B4A2-ABB6A47618C4}" sibTransId="{393982CA-9DF7-4F7C-958D-78C0B751D069}"/>
    <dgm:cxn modelId="{C5F68CBD-3ECE-4EF5-82C2-66A6D65BF39C}" srcId="{FE272C33-5FFB-41C1-8D39-089124D59CF1}" destId="{BBBA038D-ABFE-4CB8-82B3-F38B69387F03}" srcOrd="0" destOrd="0" parTransId="{B38789FF-8028-4259-A9CD-D152B41623CE}" sibTransId="{7C23AA00-7E4B-4B96-8877-8D063F623A6E}"/>
    <dgm:cxn modelId="{A6504E6C-8C3A-4A36-82C2-7617C50F0CCF}" type="presOf" srcId="{1342E97B-D763-4B48-91D1-35D05A2F9D02}" destId="{EF71B74B-DA01-431F-B581-81DB9DC075E2}" srcOrd="0" destOrd="0" presId="urn:microsoft.com/office/officeart/2005/8/layout/chevron2"/>
    <dgm:cxn modelId="{CAE5C91B-0EB6-45D2-932D-04D3A9C3A5E9}" srcId="{1342E97B-D763-4B48-91D1-35D05A2F9D02}" destId="{01B9DFC2-10AF-413E-A5AA-EBF1514C8013}" srcOrd="2" destOrd="0" parTransId="{6015DC22-E585-49E0-A4E3-C83297BF2D42}" sibTransId="{0339FC50-165C-4671-95D2-C5B298699E3A}"/>
    <dgm:cxn modelId="{5E020CEF-CA85-4387-B104-294BCA07F8EA}" type="presOf" srcId="{4209B6D9-4A52-4A73-95E8-DDACFC6A4665}" destId="{7823F387-FE1A-4F5E-87F5-DCE52153C57E}" srcOrd="0" destOrd="0" presId="urn:microsoft.com/office/officeart/2005/8/layout/chevron2"/>
    <dgm:cxn modelId="{E6F7EDC7-2A19-4E62-B103-91985EEE519D}" type="presOf" srcId="{FE272C33-5FFB-41C1-8D39-089124D59CF1}" destId="{6B1B1AC0-0E5F-4B93-B7A0-054966E4AF58}" srcOrd="0" destOrd="0" presId="urn:microsoft.com/office/officeart/2005/8/layout/chevron2"/>
    <dgm:cxn modelId="{256CCBD8-5030-4A9B-8147-B560F9344F19}" type="presOf" srcId="{01B9DFC2-10AF-413E-A5AA-EBF1514C8013}" destId="{EA0BF2DB-9D55-4FB3-B440-CA3D06A93F71}" srcOrd="0" destOrd="0" presId="urn:microsoft.com/office/officeart/2005/8/layout/chevron2"/>
    <dgm:cxn modelId="{9EA4360B-48FE-411A-B381-6B2BFDCFD8D6}" srcId="{01B9DFC2-10AF-413E-A5AA-EBF1514C8013}" destId="{FB9FF719-AAF7-4618-A0DF-C0DC535E8332}" srcOrd="0" destOrd="0" parTransId="{6A95DB3D-0CA8-4656-8EAA-5F9142BE2A35}" sibTransId="{50269F87-B0C9-46B5-9860-69274EF72462}"/>
    <dgm:cxn modelId="{336D9A7B-B7F2-484C-9FEA-72DCF82B12AA}" type="presOf" srcId="{130DAB32-480A-4472-9359-314F1A3902FD}" destId="{73045727-E4A1-4D0B-9DA4-DC0A11922EBD}" srcOrd="0" destOrd="0" presId="urn:microsoft.com/office/officeart/2005/8/layout/chevron2"/>
    <dgm:cxn modelId="{15DC5C4F-45E9-460D-B957-F18306E71979}" srcId="{1342E97B-D763-4B48-91D1-35D05A2F9D02}" destId="{4209B6D9-4A52-4A73-95E8-DDACFC6A4665}" srcOrd="0" destOrd="0" parTransId="{5E9F74E4-8D66-47E2-AAF3-9D6E7768FBF1}" sibTransId="{FC9E01D2-F9CD-4EA0-85D1-628D113CE36D}"/>
    <dgm:cxn modelId="{2B0932AF-80F4-4D30-BFCC-93314C5BB1A3}" type="presOf" srcId="{75133BFE-6B0E-4DBB-B4B9-68F66EBE2204}" destId="{33B81DAA-3762-403B-B9BA-3E94C8270634}" srcOrd="0" destOrd="0" presId="urn:microsoft.com/office/officeart/2005/8/layout/chevron2"/>
    <dgm:cxn modelId="{10D91E8D-75CF-4A89-88A5-94616FE4335C}" type="presOf" srcId="{78827AAE-AB46-4689-9F51-6115669F999D}" destId="{D64727F3-4EAE-4463-894B-B29E688BB34B}" srcOrd="0" destOrd="0" presId="urn:microsoft.com/office/officeart/2005/8/layout/chevron2"/>
    <dgm:cxn modelId="{B4223B58-AF8E-4E09-8487-B3C2A2024DA6}" type="presOf" srcId="{BBBA038D-ABFE-4CB8-82B3-F38B69387F03}" destId="{DC4D5E10-47CF-4E4D-8A34-946403A38668}" srcOrd="0" destOrd="0" presId="urn:microsoft.com/office/officeart/2005/8/layout/chevron2"/>
    <dgm:cxn modelId="{4AC318F0-06B9-4233-8E48-B5AC2070BB78}" srcId="{1342E97B-D763-4B48-91D1-35D05A2F9D02}" destId="{75133BFE-6B0E-4DBB-B4B9-68F66EBE2204}" srcOrd="1" destOrd="0" parTransId="{66EA9631-B644-4086-80AB-A9AD848F764B}" sibTransId="{343A4E13-70C6-4471-89F1-05D34DD1D015}"/>
    <dgm:cxn modelId="{9F3A4E0E-D1E4-4047-990C-5B47A9E8B3FF}" srcId="{5A6A24B7-A893-443F-A2E2-6A67D9E56AE5}" destId="{130DAB32-480A-4472-9359-314F1A3902FD}" srcOrd="0" destOrd="0" parTransId="{9D8095F4-3F3A-426F-8C88-85AC18C77464}" sibTransId="{ECD65C48-A5A3-4C1E-B152-466ACDE9D67B}"/>
    <dgm:cxn modelId="{FB9BC3F9-7904-4517-87AD-4E5D7E78EAC2}" type="presOf" srcId="{FB9FF719-AAF7-4618-A0DF-C0DC535E8332}" destId="{414A43B3-C122-4F73-9B5A-FE7021122B46}" srcOrd="0" destOrd="0" presId="urn:microsoft.com/office/officeart/2005/8/layout/chevron2"/>
    <dgm:cxn modelId="{BA9437F2-A8CC-4639-A597-952630004063}" type="presParOf" srcId="{EF71B74B-DA01-431F-B581-81DB9DC075E2}" destId="{BD8D9125-9A38-43FA-9AD5-428E6A60217B}" srcOrd="0" destOrd="0" presId="urn:microsoft.com/office/officeart/2005/8/layout/chevron2"/>
    <dgm:cxn modelId="{785F6C57-34B4-4544-B82B-8428ABE417C2}" type="presParOf" srcId="{BD8D9125-9A38-43FA-9AD5-428E6A60217B}" destId="{7823F387-FE1A-4F5E-87F5-DCE52153C57E}" srcOrd="0" destOrd="0" presId="urn:microsoft.com/office/officeart/2005/8/layout/chevron2"/>
    <dgm:cxn modelId="{8F333680-C007-4EE1-B36A-21732202671A}" type="presParOf" srcId="{BD8D9125-9A38-43FA-9AD5-428E6A60217B}" destId="{D64727F3-4EAE-4463-894B-B29E688BB34B}" srcOrd="1" destOrd="0" presId="urn:microsoft.com/office/officeart/2005/8/layout/chevron2"/>
    <dgm:cxn modelId="{E6E892D4-6CF7-4BB8-9EC5-0EADF3D807FE}" type="presParOf" srcId="{EF71B74B-DA01-431F-B581-81DB9DC075E2}" destId="{2F0D94A1-9AF7-420B-8D10-70D942618825}" srcOrd="1" destOrd="0" presId="urn:microsoft.com/office/officeart/2005/8/layout/chevron2"/>
    <dgm:cxn modelId="{7C2B6575-3547-4632-A935-E504C7CEFDE2}" type="presParOf" srcId="{EF71B74B-DA01-431F-B581-81DB9DC075E2}" destId="{432B8AF3-53CD-471A-963F-6E0E419BA993}" srcOrd="2" destOrd="0" presId="urn:microsoft.com/office/officeart/2005/8/layout/chevron2"/>
    <dgm:cxn modelId="{1D599944-C181-47E0-8A0D-E40366D437D4}" type="presParOf" srcId="{432B8AF3-53CD-471A-963F-6E0E419BA993}" destId="{33B81DAA-3762-403B-B9BA-3E94C8270634}" srcOrd="0" destOrd="0" presId="urn:microsoft.com/office/officeart/2005/8/layout/chevron2"/>
    <dgm:cxn modelId="{304471BE-E3EE-43BA-9F37-D6D8D78A1004}" type="presParOf" srcId="{432B8AF3-53CD-471A-963F-6E0E419BA993}" destId="{D00A019F-394D-4CDA-9674-4B91093930EB}" srcOrd="1" destOrd="0" presId="urn:microsoft.com/office/officeart/2005/8/layout/chevron2"/>
    <dgm:cxn modelId="{7C822C57-46C8-422D-9A7E-33C853CF4D82}" type="presParOf" srcId="{EF71B74B-DA01-431F-B581-81DB9DC075E2}" destId="{4D6A9639-ECAF-45DF-A4C7-F3D44EB3DF0A}" srcOrd="3" destOrd="0" presId="urn:microsoft.com/office/officeart/2005/8/layout/chevron2"/>
    <dgm:cxn modelId="{40428D5F-5C33-4FAA-A5C4-7C472533611B}" type="presParOf" srcId="{EF71B74B-DA01-431F-B581-81DB9DC075E2}" destId="{7D22FA85-692E-409E-8623-92F04739A33E}" srcOrd="4" destOrd="0" presId="urn:microsoft.com/office/officeart/2005/8/layout/chevron2"/>
    <dgm:cxn modelId="{D19B0F5E-68F4-43C5-B243-7A4AEE8BB9D7}" type="presParOf" srcId="{7D22FA85-692E-409E-8623-92F04739A33E}" destId="{EA0BF2DB-9D55-4FB3-B440-CA3D06A93F71}" srcOrd="0" destOrd="0" presId="urn:microsoft.com/office/officeart/2005/8/layout/chevron2"/>
    <dgm:cxn modelId="{A1C81E8A-6C42-40BA-8912-233742030897}" type="presParOf" srcId="{7D22FA85-692E-409E-8623-92F04739A33E}" destId="{414A43B3-C122-4F73-9B5A-FE7021122B46}" srcOrd="1" destOrd="0" presId="urn:microsoft.com/office/officeart/2005/8/layout/chevron2"/>
    <dgm:cxn modelId="{8E655A7C-6397-4FD0-B197-AC115ED9D278}" type="presParOf" srcId="{EF71B74B-DA01-431F-B581-81DB9DC075E2}" destId="{5472887D-39FB-4135-B3E5-999207F4F548}" srcOrd="5" destOrd="0" presId="urn:microsoft.com/office/officeart/2005/8/layout/chevron2"/>
    <dgm:cxn modelId="{2CFF098E-A8A3-43D5-A0B8-95303B225F17}" type="presParOf" srcId="{EF71B74B-DA01-431F-B581-81DB9DC075E2}" destId="{DD6EDEF5-FD2F-4779-930B-E908458F6B6D}" srcOrd="6" destOrd="0" presId="urn:microsoft.com/office/officeart/2005/8/layout/chevron2"/>
    <dgm:cxn modelId="{6F670A71-2BBC-4EE7-9C5B-09649BCAA32F}" type="presParOf" srcId="{DD6EDEF5-FD2F-4779-930B-E908458F6B6D}" destId="{833A12B2-CACD-4711-9840-DD33CF9E5E11}" srcOrd="0" destOrd="0" presId="urn:microsoft.com/office/officeart/2005/8/layout/chevron2"/>
    <dgm:cxn modelId="{E0B01484-5180-43BE-9D53-C38C903EEA98}" type="presParOf" srcId="{DD6EDEF5-FD2F-4779-930B-E908458F6B6D}" destId="{73045727-E4A1-4D0B-9DA4-DC0A11922EBD}" srcOrd="1" destOrd="0" presId="urn:microsoft.com/office/officeart/2005/8/layout/chevron2"/>
    <dgm:cxn modelId="{75AE50F4-5957-4B75-851D-E4F655E905B4}" type="presParOf" srcId="{EF71B74B-DA01-431F-B581-81DB9DC075E2}" destId="{72423EE9-0DF9-43C3-B2D9-AC86C515BDE7}" srcOrd="7" destOrd="0" presId="urn:microsoft.com/office/officeart/2005/8/layout/chevron2"/>
    <dgm:cxn modelId="{1B0A45C5-1EB3-4677-A513-E837ECD976B5}" type="presParOf" srcId="{EF71B74B-DA01-431F-B581-81DB9DC075E2}" destId="{A73FFE34-CE21-448C-8BFC-6C32DECB3248}" srcOrd="8" destOrd="0" presId="urn:microsoft.com/office/officeart/2005/8/layout/chevron2"/>
    <dgm:cxn modelId="{D62C93F8-086B-408A-9EE7-5D948B0F1326}" type="presParOf" srcId="{A73FFE34-CE21-448C-8BFC-6C32DECB3248}" destId="{6B1B1AC0-0E5F-4B93-B7A0-054966E4AF58}" srcOrd="0" destOrd="0" presId="urn:microsoft.com/office/officeart/2005/8/layout/chevron2"/>
    <dgm:cxn modelId="{CA83BCE5-54B4-4080-9D6B-274A9AF1E460}" type="presParOf" srcId="{A73FFE34-CE21-448C-8BFC-6C32DECB3248}" destId="{DC4D5E10-47CF-4E4D-8A34-946403A38668}"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ea typeface="宋体" pitchFamily="2" charset="-122"/>
            </a:rPr>
            <a:t>直线生成算法</a:t>
          </a:r>
          <a:endParaRPr lang="zh-CN" altLang="en-US" sz="3200"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lang="zh-CN" altLang="en-US" b="1" dirty="0" smtClean="0">
              <a:ea typeface="宋体" pitchFamily="2" charset="-122"/>
            </a:rPr>
            <a:t>圆弧绘制算法</a:t>
          </a:r>
          <a:endParaRPr lang="zh-CN" altLang="en-US" dirty="0"/>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dirty="0" smtClean="0"/>
            <a:t>3</a:t>
          </a:r>
          <a:endParaRPr lang="zh-CN" altLang="en-US" sz="3200"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lang="zh-CN" altLang="en-US" b="1" dirty="0" smtClean="0">
              <a:ea typeface="宋体" pitchFamily="2" charset="-122"/>
            </a:rPr>
            <a:t>区域填充</a:t>
          </a:r>
          <a:endParaRPr lang="zh-CN" altLang="en-US" dirty="0"/>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dirty="0" smtClean="0"/>
            <a:t>4</a:t>
          </a:r>
          <a:endParaRPr lang="zh-CN" altLang="en-US" sz="3200"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FE272C33-5FFB-41C1-8D39-089124D59CF1}">
      <dgm:prSet custT="1"/>
      <dgm:spPr>
        <a:solidFill>
          <a:srgbClr val="FF0000"/>
        </a:solidFill>
        <a:scene3d>
          <a:camera prst="orthographicFront"/>
          <a:lightRig rig="threePt" dir="t"/>
        </a:scene3d>
        <a:sp3d>
          <a:bevelT/>
        </a:sp3d>
      </dgm:spPr>
      <dgm:t>
        <a:bodyPr/>
        <a:lstStyle/>
        <a:p>
          <a:r>
            <a:rPr lang="en-US" altLang="zh-CN" sz="3200" dirty="0" smtClean="0"/>
            <a:t>5</a:t>
          </a:r>
          <a:endParaRPr lang="zh-CN" altLang="en-US" sz="3200" dirty="0" smtClean="0"/>
        </a:p>
      </dgm:t>
    </dgm:pt>
    <dgm:pt modelId="{16A7693B-C4B2-42F4-B2E3-BE58891A04C5}" type="parTrans" cxnId="{8409E4CB-1A16-4DFB-9962-BB72C22A55CF}">
      <dgm:prSet/>
      <dgm:spPr/>
      <dgm:t>
        <a:bodyPr/>
        <a:lstStyle/>
        <a:p>
          <a:endParaRPr lang="zh-CN" altLang="en-US"/>
        </a:p>
      </dgm:t>
    </dgm:pt>
    <dgm:pt modelId="{48BECF05-26A5-465D-A191-FF2172DD0507}" type="sibTrans" cxnId="{8409E4CB-1A16-4DFB-9962-BB72C22A55C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r>
            <a:rPr lang="zh-CN" altLang="en-US" b="1" dirty="0" smtClean="0">
              <a:ea typeface="宋体" pitchFamily="2" charset="-122"/>
            </a:rPr>
            <a:t>字符</a:t>
          </a:r>
          <a:endParaRPr lang="zh-CN" altLang="en-US" dirty="0"/>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BBBA038D-ABFE-4CB8-82B3-F38B69387F03}">
      <dgm:prSet/>
      <dgm:spPr>
        <a:scene3d>
          <a:camera prst="orthographicFront"/>
          <a:lightRig rig="threePt" dir="t"/>
        </a:scene3d>
        <a:sp3d>
          <a:bevelT/>
        </a:sp3d>
      </dgm:spPr>
      <dgm:t>
        <a:bodyPr/>
        <a:lstStyle/>
        <a:p>
          <a:r>
            <a:rPr lang="zh-CN" altLang="en-US" b="1" dirty="0" smtClean="0">
              <a:ea typeface="宋体" pitchFamily="2" charset="-122"/>
            </a:rPr>
            <a:t>反走样技术</a:t>
          </a:r>
          <a:endParaRPr lang="zh-CN" altLang="en-US" dirty="0"/>
        </a:p>
      </dgm:t>
    </dgm:pt>
    <dgm:pt modelId="{B38789FF-8028-4259-A9CD-D152B41623CE}" type="parTrans" cxnId="{C5F68CBD-3ECE-4EF5-82C2-66A6D65BF39C}">
      <dgm:prSet/>
      <dgm:spPr/>
      <dgm:t>
        <a:bodyPr/>
        <a:lstStyle/>
        <a:p>
          <a:endParaRPr lang="zh-CN" altLang="en-US"/>
        </a:p>
      </dgm:t>
    </dgm:pt>
    <dgm:pt modelId="{7C23AA00-7E4B-4B96-8877-8D063F623A6E}" type="sibTrans" cxnId="{C5F68CBD-3ECE-4EF5-82C2-66A6D65BF39C}">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5">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5"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5">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5">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5">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5">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5">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5">
        <dgm:presLayoutVars>
          <dgm:bulletEnabled val="1"/>
        </dgm:presLayoutVars>
      </dgm:prSet>
      <dgm:spPr/>
      <dgm:t>
        <a:bodyPr/>
        <a:lstStyle/>
        <a:p>
          <a:endParaRPr lang="zh-CN" altLang="en-US"/>
        </a:p>
      </dgm:t>
    </dgm:pt>
    <dgm:pt modelId="{72423EE9-0DF9-43C3-B2D9-AC86C515BDE7}" type="pres">
      <dgm:prSet presAssocID="{393982CA-9DF7-4F7C-958D-78C0B751D069}" presName="sp" presStyleCnt="0"/>
      <dgm:spPr>
        <a:scene3d>
          <a:camera prst="orthographicFront"/>
          <a:lightRig rig="threePt" dir="t"/>
        </a:scene3d>
        <a:sp3d>
          <a:bevelT/>
        </a:sp3d>
      </dgm:spPr>
    </dgm:pt>
    <dgm:pt modelId="{A73FFE34-CE21-448C-8BFC-6C32DECB3248}" type="pres">
      <dgm:prSet presAssocID="{FE272C33-5FFB-41C1-8D39-089124D59CF1}" presName="composite" presStyleCnt="0"/>
      <dgm:spPr>
        <a:scene3d>
          <a:camera prst="orthographicFront"/>
          <a:lightRig rig="threePt" dir="t"/>
        </a:scene3d>
        <a:sp3d>
          <a:bevelT/>
        </a:sp3d>
      </dgm:spPr>
    </dgm:pt>
    <dgm:pt modelId="{6B1B1AC0-0E5F-4B93-B7A0-054966E4AF58}" type="pres">
      <dgm:prSet presAssocID="{FE272C33-5FFB-41C1-8D39-089124D59CF1}" presName="parentText" presStyleLbl="alignNode1" presStyleIdx="4" presStyleCnt="5">
        <dgm:presLayoutVars>
          <dgm:chMax val="1"/>
          <dgm:bulletEnabled val="1"/>
        </dgm:presLayoutVars>
      </dgm:prSet>
      <dgm:spPr/>
      <dgm:t>
        <a:bodyPr/>
        <a:lstStyle/>
        <a:p>
          <a:endParaRPr lang="zh-CN" altLang="en-US"/>
        </a:p>
      </dgm:t>
    </dgm:pt>
    <dgm:pt modelId="{DC4D5E10-47CF-4E4D-8A34-946403A38668}" type="pres">
      <dgm:prSet presAssocID="{FE272C33-5FFB-41C1-8D39-089124D59CF1}" presName="descendantText" presStyleLbl="alignAcc1" presStyleIdx="4" presStyleCnt="5">
        <dgm:presLayoutVars>
          <dgm:bulletEnabled val="1"/>
        </dgm:presLayoutVars>
      </dgm:prSet>
      <dgm:spPr/>
      <dgm:t>
        <a:bodyPr/>
        <a:lstStyle/>
        <a:p>
          <a:endParaRPr lang="zh-CN" altLang="en-US"/>
        </a:p>
      </dgm:t>
    </dgm:pt>
  </dgm:ptLst>
  <dgm:cxnLst>
    <dgm:cxn modelId="{E75BF858-416A-4AC2-970D-9400EBDEEDC1}" type="presOf" srcId="{75133BFE-6B0E-4DBB-B4B9-68F66EBE2204}" destId="{33B81DAA-3762-403B-B9BA-3E94C8270634}" srcOrd="0" destOrd="0" presId="urn:microsoft.com/office/officeart/2005/8/layout/chevron2"/>
    <dgm:cxn modelId="{CAE5C91B-0EB6-45D2-932D-04D3A9C3A5E9}" srcId="{1342E97B-D763-4B48-91D1-35D05A2F9D02}" destId="{01B9DFC2-10AF-413E-A5AA-EBF1514C8013}" srcOrd="2" destOrd="0" parTransId="{6015DC22-E585-49E0-A4E3-C83297BF2D42}" sibTransId="{0339FC50-165C-4671-95D2-C5B298699E3A}"/>
    <dgm:cxn modelId="{63686640-5E3D-445F-B654-66E2EF171DEA}" type="presOf" srcId="{BBBA038D-ABFE-4CB8-82B3-F38B69387F03}" destId="{DC4D5E10-47CF-4E4D-8A34-946403A38668}" srcOrd="0" destOrd="0" presId="urn:microsoft.com/office/officeart/2005/8/layout/chevron2"/>
    <dgm:cxn modelId="{15DC5C4F-45E9-460D-B957-F18306E71979}" srcId="{1342E97B-D763-4B48-91D1-35D05A2F9D02}" destId="{4209B6D9-4A52-4A73-95E8-DDACFC6A4665}" srcOrd="0" destOrd="0" parTransId="{5E9F74E4-8D66-47E2-AAF3-9D6E7768FBF1}" sibTransId="{FC9E01D2-F9CD-4EA0-85D1-628D113CE36D}"/>
    <dgm:cxn modelId="{C5F68CBD-3ECE-4EF5-82C2-66A6D65BF39C}" srcId="{FE272C33-5FFB-41C1-8D39-089124D59CF1}" destId="{BBBA038D-ABFE-4CB8-82B3-F38B69387F03}" srcOrd="0" destOrd="0" parTransId="{B38789FF-8028-4259-A9CD-D152B41623CE}" sibTransId="{7C23AA00-7E4B-4B96-8877-8D063F623A6E}"/>
    <dgm:cxn modelId="{257C6D9C-9C1D-45B4-A455-E7A97391CB9F}" srcId="{1342E97B-D763-4B48-91D1-35D05A2F9D02}" destId="{5A6A24B7-A893-443F-A2E2-6A67D9E56AE5}" srcOrd="3" destOrd="0" parTransId="{2422DAE9-BA19-47F1-B4A2-ABB6A47618C4}" sibTransId="{393982CA-9DF7-4F7C-958D-78C0B751D069}"/>
    <dgm:cxn modelId="{25953143-901E-4527-8626-45FBAE23A937}" type="presOf" srcId="{130DAB32-480A-4472-9359-314F1A3902FD}" destId="{73045727-E4A1-4D0B-9DA4-DC0A11922EBD}" srcOrd="0" destOrd="0" presId="urn:microsoft.com/office/officeart/2005/8/layout/chevron2"/>
    <dgm:cxn modelId="{02FAFE33-CFBD-4624-85A1-16A40CC33224}" type="presOf" srcId="{01B9DFC2-10AF-413E-A5AA-EBF1514C8013}" destId="{EA0BF2DB-9D55-4FB3-B440-CA3D06A93F71}" srcOrd="0" destOrd="0" presId="urn:microsoft.com/office/officeart/2005/8/layout/chevron2"/>
    <dgm:cxn modelId="{B74E759A-8D21-4AC7-8527-D9D74FD1F619}" srcId="{4209B6D9-4A52-4A73-95E8-DDACFC6A4665}" destId="{78827AAE-AB46-4689-9F51-6115669F999D}" srcOrd="0" destOrd="0" parTransId="{61B561B7-2CF2-419D-B9E3-44B4E6774016}" sibTransId="{07CD3950-0F32-432A-A5EF-57A549BA5FB8}"/>
    <dgm:cxn modelId="{8409E4CB-1A16-4DFB-9962-BB72C22A55CF}" srcId="{1342E97B-D763-4B48-91D1-35D05A2F9D02}" destId="{FE272C33-5FFB-41C1-8D39-089124D59CF1}" srcOrd="4" destOrd="0" parTransId="{16A7693B-C4B2-42F4-B2E3-BE58891A04C5}" sibTransId="{48BECF05-26A5-465D-A191-FF2172DD0507}"/>
    <dgm:cxn modelId="{9F3A4E0E-D1E4-4047-990C-5B47A9E8B3FF}" srcId="{5A6A24B7-A893-443F-A2E2-6A67D9E56AE5}" destId="{130DAB32-480A-4472-9359-314F1A3902FD}" srcOrd="0" destOrd="0" parTransId="{9D8095F4-3F3A-426F-8C88-85AC18C77464}" sibTransId="{ECD65C48-A5A3-4C1E-B152-466ACDE9D67B}"/>
    <dgm:cxn modelId="{176D549B-FEF0-4823-B73E-3053DE3EA7D6}" type="presOf" srcId="{5A6A24B7-A893-443F-A2E2-6A67D9E56AE5}" destId="{833A12B2-CACD-4711-9840-DD33CF9E5E11}" srcOrd="0" destOrd="0" presId="urn:microsoft.com/office/officeart/2005/8/layout/chevron2"/>
    <dgm:cxn modelId="{626DE73D-95BC-4754-AED8-DF9287813A51}" type="presOf" srcId="{FB9FF719-AAF7-4618-A0DF-C0DC535E8332}" destId="{414A43B3-C122-4F73-9B5A-FE7021122B46}" srcOrd="0" destOrd="0" presId="urn:microsoft.com/office/officeart/2005/8/layout/chevron2"/>
    <dgm:cxn modelId="{9EA4360B-48FE-411A-B381-6B2BFDCFD8D6}" srcId="{01B9DFC2-10AF-413E-A5AA-EBF1514C8013}" destId="{FB9FF719-AAF7-4618-A0DF-C0DC535E8332}" srcOrd="0" destOrd="0" parTransId="{6A95DB3D-0CA8-4656-8EAA-5F9142BE2A35}" sibTransId="{50269F87-B0C9-46B5-9860-69274EF72462}"/>
    <dgm:cxn modelId="{DF454BE4-8867-4EAF-A565-92488706D3B2}" type="presOf" srcId="{FE272C33-5FFB-41C1-8D39-089124D59CF1}" destId="{6B1B1AC0-0E5F-4B93-B7A0-054966E4AF58}" srcOrd="0" destOrd="0" presId="urn:microsoft.com/office/officeart/2005/8/layout/chevron2"/>
    <dgm:cxn modelId="{4AC318F0-06B9-4233-8E48-B5AC2070BB78}" srcId="{1342E97B-D763-4B48-91D1-35D05A2F9D02}" destId="{75133BFE-6B0E-4DBB-B4B9-68F66EBE2204}" srcOrd="1" destOrd="0" parTransId="{66EA9631-B644-4086-80AB-A9AD848F764B}" sibTransId="{343A4E13-70C6-4471-89F1-05D34DD1D015}"/>
    <dgm:cxn modelId="{91CD3387-0379-4D45-8C53-3931111BE3C1}" srcId="{75133BFE-6B0E-4DBB-B4B9-68F66EBE2204}" destId="{BCC917F5-5D6E-43F9-8DFE-605EB9BA8C51}" srcOrd="0" destOrd="0" parTransId="{3F4F3ED0-D3DB-4FDF-9239-5E74D6A11E23}" sibTransId="{1333E3C7-2983-4543-9287-7DBF8D04EE03}"/>
    <dgm:cxn modelId="{9D8D3B20-746C-46BE-92F1-B128232790EB}" type="presOf" srcId="{1342E97B-D763-4B48-91D1-35D05A2F9D02}" destId="{EF71B74B-DA01-431F-B581-81DB9DC075E2}" srcOrd="0" destOrd="0" presId="urn:microsoft.com/office/officeart/2005/8/layout/chevron2"/>
    <dgm:cxn modelId="{BE7F51E1-36F5-4C64-BD27-8B46E8DA4382}" type="presOf" srcId="{78827AAE-AB46-4689-9F51-6115669F999D}" destId="{D64727F3-4EAE-4463-894B-B29E688BB34B}" srcOrd="0" destOrd="0" presId="urn:microsoft.com/office/officeart/2005/8/layout/chevron2"/>
    <dgm:cxn modelId="{12CE70BB-19AC-4D75-AFBD-7EE439A2EA01}" type="presOf" srcId="{4209B6D9-4A52-4A73-95E8-DDACFC6A4665}" destId="{7823F387-FE1A-4F5E-87F5-DCE52153C57E}" srcOrd="0" destOrd="0" presId="urn:microsoft.com/office/officeart/2005/8/layout/chevron2"/>
    <dgm:cxn modelId="{6133237D-BB74-4446-B56F-34095A2B8345}" type="presOf" srcId="{BCC917F5-5D6E-43F9-8DFE-605EB9BA8C51}" destId="{D00A019F-394D-4CDA-9674-4B91093930EB}" srcOrd="0" destOrd="0" presId="urn:microsoft.com/office/officeart/2005/8/layout/chevron2"/>
    <dgm:cxn modelId="{CFE5FC3C-9B1A-4525-A393-570DAFFC65FE}" type="presParOf" srcId="{EF71B74B-DA01-431F-B581-81DB9DC075E2}" destId="{BD8D9125-9A38-43FA-9AD5-428E6A60217B}" srcOrd="0" destOrd="0" presId="urn:microsoft.com/office/officeart/2005/8/layout/chevron2"/>
    <dgm:cxn modelId="{93ACC7FF-B60F-4A51-A595-ABBD74BF3FCA}" type="presParOf" srcId="{BD8D9125-9A38-43FA-9AD5-428E6A60217B}" destId="{7823F387-FE1A-4F5E-87F5-DCE52153C57E}" srcOrd="0" destOrd="0" presId="urn:microsoft.com/office/officeart/2005/8/layout/chevron2"/>
    <dgm:cxn modelId="{C2FBC41A-2677-4BAD-84CA-20047E4F4565}" type="presParOf" srcId="{BD8D9125-9A38-43FA-9AD5-428E6A60217B}" destId="{D64727F3-4EAE-4463-894B-B29E688BB34B}" srcOrd="1" destOrd="0" presId="urn:microsoft.com/office/officeart/2005/8/layout/chevron2"/>
    <dgm:cxn modelId="{141D2A3A-C745-4940-83D2-DAE1AF18EFBC}" type="presParOf" srcId="{EF71B74B-DA01-431F-B581-81DB9DC075E2}" destId="{2F0D94A1-9AF7-420B-8D10-70D942618825}" srcOrd="1" destOrd="0" presId="urn:microsoft.com/office/officeart/2005/8/layout/chevron2"/>
    <dgm:cxn modelId="{1F31CBE7-C823-4A39-81E5-FD7750CCEAAB}" type="presParOf" srcId="{EF71B74B-DA01-431F-B581-81DB9DC075E2}" destId="{432B8AF3-53CD-471A-963F-6E0E419BA993}" srcOrd="2" destOrd="0" presId="urn:microsoft.com/office/officeart/2005/8/layout/chevron2"/>
    <dgm:cxn modelId="{A8C95550-AAA3-4015-A85E-DCB4C52AC514}" type="presParOf" srcId="{432B8AF3-53CD-471A-963F-6E0E419BA993}" destId="{33B81DAA-3762-403B-B9BA-3E94C8270634}" srcOrd="0" destOrd="0" presId="urn:microsoft.com/office/officeart/2005/8/layout/chevron2"/>
    <dgm:cxn modelId="{5F255BE7-2BFF-4C89-8F9A-7D8C5C58E627}" type="presParOf" srcId="{432B8AF3-53CD-471A-963F-6E0E419BA993}" destId="{D00A019F-394D-4CDA-9674-4B91093930EB}" srcOrd="1" destOrd="0" presId="urn:microsoft.com/office/officeart/2005/8/layout/chevron2"/>
    <dgm:cxn modelId="{34391431-4024-4347-A080-353039404F78}" type="presParOf" srcId="{EF71B74B-DA01-431F-B581-81DB9DC075E2}" destId="{4D6A9639-ECAF-45DF-A4C7-F3D44EB3DF0A}" srcOrd="3" destOrd="0" presId="urn:microsoft.com/office/officeart/2005/8/layout/chevron2"/>
    <dgm:cxn modelId="{819DAC7A-B35A-4EB1-BC5F-E275386B7E4E}" type="presParOf" srcId="{EF71B74B-DA01-431F-B581-81DB9DC075E2}" destId="{7D22FA85-692E-409E-8623-92F04739A33E}" srcOrd="4" destOrd="0" presId="urn:microsoft.com/office/officeart/2005/8/layout/chevron2"/>
    <dgm:cxn modelId="{2A438F06-5888-4BF8-B79E-44AC9DF1EF1E}" type="presParOf" srcId="{7D22FA85-692E-409E-8623-92F04739A33E}" destId="{EA0BF2DB-9D55-4FB3-B440-CA3D06A93F71}" srcOrd="0" destOrd="0" presId="urn:microsoft.com/office/officeart/2005/8/layout/chevron2"/>
    <dgm:cxn modelId="{8B16E02A-4B22-4005-9CD7-5E6F6C5D75BF}" type="presParOf" srcId="{7D22FA85-692E-409E-8623-92F04739A33E}" destId="{414A43B3-C122-4F73-9B5A-FE7021122B46}" srcOrd="1" destOrd="0" presId="urn:microsoft.com/office/officeart/2005/8/layout/chevron2"/>
    <dgm:cxn modelId="{E47F329D-E4EA-427E-A134-3ACD07500312}" type="presParOf" srcId="{EF71B74B-DA01-431F-B581-81DB9DC075E2}" destId="{5472887D-39FB-4135-B3E5-999207F4F548}" srcOrd="5" destOrd="0" presId="urn:microsoft.com/office/officeart/2005/8/layout/chevron2"/>
    <dgm:cxn modelId="{CA01BC31-55E6-42D7-8A71-3911D4BE1169}" type="presParOf" srcId="{EF71B74B-DA01-431F-B581-81DB9DC075E2}" destId="{DD6EDEF5-FD2F-4779-930B-E908458F6B6D}" srcOrd="6" destOrd="0" presId="urn:microsoft.com/office/officeart/2005/8/layout/chevron2"/>
    <dgm:cxn modelId="{FC3ADC9C-8EB5-47D4-9A91-49345585CB43}" type="presParOf" srcId="{DD6EDEF5-FD2F-4779-930B-E908458F6B6D}" destId="{833A12B2-CACD-4711-9840-DD33CF9E5E11}" srcOrd="0" destOrd="0" presId="urn:microsoft.com/office/officeart/2005/8/layout/chevron2"/>
    <dgm:cxn modelId="{79ED95C6-4859-42FB-AA48-18F6672F9613}" type="presParOf" srcId="{DD6EDEF5-FD2F-4779-930B-E908458F6B6D}" destId="{73045727-E4A1-4D0B-9DA4-DC0A11922EBD}" srcOrd="1" destOrd="0" presId="urn:microsoft.com/office/officeart/2005/8/layout/chevron2"/>
    <dgm:cxn modelId="{396B19C2-AC64-4FFE-82A7-F8B29D77B13D}" type="presParOf" srcId="{EF71B74B-DA01-431F-B581-81DB9DC075E2}" destId="{72423EE9-0DF9-43C3-B2D9-AC86C515BDE7}" srcOrd="7" destOrd="0" presId="urn:microsoft.com/office/officeart/2005/8/layout/chevron2"/>
    <dgm:cxn modelId="{1EC1FE7E-C8C3-4013-A827-9F6B135C8EE1}" type="presParOf" srcId="{EF71B74B-DA01-431F-B581-81DB9DC075E2}" destId="{A73FFE34-CE21-448C-8BFC-6C32DECB3248}" srcOrd="8" destOrd="0" presId="urn:microsoft.com/office/officeart/2005/8/layout/chevron2"/>
    <dgm:cxn modelId="{DE2F3B7B-910D-47EA-901C-C8F73F9C349B}" type="presParOf" srcId="{A73FFE34-CE21-448C-8BFC-6C32DECB3248}" destId="{6B1B1AC0-0E5F-4B93-B7A0-054966E4AF58}" srcOrd="0" destOrd="0" presId="urn:microsoft.com/office/officeart/2005/8/layout/chevron2"/>
    <dgm:cxn modelId="{17447078-38F0-4D1D-B42E-9A58426D372C}" type="presParOf" srcId="{A73FFE34-CE21-448C-8BFC-6C32DECB3248}" destId="{DC4D5E10-47CF-4E4D-8A34-946403A38668}"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ea typeface="宋体" pitchFamily="2" charset="-122"/>
            </a:rPr>
            <a:t>直线生成算法</a:t>
          </a:r>
          <a:endParaRPr lang="zh-CN" altLang="en-US" sz="3200"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lang="zh-CN" altLang="en-US" b="1" dirty="0" smtClean="0">
              <a:ea typeface="宋体" pitchFamily="2" charset="-122"/>
            </a:rPr>
            <a:t>圆弧绘制算法</a:t>
          </a:r>
          <a:endParaRPr lang="zh-CN" altLang="en-US" dirty="0"/>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dirty="0" smtClean="0"/>
            <a:t>3</a:t>
          </a:r>
          <a:endParaRPr lang="zh-CN" altLang="en-US" sz="3200"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lang="zh-CN" altLang="en-US" b="1" dirty="0" smtClean="0">
              <a:ea typeface="宋体" pitchFamily="2" charset="-122"/>
            </a:rPr>
            <a:t>区域填充</a:t>
          </a:r>
          <a:endParaRPr lang="zh-CN" altLang="en-US" dirty="0"/>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dirty="0" smtClean="0"/>
            <a:t>4</a:t>
          </a:r>
          <a:endParaRPr lang="zh-CN" altLang="en-US" sz="3200"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FE272C33-5FFB-41C1-8D39-089124D59CF1}">
      <dgm:prSet custT="1"/>
      <dgm:spPr>
        <a:solidFill>
          <a:srgbClr val="FF0000"/>
        </a:solidFill>
        <a:scene3d>
          <a:camera prst="orthographicFront"/>
          <a:lightRig rig="threePt" dir="t"/>
        </a:scene3d>
        <a:sp3d>
          <a:bevelT/>
        </a:sp3d>
      </dgm:spPr>
      <dgm:t>
        <a:bodyPr/>
        <a:lstStyle/>
        <a:p>
          <a:r>
            <a:rPr lang="en-US" altLang="zh-CN" sz="3200" dirty="0" smtClean="0"/>
            <a:t>5</a:t>
          </a:r>
          <a:endParaRPr lang="zh-CN" altLang="en-US" sz="3200" dirty="0" smtClean="0"/>
        </a:p>
      </dgm:t>
    </dgm:pt>
    <dgm:pt modelId="{16A7693B-C4B2-42F4-B2E3-BE58891A04C5}" type="parTrans" cxnId="{8409E4CB-1A16-4DFB-9962-BB72C22A55CF}">
      <dgm:prSet/>
      <dgm:spPr/>
      <dgm:t>
        <a:bodyPr/>
        <a:lstStyle/>
        <a:p>
          <a:endParaRPr lang="zh-CN" altLang="en-US"/>
        </a:p>
      </dgm:t>
    </dgm:pt>
    <dgm:pt modelId="{48BECF05-26A5-465D-A191-FF2172DD0507}" type="sibTrans" cxnId="{8409E4CB-1A16-4DFB-9962-BB72C22A55C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r>
            <a:rPr lang="zh-CN" altLang="en-US" b="1" dirty="0" smtClean="0">
              <a:ea typeface="宋体" pitchFamily="2" charset="-122"/>
            </a:rPr>
            <a:t>字符</a:t>
          </a:r>
          <a:endParaRPr lang="zh-CN" altLang="en-US" dirty="0"/>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BBBA038D-ABFE-4CB8-82B3-F38B69387F03}">
      <dgm:prSet/>
      <dgm:spPr>
        <a:scene3d>
          <a:camera prst="orthographicFront"/>
          <a:lightRig rig="threePt" dir="t"/>
        </a:scene3d>
        <a:sp3d>
          <a:bevelT/>
        </a:sp3d>
      </dgm:spPr>
      <dgm:t>
        <a:bodyPr/>
        <a:lstStyle/>
        <a:p>
          <a:r>
            <a:rPr lang="zh-CN" altLang="en-US" b="1" dirty="0" smtClean="0">
              <a:ea typeface="宋体" pitchFamily="2" charset="-122"/>
            </a:rPr>
            <a:t>反走样技术</a:t>
          </a:r>
          <a:endParaRPr lang="zh-CN" altLang="en-US" dirty="0"/>
        </a:p>
      </dgm:t>
    </dgm:pt>
    <dgm:pt modelId="{B38789FF-8028-4259-A9CD-D152B41623CE}" type="parTrans" cxnId="{C5F68CBD-3ECE-4EF5-82C2-66A6D65BF39C}">
      <dgm:prSet/>
      <dgm:spPr/>
      <dgm:t>
        <a:bodyPr/>
        <a:lstStyle/>
        <a:p>
          <a:endParaRPr lang="zh-CN" altLang="en-US"/>
        </a:p>
      </dgm:t>
    </dgm:pt>
    <dgm:pt modelId="{7C23AA00-7E4B-4B96-8877-8D063F623A6E}" type="sibTrans" cxnId="{C5F68CBD-3ECE-4EF5-82C2-66A6D65BF39C}">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5">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5"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5">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5">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5">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5">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5">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5">
        <dgm:presLayoutVars>
          <dgm:bulletEnabled val="1"/>
        </dgm:presLayoutVars>
      </dgm:prSet>
      <dgm:spPr/>
      <dgm:t>
        <a:bodyPr/>
        <a:lstStyle/>
        <a:p>
          <a:endParaRPr lang="zh-CN" altLang="en-US"/>
        </a:p>
      </dgm:t>
    </dgm:pt>
    <dgm:pt modelId="{72423EE9-0DF9-43C3-B2D9-AC86C515BDE7}" type="pres">
      <dgm:prSet presAssocID="{393982CA-9DF7-4F7C-958D-78C0B751D069}" presName="sp" presStyleCnt="0"/>
      <dgm:spPr>
        <a:scene3d>
          <a:camera prst="orthographicFront"/>
          <a:lightRig rig="threePt" dir="t"/>
        </a:scene3d>
        <a:sp3d>
          <a:bevelT/>
        </a:sp3d>
      </dgm:spPr>
    </dgm:pt>
    <dgm:pt modelId="{A73FFE34-CE21-448C-8BFC-6C32DECB3248}" type="pres">
      <dgm:prSet presAssocID="{FE272C33-5FFB-41C1-8D39-089124D59CF1}" presName="composite" presStyleCnt="0"/>
      <dgm:spPr>
        <a:scene3d>
          <a:camera prst="orthographicFront"/>
          <a:lightRig rig="threePt" dir="t"/>
        </a:scene3d>
        <a:sp3d>
          <a:bevelT/>
        </a:sp3d>
      </dgm:spPr>
    </dgm:pt>
    <dgm:pt modelId="{6B1B1AC0-0E5F-4B93-B7A0-054966E4AF58}" type="pres">
      <dgm:prSet presAssocID="{FE272C33-5FFB-41C1-8D39-089124D59CF1}" presName="parentText" presStyleLbl="alignNode1" presStyleIdx="4" presStyleCnt="5">
        <dgm:presLayoutVars>
          <dgm:chMax val="1"/>
          <dgm:bulletEnabled val="1"/>
        </dgm:presLayoutVars>
      </dgm:prSet>
      <dgm:spPr/>
      <dgm:t>
        <a:bodyPr/>
        <a:lstStyle/>
        <a:p>
          <a:endParaRPr lang="zh-CN" altLang="en-US"/>
        </a:p>
      </dgm:t>
    </dgm:pt>
    <dgm:pt modelId="{DC4D5E10-47CF-4E4D-8A34-946403A38668}" type="pres">
      <dgm:prSet presAssocID="{FE272C33-5FFB-41C1-8D39-089124D59CF1}" presName="descendantText" presStyleLbl="alignAcc1" presStyleIdx="4" presStyleCnt="5">
        <dgm:presLayoutVars>
          <dgm:bulletEnabled val="1"/>
        </dgm:presLayoutVars>
      </dgm:prSet>
      <dgm:spPr/>
      <dgm:t>
        <a:bodyPr/>
        <a:lstStyle/>
        <a:p>
          <a:endParaRPr lang="zh-CN" altLang="en-US"/>
        </a:p>
      </dgm:t>
    </dgm:pt>
  </dgm:ptLst>
  <dgm:cxnLst>
    <dgm:cxn modelId="{69797FFC-DE68-406F-B030-9F91D47732D7}" type="presOf" srcId="{BCC917F5-5D6E-43F9-8DFE-605EB9BA8C51}" destId="{D00A019F-394D-4CDA-9674-4B91093930EB}" srcOrd="0" destOrd="0" presId="urn:microsoft.com/office/officeart/2005/8/layout/chevron2"/>
    <dgm:cxn modelId="{91CD3387-0379-4D45-8C53-3931111BE3C1}" srcId="{75133BFE-6B0E-4DBB-B4B9-68F66EBE2204}" destId="{BCC917F5-5D6E-43F9-8DFE-605EB9BA8C51}" srcOrd="0" destOrd="0" parTransId="{3F4F3ED0-D3DB-4FDF-9239-5E74D6A11E23}" sibTransId="{1333E3C7-2983-4543-9287-7DBF8D04EE03}"/>
    <dgm:cxn modelId="{B74E759A-8D21-4AC7-8527-D9D74FD1F619}" srcId="{4209B6D9-4A52-4A73-95E8-DDACFC6A4665}" destId="{78827AAE-AB46-4689-9F51-6115669F999D}" srcOrd="0" destOrd="0" parTransId="{61B561B7-2CF2-419D-B9E3-44B4E6774016}" sibTransId="{07CD3950-0F32-432A-A5EF-57A549BA5FB8}"/>
    <dgm:cxn modelId="{1F7EDD85-7BCE-498A-B096-32EB2C61AAC1}" type="presOf" srcId="{01B9DFC2-10AF-413E-A5AA-EBF1514C8013}" destId="{EA0BF2DB-9D55-4FB3-B440-CA3D06A93F71}" srcOrd="0" destOrd="0" presId="urn:microsoft.com/office/officeart/2005/8/layout/chevron2"/>
    <dgm:cxn modelId="{B35DE3B4-752F-4BEC-A0FE-08406F3313AB}" type="presOf" srcId="{FB9FF719-AAF7-4618-A0DF-C0DC535E8332}" destId="{414A43B3-C122-4F73-9B5A-FE7021122B46}" srcOrd="0" destOrd="0" presId="urn:microsoft.com/office/officeart/2005/8/layout/chevron2"/>
    <dgm:cxn modelId="{8409E4CB-1A16-4DFB-9962-BB72C22A55CF}" srcId="{1342E97B-D763-4B48-91D1-35D05A2F9D02}" destId="{FE272C33-5FFB-41C1-8D39-089124D59CF1}" srcOrd="4" destOrd="0" parTransId="{16A7693B-C4B2-42F4-B2E3-BE58891A04C5}" sibTransId="{48BECF05-26A5-465D-A191-FF2172DD0507}"/>
    <dgm:cxn modelId="{AA497930-04A9-4C3F-80D3-46B206335269}" type="presOf" srcId="{FE272C33-5FFB-41C1-8D39-089124D59CF1}" destId="{6B1B1AC0-0E5F-4B93-B7A0-054966E4AF58}" srcOrd="0" destOrd="0" presId="urn:microsoft.com/office/officeart/2005/8/layout/chevron2"/>
    <dgm:cxn modelId="{257C6D9C-9C1D-45B4-A455-E7A97391CB9F}" srcId="{1342E97B-D763-4B48-91D1-35D05A2F9D02}" destId="{5A6A24B7-A893-443F-A2E2-6A67D9E56AE5}" srcOrd="3" destOrd="0" parTransId="{2422DAE9-BA19-47F1-B4A2-ABB6A47618C4}" sibTransId="{393982CA-9DF7-4F7C-958D-78C0B751D069}"/>
    <dgm:cxn modelId="{C5F68CBD-3ECE-4EF5-82C2-66A6D65BF39C}" srcId="{FE272C33-5FFB-41C1-8D39-089124D59CF1}" destId="{BBBA038D-ABFE-4CB8-82B3-F38B69387F03}" srcOrd="0" destOrd="0" parTransId="{B38789FF-8028-4259-A9CD-D152B41623CE}" sibTransId="{7C23AA00-7E4B-4B96-8877-8D063F623A6E}"/>
    <dgm:cxn modelId="{64B6B2C9-907A-45FD-9283-AA78F74D9C7F}" type="presOf" srcId="{4209B6D9-4A52-4A73-95E8-DDACFC6A4665}" destId="{7823F387-FE1A-4F5E-87F5-DCE52153C57E}" srcOrd="0" destOrd="0" presId="urn:microsoft.com/office/officeart/2005/8/layout/chevron2"/>
    <dgm:cxn modelId="{CAE5C91B-0EB6-45D2-932D-04D3A9C3A5E9}" srcId="{1342E97B-D763-4B48-91D1-35D05A2F9D02}" destId="{01B9DFC2-10AF-413E-A5AA-EBF1514C8013}" srcOrd="2" destOrd="0" parTransId="{6015DC22-E585-49E0-A4E3-C83297BF2D42}" sibTransId="{0339FC50-165C-4671-95D2-C5B298699E3A}"/>
    <dgm:cxn modelId="{E7CC7E49-3817-42BE-9AA0-96F3CD8208B3}" type="presOf" srcId="{5A6A24B7-A893-443F-A2E2-6A67D9E56AE5}" destId="{833A12B2-CACD-4711-9840-DD33CF9E5E11}" srcOrd="0" destOrd="0" presId="urn:microsoft.com/office/officeart/2005/8/layout/chevron2"/>
    <dgm:cxn modelId="{9EA4360B-48FE-411A-B381-6B2BFDCFD8D6}" srcId="{01B9DFC2-10AF-413E-A5AA-EBF1514C8013}" destId="{FB9FF719-AAF7-4618-A0DF-C0DC535E8332}" srcOrd="0" destOrd="0" parTransId="{6A95DB3D-0CA8-4656-8EAA-5F9142BE2A35}" sibTransId="{50269F87-B0C9-46B5-9860-69274EF72462}"/>
    <dgm:cxn modelId="{72E7C598-C2E6-45CA-9795-D00F545433F2}" type="presOf" srcId="{78827AAE-AB46-4689-9F51-6115669F999D}" destId="{D64727F3-4EAE-4463-894B-B29E688BB34B}" srcOrd="0" destOrd="0" presId="urn:microsoft.com/office/officeart/2005/8/layout/chevron2"/>
    <dgm:cxn modelId="{15DC5C4F-45E9-460D-B957-F18306E71979}" srcId="{1342E97B-D763-4B48-91D1-35D05A2F9D02}" destId="{4209B6D9-4A52-4A73-95E8-DDACFC6A4665}" srcOrd="0" destOrd="0" parTransId="{5E9F74E4-8D66-47E2-AAF3-9D6E7768FBF1}" sibTransId="{FC9E01D2-F9CD-4EA0-85D1-628D113CE36D}"/>
    <dgm:cxn modelId="{4AC318F0-06B9-4233-8E48-B5AC2070BB78}" srcId="{1342E97B-D763-4B48-91D1-35D05A2F9D02}" destId="{75133BFE-6B0E-4DBB-B4B9-68F66EBE2204}" srcOrd="1" destOrd="0" parTransId="{66EA9631-B644-4086-80AB-A9AD848F764B}" sibTransId="{343A4E13-70C6-4471-89F1-05D34DD1D015}"/>
    <dgm:cxn modelId="{9F3A4E0E-D1E4-4047-990C-5B47A9E8B3FF}" srcId="{5A6A24B7-A893-443F-A2E2-6A67D9E56AE5}" destId="{130DAB32-480A-4472-9359-314F1A3902FD}" srcOrd="0" destOrd="0" parTransId="{9D8095F4-3F3A-426F-8C88-85AC18C77464}" sibTransId="{ECD65C48-A5A3-4C1E-B152-466ACDE9D67B}"/>
    <dgm:cxn modelId="{2A3B3ADB-29E8-45B8-B559-F6B0D4FE1C2D}" type="presOf" srcId="{BBBA038D-ABFE-4CB8-82B3-F38B69387F03}" destId="{DC4D5E10-47CF-4E4D-8A34-946403A38668}" srcOrd="0" destOrd="0" presId="urn:microsoft.com/office/officeart/2005/8/layout/chevron2"/>
    <dgm:cxn modelId="{F6FE9C1B-6BCC-4834-91A5-4249F80BA620}" type="presOf" srcId="{1342E97B-D763-4B48-91D1-35D05A2F9D02}" destId="{EF71B74B-DA01-431F-B581-81DB9DC075E2}" srcOrd="0" destOrd="0" presId="urn:microsoft.com/office/officeart/2005/8/layout/chevron2"/>
    <dgm:cxn modelId="{F0D00E34-970D-488A-A44B-C37254113CBF}" type="presOf" srcId="{130DAB32-480A-4472-9359-314F1A3902FD}" destId="{73045727-E4A1-4D0B-9DA4-DC0A11922EBD}" srcOrd="0" destOrd="0" presId="urn:microsoft.com/office/officeart/2005/8/layout/chevron2"/>
    <dgm:cxn modelId="{3AC04F47-270A-40C5-A8C2-2A70AC8811A1}" type="presOf" srcId="{75133BFE-6B0E-4DBB-B4B9-68F66EBE2204}" destId="{33B81DAA-3762-403B-B9BA-3E94C8270634}" srcOrd="0" destOrd="0" presId="urn:microsoft.com/office/officeart/2005/8/layout/chevron2"/>
    <dgm:cxn modelId="{5F09A127-D681-4644-AD0D-A7BE7EEC1EFC}" type="presParOf" srcId="{EF71B74B-DA01-431F-B581-81DB9DC075E2}" destId="{BD8D9125-9A38-43FA-9AD5-428E6A60217B}" srcOrd="0" destOrd="0" presId="urn:microsoft.com/office/officeart/2005/8/layout/chevron2"/>
    <dgm:cxn modelId="{BE8FB38D-0A64-4382-8F5E-241A049C5296}" type="presParOf" srcId="{BD8D9125-9A38-43FA-9AD5-428E6A60217B}" destId="{7823F387-FE1A-4F5E-87F5-DCE52153C57E}" srcOrd="0" destOrd="0" presId="urn:microsoft.com/office/officeart/2005/8/layout/chevron2"/>
    <dgm:cxn modelId="{1518094F-BE73-4C9E-A659-1E129BAB422F}" type="presParOf" srcId="{BD8D9125-9A38-43FA-9AD5-428E6A60217B}" destId="{D64727F3-4EAE-4463-894B-B29E688BB34B}" srcOrd="1" destOrd="0" presId="urn:microsoft.com/office/officeart/2005/8/layout/chevron2"/>
    <dgm:cxn modelId="{43F798A7-E67D-43EF-9696-CEF0329FC3EE}" type="presParOf" srcId="{EF71B74B-DA01-431F-B581-81DB9DC075E2}" destId="{2F0D94A1-9AF7-420B-8D10-70D942618825}" srcOrd="1" destOrd="0" presId="urn:microsoft.com/office/officeart/2005/8/layout/chevron2"/>
    <dgm:cxn modelId="{C5ADA59B-5440-42A0-8045-4BFD1D760D2A}" type="presParOf" srcId="{EF71B74B-DA01-431F-B581-81DB9DC075E2}" destId="{432B8AF3-53CD-471A-963F-6E0E419BA993}" srcOrd="2" destOrd="0" presId="urn:microsoft.com/office/officeart/2005/8/layout/chevron2"/>
    <dgm:cxn modelId="{749F34DD-71AB-49B3-A516-C5BE256DB38F}" type="presParOf" srcId="{432B8AF3-53CD-471A-963F-6E0E419BA993}" destId="{33B81DAA-3762-403B-B9BA-3E94C8270634}" srcOrd="0" destOrd="0" presId="urn:microsoft.com/office/officeart/2005/8/layout/chevron2"/>
    <dgm:cxn modelId="{0A411AA9-ECD3-46B0-8701-51479575B338}" type="presParOf" srcId="{432B8AF3-53CD-471A-963F-6E0E419BA993}" destId="{D00A019F-394D-4CDA-9674-4B91093930EB}" srcOrd="1" destOrd="0" presId="urn:microsoft.com/office/officeart/2005/8/layout/chevron2"/>
    <dgm:cxn modelId="{BFAE9F27-730F-4A97-94DE-D78F0224092D}" type="presParOf" srcId="{EF71B74B-DA01-431F-B581-81DB9DC075E2}" destId="{4D6A9639-ECAF-45DF-A4C7-F3D44EB3DF0A}" srcOrd="3" destOrd="0" presId="urn:microsoft.com/office/officeart/2005/8/layout/chevron2"/>
    <dgm:cxn modelId="{8E26B8E5-B20F-43A8-945B-BE80FCCD0E7B}" type="presParOf" srcId="{EF71B74B-DA01-431F-B581-81DB9DC075E2}" destId="{7D22FA85-692E-409E-8623-92F04739A33E}" srcOrd="4" destOrd="0" presId="urn:microsoft.com/office/officeart/2005/8/layout/chevron2"/>
    <dgm:cxn modelId="{04A17744-B56F-4825-BBDD-1D2B0513E0CE}" type="presParOf" srcId="{7D22FA85-692E-409E-8623-92F04739A33E}" destId="{EA0BF2DB-9D55-4FB3-B440-CA3D06A93F71}" srcOrd="0" destOrd="0" presId="urn:microsoft.com/office/officeart/2005/8/layout/chevron2"/>
    <dgm:cxn modelId="{D0B0A237-F698-4D7E-B21F-DAF5424CD865}" type="presParOf" srcId="{7D22FA85-692E-409E-8623-92F04739A33E}" destId="{414A43B3-C122-4F73-9B5A-FE7021122B46}" srcOrd="1" destOrd="0" presId="urn:microsoft.com/office/officeart/2005/8/layout/chevron2"/>
    <dgm:cxn modelId="{79FBD473-510B-46B6-97E6-8DF037DB39B9}" type="presParOf" srcId="{EF71B74B-DA01-431F-B581-81DB9DC075E2}" destId="{5472887D-39FB-4135-B3E5-999207F4F548}" srcOrd="5" destOrd="0" presId="urn:microsoft.com/office/officeart/2005/8/layout/chevron2"/>
    <dgm:cxn modelId="{8A73BFFA-72FF-4031-92F2-5C0587485F29}" type="presParOf" srcId="{EF71B74B-DA01-431F-B581-81DB9DC075E2}" destId="{DD6EDEF5-FD2F-4779-930B-E908458F6B6D}" srcOrd="6" destOrd="0" presId="urn:microsoft.com/office/officeart/2005/8/layout/chevron2"/>
    <dgm:cxn modelId="{FACD9DC0-52E5-4043-90E1-A5EE0327E258}" type="presParOf" srcId="{DD6EDEF5-FD2F-4779-930B-E908458F6B6D}" destId="{833A12B2-CACD-4711-9840-DD33CF9E5E11}" srcOrd="0" destOrd="0" presId="urn:microsoft.com/office/officeart/2005/8/layout/chevron2"/>
    <dgm:cxn modelId="{2D6A94C8-8CAB-485A-B4D5-EE43ABD400E9}" type="presParOf" srcId="{DD6EDEF5-FD2F-4779-930B-E908458F6B6D}" destId="{73045727-E4A1-4D0B-9DA4-DC0A11922EBD}" srcOrd="1" destOrd="0" presId="urn:microsoft.com/office/officeart/2005/8/layout/chevron2"/>
    <dgm:cxn modelId="{CC65B30D-043F-4990-92CA-FC8A579F91E2}" type="presParOf" srcId="{EF71B74B-DA01-431F-B581-81DB9DC075E2}" destId="{72423EE9-0DF9-43C3-B2D9-AC86C515BDE7}" srcOrd="7" destOrd="0" presId="urn:microsoft.com/office/officeart/2005/8/layout/chevron2"/>
    <dgm:cxn modelId="{D55E0DD3-A20D-4AB1-A507-375B2A055A2B}" type="presParOf" srcId="{EF71B74B-DA01-431F-B581-81DB9DC075E2}" destId="{A73FFE34-CE21-448C-8BFC-6C32DECB3248}" srcOrd="8" destOrd="0" presId="urn:microsoft.com/office/officeart/2005/8/layout/chevron2"/>
    <dgm:cxn modelId="{737A75DA-F27E-40BD-A10A-B8222F77407A}" type="presParOf" srcId="{A73FFE34-CE21-448C-8BFC-6C32DECB3248}" destId="{6B1B1AC0-0E5F-4B93-B7A0-054966E4AF58}" srcOrd="0" destOrd="0" presId="urn:microsoft.com/office/officeart/2005/8/layout/chevron2"/>
    <dgm:cxn modelId="{89255A2A-2433-4984-BAF4-FBE1B58167F3}" type="presParOf" srcId="{A73FFE34-CE21-448C-8BFC-6C32DECB3248}" destId="{DC4D5E10-47CF-4E4D-8A34-946403A38668}"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F387-FE1A-4F5E-87F5-DCE52153C57E}">
      <dsp:nvSpPr>
        <dsp:cNvPr id="0" name=""/>
        <dsp:cNvSpPr/>
      </dsp:nvSpPr>
      <dsp:spPr>
        <a:xfrm rot="5400000">
          <a:off x="-136044" y="139728"/>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1</a:t>
          </a:r>
          <a:endParaRPr lang="zh-CN" altLang="en-US" sz="3200" b="1" kern="1200" dirty="0"/>
        </a:p>
      </dsp:txBody>
      <dsp:txXfrm rot="-5400000">
        <a:off x="1" y="321122"/>
        <a:ext cx="634875" cy="272089"/>
      </dsp:txXfrm>
    </dsp:sp>
    <dsp:sp modelId="{D64727F3-4EAE-4463-894B-B29E688BB34B}">
      <dsp:nvSpPr>
        <dsp:cNvPr id="0" name=""/>
        <dsp:cNvSpPr/>
      </dsp:nvSpPr>
      <dsp:spPr>
        <a:xfrm rot="5400000">
          <a:off x="3396642" y="-2761767"/>
          <a:ext cx="58983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直线生成算法</a:t>
          </a:r>
          <a:endParaRPr lang="zh-CN" altLang="en-US" sz="3200" kern="1200" dirty="0"/>
        </a:p>
      </dsp:txBody>
      <dsp:txXfrm rot="-5400000">
        <a:off x="634876" y="28792"/>
        <a:ext cx="6084578" cy="532251"/>
      </dsp:txXfrm>
    </dsp:sp>
    <dsp:sp modelId="{33B81DAA-3762-403B-B9BA-3E94C8270634}">
      <dsp:nvSpPr>
        <dsp:cNvPr id="0" name=""/>
        <dsp:cNvSpPr/>
      </dsp:nvSpPr>
      <dsp:spPr>
        <a:xfrm rot="5400000">
          <a:off x="-136044" y="927145"/>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2</a:t>
          </a:r>
          <a:endParaRPr lang="zh-CN" altLang="en-US" sz="3200" b="1" kern="1200" dirty="0" smtClean="0"/>
        </a:p>
      </dsp:txBody>
      <dsp:txXfrm rot="-5400000">
        <a:off x="1" y="1108539"/>
        <a:ext cx="634875" cy="272089"/>
      </dsp:txXfrm>
    </dsp:sp>
    <dsp:sp modelId="{D00A019F-394D-4CDA-9674-4B91093930EB}">
      <dsp:nvSpPr>
        <dsp:cNvPr id="0" name=""/>
        <dsp:cNvSpPr/>
      </dsp:nvSpPr>
      <dsp:spPr>
        <a:xfrm rot="5400000">
          <a:off x="3396797" y="-1970821"/>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圆弧绘制算法</a:t>
          </a:r>
          <a:endParaRPr lang="zh-CN" altLang="en-US" sz="3200" kern="1200" dirty="0"/>
        </a:p>
      </dsp:txBody>
      <dsp:txXfrm rot="-5400000">
        <a:off x="634875" y="819879"/>
        <a:ext cx="6084593" cy="531971"/>
      </dsp:txXfrm>
    </dsp:sp>
    <dsp:sp modelId="{EA0BF2DB-9D55-4FB3-B440-CA3D06A93F71}">
      <dsp:nvSpPr>
        <dsp:cNvPr id="0" name=""/>
        <dsp:cNvSpPr/>
      </dsp:nvSpPr>
      <dsp:spPr>
        <a:xfrm rot="5400000">
          <a:off x="-136044" y="1714562"/>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3</a:t>
          </a:r>
          <a:endParaRPr lang="zh-CN" altLang="en-US" sz="3200" kern="1200" dirty="0" smtClean="0"/>
        </a:p>
      </dsp:txBody>
      <dsp:txXfrm rot="-5400000">
        <a:off x="1" y="1895956"/>
        <a:ext cx="634875" cy="272089"/>
      </dsp:txXfrm>
    </dsp:sp>
    <dsp:sp modelId="{414A43B3-C122-4F73-9B5A-FE7021122B46}">
      <dsp:nvSpPr>
        <dsp:cNvPr id="0" name=""/>
        <dsp:cNvSpPr/>
      </dsp:nvSpPr>
      <dsp:spPr>
        <a:xfrm rot="5400000">
          <a:off x="3396797" y="-1183404"/>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区域填充</a:t>
          </a:r>
          <a:endParaRPr lang="zh-CN" altLang="en-US" sz="3200" kern="1200" dirty="0"/>
        </a:p>
      </dsp:txBody>
      <dsp:txXfrm rot="-5400000">
        <a:off x="634875" y="1607296"/>
        <a:ext cx="6084593" cy="531971"/>
      </dsp:txXfrm>
    </dsp:sp>
    <dsp:sp modelId="{833A12B2-CACD-4711-9840-DD33CF9E5E11}">
      <dsp:nvSpPr>
        <dsp:cNvPr id="0" name=""/>
        <dsp:cNvSpPr/>
      </dsp:nvSpPr>
      <dsp:spPr>
        <a:xfrm rot="5400000">
          <a:off x="-136044" y="2501979"/>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4</a:t>
          </a:r>
          <a:endParaRPr lang="zh-CN" altLang="en-US" sz="3200" kern="1200" dirty="0" smtClean="0"/>
        </a:p>
      </dsp:txBody>
      <dsp:txXfrm rot="-5400000">
        <a:off x="1" y="2683373"/>
        <a:ext cx="634875" cy="272089"/>
      </dsp:txXfrm>
    </dsp:sp>
    <dsp:sp modelId="{73045727-E4A1-4D0B-9DA4-DC0A11922EBD}">
      <dsp:nvSpPr>
        <dsp:cNvPr id="0" name=""/>
        <dsp:cNvSpPr/>
      </dsp:nvSpPr>
      <dsp:spPr>
        <a:xfrm rot="5400000">
          <a:off x="3396797" y="-395987"/>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字符</a:t>
          </a:r>
          <a:endParaRPr lang="zh-CN" altLang="en-US" sz="3200" kern="1200" dirty="0"/>
        </a:p>
      </dsp:txBody>
      <dsp:txXfrm rot="-5400000">
        <a:off x="634875" y="2394713"/>
        <a:ext cx="6084593" cy="531971"/>
      </dsp:txXfrm>
    </dsp:sp>
    <dsp:sp modelId="{6B1B1AC0-0E5F-4B93-B7A0-054966E4AF58}">
      <dsp:nvSpPr>
        <dsp:cNvPr id="0" name=""/>
        <dsp:cNvSpPr/>
      </dsp:nvSpPr>
      <dsp:spPr>
        <a:xfrm rot="5400000">
          <a:off x="-136044" y="3289396"/>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5</a:t>
          </a:r>
          <a:endParaRPr lang="zh-CN" altLang="en-US" sz="3200" kern="1200" dirty="0" smtClean="0"/>
        </a:p>
      </dsp:txBody>
      <dsp:txXfrm rot="-5400000">
        <a:off x="1" y="3470790"/>
        <a:ext cx="634875" cy="272089"/>
      </dsp:txXfrm>
    </dsp:sp>
    <dsp:sp modelId="{DC4D5E10-47CF-4E4D-8A34-946403A38668}">
      <dsp:nvSpPr>
        <dsp:cNvPr id="0" name=""/>
        <dsp:cNvSpPr/>
      </dsp:nvSpPr>
      <dsp:spPr>
        <a:xfrm rot="5400000">
          <a:off x="3396797" y="391429"/>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反走样技术</a:t>
          </a:r>
          <a:endParaRPr lang="zh-CN" altLang="en-US" sz="3200" kern="1200" dirty="0"/>
        </a:p>
      </dsp:txBody>
      <dsp:txXfrm rot="-5400000">
        <a:off x="634875" y="3182129"/>
        <a:ext cx="6084593" cy="5319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F387-FE1A-4F5E-87F5-DCE52153C57E}">
      <dsp:nvSpPr>
        <dsp:cNvPr id="0" name=""/>
        <dsp:cNvSpPr/>
      </dsp:nvSpPr>
      <dsp:spPr>
        <a:xfrm rot="5400000">
          <a:off x="-136044" y="139728"/>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1</a:t>
          </a:r>
          <a:endParaRPr lang="zh-CN" altLang="en-US" sz="3200" b="1" kern="1200" dirty="0"/>
        </a:p>
      </dsp:txBody>
      <dsp:txXfrm rot="-5400000">
        <a:off x="1" y="321122"/>
        <a:ext cx="634875" cy="272089"/>
      </dsp:txXfrm>
    </dsp:sp>
    <dsp:sp modelId="{D64727F3-4EAE-4463-894B-B29E688BB34B}">
      <dsp:nvSpPr>
        <dsp:cNvPr id="0" name=""/>
        <dsp:cNvSpPr/>
      </dsp:nvSpPr>
      <dsp:spPr>
        <a:xfrm rot="5400000">
          <a:off x="3396642" y="-2761767"/>
          <a:ext cx="58983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直线生成算法</a:t>
          </a:r>
          <a:endParaRPr lang="zh-CN" altLang="en-US" sz="3200" kern="1200" dirty="0"/>
        </a:p>
      </dsp:txBody>
      <dsp:txXfrm rot="-5400000">
        <a:off x="634876" y="28792"/>
        <a:ext cx="6084578" cy="532251"/>
      </dsp:txXfrm>
    </dsp:sp>
    <dsp:sp modelId="{33B81DAA-3762-403B-B9BA-3E94C8270634}">
      <dsp:nvSpPr>
        <dsp:cNvPr id="0" name=""/>
        <dsp:cNvSpPr/>
      </dsp:nvSpPr>
      <dsp:spPr>
        <a:xfrm rot="5400000">
          <a:off x="-136044" y="927145"/>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2</a:t>
          </a:r>
          <a:endParaRPr lang="zh-CN" altLang="en-US" sz="3200" b="1" kern="1200" dirty="0" smtClean="0"/>
        </a:p>
      </dsp:txBody>
      <dsp:txXfrm rot="-5400000">
        <a:off x="1" y="1108539"/>
        <a:ext cx="634875" cy="272089"/>
      </dsp:txXfrm>
    </dsp:sp>
    <dsp:sp modelId="{D00A019F-394D-4CDA-9674-4B91093930EB}">
      <dsp:nvSpPr>
        <dsp:cNvPr id="0" name=""/>
        <dsp:cNvSpPr/>
      </dsp:nvSpPr>
      <dsp:spPr>
        <a:xfrm rot="5400000">
          <a:off x="3396797" y="-1970821"/>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圆弧绘制算法</a:t>
          </a:r>
          <a:endParaRPr lang="zh-CN" altLang="en-US" sz="3200" kern="1200" dirty="0"/>
        </a:p>
      </dsp:txBody>
      <dsp:txXfrm rot="-5400000">
        <a:off x="634875" y="819879"/>
        <a:ext cx="6084593" cy="531971"/>
      </dsp:txXfrm>
    </dsp:sp>
    <dsp:sp modelId="{EA0BF2DB-9D55-4FB3-B440-CA3D06A93F71}">
      <dsp:nvSpPr>
        <dsp:cNvPr id="0" name=""/>
        <dsp:cNvSpPr/>
      </dsp:nvSpPr>
      <dsp:spPr>
        <a:xfrm rot="5400000">
          <a:off x="-136044" y="1714562"/>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3</a:t>
          </a:r>
          <a:endParaRPr lang="zh-CN" altLang="en-US" sz="3200" kern="1200" dirty="0" smtClean="0"/>
        </a:p>
      </dsp:txBody>
      <dsp:txXfrm rot="-5400000">
        <a:off x="1" y="1895956"/>
        <a:ext cx="634875" cy="272089"/>
      </dsp:txXfrm>
    </dsp:sp>
    <dsp:sp modelId="{414A43B3-C122-4F73-9B5A-FE7021122B46}">
      <dsp:nvSpPr>
        <dsp:cNvPr id="0" name=""/>
        <dsp:cNvSpPr/>
      </dsp:nvSpPr>
      <dsp:spPr>
        <a:xfrm rot="5400000">
          <a:off x="3396797" y="-1183404"/>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区域填充</a:t>
          </a:r>
          <a:endParaRPr lang="zh-CN" altLang="en-US" sz="3200" kern="1200" dirty="0"/>
        </a:p>
      </dsp:txBody>
      <dsp:txXfrm rot="-5400000">
        <a:off x="634875" y="1607296"/>
        <a:ext cx="6084593" cy="531971"/>
      </dsp:txXfrm>
    </dsp:sp>
    <dsp:sp modelId="{833A12B2-CACD-4711-9840-DD33CF9E5E11}">
      <dsp:nvSpPr>
        <dsp:cNvPr id="0" name=""/>
        <dsp:cNvSpPr/>
      </dsp:nvSpPr>
      <dsp:spPr>
        <a:xfrm rot="5400000">
          <a:off x="-136044" y="2501979"/>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4</a:t>
          </a:r>
          <a:endParaRPr lang="zh-CN" altLang="en-US" sz="3200" kern="1200" dirty="0" smtClean="0"/>
        </a:p>
      </dsp:txBody>
      <dsp:txXfrm rot="-5400000">
        <a:off x="1" y="2683373"/>
        <a:ext cx="634875" cy="272089"/>
      </dsp:txXfrm>
    </dsp:sp>
    <dsp:sp modelId="{73045727-E4A1-4D0B-9DA4-DC0A11922EBD}">
      <dsp:nvSpPr>
        <dsp:cNvPr id="0" name=""/>
        <dsp:cNvSpPr/>
      </dsp:nvSpPr>
      <dsp:spPr>
        <a:xfrm rot="5400000">
          <a:off x="3396797" y="-395987"/>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字符</a:t>
          </a:r>
          <a:endParaRPr lang="zh-CN" altLang="en-US" sz="3200" kern="1200" dirty="0"/>
        </a:p>
      </dsp:txBody>
      <dsp:txXfrm rot="-5400000">
        <a:off x="634875" y="2394713"/>
        <a:ext cx="6084593" cy="531971"/>
      </dsp:txXfrm>
    </dsp:sp>
    <dsp:sp modelId="{6B1B1AC0-0E5F-4B93-B7A0-054966E4AF58}">
      <dsp:nvSpPr>
        <dsp:cNvPr id="0" name=""/>
        <dsp:cNvSpPr/>
      </dsp:nvSpPr>
      <dsp:spPr>
        <a:xfrm rot="5400000">
          <a:off x="-136044" y="3289396"/>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5</a:t>
          </a:r>
          <a:endParaRPr lang="zh-CN" altLang="en-US" sz="3200" kern="1200" dirty="0" smtClean="0"/>
        </a:p>
      </dsp:txBody>
      <dsp:txXfrm rot="-5400000">
        <a:off x="1" y="3470790"/>
        <a:ext cx="634875" cy="272089"/>
      </dsp:txXfrm>
    </dsp:sp>
    <dsp:sp modelId="{DC4D5E10-47CF-4E4D-8A34-946403A38668}">
      <dsp:nvSpPr>
        <dsp:cNvPr id="0" name=""/>
        <dsp:cNvSpPr/>
      </dsp:nvSpPr>
      <dsp:spPr>
        <a:xfrm rot="5400000">
          <a:off x="3396797" y="391429"/>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反走样技术</a:t>
          </a:r>
          <a:endParaRPr lang="zh-CN" altLang="en-US" sz="3200" kern="1200" dirty="0"/>
        </a:p>
      </dsp:txBody>
      <dsp:txXfrm rot="-5400000">
        <a:off x="634875" y="3182129"/>
        <a:ext cx="6084593" cy="5319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F387-FE1A-4F5E-87F5-DCE52153C57E}">
      <dsp:nvSpPr>
        <dsp:cNvPr id="0" name=""/>
        <dsp:cNvSpPr/>
      </dsp:nvSpPr>
      <dsp:spPr>
        <a:xfrm rot="5400000">
          <a:off x="-136044" y="139728"/>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1</a:t>
          </a:r>
          <a:endParaRPr lang="zh-CN" altLang="en-US" sz="3200" b="1" kern="1200" dirty="0"/>
        </a:p>
      </dsp:txBody>
      <dsp:txXfrm rot="-5400000">
        <a:off x="1" y="321122"/>
        <a:ext cx="634875" cy="272089"/>
      </dsp:txXfrm>
    </dsp:sp>
    <dsp:sp modelId="{D64727F3-4EAE-4463-894B-B29E688BB34B}">
      <dsp:nvSpPr>
        <dsp:cNvPr id="0" name=""/>
        <dsp:cNvSpPr/>
      </dsp:nvSpPr>
      <dsp:spPr>
        <a:xfrm rot="5400000">
          <a:off x="3396642" y="-2761767"/>
          <a:ext cx="58983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直线生成算法</a:t>
          </a:r>
          <a:endParaRPr lang="zh-CN" altLang="en-US" sz="3200" kern="1200" dirty="0"/>
        </a:p>
      </dsp:txBody>
      <dsp:txXfrm rot="-5400000">
        <a:off x="634876" y="28792"/>
        <a:ext cx="6084578" cy="532251"/>
      </dsp:txXfrm>
    </dsp:sp>
    <dsp:sp modelId="{33B81DAA-3762-403B-B9BA-3E94C8270634}">
      <dsp:nvSpPr>
        <dsp:cNvPr id="0" name=""/>
        <dsp:cNvSpPr/>
      </dsp:nvSpPr>
      <dsp:spPr>
        <a:xfrm rot="5400000">
          <a:off x="-136044" y="927145"/>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2</a:t>
          </a:r>
          <a:endParaRPr lang="zh-CN" altLang="en-US" sz="3200" b="1" kern="1200" dirty="0" smtClean="0"/>
        </a:p>
      </dsp:txBody>
      <dsp:txXfrm rot="-5400000">
        <a:off x="1" y="1108539"/>
        <a:ext cx="634875" cy="272089"/>
      </dsp:txXfrm>
    </dsp:sp>
    <dsp:sp modelId="{D00A019F-394D-4CDA-9674-4B91093930EB}">
      <dsp:nvSpPr>
        <dsp:cNvPr id="0" name=""/>
        <dsp:cNvSpPr/>
      </dsp:nvSpPr>
      <dsp:spPr>
        <a:xfrm rot="5400000">
          <a:off x="3396797" y="-1970821"/>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圆弧绘制算法</a:t>
          </a:r>
          <a:endParaRPr lang="zh-CN" altLang="en-US" sz="3200" kern="1200" dirty="0"/>
        </a:p>
      </dsp:txBody>
      <dsp:txXfrm rot="-5400000">
        <a:off x="634875" y="819879"/>
        <a:ext cx="6084593" cy="531971"/>
      </dsp:txXfrm>
    </dsp:sp>
    <dsp:sp modelId="{EA0BF2DB-9D55-4FB3-B440-CA3D06A93F71}">
      <dsp:nvSpPr>
        <dsp:cNvPr id="0" name=""/>
        <dsp:cNvSpPr/>
      </dsp:nvSpPr>
      <dsp:spPr>
        <a:xfrm rot="5400000">
          <a:off x="-136044" y="1714562"/>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3</a:t>
          </a:r>
          <a:endParaRPr lang="zh-CN" altLang="en-US" sz="3200" kern="1200" dirty="0" smtClean="0"/>
        </a:p>
      </dsp:txBody>
      <dsp:txXfrm rot="-5400000">
        <a:off x="1" y="1895956"/>
        <a:ext cx="634875" cy="272089"/>
      </dsp:txXfrm>
    </dsp:sp>
    <dsp:sp modelId="{414A43B3-C122-4F73-9B5A-FE7021122B46}">
      <dsp:nvSpPr>
        <dsp:cNvPr id="0" name=""/>
        <dsp:cNvSpPr/>
      </dsp:nvSpPr>
      <dsp:spPr>
        <a:xfrm rot="5400000">
          <a:off x="3396797" y="-1183404"/>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区域填充</a:t>
          </a:r>
          <a:endParaRPr lang="zh-CN" altLang="en-US" sz="3200" kern="1200" dirty="0"/>
        </a:p>
      </dsp:txBody>
      <dsp:txXfrm rot="-5400000">
        <a:off x="634875" y="1607296"/>
        <a:ext cx="6084593" cy="531971"/>
      </dsp:txXfrm>
    </dsp:sp>
    <dsp:sp modelId="{833A12B2-CACD-4711-9840-DD33CF9E5E11}">
      <dsp:nvSpPr>
        <dsp:cNvPr id="0" name=""/>
        <dsp:cNvSpPr/>
      </dsp:nvSpPr>
      <dsp:spPr>
        <a:xfrm rot="5400000">
          <a:off x="-136044" y="2501979"/>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4</a:t>
          </a:r>
          <a:endParaRPr lang="zh-CN" altLang="en-US" sz="3200" kern="1200" dirty="0" smtClean="0"/>
        </a:p>
      </dsp:txBody>
      <dsp:txXfrm rot="-5400000">
        <a:off x="1" y="2683373"/>
        <a:ext cx="634875" cy="272089"/>
      </dsp:txXfrm>
    </dsp:sp>
    <dsp:sp modelId="{73045727-E4A1-4D0B-9DA4-DC0A11922EBD}">
      <dsp:nvSpPr>
        <dsp:cNvPr id="0" name=""/>
        <dsp:cNvSpPr/>
      </dsp:nvSpPr>
      <dsp:spPr>
        <a:xfrm rot="5400000">
          <a:off x="3396797" y="-395987"/>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字符</a:t>
          </a:r>
          <a:endParaRPr lang="zh-CN" altLang="en-US" sz="3200" kern="1200" dirty="0"/>
        </a:p>
      </dsp:txBody>
      <dsp:txXfrm rot="-5400000">
        <a:off x="634875" y="2394713"/>
        <a:ext cx="6084593" cy="531971"/>
      </dsp:txXfrm>
    </dsp:sp>
    <dsp:sp modelId="{6B1B1AC0-0E5F-4B93-B7A0-054966E4AF58}">
      <dsp:nvSpPr>
        <dsp:cNvPr id="0" name=""/>
        <dsp:cNvSpPr/>
      </dsp:nvSpPr>
      <dsp:spPr>
        <a:xfrm rot="5400000">
          <a:off x="-136044" y="3289396"/>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5</a:t>
          </a:r>
          <a:endParaRPr lang="zh-CN" altLang="en-US" sz="3200" kern="1200" dirty="0" smtClean="0"/>
        </a:p>
      </dsp:txBody>
      <dsp:txXfrm rot="-5400000">
        <a:off x="1" y="3470790"/>
        <a:ext cx="634875" cy="272089"/>
      </dsp:txXfrm>
    </dsp:sp>
    <dsp:sp modelId="{DC4D5E10-47CF-4E4D-8A34-946403A38668}">
      <dsp:nvSpPr>
        <dsp:cNvPr id="0" name=""/>
        <dsp:cNvSpPr/>
      </dsp:nvSpPr>
      <dsp:spPr>
        <a:xfrm rot="5400000">
          <a:off x="3396797" y="391429"/>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反走样技术</a:t>
          </a:r>
          <a:endParaRPr lang="zh-CN" altLang="en-US" sz="3200" kern="1200" dirty="0"/>
        </a:p>
      </dsp:txBody>
      <dsp:txXfrm rot="-5400000">
        <a:off x="634875" y="3182129"/>
        <a:ext cx="6084593" cy="5319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F387-FE1A-4F5E-87F5-DCE52153C57E}">
      <dsp:nvSpPr>
        <dsp:cNvPr id="0" name=""/>
        <dsp:cNvSpPr/>
      </dsp:nvSpPr>
      <dsp:spPr>
        <a:xfrm rot="5400000">
          <a:off x="-136044" y="139728"/>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1</a:t>
          </a:r>
          <a:endParaRPr lang="zh-CN" altLang="en-US" sz="3200" b="1" kern="1200" dirty="0"/>
        </a:p>
      </dsp:txBody>
      <dsp:txXfrm rot="-5400000">
        <a:off x="1" y="321122"/>
        <a:ext cx="634875" cy="272089"/>
      </dsp:txXfrm>
    </dsp:sp>
    <dsp:sp modelId="{D64727F3-4EAE-4463-894B-B29E688BB34B}">
      <dsp:nvSpPr>
        <dsp:cNvPr id="0" name=""/>
        <dsp:cNvSpPr/>
      </dsp:nvSpPr>
      <dsp:spPr>
        <a:xfrm rot="5400000">
          <a:off x="3396642" y="-2761767"/>
          <a:ext cx="58983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直线生成算法</a:t>
          </a:r>
          <a:endParaRPr lang="zh-CN" altLang="en-US" sz="3200" kern="1200" dirty="0"/>
        </a:p>
      </dsp:txBody>
      <dsp:txXfrm rot="-5400000">
        <a:off x="634876" y="28792"/>
        <a:ext cx="6084578" cy="532251"/>
      </dsp:txXfrm>
    </dsp:sp>
    <dsp:sp modelId="{33B81DAA-3762-403B-B9BA-3E94C8270634}">
      <dsp:nvSpPr>
        <dsp:cNvPr id="0" name=""/>
        <dsp:cNvSpPr/>
      </dsp:nvSpPr>
      <dsp:spPr>
        <a:xfrm rot="5400000">
          <a:off x="-136044" y="927145"/>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2</a:t>
          </a:r>
          <a:endParaRPr lang="zh-CN" altLang="en-US" sz="3200" b="1" kern="1200" dirty="0" smtClean="0"/>
        </a:p>
      </dsp:txBody>
      <dsp:txXfrm rot="-5400000">
        <a:off x="1" y="1108539"/>
        <a:ext cx="634875" cy="272089"/>
      </dsp:txXfrm>
    </dsp:sp>
    <dsp:sp modelId="{D00A019F-394D-4CDA-9674-4B91093930EB}">
      <dsp:nvSpPr>
        <dsp:cNvPr id="0" name=""/>
        <dsp:cNvSpPr/>
      </dsp:nvSpPr>
      <dsp:spPr>
        <a:xfrm rot="5400000">
          <a:off x="3396797" y="-1970821"/>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圆弧绘制算法</a:t>
          </a:r>
          <a:endParaRPr lang="zh-CN" altLang="en-US" sz="3200" kern="1200" dirty="0"/>
        </a:p>
      </dsp:txBody>
      <dsp:txXfrm rot="-5400000">
        <a:off x="634875" y="819879"/>
        <a:ext cx="6084593" cy="531971"/>
      </dsp:txXfrm>
    </dsp:sp>
    <dsp:sp modelId="{EA0BF2DB-9D55-4FB3-B440-CA3D06A93F71}">
      <dsp:nvSpPr>
        <dsp:cNvPr id="0" name=""/>
        <dsp:cNvSpPr/>
      </dsp:nvSpPr>
      <dsp:spPr>
        <a:xfrm rot="5400000">
          <a:off x="-136044" y="1714562"/>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3</a:t>
          </a:r>
          <a:endParaRPr lang="zh-CN" altLang="en-US" sz="3200" kern="1200" dirty="0" smtClean="0"/>
        </a:p>
      </dsp:txBody>
      <dsp:txXfrm rot="-5400000">
        <a:off x="1" y="1895956"/>
        <a:ext cx="634875" cy="272089"/>
      </dsp:txXfrm>
    </dsp:sp>
    <dsp:sp modelId="{414A43B3-C122-4F73-9B5A-FE7021122B46}">
      <dsp:nvSpPr>
        <dsp:cNvPr id="0" name=""/>
        <dsp:cNvSpPr/>
      </dsp:nvSpPr>
      <dsp:spPr>
        <a:xfrm rot="5400000">
          <a:off x="3396797" y="-1183404"/>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区域填充</a:t>
          </a:r>
          <a:endParaRPr lang="zh-CN" altLang="en-US" sz="3200" kern="1200" dirty="0"/>
        </a:p>
      </dsp:txBody>
      <dsp:txXfrm rot="-5400000">
        <a:off x="634875" y="1607296"/>
        <a:ext cx="6084593" cy="531971"/>
      </dsp:txXfrm>
    </dsp:sp>
    <dsp:sp modelId="{833A12B2-CACD-4711-9840-DD33CF9E5E11}">
      <dsp:nvSpPr>
        <dsp:cNvPr id="0" name=""/>
        <dsp:cNvSpPr/>
      </dsp:nvSpPr>
      <dsp:spPr>
        <a:xfrm rot="5400000">
          <a:off x="-136044" y="2501979"/>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4</a:t>
          </a:r>
          <a:endParaRPr lang="zh-CN" altLang="en-US" sz="3200" kern="1200" dirty="0" smtClean="0"/>
        </a:p>
      </dsp:txBody>
      <dsp:txXfrm rot="-5400000">
        <a:off x="1" y="2683373"/>
        <a:ext cx="634875" cy="272089"/>
      </dsp:txXfrm>
    </dsp:sp>
    <dsp:sp modelId="{73045727-E4A1-4D0B-9DA4-DC0A11922EBD}">
      <dsp:nvSpPr>
        <dsp:cNvPr id="0" name=""/>
        <dsp:cNvSpPr/>
      </dsp:nvSpPr>
      <dsp:spPr>
        <a:xfrm rot="5400000">
          <a:off x="3396797" y="-395987"/>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字符</a:t>
          </a:r>
          <a:endParaRPr lang="zh-CN" altLang="en-US" sz="3200" kern="1200" dirty="0"/>
        </a:p>
      </dsp:txBody>
      <dsp:txXfrm rot="-5400000">
        <a:off x="634875" y="2394713"/>
        <a:ext cx="6084593" cy="531971"/>
      </dsp:txXfrm>
    </dsp:sp>
    <dsp:sp modelId="{6B1B1AC0-0E5F-4B93-B7A0-054966E4AF58}">
      <dsp:nvSpPr>
        <dsp:cNvPr id="0" name=""/>
        <dsp:cNvSpPr/>
      </dsp:nvSpPr>
      <dsp:spPr>
        <a:xfrm rot="5400000">
          <a:off x="-136044" y="3289396"/>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5</a:t>
          </a:r>
          <a:endParaRPr lang="zh-CN" altLang="en-US" sz="3200" kern="1200" dirty="0" smtClean="0"/>
        </a:p>
      </dsp:txBody>
      <dsp:txXfrm rot="-5400000">
        <a:off x="1" y="3470790"/>
        <a:ext cx="634875" cy="272089"/>
      </dsp:txXfrm>
    </dsp:sp>
    <dsp:sp modelId="{DC4D5E10-47CF-4E4D-8A34-946403A38668}">
      <dsp:nvSpPr>
        <dsp:cNvPr id="0" name=""/>
        <dsp:cNvSpPr/>
      </dsp:nvSpPr>
      <dsp:spPr>
        <a:xfrm rot="5400000">
          <a:off x="3396797" y="391429"/>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反走样技术</a:t>
          </a:r>
          <a:endParaRPr lang="zh-CN" altLang="en-US" sz="3200" kern="1200" dirty="0"/>
        </a:p>
      </dsp:txBody>
      <dsp:txXfrm rot="-5400000">
        <a:off x="634875" y="3182129"/>
        <a:ext cx="6084593" cy="5319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F387-FE1A-4F5E-87F5-DCE52153C57E}">
      <dsp:nvSpPr>
        <dsp:cNvPr id="0" name=""/>
        <dsp:cNvSpPr/>
      </dsp:nvSpPr>
      <dsp:spPr>
        <a:xfrm rot="5400000">
          <a:off x="-136044" y="139728"/>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1</a:t>
          </a:r>
          <a:endParaRPr lang="zh-CN" altLang="en-US" sz="3200" b="1" kern="1200" dirty="0"/>
        </a:p>
      </dsp:txBody>
      <dsp:txXfrm rot="-5400000">
        <a:off x="1" y="321122"/>
        <a:ext cx="634875" cy="272089"/>
      </dsp:txXfrm>
    </dsp:sp>
    <dsp:sp modelId="{D64727F3-4EAE-4463-894B-B29E688BB34B}">
      <dsp:nvSpPr>
        <dsp:cNvPr id="0" name=""/>
        <dsp:cNvSpPr/>
      </dsp:nvSpPr>
      <dsp:spPr>
        <a:xfrm rot="5400000">
          <a:off x="3396642" y="-2761767"/>
          <a:ext cx="58983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直线生成算法</a:t>
          </a:r>
          <a:endParaRPr lang="zh-CN" altLang="en-US" sz="3200" kern="1200" dirty="0"/>
        </a:p>
      </dsp:txBody>
      <dsp:txXfrm rot="-5400000">
        <a:off x="634876" y="28792"/>
        <a:ext cx="6084578" cy="532251"/>
      </dsp:txXfrm>
    </dsp:sp>
    <dsp:sp modelId="{33B81DAA-3762-403B-B9BA-3E94C8270634}">
      <dsp:nvSpPr>
        <dsp:cNvPr id="0" name=""/>
        <dsp:cNvSpPr/>
      </dsp:nvSpPr>
      <dsp:spPr>
        <a:xfrm rot="5400000">
          <a:off x="-136044" y="927145"/>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2</a:t>
          </a:r>
          <a:endParaRPr lang="zh-CN" altLang="en-US" sz="3200" b="1" kern="1200" dirty="0" smtClean="0"/>
        </a:p>
      </dsp:txBody>
      <dsp:txXfrm rot="-5400000">
        <a:off x="1" y="1108539"/>
        <a:ext cx="634875" cy="272089"/>
      </dsp:txXfrm>
    </dsp:sp>
    <dsp:sp modelId="{D00A019F-394D-4CDA-9674-4B91093930EB}">
      <dsp:nvSpPr>
        <dsp:cNvPr id="0" name=""/>
        <dsp:cNvSpPr/>
      </dsp:nvSpPr>
      <dsp:spPr>
        <a:xfrm rot="5400000">
          <a:off x="3396797" y="-1970821"/>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圆弧绘制算法</a:t>
          </a:r>
          <a:endParaRPr lang="zh-CN" altLang="en-US" sz="3200" kern="1200" dirty="0"/>
        </a:p>
      </dsp:txBody>
      <dsp:txXfrm rot="-5400000">
        <a:off x="634875" y="819879"/>
        <a:ext cx="6084593" cy="531971"/>
      </dsp:txXfrm>
    </dsp:sp>
    <dsp:sp modelId="{EA0BF2DB-9D55-4FB3-B440-CA3D06A93F71}">
      <dsp:nvSpPr>
        <dsp:cNvPr id="0" name=""/>
        <dsp:cNvSpPr/>
      </dsp:nvSpPr>
      <dsp:spPr>
        <a:xfrm rot="5400000">
          <a:off x="-136044" y="1714562"/>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3</a:t>
          </a:r>
          <a:endParaRPr lang="zh-CN" altLang="en-US" sz="3200" kern="1200" dirty="0" smtClean="0"/>
        </a:p>
      </dsp:txBody>
      <dsp:txXfrm rot="-5400000">
        <a:off x="1" y="1895956"/>
        <a:ext cx="634875" cy="272089"/>
      </dsp:txXfrm>
    </dsp:sp>
    <dsp:sp modelId="{414A43B3-C122-4F73-9B5A-FE7021122B46}">
      <dsp:nvSpPr>
        <dsp:cNvPr id="0" name=""/>
        <dsp:cNvSpPr/>
      </dsp:nvSpPr>
      <dsp:spPr>
        <a:xfrm rot="5400000">
          <a:off x="3396797" y="-1183404"/>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区域填充</a:t>
          </a:r>
          <a:endParaRPr lang="zh-CN" altLang="en-US" sz="3200" kern="1200" dirty="0"/>
        </a:p>
      </dsp:txBody>
      <dsp:txXfrm rot="-5400000">
        <a:off x="634875" y="1607296"/>
        <a:ext cx="6084593" cy="531971"/>
      </dsp:txXfrm>
    </dsp:sp>
    <dsp:sp modelId="{833A12B2-CACD-4711-9840-DD33CF9E5E11}">
      <dsp:nvSpPr>
        <dsp:cNvPr id="0" name=""/>
        <dsp:cNvSpPr/>
      </dsp:nvSpPr>
      <dsp:spPr>
        <a:xfrm rot="5400000">
          <a:off x="-136044" y="2501979"/>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4</a:t>
          </a:r>
          <a:endParaRPr lang="zh-CN" altLang="en-US" sz="3200" kern="1200" dirty="0" smtClean="0"/>
        </a:p>
      </dsp:txBody>
      <dsp:txXfrm rot="-5400000">
        <a:off x="1" y="2683373"/>
        <a:ext cx="634875" cy="272089"/>
      </dsp:txXfrm>
    </dsp:sp>
    <dsp:sp modelId="{73045727-E4A1-4D0B-9DA4-DC0A11922EBD}">
      <dsp:nvSpPr>
        <dsp:cNvPr id="0" name=""/>
        <dsp:cNvSpPr/>
      </dsp:nvSpPr>
      <dsp:spPr>
        <a:xfrm rot="5400000">
          <a:off x="3396797" y="-395987"/>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字符</a:t>
          </a:r>
          <a:endParaRPr lang="zh-CN" altLang="en-US" sz="3200" kern="1200" dirty="0"/>
        </a:p>
      </dsp:txBody>
      <dsp:txXfrm rot="-5400000">
        <a:off x="634875" y="2394713"/>
        <a:ext cx="6084593" cy="531971"/>
      </dsp:txXfrm>
    </dsp:sp>
    <dsp:sp modelId="{6B1B1AC0-0E5F-4B93-B7A0-054966E4AF58}">
      <dsp:nvSpPr>
        <dsp:cNvPr id="0" name=""/>
        <dsp:cNvSpPr/>
      </dsp:nvSpPr>
      <dsp:spPr>
        <a:xfrm rot="5400000">
          <a:off x="-136044" y="3289396"/>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5</a:t>
          </a:r>
          <a:endParaRPr lang="zh-CN" altLang="en-US" sz="3200" kern="1200" dirty="0" smtClean="0"/>
        </a:p>
      </dsp:txBody>
      <dsp:txXfrm rot="-5400000">
        <a:off x="1" y="3470790"/>
        <a:ext cx="634875" cy="272089"/>
      </dsp:txXfrm>
    </dsp:sp>
    <dsp:sp modelId="{DC4D5E10-47CF-4E4D-8A34-946403A38668}">
      <dsp:nvSpPr>
        <dsp:cNvPr id="0" name=""/>
        <dsp:cNvSpPr/>
      </dsp:nvSpPr>
      <dsp:spPr>
        <a:xfrm rot="5400000">
          <a:off x="3396797" y="391429"/>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反走样技术</a:t>
          </a:r>
          <a:endParaRPr lang="zh-CN" altLang="en-US" sz="3200" kern="1200" dirty="0"/>
        </a:p>
      </dsp:txBody>
      <dsp:txXfrm rot="-5400000">
        <a:off x="634875" y="3182129"/>
        <a:ext cx="6084593" cy="53197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42E6F5A0-CAAA-4694-BF48-605DCDE765BD}" type="datetimeFigureOut">
              <a:rPr lang="zh-CN" altLang="en-US"/>
              <a:pPr>
                <a:defRPr/>
              </a:pPr>
              <a:t>2017/9/28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ea typeface="宋体" pitchFamily="2" charset="-122"/>
              </a:defRPr>
            </a:lvl1pPr>
          </a:lstStyle>
          <a:p>
            <a:pPr>
              <a:defRPr/>
            </a:pPr>
            <a:fld id="{C75399B5-CD55-4898-9E3B-6594BFBDE6E1}" type="slidenum">
              <a:rPr lang="zh-CN" altLang="en-US"/>
              <a:pPr>
                <a:defRPr/>
              </a:pPr>
              <a:t>‹#›</a:t>
            </a:fld>
            <a:endParaRPr lang="zh-CN" altLang="en-US"/>
          </a:p>
        </p:txBody>
      </p:sp>
    </p:spTree>
    <p:extLst>
      <p:ext uri="{BB962C8B-B14F-4D97-AF65-F5344CB8AC3E}">
        <p14:creationId xmlns:p14="http://schemas.microsoft.com/office/powerpoint/2010/main" val="1734177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46395-4EA7-4990-A9DD-EC6C41B3069A}" type="datetimeFigureOut">
              <a:rPr lang="zh-CN" altLang="en-US" smtClean="0"/>
              <a:t>2017/9/28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00CA0-60E7-4C37-A63C-B2583B58B074}" type="slidenum">
              <a:rPr lang="zh-CN" altLang="en-US" smtClean="0"/>
              <a:t>‹#›</a:t>
            </a:fld>
            <a:endParaRPr lang="zh-CN" altLang="en-US"/>
          </a:p>
        </p:txBody>
      </p:sp>
    </p:spTree>
    <p:extLst>
      <p:ext uri="{BB962C8B-B14F-4D97-AF65-F5344CB8AC3E}">
        <p14:creationId xmlns:p14="http://schemas.microsoft.com/office/powerpoint/2010/main" val="9123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9</a:t>
            </a:fld>
            <a:endParaRPr lang="en-US" altLang="zh-CN">
              <a:ea typeface="宋体" panose="02010600030101010101" pitchFamily="2" charset="-122"/>
            </a:endParaRPr>
          </a:p>
        </p:txBody>
      </p:sp>
    </p:spTree>
    <p:extLst>
      <p:ext uri="{BB962C8B-B14F-4D97-AF65-F5344CB8AC3E}">
        <p14:creationId xmlns:p14="http://schemas.microsoft.com/office/powerpoint/2010/main" val="4043087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24</a:t>
            </a:fld>
            <a:endParaRPr lang="en-US" altLang="zh-CN">
              <a:ea typeface="宋体" panose="02010600030101010101" pitchFamily="2" charset="-122"/>
            </a:endParaRPr>
          </a:p>
        </p:txBody>
      </p:sp>
    </p:spTree>
    <p:extLst>
      <p:ext uri="{BB962C8B-B14F-4D97-AF65-F5344CB8AC3E}">
        <p14:creationId xmlns:p14="http://schemas.microsoft.com/office/powerpoint/2010/main" val="4146945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25</a:t>
            </a:fld>
            <a:endParaRPr lang="en-US" altLang="zh-CN">
              <a:ea typeface="宋体" panose="02010600030101010101" pitchFamily="2" charset="-122"/>
            </a:endParaRPr>
          </a:p>
        </p:txBody>
      </p:sp>
    </p:spTree>
    <p:extLst>
      <p:ext uri="{BB962C8B-B14F-4D97-AF65-F5344CB8AC3E}">
        <p14:creationId xmlns:p14="http://schemas.microsoft.com/office/powerpoint/2010/main" val="3789747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26</a:t>
            </a:fld>
            <a:endParaRPr lang="en-US" altLang="zh-CN">
              <a:ea typeface="宋体" panose="02010600030101010101" pitchFamily="2" charset="-122"/>
            </a:endParaRPr>
          </a:p>
        </p:txBody>
      </p:sp>
    </p:spTree>
    <p:extLst>
      <p:ext uri="{BB962C8B-B14F-4D97-AF65-F5344CB8AC3E}">
        <p14:creationId xmlns:p14="http://schemas.microsoft.com/office/powerpoint/2010/main" val="1409727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27</a:t>
            </a:fld>
            <a:endParaRPr lang="en-US" altLang="zh-CN">
              <a:ea typeface="宋体" panose="02010600030101010101" pitchFamily="2" charset="-122"/>
            </a:endParaRPr>
          </a:p>
        </p:txBody>
      </p:sp>
    </p:spTree>
    <p:extLst>
      <p:ext uri="{BB962C8B-B14F-4D97-AF65-F5344CB8AC3E}">
        <p14:creationId xmlns:p14="http://schemas.microsoft.com/office/powerpoint/2010/main" val="1349241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29</a:t>
            </a:fld>
            <a:endParaRPr lang="en-US" altLang="zh-CN">
              <a:ea typeface="宋体" panose="02010600030101010101" pitchFamily="2" charset="-122"/>
            </a:endParaRPr>
          </a:p>
        </p:txBody>
      </p:sp>
    </p:spTree>
    <p:extLst>
      <p:ext uri="{BB962C8B-B14F-4D97-AF65-F5344CB8AC3E}">
        <p14:creationId xmlns:p14="http://schemas.microsoft.com/office/powerpoint/2010/main" val="103973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34</a:t>
            </a:fld>
            <a:endParaRPr lang="en-US" altLang="zh-CN">
              <a:ea typeface="宋体" panose="02010600030101010101" pitchFamily="2" charset="-122"/>
            </a:endParaRPr>
          </a:p>
        </p:txBody>
      </p:sp>
    </p:spTree>
    <p:extLst>
      <p:ext uri="{BB962C8B-B14F-4D97-AF65-F5344CB8AC3E}">
        <p14:creationId xmlns:p14="http://schemas.microsoft.com/office/powerpoint/2010/main" val="1672808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35</a:t>
            </a:fld>
            <a:endParaRPr lang="en-US" altLang="zh-CN">
              <a:ea typeface="宋体" panose="02010600030101010101" pitchFamily="2" charset="-122"/>
            </a:endParaRPr>
          </a:p>
        </p:txBody>
      </p:sp>
    </p:spTree>
    <p:extLst>
      <p:ext uri="{BB962C8B-B14F-4D97-AF65-F5344CB8AC3E}">
        <p14:creationId xmlns:p14="http://schemas.microsoft.com/office/powerpoint/2010/main" val="3352282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36</a:t>
            </a:fld>
            <a:endParaRPr lang="en-US" altLang="zh-CN">
              <a:ea typeface="宋体" panose="02010600030101010101" pitchFamily="2" charset="-122"/>
            </a:endParaRPr>
          </a:p>
        </p:txBody>
      </p:sp>
    </p:spTree>
    <p:extLst>
      <p:ext uri="{BB962C8B-B14F-4D97-AF65-F5344CB8AC3E}">
        <p14:creationId xmlns:p14="http://schemas.microsoft.com/office/powerpoint/2010/main" val="3507424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solidFill>
                  <a:prstClr val="black"/>
                </a:solidFill>
                <a:ea typeface="宋体" panose="02010600030101010101" pitchFamily="2" charset="-122"/>
              </a:rPr>
              <a:pPr eaLnBrk="1" hangingPunct="1"/>
              <a:t>37</a:t>
            </a:fld>
            <a:endParaRPr lang="en-US" altLang="zh-CN">
              <a:solidFill>
                <a:prstClr val="black"/>
              </a:solidFill>
              <a:ea typeface="宋体" panose="02010600030101010101" pitchFamily="2" charset="-122"/>
            </a:endParaRPr>
          </a:p>
        </p:txBody>
      </p:sp>
    </p:spTree>
    <p:extLst>
      <p:ext uri="{BB962C8B-B14F-4D97-AF65-F5344CB8AC3E}">
        <p14:creationId xmlns:p14="http://schemas.microsoft.com/office/powerpoint/2010/main" val="3481959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38</a:t>
            </a:fld>
            <a:endParaRPr lang="en-US" altLang="zh-CN">
              <a:ea typeface="宋体" panose="02010600030101010101" pitchFamily="2" charset="-122"/>
            </a:endParaRPr>
          </a:p>
        </p:txBody>
      </p:sp>
    </p:spTree>
    <p:extLst>
      <p:ext uri="{BB962C8B-B14F-4D97-AF65-F5344CB8AC3E}">
        <p14:creationId xmlns:p14="http://schemas.microsoft.com/office/powerpoint/2010/main" val="2377512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11</a:t>
            </a:fld>
            <a:endParaRPr lang="en-US" altLang="zh-CN">
              <a:ea typeface="宋体" panose="02010600030101010101" pitchFamily="2" charset="-122"/>
            </a:endParaRPr>
          </a:p>
        </p:txBody>
      </p:sp>
    </p:spTree>
    <p:extLst>
      <p:ext uri="{BB962C8B-B14F-4D97-AF65-F5344CB8AC3E}">
        <p14:creationId xmlns:p14="http://schemas.microsoft.com/office/powerpoint/2010/main" val="9022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12</a:t>
            </a:fld>
            <a:endParaRPr lang="en-US" altLang="zh-CN">
              <a:ea typeface="宋体" panose="02010600030101010101" pitchFamily="2" charset="-122"/>
            </a:endParaRPr>
          </a:p>
        </p:txBody>
      </p:sp>
    </p:spTree>
    <p:extLst>
      <p:ext uri="{BB962C8B-B14F-4D97-AF65-F5344CB8AC3E}">
        <p14:creationId xmlns:p14="http://schemas.microsoft.com/office/powerpoint/2010/main" val="61691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13</a:t>
            </a:fld>
            <a:endParaRPr lang="en-US" altLang="zh-CN">
              <a:ea typeface="宋体" panose="02010600030101010101" pitchFamily="2" charset="-122"/>
            </a:endParaRPr>
          </a:p>
        </p:txBody>
      </p:sp>
    </p:spTree>
    <p:extLst>
      <p:ext uri="{BB962C8B-B14F-4D97-AF65-F5344CB8AC3E}">
        <p14:creationId xmlns:p14="http://schemas.microsoft.com/office/powerpoint/2010/main" val="2902917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15</a:t>
            </a:fld>
            <a:endParaRPr lang="en-US" altLang="zh-CN">
              <a:ea typeface="宋体" panose="02010600030101010101" pitchFamily="2" charset="-122"/>
            </a:endParaRPr>
          </a:p>
        </p:txBody>
      </p:sp>
    </p:spTree>
    <p:extLst>
      <p:ext uri="{BB962C8B-B14F-4D97-AF65-F5344CB8AC3E}">
        <p14:creationId xmlns:p14="http://schemas.microsoft.com/office/powerpoint/2010/main" val="980663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16</a:t>
            </a:fld>
            <a:endParaRPr lang="en-US" altLang="zh-CN">
              <a:ea typeface="宋体" panose="02010600030101010101" pitchFamily="2" charset="-122"/>
            </a:endParaRPr>
          </a:p>
        </p:txBody>
      </p:sp>
    </p:spTree>
    <p:extLst>
      <p:ext uri="{BB962C8B-B14F-4D97-AF65-F5344CB8AC3E}">
        <p14:creationId xmlns:p14="http://schemas.microsoft.com/office/powerpoint/2010/main" val="3302540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17</a:t>
            </a:fld>
            <a:endParaRPr lang="en-US" altLang="zh-CN">
              <a:ea typeface="宋体" panose="02010600030101010101" pitchFamily="2" charset="-122"/>
            </a:endParaRPr>
          </a:p>
        </p:txBody>
      </p:sp>
    </p:spTree>
    <p:extLst>
      <p:ext uri="{BB962C8B-B14F-4D97-AF65-F5344CB8AC3E}">
        <p14:creationId xmlns:p14="http://schemas.microsoft.com/office/powerpoint/2010/main" val="3345911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22</a:t>
            </a:fld>
            <a:endParaRPr lang="en-US" altLang="zh-CN">
              <a:ea typeface="宋体" panose="02010600030101010101" pitchFamily="2" charset="-122"/>
            </a:endParaRPr>
          </a:p>
        </p:txBody>
      </p:sp>
    </p:spTree>
    <p:extLst>
      <p:ext uri="{BB962C8B-B14F-4D97-AF65-F5344CB8AC3E}">
        <p14:creationId xmlns:p14="http://schemas.microsoft.com/office/powerpoint/2010/main" val="3416644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91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fld id="{4506A6BE-8B2E-4A3D-85AC-72FA77DBFCB5}" type="slidenum">
              <a:rPr lang="zh-CN" altLang="en-US">
                <a:ea typeface="宋体" panose="02010600030101010101" pitchFamily="2" charset="-122"/>
              </a:rPr>
              <a:pPr eaLnBrk="1" hangingPunct="1"/>
              <a:t>23</a:t>
            </a:fld>
            <a:endParaRPr lang="en-US" altLang="zh-CN">
              <a:ea typeface="宋体" panose="02010600030101010101" pitchFamily="2" charset="-122"/>
            </a:endParaRPr>
          </a:p>
        </p:txBody>
      </p:sp>
    </p:spTree>
    <p:extLst>
      <p:ext uri="{BB962C8B-B14F-4D97-AF65-F5344CB8AC3E}">
        <p14:creationId xmlns:p14="http://schemas.microsoft.com/office/powerpoint/2010/main" val="30795826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1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6699250" y="5181600"/>
            <a:ext cx="2447925" cy="3603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4"/>
          <p:cNvPicPr>
            <a:picLocks/>
          </p:cNvPicPr>
          <p:nvPr userDrawn="1"/>
        </p:nvPicPr>
        <p:blipFill>
          <a:blip r:embed="rId2"/>
          <a:srcRect/>
          <a:stretch>
            <a:fillRect/>
          </a:stretch>
        </p:blipFill>
        <p:spPr bwMode="auto">
          <a:xfrm>
            <a:off x="6680200" y="2728913"/>
            <a:ext cx="2339975" cy="1655762"/>
          </a:xfrm>
          <a:prstGeom prst="rect">
            <a:avLst/>
          </a:prstGeom>
          <a:noFill/>
          <a:ln w="28575">
            <a:solidFill>
              <a:srgbClr val="FF9300"/>
            </a:solidFill>
            <a:miter lim="800000"/>
            <a:headEnd/>
            <a:tailEnd/>
          </a:ln>
        </p:spPr>
      </p:pic>
      <p:sp>
        <p:nvSpPr>
          <p:cNvPr id="8" name="矩形 7"/>
          <p:cNvSpPr/>
          <p:nvPr userDrawn="1"/>
        </p:nvSpPr>
        <p:spPr>
          <a:xfrm>
            <a:off x="4819650" y="6305550"/>
            <a:ext cx="1200150" cy="5762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userDrawn="1"/>
        </p:nvSpPr>
        <p:spPr>
          <a:xfrm>
            <a:off x="4819650" y="0"/>
            <a:ext cx="1200150" cy="7921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0" y="2752724"/>
            <a:ext cx="4140200" cy="1651001"/>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圆角矩形 11"/>
          <p:cNvSpPr/>
          <p:nvPr userDrawn="1"/>
        </p:nvSpPr>
        <p:spPr>
          <a:xfrm>
            <a:off x="3582988" y="4546600"/>
            <a:ext cx="539750" cy="539750"/>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 name="直接连接符 12"/>
          <p:cNvCxnSpPr/>
          <p:nvPr userDrawn="1"/>
        </p:nvCxnSpPr>
        <p:spPr>
          <a:xfrm>
            <a:off x="3409950" y="4546600"/>
            <a:ext cx="0" cy="57626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
          <p:cNvSpPr txBox="1">
            <a:spLocks noChangeArrowheads="1"/>
          </p:cNvSpPr>
          <p:nvPr userDrawn="1"/>
        </p:nvSpPr>
        <p:spPr bwMode="auto">
          <a:xfrm>
            <a:off x="-165100" y="3700463"/>
            <a:ext cx="45862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en-US" altLang="zh-CN" sz="3200" b="1" dirty="0" smtClean="0">
                <a:solidFill>
                  <a:schemeClr val="bg1"/>
                </a:solidFill>
                <a:effectLst>
                  <a:outerShdw blurRad="38100" dist="38100" dir="2700000" algn="tl">
                    <a:srgbClr val="000000">
                      <a:alpha val="43137"/>
                    </a:srgbClr>
                  </a:outerShdw>
                </a:effectLst>
              </a:rPr>
              <a:t>Computer Graphics</a:t>
            </a:r>
          </a:p>
        </p:txBody>
      </p:sp>
      <p:pic>
        <p:nvPicPr>
          <p:cNvPr id="16" name="图片 15"/>
          <p:cNvPicPr>
            <a:picLocks noChangeAspect="1"/>
          </p:cNvPicPr>
          <p:nvPr userDrawn="1"/>
        </p:nvPicPr>
        <p:blipFill>
          <a:blip r:embed="rId3"/>
          <a:stretch>
            <a:fillRect/>
          </a:stretch>
        </p:blipFill>
        <p:spPr>
          <a:xfrm>
            <a:off x="1731963" y="932945"/>
            <a:ext cx="2390775" cy="1714500"/>
          </a:xfrm>
          <a:prstGeom prst="rect">
            <a:avLst/>
          </a:prstGeom>
        </p:spPr>
      </p:pic>
      <p:grpSp>
        <p:nvGrpSpPr>
          <p:cNvPr id="19" name="Group 15"/>
          <p:cNvGrpSpPr>
            <a:grpSpLocks/>
          </p:cNvGrpSpPr>
          <p:nvPr userDrawn="1"/>
        </p:nvGrpSpPr>
        <p:grpSpPr bwMode="auto">
          <a:xfrm>
            <a:off x="88900" y="6513"/>
            <a:ext cx="1282700" cy="1226218"/>
            <a:chOff x="3600" y="3675"/>
            <a:chExt cx="432" cy="432"/>
          </a:xfrm>
        </p:grpSpPr>
        <p:sp>
          <p:nvSpPr>
            <p:cNvPr id="20" name="Oval 14"/>
            <p:cNvSpPr>
              <a:spLocks noChangeArrowheads="1"/>
            </p:cNvSpPr>
            <p:nvPr userDrawn="1"/>
          </p:nvSpPr>
          <p:spPr bwMode="auto">
            <a:xfrm>
              <a:off x="3618" y="3709"/>
              <a:ext cx="396" cy="38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smtClean="0"/>
            </a:p>
          </p:txBody>
        </p:sp>
        <p:pic>
          <p:nvPicPr>
            <p:cNvPr id="21" name="Picture 79" descr="传媒大学LOGO"/>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 y="3675"/>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 name="图片 16"/>
          <p:cNvPicPr>
            <a:picLocks noChangeAspect="1"/>
          </p:cNvPicPr>
          <p:nvPr userDrawn="1"/>
        </p:nvPicPr>
        <p:blipFill>
          <a:blip r:embed="rId5"/>
          <a:stretch>
            <a:fillRect/>
          </a:stretch>
        </p:blipFill>
        <p:spPr>
          <a:xfrm>
            <a:off x="4210050" y="2679701"/>
            <a:ext cx="2400300" cy="1724025"/>
          </a:xfrm>
          <a:prstGeom prst="rect">
            <a:avLst/>
          </a:prstGeom>
        </p:spPr>
      </p:pic>
      <p:pic>
        <p:nvPicPr>
          <p:cNvPr id="3" name="图片 2"/>
          <p:cNvPicPr>
            <a:picLocks noChangeAspect="1"/>
          </p:cNvPicPr>
          <p:nvPr userDrawn="1"/>
        </p:nvPicPr>
        <p:blipFill>
          <a:blip r:embed="rId6"/>
          <a:stretch>
            <a:fillRect/>
          </a:stretch>
        </p:blipFill>
        <p:spPr>
          <a:xfrm>
            <a:off x="4210050" y="4459331"/>
            <a:ext cx="2400300" cy="1714500"/>
          </a:xfrm>
          <a:prstGeom prst="rect">
            <a:avLst/>
          </a:prstGeom>
        </p:spPr>
      </p:pic>
      <p:pic>
        <p:nvPicPr>
          <p:cNvPr id="6" name="图片 5"/>
          <p:cNvPicPr>
            <a:picLocks noChangeAspect="1"/>
          </p:cNvPicPr>
          <p:nvPr userDrawn="1"/>
        </p:nvPicPr>
        <p:blipFill>
          <a:blip r:embed="rId7"/>
          <a:stretch>
            <a:fillRect/>
          </a:stretch>
        </p:blipFill>
        <p:spPr>
          <a:xfrm>
            <a:off x="4232275" y="899342"/>
            <a:ext cx="2390775" cy="1714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3" presetClass="entr" presetSubtype="528" fill="hold" nodeType="withEffect">
                                  <p:stCondLst>
                                    <p:cond delay="45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ppt_x</p:attrName>
                                        </p:attrNameLst>
                                      </p:cBhvr>
                                      <p:tavLst>
                                        <p:tav tm="0">
                                          <p:val>
                                            <p:fltVal val="0.5"/>
                                          </p:val>
                                        </p:tav>
                                        <p:tav tm="100000">
                                          <p:val>
                                            <p:strVal val="#ppt_x"/>
                                          </p:val>
                                        </p:tav>
                                      </p:tavLst>
                                    </p:anim>
                                    <p:anim calcmode="lin" valueType="num">
                                      <p:cBhvr>
                                        <p:cTn id="22" dur="500" fill="hold"/>
                                        <p:tgtEl>
                                          <p:spTgt spid="5"/>
                                        </p:tgtEl>
                                        <p:attrNameLst>
                                          <p:attrName>ppt_y</p:attrName>
                                        </p:attrNameLst>
                                      </p:cBhvr>
                                      <p:tavLst>
                                        <p:tav tm="0">
                                          <p:val>
                                            <p:fltVal val="0.5"/>
                                          </p:val>
                                        </p:tav>
                                        <p:tav tm="100000">
                                          <p:val>
                                            <p:strVal val="#ppt_y"/>
                                          </p:val>
                                        </p:tav>
                                      </p:tavLst>
                                    </p:anim>
                                  </p:childTnLst>
                                </p:cTn>
                              </p:par>
                              <p:par>
                                <p:cTn id="23" presetID="2" presetClass="entr" presetSubtype="4" fill="hold" grpId="0" nodeType="withEffect">
                                  <p:stCondLst>
                                    <p:cond delay="80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par>
                                <p:cTn id="27" presetID="45" presetClass="entr" presetSubtype="0" fill="hold" grpId="0" nodeType="withEffect">
                                  <p:stCondLst>
                                    <p:cond delay="50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anim calcmode="lin" valueType="num">
                                      <p:cBhvr>
                                        <p:cTn id="30" dur="500" fill="hold"/>
                                        <p:tgtEl>
                                          <p:spTgt spid="12"/>
                                        </p:tgtEl>
                                        <p:attrNameLst>
                                          <p:attrName>ppt_w</p:attrName>
                                        </p:attrNameLst>
                                      </p:cBhvr>
                                      <p:tavLst>
                                        <p:tav tm="0" fmla="#ppt_w*sin(2.5*pi*$)">
                                          <p:val>
                                            <p:fltVal val="0"/>
                                          </p:val>
                                        </p:tav>
                                        <p:tav tm="100000">
                                          <p:val>
                                            <p:fltVal val="1"/>
                                          </p:val>
                                        </p:tav>
                                      </p:tavLst>
                                    </p:anim>
                                    <p:anim calcmode="lin" valueType="num">
                                      <p:cBhvr>
                                        <p:cTn id="31" dur="500" fill="hold"/>
                                        <p:tgtEl>
                                          <p:spTgt spid="12"/>
                                        </p:tgtEl>
                                        <p:attrNameLst>
                                          <p:attrName>ppt_h</p:attrName>
                                        </p:attrNameLst>
                                      </p:cBhvr>
                                      <p:tavLst>
                                        <p:tav tm="0">
                                          <p:val>
                                            <p:strVal val="#ppt_h"/>
                                          </p:val>
                                        </p:tav>
                                        <p:tav tm="100000">
                                          <p:val>
                                            <p:strVal val="#ppt_h"/>
                                          </p:val>
                                        </p:tav>
                                      </p:tavLst>
                                    </p:anim>
                                  </p:childTnLst>
                                </p:cTn>
                              </p:par>
                              <p:par>
                                <p:cTn id="32" presetID="22" presetClass="entr" presetSubtype="4" fill="hold" nodeType="withEffect">
                                  <p:stCondLst>
                                    <p:cond delay="60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3" presetClass="entr" presetSubtype="16" fill="hold" nodeType="withEffect">
                                  <p:stCondLst>
                                    <p:cond delay="60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childTnLst>
                                </p:cTn>
                              </p:par>
                              <p:par>
                                <p:cTn id="39" presetID="23" presetClass="entr" presetSubtype="16" fill="hold" nodeType="withEffect">
                                  <p:stCondLst>
                                    <p:cond delay="60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childTnLst>
                                </p:cTn>
                              </p:par>
                              <p:par>
                                <p:cTn id="43" presetID="23" presetClass="entr" presetSubtype="16" fill="hold" nodeType="withEffect">
                                  <p:stCondLst>
                                    <p:cond delay="600"/>
                                  </p:stCondLst>
                                  <p:childTnLst>
                                    <p:set>
                                      <p:cBhvr>
                                        <p:cTn id="44" dur="1" fill="hold">
                                          <p:stCondLst>
                                            <p:cond delay="0"/>
                                          </p:stCondLst>
                                        </p:cTn>
                                        <p:tgtEl>
                                          <p:spTgt spid="3"/>
                                        </p:tgtEl>
                                        <p:attrNameLst>
                                          <p:attrName>style.visibility</p:attrName>
                                        </p:attrNameLst>
                                      </p:cBhvr>
                                      <p:to>
                                        <p:strVal val="visible"/>
                                      </p:to>
                                    </p:set>
                                    <p:anim calcmode="lin" valueType="num">
                                      <p:cBhvr>
                                        <p:cTn id="45" dur="500" fill="hold"/>
                                        <p:tgtEl>
                                          <p:spTgt spid="3"/>
                                        </p:tgtEl>
                                        <p:attrNameLst>
                                          <p:attrName>ppt_w</p:attrName>
                                        </p:attrNameLst>
                                      </p:cBhvr>
                                      <p:tavLst>
                                        <p:tav tm="0">
                                          <p:val>
                                            <p:fltVal val="0"/>
                                          </p:val>
                                        </p:tav>
                                        <p:tav tm="100000">
                                          <p:val>
                                            <p:strVal val="#ppt_w"/>
                                          </p:val>
                                        </p:tav>
                                      </p:tavLst>
                                    </p:anim>
                                    <p:anim calcmode="lin" valueType="num">
                                      <p:cBhvr>
                                        <p:cTn id="46" dur="500" fill="hold"/>
                                        <p:tgtEl>
                                          <p:spTgt spid="3"/>
                                        </p:tgtEl>
                                        <p:attrNameLst>
                                          <p:attrName>ppt_h</p:attrName>
                                        </p:attrNameLst>
                                      </p:cBhvr>
                                      <p:tavLst>
                                        <p:tav tm="0">
                                          <p:val>
                                            <p:fltVal val="0"/>
                                          </p:val>
                                        </p:tav>
                                        <p:tav tm="100000">
                                          <p:val>
                                            <p:strVal val="#ppt_h"/>
                                          </p:val>
                                        </p:tav>
                                      </p:tavLst>
                                    </p:anim>
                                  </p:childTnLst>
                                </p:cTn>
                              </p:par>
                              <p:par>
                                <p:cTn id="47" presetID="53" presetClass="entr" presetSubtype="16" fill="hold" nodeType="withEffect">
                                  <p:stCondLst>
                                    <p:cond delay="60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2" grpId="0" animBg="1"/>
      <p:bldP spid="15"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5" name="矩形 4"/>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4700" y="6345238"/>
            <a:ext cx="5829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9"/>
          <p:cNvSpPr txBox="1">
            <a:spLocks noChangeArrowheads="1"/>
          </p:cNvSpPr>
          <p:nvPr userDrawn="1"/>
        </p:nvSpPr>
        <p:spPr bwMode="auto">
          <a:xfrm>
            <a:off x="3722688" y="6346825"/>
            <a:ext cx="4981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n"/>
              <a:defRPr/>
            </a:pPr>
            <a:r>
              <a:rPr lang="en-US" altLang="zh-CN" sz="1400" b="1" dirty="0" smtClean="0">
                <a:solidFill>
                  <a:schemeClr val="bg1"/>
                </a:solidFill>
                <a:latin typeface="Verdana" pitchFamily="34" charset="0"/>
              </a:rPr>
              <a:t> Computer Graphics</a:t>
            </a:r>
          </a:p>
        </p:txBody>
      </p:sp>
      <p:sp>
        <p:nvSpPr>
          <p:cNvPr id="8" name="Freeform 2670"/>
          <p:cNvSpPr>
            <a:spLocks noEditPoints="1"/>
          </p:cNvSpPr>
          <p:nvPr userDrawn="1"/>
        </p:nvSpPr>
        <p:spPr bwMode="auto">
          <a:xfrm>
            <a:off x="2786063" y="6273800"/>
            <a:ext cx="403225" cy="406400"/>
          </a:xfrm>
          <a:custGeom>
            <a:avLst/>
            <a:gdLst>
              <a:gd name="T0" fmla="*/ 2147483647 w 300"/>
              <a:gd name="T1" fmla="*/ 2147483647 h 302"/>
              <a:gd name="T2" fmla="*/ 2147483647 w 300"/>
              <a:gd name="T3" fmla="*/ 2147483647 h 302"/>
              <a:gd name="T4" fmla="*/ 2147483647 w 300"/>
              <a:gd name="T5" fmla="*/ 2147483647 h 302"/>
              <a:gd name="T6" fmla="*/ 2147483647 w 300"/>
              <a:gd name="T7" fmla="*/ 2147483647 h 302"/>
              <a:gd name="T8" fmla="*/ 2147483647 w 300"/>
              <a:gd name="T9" fmla="*/ 2147483647 h 302"/>
              <a:gd name="T10" fmla="*/ 2147483647 w 300"/>
              <a:gd name="T11" fmla="*/ 2147483647 h 302"/>
              <a:gd name="T12" fmla="*/ 0 w 300"/>
              <a:gd name="T13" fmla="*/ 2147483647 h 302"/>
              <a:gd name="T14" fmla="*/ 0 w 300"/>
              <a:gd name="T15" fmla="*/ 2147483647 h 302"/>
              <a:gd name="T16" fmla="*/ 2147483647 w 300"/>
              <a:gd name="T17" fmla="*/ 2147483647 h 302"/>
              <a:gd name="T18" fmla="*/ 2147483647 w 300"/>
              <a:gd name="T19" fmla="*/ 2147483647 h 302"/>
              <a:gd name="T20" fmla="*/ 2147483647 w 300"/>
              <a:gd name="T21" fmla="*/ 2147483647 h 302"/>
              <a:gd name="T22" fmla="*/ 2147483647 w 300"/>
              <a:gd name="T23" fmla="*/ 2147483647 h 302"/>
              <a:gd name="T24" fmla="*/ 2147483647 w 300"/>
              <a:gd name="T25" fmla="*/ 0 h 302"/>
              <a:gd name="T26" fmla="*/ 2147483647 w 300"/>
              <a:gd name="T27" fmla="*/ 2147483647 h 302"/>
              <a:gd name="T28" fmla="*/ 2147483647 w 300"/>
              <a:gd name="T29" fmla="*/ 2147483647 h 302"/>
              <a:gd name="T30" fmla="*/ 2147483647 w 300"/>
              <a:gd name="T31" fmla="*/ 2147483647 h 302"/>
              <a:gd name="T32" fmla="*/ 2147483647 w 300"/>
              <a:gd name="T33" fmla="*/ 2147483647 h 302"/>
              <a:gd name="T34" fmla="*/ 2147483647 w 300"/>
              <a:gd name="T35" fmla="*/ 2147483647 h 302"/>
              <a:gd name="T36" fmla="*/ 2147483647 w 300"/>
              <a:gd name="T37" fmla="*/ 2147483647 h 302"/>
              <a:gd name="T38" fmla="*/ 2147483647 w 300"/>
              <a:gd name="T39" fmla="*/ 2147483647 h 302"/>
              <a:gd name="T40" fmla="*/ 2147483647 w 300"/>
              <a:gd name="T41" fmla="*/ 2147483647 h 302"/>
              <a:gd name="T42" fmla="*/ 2147483647 w 300"/>
              <a:gd name="T43" fmla="*/ 2147483647 h 302"/>
              <a:gd name="T44" fmla="*/ 2147483647 w 300"/>
              <a:gd name="T45" fmla="*/ 2147483647 h 302"/>
              <a:gd name="T46" fmla="*/ 2147483647 w 300"/>
              <a:gd name="T47" fmla="*/ 2147483647 h 302"/>
              <a:gd name="T48" fmla="*/ 2147483647 w 300"/>
              <a:gd name="T49" fmla="*/ 2147483647 h 302"/>
              <a:gd name="T50" fmla="*/ 2147483647 w 300"/>
              <a:gd name="T51" fmla="*/ 2147483647 h 302"/>
              <a:gd name="T52" fmla="*/ 2147483647 w 300"/>
              <a:gd name="T53" fmla="*/ 2147483647 h 302"/>
              <a:gd name="T54" fmla="*/ 2147483647 w 300"/>
              <a:gd name="T55" fmla="*/ 2147483647 h 302"/>
              <a:gd name="T56" fmla="*/ 2147483647 w 300"/>
              <a:gd name="T57" fmla="*/ 2147483647 h 302"/>
              <a:gd name="T58" fmla="*/ 2147483647 w 300"/>
              <a:gd name="T59" fmla="*/ 2147483647 h 302"/>
              <a:gd name="T60" fmla="*/ 2147483647 w 300"/>
              <a:gd name="T61" fmla="*/ 2147483647 h 302"/>
              <a:gd name="T62" fmla="*/ 2147483647 w 300"/>
              <a:gd name="T63" fmla="*/ 2147483647 h 302"/>
              <a:gd name="T64" fmla="*/ 2147483647 w 300"/>
              <a:gd name="T65" fmla="*/ 2147483647 h 302"/>
              <a:gd name="T66" fmla="*/ 2147483647 w 300"/>
              <a:gd name="T67" fmla="*/ 2147483647 h 302"/>
              <a:gd name="T68" fmla="*/ 2147483647 w 300"/>
              <a:gd name="T69" fmla="*/ 2147483647 h 302"/>
              <a:gd name="T70" fmla="*/ 2147483647 w 300"/>
              <a:gd name="T71" fmla="*/ 2147483647 h 302"/>
              <a:gd name="T72" fmla="*/ 2147483647 w 300"/>
              <a:gd name="T73" fmla="*/ 2147483647 h 302"/>
              <a:gd name="T74" fmla="*/ 2147483647 w 300"/>
              <a:gd name="T75" fmla="*/ 2147483647 h 302"/>
              <a:gd name="T76" fmla="*/ 2147483647 w 300"/>
              <a:gd name="T77" fmla="*/ 2147483647 h 302"/>
              <a:gd name="T78" fmla="*/ 2147483647 w 300"/>
              <a:gd name="T79" fmla="*/ 2147483647 h 302"/>
              <a:gd name="T80" fmla="*/ 2147483647 w 300"/>
              <a:gd name="T81" fmla="*/ 2147483647 h 302"/>
              <a:gd name="T82" fmla="*/ 2147483647 w 300"/>
              <a:gd name="T83" fmla="*/ 2147483647 h 302"/>
              <a:gd name="T84" fmla="*/ 2147483647 w 300"/>
              <a:gd name="T85" fmla="*/ 2147483647 h 302"/>
              <a:gd name="T86" fmla="*/ 2147483647 w 300"/>
              <a:gd name="T87" fmla="*/ 2147483647 h 302"/>
              <a:gd name="T88" fmla="*/ 2147483647 w 300"/>
              <a:gd name="T89" fmla="*/ 2147483647 h 302"/>
              <a:gd name="T90" fmla="*/ 2147483647 w 300"/>
              <a:gd name="T91" fmla="*/ 2147483647 h 302"/>
              <a:gd name="T92" fmla="*/ 2147483647 w 300"/>
              <a:gd name="T93" fmla="*/ 2147483647 h 302"/>
              <a:gd name="T94" fmla="*/ 2147483647 w 300"/>
              <a:gd name="T95" fmla="*/ 2147483647 h 302"/>
              <a:gd name="T96" fmla="*/ 2147483647 w 300"/>
              <a:gd name="T97" fmla="*/ 2147483647 h 302"/>
              <a:gd name="T98" fmla="*/ 2147483647 w 300"/>
              <a:gd name="T99" fmla="*/ 2147483647 h 302"/>
              <a:gd name="T100" fmla="*/ 2147483647 w 300"/>
              <a:gd name="T101" fmla="*/ 2147483647 h 302"/>
              <a:gd name="T102" fmla="*/ 2147483647 w 300"/>
              <a:gd name="T103" fmla="*/ 2147483647 h 302"/>
              <a:gd name="T104" fmla="*/ 2147483647 w 300"/>
              <a:gd name="T105" fmla="*/ 2147483647 h 302"/>
              <a:gd name="T106" fmla="*/ 2147483647 w 300"/>
              <a:gd name="T107" fmla="*/ 2147483647 h 302"/>
              <a:gd name="T108" fmla="*/ 2147483647 w 300"/>
              <a:gd name="T109" fmla="*/ 2147483647 h 302"/>
              <a:gd name="T110" fmla="*/ 2147483647 w 300"/>
              <a:gd name="T111" fmla="*/ 2147483647 h 302"/>
              <a:gd name="T112" fmla="*/ 2147483647 w 300"/>
              <a:gd name="T113" fmla="*/ 2147483647 h 302"/>
              <a:gd name="T114" fmla="*/ 2147483647 w 300"/>
              <a:gd name="T115" fmla="*/ 2147483647 h 302"/>
              <a:gd name="T116" fmla="*/ 2147483647 w 300"/>
              <a:gd name="T117" fmla="*/ 2147483647 h 302"/>
              <a:gd name="T118" fmla="*/ 2147483647 w 300"/>
              <a:gd name="T119" fmla="*/ 2147483647 h 302"/>
              <a:gd name="T120" fmla="*/ 2147483647 w 300"/>
              <a:gd name="T121" fmla="*/ 2147483647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 name="Group 15"/>
          <p:cNvGrpSpPr>
            <a:grpSpLocks/>
          </p:cNvGrpSpPr>
          <p:nvPr userDrawn="1"/>
        </p:nvGrpSpPr>
        <p:grpSpPr bwMode="auto">
          <a:xfrm>
            <a:off x="8418513" y="6083300"/>
            <a:ext cx="685800" cy="685800"/>
            <a:chOff x="3600" y="3675"/>
            <a:chExt cx="432" cy="432"/>
          </a:xfrm>
        </p:grpSpPr>
        <p:sp>
          <p:nvSpPr>
            <p:cNvPr id="11" name="Oval 14"/>
            <p:cNvSpPr>
              <a:spLocks noChangeArrowheads="1"/>
            </p:cNvSpPr>
            <p:nvPr userDrawn="1"/>
          </p:nvSpPr>
          <p:spPr bwMode="auto">
            <a:xfrm>
              <a:off x="3618" y="3709"/>
              <a:ext cx="396" cy="38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smtClean="0"/>
            </a:p>
          </p:txBody>
        </p:sp>
        <p:pic>
          <p:nvPicPr>
            <p:cNvPr id="12" name="Picture 79" descr="传媒大学LOGO"/>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 y="3675"/>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1077912" y="72008"/>
            <a:ext cx="7814567" cy="764704"/>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1052736"/>
            <a:ext cx="8856984" cy="5073427"/>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3"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1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dirty="0"/>
          </a:p>
        </p:txBody>
      </p:sp>
      <p:sp>
        <p:nvSpPr>
          <p:cNvPr id="1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3E8CE410-9059-4AC3-A388-B17696008CA7}" type="slidenum">
              <a:rPr lang="zh-CN" altLang="zh-CN"/>
              <a:pPr/>
              <a:t>‹#›</a:t>
            </a:fld>
            <a:endParaRPr lang="zh-CN" altLang="zh-CN"/>
          </a:p>
        </p:txBody>
      </p:sp>
    </p:spTree>
    <p:extLst>
      <p:ext uri="{BB962C8B-B14F-4D97-AF65-F5344CB8AC3E}">
        <p14:creationId xmlns:p14="http://schemas.microsoft.com/office/powerpoint/2010/main" val="408997362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B220DEB-0C61-477D-8263-35FC74BE054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93990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C30B993-21B3-4AD3-BEFF-48924AF770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937912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0F07EE3-0DBB-4E5C-81D4-C618DAB530A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17064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1C5F0C2-2B73-46C5-97B2-F0DCE18435A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70639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02E8830-5AC2-40DD-BA67-E74972C810D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55351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F808DB22-9313-49A3-B905-76C827DF1EE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61199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9F6B1AA8-E06A-4A53-A0F0-EB3E8C0F517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305878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DDB4003-DD8C-46D0-8FCE-28A4E5AFA81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995920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5853C58-9C1F-4227-92A8-CD15B15A632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91093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9" name="图片 18"/>
          <p:cNvPicPr>
            <a:picLocks noChangeAspect="1"/>
          </p:cNvPicPr>
          <p:nvPr userDrawn="1"/>
        </p:nvPicPr>
        <p:blipFill>
          <a:blip r:embed="rId2"/>
          <a:stretch>
            <a:fillRect/>
          </a:stretch>
        </p:blipFill>
        <p:spPr>
          <a:xfrm>
            <a:off x="0" y="1949450"/>
            <a:ext cx="1683439" cy="4806155"/>
          </a:xfrm>
          <a:prstGeom prst="rect">
            <a:avLst/>
          </a:prstGeom>
        </p:spPr>
      </p:pic>
      <p:sp>
        <p:nvSpPr>
          <p:cNvPr id="2" name="矩形 1"/>
          <p:cNvSpPr/>
          <p:nvPr userDrawn="1"/>
        </p:nvSpPr>
        <p:spPr>
          <a:xfrm>
            <a:off x="2273300" y="-6350"/>
            <a:ext cx="691607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1643366" y="-6350"/>
            <a:ext cx="214313" cy="6858000"/>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14"/>
          <p:cNvSpPr>
            <a:spLocks noChangeArrowheads="1"/>
          </p:cNvSpPr>
          <p:nvPr userDrawn="1"/>
        </p:nvSpPr>
        <p:spPr bwMode="auto">
          <a:xfrm>
            <a:off x="7312025" y="346075"/>
            <a:ext cx="1501775" cy="85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r" eaLnBrk="1" hangingPunct="1">
              <a:lnSpc>
                <a:spcPct val="112000"/>
              </a:lnSpc>
              <a:defRPr/>
            </a:pPr>
            <a:r>
              <a:rPr lang="zh-CN" altLang="en-US" sz="2800" b="1" dirty="0" smtClean="0">
                <a:solidFill>
                  <a:srgbClr val="FF9300"/>
                </a:solidFill>
                <a:latin typeface="微软雅黑" pitchFamily="34" charset="-122"/>
                <a:ea typeface="微软雅黑" pitchFamily="34" charset="-122"/>
              </a:rPr>
              <a:t>目录 </a:t>
            </a:r>
            <a:r>
              <a:rPr lang="en-US" altLang="zh-CN" sz="2800" b="1" dirty="0" smtClean="0">
                <a:solidFill>
                  <a:srgbClr val="FF9300"/>
                </a:solidFill>
                <a:latin typeface="微软雅黑" pitchFamily="34" charset="-122"/>
                <a:ea typeface="微软雅黑" pitchFamily="34" charset="-122"/>
              </a:rPr>
              <a:t> </a:t>
            </a:r>
          </a:p>
          <a:p>
            <a:pPr algn="r" eaLnBrk="1" hangingPunct="1">
              <a:lnSpc>
                <a:spcPct val="112000"/>
              </a:lnSpc>
              <a:defRPr/>
            </a:pPr>
            <a:r>
              <a:rPr lang="en-US" altLang="zh-CN" sz="1600" dirty="0" smtClean="0">
                <a:solidFill>
                  <a:srgbClr val="7F7F7F"/>
                </a:solidFill>
              </a:rPr>
              <a:t>CONTENTS  </a:t>
            </a:r>
            <a:endParaRPr lang="zh-CN" altLang="en-US" dirty="0" smtClean="0">
              <a:solidFill>
                <a:srgbClr val="7F7F7F"/>
              </a:solidFill>
            </a:endParaRPr>
          </a:p>
        </p:txBody>
      </p:sp>
      <p:sp>
        <p:nvSpPr>
          <p:cNvPr id="5" name="TextBox 6"/>
          <p:cNvSpPr txBox="1">
            <a:spLocks noChangeArrowheads="1"/>
          </p:cNvSpPr>
          <p:nvPr userDrawn="1"/>
        </p:nvSpPr>
        <p:spPr bwMode="auto">
          <a:xfrm>
            <a:off x="2770187" y="1370807"/>
            <a:ext cx="3769641"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01    </a:t>
            </a:r>
            <a:r>
              <a:rPr lang="zh-CN" altLang="en-US" sz="2400" dirty="0" smtClean="0">
                <a:solidFill>
                  <a:srgbClr val="595959"/>
                </a:solidFill>
                <a:latin typeface="Impact" pitchFamily="34" charset="0"/>
                <a:ea typeface="微软雅黑" pitchFamily="34" charset="-122"/>
              </a:rPr>
              <a:t>绪论</a:t>
            </a:r>
            <a:endParaRPr lang="zh-CN" altLang="en-US" sz="2400" dirty="0" smtClean="0">
              <a:solidFill>
                <a:srgbClr val="595959"/>
              </a:solidFill>
              <a:latin typeface="微软雅黑" pitchFamily="34" charset="-122"/>
              <a:ea typeface="微软雅黑" pitchFamily="34" charset="-122"/>
            </a:endParaRPr>
          </a:p>
        </p:txBody>
      </p:sp>
      <p:sp>
        <p:nvSpPr>
          <p:cNvPr id="6" name="TextBox 10"/>
          <p:cNvSpPr txBox="1">
            <a:spLocks noChangeArrowheads="1"/>
          </p:cNvSpPr>
          <p:nvPr userDrawn="1"/>
        </p:nvSpPr>
        <p:spPr bwMode="auto">
          <a:xfrm>
            <a:off x="2770188" y="1928813"/>
            <a:ext cx="376964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02   </a:t>
            </a:r>
            <a:r>
              <a:rPr lang="zh-CN" altLang="en-US" sz="2400" dirty="0" smtClean="0">
                <a:solidFill>
                  <a:srgbClr val="595959"/>
                </a:solidFill>
                <a:latin typeface="Impact" pitchFamily="34" charset="0"/>
                <a:ea typeface="微软雅黑" pitchFamily="34" charset="-122"/>
              </a:rPr>
              <a:t>图形系统</a:t>
            </a:r>
            <a:endParaRPr lang="zh-CN" altLang="en-US" sz="2400" dirty="0" smtClean="0">
              <a:solidFill>
                <a:srgbClr val="595959"/>
              </a:solidFill>
              <a:latin typeface="微软雅黑" pitchFamily="34" charset="-122"/>
              <a:ea typeface="微软雅黑" pitchFamily="34" charset="-122"/>
            </a:endParaRPr>
          </a:p>
        </p:txBody>
      </p:sp>
      <p:sp>
        <p:nvSpPr>
          <p:cNvPr id="7" name="TextBox 11"/>
          <p:cNvSpPr txBox="1">
            <a:spLocks noChangeArrowheads="1"/>
          </p:cNvSpPr>
          <p:nvPr userDrawn="1"/>
        </p:nvSpPr>
        <p:spPr bwMode="auto">
          <a:xfrm>
            <a:off x="2770187" y="2470944"/>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03   </a:t>
            </a:r>
            <a:r>
              <a:rPr lang="zh-CN" altLang="en-US" sz="2400" dirty="0" smtClean="0">
                <a:solidFill>
                  <a:srgbClr val="595959"/>
                </a:solidFill>
                <a:latin typeface="Impact" pitchFamily="34" charset="0"/>
                <a:ea typeface="微软雅黑" pitchFamily="34" charset="-122"/>
              </a:rPr>
              <a:t>二维图形生成</a:t>
            </a:r>
            <a:endParaRPr lang="zh-CN" altLang="en-US" sz="2400" dirty="0" smtClean="0">
              <a:solidFill>
                <a:srgbClr val="595959"/>
              </a:solidFill>
              <a:latin typeface="微软雅黑" pitchFamily="34" charset="-122"/>
              <a:ea typeface="微软雅黑" pitchFamily="34" charset="-122"/>
            </a:endParaRPr>
          </a:p>
        </p:txBody>
      </p:sp>
      <p:pic>
        <p:nvPicPr>
          <p:cNvPr id="9" name="图片 8"/>
          <p:cNvPicPr>
            <a:picLocks noChangeAspect="1"/>
          </p:cNvPicPr>
          <p:nvPr userDrawn="1"/>
        </p:nvPicPr>
        <p:blipFill>
          <a:blip r:embed="rId3"/>
          <a:stretch>
            <a:fillRect/>
          </a:stretch>
        </p:blipFill>
        <p:spPr>
          <a:xfrm>
            <a:off x="0" y="0"/>
            <a:ext cx="1643366" cy="1943100"/>
          </a:xfrm>
          <a:prstGeom prst="rect">
            <a:avLst/>
          </a:prstGeom>
        </p:spPr>
      </p:pic>
      <p:sp>
        <p:nvSpPr>
          <p:cNvPr id="10" name="TextBox 11"/>
          <p:cNvSpPr txBox="1">
            <a:spLocks noChangeArrowheads="1"/>
          </p:cNvSpPr>
          <p:nvPr userDrawn="1"/>
        </p:nvSpPr>
        <p:spPr bwMode="auto">
          <a:xfrm>
            <a:off x="2770187" y="2962277"/>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04   </a:t>
            </a:r>
            <a:r>
              <a:rPr lang="zh-CN" altLang="en-US" sz="2400" dirty="0" smtClean="0">
                <a:solidFill>
                  <a:srgbClr val="595959"/>
                </a:solidFill>
                <a:latin typeface="Impact" pitchFamily="34" charset="0"/>
                <a:ea typeface="微软雅黑" pitchFamily="34" charset="-122"/>
              </a:rPr>
              <a:t>图形几何变换</a:t>
            </a:r>
            <a:endParaRPr lang="zh-CN" altLang="en-US" sz="2400" dirty="0" smtClean="0">
              <a:solidFill>
                <a:srgbClr val="595959"/>
              </a:solidFill>
              <a:latin typeface="微软雅黑" pitchFamily="34" charset="-122"/>
              <a:ea typeface="微软雅黑" pitchFamily="34" charset="-122"/>
            </a:endParaRPr>
          </a:p>
        </p:txBody>
      </p:sp>
      <p:sp>
        <p:nvSpPr>
          <p:cNvPr id="11" name="TextBox 11"/>
          <p:cNvSpPr txBox="1">
            <a:spLocks noChangeArrowheads="1"/>
          </p:cNvSpPr>
          <p:nvPr userDrawn="1"/>
        </p:nvSpPr>
        <p:spPr bwMode="auto">
          <a:xfrm>
            <a:off x="2770187" y="3456783"/>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05   </a:t>
            </a:r>
            <a:r>
              <a:rPr lang="zh-CN" altLang="en-US" sz="2400" dirty="0" smtClean="0">
                <a:solidFill>
                  <a:srgbClr val="595959"/>
                </a:solidFill>
                <a:latin typeface="Impact" pitchFamily="34" charset="0"/>
                <a:ea typeface="微软雅黑" pitchFamily="34" charset="-122"/>
              </a:rPr>
              <a:t>二维观察</a:t>
            </a:r>
            <a:endParaRPr lang="zh-CN" altLang="en-US" sz="2400" dirty="0" smtClean="0">
              <a:solidFill>
                <a:srgbClr val="595959"/>
              </a:solidFill>
              <a:latin typeface="微软雅黑" pitchFamily="34" charset="-122"/>
              <a:ea typeface="微软雅黑" pitchFamily="34" charset="-122"/>
            </a:endParaRPr>
          </a:p>
        </p:txBody>
      </p:sp>
      <p:sp>
        <p:nvSpPr>
          <p:cNvPr id="12" name="TextBox 11"/>
          <p:cNvSpPr txBox="1">
            <a:spLocks noChangeArrowheads="1"/>
          </p:cNvSpPr>
          <p:nvPr userDrawn="1"/>
        </p:nvSpPr>
        <p:spPr bwMode="auto">
          <a:xfrm>
            <a:off x="2770187" y="3976291"/>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06   </a:t>
            </a:r>
            <a:r>
              <a:rPr lang="zh-CN" altLang="en-US" sz="2400" dirty="0" smtClean="0">
                <a:solidFill>
                  <a:srgbClr val="595959"/>
                </a:solidFill>
                <a:latin typeface="Impact" pitchFamily="34" charset="0"/>
                <a:ea typeface="微软雅黑" pitchFamily="34" charset="-122"/>
              </a:rPr>
              <a:t>三维观察</a:t>
            </a:r>
            <a:endParaRPr lang="zh-CN" altLang="en-US" sz="2400" dirty="0" smtClean="0">
              <a:solidFill>
                <a:srgbClr val="595959"/>
              </a:solidFill>
              <a:latin typeface="微软雅黑" pitchFamily="34" charset="-122"/>
              <a:ea typeface="微软雅黑" pitchFamily="34" charset="-122"/>
            </a:endParaRPr>
          </a:p>
        </p:txBody>
      </p:sp>
      <p:sp>
        <p:nvSpPr>
          <p:cNvPr id="13" name="TextBox 11"/>
          <p:cNvSpPr txBox="1">
            <a:spLocks noChangeArrowheads="1"/>
          </p:cNvSpPr>
          <p:nvPr userDrawn="1"/>
        </p:nvSpPr>
        <p:spPr bwMode="auto">
          <a:xfrm>
            <a:off x="2770187" y="4480125"/>
            <a:ext cx="380774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07   </a:t>
            </a:r>
            <a:r>
              <a:rPr lang="zh-CN" altLang="en-US" sz="2400" dirty="0" smtClean="0">
                <a:solidFill>
                  <a:srgbClr val="595959"/>
                </a:solidFill>
                <a:latin typeface="Impact" pitchFamily="34" charset="0"/>
                <a:ea typeface="微软雅黑" pitchFamily="34" charset="-122"/>
              </a:rPr>
              <a:t>三维对象</a:t>
            </a:r>
            <a:endParaRPr lang="zh-CN" altLang="en-US" sz="2400" dirty="0" smtClean="0">
              <a:solidFill>
                <a:srgbClr val="595959"/>
              </a:solidFill>
              <a:latin typeface="微软雅黑" pitchFamily="34" charset="-122"/>
              <a:ea typeface="微软雅黑" pitchFamily="34" charset="-122"/>
            </a:endParaRPr>
          </a:p>
        </p:txBody>
      </p:sp>
      <p:sp>
        <p:nvSpPr>
          <p:cNvPr id="14" name="TextBox 11"/>
          <p:cNvSpPr txBox="1">
            <a:spLocks noChangeArrowheads="1"/>
          </p:cNvSpPr>
          <p:nvPr userDrawn="1"/>
        </p:nvSpPr>
        <p:spPr bwMode="auto">
          <a:xfrm>
            <a:off x="2770187" y="4960145"/>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08   </a:t>
            </a:r>
            <a:r>
              <a:rPr lang="zh-CN" altLang="en-US" sz="2400" dirty="0" smtClean="0">
                <a:solidFill>
                  <a:srgbClr val="595959"/>
                </a:solidFill>
                <a:latin typeface="Impact" pitchFamily="34" charset="0"/>
                <a:ea typeface="微软雅黑" pitchFamily="34" charset="-122"/>
              </a:rPr>
              <a:t>真实感图形技术</a:t>
            </a:r>
            <a:endParaRPr lang="zh-CN" altLang="en-US" sz="2400" dirty="0" smtClean="0">
              <a:solidFill>
                <a:srgbClr val="595959"/>
              </a:solidFill>
              <a:latin typeface="微软雅黑" pitchFamily="34" charset="-122"/>
              <a:ea typeface="微软雅黑" pitchFamily="34" charset="-122"/>
            </a:endParaRPr>
          </a:p>
        </p:txBody>
      </p:sp>
      <p:sp>
        <p:nvSpPr>
          <p:cNvPr id="15" name="TextBox 11"/>
          <p:cNvSpPr txBox="1">
            <a:spLocks noChangeArrowheads="1"/>
          </p:cNvSpPr>
          <p:nvPr userDrawn="1"/>
        </p:nvSpPr>
        <p:spPr bwMode="auto">
          <a:xfrm>
            <a:off x="2770187" y="5494139"/>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09   </a:t>
            </a:r>
            <a:r>
              <a:rPr lang="zh-CN" altLang="en-US" sz="2400" dirty="0" smtClean="0">
                <a:solidFill>
                  <a:srgbClr val="595959"/>
                </a:solidFill>
                <a:latin typeface="Impact" pitchFamily="34" charset="0"/>
                <a:ea typeface="微软雅黑" pitchFamily="34" charset="-122"/>
              </a:rPr>
              <a:t>交互技术</a:t>
            </a:r>
            <a:endParaRPr lang="zh-CN" altLang="en-US" sz="2400" dirty="0" smtClean="0">
              <a:solidFill>
                <a:srgbClr val="595959"/>
              </a:solidFill>
              <a:latin typeface="微软雅黑" pitchFamily="34" charset="-122"/>
              <a:ea typeface="微软雅黑" pitchFamily="34" charset="-122"/>
            </a:endParaRPr>
          </a:p>
        </p:txBody>
      </p:sp>
      <p:sp>
        <p:nvSpPr>
          <p:cNvPr id="16" name="TextBox 11"/>
          <p:cNvSpPr txBox="1">
            <a:spLocks noChangeArrowheads="1"/>
          </p:cNvSpPr>
          <p:nvPr userDrawn="1"/>
        </p:nvSpPr>
        <p:spPr bwMode="auto">
          <a:xfrm>
            <a:off x="2770186" y="5973962"/>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10   </a:t>
            </a:r>
            <a:r>
              <a:rPr lang="zh-CN" altLang="en-US" sz="2400" dirty="0" smtClean="0">
                <a:solidFill>
                  <a:srgbClr val="595959"/>
                </a:solidFill>
                <a:latin typeface="Impact" pitchFamily="34" charset="0"/>
                <a:ea typeface="微软雅黑" pitchFamily="34" charset="-122"/>
              </a:rPr>
              <a:t>计算机动画</a:t>
            </a:r>
            <a:endParaRPr lang="zh-CN" altLang="en-US" sz="2400" dirty="0" smtClean="0">
              <a:solidFill>
                <a:srgbClr val="595959"/>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7343CC4-3289-4E3A-9790-EDDCB344715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011413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B2429A3-EA15-40B8-B3A4-FB12AD99EDF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002681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4CD0CF1-1B82-419D-B630-8AD430ADECC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279570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30A692F3-1A0F-46B9-A00A-61B1312FEC5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7176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1"/>
          <p:cNvSpPr/>
          <p:nvPr userDrawn="1"/>
        </p:nvSpPr>
        <p:spPr>
          <a:xfrm flipH="1">
            <a:off x="9143999" y="0"/>
            <a:ext cx="4571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916446" y="0"/>
            <a:ext cx="214313"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矩形 1"/>
          <p:cNvSpPr/>
          <p:nvPr userDrawn="1"/>
        </p:nvSpPr>
        <p:spPr>
          <a:xfrm>
            <a:off x="-12700" y="0"/>
            <a:ext cx="9215438" cy="4740275"/>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Text Box 2"/>
          <p:cNvSpPr txBox="1">
            <a:spLocks noChangeArrowheads="1"/>
          </p:cNvSpPr>
          <p:nvPr userDrawn="1"/>
        </p:nvSpPr>
        <p:spPr bwMode="auto">
          <a:xfrm>
            <a:off x="2908300" y="4984750"/>
            <a:ext cx="332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en-US" altLang="zh-CN" sz="3600" b="1" dirty="0" smtClean="0">
                <a:solidFill>
                  <a:srgbClr val="595959"/>
                </a:solidFill>
                <a:latin typeface="微软雅黑" pitchFamily="34" charset="-122"/>
                <a:ea typeface="微软雅黑" pitchFamily="34" charset="-122"/>
                <a:sym typeface="Arial" charset="0"/>
              </a:rPr>
              <a:t>THANKS</a:t>
            </a:r>
            <a:endParaRPr lang="zh-CN" altLang="en-US" sz="3600" b="1" dirty="0" smtClean="0">
              <a:solidFill>
                <a:srgbClr val="595959"/>
              </a:solidFill>
              <a:latin typeface="微软雅黑" pitchFamily="34" charset="-122"/>
              <a:ea typeface="微软雅黑" pitchFamily="34" charset="-122"/>
              <a:sym typeface="Arial" charset="0"/>
            </a:endParaRPr>
          </a:p>
        </p:txBody>
      </p:sp>
      <p:cxnSp>
        <p:nvCxnSpPr>
          <p:cNvPr id="4" name="直接连接符 3"/>
          <p:cNvCxnSpPr/>
          <p:nvPr userDrawn="1"/>
        </p:nvCxnSpPr>
        <p:spPr>
          <a:xfrm>
            <a:off x="2249488" y="5700713"/>
            <a:ext cx="46450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9225" y="2223295"/>
            <a:ext cx="2936875" cy="2202656"/>
          </a:xfrm>
          <a:prstGeom prst="rect">
            <a:avLst/>
          </a:pr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66269" y="2228851"/>
            <a:ext cx="2944018" cy="2248903"/>
          </a:xfrm>
          <a:prstGeom prst="rect">
            <a:avLst/>
          </a:prstGeom>
        </p:spPr>
      </p:pic>
      <p:pic>
        <p:nvPicPr>
          <p:cNvPr id="10" name="图片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235700" y="2189982"/>
            <a:ext cx="2908300" cy="23266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4"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 calcmode="lin" valueType="num">
                                      <p:cBhvr>
                                        <p:cTn id="15" dur="500" fill="hold"/>
                                        <p:tgtEl>
                                          <p:spTgt spid="3"/>
                                        </p:tgtEl>
                                        <p:attrNameLst>
                                          <p:attrName>style.rotation</p:attrName>
                                        </p:attrNameLst>
                                      </p:cBhvr>
                                      <p:tavLst>
                                        <p:tav tm="0">
                                          <p:val>
                                            <p:fltVal val="360"/>
                                          </p:val>
                                        </p:tav>
                                        <p:tav tm="100000">
                                          <p:val>
                                            <p:fltVal val="0"/>
                                          </p:val>
                                        </p:tav>
                                      </p:tavLst>
                                    </p:anim>
                                    <p:animEffect transition="in" filter="fade">
                                      <p:cBhvr>
                                        <p:cTn id="16" dur="500"/>
                                        <p:tgtEl>
                                          <p:spTgt spid="3"/>
                                        </p:tgtEl>
                                      </p:cBhvr>
                                    </p:animEffect>
                                  </p:childTnLst>
                                </p:cTn>
                              </p:par>
                              <p:par>
                                <p:cTn id="17" presetID="52" presetClass="entr" presetSubtype="0" fill="hold" nodeType="withEffect">
                                  <p:stCondLst>
                                    <p:cond delay="200"/>
                                  </p:stCondLst>
                                  <p:childTnLst>
                                    <p:set>
                                      <p:cBhvr>
                                        <p:cTn id="18" dur="1" fill="hold">
                                          <p:stCondLst>
                                            <p:cond delay="0"/>
                                          </p:stCondLst>
                                        </p:cTn>
                                        <p:tgtEl>
                                          <p:spTgt spid="8"/>
                                        </p:tgtEl>
                                        <p:attrNameLst>
                                          <p:attrName>style.visibility</p:attrName>
                                        </p:attrNameLst>
                                      </p:cBhvr>
                                      <p:to>
                                        <p:strVal val="visible"/>
                                      </p:to>
                                    </p:set>
                                    <p:animScale>
                                      <p:cBhvr>
                                        <p:cTn id="19" dur="5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500" decel="50000" fill="hold">
                                          <p:stCondLst>
                                            <p:cond delay="0"/>
                                          </p:stCondLst>
                                        </p:cTn>
                                        <p:tgtEl>
                                          <p:spTgt spid="8"/>
                                        </p:tgtEl>
                                        <p:attrNameLst>
                                          <p:attrName>ppt_x</p:attrName>
                                          <p:attrName>ppt_y</p:attrName>
                                        </p:attrNameLst>
                                      </p:cBhvr>
                                    </p:animMotion>
                                    <p:animEffect transition="in" filter="fade">
                                      <p:cBhvr>
                                        <p:cTn id="21" dur="500"/>
                                        <p:tgtEl>
                                          <p:spTgt spid="8"/>
                                        </p:tgtEl>
                                      </p:cBhvr>
                                    </p:animEffect>
                                  </p:childTnLst>
                                </p:cTn>
                              </p:par>
                            </p:childTnLst>
                          </p:cTn>
                        </p:par>
                        <p:par>
                          <p:cTn id="22" fill="hold">
                            <p:stCondLst>
                              <p:cond delay="700"/>
                            </p:stCondLst>
                            <p:childTnLst>
                              <p:par>
                                <p:cTn id="23" presetID="52"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Scale>
                                      <p:cBhvr>
                                        <p:cTn id="25" dur="5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500" decel="50000" fill="hold">
                                          <p:stCondLst>
                                            <p:cond delay="0"/>
                                          </p:stCondLst>
                                        </p:cTn>
                                        <p:tgtEl>
                                          <p:spTgt spid="9"/>
                                        </p:tgtEl>
                                        <p:attrNameLst>
                                          <p:attrName>ppt_x</p:attrName>
                                          <p:attrName>ppt_y</p:attrName>
                                        </p:attrNameLst>
                                      </p:cBhvr>
                                    </p:animMotion>
                                    <p:animEffect transition="in" filter="fade">
                                      <p:cBhvr>
                                        <p:cTn id="27" dur="500"/>
                                        <p:tgtEl>
                                          <p:spTgt spid="9"/>
                                        </p:tgtEl>
                                      </p:cBhvr>
                                    </p:animEffect>
                                  </p:childTnLst>
                                </p:cTn>
                              </p:par>
                            </p:childTnLst>
                          </p:cTn>
                        </p:par>
                        <p:par>
                          <p:cTn id="28" fill="hold">
                            <p:stCondLst>
                              <p:cond delay="1200"/>
                            </p:stCondLst>
                            <p:childTnLst>
                              <p:par>
                                <p:cTn id="29" presetID="52"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Scale>
                                      <p:cBhvr>
                                        <p:cTn id="31" dur="5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10"/>
                                        </p:tgtEl>
                                        <p:attrNameLst>
                                          <p:attrName>ppt_x</p:attrName>
                                          <p:attrName>ppt_y</p:attrName>
                                        </p:attrNameLst>
                                      </p:cBhvr>
                                    </p:animMotion>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7" name="矩形 6"/>
          <p:cNvSpPr/>
          <p:nvPr userDrawn="1"/>
        </p:nvSpPr>
        <p:spPr>
          <a:xfrm>
            <a:off x="0" y="6338888"/>
            <a:ext cx="431800" cy="519112"/>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431800" y="6338888"/>
            <a:ext cx="8712200" cy="51911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燕尾形 10"/>
          <p:cNvSpPr/>
          <p:nvPr userDrawn="1"/>
        </p:nvSpPr>
        <p:spPr>
          <a:xfrm>
            <a:off x="144463" y="6475413"/>
            <a:ext cx="141287" cy="246062"/>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029" name="椭圆 11"/>
          <p:cNvSpPr>
            <a:spLocks noChangeArrowheads="1"/>
          </p:cNvSpPr>
          <p:nvPr userDrawn="1"/>
        </p:nvSpPr>
        <p:spPr bwMode="auto">
          <a:xfrm>
            <a:off x="8478838" y="6438900"/>
            <a:ext cx="360362" cy="360363"/>
          </a:xfrm>
          <a:prstGeom prst="ellipse">
            <a:avLst/>
          </a:prstGeom>
          <a:solidFill>
            <a:srgbClr val="FFFFFF">
              <a:alpha val="3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endParaRPr lang="zh-CN" altLang="en-US" smtClean="0">
              <a:solidFill>
                <a:srgbClr val="FFFFFF"/>
              </a:solidFill>
              <a:latin typeface="微软雅黑" pitchFamily="34" charset="-122"/>
              <a:ea typeface="微软雅黑" pitchFamily="34" charset="-122"/>
            </a:endParaRPr>
          </a:p>
        </p:txBody>
      </p:sp>
      <p:sp>
        <p:nvSpPr>
          <p:cNvPr id="1030" name="TextBox 15"/>
          <p:cNvSpPr txBox="1">
            <a:spLocks noChangeArrowheads="1"/>
          </p:cNvSpPr>
          <p:nvPr userDrawn="1"/>
        </p:nvSpPr>
        <p:spPr bwMode="auto">
          <a:xfrm>
            <a:off x="8408988" y="6450013"/>
            <a:ext cx="4873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fld id="{FD099D76-08D0-4B6E-BCB9-DE45497CD497}" type="slidenum">
              <a:rPr lang="zh-CN" altLang="en-US" sz="1600" smtClean="0">
                <a:solidFill>
                  <a:srgbClr val="FFFFFF"/>
                </a:solidFill>
                <a:latin typeface="Arial Unicode MS" pitchFamily="34" charset="-122"/>
                <a:ea typeface="Arial Unicode MS" pitchFamily="34" charset="-122"/>
                <a:cs typeface="Arial Unicode MS" pitchFamily="34" charset="-122"/>
              </a:rPr>
              <a:pPr algn="ctr" eaLnBrk="1" hangingPunct="1">
                <a:defRPr/>
              </a:pPr>
              <a:t>‹#›</a:t>
            </a:fld>
            <a:r>
              <a:rPr lang="zh-CN" altLang="en-US" sz="1600" smtClean="0">
                <a:solidFill>
                  <a:srgbClr val="FFFFFF"/>
                </a:solidFill>
                <a:latin typeface="Arial Unicode MS" pitchFamily="34" charset="-122"/>
                <a:ea typeface="Arial Unicode MS" pitchFamily="34" charset="-122"/>
                <a:cs typeface="Arial Unicode MS" pitchFamily="34" charset="-122"/>
              </a:rPr>
              <a:t> </a:t>
            </a:r>
          </a:p>
        </p:txBody>
      </p:sp>
      <p:sp>
        <p:nvSpPr>
          <p:cNvPr id="8" name="任意多边形 7"/>
          <p:cNvSpPr/>
          <p:nvPr userDrawn="1"/>
        </p:nvSpPr>
        <p:spPr>
          <a:xfrm>
            <a:off x="431800" y="201613"/>
            <a:ext cx="647700" cy="863600"/>
          </a:xfrm>
          <a:custGeom>
            <a:avLst/>
            <a:gdLst>
              <a:gd name="connsiteX0" fmla="*/ 0 w 864000"/>
              <a:gd name="connsiteY0" fmla="*/ 0 h 864000"/>
              <a:gd name="connsiteX1" fmla="*/ 864000 w 864000"/>
              <a:gd name="connsiteY1" fmla="*/ 0 h 864000"/>
              <a:gd name="connsiteX2" fmla="*/ 864000 w 864000"/>
              <a:gd name="connsiteY2" fmla="*/ 261737 h 864000"/>
              <a:gd name="connsiteX3" fmla="*/ 751007 w 864000"/>
              <a:gd name="connsiteY3" fmla="*/ 261737 h 864000"/>
              <a:gd name="connsiteX4" fmla="*/ 751007 w 864000"/>
              <a:gd name="connsiteY4" fmla="*/ 112993 h 864000"/>
              <a:gd name="connsiteX5" fmla="*/ 112993 w 864000"/>
              <a:gd name="connsiteY5" fmla="*/ 112993 h 864000"/>
              <a:gd name="connsiteX6" fmla="*/ 112993 w 864000"/>
              <a:gd name="connsiteY6" fmla="*/ 751007 h 864000"/>
              <a:gd name="connsiteX7" fmla="*/ 246681 w 864000"/>
              <a:gd name="connsiteY7" fmla="*/ 751007 h 864000"/>
              <a:gd name="connsiteX8" fmla="*/ 246681 w 864000"/>
              <a:gd name="connsiteY8" fmla="*/ 864000 h 864000"/>
              <a:gd name="connsiteX9" fmla="*/ 0 w 864000"/>
              <a:gd name="connsiteY9" fmla="*/ 86400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000" h="864000">
                <a:moveTo>
                  <a:pt x="0" y="0"/>
                </a:moveTo>
                <a:lnTo>
                  <a:pt x="864000" y="0"/>
                </a:lnTo>
                <a:lnTo>
                  <a:pt x="864000" y="261737"/>
                </a:lnTo>
                <a:lnTo>
                  <a:pt x="751007" y="261737"/>
                </a:lnTo>
                <a:lnTo>
                  <a:pt x="751007" y="112993"/>
                </a:lnTo>
                <a:lnTo>
                  <a:pt x="112993" y="112993"/>
                </a:lnTo>
                <a:lnTo>
                  <a:pt x="112993" y="751007"/>
                </a:lnTo>
                <a:lnTo>
                  <a:pt x="246681" y="751007"/>
                </a:lnTo>
                <a:lnTo>
                  <a:pt x="246681" y="864000"/>
                </a:lnTo>
                <a:lnTo>
                  <a:pt x="0" y="864000"/>
                </a:lnTo>
                <a:close/>
              </a:path>
            </a:pathLst>
          </a:cu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85" r:id="rId7"/>
    <p:sldLayoutId id="2147483692" r:id="rId8"/>
    <p:sldLayoutId id="2147483693" r:id="rId9"/>
    <p:sldLayoutId id="2147483694" r:id="rId10"/>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zh-CN">
              <a:solidFill>
                <a:srgbClr val="000000"/>
              </a:solidFill>
              <a:latin typeface="Arial" panose="020B0604020202020204" pitchFamily="34" charset="0"/>
              <a:ea typeface="宋体" panose="02010600030101010101" pitchFamily="2" charset="-122"/>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lvl1pPr>
          </a:lstStyle>
          <a:p>
            <a:pPr>
              <a:defRPr/>
            </a:pPr>
            <a:endParaRPr lang="en-US" altLang="zh-CN">
              <a:solidFill>
                <a:srgbClr val="000000"/>
              </a:solidFill>
              <a:latin typeface="Arial" panose="020B0604020202020204" pitchFamily="34" charset="0"/>
              <a:ea typeface="宋体" panose="02010600030101010101" pitchFamily="2" charset="-122"/>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D9A550BB-FCBF-4077-8399-7882CF9A1569}" type="slidenum">
              <a:rPr lang="en-US" altLang="zh-CN">
                <a:solidFill>
                  <a:srgbClr val="000000"/>
                </a:solidFill>
                <a:latin typeface="Arial" panose="020B0604020202020204" pitchFamily="34" charset="0"/>
                <a:ea typeface="宋体" panose="02010600030101010101" pitchFamily="2" charset="-122"/>
              </a:rPr>
              <a:pPr>
                <a:defRPr/>
              </a:pPr>
              <a:t>‹#›</a:t>
            </a:fld>
            <a:endParaRPr lang="en-US" altLang="zh-CN">
              <a:solidFill>
                <a:srgbClr val="00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952810860"/>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0.w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22.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21.w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png"/><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4.wmf"/></Relationships>
</file>

<file path=ppt/slides/_rels/slide2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27.emf"/><Relationship Id="rId5" Type="http://schemas.openxmlformats.org/officeDocument/2006/relationships/image" Target="../media/image26.wmf"/><Relationship Id="rId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9.xml"/><Relationship Id="rId7"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28.wmf"/><Relationship Id="rId4" Type="http://schemas.openxmlformats.org/officeDocument/2006/relationships/oleObject" Target="../embeddings/oleObject10.bin"/><Relationship Id="rId9" Type="http://schemas.openxmlformats.org/officeDocument/2006/relationships/image" Target="../media/image30.w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31.wmf"/><Relationship Id="rId4"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1.xml"/><Relationship Id="rId7"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32.wmf"/><Relationship Id="rId10" Type="http://schemas.openxmlformats.org/officeDocument/2006/relationships/image" Target="../media/image35.emf"/><Relationship Id="rId4" Type="http://schemas.openxmlformats.org/officeDocument/2006/relationships/oleObject" Target="../embeddings/oleObject14.bin"/><Relationship Id="rId9" Type="http://schemas.openxmlformats.org/officeDocument/2006/relationships/image" Target="../media/image34.wmf"/></Relationships>
</file>

<file path=ppt/slides/_rels/slide26.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notesSlide" Target="../notesSlides/notesSlide12.xml"/><Relationship Id="rId7" Type="http://schemas.openxmlformats.org/officeDocument/2006/relationships/oleObject" Target="../embeddings/oleObject18.bin"/><Relationship Id="rId12" Type="http://schemas.openxmlformats.org/officeDocument/2006/relationships/image" Target="../media/image39.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6.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38.wmf"/><Relationship Id="rId4" Type="http://schemas.openxmlformats.org/officeDocument/2006/relationships/image" Target="../media/image35.emf"/><Relationship Id="rId9" Type="http://schemas.openxmlformats.org/officeDocument/2006/relationships/oleObject" Target="../embeddings/oleObject19.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40.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5.png"/><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6.gif"/></Relationships>
</file>

<file path=ppt/slides/_rels/slide35.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e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5.png"/><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5.png"/><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4" Type="http://schemas.openxmlformats.org/officeDocument/2006/relationships/image" Target="../media/image58.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5.png"/><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2.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324130" y="5350809"/>
            <a:ext cx="3779837" cy="647700"/>
            <a:chOff x="5373175" y="2647864"/>
            <a:chExt cx="3600000" cy="648072"/>
          </a:xfrm>
        </p:grpSpPr>
        <p:sp>
          <p:nvSpPr>
            <p:cNvPr id="3" name="对角圆角矩形 2"/>
            <p:cNvSpPr/>
            <p:nvPr/>
          </p:nvSpPr>
          <p:spPr>
            <a:xfrm>
              <a:off x="5373175" y="2647864"/>
              <a:ext cx="3600000" cy="648072"/>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TextBox 6"/>
            <p:cNvSpPr txBox="1">
              <a:spLocks noChangeArrowheads="1"/>
            </p:cNvSpPr>
            <p:nvPr/>
          </p:nvSpPr>
          <p:spPr bwMode="auto">
            <a:xfrm>
              <a:off x="5506479" y="2787234"/>
              <a:ext cx="3466695" cy="369332"/>
            </a:xfrm>
            <a:prstGeom prst="rect">
              <a:avLst/>
            </a:prstGeom>
            <a:noFill/>
            <a:ln w="9525">
              <a:noFill/>
              <a:miter lim="800000"/>
              <a:headEnd/>
              <a:tailEnd/>
            </a:ln>
          </p:spPr>
          <p:txBody>
            <a:bodyPr lIns="0" tIns="0" rIns="0" bIns="0" anchor="ctr">
              <a:spAutoFit/>
            </a:bodyPr>
            <a:lstStyle/>
            <a:p>
              <a:pPr eaLnBrk="1" hangingPunct="1"/>
              <a:r>
                <a:rPr lang="zh-CN" altLang="en-US" sz="2400" b="1" dirty="0" smtClean="0">
                  <a:solidFill>
                    <a:srgbClr val="FF0000"/>
                  </a:solidFill>
                  <a:latin typeface="微软雅黑" pitchFamily="34" charset="-122"/>
                  <a:ea typeface="微软雅黑" pitchFamily="34" charset="-122"/>
                </a:rPr>
                <a:t>第</a:t>
              </a:r>
              <a:r>
                <a:rPr lang="en-US" altLang="zh-CN" sz="2400" b="1" dirty="0" smtClean="0">
                  <a:solidFill>
                    <a:srgbClr val="FF0000"/>
                  </a:solidFill>
                  <a:latin typeface="微软雅黑" pitchFamily="34" charset="-122"/>
                  <a:ea typeface="微软雅黑" pitchFamily="34" charset="-122"/>
                </a:rPr>
                <a:t>3</a:t>
              </a:r>
              <a:r>
                <a:rPr lang="zh-CN" altLang="en-US" sz="2400" b="1" dirty="0" smtClean="0">
                  <a:solidFill>
                    <a:srgbClr val="FF0000"/>
                  </a:solidFill>
                  <a:latin typeface="微软雅黑" pitchFamily="34" charset="-122"/>
                  <a:ea typeface="微软雅黑" pitchFamily="34" charset="-122"/>
                </a:rPr>
                <a:t>讲：</a:t>
              </a:r>
              <a:r>
                <a:rPr lang="zh-CN" altLang="en-US" sz="2400" b="1" dirty="0">
                  <a:solidFill>
                    <a:srgbClr val="FF0000"/>
                  </a:solidFill>
                  <a:latin typeface="微软雅黑" pitchFamily="34" charset="-122"/>
                  <a:ea typeface="微软雅黑" pitchFamily="34" charset="-122"/>
                </a:rPr>
                <a:t>二</a:t>
              </a:r>
              <a:r>
                <a:rPr lang="zh-CN" altLang="en-US" sz="2400" b="1" dirty="0" smtClean="0">
                  <a:solidFill>
                    <a:srgbClr val="FF0000"/>
                  </a:solidFill>
                  <a:latin typeface="微软雅黑" pitchFamily="34" charset="-122"/>
                  <a:ea typeface="微软雅黑" pitchFamily="34" charset="-122"/>
                </a:rPr>
                <a:t>维图形生成</a:t>
              </a:r>
              <a:endParaRPr lang="zh-CN" altLang="en-US" sz="2400" b="1" dirty="0">
                <a:solidFill>
                  <a:srgbClr val="FF0000"/>
                </a:solidFill>
                <a:latin typeface="微软雅黑" pitchFamily="34" charset="-122"/>
                <a:ea typeface="微软雅黑" pitchFamily="34" charset="-122"/>
              </a:endParaRPr>
            </a:p>
          </p:txBody>
        </p:sp>
      </p:grpSp>
      <p:pic>
        <p:nvPicPr>
          <p:cNvPr id="5" name="图片 4"/>
          <p:cNvPicPr>
            <a:picLocks noChangeAspect="1"/>
          </p:cNvPicPr>
          <p:nvPr/>
        </p:nvPicPr>
        <p:blipFill>
          <a:blip r:embed="rId2">
            <a:clrChange>
              <a:clrFrom>
                <a:srgbClr val="F8F8F8"/>
              </a:clrFrom>
              <a:clrTo>
                <a:srgbClr val="F8F8F8">
                  <a:alpha val="0"/>
                </a:srgbClr>
              </a:clrTo>
            </a:clrChange>
          </a:blip>
          <a:stretch>
            <a:fillRect/>
          </a:stretch>
        </p:blipFill>
        <p:spPr>
          <a:xfrm>
            <a:off x="658646" y="2887594"/>
            <a:ext cx="4210050" cy="771525"/>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2" name="Group 4"/>
          <p:cNvGrpSpPr>
            <a:grpSpLocks noChangeAspect="1"/>
          </p:cNvGrpSpPr>
          <p:nvPr/>
        </p:nvGrpSpPr>
        <p:grpSpPr bwMode="auto">
          <a:xfrm>
            <a:off x="4800600" y="3322636"/>
            <a:ext cx="4343400" cy="3001963"/>
            <a:chOff x="2340" y="2297"/>
            <a:chExt cx="4680" cy="3234"/>
          </a:xfrm>
          <a:solidFill>
            <a:schemeClr val="bg1"/>
          </a:solidFill>
        </p:grpSpPr>
        <p:sp>
          <p:nvSpPr>
            <p:cNvPr id="13" name="AutoShape 5"/>
            <p:cNvSpPr>
              <a:spLocks noChangeAspect="1" noChangeArrowheads="1"/>
            </p:cNvSpPr>
            <p:nvPr/>
          </p:nvSpPr>
          <p:spPr bwMode="auto">
            <a:xfrm>
              <a:off x="2340" y="2297"/>
              <a:ext cx="4680" cy="323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4" name="Group 6"/>
            <p:cNvGrpSpPr>
              <a:grpSpLocks/>
            </p:cNvGrpSpPr>
            <p:nvPr/>
          </p:nvGrpSpPr>
          <p:grpSpPr bwMode="auto">
            <a:xfrm>
              <a:off x="2340" y="2297"/>
              <a:ext cx="4680" cy="3113"/>
              <a:chOff x="2340" y="2297"/>
              <a:chExt cx="4680" cy="3113"/>
            </a:xfrm>
            <a:grpFill/>
          </p:grpSpPr>
          <p:sp>
            <p:nvSpPr>
              <p:cNvPr id="15" name="Line 7"/>
              <p:cNvSpPr>
                <a:spLocks noChangeShapeType="1"/>
              </p:cNvSpPr>
              <p:nvPr/>
            </p:nvSpPr>
            <p:spPr bwMode="auto">
              <a:xfrm flipH="1">
                <a:off x="2866" y="3498"/>
                <a:ext cx="18" cy="1912"/>
              </a:xfrm>
              <a:prstGeom prst="line">
                <a:avLst/>
              </a:prstGeom>
              <a:grpFill/>
              <a:ln w="9525">
                <a:solidFill>
                  <a:srgbClr val="000000"/>
                </a:solidFill>
                <a:round/>
                <a:headEnd/>
                <a:tailEnd/>
              </a:ln>
              <a:extLst/>
            </p:spPr>
            <p:txBody>
              <a:bodyPr/>
              <a:lstStyle/>
              <a:p>
                <a:endParaRPr lang="zh-CN" altLang="en-US"/>
              </a:p>
            </p:txBody>
          </p:sp>
          <p:sp>
            <p:nvSpPr>
              <p:cNvPr id="16" name="Line 8"/>
              <p:cNvSpPr>
                <a:spLocks noChangeShapeType="1"/>
              </p:cNvSpPr>
              <p:nvPr/>
            </p:nvSpPr>
            <p:spPr bwMode="auto">
              <a:xfrm>
                <a:off x="4051" y="2500"/>
                <a:ext cx="0" cy="2910"/>
              </a:xfrm>
              <a:prstGeom prst="line">
                <a:avLst/>
              </a:prstGeom>
              <a:grpFill/>
              <a:ln w="9525">
                <a:solidFill>
                  <a:srgbClr val="000000"/>
                </a:solidFill>
                <a:round/>
                <a:headEnd/>
                <a:tailEnd/>
              </a:ln>
              <a:extLst/>
            </p:spPr>
            <p:txBody>
              <a:bodyPr/>
              <a:lstStyle/>
              <a:p>
                <a:endParaRPr lang="zh-CN" altLang="en-US"/>
              </a:p>
            </p:txBody>
          </p:sp>
          <p:sp>
            <p:nvSpPr>
              <p:cNvPr id="17" name="Line 9"/>
              <p:cNvSpPr>
                <a:spLocks noChangeShapeType="1"/>
              </p:cNvSpPr>
              <p:nvPr/>
            </p:nvSpPr>
            <p:spPr bwMode="auto">
              <a:xfrm>
                <a:off x="5237" y="2500"/>
                <a:ext cx="0" cy="2910"/>
              </a:xfrm>
              <a:prstGeom prst="line">
                <a:avLst/>
              </a:prstGeom>
              <a:grpFill/>
              <a:ln w="9525">
                <a:solidFill>
                  <a:srgbClr val="000000"/>
                </a:solidFill>
                <a:round/>
                <a:headEnd/>
                <a:tailEnd/>
              </a:ln>
              <a:extLst/>
            </p:spPr>
            <p:txBody>
              <a:bodyPr/>
              <a:lstStyle/>
              <a:p>
                <a:endParaRPr lang="zh-CN" altLang="en-US"/>
              </a:p>
            </p:txBody>
          </p:sp>
          <p:sp>
            <p:nvSpPr>
              <p:cNvPr id="18" name="Line 10"/>
              <p:cNvSpPr>
                <a:spLocks noChangeShapeType="1"/>
              </p:cNvSpPr>
              <p:nvPr/>
            </p:nvSpPr>
            <p:spPr bwMode="auto">
              <a:xfrm>
                <a:off x="6488" y="2500"/>
                <a:ext cx="0" cy="2910"/>
              </a:xfrm>
              <a:prstGeom prst="line">
                <a:avLst/>
              </a:prstGeom>
              <a:grpFill/>
              <a:ln w="9525">
                <a:solidFill>
                  <a:srgbClr val="000000"/>
                </a:solidFill>
                <a:round/>
                <a:headEnd/>
                <a:tailEnd/>
              </a:ln>
              <a:extLst/>
            </p:spPr>
            <p:txBody>
              <a:bodyPr/>
              <a:lstStyle/>
              <a:p>
                <a:endParaRPr lang="zh-CN" altLang="en-US"/>
              </a:p>
            </p:txBody>
          </p:sp>
          <p:sp>
            <p:nvSpPr>
              <p:cNvPr id="19" name="Line 11"/>
              <p:cNvSpPr>
                <a:spLocks noChangeShapeType="1"/>
              </p:cNvSpPr>
              <p:nvPr/>
            </p:nvSpPr>
            <p:spPr bwMode="auto">
              <a:xfrm>
                <a:off x="2537" y="3738"/>
                <a:ext cx="4412" cy="0"/>
              </a:xfrm>
              <a:prstGeom prst="line">
                <a:avLst/>
              </a:prstGeom>
              <a:grpFill/>
              <a:ln w="9525">
                <a:solidFill>
                  <a:srgbClr val="000000"/>
                </a:solidFill>
                <a:round/>
                <a:headEnd/>
                <a:tailEnd/>
              </a:ln>
              <a:extLst/>
            </p:spPr>
            <p:txBody>
              <a:bodyPr/>
              <a:lstStyle/>
              <a:p>
                <a:endParaRPr lang="zh-CN" altLang="en-US"/>
              </a:p>
            </p:txBody>
          </p:sp>
          <p:sp>
            <p:nvSpPr>
              <p:cNvPr id="20" name="Line 12"/>
              <p:cNvSpPr>
                <a:spLocks noChangeShapeType="1"/>
              </p:cNvSpPr>
              <p:nvPr/>
            </p:nvSpPr>
            <p:spPr bwMode="auto">
              <a:xfrm>
                <a:off x="2544" y="4939"/>
                <a:ext cx="4476" cy="0"/>
              </a:xfrm>
              <a:prstGeom prst="line">
                <a:avLst/>
              </a:prstGeom>
              <a:grpFill/>
              <a:ln w="9525">
                <a:solidFill>
                  <a:srgbClr val="000000"/>
                </a:solidFill>
                <a:round/>
                <a:headEnd/>
                <a:tailEnd/>
              </a:ln>
              <a:extLst/>
            </p:spPr>
            <p:txBody>
              <a:bodyPr/>
              <a:lstStyle/>
              <a:p>
                <a:endParaRPr lang="zh-CN" altLang="en-US"/>
              </a:p>
            </p:txBody>
          </p:sp>
          <p:sp>
            <p:nvSpPr>
              <p:cNvPr id="21" name="Line 13"/>
              <p:cNvSpPr>
                <a:spLocks noChangeShapeType="1"/>
              </p:cNvSpPr>
              <p:nvPr/>
            </p:nvSpPr>
            <p:spPr bwMode="auto">
              <a:xfrm flipV="1">
                <a:off x="2340" y="2297"/>
                <a:ext cx="4402" cy="2655"/>
              </a:xfrm>
              <a:prstGeom prst="line">
                <a:avLst/>
              </a:prstGeom>
              <a:grpFill/>
              <a:ln w="38100">
                <a:solidFill>
                  <a:srgbClr val="FF0000"/>
                </a:solidFill>
                <a:round/>
                <a:headEnd/>
                <a:tailEnd/>
              </a:ln>
              <a:extLst/>
            </p:spPr>
            <p:txBody>
              <a:bodyPr/>
              <a:lstStyle/>
              <a:p>
                <a:endParaRPr lang="zh-CN" altLang="en-US"/>
              </a:p>
            </p:txBody>
          </p:sp>
          <p:sp>
            <p:nvSpPr>
              <p:cNvPr id="22" name="Oval 14"/>
              <p:cNvSpPr>
                <a:spLocks noChangeArrowheads="1"/>
              </p:cNvSpPr>
              <p:nvPr/>
            </p:nvSpPr>
            <p:spPr bwMode="auto">
              <a:xfrm>
                <a:off x="2805" y="3664"/>
                <a:ext cx="131" cy="123"/>
              </a:xfrm>
              <a:prstGeom prst="ellipse">
                <a:avLst/>
              </a:prstGeom>
              <a:solidFill>
                <a:srgbClr val="FF9300"/>
              </a:solidFill>
              <a:ln w="9525">
                <a:solidFill>
                  <a:srgbClr val="000000"/>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Oval 15"/>
              <p:cNvSpPr>
                <a:spLocks noChangeArrowheads="1"/>
              </p:cNvSpPr>
              <p:nvPr/>
            </p:nvSpPr>
            <p:spPr bwMode="auto">
              <a:xfrm>
                <a:off x="2814" y="4883"/>
                <a:ext cx="131" cy="124"/>
              </a:xfrm>
              <a:prstGeom prst="ellipse">
                <a:avLst/>
              </a:prstGeom>
              <a:solidFill>
                <a:srgbClr val="FF0000"/>
              </a:solidFill>
              <a:ln w="9525">
                <a:solidFill>
                  <a:srgbClr val="000000"/>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 name="Oval 16"/>
              <p:cNvSpPr>
                <a:spLocks noChangeArrowheads="1"/>
              </p:cNvSpPr>
              <p:nvPr/>
            </p:nvSpPr>
            <p:spPr bwMode="auto">
              <a:xfrm>
                <a:off x="3971" y="3653"/>
                <a:ext cx="130" cy="124"/>
              </a:xfrm>
              <a:prstGeom prst="ellipse">
                <a:avLst/>
              </a:prstGeom>
              <a:solidFill>
                <a:srgbClr val="FF0000"/>
              </a:solidFill>
              <a:ln w="9525">
                <a:solidFill>
                  <a:srgbClr val="000000"/>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5" name="Oval 17"/>
              <p:cNvSpPr>
                <a:spLocks noChangeArrowheads="1"/>
              </p:cNvSpPr>
              <p:nvPr/>
            </p:nvSpPr>
            <p:spPr bwMode="auto">
              <a:xfrm>
                <a:off x="3980" y="4871"/>
                <a:ext cx="130" cy="124"/>
              </a:xfrm>
              <a:prstGeom prst="ellipse">
                <a:avLst/>
              </a:prstGeom>
              <a:solidFill>
                <a:srgbClr val="FF9300"/>
              </a:solidFill>
              <a:ln w="9525">
                <a:solidFill>
                  <a:srgbClr val="000000"/>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Text Box 18"/>
              <p:cNvSpPr txBox="1">
                <a:spLocks noChangeArrowheads="1"/>
              </p:cNvSpPr>
              <p:nvPr/>
            </p:nvSpPr>
            <p:spPr bwMode="auto">
              <a:xfrm>
                <a:off x="3607" y="2924"/>
                <a:ext cx="777" cy="75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85039" tIns="0" rIns="85039" bIns="4252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2</a:t>
                </a:r>
                <a:endParaRPr lang="en-US" altLang="zh-CN" sz="3600" dirty="0"/>
              </a:p>
            </p:txBody>
          </p:sp>
          <p:sp>
            <p:nvSpPr>
              <p:cNvPr id="27" name="Text Box 19"/>
              <p:cNvSpPr txBox="1">
                <a:spLocks noChangeArrowheads="1"/>
              </p:cNvSpPr>
              <p:nvPr/>
            </p:nvSpPr>
            <p:spPr bwMode="auto">
              <a:xfrm>
                <a:off x="4147" y="4829"/>
                <a:ext cx="787" cy="441"/>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85039" tIns="0" rIns="85039" bIns="4252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i="1" dirty="0">
                    <a:solidFill>
                      <a:srgbClr val="000000"/>
                    </a:solidFill>
                    <a:latin typeface="Times New Roman" panose="02020603050405020304" pitchFamily="18" charset="0"/>
                  </a:rPr>
                  <a:t>P</a:t>
                </a:r>
                <a:r>
                  <a:rPr lang="en-US" altLang="zh-CN" baseline="-25000" dirty="0">
                    <a:solidFill>
                      <a:srgbClr val="000000"/>
                    </a:solidFill>
                    <a:latin typeface="Times New Roman" panose="02020603050405020304" pitchFamily="18" charset="0"/>
                  </a:rPr>
                  <a:t>1</a:t>
                </a:r>
                <a:endParaRPr lang="en-US" altLang="zh-CN" sz="3600" dirty="0"/>
              </a:p>
            </p:txBody>
          </p:sp>
          <p:sp>
            <p:nvSpPr>
              <p:cNvPr id="28" name="Line 20"/>
              <p:cNvSpPr>
                <a:spLocks noChangeShapeType="1"/>
              </p:cNvSpPr>
              <p:nvPr/>
            </p:nvSpPr>
            <p:spPr bwMode="auto">
              <a:xfrm>
                <a:off x="4140" y="4325"/>
                <a:ext cx="360" cy="6"/>
              </a:xfrm>
              <a:prstGeom prst="line">
                <a:avLst/>
              </a:prstGeom>
              <a:grpFill/>
              <a:ln w="9525">
                <a:solidFill>
                  <a:srgbClr val="000000"/>
                </a:solidFill>
                <a:round/>
                <a:headEnd type="triangle" w="med" len="med"/>
                <a:tailEnd/>
              </a:ln>
              <a:extLst/>
            </p:spPr>
            <p:txBody>
              <a:bodyPr/>
              <a:lstStyle/>
              <a:p>
                <a:endParaRPr lang="zh-CN" altLang="en-US"/>
              </a:p>
            </p:txBody>
          </p:sp>
          <p:sp>
            <p:nvSpPr>
              <p:cNvPr id="29" name="Text Box 21"/>
              <p:cNvSpPr txBox="1">
                <a:spLocks noChangeArrowheads="1"/>
              </p:cNvSpPr>
              <p:nvPr/>
            </p:nvSpPr>
            <p:spPr bwMode="auto">
              <a:xfrm>
                <a:off x="4360" y="4110"/>
                <a:ext cx="825" cy="5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i="1" dirty="0">
                    <a:solidFill>
                      <a:srgbClr val="000000"/>
                    </a:solidFill>
                    <a:latin typeface="Times New Roman" panose="02020603050405020304" pitchFamily="18" charset="0"/>
                  </a:rPr>
                  <a:t>M</a:t>
                </a:r>
                <a:endParaRPr lang="en-US" altLang="zh-CN" sz="3600" dirty="0"/>
              </a:p>
            </p:txBody>
          </p:sp>
          <p:sp>
            <p:nvSpPr>
              <p:cNvPr id="30" name="Oval 22"/>
              <p:cNvSpPr>
                <a:spLocks noChangeArrowheads="1"/>
              </p:cNvSpPr>
              <p:nvPr/>
            </p:nvSpPr>
            <p:spPr bwMode="auto">
              <a:xfrm>
                <a:off x="3968" y="3856"/>
                <a:ext cx="131" cy="124"/>
              </a:xfrm>
              <a:prstGeom prst="ellipse">
                <a:avLst/>
              </a:prstGeom>
              <a:solidFill>
                <a:srgbClr val="00B0F0"/>
              </a:solidFill>
              <a:ln w="9525">
                <a:solidFill>
                  <a:srgbClr val="000000"/>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Text Box 23"/>
              <p:cNvSpPr txBox="1">
                <a:spLocks noChangeArrowheads="1"/>
              </p:cNvSpPr>
              <p:nvPr/>
            </p:nvSpPr>
            <p:spPr bwMode="auto">
              <a:xfrm>
                <a:off x="4384" y="3701"/>
                <a:ext cx="801" cy="56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i="1" dirty="0">
                    <a:solidFill>
                      <a:srgbClr val="000000"/>
                    </a:solidFill>
                    <a:latin typeface="Times New Roman" panose="02020603050405020304" pitchFamily="18" charset="0"/>
                  </a:rPr>
                  <a:t>Q</a:t>
                </a:r>
                <a:endParaRPr lang="en-US" altLang="zh-CN" sz="3600" dirty="0"/>
              </a:p>
            </p:txBody>
          </p:sp>
          <p:sp>
            <p:nvSpPr>
              <p:cNvPr id="32" name="Line 24"/>
              <p:cNvSpPr>
                <a:spLocks noChangeShapeType="1"/>
              </p:cNvSpPr>
              <p:nvPr/>
            </p:nvSpPr>
            <p:spPr bwMode="auto">
              <a:xfrm>
                <a:off x="4161" y="3922"/>
                <a:ext cx="339" cy="1"/>
              </a:xfrm>
              <a:prstGeom prst="line">
                <a:avLst/>
              </a:prstGeom>
              <a:grpFill/>
              <a:ln w="9525">
                <a:solidFill>
                  <a:srgbClr val="000000"/>
                </a:solidFill>
                <a:round/>
                <a:headEnd type="triangle" w="med" len="med"/>
                <a:tailEnd/>
              </a:ln>
              <a:extLst/>
            </p:spPr>
            <p:txBody>
              <a:bodyPr/>
              <a:lstStyle/>
              <a:p>
                <a:endParaRPr lang="zh-CN" altLang="en-US"/>
              </a:p>
            </p:txBody>
          </p:sp>
          <p:grpSp>
            <p:nvGrpSpPr>
              <p:cNvPr id="33" name="Group 25"/>
              <p:cNvGrpSpPr>
                <a:grpSpLocks/>
              </p:cNvGrpSpPr>
              <p:nvPr/>
            </p:nvGrpSpPr>
            <p:grpSpPr bwMode="auto">
              <a:xfrm>
                <a:off x="3960" y="4247"/>
                <a:ext cx="180" cy="180"/>
                <a:chOff x="3420" y="6197"/>
                <a:chExt cx="360" cy="360"/>
              </a:xfrm>
              <a:grpFill/>
            </p:grpSpPr>
            <p:sp>
              <p:nvSpPr>
                <p:cNvPr id="35" name="Line 26"/>
                <p:cNvSpPr>
                  <a:spLocks noChangeShapeType="1"/>
                </p:cNvSpPr>
                <p:nvPr/>
              </p:nvSpPr>
              <p:spPr bwMode="auto">
                <a:xfrm>
                  <a:off x="3420" y="6197"/>
                  <a:ext cx="360" cy="360"/>
                </a:xfrm>
                <a:prstGeom prst="line">
                  <a:avLst/>
                </a:prstGeom>
                <a:grpFill/>
                <a:ln w="9525">
                  <a:solidFill>
                    <a:srgbClr val="000000"/>
                  </a:solidFill>
                  <a:round/>
                  <a:headEnd/>
                  <a:tailEnd/>
                </a:ln>
                <a:extLst/>
              </p:spPr>
              <p:txBody>
                <a:bodyPr/>
                <a:lstStyle/>
                <a:p>
                  <a:endParaRPr lang="zh-CN" altLang="en-US"/>
                </a:p>
              </p:txBody>
            </p:sp>
            <p:sp>
              <p:nvSpPr>
                <p:cNvPr id="36" name="Line 27"/>
                <p:cNvSpPr>
                  <a:spLocks noChangeShapeType="1"/>
                </p:cNvSpPr>
                <p:nvPr/>
              </p:nvSpPr>
              <p:spPr bwMode="auto">
                <a:xfrm flipH="1">
                  <a:off x="3420" y="6197"/>
                  <a:ext cx="360" cy="360"/>
                </a:xfrm>
                <a:prstGeom prst="line">
                  <a:avLst/>
                </a:prstGeom>
                <a:grpFill/>
                <a:ln w="9525">
                  <a:solidFill>
                    <a:srgbClr val="000000"/>
                  </a:solidFill>
                  <a:round/>
                  <a:headEnd/>
                  <a:tailEnd/>
                </a:ln>
                <a:extLst/>
              </p:spPr>
              <p:txBody>
                <a:bodyPr/>
                <a:lstStyle/>
                <a:p>
                  <a:endParaRPr lang="zh-CN" altLang="en-US"/>
                </a:p>
              </p:txBody>
            </p:sp>
          </p:grpSp>
          <p:sp>
            <p:nvSpPr>
              <p:cNvPr id="34" name="Text Box 28"/>
              <p:cNvSpPr txBox="1">
                <a:spLocks noChangeArrowheads="1"/>
              </p:cNvSpPr>
              <p:nvPr/>
            </p:nvSpPr>
            <p:spPr bwMode="auto">
              <a:xfrm>
                <a:off x="3036" y="4815"/>
                <a:ext cx="950" cy="45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85039" tIns="0" rIns="85039" bIns="4252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i="1" dirty="0">
                    <a:latin typeface="Times New Roman" panose="02020603050405020304" pitchFamily="18" charset="0"/>
                  </a:rPr>
                  <a:t>P </a:t>
                </a:r>
                <a:r>
                  <a:rPr lang="en-US" altLang="zh-CN" dirty="0">
                    <a:latin typeface="Times New Roman" panose="02020603050405020304" pitchFamily="18" charset="0"/>
                  </a:rPr>
                  <a:t>(</a:t>
                </a:r>
                <a:r>
                  <a:rPr lang="en-US" altLang="zh-CN" i="1" dirty="0" err="1" smtClean="0">
                    <a:latin typeface="Times New Roman" panose="02020603050405020304" pitchFamily="18" charset="0"/>
                  </a:rPr>
                  <a:t>x</a:t>
                </a:r>
                <a:r>
                  <a:rPr lang="en-US" altLang="zh-CN" i="1" baseline="-25000" dirty="0" err="1" smtClean="0">
                    <a:latin typeface="Times New Roman" panose="02020603050405020304" pitchFamily="18" charset="0"/>
                  </a:rPr>
                  <a:t>p</a:t>
                </a:r>
                <a:r>
                  <a:rPr lang="en-US" altLang="zh-CN" dirty="0" err="1" smtClean="0">
                    <a:latin typeface="Times New Roman" panose="02020603050405020304" pitchFamily="18" charset="0"/>
                  </a:rPr>
                  <a:t>,</a:t>
                </a:r>
                <a:r>
                  <a:rPr lang="en-US" altLang="zh-CN" i="1" dirty="0" err="1" smtClean="0">
                    <a:latin typeface="Times New Roman" panose="02020603050405020304" pitchFamily="18" charset="0"/>
                  </a:rPr>
                  <a:t>y</a:t>
                </a:r>
                <a:r>
                  <a:rPr lang="en-US" altLang="zh-CN" i="1" baseline="-25000" dirty="0" err="1" smtClean="0">
                    <a:latin typeface="Times New Roman" panose="02020603050405020304" pitchFamily="18" charset="0"/>
                  </a:rPr>
                  <a:t>p</a:t>
                </a:r>
                <a:r>
                  <a:rPr lang="en-US" altLang="zh-CN" dirty="0">
                    <a:latin typeface="Times New Roman" panose="02020603050405020304" pitchFamily="18" charset="0"/>
                  </a:rPr>
                  <a:t>)</a:t>
                </a:r>
                <a:endParaRPr lang="en-US" altLang="zh-CN" sz="3600" dirty="0"/>
              </a:p>
            </p:txBody>
          </p:sp>
        </p:grpSp>
      </p:grpSp>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317575"/>
            <a:ext cx="8578020" cy="3531106"/>
          </a:xfrm>
          <a:prstGeom prst="rect">
            <a:avLst/>
          </a:prstGeom>
          <a:noFill/>
          <a:ln w="9525">
            <a:noFill/>
            <a:miter lim="800000"/>
            <a:headEnd/>
            <a:tailEnd/>
          </a:ln>
        </p:spPr>
        <p:txBody>
          <a:bodyPr/>
          <a:lstStyle/>
          <a:p>
            <a:pPr eaLnBrk="1" hangingPunct="1">
              <a:lnSpc>
                <a:spcPct val="90000"/>
              </a:lnSpc>
            </a:pPr>
            <a:r>
              <a:rPr lang="en-US" altLang="zh-CN" sz="2800" b="1" dirty="0">
                <a:solidFill>
                  <a:srgbClr val="FF3300"/>
                </a:solidFill>
                <a:latin typeface="Times New Roman" panose="02020603050405020304" pitchFamily="18" charset="0"/>
                <a:cs typeface="Times New Roman" panose="02020603050405020304" pitchFamily="18" charset="0"/>
              </a:rPr>
              <a:t>1</a:t>
            </a:r>
            <a:r>
              <a:rPr lang="en-US" altLang="zh-CN" sz="2800" b="1" dirty="0" smtClean="0">
                <a:solidFill>
                  <a:srgbClr val="FF3300"/>
                </a:solidFill>
                <a:latin typeface="Times New Roman" panose="02020603050405020304" pitchFamily="18" charset="0"/>
                <a:cs typeface="Times New Roman" panose="02020603050405020304" pitchFamily="18" charset="0"/>
              </a:rPr>
              <a:t>. </a:t>
            </a:r>
            <a:r>
              <a:rPr lang="zh-CN" altLang="en-US" sz="2800" b="1" dirty="0" smtClean="0">
                <a:solidFill>
                  <a:srgbClr val="FF3300"/>
                </a:solidFill>
                <a:latin typeface="Times New Roman" panose="02020603050405020304" pitchFamily="18" charset="0"/>
                <a:cs typeface="Times New Roman" panose="02020603050405020304" pitchFamily="18" charset="0"/>
              </a:rPr>
              <a:t>构造</a:t>
            </a:r>
            <a:r>
              <a:rPr lang="zh-CN" altLang="en-US" sz="2800" b="1" dirty="0">
                <a:solidFill>
                  <a:srgbClr val="FF3300"/>
                </a:solidFill>
                <a:latin typeface="Times New Roman" panose="02020603050405020304" pitchFamily="18" charset="0"/>
                <a:cs typeface="Times New Roman" panose="02020603050405020304" pitchFamily="18" charset="0"/>
              </a:rPr>
              <a:t>判别式</a:t>
            </a:r>
          </a:p>
          <a:p>
            <a:pPr marL="342900" indent="-342900" eaLnBrk="1" hangingPunct="1">
              <a:lnSpc>
                <a:spcPct val="90000"/>
              </a:lnSpc>
              <a:buClr>
                <a:srgbClr val="FF9300"/>
              </a:buClr>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假定直线斜率</a:t>
            </a:r>
            <a:r>
              <a:rPr lang="en-US" altLang="zh-CN" sz="2400" dirty="0">
                <a:latin typeface="Times New Roman" panose="02020603050405020304" pitchFamily="18" charset="0"/>
                <a:cs typeface="Times New Roman" panose="02020603050405020304" pitchFamily="18" charset="0"/>
              </a:rPr>
              <a:t>0&lt;</a:t>
            </a:r>
            <a:r>
              <a:rPr lang="en-US" altLang="zh-CN" sz="2400" i="1" dirty="0">
                <a:latin typeface="Times New Roman" panose="02020603050405020304" pitchFamily="18" charset="0"/>
                <a:cs typeface="Times New Roman" panose="02020603050405020304" pitchFamily="18" charset="0"/>
              </a:rPr>
              <a:t>k</a:t>
            </a:r>
            <a:r>
              <a:rPr lang="en-US" altLang="zh-CN" sz="2400" dirty="0">
                <a:latin typeface="Times New Roman" panose="02020603050405020304" pitchFamily="18" charset="0"/>
                <a:cs typeface="Times New Roman" panose="02020603050405020304" pitchFamily="18" charset="0"/>
              </a:rPr>
              <a:t>&lt;1</a:t>
            </a:r>
            <a:r>
              <a:rPr lang="zh-CN" altLang="en-US" sz="2400" dirty="0">
                <a:latin typeface="Times New Roman" panose="02020603050405020304" pitchFamily="18" charset="0"/>
                <a:cs typeface="Times New Roman" panose="02020603050405020304" pitchFamily="18" charset="0"/>
              </a:rPr>
              <a:t>，且已确定当前处理过的像素点</a:t>
            </a:r>
            <a:r>
              <a:rPr lang="en-US" altLang="zh-CN" sz="2400" i="1" dirty="0">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x</a:t>
            </a:r>
            <a:r>
              <a:rPr lang="en-US" altLang="zh-CN" sz="2400" i="1" baseline="-25000" dirty="0" err="1">
                <a:latin typeface="Times New Roman" panose="02020603050405020304" pitchFamily="18" charset="0"/>
                <a:cs typeface="Times New Roman" panose="02020603050405020304" pitchFamily="18" charset="0"/>
              </a:rPr>
              <a:t>p</a:t>
            </a:r>
            <a:r>
              <a:rPr lang="en-US" altLang="zh-CN" sz="2400" dirty="0" err="1">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y</a:t>
            </a:r>
            <a:r>
              <a:rPr lang="en-US" altLang="zh-CN" sz="2400" i="1" baseline="-25000" dirty="0" err="1">
                <a:latin typeface="Times New Roman" panose="02020603050405020304" pitchFamily="18" charset="0"/>
                <a:cs typeface="Times New Roman" panose="02020603050405020304" pitchFamily="18" charset="0"/>
              </a:rPr>
              <a:t>p</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，则下一个与直线最接近的像素只能是</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或</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。设</a:t>
            </a:r>
            <a:r>
              <a:rPr lang="en-US" altLang="zh-CN" sz="2400" i="1" dirty="0">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为</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与</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的中点，</a:t>
            </a:r>
            <a:r>
              <a:rPr lang="en-US" altLang="zh-CN" sz="2400" i="1" dirty="0">
                <a:latin typeface="Times New Roman" panose="02020603050405020304" pitchFamily="18" charset="0"/>
                <a:cs typeface="Times New Roman" panose="02020603050405020304" pitchFamily="18" charset="0"/>
              </a:rPr>
              <a:t>Q</a:t>
            </a:r>
            <a:r>
              <a:rPr lang="zh-CN" altLang="en-US" sz="2400" dirty="0">
                <a:latin typeface="Times New Roman" panose="02020603050405020304" pitchFamily="18" charset="0"/>
                <a:cs typeface="Times New Roman" panose="02020603050405020304" pitchFamily="18" charset="0"/>
              </a:rPr>
              <a:t>为交点，见</a:t>
            </a:r>
            <a:r>
              <a:rPr lang="zh-CN" altLang="en-US" sz="2400" dirty="0" smtClean="0">
                <a:latin typeface="Times New Roman" panose="02020603050405020304" pitchFamily="18" charset="0"/>
                <a:cs typeface="Times New Roman" panose="02020603050405020304" pitchFamily="18" charset="0"/>
              </a:rPr>
              <a:t>图。</a:t>
            </a:r>
            <a:r>
              <a:rPr lang="zh-CN" altLang="en-US" sz="2400" dirty="0">
                <a:latin typeface="Times New Roman" panose="02020603050405020304" pitchFamily="18" charset="0"/>
                <a:cs typeface="Times New Roman" panose="02020603050405020304" pitchFamily="18" charset="0"/>
              </a:rPr>
              <a:t>现确定下一个要画的像素的位置。</a:t>
            </a:r>
          </a:p>
          <a:p>
            <a:pPr marL="342900" indent="-342900" eaLnBrk="1" hangingPunct="1">
              <a:lnSpc>
                <a:spcPct val="90000"/>
              </a:lnSpc>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如果</a:t>
            </a:r>
            <a:r>
              <a:rPr lang="en-US" altLang="zh-CN" sz="2400" i="1" dirty="0">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在</a:t>
            </a:r>
            <a:r>
              <a:rPr lang="en-US" altLang="zh-CN" sz="2400" i="1" dirty="0">
                <a:latin typeface="Times New Roman" panose="02020603050405020304" pitchFamily="18" charset="0"/>
                <a:cs typeface="Times New Roman" panose="02020603050405020304" pitchFamily="18" charset="0"/>
              </a:rPr>
              <a:t>Q</a:t>
            </a:r>
            <a:r>
              <a:rPr lang="zh-CN" altLang="en-US" sz="2400" dirty="0">
                <a:latin typeface="Times New Roman" panose="02020603050405020304" pitchFamily="18" charset="0"/>
                <a:cs typeface="Times New Roman" panose="02020603050405020304" pitchFamily="18" charset="0"/>
              </a:rPr>
              <a:t>下方，则</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离直线近，取</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a:t>
            </a:r>
          </a:p>
          <a:p>
            <a:pPr marL="342900" indent="-342900" eaLnBrk="1" hangingPunct="1">
              <a:lnSpc>
                <a:spcPct val="90000"/>
              </a:lnSpc>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如果</a:t>
            </a:r>
            <a:r>
              <a:rPr lang="en-US" altLang="zh-CN" sz="2400" i="1" dirty="0">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在</a:t>
            </a:r>
            <a:r>
              <a:rPr lang="en-US" altLang="zh-CN" sz="2400" i="1" dirty="0">
                <a:latin typeface="Times New Roman" panose="02020603050405020304" pitchFamily="18" charset="0"/>
                <a:cs typeface="Times New Roman" panose="02020603050405020304" pitchFamily="18" charset="0"/>
              </a:rPr>
              <a:t>Q</a:t>
            </a:r>
            <a:r>
              <a:rPr lang="zh-CN" altLang="en-US" sz="2400" dirty="0">
                <a:latin typeface="Times New Roman" panose="02020603050405020304" pitchFamily="18" charset="0"/>
                <a:cs typeface="Times New Roman" panose="02020603050405020304" pitchFamily="18" charset="0"/>
              </a:rPr>
              <a:t>上方，则</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离直线近，取</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endParaRPr lang="zh-CN" altLang="en-US" sz="2400" i="1" dirty="0">
              <a:latin typeface="Times New Roman" panose="02020603050405020304" pitchFamily="18" charset="0"/>
              <a:cs typeface="Times New Roman" panose="02020603050405020304" pitchFamily="18" charset="0"/>
            </a:endParaRPr>
          </a:p>
          <a:p>
            <a:pPr marL="342900" indent="-342900" eaLnBrk="1" hangingPunct="1">
              <a:lnSpc>
                <a:spcPct val="90000"/>
              </a:lnSpc>
              <a:buFont typeface="Arial" panose="020B0604020202020204" pitchFamily="34" charset="0"/>
              <a:buChar char="•"/>
            </a:pPr>
            <a:r>
              <a:rPr lang="en-US" altLang="zh-CN" sz="2400" i="1" dirty="0">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与</a:t>
            </a:r>
            <a:r>
              <a:rPr lang="en-US" altLang="zh-CN" sz="2400" i="1" dirty="0">
                <a:latin typeface="Times New Roman" panose="02020603050405020304" pitchFamily="18" charset="0"/>
                <a:cs typeface="Times New Roman" panose="02020603050405020304" pitchFamily="18" charset="0"/>
              </a:rPr>
              <a:t>Q</a:t>
            </a:r>
            <a:r>
              <a:rPr lang="zh-CN" altLang="en-US" sz="2400" dirty="0">
                <a:latin typeface="Times New Roman" panose="02020603050405020304" pitchFamily="18" charset="0"/>
                <a:cs typeface="Times New Roman" panose="02020603050405020304" pitchFamily="18" charset="0"/>
              </a:rPr>
              <a:t>重合，</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任取一点</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eaLnBrk="1" hangingPunct="1">
              <a:lnSpc>
                <a:spcPct val="90000"/>
              </a:lnSpc>
            </a:pPr>
            <a:endParaRPr lang="zh-CN" altLang="en-US" sz="2400"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a:p>
            <a:pPr marL="342900" indent="-342900" eaLnBrk="1" hangingPunct="1">
              <a:lnSpc>
                <a:spcPct val="90000"/>
              </a:lnSpc>
              <a:buFont typeface="Arial" panose="020B0604020202020204" pitchFamily="34" charset="0"/>
              <a:buChar char="•"/>
            </a:pP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问题转换为如何判断</a:t>
            </a:r>
            <a:r>
              <a:rPr lang="en-US" altLang="zh-CN" sz="2400"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与</a:t>
            </a:r>
            <a:r>
              <a:rPr lang="en-US" altLang="zh-CN" sz="2400"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Q</a:t>
            </a:r>
            <a:r>
              <a:rPr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点的关系</a:t>
            </a:r>
            <a:r>
              <a:rPr lang="zh-CN" altLang="en-US" sz="2400" dirty="0"/>
              <a:t>。</a:t>
            </a:r>
          </a:p>
          <a:p>
            <a:pPr eaLnBrk="1" hangingPunct="1">
              <a:lnSpc>
                <a:spcPct val="90000"/>
              </a:lnSpc>
            </a:pPr>
            <a:endParaRPr lang="zh-CN" altLang="en-US" sz="2400" b="1" dirty="0"/>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smtClean="0">
                <a:latin typeface="黑体" panose="02010609060101010101" pitchFamily="49" charset="-122"/>
                <a:ea typeface="黑体" panose="02010609060101010101" pitchFamily="49" charset="-122"/>
                <a:cs typeface="Tahoma" panose="020B0604030504040204" pitchFamily="34" charset="0"/>
              </a:rPr>
              <a:t>4 </a:t>
            </a:r>
            <a:r>
              <a:rPr lang="zh-CN" altLang="en-US" sz="3600" b="1" dirty="0" smtClean="0">
                <a:latin typeface="黑体" panose="02010609060101010101" pitchFamily="49" charset="-122"/>
                <a:ea typeface="黑体" panose="02010609060101010101" pitchFamily="49" charset="-122"/>
                <a:cs typeface="Tahoma" panose="020B0604030504040204" pitchFamily="34" charset="0"/>
              </a:rPr>
              <a:t>中值画线法</a:t>
            </a:r>
            <a:endParaRPr lang="zh-CN" altLang="en-US"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7275990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lef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left)">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wipe(left)">
                                      <p:cBhvr>
                                        <p:cTn id="32"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959005" y="468311"/>
            <a:ext cx="7649100" cy="646331"/>
          </a:xfrm>
          <a:prstGeom prst="rect">
            <a:avLst/>
          </a:prstGeom>
        </p:spPr>
        <p:txBody>
          <a:bodyPr wrap="square">
            <a:spAutoFit/>
          </a:bodyPr>
          <a:lstStyle/>
          <a:p>
            <a:pPr lvl="0"/>
            <a:r>
              <a:rPr lang="zh-CN" altLang="en-US" sz="3600" b="1" dirty="0" smtClean="0">
                <a:latin typeface="黑体" panose="02010609060101010101" pitchFamily="49" charset="-122"/>
                <a:ea typeface="黑体" panose="02010609060101010101" pitchFamily="49" charset="-122"/>
              </a:rPr>
              <a:t>中值画线算法</a:t>
            </a:r>
            <a:endParaRPr lang="zh-CN" altLang="en-US" sz="3600" b="1" dirty="0">
              <a:latin typeface="黑体" panose="02010609060101010101" pitchFamily="49" charset="-122"/>
              <a:ea typeface="黑体" panose="02010609060101010101" pitchFamily="49" charset="-122"/>
            </a:endParaRPr>
          </a:p>
        </p:txBody>
      </p:sp>
      <p:grpSp>
        <p:nvGrpSpPr>
          <p:cNvPr id="19" name="组合 18"/>
          <p:cNvGrpSpPr>
            <a:grpSpLocks/>
          </p:cNvGrpSpPr>
          <p:nvPr/>
        </p:nvGrpSpPr>
        <p:grpSpPr bwMode="auto">
          <a:xfrm>
            <a:off x="155575" y="1114642"/>
            <a:ext cx="8655420" cy="5336493"/>
            <a:chOff x="620617" y="-450944"/>
            <a:chExt cx="8674524" cy="4163546"/>
          </a:xfrm>
        </p:grpSpPr>
        <p:sp>
          <p:nvSpPr>
            <p:cNvPr id="20" name="矩形 19"/>
            <p:cNvSpPr/>
            <p:nvPr/>
          </p:nvSpPr>
          <p:spPr>
            <a:xfrm flipV="1">
              <a:off x="620617" y="3510028"/>
              <a:ext cx="8674524"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921550" y="-450944"/>
              <a:ext cx="7976378" cy="4058165"/>
            </a:xfrm>
            <a:prstGeom prst="rect">
              <a:avLst/>
            </a:prstGeom>
            <a:solidFill>
              <a:schemeClr val="bg1"/>
            </a:solidFill>
          </p:spPr>
          <p:txBody>
            <a:bodyPr wrap="square">
              <a:spAutoFit/>
            </a:bodyPr>
            <a:lstStyle/>
            <a:p>
              <a:pPr marL="342900" indent="-342900">
                <a:buFont typeface="Arial" panose="020B0604020202020204" pitchFamily="34" charset="0"/>
                <a:buChar char="•"/>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假设直线方程为</a:t>
              </a:r>
            </a:p>
            <a:p>
              <a:pPr>
                <a:buFontTx/>
                <a:buNone/>
              </a:pP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               F</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err="1" smtClean="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dirty="0" err="1"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err="1" smtClean="0">
                  <a:latin typeface="Times New Roman" panose="02020603050405020304" pitchFamily="18" charset="0"/>
                  <a:ea typeface="宋体" panose="02010600030101010101" pitchFamily="2" charset="-122"/>
                  <a:cs typeface="Times New Roman" panose="02020603050405020304" pitchFamily="18" charset="0"/>
                </a:rPr>
                <a:t>y</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a:t>ax</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a:t>by</a:t>
              </a:r>
              <a:r>
                <a:rPr lang="en-US" altLang="zh-CN" sz="2400" b="1" dirty="0" err="1">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err="1">
                  <a:latin typeface="Times New Roman" panose="02020603050405020304" pitchFamily="18" charset="0"/>
                  <a:ea typeface="宋体" panose="02010600030101010101" pitchFamily="2" charset="-122"/>
                  <a:cs typeface="Times New Roman" panose="02020603050405020304" pitchFamily="18" charset="0"/>
                </a:rPr>
                <a:t>c</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=0</a:t>
              </a:r>
            </a:p>
            <a:p>
              <a:pPr>
                <a:buFontTx/>
                <a:buNone/>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a</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y</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y</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b</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c</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baseline="-25000" dirty="0" smtClean="0">
                  <a:latin typeface="Times New Roman" panose="02020603050405020304" pitchFamily="18" charset="0"/>
                  <a:ea typeface="宋体" panose="02010600030101010101" pitchFamily="2" charset="-122"/>
                  <a:cs typeface="Times New Roman" panose="02020603050405020304" pitchFamily="18" charset="0"/>
                </a:rPr>
                <a:t>0</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y</a:t>
              </a:r>
              <a:r>
                <a:rPr lang="en-US" altLang="zh-CN" sz="2400" b="1" baseline="-25000" dirty="0" smtClean="0">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x</a:t>
              </a:r>
              <a:r>
                <a:rPr lang="en-US" altLang="zh-CN" sz="2400" b="1" baseline="-25000" dirty="0" smtClean="0">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1" i="1" dirty="0" smtClean="0">
                  <a:latin typeface="Times New Roman" panose="02020603050405020304" pitchFamily="18" charset="0"/>
                  <a:ea typeface="宋体" panose="02010600030101010101" pitchFamily="2" charset="-122"/>
                  <a:cs typeface="Times New Roman" panose="02020603050405020304" pitchFamily="18" charset="0"/>
                </a:rPr>
                <a:t>y</a:t>
              </a:r>
              <a:r>
                <a:rPr lang="en-US" altLang="zh-CN" sz="2400" b="1" baseline="-25000" dirty="0" smtClean="0">
                  <a:latin typeface="Times New Roman" panose="02020603050405020304" pitchFamily="18" charset="0"/>
                  <a:ea typeface="宋体" panose="02010600030101010101" pitchFamily="2" charset="-122"/>
                  <a:cs typeface="Times New Roman" panose="02020603050405020304" pitchFamily="18" charset="0"/>
                </a:rPr>
                <a:t>0</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p>
            <a:p>
              <a:pPr>
                <a:buFontTx/>
                <a:buNone/>
              </a:pP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Arial" panose="020B0604020202020204" pitchFamily="34" charset="0"/>
                <a:buChar char="•"/>
              </a:pPr>
              <a:r>
                <a:rPr lang="zh-CN" altLang="en-US" sz="2000" b="1" dirty="0" smtClean="0">
                  <a:latin typeface="Times New Roman" panose="02020603050405020304" pitchFamily="18" charset="0"/>
                  <a:ea typeface="宋体" panose="02010600030101010101" pitchFamily="2" charset="-122"/>
                  <a:cs typeface="Times New Roman" panose="02020603050405020304" pitchFamily="18" charset="0"/>
                </a:rPr>
                <a:t>则</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由数学知识可知有下面的关系：</a:t>
              </a:r>
            </a:p>
            <a:p>
              <a:pPr>
                <a:buFontTx/>
                <a:buNone/>
              </a:pP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i="1" dirty="0" smtClean="0">
                  <a:latin typeface="Times New Roman" panose="02020603050405020304" pitchFamily="18" charset="0"/>
                  <a:ea typeface="宋体" panose="02010600030101010101" pitchFamily="2" charset="-122"/>
                  <a:cs typeface="Times New Roman" panose="02020603050405020304" pitchFamily="18" charset="0"/>
                </a:rPr>
                <a:t>y</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，点在直线上，</a:t>
              </a:r>
            </a:p>
            <a:p>
              <a:pPr>
                <a:buFontTx/>
                <a:buNone/>
              </a:pP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i="1" dirty="0" smtClean="0">
                  <a:latin typeface="Times New Roman" panose="02020603050405020304" pitchFamily="18" charset="0"/>
                  <a:ea typeface="宋体" panose="02010600030101010101" pitchFamily="2" charset="-122"/>
                  <a:cs typeface="Times New Roman" panose="02020603050405020304" pitchFamily="18" charset="0"/>
                </a:rPr>
                <a:t>y</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)&gt;0</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，点在直线上方，</a:t>
              </a:r>
            </a:p>
            <a:p>
              <a:pPr>
                <a:buFontTx/>
                <a:buNone/>
              </a:pP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i="1" dirty="0" smtClean="0">
                  <a:latin typeface="Times New Roman" panose="02020603050405020304" pitchFamily="18" charset="0"/>
                  <a:ea typeface="宋体" panose="02010600030101010101" pitchFamily="2" charset="-122"/>
                  <a:cs typeface="Times New Roman" panose="02020603050405020304" pitchFamily="18" charset="0"/>
                </a:rPr>
                <a:t>y</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)&lt;0</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，点在直线下方。</a:t>
              </a:r>
            </a:p>
            <a:p>
              <a:pPr>
                <a:buFontTx/>
                <a:buNone/>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所以，欲判断</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点在</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点上方还是在</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点下方，只需要把中点</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代入</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i="1" dirty="0" smtClean="0">
                  <a:latin typeface="Times New Roman" panose="02020603050405020304" pitchFamily="18" charset="0"/>
                  <a:ea typeface="宋体" panose="02010600030101010101" pitchFamily="2" charset="-122"/>
                  <a:cs typeface="Times New Roman" panose="02020603050405020304" pitchFamily="18" charset="0"/>
                </a:rPr>
                <a:t>y</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，并检查它的符号。</a:t>
              </a:r>
            </a:p>
            <a:p>
              <a:pPr>
                <a:buFontTx/>
                <a:buNone/>
              </a:pPr>
              <a:endParaRPr lang="zh-CN" altLang="en-US" sz="2000" b="1"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buFont typeface="Arial" panose="020B0604020202020204" pitchFamily="34" charset="0"/>
                <a:buChar char="•"/>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构造判别式：</a:t>
              </a:r>
            </a:p>
            <a:p>
              <a:pPr>
                <a:buFontTx/>
                <a:buNone/>
              </a:pPr>
              <a:r>
                <a:rPr lang="en-US" altLang="zh-CN" sz="2000" b="1" i="1" dirty="0" smtClean="0">
                  <a:latin typeface="Times New Roman" panose="02020603050405020304" pitchFamily="18" charset="0"/>
                  <a:ea typeface="宋体" panose="02010600030101010101" pitchFamily="2" charset="-122"/>
                  <a:cs typeface="Times New Roman" panose="02020603050405020304" pitchFamily="18" charset="0"/>
                </a:rPr>
                <a:t>d </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i="1" dirty="0" smtClean="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smtClean="0">
                  <a:latin typeface="Times New Roman" panose="02020603050405020304" pitchFamily="18" charset="0"/>
                  <a:ea typeface="宋体" panose="02010600030101010101" pitchFamily="2" charset="-122"/>
                  <a:cs typeface="Times New Roman" panose="02020603050405020304" pitchFamily="18" charset="0"/>
                </a:rPr>
                <a:t>M</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b="1" i="1" dirty="0" smtClean="0">
                  <a:latin typeface="Times New Roman" panose="02020603050405020304" pitchFamily="18" charset="0"/>
                  <a:ea typeface="宋体" panose="02010600030101010101" pitchFamily="2" charset="-122"/>
                  <a:cs typeface="Times New Roman" panose="02020603050405020304" pitchFamily="18" charset="0"/>
                </a:rPr>
                <a:t>F</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smtClean="0">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1" i="1" baseline="-25000" dirty="0" smtClean="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+1,  </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y</a:t>
              </a:r>
              <a:r>
                <a:rPr lang="en-US" altLang="zh-CN" sz="2000" b="1" i="1" baseline="-25000"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+0.5)</a:t>
              </a:r>
            </a:p>
            <a:p>
              <a:pPr>
                <a:buFontTx/>
                <a:buNone/>
              </a:pP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b="1" i="1" dirty="0" smtClean="0">
                  <a:latin typeface="Times New Roman" panose="02020603050405020304" pitchFamily="18" charset="0"/>
                  <a:ea typeface="宋体" panose="02010600030101010101" pitchFamily="2" charset="-122"/>
                  <a:cs typeface="Times New Roman" panose="02020603050405020304" pitchFamily="18" charset="0"/>
                </a:rPr>
                <a:t>a</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smtClean="0">
                  <a:latin typeface="Times New Roman" panose="02020603050405020304" pitchFamily="18" charset="0"/>
                  <a:ea typeface="宋体" panose="02010600030101010101" pitchFamily="2" charset="-122"/>
                  <a:cs typeface="Times New Roman" panose="02020603050405020304" pitchFamily="18" charset="0"/>
                </a:rPr>
                <a:t>x</a:t>
              </a:r>
              <a:r>
                <a:rPr lang="en-US" altLang="zh-CN" sz="2000" b="1" i="1" baseline="-25000" dirty="0" smtClean="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+1) + </a:t>
              </a:r>
              <a:r>
                <a:rPr lang="en-US" altLang="zh-CN" sz="2000" b="1" i="1" dirty="0" smtClean="0">
                  <a:latin typeface="Times New Roman" panose="02020603050405020304" pitchFamily="18" charset="0"/>
                  <a:ea typeface="宋体" panose="02010600030101010101" pitchFamily="2" charset="-122"/>
                  <a:cs typeface="Times New Roman" panose="02020603050405020304" pitchFamily="18" charset="0"/>
                </a:rPr>
                <a:t>b</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smtClean="0">
                  <a:latin typeface="Times New Roman" panose="02020603050405020304" pitchFamily="18" charset="0"/>
                  <a:ea typeface="宋体" panose="02010600030101010101" pitchFamily="2" charset="-122"/>
                  <a:cs typeface="Times New Roman" panose="02020603050405020304" pitchFamily="18" charset="0"/>
                </a:rPr>
                <a:t>y</a:t>
              </a:r>
              <a:r>
                <a:rPr lang="en-US" altLang="zh-CN" sz="2000" b="1" i="1" baseline="-25000" dirty="0" smtClean="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+0.5) + </a:t>
              </a:r>
              <a:r>
                <a:rPr lang="en-US" altLang="zh-CN" sz="2000" b="1" i="1" dirty="0" smtClean="0">
                  <a:latin typeface="Times New Roman" panose="02020603050405020304" pitchFamily="18" charset="0"/>
                  <a:ea typeface="宋体" panose="02010600030101010101" pitchFamily="2" charset="-122"/>
                  <a:cs typeface="Times New Roman" panose="02020603050405020304" pitchFamily="18" charset="0"/>
                </a:rPr>
                <a:t>c</a:t>
              </a:r>
              <a:endParaRPr lang="en-US" altLang="zh-CN" sz="2000" b="1" i="1" dirty="0">
                <a:latin typeface="Times New Roman" panose="02020603050405020304" pitchFamily="18" charset="0"/>
                <a:ea typeface="宋体" panose="02010600030101010101" pitchFamily="2" charset="-122"/>
                <a:cs typeface="Times New Roman" panose="02020603050405020304" pitchFamily="18" charset="0"/>
              </a:endParaRPr>
            </a:p>
            <a:p>
              <a:pPr>
                <a:buFontTx/>
                <a:buNone/>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当</a:t>
              </a:r>
              <a:r>
                <a:rPr lang="en-US" altLang="zh-CN" sz="2000" b="1" i="1" dirty="0" smtClean="0">
                  <a:latin typeface="Times New Roman" panose="02020603050405020304" pitchFamily="18" charset="0"/>
                  <a:ea typeface="宋体" panose="02010600030101010101" pitchFamily="2" charset="-122"/>
                  <a:cs typeface="Times New Roman" panose="02020603050405020304" pitchFamily="18" charset="0"/>
                </a:rPr>
                <a:t>d </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&lt; 0</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在直线</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Q</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下方，取右上方</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1" baseline="-25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p>
            <a:p>
              <a:pPr>
                <a:buFontTx/>
                <a:buNone/>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当</a:t>
              </a:r>
              <a:r>
                <a:rPr lang="en-US" altLang="zh-CN" sz="2000" b="1" i="1" dirty="0" smtClean="0">
                  <a:latin typeface="Times New Roman" panose="02020603050405020304" pitchFamily="18" charset="0"/>
                  <a:ea typeface="宋体" panose="02010600030101010101" pitchFamily="2" charset="-122"/>
                  <a:cs typeface="Times New Roman" panose="02020603050405020304" pitchFamily="18" charset="0"/>
                </a:rPr>
                <a:t>d </a:t>
              </a:r>
              <a:r>
                <a:rPr lang="en-US" altLang="zh-CN" sz="2000" b="1" dirty="0" smtClean="0">
                  <a:latin typeface="Times New Roman" panose="02020603050405020304" pitchFamily="18" charset="0"/>
                  <a:ea typeface="宋体" panose="02010600030101010101" pitchFamily="2" charset="-122"/>
                  <a:cs typeface="Times New Roman" panose="02020603050405020304" pitchFamily="18" charset="0"/>
                </a:rPr>
                <a:t>≥ 0</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在直线</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Q</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上方，取右方</a:t>
              </a:r>
              <a:r>
                <a:rPr lang="en-US" altLang="zh-CN" sz="2000" b="1"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000" b="1"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p>
          </p:txBody>
        </p:sp>
      </p:grpSp>
    </p:spTree>
    <p:extLst>
      <p:ext uri="{BB962C8B-B14F-4D97-AF65-F5344CB8AC3E}">
        <p14:creationId xmlns:p14="http://schemas.microsoft.com/office/powerpoint/2010/main" val="38790331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19"/>
                                        </p:tgtEl>
                                        <p:attrNameLst>
                                          <p:attrName>ppt_x</p:attrName>
                                          <p:attrName>ppt_y</p:attrName>
                                        </p:attrNameLst>
                                      </p:cBhvr>
                                    </p:animMotion>
                                    <p:animEffect transition="in" filter="fade">
                                      <p:cBhvr>
                                        <p:cTn id="9"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959005" y="468311"/>
            <a:ext cx="7649100" cy="646331"/>
          </a:xfrm>
          <a:prstGeom prst="rect">
            <a:avLst/>
          </a:prstGeom>
        </p:spPr>
        <p:txBody>
          <a:bodyPr wrap="square">
            <a:spAutoFit/>
          </a:bodyPr>
          <a:lstStyle/>
          <a:p>
            <a:pPr lvl="0"/>
            <a:r>
              <a:rPr lang="zh-CN" altLang="en-US" sz="3600" b="1" dirty="0" smtClean="0">
                <a:latin typeface="黑体" panose="02010609060101010101" pitchFamily="49" charset="-122"/>
                <a:ea typeface="黑体" panose="02010609060101010101" pitchFamily="49" charset="-122"/>
              </a:rPr>
              <a:t>中值画线算法</a:t>
            </a:r>
            <a:endParaRPr lang="zh-CN" altLang="en-US" sz="3600" b="1" dirty="0">
              <a:latin typeface="黑体" panose="02010609060101010101" pitchFamily="49" charset="-122"/>
              <a:ea typeface="黑体" panose="02010609060101010101" pitchFamily="49" charset="-122"/>
            </a:endParaRPr>
          </a:p>
        </p:txBody>
      </p:sp>
      <p:grpSp>
        <p:nvGrpSpPr>
          <p:cNvPr id="19" name="组合 18"/>
          <p:cNvGrpSpPr>
            <a:grpSpLocks/>
          </p:cNvGrpSpPr>
          <p:nvPr/>
        </p:nvGrpSpPr>
        <p:grpSpPr bwMode="auto">
          <a:xfrm>
            <a:off x="155575" y="1114642"/>
            <a:ext cx="8655420" cy="5336494"/>
            <a:chOff x="620617" y="-450944"/>
            <a:chExt cx="8674524" cy="4163546"/>
          </a:xfrm>
        </p:grpSpPr>
        <p:sp>
          <p:nvSpPr>
            <p:cNvPr id="20" name="矩形 19"/>
            <p:cNvSpPr/>
            <p:nvPr/>
          </p:nvSpPr>
          <p:spPr>
            <a:xfrm flipV="1">
              <a:off x="620617" y="3510028"/>
              <a:ext cx="8674524"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926090" y="-450944"/>
              <a:ext cx="7976378" cy="3818036"/>
            </a:xfrm>
            <a:prstGeom prst="rect">
              <a:avLst/>
            </a:prstGeom>
            <a:solidFill>
              <a:schemeClr val="bg1"/>
            </a:solidFill>
          </p:spPr>
          <p:txBody>
            <a:bodyPr wrap="square">
              <a:spAutoFit/>
            </a:bodyPr>
            <a:lstStyle/>
            <a:p>
              <a:pPr eaLnBrk="1" hangingPunct="1"/>
              <a:r>
                <a:rPr lang="en-US" altLang="zh-CN" sz="2000" b="1" dirty="0">
                  <a:solidFill>
                    <a:srgbClr val="FF3300"/>
                  </a:solidFill>
                </a:rPr>
                <a:t>2. </a:t>
              </a:r>
              <a:r>
                <a:rPr lang="zh-CN" altLang="en-US" sz="2000" b="1" dirty="0">
                  <a:solidFill>
                    <a:srgbClr val="FF3300"/>
                  </a:solidFill>
                </a:rPr>
                <a:t>判别式的增量算法</a:t>
              </a:r>
            </a:p>
            <a:p>
              <a:pPr eaLnBrk="1" hangingPunct="1"/>
              <a:r>
                <a:rPr lang="zh-CN" altLang="en-US" sz="2000" dirty="0">
                  <a:latin typeface="Times New Roman" panose="02020603050405020304" pitchFamily="18" charset="0"/>
                  <a:cs typeface="Times New Roman" panose="02020603050405020304" pitchFamily="18" charset="0"/>
                </a:rPr>
                <a:t>当</a:t>
              </a:r>
              <a:r>
                <a:rPr lang="en-US" altLang="zh-CN" sz="2000" i="1" dirty="0" smtClean="0">
                  <a:latin typeface="Times New Roman" panose="02020603050405020304" pitchFamily="18" charset="0"/>
                  <a:cs typeface="Times New Roman" panose="02020603050405020304" pitchFamily="18" charset="0"/>
                </a:rPr>
                <a:t>d </a:t>
              </a:r>
              <a:r>
                <a:rPr lang="en-US" altLang="zh-CN" sz="2000" dirty="0" smtClean="0">
                  <a:latin typeface="Times New Roman" panose="02020603050405020304" pitchFamily="18" charset="0"/>
                  <a:cs typeface="Times New Roman" panose="02020603050405020304" pitchFamily="18" charset="0"/>
                </a:rPr>
                <a:t>≥ 0</a:t>
              </a:r>
              <a:r>
                <a:rPr lang="zh-CN" altLang="en-US" sz="2000" dirty="0">
                  <a:latin typeface="Times New Roman" panose="02020603050405020304" pitchFamily="18" charset="0"/>
                  <a:cs typeface="Times New Roman" panose="02020603050405020304" pitchFamily="18" charset="0"/>
                </a:rPr>
                <a:t>， 此时取</a:t>
              </a:r>
              <a:r>
                <a:rPr lang="en-US" altLang="zh-CN" sz="2000" i="1" dirty="0">
                  <a:latin typeface="Times New Roman" panose="02020603050405020304" pitchFamily="18" charset="0"/>
                  <a:cs typeface="Times New Roman" panose="02020603050405020304" pitchFamily="18" charset="0"/>
                </a:rPr>
                <a:t>P</a:t>
              </a:r>
              <a:r>
                <a:rPr lang="en-US" altLang="zh-CN" sz="2000" baseline="-25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，新的判别式为 </a:t>
              </a:r>
              <a:r>
                <a:rPr lang="zh-CN" altLang="en-US" sz="2000" dirty="0" smtClean="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将</a:t>
              </a:r>
              <a:r>
                <a:rPr lang="en-US" altLang="zh-CN" sz="2000" i="1" dirty="0">
                  <a:latin typeface="Times New Roman" panose="02020603050405020304" pitchFamily="18" charset="0"/>
                  <a:cs typeface="Times New Roman" panose="02020603050405020304" pitchFamily="18" charset="0"/>
                </a:rPr>
                <a:t>x</a:t>
              </a:r>
              <a:r>
                <a:rPr lang="en-US" altLang="zh-CN" sz="2000" i="1" baseline="-25000"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代入</a:t>
              </a:r>
              <a:r>
                <a:rPr lang="en-US" altLang="zh-CN" sz="2000" i="1" dirty="0" err="1">
                  <a:latin typeface="Times New Roman" panose="02020603050405020304" pitchFamily="18" charset="0"/>
                  <a:cs typeface="Times New Roman" panose="02020603050405020304" pitchFamily="18" charset="0"/>
                </a:rPr>
                <a:t>x</a:t>
              </a:r>
              <a:r>
                <a:rPr lang="en-US" altLang="zh-CN" sz="2000" i="1" baseline="-25000" dirty="0" err="1">
                  <a:latin typeface="Times New Roman" panose="02020603050405020304" pitchFamily="18" charset="0"/>
                  <a:cs typeface="Times New Roman" panose="02020603050405020304" pitchFamily="18" charset="0"/>
                </a:rPr>
                <a:t>p</a:t>
              </a:r>
              <a:r>
                <a:rPr lang="zh-CN" altLang="en-US" sz="2000" dirty="0">
                  <a:latin typeface="Times New Roman" panose="02020603050405020304" pitchFamily="18" charset="0"/>
                  <a:cs typeface="Times New Roman" panose="02020603050405020304" pitchFamily="18" charset="0"/>
                </a:rPr>
                <a:t>）</a:t>
              </a:r>
              <a:endParaRPr lang="zh-CN" altLang="en-US" sz="2000" i="1" dirty="0">
                <a:latin typeface="Times New Roman" panose="02020603050405020304" pitchFamily="18" charset="0"/>
                <a:cs typeface="Times New Roman" panose="02020603050405020304" pitchFamily="18" charset="0"/>
              </a:endParaRPr>
            </a:p>
            <a:p>
              <a:pPr eaLnBrk="1" hangingPunct="1">
                <a:lnSpc>
                  <a:spcPct val="120000"/>
                </a:lnSpc>
              </a:pPr>
              <a:r>
                <a:rPr lang="en-US" altLang="zh-CN" sz="2000" i="1" dirty="0" smtClean="0">
                  <a:latin typeface="Times New Roman" panose="02020603050405020304" pitchFamily="18" charset="0"/>
                  <a:cs typeface="Times New Roman" panose="02020603050405020304" pitchFamily="18" charset="0"/>
                </a:rPr>
                <a:t>	d</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F</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x</a:t>
              </a:r>
              <a:r>
                <a:rPr lang="en-US" altLang="zh-CN" sz="2000" i="1" baseline="-25000" dirty="0" smtClean="0">
                  <a:latin typeface="Times New Roman" panose="02020603050405020304" pitchFamily="18" charset="0"/>
                  <a:cs typeface="Times New Roman" panose="02020603050405020304" pitchFamily="18" charset="0"/>
                </a:rPr>
                <a:t>p</a:t>
              </a:r>
              <a:r>
                <a:rPr lang="en-US" altLang="zh-CN" sz="2000" dirty="0" smtClean="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y</a:t>
              </a:r>
              <a:r>
                <a:rPr lang="en-US" altLang="zh-CN" sz="2000" i="1" baseline="-25000"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+0.5)</a:t>
              </a:r>
            </a:p>
            <a:p>
              <a:pPr eaLnBrk="1" hangingPunct="1">
                <a:lnSpc>
                  <a:spcPct val="120000"/>
                </a:lnSpc>
              </a:pPr>
              <a:r>
                <a:rPr lang="en-US" altLang="zh-CN" sz="2000" dirty="0" smtClean="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x</a:t>
              </a:r>
              <a:r>
                <a:rPr lang="en-US" altLang="zh-CN" sz="2000" i="1" baseline="-25000"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+2)+</a:t>
              </a:r>
              <a:r>
                <a:rPr lang="en-US" altLang="zh-CN" sz="2000" i="1" dirty="0">
                  <a:latin typeface="Times New Roman" panose="02020603050405020304" pitchFamily="18" charset="0"/>
                  <a:cs typeface="Times New Roman" panose="02020603050405020304" pitchFamily="18" charset="0"/>
                </a:rPr>
                <a:t>b</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y</a:t>
              </a:r>
              <a:r>
                <a:rPr lang="en-US" altLang="zh-CN" sz="2000" i="1" baseline="-25000"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+0.5)+</a:t>
              </a:r>
              <a:r>
                <a:rPr lang="en-US" altLang="zh-CN" sz="2000" i="1" dirty="0">
                  <a:latin typeface="Times New Roman" panose="02020603050405020304" pitchFamily="18" charset="0"/>
                  <a:cs typeface="Times New Roman" panose="02020603050405020304" pitchFamily="18" charset="0"/>
                </a:rPr>
                <a:t>c</a:t>
              </a:r>
              <a:endParaRPr lang="en-US" altLang="zh-CN" sz="2000" dirty="0">
                <a:latin typeface="Times New Roman" panose="02020603050405020304" pitchFamily="18" charset="0"/>
                <a:cs typeface="Times New Roman" panose="02020603050405020304" pitchFamily="18" charset="0"/>
              </a:endParaRPr>
            </a:p>
            <a:p>
              <a:pPr eaLnBrk="1" hangingPunct="1">
                <a:lnSpc>
                  <a:spcPct val="120000"/>
                </a:lnSpc>
              </a:pPr>
              <a:r>
                <a:rPr lang="en-US" altLang="zh-CN" sz="2000" dirty="0" smtClean="0">
                  <a:latin typeface="Times New Roman" panose="02020603050405020304" pitchFamily="18" charset="0"/>
                  <a:cs typeface="Times New Roman" panose="02020603050405020304" pitchFamily="18" charset="0"/>
                </a:rPr>
                <a:t>	= </a:t>
              </a:r>
              <a:r>
                <a:rPr lang="en-US" altLang="zh-CN" sz="2000" i="1"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x</a:t>
              </a:r>
              <a:r>
                <a:rPr lang="en-US" altLang="zh-CN" sz="2000" i="1" baseline="-25000"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+1)+</a:t>
              </a:r>
              <a:r>
                <a:rPr lang="en-US" altLang="zh-CN" sz="2000" i="1" dirty="0">
                  <a:latin typeface="Times New Roman" panose="02020603050405020304" pitchFamily="18" charset="0"/>
                  <a:cs typeface="Times New Roman" panose="02020603050405020304" pitchFamily="18" charset="0"/>
                </a:rPr>
                <a:t>b</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y</a:t>
              </a:r>
              <a:r>
                <a:rPr lang="en-US" altLang="zh-CN" sz="2000" i="1" baseline="-25000"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+0.5)+</a:t>
              </a:r>
              <a:r>
                <a:rPr lang="en-US" altLang="zh-CN" sz="2000" i="1" dirty="0" err="1">
                  <a:latin typeface="Times New Roman" panose="02020603050405020304" pitchFamily="18" charset="0"/>
                  <a:cs typeface="Times New Roman" panose="02020603050405020304" pitchFamily="18" charset="0"/>
                </a:rPr>
                <a:t>c</a:t>
              </a:r>
              <a:r>
                <a:rPr lang="en-US" altLang="zh-CN" sz="2000" dirty="0" err="1">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a</a:t>
              </a:r>
              <a:endParaRPr lang="en-US" altLang="zh-CN" sz="2000" i="1" dirty="0">
                <a:latin typeface="Times New Roman" panose="02020603050405020304" pitchFamily="18" charset="0"/>
                <a:cs typeface="Times New Roman" panose="02020603050405020304" pitchFamily="18" charset="0"/>
              </a:endParaRPr>
            </a:p>
            <a:p>
              <a:pPr eaLnBrk="1" hangingPunct="1">
                <a:lnSpc>
                  <a:spcPct val="120000"/>
                </a:lnSpc>
              </a:pPr>
              <a:r>
                <a:rPr lang="en-US" altLang="zh-CN" sz="2000" i="1" dirty="0" smtClean="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d+a</a:t>
              </a:r>
              <a:endParaRPr lang="en-US" altLang="zh-CN" sz="2000" i="1" dirty="0">
                <a:latin typeface="Times New Roman" panose="02020603050405020304" pitchFamily="18" charset="0"/>
                <a:cs typeface="Times New Roman" panose="02020603050405020304" pitchFamily="18" charset="0"/>
              </a:endParaRPr>
            </a:p>
            <a:p>
              <a:pPr eaLnBrk="1" hangingPunct="1"/>
              <a:r>
                <a:rPr lang="zh-CN" altLang="en-US" sz="2000" b="1" dirty="0" smtClean="0">
                  <a:solidFill>
                    <a:srgbClr val="C00000"/>
                  </a:solidFill>
                  <a:latin typeface="Times New Roman" panose="02020603050405020304" pitchFamily="18" charset="0"/>
                  <a:cs typeface="Times New Roman" panose="02020603050405020304" pitchFamily="18" charset="0"/>
                </a:rPr>
                <a:t>增量</a:t>
              </a:r>
              <a:r>
                <a:rPr lang="zh-CN" altLang="en-US" sz="2000" b="1" dirty="0">
                  <a:solidFill>
                    <a:srgbClr val="C00000"/>
                  </a:solidFill>
                  <a:latin typeface="Times New Roman" panose="02020603050405020304" pitchFamily="18" charset="0"/>
                  <a:cs typeface="Times New Roman" panose="02020603050405020304" pitchFamily="18" charset="0"/>
                </a:rPr>
                <a:t>为</a:t>
              </a:r>
              <a:r>
                <a:rPr lang="en-US" altLang="zh-CN" sz="2000" b="1" i="1" dirty="0">
                  <a:solidFill>
                    <a:srgbClr val="C00000"/>
                  </a:solidFill>
                  <a:latin typeface="Times New Roman" panose="02020603050405020304" pitchFamily="18" charset="0"/>
                  <a:cs typeface="Times New Roman" panose="02020603050405020304" pitchFamily="18" charset="0"/>
                </a:rPr>
                <a:t>a</a:t>
              </a:r>
              <a:r>
                <a:rPr lang="zh-CN" altLang="en-US" sz="2000" b="1" dirty="0" smtClean="0">
                  <a:solidFill>
                    <a:srgbClr val="C00000"/>
                  </a:solidFill>
                  <a:latin typeface="Times New Roman" panose="02020603050405020304" pitchFamily="18" charset="0"/>
                  <a:cs typeface="Times New Roman" panose="02020603050405020304" pitchFamily="18" charset="0"/>
                </a:rPr>
                <a:t>；</a:t>
              </a:r>
              <a:endParaRPr lang="en-US" altLang="zh-CN" sz="2000" b="1" dirty="0" smtClean="0">
                <a:solidFill>
                  <a:srgbClr val="C00000"/>
                </a:solidFill>
                <a:latin typeface="Times New Roman" panose="02020603050405020304" pitchFamily="18" charset="0"/>
                <a:cs typeface="Times New Roman" panose="02020603050405020304" pitchFamily="18" charset="0"/>
              </a:endParaRPr>
            </a:p>
            <a:p>
              <a:pPr eaLnBrk="1" hangingPunct="1"/>
              <a:endParaRPr lang="zh-CN" altLang="en-US" sz="2000" dirty="0">
                <a:latin typeface="Times New Roman" panose="02020603050405020304" pitchFamily="18" charset="0"/>
                <a:cs typeface="Times New Roman" panose="02020603050405020304" pitchFamily="18" charset="0"/>
              </a:endParaRPr>
            </a:p>
            <a:p>
              <a:pPr eaLnBrk="1" hangingPunct="1"/>
              <a:r>
                <a:rPr lang="zh-CN" altLang="en-US" sz="2000" dirty="0">
                  <a:latin typeface="Times New Roman" panose="02020603050405020304" pitchFamily="18" charset="0"/>
                  <a:cs typeface="Times New Roman" panose="02020603050405020304" pitchFamily="18" charset="0"/>
                </a:rPr>
                <a:t>若</a:t>
              </a:r>
              <a:r>
                <a:rPr lang="en-US" altLang="zh-CN" sz="2000" i="1" dirty="0" smtClean="0">
                  <a:latin typeface="Times New Roman" panose="02020603050405020304" pitchFamily="18" charset="0"/>
                  <a:cs typeface="Times New Roman" panose="02020603050405020304" pitchFamily="18" charset="0"/>
                </a:rPr>
                <a:t>d </a:t>
              </a:r>
              <a:r>
                <a:rPr lang="en-US" altLang="zh-CN" sz="2000" dirty="0" smtClean="0">
                  <a:latin typeface="Times New Roman" panose="02020603050405020304" pitchFamily="18" charset="0"/>
                  <a:cs typeface="Times New Roman" panose="02020603050405020304" pitchFamily="18" charset="0"/>
                </a:rPr>
                <a:t>&lt; 0</a:t>
              </a:r>
              <a:r>
                <a:rPr lang="zh-CN" altLang="en-US" sz="2000" dirty="0">
                  <a:latin typeface="Times New Roman" panose="02020603050405020304" pitchFamily="18" charset="0"/>
                  <a:cs typeface="Times New Roman" panose="02020603050405020304" pitchFamily="18" charset="0"/>
                </a:rPr>
                <a:t>，此时取</a:t>
              </a:r>
              <a:r>
                <a:rPr lang="en-US" altLang="zh-CN" sz="2000" i="1" dirty="0">
                  <a:latin typeface="Times New Roman" panose="02020603050405020304" pitchFamily="18" charset="0"/>
                  <a:cs typeface="Times New Roman" panose="02020603050405020304" pitchFamily="18" charset="0"/>
                </a:rPr>
                <a:t>P</a:t>
              </a:r>
              <a:r>
                <a:rPr lang="en-US" altLang="zh-CN" sz="2000" baseline="-25000" dirty="0">
                  <a:latin typeface="Times New Roman" panose="02020603050405020304" pitchFamily="18" charset="0"/>
                  <a:cs typeface="Times New Roman" panose="02020603050405020304" pitchFamily="18" charset="0"/>
                </a:rPr>
                <a:t>2</a:t>
              </a:r>
              <a:r>
                <a:rPr lang="zh-CN" altLang="en-US" sz="2000" dirty="0">
                  <a:latin typeface="Times New Roman" panose="02020603050405020304" pitchFamily="18" charset="0"/>
                  <a:cs typeface="Times New Roman" panose="02020603050405020304" pitchFamily="18" charset="0"/>
                </a:rPr>
                <a:t>，新的判别式</a:t>
              </a:r>
              <a:r>
                <a:rPr lang="zh-CN" altLang="en-US" sz="2000" dirty="0" smtClean="0">
                  <a:latin typeface="Times New Roman" panose="02020603050405020304" pitchFamily="18" charset="0"/>
                  <a:cs typeface="Times New Roman" panose="02020603050405020304" pitchFamily="18" charset="0"/>
                </a:rPr>
                <a:t>为</a:t>
              </a:r>
              <a:r>
                <a:rPr lang="zh-CN" altLang="en-US" sz="2000" dirty="0">
                  <a:latin typeface="Times New Roman" panose="02020603050405020304" pitchFamily="18" charset="0"/>
                  <a:cs typeface="Times New Roman" panose="02020603050405020304" pitchFamily="18" charset="0"/>
                </a:rPr>
                <a:t>（将</a:t>
              </a:r>
              <a:r>
                <a:rPr lang="en-US" altLang="zh-CN" sz="2000" i="1" dirty="0" smtClean="0">
                  <a:latin typeface="Times New Roman" panose="02020603050405020304" pitchFamily="18" charset="0"/>
                  <a:cs typeface="Times New Roman" panose="02020603050405020304" pitchFamily="18" charset="0"/>
                </a:rPr>
                <a:t>x</a:t>
              </a:r>
              <a:r>
                <a:rPr lang="en-US" altLang="zh-CN" sz="2000" i="1" baseline="-25000" dirty="0" smtClean="0">
                  <a:latin typeface="Times New Roman" panose="02020603050405020304" pitchFamily="18" charset="0"/>
                  <a:cs typeface="Times New Roman" panose="02020603050405020304" pitchFamily="18" charset="0"/>
                </a:rPr>
                <a:t>p</a:t>
              </a:r>
              <a:r>
                <a:rPr lang="en-US" altLang="zh-CN" sz="2000" dirty="0" smtClean="0">
                  <a:latin typeface="Times New Roman" panose="02020603050405020304" pitchFamily="18" charset="0"/>
                  <a:cs typeface="Times New Roman" panose="02020603050405020304" pitchFamily="18" charset="0"/>
                </a:rPr>
                <a:t>+1</a:t>
              </a:r>
              <a:r>
                <a:rPr lang="zh-CN" altLang="en-US"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y</a:t>
              </a:r>
              <a:r>
                <a:rPr lang="en-US" altLang="zh-CN" sz="2000" i="1" baseline="-25000" dirty="0" smtClean="0">
                  <a:latin typeface="Times New Roman" panose="02020603050405020304" pitchFamily="18" charset="0"/>
                  <a:cs typeface="Times New Roman" panose="02020603050405020304" pitchFamily="18" charset="0"/>
                </a:rPr>
                <a:t>p</a:t>
              </a:r>
              <a:r>
                <a:rPr lang="en-US" altLang="zh-CN" sz="2000" dirty="0" smtClean="0">
                  <a:latin typeface="Times New Roman" panose="02020603050405020304" pitchFamily="18" charset="0"/>
                  <a:cs typeface="Times New Roman" panose="02020603050405020304" pitchFamily="18" charset="0"/>
                </a:rPr>
                <a:t>+1</a:t>
              </a:r>
              <a:r>
                <a:rPr lang="zh-CN" altLang="en-US" sz="2000" dirty="0" smtClean="0">
                  <a:latin typeface="Times New Roman" panose="02020603050405020304" pitchFamily="18" charset="0"/>
                  <a:cs typeface="Times New Roman" panose="02020603050405020304" pitchFamily="18" charset="0"/>
                </a:rPr>
                <a:t>分别代入</a:t>
              </a:r>
              <a:r>
                <a:rPr lang="en-US" altLang="zh-CN" sz="2000" i="1" dirty="0" err="1">
                  <a:latin typeface="Times New Roman" panose="02020603050405020304" pitchFamily="18" charset="0"/>
                  <a:cs typeface="Times New Roman" panose="02020603050405020304" pitchFamily="18" charset="0"/>
                </a:rPr>
                <a:t>x</a:t>
              </a:r>
              <a:r>
                <a:rPr lang="en-US" altLang="zh-CN" sz="2000" i="1" baseline="-25000" dirty="0" err="1">
                  <a:latin typeface="Times New Roman" panose="02020603050405020304" pitchFamily="18" charset="0"/>
                  <a:cs typeface="Times New Roman" panose="02020603050405020304" pitchFamily="18" charset="0"/>
                </a:rPr>
                <a:t>p</a:t>
              </a:r>
              <a:r>
                <a:rPr lang="en-US" altLang="zh-CN" sz="2000" i="1" dirty="0">
                  <a:latin typeface="Times New Roman" panose="02020603050405020304" pitchFamily="18" charset="0"/>
                  <a:cs typeface="Times New Roman" panose="02020603050405020304" pitchFamily="18" charset="0"/>
                </a:rPr>
                <a:t> </a:t>
              </a:r>
              <a:r>
                <a:rPr lang="zh-CN" altLang="en-US" sz="2000"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y</a:t>
              </a:r>
              <a:r>
                <a:rPr lang="en-US" altLang="zh-CN" sz="2000" i="1" baseline="-25000" dirty="0" err="1" smtClean="0">
                  <a:latin typeface="Times New Roman" panose="02020603050405020304" pitchFamily="18" charset="0"/>
                  <a:cs typeface="Times New Roman" panose="02020603050405020304" pitchFamily="18" charset="0"/>
                </a:rPr>
                <a:t>p</a:t>
              </a:r>
              <a:r>
                <a:rPr lang="zh-CN" altLang="en-US" sz="2000" dirty="0">
                  <a:latin typeface="Times New Roman" panose="02020603050405020304" pitchFamily="18" charset="0"/>
                  <a:cs typeface="Times New Roman" panose="02020603050405020304" pitchFamily="18" charset="0"/>
                </a:rPr>
                <a:t>）</a:t>
              </a:r>
              <a:endParaRPr lang="zh-CN" altLang="en-US" sz="2000" i="1" dirty="0">
                <a:latin typeface="Times New Roman" panose="02020603050405020304" pitchFamily="18" charset="0"/>
                <a:cs typeface="Times New Roman" panose="02020603050405020304" pitchFamily="18" charset="0"/>
              </a:endParaRPr>
            </a:p>
            <a:p>
              <a:pPr eaLnBrk="1" hangingPunct="1">
                <a:lnSpc>
                  <a:spcPct val="120000"/>
                </a:lnSpc>
              </a:pPr>
              <a:r>
                <a:rPr lang="en-US" altLang="zh-CN" sz="2000" i="1" dirty="0" smtClean="0">
                  <a:latin typeface="Times New Roman" panose="02020603050405020304" pitchFamily="18" charset="0"/>
                  <a:cs typeface="Times New Roman" panose="02020603050405020304" pitchFamily="18" charset="0"/>
                </a:rPr>
                <a:t>	d</a:t>
              </a:r>
              <a:r>
                <a:rPr lang="en-US" altLang="zh-CN" sz="2000" baseline="-25000" dirty="0" smtClean="0">
                  <a:latin typeface="Times New Roman" panose="02020603050405020304" pitchFamily="18" charset="0"/>
                  <a:cs typeface="Times New Roman" panose="02020603050405020304" pitchFamily="18" charset="0"/>
                </a:rPr>
                <a:t>2</a:t>
              </a:r>
              <a:r>
                <a:rPr lang="en-US" altLang="zh-CN" sz="2000" i="1" dirty="0" smtClean="0">
                  <a:latin typeface="Times New Roman" panose="02020603050405020304" pitchFamily="18" charset="0"/>
                  <a:cs typeface="Times New Roman" panose="02020603050405020304" pitchFamily="18" charset="0"/>
                </a:rPr>
                <a:t>=F</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x</a:t>
              </a:r>
              <a:r>
                <a:rPr lang="en-US" altLang="zh-CN" sz="2000" i="1" baseline="-25000" dirty="0" smtClean="0">
                  <a:latin typeface="Times New Roman" panose="02020603050405020304" pitchFamily="18" charset="0"/>
                  <a:cs typeface="Times New Roman" panose="02020603050405020304" pitchFamily="18" charset="0"/>
                </a:rPr>
                <a:t>p</a:t>
              </a:r>
              <a:r>
                <a:rPr lang="en-US" altLang="zh-CN" sz="2000" i="1"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2</a:t>
              </a:r>
              <a:r>
                <a:rPr lang="en-US" altLang="zh-CN" sz="2000" i="1" dirty="0">
                  <a:latin typeface="Times New Roman" panose="02020603050405020304" pitchFamily="18" charset="0"/>
                  <a:cs typeface="Times New Roman" panose="02020603050405020304" pitchFamily="18" charset="0"/>
                </a:rPr>
                <a:t>, y</a:t>
              </a:r>
              <a:r>
                <a:rPr lang="en-US" altLang="zh-CN" sz="2000" i="1" baseline="-25000" dirty="0">
                  <a:latin typeface="Times New Roman" panose="02020603050405020304" pitchFamily="18" charset="0"/>
                  <a:cs typeface="Times New Roman" panose="02020603050405020304" pitchFamily="18" charset="0"/>
                </a:rPr>
                <a:t>p</a:t>
              </a:r>
              <a:r>
                <a:rPr lang="en-US" altLang="zh-CN" sz="2000" i="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1.5)</a:t>
              </a:r>
            </a:p>
            <a:p>
              <a:pPr eaLnBrk="1" hangingPunct="1">
                <a:lnSpc>
                  <a:spcPct val="120000"/>
                </a:lnSpc>
              </a:pPr>
              <a:r>
                <a:rPr lang="en-US" altLang="zh-CN" sz="2000" i="1" dirty="0" smtClean="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x</a:t>
              </a:r>
              <a:r>
                <a:rPr lang="en-US" altLang="zh-CN" sz="2000" i="1" baseline="-25000" dirty="0">
                  <a:latin typeface="Times New Roman" panose="02020603050405020304" pitchFamily="18" charset="0"/>
                  <a:cs typeface="Times New Roman" panose="02020603050405020304" pitchFamily="18" charset="0"/>
                </a:rPr>
                <a:t>p</a:t>
              </a:r>
              <a:r>
                <a:rPr lang="en-US" altLang="zh-CN" sz="2000" i="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en-US" altLang="zh-CN" sz="2000" i="1" dirty="0">
                  <a:latin typeface="Times New Roman" panose="02020603050405020304" pitchFamily="18" charset="0"/>
                  <a:cs typeface="Times New Roman" panose="02020603050405020304" pitchFamily="18" charset="0"/>
                </a:rPr>
                <a:t>+ b</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y</a:t>
              </a:r>
              <a:r>
                <a:rPr lang="en-US" altLang="zh-CN" sz="2000" i="1" baseline="-25000" dirty="0">
                  <a:latin typeface="Times New Roman" panose="02020603050405020304" pitchFamily="18" charset="0"/>
                  <a:cs typeface="Times New Roman" panose="02020603050405020304" pitchFamily="18" charset="0"/>
                </a:rPr>
                <a:t>p</a:t>
              </a:r>
              <a:r>
                <a:rPr lang="en-US" altLang="zh-CN" sz="2000" i="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1.5)</a:t>
              </a:r>
              <a:r>
                <a:rPr lang="en-US" altLang="zh-CN" sz="2000" i="1" dirty="0">
                  <a:latin typeface="Times New Roman" panose="02020603050405020304" pitchFamily="18" charset="0"/>
                  <a:cs typeface="Times New Roman" panose="02020603050405020304" pitchFamily="18" charset="0"/>
                </a:rPr>
                <a:t>+c</a:t>
              </a:r>
              <a:endParaRPr lang="en-US" altLang="zh-CN" sz="2000" dirty="0">
                <a:latin typeface="Times New Roman" panose="02020603050405020304" pitchFamily="18" charset="0"/>
                <a:cs typeface="Times New Roman" panose="02020603050405020304" pitchFamily="18" charset="0"/>
              </a:endParaRPr>
            </a:p>
            <a:p>
              <a:pPr eaLnBrk="1" hangingPunct="1">
                <a:lnSpc>
                  <a:spcPct val="120000"/>
                </a:lnSpc>
              </a:pPr>
              <a:r>
                <a:rPr lang="en-US" altLang="zh-CN" sz="2000" i="1" dirty="0" smtClean="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x</a:t>
              </a:r>
              <a:r>
                <a:rPr lang="en-US" altLang="zh-CN" sz="2000" i="1" baseline="-25000" dirty="0">
                  <a:latin typeface="Times New Roman" panose="02020603050405020304" pitchFamily="18" charset="0"/>
                  <a:cs typeface="Times New Roman" panose="02020603050405020304" pitchFamily="18" charset="0"/>
                </a:rPr>
                <a:t>p</a:t>
              </a:r>
              <a:r>
                <a:rPr lang="en-US" altLang="zh-CN" sz="2000" i="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en-US" altLang="zh-CN" sz="2000" i="1" dirty="0">
                  <a:latin typeface="Times New Roman" panose="02020603050405020304" pitchFamily="18" charset="0"/>
                  <a:cs typeface="Times New Roman" panose="02020603050405020304" pitchFamily="18" charset="0"/>
                </a:rPr>
                <a:t>+b</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y</a:t>
              </a:r>
              <a:r>
                <a:rPr lang="en-US" altLang="zh-CN" sz="2000" i="1" baseline="-25000"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+0.5)</a:t>
              </a:r>
              <a:r>
                <a:rPr lang="en-US" altLang="zh-CN" sz="2000" i="1"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c+a+b</a:t>
              </a:r>
              <a:endParaRPr lang="en-US" altLang="zh-CN" sz="2000" dirty="0">
                <a:latin typeface="Times New Roman" panose="02020603050405020304" pitchFamily="18" charset="0"/>
                <a:cs typeface="Times New Roman" panose="02020603050405020304" pitchFamily="18" charset="0"/>
              </a:endParaRPr>
            </a:p>
            <a:p>
              <a:pPr eaLnBrk="1" hangingPunct="1">
                <a:lnSpc>
                  <a:spcPct val="120000"/>
                </a:lnSpc>
              </a:pPr>
              <a:r>
                <a:rPr lang="en-US" altLang="zh-CN" sz="2000" i="1" dirty="0" smtClean="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d+a+b</a:t>
              </a:r>
              <a:endParaRPr lang="en-US" altLang="zh-CN" sz="2000" i="1" dirty="0">
                <a:latin typeface="Times New Roman" panose="02020603050405020304" pitchFamily="18" charset="0"/>
                <a:cs typeface="Times New Roman" panose="02020603050405020304" pitchFamily="18" charset="0"/>
              </a:endParaRPr>
            </a:p>
            <a:p>
              <a:pPr eaLnBrk="1" hangingPunct="1"/>
              <a:r>
                <a:rPr lang="zh-CN" altLang="en-US" sz="2000" b="1" dirty="0" smtClean="0">
                  <a:solidFill>
                    <a:srgbClr val="C00000"/>
                  </a:solidFill>
                  <a:latin typeface="Times New Roman" panose="02020603050405020304" pitchFamily="18" charset="0"/>
                  <a:cs typeface="Times New Roman" panose="02020603050405020304" pitchFamily="18" charset="0"/>
                </a:rPr>
                <a:t>增量</a:t>
              </a:r>
              <a:r>
                <a:rPr lang="zh-CN" altLang="en-US" sz="2000" b="1" dirty="0">
                  <a:solidFill>
                    <a:srgbClr val="C00000"/>
                  </a:solidFill>
                  <a:latin typeface="Times New Roman" panose="02020603050405020304" pitchFamily="18" charset="0"/>
                  <a:cs typeface="Times New Roman" panose="02020603050405020304" pitchFamily="18" charset="0"/>
                </a:rPr>
                <a:t>为</a:t>
              </a:r>
              <a:r>
                <a:rPr lang="en-US" altLang="zh-CN" sz="2000" b="1" i="1" dirty="0" err="1">
                  <a:solidFill>
                    <a:srgbClr val="C00000"/>
                  </a:solidFill>
                  <a:latin typeface="Times New Roman" panose="02020603050405020304" pitchFamily="18" charset="0"/>
                  <a:cs typeface="Times New Roman" panose="02020603050405020304" pitchFamily="18" charset="0"/>
                </a:rPr>
                <a:t>a+b</a:t>
              </a:r>
              <a:r>
                <a:rPr lang="zh-CN" altLang="en-US" sz="2000" b="1" dirty="0">
                  <a:solidFill>
                    <a:srgbClr val="C00000"/>
                  </a:solidFill>
                </a:rPr>
                <a:t>。 </a:t>
              </a:r>
            </a:p>
          </p:txBody>
        </p:sp>
      </p:grpSp>
    </p:spTree>
    <p:extLst>
      <p:ext uri="{BB962C8B-B14F-4D97-AF65-F5344CB8AC3E}">
        <p14:creationId xmlns:p14="http://schemas.microsoft.com/office/powerpoint/2010/main" val="328894390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19"/>
                                        </p:tgtEl>
                                        <p:attrNameLst>
                                          <p:attrName>ppt_x</p:attrName>
                                          <p:attrName>ppt_y</p:attrName>
                                        </p:attrNameLst>
                                      </p:cBhvr>
                                    </p:animMotion>
                                    <p:animEffect transition="in" filter="fade">
                                      <p:cBhvr>
                                        <p:cTn id="9"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959005" y="468311"/>
            <a:ext cx="7649100" cy="646331"/>
          </a:xfrm>
          <a:prstGeom prst="rect">
            <a:avLst/>
          </a:prstGeom>
        </p:spPr>
        <p:txBody>
          <a:bodyPr wrap="square">
            <a:spAutoFit/>
          </a:bodyPr>
          <a:lstStyle/>
          <a:p>
            <a:pPr lvl="0"/>
            <a:r>
              <a:rPr lang="zh-CN" altLang="en-US" sz="3600" b="1" dirty="0" smtClean="0">
                <a:latin typeface="黑体" panose="02010609060101010101" pitchFamily="49" charset="-122"/>
                <a:ea typeface="黑体" panose="02010609060101010101" pitchFamily="49" charset="-122"/>
              </a:rPr>
              <a:t>中值画线算法</a:t>
            </a:r>
            <a:endParaRPr lang="zh-CN" altLang="en-US" sz="3600" b="1" dirty="0">
              <a:latin typeface="黑体" panose="02010609060101010101" pitchFamily="49" charset="-122"/>
              <a:ea typeface="黑体" panose="02010609060101010101" pitchFamily="49" charset="-122"/>
            </a:endParaRPr>
          </a:p>
        </p:txBody>
      </p:sp>
      <p:grpSp>
        <p:nvGrpSpPr>
          <p:cNvPr id="19" name="组合 18"/>
          <p:cNvGrpSpPr>
            <a:grpSpLocks/>
          </p:cNvGrpSpPr>
          <p:nvPr/>
        </p:nvGrpSpPr>
        <p:grpSpPr bwMode="auto">
          <a:xfrm>
            <a:off x="155575" y="1114642"/>
            <a:ext cx="8655420" cy="5336494"/>
            <a:chOff x="620617" y="-450944"/>
            <a:chExt cx="8674524" cy="4163546"/>
          </a:xfrm>
        </p:grpSpPr>
        <p:sp>
          <p:nvSpPr>
            <p:cNvPr id="20" name="矩形 19"/>
            <p:cNvSpPr/>
            <p:nvPr/>
          </p:nvSpPr>
          <p:spPr>
            <a:xfrm flipV="1">
              <a:off x="620617" y="3510028"/>
              <a:ext cx="8674524"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921550" y="-450944"/>
              <a:ext cx="7976378" cy="3697972"/>
            </a:xfrm>
            <a:prstGeom prst="rect">
              <a:avLst/>
            </a:prstGeom>
            <a:solidFill>
              <a:schemeClr val="bg1"/>
            </a:solidFill>
          </p:spPr>
          <p:txBody>
            <a:bodyPr wrap="square">
              <a:spAutoFit/>
            </a:bodyPr>
            <a:lstStyle/>
            <a:p>
              <a:pPr eaLnBrk="1" hangingPunct="1">
                <a:lnSpc>
                  <a:spcPct val="90000"/>
                </a:lnSpc>
                <a:buFontTx/>
                <a:buNone/>
              </a:pPr>
              <a:r>
                <a:rPr lang="en-US" altLang="zh-CN" sz="2000" b="1" dirty="0">
                  <a:solidFill>
                    <a:srgbClr val="FF3300"/>
                  </a:solidFill>
                </a:rPr>
                <a:t>3. </a:t>
              </a:r>
              <a:r>
                <a:rPr lang="zh-CN" altLang="en-US" sz="2000" b="1" dirty="0">
                  <a:solidFill>
                    <a:srgbClr val="FF3300"/>
                  </a:solidFill>
                </a:rPr>
                <a:t>判别式的初始值</a:t>
              </a:r>
            </a:p>
            <a:p>
              <a:pPr eaLnBrk="1" hangingPunct="1">
                <a:lnSpc>
                  <a:spcPct val="90000"/>
                </a:lnSpc>
                <a:buFontTx/>
                <a:buNone/>
              </a:pPr>
              <a:r>
                <a:rPr lang="zh-CN" altLang="en-US" sz="2000" dirty="0" smtClean="0">
                  <a:latin typeface="Times New Roman" panose="02020603050405020304" pitchFamily="18" charset="0"/>
                  <a:cs typeface="Times New Roman" panose="02020603050405020304" pitchFamily="18" charset="0"/>
                </a:rPr>
                <a:t>画</a:t>
              </a:r>
              <a:r>
                <a:rPr lang="zh-CN" altLang="en-US" sz="2000" dirty="0">
                  <a:latin typeface="Times New Roman" panose="02020603050405020304" pitchFamily="18" charset="0"/>
                  <a:cs typeface="Times New Roman" panose="02020603050405020304" pitchFamily="18" charset="0"/>
                </a:rPr>
                <a:t>线从</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x</a:t>
              </a:r>
              <a:r>
                <a:rPr lang="en-US" altLang="zh-CN" sz="2000" baseline="-25000" dirty="0">
                  <a:latin typeface="Times New Roman" panose="02020603050405020304" pitchFamily="18" charset="0"/>
                  <a:cs typeface="Times New Roman" panose="02020603050405020304" pitchFamily="18" charset="0"/>
                </a:rPr>
                <a:t>0</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y</a:t>
              </a:r>
              <a:r>
                <a:rPr lang="en-US" altLang="zh-CN" sz="2000" baseline="-25000" dirty="0">
                  <a:latin typeface="Times New Roman" panose="02020603050405020304" pitchFamily="18" charset="0"/>
                  <a:cs typeface="Times New Roman" panose="02020603050405020304" pitchFamily="18" charset="0"/>
                </a:rPr>
                <a:t>0</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开始，</a:t>
              </a:r>
              <a:r>
                <a:rPr lang="en-US" altLang="zh-CN" sz="2000" i="1"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的初值</a:t>
              </a:r>
            </a:p>
            <a:p>
              <a:pPr eaLnBrk="1" hangingPunct="1">
                <a:lnSpc>
                  <a:spcPct val="130000"/>
                </a:lnSpc>
              </a:pPr>
              <a:r>
                <a:rPr lang="en-US" altLang="zh-CN" sz="2000" i="1" dirty="0" smtClean="0">
                  <a:latin typeface="Times New Roman" panose="02020603050405020304" pitchFamily="18" charset="0"/>
                  <a:cs typeface="Times New Roman" panose="02020603050405020304" pitchFamily="18" charset="0"/>
                </a:rPr>
                <a:t>	d</a:t>
              </a:r>
              <a:r>
                <a:rPr lang="en-US" altLang="zh-CN" sz="2000" baseline="-25000" dirty="0" smtClean="0">
                  <a:latin typeface="Times New Roman" panose="02020603050405020304" pitchFamily="18" charset="0"/>
                  <a:cs typeface="Times New Roman" panose="02020603050405020304" pitchFamily="18" charset="0"/>
                </a:rPr>
                <a:t>0 </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F</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x</a:t>
              </a:r>
              <a:r>
                <a:rPr lang="en-US" altLang="zh-CN" sz="2000" baseline="-25000" dirty="0" smtClean="0">
                  <a:latin typeface="Times New Roman" panose="02020603050405020304" pitchFamily="18" charset="0"/>
                  <a:cs typeface="Times New Roman" panose="02020603050405020304" pitchFamily="18" charset="0"/>
                </a:rPr>
                <a:t>0</a:t>
              </a:r>
              <a:r>
                <a:rPr lang="en-US" altLang="zh-CN" sz="2000" dirty="0" smtClean="0">
                  <a:latin typeface="Times New Roman" panose="02020603050405020304" pitchFamily="18" charset="0"/>
                  <a:cs typeface="Times New Roman" panose="02020603050405020304" pitchFamily="18" charset="0"/>
                </a:rPr>
                <a:t>+1, </a:t>
              </a:r>
              <a:r>
                <a:rPr lang="en-US" altLang="zh-CN" sz="2000" i="1" dirty="0" smtClean="0">
                  <a:latin typeface="Times New Roman" panose="02020603050405020304" pitchFamily="18" charset="0"/>
                  <a:cs typeface="Times New Roman" panose="02020603050405020304" pitchFamily="18" charset="0"/>
                </a:rPr>
                <a:t>y</a:t>
              </a:r>
              <a:r>
                <a:rPr lang="en-US" altLang="zh-CN" sz="2000" baseline="-25000" dirty="0" smtClean="0">
                  <a:latin typeface="Times New Roman" panose="02020603050405020304" pitchFamily="18" charset="0"/>
                  <a:cs typeface="Times New Roman" panose="02020603050405020304" pitchFamily="18" charset="0"/>
                </a:rPr>
                <a:t>0</a:t>
              </a:r>
              <a:r>
                <a:rPr lang="en-US" altLang="zh-CN" sz="2000" dirty="0" smtClean="0">
                  <a:latin typeface="Times New Roman" panose="02020603050405020304" pitchFamily="18" charset="0"/>
                  <a:cs typeface="Times New Roman" panose="02020603050405020304" pitchFamily="18" charset="0"/>
                </a:rPr>
                <a:t>+0.5</a:t>
              </a:r>
              <a:r>
                <a:rPr lang="en-US" altLang="zh-CN" sz="2000" dirty="0">
                  <a:latin typeface="Times New Roman" panose="02020603050405020304" pitchFamily="18" charset="0"/>
                  <a:cs typeface="Times New Roman" panose="02020603050405020304" pitchFamily="18" charset="0"/>
                </a:rPr>
                <a:t>)</a:t>
              </a:r>
            </a:p>
            <a:p>
              <a:pPr eaLnBrk="1" hangingPunct="1">
                <a:lnSpc>
                  <a:spcPct val="130000"/>
                </a:lnSpc>
              </a:pPr>
              <a:r>
                <a:rPr lang="en-US" altLang="zh-CN" sz="2000" dirty="0" smtClean="0">
                  <a:latin typeface="Times New Roman" panose="02020603050405020304" pitchFamily="18" charset="0"/>
                  <a:cs typeface="Times New Roman" panose="02020603050405020304" pitchFamily="18" charset="0"/>
                </a:rPr>
                <a:t>	= </a:t>
              </a:r>
              <a:r>
                <a:rPr lang="en-US" altLang="zh-CN" sz="2000" i="1" dirty="0" smtClean="0">
                  <a:latin typeface="Times New Roman" panose="02020603050405020304" pitchFamily="18" charset="0"/>
                  <a:cs typeface="Times New Roman" panose="02020603050405020304" pitchFamily="18" charset="0"/>
                </a:rPr>
                <a:t>a</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x</a:t>
              </a:r>
              <a:r>
                <a:rPr lang="en-US" altLang="zh-CN" sz="2000" baseline="-25000" dirty="0" smtClean="0">
                  <a:latin typeface="Times New Roman" panose="02020603050405020304" pitchFamily="18" charset="0"/>
                  <a:cs typeface="Times New Roman" panose="02020603050405020304" pitchFamily="18" charset="0"/>
                </a:rPr>
                <a:t>0</a:t>
              </a:r>
              <a:r>
                <a:rPr lang="en-US" altLang="zh-CN" sz="2000" dirty="0" smtClean="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b</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y</a:t>
              </a:r>
              <a:r>
                <a:rPr lang="en-US" altLang="zh-CN" sz="2000" baseline="-25000" dirty="0">
                  <a:latin typeface="Times New Roman" panose="02020603050405020304" pitchFamily="18" charset="0"/>
                  <a:cs typeface="Times New Roman" panose="02020603050405020304" pitchFamily="18" charset="0"/>
                </a:rPr>
                <a:t>0</a:t>
              </a:r>
              <a:r>
                <a:rPr lang="en-US" altLang="zh-CN" sz="2000" dirty="0">
                  <a:latin typeface="Times New Roman" panose="02020603050405020304" pitchFamily="18" charset="0"/>
                  <a:cs typeface="Times New Roman" panose="02020603050405020304" pitchFamily="18" charset="0"/>
                </a:rPr>
                <a:t>+0.5)+</a:t>
              </a:r>
              <a:r>
                <a:rPr lang="en-US" altLang="zh-CN" sz="2000" i="1" dirty="0">
                  <a:latin typeface="Times New Roman" panose="02020603050405020304" pitchFamily="18" charset="0"/>
                  <a:cs typeface="Times New Roman" panose="02020603050405020304" pitchFamily="18" charset="0"/>
                </a:rPr>
                <a:t>c</a:t>
              </a:r>
              <a:endParaRPr lang="en-US" altLang="zh-CN" sz="2000" dirty="0">
                <a:latin typeface="Times New Roman" panose="02020603050405020304" pitchFamily="18" charset="0"/>
                <a:cs typeface="Times New Roman" panose="02020603050405020304" pitchFamily="18" charset="0"/>
              </a:endParaRPr>
            </a:p>
            <a:p>
              <a:pPr eaLnBrk="1" hangingPunct="1">
                <a:lnSpc>
                  <a:spcPct val="130000"/>
                </a:lnSpc>
              </a:pPr>
              <a:r>
                <a:rPr lang="en-US" altLang="zh-CN" sz="2000" dirty="0" smtClean="0">
                  <a:latin typeface="Times New Roman" panose="02020603050405020304" pitchFamily="18" charset="0"/>
                  <a:cs typeface="Times New Roman" panose="02020603050405020304" pitchFamily="18" charset="0"/>
                </a:rPr>
                <a:t>	= </a:t>
              </a:r>
              <a:r>
                <a:rPr lang="en-US" altLang="zh-CN" sz="2000" i="1" dirty="0" smtClean="0">
                  <a:latin typeface="Times New Roman" panose="02020603050405020304" pitchFamily="18" charset="0"/>
                  <a:cs typeface="Times New Roman" panose="02020603050405020304" pitchFamily="18" charset="0"/>
                </a:rPr>
                <a:t>F</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x</a:t>
              </a:r>
              <a:r>
                <a:rPr lang="en-US" altLang="zh-CN" sz="2000" baseline="-25000" dirty="0" smtClean="0">
                  <a:latin typeface="Times New Roman" panose="02020603050405020304" pitchFamily="18" charset="0"/>
                  <a:cs typeface="Times New Roman" panose="02020603050405020304" pitchFamily="18" charset="0"/>
                </a:rPr>
                <a:t>0</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y</a:t>
              </a:r>
              <a:r>
                <a:rPr lang="en-US" altLang="zh-CN" sz="2000" baseline="-25000" dirty="0" smtClean="0">
                  <a:latin typeface="Times New Roman" panose="02020603050405020304" pitchFamily="18" charset="0"/>
                  <a:cs typeface="Times New Roman" panose="02020603050405020304" pitchFamily="18" charset="0"/>
                </a:rPr>
                <a:t>0</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a</a:t>
              </a:r>
              <a:r>
                <a:rPr lang="en-US" altLang="zh-CN" sz="2000" dirty="0">
                  <a:latin typeface="Times New Roman" panose="02020603050405020304" pitchFamily="18" charset="0"/>
                  <a:cs typeface="Times New Roman" panose="02020603050405020304" pitchFamily="18" charset="0"/>
                </a:rPr>
                <a:t>+0.5</a:t>
              </a:r>
              <a:r>
                <a:rPr lang="en-US" altLang="zh-CN" sz="2000" i="1" dirty="0">
                  <a:latin typeface="Times New Roman" panose="02020603050405020304" pitchFamily="18" charset="0"/>
                  <a:cs typeface="Times New Roman" panose="02020603050405020304" pitchFamily="18" charset="0"/>
                </a:rPr>
                <a:t>b</a:t>
              </a:r>
              <a:endParaRPr lang="en-US" altLang="zh-CN" sz="2000" dirty="0">
                <a:latin typeface="Times New Roman" panose="02020603050405020304" pitchFamily="18" charset="0"/>
                <a:cs typeface="Times New Roman" panose="02020603050405020304" pitchFamily="18" charset="0"/>
              </a:endParaRPr>
            </a:p>
            <a:p>
              <a:pPr eaLnBrk="1" hangingPunct="1">
                <a:lnSpc>
                  <a:spcPct val="130000"/>
                </a:lnSpc>
              </a:pPr>
              <a:r>
                <a:rPr lang="en-US" altLang="zh-CN" sz="2000" dirty="0" smtClean="0">
                  <a:latin typeface="Times New Roman" panose="02020603050405020304" pitchFamily="18" charset="0"/>
                  <a:cs typeface="Times New Roman" panose="02020603050405020304" pitchFamily="18" charset="0"/>
                </a:rPr>
                <a:t>	= </a:t>
              </a:r>
              <a:r>
                <a:rPr lang="en-US" altLang="zh-CN" sz="2000" i="1" dirty="0" smtClean="0">
                  <a:latin typeface="Times New Roman" panose="02020603050405020304" pitchFamily="18" charset="0"/>
                  <a:cs typeface="Times New Roman" panose="02020603050405020304" pitchFamily="18" charset="0"/>
                </a:rPr>
                <a:t>a</a:t>
              </a:r>
              <a:r>
                <a:rPr lang="en-US" altLang="zh-CN" sz="2000" dirty="0" smtClean="0">
                  <a:latin typeface="Times New Roman" panose="02020603050405020304" pitchFamily="18" charset="0"/>
                  <a:cs typeface="Times New Roman" panose="02020603050405020304" pitchFamily="18" charset="0"/>
                </a:rPr>
                <a:t>+0.5</a:t>
              </a:r>
              <a:r>
                <a:rPr lang="en-US" altLang="zh-CN" sz="2000" i="1" dirty="0" smtClean="0">
                  <a:latin typeface="Times New Roman" panose="02020603050405020304" pitchFamily="18" charset="0"/>
                  <a:cs typeface="Times New Roman" panose="02020603050405020304" pitchFamily="18" charset="0"/>
                </a:rPr>
                <a:t>b</a:t>
              </a:r>
              <a:endParaRPr lang="en-US" altLang="zh-CN" sz="2000" i="1" dirty="0">
                <a:latin typeface="Times New Roman" panose="02020603050405020304" pitchFamily="18" charset="0"/>
                <a:cs typeface="Times New Roman" panose="02020603050405020304" pitchFamily="18" charset="0"/>
              </a:endParaRPr>
            </a:p>
            <a:p>
              <a:pPr eaLnBrk="1" hangingPunct="1">
                <a:lnSpc>
                  <a:spcPct val="90000"/>
                </a:lnSpc>
                <a:buFontTx/>
                <a:buNone/>
              </a:pPr>
              <a:r>
                <a:rPr lang="zh-CN" altLang="en-US" sz="2000" dirty="0" smtClean="0">
                  <a:latin typeface="Times New Roman" panose="02020603050405020304" pitchFamily="18" charset="0"/>
                  <a:cs typeface="Times New Roman" panose="02020603050405020304" pitchFamily="18" charset="0"/>
                </a:rPr>
                <a:t>由于</a:t>
              </a:r>
              <a:r>
                <a:rPr lang="zh-CN" altLang="en-US" sz="2000" dirty="0">
                  <a:latin typeface="Times New Roman" panose="02020603050405020304" pitchFamily="18" charset="0"/>
                  <a:cs typeface="Times New Roman" panose="02020603050405020304" pitchFamily="18" charset="0"/>
                </a:rPr>
                <a:t>只用</a:t>
              </a:r>
              <a:r>
                <a:rPr lang="en-US" altLang="zh-CN" sz="2000" i="1"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的符号作判断，为了只包含整数运算，可以用</a:t>
              </a:r>
              <a:r>
                <a:rPr lang="en-US" altLang="zh-CN" sz="2000" dirty="0">
                  <a:latin typeface="Times New Roman" panose="02020603050405020304" pitchFamily="18" charset="0"/>
                  <a:cs typeface="Times New Roman" panose="02020603050405020304" pitchFamily="18" charset="0"/>
                </a:rPr>
                <a:t>2</a:t>
              </a:r>
              <a:r>
                <a:rPr lang="en-US" altLang="zh-CN" sz="2000" i="1"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代替</a:t>
              </a:r>
              <a:r>
                <a:rPr lang="en-US" altLang="zh-CN" sz="2000" i="1"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来摆脱小数，提高效率</a:t>
              </a:r>
              <a:r>
                <a:rPr lang="zh-CN" altLang="en-US" sz="2000" dirty="0" smtClean="0">
                  <a:latin typeface="Times New Roman" panose="02020603050405020304" pitchFamily="18" charset="0"/>
                  <a:cs typeface="Times New Roman" panose="02020603050405020304" pitchFamily="18" charset="0"/>
                </a:rPr>
                <a:t>。</a:t>
              </a:r>
              <a:endParaRPr lang="en-US" altLang="zh-CN" sz="2000" dirty="0" smtClean="0">
                <a:latin typeface="Times New Roman" panose="02020603050405020304" pitchFamily="18" charset="0"/>
                <a:cs typeface="Times New Roman" panose="02020603050405020304" pitchFamily="18" charset="0"/>
              </a:endParaRPr>
            </a:p>
            <a:p>
              <a:pPr eaLnBrk="1" hangingPunct="1">
                <a:lnSpc>
                  <a:spcPct val="90000"/>
                </a:lnSpc>
                <a:buFontTx/>
                <a:buNone/>
              </a:pPr>
              <a:endParaRPr lang="zh-CN" altLang="en-US" sz="2000" dirty="0">
                <a:latin typeface="Times New Roman" panose="02020603050405020304" pitchFamily="18" charset="0"/>
                <a:cs typeface="Times New Roman" panose="02020603050405020304" pitchFamily="18" charset="0"/>
              </a:endParaRPr>
            </a:p>
            <a:p>
              <a:pPr eaLnBrk="1" hangingPunct="1">
                <a:lnSpc>
                  <a:spcPct val="90000"/>
                </a:lnSpc>
                <a:buFontTx/>
                <a:buNone/>
              </a:pPr>
              <a:r>
                <a:rPr lang="en-US" altLang="zh-CN" sz="2000" b="1" dirty="0">
                  <a:solidFill>
                    <a:srgbClr val="FF3300"/>
                  </a:solidFill>
                  <a:latin typeface="Times New Roman" panose="02020603050405020304" pitchFamily="18" charset="0"/>
                  <a:cs typeface="Times New Roman" panose="02020603050405020304" pitchFamily="18" charset="0"/>
                </a:rPr>
                <a:t>4. </a:t>
              </a:r>
              <a:r>
                <a:rPr lang="zh-CN" altLang="en-US" sz="2000" b="1" dirty="0">
                  <a:solidFill>
                    <a:srgbClr val="FF3300"/>
                  </a:solidFill>
                  <a:latin typeface="Times New Roman" panose="02020603050405020304" pitchFamily="18" charset="0"/>
                  <a:cs typeface="Times New Roman" panose="02020603050405020304" pitchFamily="18" charset="0"/>
                </a:rPr>
                <a:t>其它斜率情形</a:t>
              </a:r>
            </a:p>
            <a:p>
              <a:pPr eaLnBrk="1" hangingPunct="1">
                <a:lnSpc>
                  <a:spcPct val="90000"/>
                </a:lnSpc>
                <a:buFontTx/>
                <a:buNone/>
              </a:pPr>
              <a:r>
                <a:rPr lang="zh-CN" altLang="en-US" sz="2000" dirty="0" smtClean="0">
                  <a:latin typeface="Times New Roman" panose="02020603050405020304" pitchFamily="18" charset="0"/>
                  <a:cs typeface="Times New Roman" panose="02020603050405020304" pitchFamily="18" charset="0"/>
                </a:rPr>
                <a:t>用同样的推导过程，不难得出当直线斜率</a:t>
              </a:r>
              <a:r>
                <a:rPr lang="en-US" altLang="zh-CN" sz="2000" dirty="0" smtClean="0">
                  <a:latin typeface="Times New Roman" panose="02020603050405020304" pitchFamily="18" charset="0"/>
                  <a:cs typeface="Times New Roman" panose="02020603050405020304" pitchFamily="18" charset="0"/>
                </a:rPr>
                <a:t>-1&lt;</a:t>
              </a:r>
              <a:r>
                <a:rPr lang="en-US" altLang="zh-CN" sz="2000" i="1" dirty="0" smtClean="0">
                  <a:latin typeface="Times New Roman" panose="02020603050405020304" pitchFamily="18" charset="0"/>
                  <a:cs typeface="Times New Roman" panose="02020603050405020304" pitchFamily="18" charset="0"/>
                </a:rPr>
                <a:t>k</a:t>
              </a:r>
              <a:r>
                <a:rPr lang="en-US" altLang="zh-CN" sz="2000" dirty="0" smtClean="0">
                  <a:latin typeface="Times New Roman" panose="02020603050405020304" pitchFamily="18" charset="0"/>
                  <a:cs typeface="Times New Roman" panose="02020603050405020304" pitchFamily="18" charset="0"/>
                </a:rPr>
                <a:t>&lt;0</a:t>
              </a:r>
              <a:r>
                <a:rPr lang="zh-CN" altLang="en-US" sz="2000" dirty="0" smtClean="0">
                  <a:latin typeface="Times New Roman" panose="02020603050405020304" pitchFamily="18" charset="0"/>
                  <a:cs typeface="Times New Roman" panose="02020603050405020304" pitchFamily="18" charset="0"/>
                </a:rPr>
                <a:t>时：</a:t>
              </a:r>
            </a:p>
            <a:p>
              <a:pPr eaLnBrk="1" hangingPunct="1">
                <a:lnSpc>
                  <a:spcPct val="90000"/>
                </a:lnSpc>
                <a:buFontTx/>
                <a:buNone/>
              </a:pPr>
              <a:r>
                <a:rPr lang="zh-CN" altLang="en-US" sz="2000" dirty="0" smtClean="0">
                  <a:latin typeface="Times New Roman" panose="02020603050405020304" pitchFamily="18" charset="0"/>
                  <a:cs typeface="Times New Roman" panose="02020603050405020304" pitchFamily="18" charset="0"/>
                </a:rPr>
                <a:t>当</a:t>
              </a:r>
              <a:r>
                <a:rPr lang="en-US" altLang="zh-CN" sz="2000" i="1" dirty="0" smtClean="0">
                  <a:latin typeface="Times New Roman" panose="02020603050405020304" pitchFamily="18" charset="0"/>
                  <a:cs typeface="Times New Roman" panose="02020603050405020304" pitchFamily="18" charset="0"/>
                </a:rPr>
                <a:t>d </a:t>
              </a:r>
              <a:r>
                <a:rPr lang="en-US" altLang="zh-CN" sz="2000" dirty="0" smtClean="0">
                  <a:latin typeface="Times New Roman" panose="02020603050405020304" pitchFamily="18" charset="0"/>
                  <a:cs typeface="Times New Roman" panose="02020603050405020304" pitchFamily="18" charset="0"/>
                </a:rPr>
                <a:t>≥ 0</a:t>
              </a:r>
              <a:r>
                <a:rPr lang="zh-CN" altLang="en-US" sz="2000" dirty="0" smtClean="0">
                  <a:latin typeface="Times New Roman" panose="02020603050405020304" pitchFamily="18" charset="0"/>
                  <a:cs typeface="Times New Roman" panose="02020603050405020304" pitchFamily="18" charset="0"/>
                </a:rPr>
                <a:t>，此时再下一个像素的判别式为</a:t>
              </a:r>
              <a:r>
                <a:rPr lang="en-US" altLang="zh-CN" sz="2000" i="1" dirty="0" smtClean="0">
                  <a:latin typeface="Times New Roman" panose="02020603050405020304" pitchFamily="18" charset="0"/>
                  <a:cs typeface="Times New Roman" panose="02020603050405020304" pitchFamily="18" charset="0"/>
                </a:rPr>
                <a:t>d</a:t>
              </a:r>
              <a:r>
                <a:rPr lang="en-US" altLang="zh-CN" sz="2000" baseline="-25000" dirty="0" smtClean="0">
                  <a:latin typeface="Times New Roman" panose="02020603050405020304" pitchFamily="18" charset="0"/>
                  <a:cs typeface="Times New Roman" panose="02020603050405020304" pitchFamily="18" charset="0"/>
                </a:rPr>
                <a:t>1 </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d</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a</a:t>
              </a:r>
              <a:r>
                <a:rPr lang="zh-CN" altLang="en-US" sz="2000" dirty="0" smtClean="0">
                  <a:latin typeface="Times New Roman" panose="02020603050405020304" pitchFamily="18" charset="0"/>
                  <a:cs typeface="Times New Roman" panose="02020603050405020304" pitchFamily="18" charset="0"/>
                </a:rPr>
                <a:t>；</a:t>
              </a:r>
            </a:p>
            <a:p>
              <a:pPr eaLnBrk="1" hangingPunct="1">
                <a:lnSpc>
                  <a:spcPct val="90000"/>
                </a:lnSpc>
                <a:buFontTx/>
                <a:buNone/>
              </a:pPr>
              <a:r>
                <a:rPr lang="zh-CN" altLang="en-US" sz="2000" dirty="0" smtClean="0">
                  <a:latin typeface="Times New Roman" panose="02020603050405020304" pitchFamily="18" charset="0"/>
                  <a:cs typeface="Times New Roman" panose="02020603050405020304" pitchFamily="18" charset="0"/>
                </a:rPr>
                <a:t>当</a:t>
              </a:r>
              <a:r>
                <a:rPr lang="en-US" altLang="zh-CN" sz="2000" i="1" dirty="0" smtClean="0">
                  <a:latin typeface="Times New Roman" panose="02020603050405020304" pitchFamily="18" charset="0"/>
                  <a:cs typeface="Times New Roman" panose="02020603050405020304" pitchFamily="18" charset="0"/>
                </a:rPr>
                <a:t>d </a:t>
              </a:r>
              <a:r>
                <a:rPr lang="en-US" altLang="zh-CN" sz="2000" dirty="0" smtClean="0">
                  <a:latin typeface="Times New Roman" panose="02020603050405020304" pitchFamily="18" charset="0"/>
                  <a:cs typeface="Times New Roman" panose="02020603050405020304" pitchFamily="18" charset="0"/>
                </a:rPr>
                <a:t>&lt; 0</a:t>
              </a:r>
              <a:r>
                <a:rPr lang="zh-CN" altLang="en-US" sz="2000" dirty="0" smtClean="0">
                  <a:latin typeface="Times New Roman" panose="02020603050405020304" pitchFamily="18" charset="0"/>
                  <a:cs typeface="Times New Roman" panose="02020603050405020304" pitchFamily="18" charset="0"/>
                </a:rPr>
                <a:t>，此时再下一个像素的判别式为</a:t>
              </a:r>
              <a:r>
                <a:rPr lang="en-US" altLang="zh-CN" sz="2000" i="1" dirty="0" smtClean="0">
                  <a:latin typeface="Times New Roman" panose="02020603050405020304" pitchFamily="18" charset="0"/>
                  <a:cs typeface="Times New Roman" panose="02020603050405020304" pitchFamily="18" charset="0"/>
                </a:rPr>
                <a:t>d</a:t>
              </a:r>
              <a:r>
                <a:rPr lang="en-US" altLang="zh-CN" sz="2000" baseline="-25000" dirty="0" smtClean="0">
                  <a:latin typeface="Times New Roman" panose="02020603050405020304" pitchFamily="18" charset="0"/>
                  <a:cs typeface="Times New Roman" panose="02020603050405020304" pitchFamily="18" charset="0"/>
                </a:rPr>
                <a:t>2 </a:t>
              </a:r>
              <a:r>
                <a:rPr lang="en-US" altLang="zh-CN" sz="2000" dirty="0" smtClean="0">
                  <a:latin typeface="Times New Roman" panose="02020603050405020304" pitchFamily="18" charset="0"/>
                  <a:cs typeface="Times New Roman" panose="02020603050405020304" pitchFamily="18" charset="0"/>
                </a:rPr>
                <a:t>= </a:t>
              </a:r>
              <a:r>
                <a:rPr lang="en-US" altLang="zh-CN" sz="2000" i="1" dirty="0" err="1" smtClean="0">
                  <a:latin typeface="Times New Roman" panose="02020603050405020304" pitchFamily="18" charset="0"/>
                  <a:cs typeface="Times New Roman" panose="02020603050405020304" pitchFamily="18" charset="0"/>
                </a:rPr>
                <a:t>d</a:t>
              </a:r>
              <a:r>
                <a:rPr lang="en-US" altLang="zh-CN" sz="2000" dirty="0" err="1"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a</a:t>
              </a:r>
              <a:r>
                <a:rPr lang="en-US" altLang="zh-CN" sz="2000" dirty="0" err="1"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b</a:t>
              </a:r>
              <a:r>
                <a:rPr lang="zh-CN" altLang="en-US" sz="2000" dirty="0" smtClean="0">
                  <a:latin typeface="Times New Roman" panose="02020603050405020304" pitchFamily="18" charset="0"/>
                  <a:cs typeface="Times New Roman" panose="02020603050405020304" pitchFamily="18" charset="0"/>
                </a:rPr>
                <a:t>；</a:t>
              </a:r>
            </a:p>
            <a:p>
              <a:pPr eaLnBrk="1" hangingPunct="1">
                <a:lnSpc>
                  <a:spcPct val="90000"/>
                </a:lnSpc>
                <a:buFontTx/>
                <a:buNone/>
              </a:pPr>
              <a:r>
                <a:rPr lang="zh-CN" altLang="en-US" sz="2000" dirty="0" smtClean="0">
                  <a:latin typeface="Times New Roman" panose="02020603050405020304" pitchFamily="18" charset="0"/>
                  <a:cs typeface="Times New Roman" panose="02020603050405020304" pitchFamily="18" charset="0"/>
                </a:rPr>
                <a:t>当斜率</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k</a:t>
              </a:r>
              <a:r>
                <a:rPr lang="en-US" altLang="zh-CN" sz="2000" dirty="0" smtClean="0">
                  <a:latin typeface="Times New Roman" panose="02020603050405020304" pitchFamily="18" charset="0"/>
                  <a:cs typeface="Times New Roman" panose="02020603050405020304" pitchFamily="18" charset="0"/>
                </a:rPr>
                <a:t>|&gt;1</a:t>
              </a:r>
              <a:r>
                <a:rPr lang="zh-CN" altLang="en-US" sz="2000" dirty="0" smtClean="0">
                  <a:latin typeface="Times New Roman" panose="02020603050405020304" pitchFamily="18" charset="0"/>
                  <a:cs typeface="Times New Roman" panose="02020603050405020304" pitchFamily="18" charset="0"/>
                </a:rPr>
                <a:t>时，将</a:t>
              </a:r>
              <a:r>
                <a:rPr lang="en-US" altLang="zh-CN" sz="2000" i="1" dirty="0" smtClean="0">
                  <a:latin typeface="Times New Roman" panose="02020603050405020304" pitchFamily="18" charset="0"/>
                  <a:cs typeface="Times New Roman" panose="02020603050405020304" pitchFamily="18" charset="0"/>
                </a:rPr>
                <a:t>x</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y</a:t>
              </a:r>
              <a:r>
                <a:rPr lang="zh-CN" altLang="en-US" sz="2000" dirty="0" smtClean="0">
                  <a:latin typeface="Times New Roman" panose="02020603050405020304" pitchFamily="18" charset="0"/>
                  <a:cs typeface="Times New Roman" panose="02020603050405020304" pitchFamily="18" charset="0"/>
                </a:rPr>
                <a:t>坐标互换以完成递推过程。在画点时再将</a:t>
              </a:r>
              <a:r>
                <a:rPr lang="en-US" altLang="zh-CN" sz="2000" i="1" dirty="0" smtClean="0">
                  <a:latin typeface="Times New Roman" panose="02020603050405020304" pitchFamily="18" charset="0"/>
                  <a:cs typeface="Times New Roman" panose="02020603050405020304" pitchFamily="18" charset="0"/>
                </a:rPr>
                <a:t>x</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y</a:t>
              </a:r>
              <a:r>
                <a:rPr lang="zh-CN" altLang="en-US" sz="2000" dirty="0" smtClean="0">
                  <a:latin typeface="Times New Roman" panose="02020603050405020304" pitchFamily="18" charset="0"/>
                  <a:cs typeface="Times New Roman" panose="02020603050405020304" pitchFamily="18" charset="0"/>
                </a:rPr>
                <a:t>坐标互换。</a:t>
              </a:r>
              <a:endParaRPr lang="zh-CN" alt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5477362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19"/>
                                        </p:tgtEl>
                                        <p:attrNameLst>
                                          <p:attrName>ppt_x</p:attrName>
                                          <p:attrName>ppt_y</p:attrName>
                                        </p:attrNameLst>
                                      </p:cBhvr>
                                    </p:animMotion>
                                    <p:animEffect transition="in" filter="fade">
                                      <p:cBhvr>
                                        <p:cTn id="9"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317575"/>
            <a:ext cx="8476796" cy="4637520"/>
          </a:xfrm>
          <a:prstGeom prst="rect">
            <a:avLst/>
          </a:prstGeom>
          <a:noFill/>
          <a:ln w="9525">
            <a:noFill/>
            <a:miter lim="800000"/>
            <a:headEnd/>
            <a:tailEnd/>
          </a:ln>
        </p:spPr>
        <p:txBody>
          <a:bodyPr/>
          <a:lstStyle/>
          <a:p>
            <a:pPr marL="342900" indent="-342900" eaLnBrk="1" hangingPunct="1">
              <a:buClr>
                <a:srgbClr val="FFC000"/>
              </a:buClr>
              <a:buFont typeface="Wingdings" panose="05000000000000000000" pitchFamily="2" charset="2"/>
              <a:buChar char="n"/>
            </a:pPr>
            <a:r>
              <a:rPr lang="en-US" altLang="zh-CN" sz="2400" dirty="0" err="1" smtClean="0"/>
              <a:t>Bresenham</a:t>
            </a:r>
            <a:r>
              <a:rPr lang="zh-CN" altLang="en-US" sz="2400" dirty="0"/>
              <a:t>画线算法是最广泛的直线生成算法，它采用加减与乘</a:t>
            </a:r>
            <a:r>
              <a:rPr lang="en-US" altLang="zh-CN" sz="2400" dirty="0"/>
              <a:t>2</a:t>
            </a:r>
            <a:r>
              <a:rPr lang="zh-CN" altLang="en-US" sz="2400" dirty="0"/>
              <a:t>运算（即移位运算）来实现。</a:t>
            </a:r>
          </a:p>
          <a:p>
            <a:pPr marL="342900" indent="-342900" eaLnBrk="1" hangingPunct="1">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先从直线斜率为</a:t>
            </a:r>
            <a:r>
              <a:rPr lang="en-US" altLang="zh-CN" sz="2400" dirty="0">
                <a:latin typeface="Times New Roman" panose="02020603050405020304" pitchFamily="18" charset="0"/>
                <a:cs typeface="Times New Roman" panose="02020603050405020304" pitchFamily="18" charset="0"/>
              </a:rPr>
              <a:t>0</a:t>
            </a:r>
            <a:r>
              <a:rPr lang="en-US" altLang="zh-CN" sz="24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k </a:t>
            </a:r>
            <a:r>
              <a:rPr lang="en-US"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的八分之一象限开始讨论。</a:t>
            </a:r>
          </a:p>
          <a:p>
            <a:pPr marL="342900" indent="-342900" eaLnBrk="1" hangingPunct="1">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首先从像素</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y</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开始，每次在水平方向朝</a:t>
            </a:r>
            <a:r>
              <a:rPr lang="en-US" altLang="zh-CN" sz="2400" i="1" dirty="0">
                <a:latin typeface="Times New Roman" panose="02020603050405020304" pitchFamily="18" charset="0"/>
                <a:cs typeface="Times New Roman" panose="02020603050405020304" pitchFamily="18" charset="0"/>
              </a:rPr>
              <a:t>P</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y</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移动一个像素，由于受斜率</a:t>
            </a:r>
            <a:r>
              <a:rPr lang="en-US" altLang="zh-CN" sz="2400" i="1" dirty="0">
                <a:latin typeface="Times New Roman" panose="02020603050405020304" pitchFamily="18" charset="0"/>
                <a:cs typeface="Times New Roman" panose="02020603050405020304" pitchFamily="18" charset="0"/>
              </a:rPr>
              <a:t>k</a:t>
            </a:r>
            <a:r>
              <a:rPr lang="zh-CN" altLang="en-US" sz="2400" dirty="0">
                <a:latin typeface="Times New Roman" panose="02020603050405020304" pitchFamily="18" charset="0"/>
                <a:cs typeface="Times New Roman" panose="02020603050405020304" pitchFamily="18" charset="0"/>
              </a:rPr>
              <a:t>的限制，每一个被选中像素的下一个像素点或者是右边的点</a:t>
            </a:r>
            <a:r>
              <a:rPr lang="en-US" altLang="zh-CN" sz="2400" i="1" dirty="0">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，或者是右上边的点</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eaLnBrk="1" hangingPunct="1">
              <a:lnSpc>
                <a:spcPct val="90000"/>
              </a:lnSpc>
            </a:pPr>
            <a:endParaRPr lang="zh-CN" altLang="en-US" sz="2400" b="1" dirty="0"/>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a:latin typeface="黑体" panose="02010609060101010101" pitchFamily="49" charset="-122"/>
                <a:ea typeface="黑体" panose="02010609060101010101" pitchFamily="49" charset="-122"/>
                <a:cs typeface="Tahoma" panose="020B0604030504040204" pitchFamily="34" charset="0"/>
              </a:rPr>
              <a:t>3 </a:t>
            </a:r>
            <a:r>
              <a:rPr lang="en-US" altLang="zh-CN" sz="3600" b="1" dirty="0" err="1">
                <a:latin typeface="黑体" panose="02010609060101010101" pitchFamily="49" charset="-122"/>
                <a:ea typeface="黑体" panose="02010609060101010101" pitchFamily="49" charset="-122"/>
                <a:cs typeface="Tahoma" panose="020B0604030504040204" pitchFamily="34" charset="0"/>
              </a:rPr>
              <a:t>Bresenham</a:t>
            </a:r>
            <a:r>
              <a:rPr lang="zh-CN" altLang="en-US" sz="3600" b="1" dirty="0">
                <a:latin typeface="黑体" panose="02010609060101010101" pitchFamily="49" charset="-122"/>
                <a:ea typeface="黑体" panose="02010609060101010101" pitchFamily="49" charset="-122"/>
                <a:cs typeface="Tahoma" panose="020B0604030504040204" pitchFamily="34" charset="0"/>
              </a:rPr>
              <a:t>画线法</a:t>
            </a:r>
            <a:endParaRPr lang="zh-CN" altLang="en-US" sz="3600" dirty="0">
              <a:latin typeface="黑体" panose="02010609060101010101" pitchFamily="49" charset="-122"/>
              <a:ea typeface="黑体" panose="02010609060101010101" pitchFamily="49" charset="-122"/>
            </a:endParaRPr>
          </a:p>
        </p:txBody>
      </p:sp>
      <p:grpSp>
        <p:nvGrpSpPr>
          <p:cNvPr id="37" name="Group 4"/>
          <p:cNvGrpSpPr>
            <a:grpSpLocks noChangeAspect="1"/>
          </p:cNvGrpSpPr>
          <p:nvPr/>
        </p:nvGrpSpPr>
        <p:grpSpPr bwMode="auto">
          <a:xfrm>
            <a:off x="3679371" y="3636335"/>
            <a:ext cx="5181600" cy="3021092"/>
            <a:chOff x="1944" y="2064"/>
            <a:chExt cx="4680" cy="2731"/>
          </a:xfrm>
          <a:solidFill>
            <a:schemeClr val="bg1"/>
          </a:solidFill>
        </p:grpSpPr>
        <p:sp>
          <p:nvSpPr>
            <p:cNvPr id="38" name="AutoShape 5"/>
            <p:cNvSpPr>
              <a:spLocks noChangeAspect="1" noChangeArrowheads="1"/>
            </p:cNvSpPr>
            <p:nvPr/>
          </p:nvSpPr>
          <p:spPr bwMode="auto">
            <a:xfrm>
              <a:off x="1944" y="2064"/>
              <a:ext cx="4680" cy="26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9" name="Group 6"/>
            <p:cNvGrpSpPr>
              <a:grpSpLocks/>
            </p:cNvGrpSpPr>
            <p:nvPr/>
          </p:nvGrpSpPr>
          <p:grpSpPr bwMode="auto">
            <a:xfrm>
              <a:off x="1944" y="2064"/>
              <a:ext cx="4680" cy="2731"/>
              <a:chOff x="1944" y="2064"/>
              <a:chExt cx="4680" cy="2731"/>
            </a:xfrm>
            <a:grpFill/>
          </p:grpSpPr>
          <p:sp>
            <p:nvSpPr>
              <p:cNvPr id="40" name="Line 7"/>
              <p:cNvSpPr>
                <a:spLocks noChangeShapeType="1"/>
              </p:cNvSpPr>
              <p:nvPr/>
            </p:nvSpPr>
            <p:spPr bwMode="auto">
              <a:xfrm>
                <a:off x="2776" y="2220"/>
                <a:ext cx="0" cy="2419"/>
              </a:xfrm>
              <a:prstGeom prst="line">
                <a:avLst/>
              </a:prstGeom>
              <a:grpFill/>
              <a:ln w="9525">
                <a:solidFill>
                  <a:srgbClr val="000000"/>
                </a:solidFill>
                <a:round/>
                <a:headEnd/>
                <a:tailEnd/>
              </a:ln>
              <a:extLst/>
            </p:spPr>
            <p:txBody>
              <a:bodyPr/>
              <a:lstStyle/>
              <a:p>
                <a:endParaRPr lang="zh-CN" altLang="en-US"/>
              </a:p>
            </p:txBody>
          </p:sp>
          <p:sp>
            <p:nvSpPr>
              <p:cNvPr id="41" name="Line 8"/>
              <p:cNvSpPr>
                <a:spLocks noChangeShapeType="1"/>
              </p:cNvSpPr>
              <p:nvPr/>
            </p:nvSpPr>
            <p:spPr bwMode="auto">
              <a:xfrm>
                <a:off x="3761" y="2220"/>
                <a:ext cx="0" cy="2419"/>
              </a:xfrm>
              <a:prstGeom prst="line">
                <a:avLst/>
              </a:prstGeom>
              <a:grpFill/>
              <a:ln w="9525">
                <a:solidFill>
                  <a:srgbClr val="000000"/>
                </a:solidFill>
                <a:round/>
                <a:headEnd/>
                <a:tailEnd/>
              </a:ln>
              <a:extLst/>
            </p:spPr>
            <p:txBody>
              <a:bodyPr/>
              <a:lstStyle/>
              <a:p>
                <a:endParaRPr lang="zh-CN" altLang="en-US"/>
              </a:p>
            </p:txBody>
          </p:sp>
          <p:sp>
            <p:nvSpPr>
              <p:cNvPr id="42" name="Line 9"/>
              <p:cNvSpPr>
                <a:spLocks noChangeShapeType="1"/>
              </p:cNvSpPr>
              <p:nvPr/>
            </p:nvSpPr>
            <p:spPr bwMode="auto">
              <a:xfrm>
                <a:off x="4746" y="2220"/>
                <a:ext cx="0" cy="2419"/>
              </a:xfrm>
              <a:prstGeom prst="line">
                <a:avLst/>
              </a:prstGeom>
              <a:grpFill/>
              <a:ln w="9525">
                <a:solidFill>
                  <a:srgbClr val="000000"/>
                </a:solidFill>
                <a:round/>
                <a:headEnd/>
                <a:tailEnd/>
              </a:ln>
              <a:extLst/>
            </p:spPr>
            <p:txBody>
              <a:bodyPr/>
              <a:lstStyle/>
              <a:p>
                <a:endParaRPr lang="zh-CN" altLang="en-US"/>
              </a:p>
            </p:txBody>
          </p:sp>
          <p:sp>
            <p:nvSpPr>
              <p:cNvPr id="43" name="Line 10"/>
              <p:cNvSpPr>
                <a:spLocks noChangeShapeType="1"/>
              </p:cNvSpPr>
              <p:nvPr/>
            </p:nvSpPr>
            <p:spPr bwMode="auto">
              <a:xfrm>
                <a:off x="5785" y="2220"/>
                <a:ext cx="0" cy="2419"/>
              </a:xfrm>
              <a:prstGeom prst="line">
                <a:avLst/>
              </a:prstGeom>
              <a:grpFill/>
              <a:ln w="9525">
                <a:solidFill>
                  <a:srgbClr val="000000"/>
                </a:solidFill>
                <a:round/>
                <a:headEnd/>
                <a:tailEnd/>
              </a:ln>
              <a:extLst/>
            </p:spPr>
            <p:txBody>
              <a:bodyPr/>
              <a:lstStyle/>
              <a:p>
                <a:endParaRPr lang="zh-CN" altLang="en-US"/>
              </a:p>
            </p:txBody>
          </p:sp>
          <p:sp>
            <p:nvSpPr>
              <p:cNvPr id="44" name="Line 11"/>
              <p:cNvSpPr>
                <a:spLocks noChangeShapeType="1"/>
              </p:cNvSpPr>
              <p:nvPr/>
            </p:nvSpPr>
            <p:spPr bwMode="auto">
              <a:xfrm>
                <a:off x="2504" y="3249"/>
                <a:ext cx="3664" cy="0"/>
              </a:xfrm>
              <a:prstGeom prst="line">
                <a:avLst/>
              </a:prstGeom>
              <a:grpFill/>
              <a:ln w="9525">
                <a:solidFill>
                  <a:srgbClr val="000000"/>
                </a:solidFill>
                <a:round/>
                <a:headEnd/>
                <a:tailEnd/>
              </a:ln>
              <a:extLst/>
            </p:spPr>
            <p:txBody>
              <a:bodyPr/>
              <a:lstStyle/>
              <a:p>
                <a:endParaRPr lang="zh-CN" altLang="en-US"/>
              </a:p>
            </p:txBody>
          </p:sp>
          <p:sp>
            <p:nvSpPr>
              <p:cNvPr id="45" name="Line 12"/>
              <p:cNvSpPr>
                <a:spLocks noChangeShapeType="1"/>
              </p:cNvSpPr>
              <p:nvPr/>
            </p:nvSpPr>
            <p:spPr bwMode="auto">
              <a:xfrm>
                <a:off x="2504" y="4175"/>
                <a:ext cx="3718" cy="0"/>
              </a:xfrm>
              <a:prstGeom prst="line">
                <a:avLst/>
              </a:prstGeom>
              <a:grpFill/>
              <a:ln w="9525">
                <a:solidFill>
                  <a:srgbClr val="000000"/>
                </a:solidFill>
                <a:round/>
                <a:headEnd/>
                <a:tailEnd/>
              </a:ln>
              <a:extLst/>
            </p:spPr>
            <p:txBody>
              <a:bodyPr/>
              <a:lstStyle/>
              <a:p>
                <a:endParaRPr lang="zh-CN" altLang="en-US"/>
              </a:p>
            </p:txBody>
          </p:sp>
          <p:sp>
            <p:nvSpPr>
              <p:cNvPr id="46" name="Line 13"/>
              <p:cNvSpPr>
                <a:spLocks noChangeShapeType="1"/>
              </p:cNvSpPr>
              <p:nvPr/>
            </p:nvSpPr>
            <p:spPr bwMode="auto">
              <a:xfrm flipV="1">
                <a:off x="2340" y="2522"/>
                <a:ext cx="3780" cy="1756"/>
              </a:xfrm>
              <a:prstGeom prst="line">
                <a:avLst/>
              </a:prstGeom>
              <a:grpFill/>
              <a:ln w="38100">
                <a:solidFill>
                  <a:srgbClr val="FF0000"/>
                </a:solidFill>
                <a:round/>
                <a:headEnd/>
                <a:tailEnd/>
              </a:ln>
              <a:extLst/>
            </p:spPr>
            <p:txBody>
              <a:bodyPr/>
              <a:lstStyle/>
              <a:p>
                <a:endParaRPr lang="zh-CN" altLang="en-US"/>
              </a:p>
            </p:txBody>
          </p:sp>
          <p:sp>
            <p:nvSpPr>
              <p:cNvPr id="47" name="Oval 14"/>
              <p:cNvSpPr>
                <a:spLocks noChangeArrowheads="1"/>
              </p:cNvSpPr>
              <p:nvPr/>
            </p:nvSpPr>
            <p:spPr bwMode="auto">
              <a:xfrm>
                <a:off x="2722" y="3198"/>
                <a:ext cx="109" cy="103"/>
              </a:xfrm>
              <a:prstGeom prst="ellipse">
                <a:avLst/>
              </a:prstGeom>
              <a:solidFill>
                <a:srgbClr val="006600"/>
              </a:solidFill>
              <a:ln w="9525">
                <a:solidFill>
                  <a:srgbClr val="000000"/>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 name="Oval 15"/>
              <p:cNvSpPr>
                <a:spLocks noChangeArrowheads="1"/>
              </p:cNvSpPr>
              <p:nvPr/>
            </p:nvSpPr>
            <p:spPr bwMode="auto">
              <a:xfrm>
                <a:off x="2722" y="4124"/>
                <a:ext cx="109" cy="103"/>
              </a:xfrm>
              <a:prstGeom prst="ellipse">
                <a:avLst/>
              </a:prstGeom>
              <a:solidFill>
                <a:srgbClr val="FF0000"/>
              </a:solidFill>
              <a:ln w="9525">
                <a:solidFill>
                  <a:srgbClr val="000000"/>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 name="Oval 16"/>
              <p:cNvSpPr>
                <a:spLocks noChangeArrowheads="1"/>
              </p:cNvSpPr>
              <p:nvPr/>
            </p:nvSpPr>
            <p:spPr bwMode="auto">
              <a:xfrm>
                <a:off x="3705" y="3198"/>
                <a:ext cx="109" cy="103"/>
              </a:xfrm>
              <a:prstGeom prst="ellipse">
                <a:avLst/>
              </a:prstGeom>
              <a:solidFill>
                <a:srgbClr val="006600"/>
              </a:solidFill>
              <a:ln w="9525">
                <a:solidFill>
                  <a:srgbClr val="000000"/>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 name="Oval 17"/>
              <p:cNvSpPr>
                <a:spLocks noChangeArrowheads="1"/>
              </p:cNvSpPr>
              <p:nvPr/>
            </p:nvSpPr>
            <p:spPr bwMode="auto">
              <a:xfrm>
                <a:off x="3705" y="4124"/>
                <a:ext cx="109" cy="103"/>
              </a:xfrm>
              <a:prstGeom prst="ellipse">
                <a:avLst/>
              </a:prstGeom>
              <a:solidFill>
                <a:srgbClr val="006600"/>
              </a:solidFill>
              <a:ln w="9525">
                <a:solidFill>
                  <a:srgbClr val="000000"/>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 name="Text Box 18"/>
              <p:cNvSpPr txBox="1">
                <a:spLocks noChangeArrowheads="1"/>
              </p:cNvSpPr>
              <p:nvPr/>
            </p:nvSpPr>
            <p:spPr bwMode="auto">
              <a:xfrm>
                <a:off x="3789" y="2848"/>
                <a:ext cx="646" cy="6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85039" tIns="42520" rIns="85039" bIns="4252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i="1" dirty="0">
                    <a:solidFill>
                      <a:srgbClr val="000000"/>
                    </a:solidFill>
                    <a:latin typeface="Times New Roman" panose="02020603050405020304" pitchFamily="18" charset="0"/>
                  </a:rPr>
                  <a:t>T</a:t>
                </a:r>
                <a:endParaRPr lang="en-US" altLang="zh-CN" sz="2400" dirty="0"/>
              </a:p>
            </p:txBody>
          </p:sp>
          <p:sp>
            <p:nvSpPr>
              <p:cNvPr id="52" name="Text Box 19"/>
              <p:cNvSpPr txBox="1">
                <a:spLocks noChangeArrowheads="1"/>
              </p:cNvSpPr>
              <p:nvPr/>
            </p:nvSpPr>
            <p:spPr bwMode="auto">
              <a:xfrm>
                <a:off x="3761" y="4169"/>
                <a:ext cx="748" cy="37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85039" tIns="42520" rIns="85039" bIns="4252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i="1">
                    <a:solidFill>
                      <a:srgbClr val="000000"/>
                    </a:solidFill>
                    <a:latin typeface="Times New Roman" panose="02020603050405020304" pitchFamily="18" charset="0"/>
                  </a:rPr>
                  <a:t>S</a:t>
                </a:r>
                <a:endParaRPr lang="en-US" altLang="zh-CN" sz="2400"/>
              </a:p>
            </p:txBody>
          </p:sp>
          <p:sp>
            <p:nvSpPr>
              <p:cNvPr id="53" name="AutoShape 20"/>
              <p:cNvSpPr>
                <a:spLocks/>
              </p:cNvSpPr>
              <p:nvPr/>
            </p:nvSpPr>
            <p:spPr bwMode="auto">
              <a:xfrm>
                <a:off x="3794" y="3661"/>
                <a:ext cx="110" cy="463"/>
              </a:xfrm>
              <a:prstGeom prst="rightBrace">
                <a:avLst>
                  <a:gd name="adj1" fmla="val 35076"/>
                  <a:gd name="adj2" fmla="val 50000"/>
                </a:avLst>
              </a:prstGeom>
              <a:grpFill/>
              <a:ln w="9525">
                <a:solidFill>
                  <a:srgbClr val="000000"/>
                </a:solidFill>
                <a:round/>
                <a:headEnd/>
                <a:tailEnd/>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 name="Text Box 21"/>
              <p:cNvSpPr txBox="1">
                <a:spLocks noChangeArrowheads="1"/>
              </p:cNvSpPr>
              <p:nvPr/>
            </p:nvSpPr>
            <p:spPr bwMode="auto">
              <a:xfrm>
                <a:off x="3871" y="3624"/>
                <a:ext cx="743" cy="42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85039" tIns="42520" rIns="85039" bIns="4252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i="1">
                    <a:solidFill>
                      <a:srgbClr val="000000"/>
                    </a:solidFill>
                    <a:latin typeface="Times New Roman" panose="02020603050405020304" pitchFamily="18" charset="0"/>
                  </a:rPr>
                  <a:t>s</a:t>
                </a:r>
                <a:endParaRPr lang="en-US" altLang="zh-CN" sz="2400"/>
              </a:p>
            </p:txBody>
          </p:sp>
          <p:sp>
            <p:nvSpPr>
              <p:cNvPr id="55" name="AutoShape 22"/>
              <p:cNvSpPr>
                <a:spLocks/>
              </p:cNvSpPr>
              <p:nvPr/>
            </p:nvSpPr>
            <p:spPr bwMode="auto">
              <a:xfrm>
                <a:off x="3653" y="3300"/>
                <a:ext cx="53" cy="310"/>
              </a:xfrm>
              <a:prstGeom prst="leftBrace">
                <a:avLst>
                  <a:gd name="adj1" fmla="val 48742"/>
                  <a:gd name="adj2" fmla="val 50000"/>
                </a:avLst>
              </a:prstGeom>
              <a:grpFill/>
              <a:ln w="9525">
                <a:solidFill>
                  <a:srgbClr val="000000"/>
                </a:solidFill>
                <a:round/>
                <a:headEnd/>
                <a:tailEnd/>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 name="Text Box 23"/>
              <p:cNvSpPr txBox="1">
                <a:spLocks noChangeArrowheads="1"/>
              </p:cNvSpPr>
              <p:nvPr/>
            </p:nvSpPr>
            <p:spPr bwMode="auto">
              <a:xfrm>
                <a:off x="3378" y="3267"/>
                <a:ext cx="402" cy="51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85039" tIns="42520" rIns="85039" bIns="4252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i="1">
                    <a:solidFill>
                      <a:srgbClr val="000000"/>
                    </a:solidFill>
                    <a:latin typeface="Times New Roman" panose="02020603050405020304" pitchFamily="18" charset="0"/>
                  </a:rPr>
                  <a:t>t</a:t>
                </a:r>
                <a:endParaRPr lang="en-US" altLang="zh-CN" sz="2400"/>
              </a:p>
            </p:txBody>
          </p:sp>
          <p:sp>
            <p:nvSpPr>
              <p:cNvPr id="57" name="Text Box 24"/>
              <p:cNvSpPr txBox="1">
                <a:spLocks noChangeArrowheads="1"/>
              </p:cNvSpPr>
              <p:nvPr/>
            </p:nvSpPr>
            <p:spPr bwMode="auto">
              <a:xfrm>
                <a:off x="1944" y="3936"/>
                <a:ext cx="646" cy="6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85039" tIns="42520" rIns="85039" bIns="4252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i="1">
                    <a:solidFill>
                      <a:srgbClr val="000000"/>
                    </a:solidFill>
                    <a:latin typeface="Times New Roman" panose="02020603050405020304" pitchFamily="18" charset="0"/>
                  </a:rPr>
                  <a:t>P</a:t>
                </a:r>
                <a:r>
                  <a:rPr lang="en-US" altLang="zh-CN" sz="1600" baseline="-25000">
                    <a:solidFill>
                      <a:srgbClr val="000000"/>
                    </a:solidFill>
                    <a:latin typeface="Times New Roman" panose="02020603050405020304" pitchFamily="18" charset="0"/>
                  </a:rPr>
                  <a:t>1</a:t>
                </a:r>
                <a:endParaRPr lang="en-US" altLang="zh-CN" sz="2400"/>
              </a:p>
            </p:txBody>
          </p:sp>
          <p:sp>
            <p:nvSpPr>
              <p:cNvPr id="58" name="Text Box 25"/>
              <p:cNvSpPr txBox="1">
                <a:spLocks noChangeArrowheads="1"/>
              </p:cNvSpPr>
              <p:nvPr/>
            </p:nvSpPr>
            <p:spPr bwMode="auto">
              <a:xfrm>
                <a:off x="5978" y="2064"/>
                <a:ext cx="646" cy="6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85039" tIns="42520" rIns="85039" bIns="4252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i="1">
                    <a:solidFill>
                      <a:srgbClr val="000000"/>
                    </a:solidFill>
                    <a:latin typeface="Times New Roman" panose="02020603050405020304" pitchFamily="18" charset="0"/>
                  </a:rPr>
                  <a:t>P</a:t>
                </a:r>
                <a:r>
                  <a:rPr lang="en-US" altLang="zh-CN" sz="1600" baseline="-25000">
                    <a:solidFill>
                      <a:srgbClr val="000000"/>
                    </a:solidFill>
                    <a:latin typeface="Times New Roman" panose="02020603050405020304" pitchFamily="18" charset="0"/>
                  </a:rPr>
                  <a:t>2</a:t>
                </a:r>
                <a:endParaRPr lang="en-US" altLang="zh-CN" sz="2400"/>
              </a:p>
            </p:txBody>
          </p:sp>
          <p:sp>
            <p:nvSpPr>
              <p:cNvPr id="59" name="Text Box 26"/>
              <p:cNvSpPr txBox="1">
                <a:spLocks noChangeArrowheads="1"/>
              </p:cNvSpPr>
              <p:nvPr/>
            </p:nvSpPr>
            <p:spPr bwMode="auto">
              <a:xfrm>
                <a:off x="2776" y="4171"/>
                <a:ext cx="1038" cy="62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85039" tIns="42520" rIns="85039" bIns="42520"/>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just" eaLnBrk="1" hangingPunct="1"/>
                <a:r>
                  <a:rPr lang="en-US" altLang="zh-CN" sz="1600" dirty="0">
                    <a:solidFill>
                      <a:srgbClr val="000000"/>
                    </a:solidFill>
                    <a:latin typeface="Times New Roman" panose="02020603050405020304" pitchFamily="18" charset="0"/>
                  </a:rPr>
                  <a:t>(</a:t>
                </a:r>
                <a:r>
                  <a:rPr lang="en-US" altLang="zh-CN" sz="1600" i="1" dirty="0" err="1">
                    <a:solidFill>
                      <a:srgbClr val="000000"/>
                    </a:solidFill>
                    <a:latin typeface="Times New Roman" panose="02020603050405020304" pitchFamily="18" charset="0"/>
                  </a:rPr>
                  <a:t>x</a:t>
                </a:r>
                <a:r>
                  <a:rPr lang="en-US" altLang="zh-CN" sz="1600" i="1" baseline="-25000" dirty="0" err="1">
                    <a:solidFill>
                      <a:srgbClr val="000000"/>
                    </a:solidFill>
                    <a:latin typeface="Times New Roman" panose="02020603050405020304" pitchFamily="18" charset="0"/>
                  </a:rPr>
                  <a:t>i</a:t>
                </a:r>
                <a:r>
                  <a:rPr lang="en-US" altLang="zh-CN" sz="1600" i="1" dirty="0" err="1">
                    <a:solidFill>
                      <a:srgbClr val="000000"/>
                    </a:solidFill>
                    <a:latin typeface="Times New Roman" panose="02020603050405020304" pitchFamily="18" charset="0"/>
                  </a:rPr>
                  <a:t>,y</a:t>
                </a:r>
                <a:r>
                  <a:rPr lang="en-US" altLang="zh-CN" sz="1600" i="1" baseline="-25000" dirty="0" err="1">
                    <a:solidFill>
                      <a:srgbClr val="000000"/>
                    </a:solidFill>
                    <a:latin typeface="Times New Roman" panose="02020603050405020304" pitchFamily="18" charset="0"/>
                  </a:rPr>
                  <a:t>i</a:t>
                </a:r>
                <a:r>
                  <a:rPr lang="en-US" altLang="zh-CN" sz="1600" dirty="0">
                    <a:solidFill>
                      <a:srgbClr val="000000"/>
                    </a:solidFill>
                    <a:latin typeface="Times New Roman" panose="02020603050405020304" pitchFamily="18" charset="0"/>
                  </a:rPr>
                  <a:t>)</a:t>
                </a:r>
                <a:endParaRPr lang="en-US" altLang="zh-CN" sz="2400" dirty="0"/>
              </a:p>
            </p:txBody>
          </p:sp>
        </p:grpSp>
      </p:grpSp>
      <p:sp>
        <p:nvSpPr>
          <p:cNvPr id="29" name="Text Box 18"/>
          <p:cNvSpPr txBox="1">
            <a:spLocks noChangeArrowheads="1"/>
          </p:cNvSpPr>
          <p:nvPr/>
        </p:nvSpPr>
        <p:spPr bwMode="auto">
          <a:xfrm>
            <a:off x="5815675" y="5182124"/>
            <a:ext cx="715238" cy="69028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85039" tIns="42520" rIns="85039" bIns="42520"/>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600" i="1" dirty="0" smtClean="0">
                <a:solidFill>
                  <a:srgbClr val="000000"/>
                </a:solidFill>
                <a:latin typeface="Times New Roman" panose="02020603050405020304" pitchFamily="18" charset="0"/>
              </a:rPr>
              <a:t>P</a:t>
            </a:r>
            <a:r>
              <a:rPr lang="en-US" altLang="zh-CN" sz="1600" dirty="0" smtClean="0">
                <a:solidFill>
                  <a:srgbClr val="000000"/>
                </a:solidFill>
                <a:latin typeface="Times New Roman" panose="02020603050405020304" pitchFamily="18" charset="0"/>
              </a:rPr>
              <a:t>(</a:t>
            </a:r>
            <a:r>
              <a:rPr lang="en-US" altLang="zh-CN" sz="1600" i="1" dirty="0" err="1" smtClean="0">
                <a:solidFill>
                  <a:srgbClr val="000000"/>
                </a:solidFill>
                <a:latin typeface="Times New Roman" panose="02020603050405020304" pitchFamily="18" charset="0"/>
              </a:rPr>
              <a:t>x,y</a:t>
            </a:r>
            <a:r>
              <a:rPr lang="en-US" altLang="zh-CN" sz="1600" dirty="0" smtClean="0">
                <a:solidFill>
                  <a:srgbClr val="000000"/>
                </a:solidFill>
                <a:latin typeface="Times New Roman" panose="02020603050405020304" pitchFamily="18" charset="0"/>
              </a:rPr>
              <a:t>)</a:t>
            </a:r>
            <a:endParaRPr lang="en-US" altLang="zh-CN" sz="2400" dirty="0"/>
          </a:p>
        </p:txBody>
      </p:sp>
    </p:spTree>
    <p:extLst>
      <p:ext uri="{BB962C8B-B14F-4D97-AF65-F5344CB8AC3E}">
        <p14:creationId xmlns:p14="http://schemas.microsoft.com/office/powerpoint/2010/main" val="19848684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892629" y="468311"/>
            <a:ext cx="7759019" cy="646331"/>
          </a:xfrm>
          <a:prstGeom prst="rect">
            <a:avLst/>
          </a:prstGeom>
        </p:spPr>
        <p:txBody>
          <a:bodyPr wrap="square">
            <a:spAutoFit/>
          </a:bodyPr>
          <a:lstStyle/>
          <a:p>
            <a:pPr lvl="0"/>
            <a:r>
              <a:rPr lang="en-US" altLang="zh-CN" sz="3600" b="1" dirty="0">
                <a:latin typeface="黑体" panose="02010609060101010101" pitchFamily="49" charset="-122"/>
                <a:ea typeface="黑体" panose="02010609060101010101" pitchFamily="49" charset="-122"/>
                <a:cs typeface="Tahoma" panose="020B0604030504040204" pitchFamily="34" charset="0"/>
              </a:rPr>
              <a:t>3 </a:t>
            </a:r>
            <a:r>
              <a:rPr lang="en-US" altLang="zh-CN" sz="3600" b="1" dirty="0" err="1">
                <a:latin typeface="黑体" panose="02010609060101010101" pitchFamily="49" charset="-122"/>
                <a:ea typeface="黑体" panose="02010609060101010101" pitchFamily="49" charset="-122"/>
                <a:cs typeface="Tahoma" panose="020B0604030504040204" pitchFamily="34" charset="0"/>
              </a:rPr>
              <a:t>Bresenham</a:t>
            </a:r>
            <a:r>
              <a:rPr lang="zh-CN" altLang="en-US" sz="3600" b="1" dirty="0">
                <a:latin typeface="黑体" panose="02010609060101010101" pitchFamily="49" charset="-122"/>
                <a:ea typeface="黑体" panose="02010609060101010101" pitchFamily="49" charset="-122"/>
                <a:cs typeface="Tahoma" panose="020B0604030504040204" pitchFamily="34" charset="0"/>
              </a:rPr>
              <a:t>画线法</a:t>
            </a:r>
            <a:endParaRPr lang="zh-CN" altLang="en-US" sz="3600" dirty="0">
              <a:latin typeface="黑体" panose="02010609060101010101" pitchFamily="49" charset="-122"/>
              <a:ea typeface="黑体" panose="02010609060101010101" pitchFamily="49" charset="-122"/>
            </a:endParaRPr>
          </a:p>
        </p:txBody>
      </p:sp>
      <p:grpSp>
        <p:nvGrpSpPr>
          <p:cNvPr id="19" name="组合 18"/>
          <p:cNvGrpSpPr>
            <a:grpSpLocks/>
          </p:cNvGrpSpPr>
          <p:nvPr/>
        </p:nvGrpSpPr>
        <p:grpSpPr bwMode="auto">
          <a:xfrm>
            <a:off x="155575" y="1317171"/>
            <a:ext cx="8655420" cy="4924725"/>
            <a:chOff x="620617" y="126584"/>
            <a:chExt cx="8674524" cy="3439866"/>
          </a:xfrm>
        </p:grpSpPr>
        <p:sp>
          <p:nvSpPr>
            <p:cNvPr id="20" name="矩形 19"/>
            <p:cNvSpPr/>
            <p:nvPr/>
          </p:nvSpPr>
          <p:spPr>
            <a:xfrm flipV="1">
              <a:off x="620617" y="3363876"/>
              <a:ext cx="8674524"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926090" y="126584"/>
              <a:ext cx="7976378" cy="2902210"/>
            </a:xfrm>
            <a:prstGeom prst="rect">
              <a:avLst/>
            </a:prstGeom>
            <a:solidFill>
              <a:schemeClr val="bg1"/>
            </a:solidFill>
          </p:spPr>
          <p:txBody>
            <a:bodyPr wrap="square">
              <a:spAutoFit/>
            </a:bodyPr>
            <a:lstStyle/>
            <a:p>
              <a:pPr eaLnBrk="1" hangingPunct="1">
                <a:lnSpc>
                  <a:spcPct val="110000"/>
                </a:lnSpc>
              </a:pPr>
              <a:r>
                <a:rPr lang="en-US" altLang="zh-CN" sz="2000" b="1" dirty="0" smtClean="0">
                  <a:solidFill>
                    <a:srgbClr val="FF3300"/>
                  </a:solidFill>
                  <a:latin typeface="Times New Roman" panose="02020603050405020304" pitchFamily="18" charset="0"/>
                  <a:cs typeface="Times New Roman" panose="02020603050405020304" pitchFamily="18" charset="0"/>
                </a:rPr>
                <a:t>1. </a:t>
              </a:r>
              <a:r>
                <a:rPr lang="zh-CN" altLang="en-US" sz="2000" b="1" dirty="0" smtClean="0">
                  <a:solidFill>
                    <a:srgbClr val="FF3300"/>
                  </a:solidFill>
                  <a:latin typeface="Times New Roman" panose="02020603050405020304" pitchFamily="18" charset="0"/>
                  <a:cs typeface="Times New Roman" panose="02020603050405020304" pitchFamily="18" charset="0"/>
                </a:rPr>
                <a:t>判别式</a:t>
              </a:r>
              <a:endParaRPr lang="zh-CN" altLang="en-US" sz="2000" b="1" dirty="0">
                <a:solidFill>
                  <a:srgbClr val="FF3300"/>
                </a:solidFill>
                <a:latin typeface="Times New Roman" panose="02020603050405020304" pitchFamily="18" charset="0"/>
                <a:cs typeface="Times New Roman" panose="02020603050405020304" pitchFamily="18" charset="0"/>
              </a:endParaRPr>
            </a:p>
            <a:p>
              <a:pPr eaLnBrk="1" hangingPunct="1">
                <a:lnSpc>
                  <a:spcPct val="110000"/>
                </a:lnSpc>
              </a:pPr>
              <a:r>
                <a:rPr lang="zh-CN" altLang="en-US" sz="2000" dirty="0" smtClean="0">
                  <a:latin typeface="Times New Roman" panose="02020603050405020304" pitchFamily="18" charset="0"/>
                  <a:cs typeface="Times New Roman" panose="02020603050405020304" pitchFamily="18" charset="0"/>
                </a:rPr>
                <a:t>假设</a:t>
              </a:r>
              <a:r>
                <a:rPr lang="zh-CN" altLang="en-US" sz="2000" dirty="0">
                  <a:latin typeface="Times New Roman" panose="02020603050405020304" pitchFamily="18" charset="0"/>
                  <a:cs typeface="Times New Roman" panose="02020603050405020304" pitchFamily="18" charset="0"/>
                </a:rPr>
                <a:t>所绘制的直线方程为</a:t>
              </a:r>
              <a:r>
                <a:rPr lang="en-US" altLang="zh-CN" sz="2000" i="1" dirty="0">
                  <a:latin typeface="Times New Roman" panose="02020603050405020304" pitchFamily="18" charset="0"/>
                  <a:cs typeface="Times New Roman" panose="02020603050405020304" pitchFamily="18" charset="0"/>
                </a:rPr>
                <a:t>y=</a:t>
              </a:r>
              <a:r>
                <a:rPr lang="en-US" altLang="zh-CN" sz="2000" i="1" dirty="0" err="1">
                  <a:latin typeface="Times New Roman" panose="02020603050405020304" pitchFamily="18" charset="0"/>
                  <a:cs typeface="Times New Roman" panose="02020603050405020304" pitchFamily="18" charset="0"/>
                </a:rPr>
                <a:t>mx+b</a:t>
              </a:r>
              <a:endParaRPr lang="en-US" altLang="zh-CN" sz="2000" i="1" dirty="0">
                <a:latin typeface="Times New Roman" panose="02020603050405020304" pitchFamily="18" charset="0"/>
                <a:cs typeface="Times New Roman" panose="02020603050405020304" pitchFamily="18" charset="0"/>
              </a:endParaRPr>
            </a:p>
            <a:p>
              <a:pPr eaLnBrk="1" hangingPunct="1">
                <a:lnSpc>
                  <a:spcPct val="110000"/>
                </a:lnSpc>
              </a:pPr>
              <a:r>
                <a:rPr lang="zh-CN" altLang="en-US" sz="2000" dirty="0" smtClean="0">
                  <a:latin typeface="Times New Roman" panose="02020603050405020304" pitchFamily="18" charset="0"/>
                  <a:cs typeface="Times New Roman" panose="02020603050405020304" pitchFamily="18" charset="0"/>
                </a:rPr>
                <a:t>当 </a:t>
              </a:r>
              <a:r>
                <a:rPr lang="en-US" altLang="zh-CN" sz="2000" i="1" dirty="0" smtClean="0">
                  <a:latin typeface="Times New Roman" panose="02020603050405020304" pitchFamily="18" charset="0"/>
                  <a:cs typeface="Times New Roman" panose="02020603050405020304" pitchFamily="18" charset="0"/>
                </a:rPr>
                <a:t>x </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x</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dirty="0" smtClean="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时，直线对应的</a:t>
              </a:r>
              <a:r>
                <a:rPr lang="en-US" altLang="zh-CN" sz="2000" i="1" dirty="0">
                  <a:latin typeface="Times New Roman" panose="02020603050405020304" pitchFamily="18" charset="0"/>
                  <a:cs typeface="Times New Roman" panose="02020603050405020304" pitchFamily="18" charset="0"/>
                </a:rPr>
                <a:t>y</a:t>
              </a:r>
              <a:r>
                <a:rPr lang="zh-CN" altLang="en-US" sz="2000" dirty="0">
                  <a:latin typeface="Times New Roman" panose="02020603050405020304" pitchFamily="18" charset="0"/>
                  <a:cs typeface="Times New Roman" panose="02020603050405020304" pitchFamily="18" charset="0"/>
                </a:rPr>
                <a:t>坐标</a:t>
              </a:r>
              <a:r>
                <a:rPr lang="zh-CN" altLang="en-US" sz="2000" dirty="0" smtClean="0">
                  <a:latin typeface="Times New Roman" panose="02020603050405020304" pitchFamily="18" charset="0"/>
                  <a:cs typeface="Times New Roman" panose="02020603050405020304" pitchFamily="18" charset="0"/>
                </a:rPr>
                <a:t>是</a:t>
              </a:r>
              <a:endParaRPr lang="en-US" altLang="zh-CN" sz="2000" dirty="0" smtClean="0">
                <a:latin typeface="Times New Roman" panose="02020603050405020304" pitchFamily="18" charset="0"/>
                <a:cs typeface="Times New Roman" panose="02020603050405020304" pitchFamily="18" charset="0"/>
              </a:endParaRPr>
            </a:p>
            <a:p>
              <a:pPr eaLnBrk="1" hangingPunct="1">
                <a:lnSpc>
                  <a:spcPct val="110000"/>
                </a:lnSpc>
              </a:pPr>
              <a:r>
                <a:rPr lang="en-US" altLang="zh-CN" sz="2000" i="1" dirty="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y </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mx</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b</a:t>
              </a:r>
              <a:r>
                <a:rPr lang="en-US" altLang="zh-CN" sz="2000" dirty="0" smtClean="0">
                  <a:latin typeface="Times New Roman" panose="02020603050405020304" pitchFamily="18" charset="0"/>
                  <a:cs typeface="Times New Roman" panose="02020603050405020304" pitchFamily="18" charset="0"/>
                </a:rPr>
                <a:t> = </a:t>
              </a:r>
              <a:r>
                <a:rPr lang="en-US" altLang="zh-CN" sz="2000" i="1" dirty="0" smtClean="0">
                  <a:latin typeface="Times New Roman" panose="02020603050405020304" pitchFamily="18" charset="0"/>
                  <a:cs typeface="Times New Roman" panose="02020603050405020304" pitchFamily="18" charset="0"/>
                </a:rPr>
                <a:t>m</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x</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dirty="0" smtClean="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b</a:t>
              </a:r>
            </a:p>
            <a:p>
              <a:pPr eaLnBrk="1" hangingPunct="1">
                <a:lnSpc>
                  <a:spcPct val="110000"/>
                </a:lnSpc>
              </a:pPr>
              <a:endParaRPr lang="en-US" altLang="zh-CN" sz="2000" i="1" dirty="0">
                <a:latin typeface="Times New Roman" panose="02020603050405020304" pitchFamily="18" charset="0"/>
                <a:cs typeface="Times New Roman" panose="02020603050405020304" pitchFamily="18" charset="0"/>
              </a:endParaRPr>
            </a:p>
            <a:p>
              <a:pPr eaLnBrk="1" hangingPunct="1">
                <a:lnSpc>
                  <a:spcPct val="110000"/>
                </a:lnSpc>
              </a:pPr>
              <a:r>
                <a:rPr lang="zh-CN" altLang="en-US" sz="2000" dirty="0">
                  <a:latin typeface="Times New Roman" panose="02020603050405020304" pitchFamily="18" charset="0"/>
                  <a:cs typeface="Times New Roman" panose="02020603050405020304" pitchFamily="18" charset="0"/>
                </a:rPr>
                <a:t>点</a:t>
              </a:r>
              <a:r>
                <a:rPr lang="en-US" altLang="zh-CN" sz="2000" i="1"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到直线的距离</a:t>
              </a:r>
              <a:r>
                <a:rPr lang="zh-CN" altLang="en-US" sz="2000" dirty="0" smtClean="0">
                  <a:latin typeface="Times New Roman" panose="02020603050405020304" pitchFamily="18" charset="0"/>
                  <a:cs typeface="Times New Roman" panose="02020603050405020304" pitchFamily="18" charset="0"/>
                </a:rPr>
                <a:t>为 </a:t>
              </a:r>
              <a:r>
                <a:rPr lang="en-US" altLang="zh-CN" sz="2000" i="1" dirty="0" smtClean="0">
                  <a:latin typeface="Times New Roman" panose="02020603050405020304" pitchFamily="18" charset="0"/>
                  <a:cs typeface="Times New Roman" panose="02020603050405020304" pitchFamily="18" charset="0"/>
                </a:rPr>
                <a:t>s </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y</a:t>
              </a:r>
              <a:r>
                <a:rPr lang="en-US" altLang="zh-CN" sz="2000"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y</a:t>
              </a:r>
              <a:r>
                <a:rPr lang="en-US" altLang="zh-CN" sz="2000" i="1" baseline="-25000" dirty="0" err="1" smtClean="0">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a:t>
              </a:r>
            </a:p>
            <a:p>
              <a:pPr eaLnBrk="1" hangingPunct="1">
                <a:lnSpc>
                  <a:spcPct val="110000"/>
                </a:lnSpc>
              </a:pPr>
              <a:r>
                <a:rPr lang="zh-CN" altLang="en-US" sz="2000" dirty="0">
                  <a:latin typeface="Times New Roman" panose="02020603050405020304" pitchFamily="18" charset="0"/>
                  <a:cs typeface="Times New Roman" panose="02020603050405020304" pitchFamily="18" charset="0"/>
                </a:rPr>
                <a:t>点</a:t>
              </a:r>
              <a:r>
                <a:rPr lang="en-US" altLang="zh-CN" sz="2000" i="1"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到直线的距离</a:t>
              </a:r>
              <a:r>
                <a:rPr lang="zh-CN" altLang="en-US" sz="2000" dirty="0" smtClean="0">
                  <a:latin typeface="Times New Roman" panose="02020603050405020304" pitchFamily="18" charset="0"/>
                  <a:cs typeface="Times New Roman" panose="02020603050405020304" pitchFamily="18" charset="0"/>
                </a:rPr>
                <a:t>为 </a:t>
              </a:r>
              <a:r>
                <a:rPr lang="en-US" altLang="zh-CN" sz="2000" i="1" dirty="0" smtClean="0">
                  <a:latin typeface="Times New Roman" panose="02020603050405020304" pitchFamily="18" charset="0"/>
                  <a:cs typeface="Times New Roman" panose="02020603050405020304" pitchFamily="18" charset="0"/>
                </a:rPr>
                <a:t>t </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y</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dirty="0" smtClean="0">
                  <a:latin typeface="Times New Roman" panose="02020603050405020304" pitchFamily="18" charset="0"/>
                  <a:cs typeface="Times New Roman" panose="02020603050405020304" pitchFamily="18" charset="0"/>
                </a:rPr>
                <a:t>+1-</a:t>
              </a:r>
              <a:r>
                <a:rPr lang="en-US" altLang="zh-CN" sz="2000" i="1" dirty="0" smtClean="0">
                  <a:latin typeface="Times New Roman" panose="02020603050405020304" pitchFamily="18" charset="0"/>
                  <a:cs typeface="Times New Roman" panose="02020603050405020304" pitchFamily="18" charset="0"/>
                </a:rPr>
                <a:t>y</a:t>
              </a:r>
              <a:r>
                <a:rPr lang="zh-CN" altLang="en-US" sz="2000" dirty="0">
                  <a:latin typeface="Times New Roman" panose="02020603050405020304" pitchFamily="18" charset="0"/>
                  <a:cs typeface="Times New Roman" panose="02020603050405020304" pitchFamily="18" charset="0"/>
                </a:rPr>
                <a:t>； </a:t>
              </a:r>
              <a:endParaRPr lang="en-US" altLang="zh-CN" sz="2000" dirty="0" smtClean="0">
                <a:latin typeface="Times New Roman" panose="02020603050405020304" pitchFamily="18" charset="0"/>
                <a:cs typeface="Times New Roman" panose="02020603050405020304" pitchFamily="18" charset="0"/>
              </a:endParaRPr>
            </a:p>
            <a:p>
              <a:pPr eaLnBrk="1" hangingPunct="1">
                <a:lnSpc>
                  <a:spcPct val="110000"/>
                </a:lnSpc>
              </a:pPr>
              <a:endParaRPr lang="zh-CN" altLang="en-US" sz="2000" dirty="0">
                <a:latin typeface="Times New Roman" panose="02020603050405020304" pitchFamily="18" charset="0"/>
                <a:cs typeface="Times New Roman" panose="02020603050405020304" pitchFamily="18" charset="0"/>
              </a:endParaRPr>
            </a:p>
            <a:p>
              <a:pPr eaLnBrk="1" hangingPunct="1">
                <a:lnSpc>
                  <a:spcPct val="110000"/>
                </a:lnSpc>
              </a:pPr>
              <a:r>
                <a:rPr lang="zh-CN" altLang="en-US" sz="2000" dirty="0">
                  <a:latin typeface="Times New Roman" panose="02020603050405020304" pitchFamily="18" charset="0"/>
                  <a:cs typeface="Times New Roman" panose="02020603050405020304" pitchFamily="18" charset="0"/>
                </a:rPr>
                <a:t>通过考虑两个距离之差即</a:t>
              </a:r>
              <a:r>
                <a:rPr lang="en-US" altLang="zh-CN" sz="2000" i="1" dirty="0">
                  <a:latin typeface="Times New Roman" panose="02020603050405020304" pitchFamily="18" charset="0"/>
                  <a:cs typeface="Times New Roman" panose="02020603050405020304" pitchFamily="18" charset="0"/>
                </a:rPr>
                <a:t>s</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的值来确定应选哪个点：</a:t>
              </a:r>
            </a:p>
            <a:p>
              <a:pPr eaLnBrk="1" hangingPunct="1">
                <a:lnSpc>
                  <a:spcPct val="110000"/>
                </a:lnSpc>
              </a:pPr>
              <a:r>
                <a:rPr lang="zh-CN" altLang="en-US" sz="2000" dirty="0">
                  <a:latin typeface="Times New Roman" panose="02020603050405020304" pitchFamily="18" charset="0"/>
                  <a:cs typeface="Times New Roman" panose="02020603050405020304" pitchFamily="18" charset="0"/>
                </a:rPr>
                <a:t>当</a:t>
              </a:r>
              <a:r>
                <a:rPr lang="en-US" altLang="zh-CN" sz="2000" i="1" dirty="0" smtClean="0">
                  <a:latin typeface="Times New Roman" panose="02020603050405020304" pitchFamily="18" charset="0"/>
                  <a:cs typeface="Times New Roman" panose="02020603050405020304" pitchFamily="18" charset="0"/>
                </a:rPr>
                <a:t>s </a:t>
              </a:r>
              <a:r>
                <a:rPr lang="en-US" altLang="zh-CN" sz="2000" dirty="0" smtClean="0">
                  <a:latin typeface="Times New Roman" panose="02020603050405020304" pitchFamily="18" charset="0"/>
                  <a:cs typeface="Times New Roman" panose="02020603050405020304" pitchFamily="18" charset="0"/>
                </a:rPr>
                <a:t>&lt; </a:t>
              </a:r>
              <a:r>
                <a:rPr lang="en-US" altLang="zh-CN" sz="2000" i="1" dirty="0" smtClean="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时，直线离</a:t>
              </a:r>
              <a:r>
                <a:rPr lang="en-US" altLang="zh-CN" sz="2000" i="1"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点近，选</a:t>
              </a:r>
              <a:r>
                <a:rPr lang="en-US" altLang="zh-CN" sz="2000" i="1" dirty="0" smtClean="0">
                  <a:latin typeface="Times New Roman" panose="02020603050405020304" pitchFamily="18" charset="0"/>
                  <a:cs typeface="Times New Roman" panose="02020603050405020304" pitchFamily="18" charset="0"/>
                </a:rPr>
                <a:t>S</a:t>
              </a:r>
              <a:r>
                <a:rPr lang="zh-CN" altLang="en-US" sz="2000" dirty="0" smtClean="0">
                  <a:latin typeface="Times New Roman" panose="02020603050405020304" pitchFamily="18" charset="0"/>
                  <a:cs typeface="Times New Roman" panose="02020603050405020304" pitchFamily="18" charset="0"/>
                </a:rPr>
                <a:t>点；</a:t>
              </a:r>
              <a:endParaRPr lang="en-US" altLang="zh-CN" sz="2000" dirty="0" smtClean="0">
                <a:latin typeface="Times New Roman" panose="02020603050405020304" pitchFamily="18" charset="0"/>
                <a:cs typeface="Times New Roman" panose="02020603050405020304" pitchFamily="18" charset="0"/>
              </a:endParaRPr>
            </a:p>
            <a:p>
              <a:pPr eaLnBrk="1" hangingPunct="1">
                <a:lnSpc>
                  <a:spcPct val="110000"/>
                </a:lnSpc>
              </a:pPr>
              <a:r>
                <a:rPr lang="zh-CN" altLang="en-US" sz="2000" dirty="0" smtClean="0">
                  <a:latin typeface="Times New Roman" panose="02020603050405020304" pitchFamily="18" charset="0"/>
                  <a:cs typeface="Times New Roman" panose="02020603050405020304" pitchFamily="18" charset="0"/>
                </a:rPr>
                <a:t>当</a:t>
              </a:r>
              <a:r>
                <a:rPr lang="en-US" altLang="zh-CN" sz="2000" i="1" dirty="0" smtClean="0">
                  <a:latin typeface="Times New Roman" panose="02020603050405020304" pitchFamily="18" charset="0"/>
                  <a:cs typeface="Times New Roman" panose="02020603050405020304" pitchFamily="18" charset="0"/>
                </a:rPr>
                <a:t>s</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时，直线离</a:t>
              </a:r>
              <a:r>
                <a:rPr lang="en-US" altLang="zh-CN" sz="2000" i="1"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点近，选</a:t>
              </a:r>
              <a:r>
                <a:rPr lang="en-US" altLang="zh-CN" sz="2000" i="1"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点；</a:t>
              </a:r>
            </a:p>
            <a:p>
              <a:pPr eaLnBrk="1" hangingPunct="1">
                <a:lnSpc>
                  <a:spcPct val="110000"/>
                </a:lnSpc>
              </a:pPr>
              <a:r>
                <a:rPr lang="zh-CN" altLang="en-US" sz="2000" dirty="0">
                  <a:latin typeface="Times New Roman" panose="02020603050405020304" pitchFamily="18" charset="0"/>
                  <a:cs typeface="Times New Roman" panose="02020603050405020304" pitchFamily="18" charset="0"/>
                </a:rPr>
                <a:t>而</a:t>
              </a:r>
              <a:r>
                <a:rPr lang="en-US" altLang="zh-CN" sz="2000" i="1" dirty="0" smtClean="0">
                  <a:latin typeface="Times New Roman" panose="02020603050405020304" pitchFamily="18" charset="0"/>
                  <a:cs typeface="Times New Roman" panose="02020603050405020304" pitchFamily="18" charset="0"/>
                </a:rPr>
                <a:t>s</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t </a:t>
              </a:r>
              <a:r>
                <a:rPr lang="en-US" altLang="zh-CN" sz="2000" dirty="0" smtClean="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y</a:t>
              </a:r>
              <a:r>
                <a:rPr lang="en-US" altLang="zh-CN" sz="2000"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y</a:t>
              </a:r>
              <a:r>
                <a:rPr lang="en-US" altLang="zh-CN" sz="2000" i="1" baseline="-25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y</a:t>
              </a:r>
              <a:r>
                <a:rPr lang="en-US" altLang="zh-CN" sz="2000" i="1" baseline="-2500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+1)-</a:t>
              </a:r>
              <a:r>
                <a:rPr lang="en-US" altLang="zh-CN" sz="2000" i="1" dirty="0">
                  <a:latin typeface="Times New Roman" panose="02020603050405020304" pitchFamily="18" charset="0"/>
                  <a:cs typeface="Times New Roman" panose="02020603050405020304" pitchFamily="18" charset="0"/>
                </a:rPr>
                <a:t>y</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2</a:t>
              </a:r>
              <a:r>
                <a:rPr lang="en-US" altLang="zh-CN" sz="2000" i="1" dirty="0" smtClean="0">
                  <a:latin typeface="Times New Roman" panose="02020603050405020304" pitchFamily="18" charset="0"/>
                  <a:cs typeface="Times New Roman" panose="02020603050405020304" pitchFamily="18" charset="0"/>
                </a:rPr>
                <a:t>y</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a:t>
              </a:r>
              <a:r>
                <a:rPr lang="en-US" altLang="zh-CN" sz="2000" i="1" dirty="0">
                  <a:latin typeface="Times New Roman" panose="02020603050405020304" pitchFamily="18" charset="0"/>
                  <a:cs typeface="Times New Roman" panose="02020603050405020304" pitchFamily="18" charset="0"/>
                </a:rPr>
                <a:t>y</a:t>
              </a:r>
              <a:r>
                <a:rPr lang="en-US" altLang="zh-CN" sz="2000" i="1" baseline="-2500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-1  </a:t>
              </a:r>
              <a:r>
                <a:rPr lang="en-US" altLang="zh-CN" sz="2000" dirty="0" smtClean="0">
                  <a:latin typeface="Times New Roman" panose="02020603050405020304" pitchFamily="18" charset="0"/>
                  <a:cs typeface="Times New Roman" panose="02020603050405020304" pitchFamily="18" charset="0"/>
                </a:rPr>
                <a:t>= 2</a:t>
              </a:r>
              <a:r>
                <a:rPr lang="en-US" altLang="zh-CN" sz="2000" i="1" dirty="0" smtClean="0">
                  <a:latin typeface="Times New Roman" panose="02020603050405020304" pitchFamily="18" charset="0"/>
                  <a:cs typeface="Times New Roman" panose="02020603050405020304" pitchFamily="18" charset="0"/>
                </a:rPr>
                <a:t>m</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x</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dirty="0" smtClean="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)+2</a:t>
              </a:r>
              <a:r>
                <a:rPr lang="en-US" altLang="zh-CN" sz="2000" i="1" dirty="0">
                  <a:latin typeface="Times New Roman" panose="02020603050405020304" pitchFamily="18" charset="0"/>
                  <a:cs typeface="Times New Roman" panose="02020603050405020304" pitchFamily="18" charset="0"/>
                </a:rPr>
                <a:t>b</a:t>
              </a:r>
              <a:r>
                <a:rPr lang="en-US" altLang="zh-CN" sz="2000" dirty="0">
                  <a:latin typeface="Times New Roman" panose="02020603050405020304" pitchFamily="18" charset="0"/>
                  <a:cs typeface="Times New Roman" panose="02020603050405020304" pitchFamily="18" charset="0"/>
                </a:rPr>
                <a:t>-2</a:t>
              </a:r>
              <a:r>
                <a:rPr lang="en-US" altLang="zh-CN" sz="2000" i="1" dirty="0">
                  <a:latin typeface="Times New Roman" panose="02020603050405020304" pitchFamily="18" charset="0"/>
                  <a:cs typeface="Times New Roman" panose="02020603050405020304" pitchFamily="18" charset="0"/>
                </a:rPr>
                <a:t>y</a:t>
              </a:r>
              <a:r>
                <a:rPr lang="en-US" altLang="zh-CN" sz="2000" i="1" baseline="-2500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-1</a:t>
              </a:r>
            </a:p>
          </p:txBody>
        </p:sp>
      </p:grpSp>
    </p:spTree>
    <p:extLst>
      <p:ext uri="{BB962C8B-B14F-4D97-AF65-F5344CB8AC3E}">
        <p14:creationId xmlns:p14="http://schemas.microsoft.com/office/powerpoint/2010/main" val="399865288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19"/>
                                        </p:tgtEl>
                                        <p:attrNameLst>
                                          <p:attrName>ppt_x</p:attrName>
                                          <p:attrName>ppt_y</p:attrName>
                                        </p:attrNameLst>
                                      </p:cBhvr>
                                    </p:animMotion>
                                    <p:animEffect transition="in" filter="fade">
                                      <p:cBhvr>
                                        <p:cTn id="9"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892629" y="468311"/>
            <a:ext cx="7759019" cy="646331"/>
          </a:xfrm>
          <a:prstGeom prst="rect">
            <a:avLst/>
          </a:prstGeom>
        </p:spPr>
        <p:txBody>
          <a:bodyPr wrap="square">
            <a:spAutoFit/>
          </a:bodyPr>
          <a:lstStyle/>
          <a:p>
            <a:pPr lvl="0"/>
            <a:r>
              <a:rPr lang="en-US" altLang="zh-CN" sz="3600" b="1" dirty="0">
                <a:latin typeface="黑体" panose="02010609060101010101" pitchFamily="49" charset="-122"/>
                <a:ea typeface="黑体" panose="02010609060101010101" pitchFamily="49" charset="-122"/>
                <a:cs typeface="Tahoma" panose="020B0604030504040204" pitchFamily="34" charset="0"/>
              </a:rPr>
              <a:t>3 </a:t>
            </a:r>
            <a:r>
              <a:rPr lang="en-US" altLang="zh-CN" sz="3600" b="1" dirty="0" err="1">
                <a:latin typeface="黑体" panose="02010609060101010101" pitchFamily="49" charset="-122"/>
                <a:ea typeface="黑体" panose="02010609060101010101" pitchFamily="49" charset="-122"/>
                <a:cs typeface="Tahoma" panose="020B0604030504040204" pitchFamily="34" charset="0"/>
              </a:rPr>
              <a:t>Bresenham</a:t>
            </a:r>
            <a:r>
              <a:rPr lang="zh-CN" altLang="en-US" sz="3600" b="1" dirty="0">
                <a:latin typeface="黑体" panose="02010609060101010101" pitchFamily="49" charset="-122"/>
                <a:ea typeface="黑体" panose="02010609060101010101" pitchFamily="49" charset="-122"/>
                <a:cs typeface="Tahoma" panose="020B0604030504040204" pitchFamily="34" charset="0"/>
              </a:rPr>
              <a:t>画线法</a:t>
            </a:r>
            <a:endParaRPr lang="zh-CN" altLang="en-US" sz="3600" dirty="0">
              <a:latin typeface="黑体" panose="02010609060101010101" pitchFamily="49" charset="-122"/>
              <a:ea typeface="黑体" panose="02010609060101010101" pitchFamily="49" charset="-122"/>
            </a:endParaRPr>
          </a:p>
        </p:txBody>
      </p:sp>
      <p:grpSp>
        <p:nvGrpSpPr>
          <p:cNvPr id="19" name="组合 18"/>
          <p:cNvGrpSpPr>
            <a:grpSpLocks/>
          </p:cNvGrpSpPr>
          <p:nvPr/>
        </p:nvGrpSpPr>
        <p:grpSpPr bwMode="auto">
          <a:xfrm>
            <a:off x="155575" y="1317171"/>
            <a:ext cx="8655420" cy="4924725"/>
            <a:chOff x="620617" y="126584"/>
            <a:chExt cx="8674524" cy="3439866"/>
          </a:xfrm>
        </p:grpSpPr>
        <p:sp>
          <p:nvSpPr>
            <p:cNvPr id="20" name="矩形 19"/>
            <p:cNvSpPr/>
            <p:nvPr/>
          </p:nvSpPr>
          <p:spPr>
            <a:xfrm flipV="1">
              <a:off x="620617" y="3363876"/>
              <a:ext cx="8674524"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926090" y="126584"/>
              <a:ext cx="7976378" cy="3418158"/>
            </a:xfrm>
            <a:prstGeom prst="rect">
              <a:avLst/>
            </a:prstGeom>
            <a:solidFill>
              <a:schemeClr val="bg1"/>
            </a:solidFill>
          </p:spPr>
          <p:txBody>
            <a:bodyPr wrap="square">
              <a:spAutoFit/>
            </a:bodyPr>
            <a:lstStyle/>
            <a:p>
              <a:pPr eaLnBrk="1" hangingPunct="1">
                <a:lnSpc>
                  <a:spcPct val="110000"/>
                </a:lnSpc>
              </a:pPr>
              <a:r>
                <a:rPr lang="en-US" altLang="zh-CN" sz="2000" b="1" dirty="0" smtClean="0">
                  <a:solidFill>
                    <a:srgbClr val="FF3300"/>
                  </a:solidFill>
                  <a:latin typeface="Times New Roman" panose="02020603050405020304" pitchFamily="18" charset="0"/>
                  <a:cs typeface="Times New Roman" panose="02020603050405020304" pitchFamily="18" charset="0"/>
                </a:rPr>
                <a:t>2. </a:t>
              </a:r>
              <a:r>
                <a:rPr lang="zh-CN" altLang="en-US" sz="2000" b="1" dirty="0" smtClean="0">
                  <a:solidFill>
                    <a:srgbClr val="FF3300"/>
                  </a:solidFill>
                  <a:latin typeface="Times New Roman" panose="02020603050405020304" pitchFamily="18" charset="0"/>
                  <a:cs typeface="Times New Roman" panose="02020603050405020304" pitchFamily="18" charset="0"/>
                </a:rPr>
                <a:t>迭代</a:t>
              </a:r>
              <a:r>
                <a:rPr lang="zh-CN" altLang="en-US" sz="2000" b="1" dirty="0">
                  <a:solidFill>
                    <a:srgbClr val="FF3300"/>
                  </a:solidFill>
                  <a:latin typeface="Times New Roman" panose="02020603050405020304" pitchFamily="18" charset="0"/>
                  <a:cs typeface="Times New Roman" panose="02020603050405020304" pitchFamily="18" charset="0"/>
                </a:rPr>
                <a:t>公式</a:t>
              </a:r>
            </a:p>
            <a:p>
              <a:pPr eaLnBrk="1" hangingPunct="1"/>
              <a:r>
                <a:rPr lang="zh-CN" altLang="en-US" sz="2000" dirty="0">
                  <a:latin typeface="Times New Roman" panose="02020603050405020304" pitchFamily="18" charset="0"/>
                  <a:cs typeface="Times New Roman" panose="02020603050405020304" pitchFamily="18" charset="0"/>
                </a:rPr>
                <a:t>令</a:t>
              </a:r>
              <a:r>
                <a:rPr lang="en-US" altLang="zh-CN" sz="2000" dirty="0" err="1">
                  <a:latin typeface="Times New Roman" panose="02020603050405020304" pitchFamily="18" charset="0"/>
                  <a:cs typeface="Times New Roman" panose="02020603050405020304" pitchFamily="18" charset="0"/>
                </a:rPr>
                <a:t>Δ</a:t>
              </a:r>
              <a:r>
                <a:rPr lang="en-US" altLang="zh-CN" sz="2000" i="1" dirty="0" err="1">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x</a:t>
              </a:r>
              <a:r>
                <a:rPr lang="en-US" altLang="zh-CN" sz="14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x</a:t>
              </a:r>
              <a:r>
                <a:rPr lang="en-US" altLang="zh-CN" sz="1400" baseline="-25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Δy</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y</a:t>
              </a:r>
              <a:r>
                <a:rPr lang="en-US" altLang="zh-CN" sz="1400" baseline="-25000" dirty="0">
                  <a:latin typeface="Times New Roman" panose="02020603050405020304" pitchFamily="18" charset="0"/>
                  <a:cs typeface="Times New Roman" panose="02020603050405020304" pitchFamily="18" charset="0"/>
                </a:rPr>
                <a:t>2</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y</a:t>
              </a:r>
              <a:r>
                <a:rPr lang="en-US" altLang="zh-CN" sz="1400" baseline="-25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，则</a:t>
              </a:r>
              <a:r>
                <a:rPr lang="en-US" altLang="zh-CN" sz="2000" i="1"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Δ</a:t>
              </a:r>
              <a:r>
                <a:rPr lang="en-US" altLang="zh-CN" sz="2000" i="1" dirty="0" err="1">
                  <a:latin typeface="Times New Roman" panose="02020603050405020304" pitchFamily="18" charset="0"/>
                  <a:cs typeface="Times New Roman" panose="02020603050405020304" pitchFamily="18" charset="0"/>
                </a:rPr>
                <a:t>y</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Δ</a:t>
              </a:r>
              <a:r>
                <a:rPr lang="en-US" altLang="zh-CN" sz="2000" i="1" dirty="0" err="1">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 用</a:t>
              </a:r>
              <a:r>
                <a:rPr lang="en-US" altLang="zh-CN" sz="2000" dirty="0" err="1">
                  <a:latin typeface="Times New Roman" panose="02020603050405020304" pitchFamily="18" charset="0"/>
                  <a:cs typeface="Times New Roman" panose="02020603050405020304" pitchFamily="18" charset="0"/>
                </a:rPr>
                <a:t>Δ</a:t>
              </a:r>
              <a:r>
                <a:rPr lang="en-US" altLang="zh-CN" sz="2000" i="1" dirty="0" err="1">
                  <a:latin typeface="Times New Roman" panose="02020603050405020304" pitchFamily="18" charset="0"/>
                  <a:cs typeface="Times New Roman" panose="02020603050405020304" pitchFamily="18" charset="0"/>
                </a:rPr>
                <a:t>y</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Δ</a:t>
              </a:r>
              <a:r>
                <a:rPr lang="en-US" altLang="zh-CN" sz="2000" i="1" dirty="0" err="1">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代替</a:t>
              </a:r>
              <a:r>
                <a:rPr lang="en-US" altLang="zh-CN" sz="2000" i="1" dirty="0">
                  <a:latin typeface="Times New Roman" panose="02020603050405020304" pitchFamily="18" charset="0"/>
                  <a:cs typeface="Times New Roman" panose="02020603050405020304" pitchFamily="18" charset="0"/>
                </a:rPr>
                <a:t>m</a:t>
              </a:r>
              <a:r>
                <a:rPr lang="zh-CN" altLang="en-US" sz="2000" dirty="0">
                  <a:latin typeface="Times New Roman" panose="02020603050405020304" pitchFamily="18" charset="0"/>
                  <a:cs typeface="Times New Roman" panose="02020603050405020304" pitchFamily="18" charset="0"/>
                </a:rPr>
                <a:t>得</a:t>
              </a:r>
            </a:p>
            <a:p>
              <a:pPr eaLnBrk="1" hangingPunct="1">
                <a:lnSpc>
                  <a:spcPct val="110000"/>
                </a:lnSpc>
              </a:pPr>
              <a:r>
                <a:rPr lang="en-US" altLang="zh-CN" sz="2000" dirty="0" smtClean="0">
                  <a:latin typeface="Times New Roman" panose="02020603050405020304" pitchFamily="18" charset="0"/>
                  <a:cs typeface="Times New Roman" panose="02020603050405020304" pitchFamily="18" charset="0"/>
                </a:rPr>
                <a:t> </a:t>
              </a:r>
              <a:endParaRPr lang="en-US" altLang="zh-CN" sz="2000" i="1" dirty="0" smtClean="0">
                <a:latin typeface="Times New Roman" panose="02020603050405020304" pitchFamily="18" charset="0"/>
                <a:cs typeface="Times New Roman" panose="02020603050405020304" pitchFamily="18" charset="0"/>
              </a:endParaRPr>
            </a:p>
            <a:p>
              <a:pPr eaLnBrk="1" hangingPunct="1">
                <a:lnSpc>
                  <a:spcPct val="110000"/>
                </a:lnSpc>
              </a:pPr>
              <a:endParaRPr lang="en-US" altLang="zh-CN" sz="2000" i="1" dirty="0">
                <a:latin typeface="Times New Roman" panose="02020603050405020304" pitchFamily="18" charset="0"/>
                <a:cs typeface="Times New Roman" panose="02020603050405020304" pitchFamily="18" charset="0"/>
              </a:endParaRPr>
            </a:p>
            <a:p>
              <a:pPr eaLnBrk="1" hangingPunct="1"/>
              <a:r>
                <a:rPr lang="zh-CN" altLang="en-US" sz="2000" dirty="0">
                  <a:latin typeface="Times New Roman" panose="02020603050405020304" pitchFamily="18" charset="0"/>
                  <a:cs typeface="Times New Roman" panose="02020603050405020304" pitchFamily="18" charset="0"/>
                </a:rPr>
                <a:t>两边同乘以</a:t>
              </a:r>
              <a:r>
                <a:rPr lang="en-US" altLang="zh-CN" sz="2000" dirty="0" err="1">
                  <a:latin typeface="Times New Roman" panose="02020603050405020304" pitchFamily="18" charset="0"/>
                  <a:cs typeface="Times New Roman" panose="02020603050405020304" pitchFamily="18" charset="0"/>
                </a:rPr>
                <a:t>Δ</a:t>
              </a:r>
              <a:r>
                <a:rPr lang="en-US" altLang="zh-CN" sz="2000" i="1" dirty="0" err="1">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后得：</a:t>
              </a:r>
            </a:p>
            <a:p>
              <a:pPr eaLnBrk="1" hangingPunct="1"/>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Δ</a:t>
              </a:r>
              <a:r>
                <a:rPr lang="en-US" altLang="zh-CN" sz="2000" i="1" dirty="0" err="1" smtClean="0">
                  <a:latin typeface="Times New Roman" panose="02020603050405020304" pitchFamily="18" charset="0"/>
                  <a:cs typeface="Times New Roman" panose="02020603050405020304" pitchFamily="18" charset="0"/>
                </a:rPr>
                <a:t>x</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s-t</a:t>
              </a:r>
              <a:r>
                <a:rPr lang="en-US" altLang="zh-CN" sz="2000" dirty="0" smtClean="0">
                  <a:latin typeface="Times New Roman" panose="02020603050405020304" pitchFamily="18" charset="0"/>
                  <a:cs typeface="Times New Roman" panose="02020603050405020304" pitchFamily="18" charset="0"/>
                </a:rPr>
                <a:t>) = 2Δ</a:t>
              </a:r>
              <a:r>
                <a:rPr lang="en-US" altLang="zh-CN" sz="2000" i="1" dirty="0" smtClean="0">
                  <a:latin typeface="Times New Roman" panose="02020603050405020304" pitchFamily="18" charset="0"/>
                  <a:cs typeface="Times New Roman" panose="02020603050405020304" pitchFamily="18" charset="0"/>
                </a:rPr>
                <a:t>y</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x</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dirty="0" smtClean="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Δ</a:t>
              </a:r>
              <a:r>
                <a:rPr lang="en-US" altLang="zh-CN" sz="2000" i="1" dirty="0" err="1">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(2</a:t>
              </a:r>
              <a:r>
                <a:rPr lang="en-US" altLang="zh-CN" sz="2000" i="1" dirty="0">
                  <a:latin typeface="Times New Roman" panose="02020603050405020304" pitchFamily="18" charset="0"/>
                  <a:cs typeface="Times New Roman" panose="02020603050405020304" pitchFamily="18" charset="0"/>
                </a:rPr>
                <a:t>b</a:t>
              </a:r>
              <a:r>
                <a:rPr lang="en-US" altLang="zh-CN" sz="2000" dirty="0">
                  <a:latin typeface="Times New Roman" panose="02020603050405020304" pitchFamily="18" charset="0"/>
                  <a:cs typeface="Times New Roman" panose="02020603050405020304" pitchFamily="18" charset="0"/>
                </a:rPr>
                <a:t>-2</a:t>
              </a:r>
              <a:r>
                <a:rPr lang="en-US" altLang="zh-CN" sz="2000" i="1" dirty="0">
                  <a:latin typeface="Times New Roman" panose="02020603050405020304" pitchFamily="18" charset="0"/>
                  <a:cs typeface="Times New Roman" panose="02020603050405020304" pitchFamily="18" charset="0"/>
                </a:rPr>
                <a:t>y</a:t>
              </a:r>
              <a:r>
                <a:rPr lang="en-US" altLang="zh-CN" sz="2000" i="1" baseline="-2500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-1)  </a:t>
              </a:r>
              <a:r>
                <a:rPr lang="en-US" altLang="zh-CN" sz="2000"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2Δ</a:t>
              </a:r>
              <a:r>
                <a:rPr lang="en-US" altLang="zh-CN" sz="2000" i="1" dirty="0" smtClean="0">
                  <a:latin typeface="Times New Roman" panose="02020603050405020304" pitchFamily="18" charset="0"/>
                  <a:cs typeface="Times New Roman" panose="02020603050405020304" pitchFamily="18" charset="0"/>
                </a:rPr>
                <a:t>yx</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2Δ</a:t>
              </a:r>
              <a:r>
                <a:rPr lang="en-US" altLang="zh-CN" sz="2000" i="1" dirty="0" smtClean="0">
                  <a:latin typeface="Times New Roman" panose="02020603050405020304" pitchFamily="18" charset="0"/>
                  <a:cs typeface="Times New Roman" panose="02020603050405020304" pitchFamily="18" charset="0"/>
                </a:rPr>
                <a:t>xy</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dirty="0" smtClean="0">
                  <a:latin typeface="Times New Roman" panose="02020603050405020304" pitchFamily="18" charset="0"/>
                  <a:cs typeface="Times New Roman" panose="02020603050405020304" pitchFamily="18" charset="0"/>
                </a:rPr>
                <a:t>+2Δ</a:t>
              </a:r>
              <a:r>
                <a:rPr lang="en-US" altLang="zh-CN" sz="2000" i="1" dirty="0" smtClean="0">
                  <a:latin typeface="Times New Roman" panose="02020603050405020304" pitchFamily="18" charset="0"/>
                  <a:cs typeface="Times New Roman" panose="02020603050405020304" pitchFamily="18" charset="0"/>
                </a:rPr>
                <a:t>y</a:t>
              </a:r>
              <a:r>
                <a:rPr lang="en-US" altLang="zh-CN" sz="2000" dirty="0" smtClean="0">
                  <a:latin typeface="Times New Roman" panose="02020603050405020304" pitchFamily="18" charset="0"/>
                  <a:cs typeface="Times New Roman" panose="02020603050405020304" pitchFamily="18" charset="0"/>
                </a:rPr>
                <a:t>+Δ</a:t>
              </a:r>
              <a:r>
                <a:rPr lang="en-US" altLang="zh-CN" sz="2000" i="1" dirty="0" smtClean="0">
                  <a:latin typeface="Times New Roman" panose="02020603050405020304" pitchFamily="18" charset="0"/>
                  <a:cs typeface="Times New Roman" panose="02020603050405020304" pitchFamily="18" charset="0"/>
                </a:rPr>
                <a:t>x</a:t>
              </a:r>
              <a:r>
                <a:rPr lang="en-US" altLang="zh-CN" sz="2000" dirty="0" smtClean="0">
                  <a:latin typeface="Times New Roman" panose="02020603050405020304" pitchFamily="18" charset="0"/>
                  <a:cs typeface="Times New Roman" panose="02020603050405020304" pitchFamily="18" charset="0"/>
                </a:rPr>
                <a:t>(2</a:t>
              </a:r>
              <a:r>
                <a:rPr lang="en-US" altLang="zh-CN" sz="2000" i="1" dirty="0" smtClean="0">
                  <a:latin typeface="Times New Roman" panose="02020603050405020304" pitchFamily="18" charset="0"/>
                  <a:cs typeface="Times New Roman" panose="02020603050405020304" pitchFamily="18" charset="0"/>
                </a:rPr>
                <a:t>b</a:t>
              </a:r>
              <a:r>
                <a:rPr lang="en-US" altLang="zh-CN" sz="2000" dirty="0" smtClean="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a:t>
              </a:r>
            </a:p>
            <a:p>
              <a:pPr eaLnBrk="1" hangingPunct="1"/>
              <a:r>
                <a:rPr lang="zh-CN" altLang="en-US" sz="2000" dirty="0">
                  <a:latin typeface="Times New Roman" panose="02020603050405020304" pitchFamily="18" charset="0"/>
                  <a:cs typeface="Times New Roman" panose="02020603050405020304" pitchFamily="18" charset="0"/>
                </a:rPr>
                <a:t>令</a:t>
              </a:r>
              <a:r>
                <a:rPr lang="en-US" altLang="zh-CN" sz="2000" i="1" dirty="0" smtClean="0">
                  <a:latin typeface="Times New Roman" panose="02020603050405020304" pitchFamily="18" charset="0"/>
                  <a:cs typeface="Times New Roman" panose="02020603050405020304" pitchFamily="18" charset="0"/>
                </a:rPr>
                <a:t>d</a:t>
              </a:r>
              <a:r>
                <a:rPr lang="en-US" altLang="zh-CN" sz="2000" i="1" baseline="-25000" dirty="0" smtClean="0">
                  <a:latin typeface="Times New Roman" panose="02020603050405020304" pitchFamily="18" charset="0"/>
                  <a:cs typeface="Times New Roman" panose="02020603050405020304" pitchFamily="18" charset="0"/>
                </a:rPr>
                <a:t>i </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Δ</a:t>
              </a:r>
              <a:r>
                <a:rPr lang="en-US" altLang="zh-CN" sz="2000" i="1" dirty="0" err="1" smtClean="0">
                  <a:latin typeface="Times New Roman" panose="02020603050405020304" pitchFamily="18" charset="0"/>
                  <a:cs typeface="Times New Roman" panose="02020603050405020304" pitchFamily="18" charset="0"/>
                </a:rPr>
                <a:t>x</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s-t</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，由于</a:t>
              </a:r>
              <a:r>
                <a:rPr lang="en-US" altLang="zh-CN" sz="2000" dirty="0" err="1" smtClean="0">
                  <a:latin typeface="Times New Roman" panose="02020603050405020304" pitchFamily="18" charset="0"/>
                  <a:cs typeface="Times New Roman" panose="02020603050405020304" pitchFamily="18" charset="0"/>
                </a:rPr>
                <a:t>Δ</a:t>
              </a:r>
              <a:r>
                <a:rPr lang="en-US" altLang="zh-CN" sz="2000" i="1" dirty="0" err="1" smtClean="0">
                  <a:latin typeface="Times New Roman" panose="02020603050405020304" pitchFamily="18" charset="0"/>
                  <a:cs typeface="Times New Roman" panose="02020603050405020304" pitchFamily="18" charset="0"/>
                </a:rPr>
                <a:t>x</a:t>
              </a:r>
              <a:r>
                <a:rPr lang="en-US" altLang="zh-CN" sz="2000" i="1"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&gt; 0</a:t>
              </a:r>
              <a:r>
                <a:rPr lang="zh-CN" altLang="en-US" sz="2000" dirty="0">
                  <a:latin typeface="Times New Roman" panose="02020603050405020304" pitchFamily="18" charset="0"/>
                  <a:cs typeface="Times New Roman" panose="02020603050405020304" pitchFamily="18" charset="0"/>
                </a:rPr>
                <a:t>，所以</a:t>
              </a:r>
              <a:r>
                <a:rPr lang="en-US" altLang="zh-CN" sz="2000" i="1" dirty="0">
                  <a:latin typeface="Times New Roman" panose="02020603050405020304" pitchFamily="18" charset="0"/>
                  <a:cs typeface="Times New Roman" panose="02020603050405020304" pitchFamily="18" charset="0"/>
                </a:rPr>
                <a:t>d</a:t>
              </a:r>
              <a:r>
                <a:rPr lang="en-US" altLang="zh-CN" sz="2000" i="1" baseline="-25000" dirty="0">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和</a:t>
              </a:r>
              <a:r>
                <a:rPr lang="en-US" altLang="zh-CN" sz="2000" i="1" dirty="0">
                  <a:latin typeface="Times New Roman" panose="02020603050405020304" pitchFamily="18" charset="0"/>
                  <a:cs typeface="Times New Roman" panose="02020603050405020304" pitchFamily="18" charset="0"/>
                </a:rPr>
                <a:t>s-t</a:t>
              </a:r>
              <a:r>
                <a:rPr lang="zh-CN" altLang="en-US" sz="2000" dirty="0">
                  <a:latin typeface="Times New Roman" panose="02020603050405020304" pitchFamily="18" charset="0"/>
                  <a:cs typeface="Times New Roman" panose="02020603050405020304" pitchFamily="18" charset="0"/>
                </a:rPr>
                <a:t>符号相同，因此可得：</a:t>
              </a:r>
              <a:endParaRPr lang="zh-CN" altLang="en-US" sz="2000" i="1" dirty="0">
                <a:latin typeface="Times New Roman" panose="02020603050405020304" pitchFamily="18" charset="0"/>
                <a:cs typeface="Times New Roman" panose="02020603050405020304" pitchFamily="18" charset="0"/>
              </a:endParaRPr>
            </a:p>
            <a:p>
              <a:pPr algn="ctr" eaLnBrk="1" hangingPunct="1"/>
              <a:r>
                <a:rPr lang="en-US" altLang="zh-CN" sz="2000" i="1" dirty="0" smtClean="0">
                  <a:latin typeface="Times New Roman" panose="02020603050405020304" pitchFamily="18" charset="0"/>
                  <a:cs typeface="Times New Roman" panose="02020603050405020304" pitchFamily="18" charset="0"/>
                </a:rPr>
                <a:t>d</a:t>
              </a:r>
              <a:r>
                <a:rPr lang="en-US" altLang="zh-CN" sz="2000" i="1" baseline="-25000" dirty="0" smtClean="0">
                  <a:latin typeface="Times New Roman" panose="02020603050405020304" pitchFamily="18" charset="0"/>
                  <a:cs typeface="Times New Roman" panose="02020603050405020304" pitchFamily="18" charset="0"/>
                </a:rPr>
                <a:t>i </a:t>
              </a:r>
              <a:r>
                <a:rPr lang="en-US" altLang="zh-CN" sz="2000" i="1"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2Δ</a:t>
              </a:r>
              <a:r>
                <a:rPr lang="en-US" altLang="zh-CN" sz="2000" i="1" dirty="0" smtClean="0">
                  <a:latin typeface="Times New Roman" panose="02020603050405020304" pitchFamily="18" charset="0"/>
                  <a:cs typeface="Times New Roman" panose="02020603050405020304" pitchFamily="18" charset="0"/>
                </a:rPr>
                <a:t>yx</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i="1"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2Δ</a:t>
              </a:r>
              <a:r>
                <a:rPr lang="en-US" altLang="zh-CN" sz="2000" i="1" dirty="0" smtClean="0">
                  <a:latin typeface="Times New Roman" panose="02020603050405020304" pitchFamily="18" charset="0"/>
                  <a:cs typeface="Times New Roman" panose="02020603050405020304" pitchFamily="18" charset="0"/>
                </a:rPr>
                <a:t>xy</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i="1" dirty="0" smtClean="0">
                  <a:latin typeface="Times New Roman" panose="02020603050405020304" pitchFamily="18" charset="0"/>
                  <a:cs typeface="Times New Roman" panose="02020603050405020304" pitchFamily="18" charset="0"/>
                </a:rPr>
                <a:t>+C</a:t>
              </a:r>
              <a:endParaRPr lang="en-US" altLang="zh-CN" sz="2000" dirty="0">
                <a:latin typeface="Times New Roman" panose="02020603050405020304" pitchFamily="18" charset="0"/>
                <a:cs typeface="Times New Roman" panose="02020603050405020304" pitchFamily="18" charset="0"/>
              </a:endParaRPr>
            </a:p>
            <a:p>
              <a:pPr eaLnBrk="1" hangingPunct="1"/>
              <a:r>
                <a:rPr lang="zh-CN" altLang="en-US" sz="2000" dirty="0">
                  <a:latin typeface="Times New Roman" panose="02020603050405020304" pitchFamily="18" charset="0"/>
                  <a:cs typeface="Times New Roman" panose="02020603050405020304" pitchFamily="18" charset="0"/>
                </a:rPr>
                <a:t>其中， </a:t>
              </a:r>
              <a:r>
                <a:rPr lang="en-US" altLang="zh-CN" sz="2000" i="1" dirty="0" smtClean="0">
                  <a:latin typeface="Times New Roman" panose="02020603050405020304" pitchFamily="18" charset="0"/>
                  <a:cs typeface="Times New Roman" panose="02020603050405020304" pitchFamily="18" charset="0"/>
                </a:rPr>
                <a:t>C </a:t>
              </a:r>
              <a:r>
                <a:rPr lang="en-US" altLang="zh-CN" sz="2000" dirty="0" smtClean="0">
                  <a:latin typeface="Times New Roman" panose="02020603050405020304" pitchFamily="18" charset="0"/>
                  <a:cs typeface="Times New Roman" panose="02020603050405020304" pitchFamily="18" charset="0"/>
                </a:rPr>
                <a:t>= 2Δ</a:t>
              </a:r>
              <a:r>
                <a:rPr lang="en-US" altLang="zh-CN" sz="2000" i="1" dirty="0" smtClean="0">
                  <a:latin typeface="Times New Roman" panose="02020603050405020304" pitchFamily="18" charset="0"/>
                  <a:cs typeface="Times New Roman" panose="02020603050405020304" pitchFamily="18" charset="0"/>
                </a:rPr>
                <a:t>y</a:t>
              </a:r>
              <a:r>
                <a:rPr lang="en-US" altLang="zh-CN" sz="2000" dirty="0" smtClean="0">
                  <a:latin typeface="Times New Roman" panose="02020603050405020304" pitchFamily="18" charset="0"/>
                  <a:cs typeface="Times New Roman" panose="02020603050405020304" pitchFamily="18" charset="0"/>
                </a:rPr>
                <a:t>+Δ</a:t>
              </a:r>
              <a:r>
                <a:rPr lang="en-US" altLang="zh-CN" sz="2000" i="1" dirty="0" smtClean="0">
                  <a:latin typeface="Times New Roman" panose="02020603050405020304" pitchFamily="18" charset="0"/>
                  <a:cs typeface="Times New Roman" panose="02020603050405020304" pitchFamily="18" charset="0"/>
                </a:rPr>
                <a:t>x</a:t>
              </a:r>
              <a:r>
                <a:rPr lang="en-US" altLang="zh-CN" sz="2000" dirty="0" smtClean="0">
                  <a:latin typeface="Times New Roman" panose="02020603050405020304" pitchFamily="18" charset="0"/>
                  <a:cs typeface="Times New Roman" panose="02020603050405020304" pitchFamily="18" charset="0"/>
                </a:rPr>
                <a:t>(2</a:t>
              </a:r>
              <a:r>
                <a:rPr lang="en-US" altLang="zh-CN" sz="2000" i="1" dirty="0" smtClean="0">
                  <a:latin typeface="Times New Roman" panose="02020603050405020304" pitchFamily="18" charset="0"/>
                  <a:cs typeface="Times New Roman" panose="02020603050405020304" pitchFamily="18" charset="0"/>
                </a:rPr>
                <a:t>b</a:t>
              </a:r>
              <a:r>
                <a:rPr lang="en-US" altLang="zh-CN" sz="2000" dirty="0" smtClean="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，它是个常量。</a:t>
              </a:r>
            </a:p>
            <a:p>
              <a:pPr eaLnBrk="1" hangingPunct="1"/>
              <a:r>
                <a:rPr lang="zh-CN" altLang="en-US" sz="2000" dirty="0">
                  <a:latin typeface="Times New Roman" panose="02020603050405020304" pitchFamily="18" charset="0"/>
                  <a:cs typeface="Times New Roman" panose="02020603050405020304" pitchFamily="18" charset="0"/>
                </a:rPr>
                <a:t>同理，通过使下标增</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后，得到</a:t>
              </a:r>
              <a:r>
                <a:rPr lang="en-US" altLang="zh-CN" sz="2000" i="1" dirty="0">
                  <a:latin typeface="Times New Roman" panose="02020603050405020304" pitchFamily="18" charset="0"/>
                  <a:cs typeface="Times New Roman" panose="02020603050405020304" pitchFamily="18" charset="0"/>
                </a:rPr>
                <a:t>d</a:t>
              </a:r>
              <a:r>
                <a:rPr lang="en-US" altLang="zh-CN" sz="2000" i="1" baseline="-25000" dirty="0">
                  <a:latin typeface="Times New Roman" panose="02020603050405020304" pitchFamily="18" charset="0"/>
                  <a:cs typeface="Times New Roman" panose="02020603050405020304" pitchFamily="18" charset="0"/>
                </a:rPr>
                <a:t>i+</a:t>
              </a:r>
              <a:r>
                <a:rPr lang="en-US" altLang="zh-CN" sz="2000" baseline="-25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为</a:t>
              </a:r>
              <a:endParaRPr lang="zh-CN" altLang="en-US" sz="2000" i="1" dirty="0">
                <a:latin typeface="Times New Roman" panose="02020603050405020304" pitchFamily="18" charset="0"/>
                <a:cs typeface="Times New Roman" panose="02020603050405020304" pitchFamily="18" charset="0"/>
              </a:endParaRPr>
            </a:p>
            <a:p>
              <a:pPr algn="ctr" eaLnBrk="1" hangingPunct="1"/>
              <a:r>
                <a:rPr lang="en-US" altLang="zh-CN" sz="2000" i="1" dirty="0">
                  <a:latin typeface="Times New Roman" panose="02020603050405020304" pitchFamily="18" charset="0"/>
                  <a:cs typeface="Times New Roman" panose="02020603050405020304" pitchFamily="18" charset="0"/>
                </a:rPr>
                <a:t>d</a:t>
              </a:r>
              <a:r>
                <a:rPr lang="en-US" altLang="zh-CN" sz="2000" i="1" baseline="-25000" dirty="0">
                  <a:latin typeface="Times New Roman" panose="02020603050405020304" pitchFamily="18" charset="0"/>
                  <a:cs typeface="Times New Roman" panose="02020603050405020304" pitchFamily="18" charset="0"/>
                </a:rPr>
                <a:t>i+</a:t>
              </a:r>
              <a:r>
                <a:rPr lang="en-US" altLang="zh-CN" sz="2000" baseline="-25000" dirty="0">
                  <a:latin typeface="Times New Roman" panose="02020603050405020304" pitchFamily="18" charset="0"/>
                  <a:cs typeface="Times New Roman" panose="02020603050405020304" pitchFamily="18" charset="0"/>
                </a:rPr>
                <a:t>1</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2Δ</a:t>
              </a:r>
              <a:r>
                <a:rPr lang="en-US" altLang="zh-CN" sz="2000" i="1" dirty="0">
                  <a:latin typeface="Times New Roman" panose="02020603050405020304" pitchFamily="18" charset="0"/>
                  <a:cs typeface="Times New Roman" panose="02020603050405020304" pitchFamily="18" charset="0"/>
                </a:rPr>
                <a:t>y </a:t>
              </a:r>
              <a:r>
                <a:rPr lang="en-US" altLang="zh-CN" sz="2000" i="1" dirty="0" smtClean="0">
                  <a:latin typeface="Times New Roman" panose="02020603050405020304" pitchFamily="18" charset="0"/>
                  <a:cs typeface="Times New Roman" panose="02020603050405020304" pitchFamily="18" charset="0"/>
                </a:rPr>
                <a:t>x</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2Δ</a:t>
              </a:r>
              <a:r>
                <a:rPr lang="en-US" altLang="zh-CN" sz="2000" i="1" dirty="0" smtClean="0">
                  <a:latin typeface="Times New Roman" panose="02020603050405020304" pitchFamily="18" charset="0"/>
                  <a:cs typeface="Times New Roman" panose="02020603050405020304" pitchFamily="18" charset="0"/>
                </a:rPr>
                <a:t>xy</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C</a:t>
              </a:r>
            </a:p>
            <a:p>
              <a:pPr eaLnBrk="1" hangingPunct="1">
                <a:lnSpc>
                  <a:spcPct val="110000"/>
                </a:lnSpc>
              </a:pPr>
              <a:r>
                <a:rPr lang="zh-CN" altLang="en-US" sz="2000" dirty="0"/>
                <a:t>两者相减得到</a:t>
              </a:r>
              <a:endParaRPr lang="zh-CN" altLang="en-US" sz="2000" i="1" dirty="0"/>
            </a:p>
            <a:p>
              <a:pPr eaLnBrk="1" hangingPunct="1">
                <a:lnSpc>
                  <a:spcPct val="110000"/>
                </a:lnSpc>
              </a:pPr>
              <a:r>
                <a:rPr lang="en-US" altLang="zh-CN" sz="2000" i="1" dirty="0">
                  <a:latin typeface="Times New Roman" panose="02020603050405020304" pitchFamily="18" charset="0"/>
                  <a:cs typeface="Times New Roman" panose="02020603050405020304" pitchFamily="18" charset="0"/>
                </a:rPr>
                <a:t>d</a:t>
              </a:r>
              <a:r>
                <a:rPr lang="en-US" altLang="zh-CN" sz="2000" i="1" baseline="-25000" dirty="0">
                  <a:latin typeface="Times New Roman" panose="02020603050405020304" pitchFamily="18" charset="0"/>
                  <a:cs typeface="Times New Roman" panose="02020603050405020304" pitchFamily="18" charset="0"/>
                </a:rPr>
                <a:t>i</a:t>
              </a:r>
              <a:r>
                <a:rPr lang="en-US" altLang="zh-CN" sz="2000" baseline="-25000" dirty="0">
                  <a:latin typeface="Times New Roman" panose="02020603050405020304" pitchFamily="18" charset="0"/>
                  <a:cs typeface="Times New Roman" panose="02020603050405020304" pitchFamily="18" charset="0"/>
                </a:rPr>
                <a:t>+1 </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d</a:t>
              </a:r>
              <a:r>
                <a:rPr lang="en-US" altLang="zh-CN" sz="2000" i="1" baseline="-25000" dirty="0">
                  <a:latin typeface="Times New Roman" panose="02020603050405020304" pitchFamily="18" charset="0"/>
                  <a:cs typeface="Times New Roman" panose="02020603050405020304" pitchFamily="18" charset="0"/>
                </a:rPr>
                <a:t>i</a:t>
              </a:r>
              <a:r>
                <a:rPr lang="en-US" altLang="zh-CN" sz="2000" i="1" dirty="0">
                  <a:latin typeface="Times New Roman" panose="02020603050405020304" pitchFamily="18" charset="0"/>
                  <a:cs typeface="Times New Roman" panose="02020603050405020304" pitchFamily="18" charset="0"/>
                </a:rPr>
                <a:t> = </a:t>
              </a:r>
              <a:r>
                <a:rPr lang="en-US" altLang="zh-CN" sz="2000" dirty="0">
                  <a:latin typeface="Times New Roman" panose="02020603050405020304" pitchFamily="18" charset="0"/>
                  <a:cs typeface="Times New Roman" panose="02020603050405020304" pitchFamily="18" charset="0"/>
                </a:rPr>
                <a:t>2Δ</a:t>
              </a:r>
              <a:r>
                <a:rPr lang="en-US" altLang="zh-CN" sz="2000" i="1" dirty="0">
                  <a:latin typeface="Times New Roman" panose="02020603050405020304" pitchFamily="18" charset="0"/>
                  <a:cs typeface="Times New Roman" panose="02020603050405020304" pitchFamily="18" charset="0"/>
                </a:rPr>
                <a:t>y </a:t>
              </a:r>
              <a:r>
                <a:rPr lang="en-US" altLang="zh-CN" sz="2000" dirty="0" smtClean="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x</a:t>
              </a:r>
              <a:r>
                <a:rPr lang="en-US" altLang="zh-CN" sz="2000" i="1" baseline="-25000" dirty="0">
                  <a:latin typeface="Times New Roman" panose="02020603050405020304" pitchFamily="18" charset="0"/>
                  <a:cs typeface="Times New Roman" panose="02020603050405020304" pitchFamily="18" charset="0"/>
                </a:rPr>
                <a:t>i+</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 x</a:t>
              </a:r>
              <a:r>
                <a:rPr lang="en-US" altLang="zh-CN" sz="2000" i="1" baseline="-25000" dirty="0">
                  <a:latin typeface="Times New Roman" panose="02020603050405020304" pitchFamily="18" charset="0"/>
                  <a:cs typeface="Times New Roman" panose="02020603050405020304" pitchFamily="18" charset="0"/>
                </a:rPr>
                <a:t>i</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2Δ</a:t>
              </a:r>
              <a:r>
                <a:rPr lang="en-US" altLang="zh-CN" sz="2000" i="1" dirty="0" smtClean="0">
                  <a:latin typeface="Times New Roman" panose="02020603050405020304" pitchFamily="18" charset="0"/>
                  <a:cs typeface="Times New Roman" panose="02020603050405020304" pitchFamily="18" charset="0"/>
                </a:rPr>
                <a:t>x</a:t>
              </a:r>
              <a:r>
                <a:rPr lang="en-US" altLang="zh-CN" sz="2000" dirty="0" smtClean="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y</a:t>
              </a:r>
              <a:r>
                <a:rPr lang="en-US" altLang="zh-CN" sz="2000" i="1" baseline="-25000" dirty="0">
                  <a:latin typeface="Times New Roman" panose="02020603050405020304" pitchFamily="18" charset="0"/>
                  <a:cs typeface="Times New Roman" panose="02020603050405020304" pitchFamily="18" charset="0"/>
                </a:rPr>
                <a:t>i+</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y</a:t>
              </a:r>
              <a:r>
                <a:rPr lang="en-US" altLang="zh-CN" sz="2000" i="1" baseline="-25000" dirty="0" err="1">
                  <a:latin typeface="Times New Roman" panose="02020603050405020304" pitchFamily="18" charset="0"/>
                  <a:cs typeface="Times New Roman" panose="02020603050405020304" pitchFamily="18" charset="0"/>
                </a:rPr>
                <a:t>i</a:t>
              </a:r>
              <a:r>
                <a:rPr lang="en-US" altLang="zh-CN" sz="2000" i="1"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 2Δ</a:t>
              </a:r>
              <a:r>
                <a:rPr lang="en-US" altLang="zh-CN" sz="2000" i="1" dirty="0" smtClean="0">
                  <a:latin typeface="Times New Roman" panose="02020603050405020304" pitchFamily="18" charset="0"/>
                  <a:cs typeface="Times New Roman" panose="02020603050405020304" pitchFamily="18" charset="0"/>
                </a:rPr>
                <a:t>y </a:t>
              </a:r>
              <a:r>
                <a:rPr lang="en-US" altLang="zh-CN" sz="2000" dirty="0">
                  <a:latin typeface="Times New Roman" panose="02020603050405020304" pitchFamily="18" charset="0"/>
                  <a:cs typeface="Times New Roman" panose="02020603050405020304" pitchFamily="18" charset="0"/>
                </a:rPr>
                <a:t>- 2Δ</a:t>
              </a:r>
              <a:r>
                <a:rPr lang="en-US" altLang="zh-CN" sz="2000" i="1" dirty="0">
                  <a:latin typeface="Times New Roman" panose="02020603050405020304" pitchFamily="18" charset="0"/>
                  <a:cs typeface="Times New Roman" panose="02020603050405020304" pitchFamily="18" charset="0"/>
                </a:rPr>
                <a:t>x </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y</a:t>
              </a:r>
              <a:r>
                <a:rPr lang="en-US" altLang="zh-CN" sz="2000" i="1" baseline="-25000" dirty="0">
                  <a:latin typeface="Times New Roman" panose="02020603050405020304" pitchFamily="18" charset="0"/>
                  <a:cs typeface="Times New Roman" panose="02020603050405020304" pitchFamily="18" charset="0"/>
                </a:rPr>
                <a:t>i</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 </a:t>
              </a:r>
              <a:r>
                <a:rPr lang="en-US" altLang="zh-CN" sz="2000" i="1" dirty="0" err="1">
                  <a:latin typeface="Times New Roman" panose="02020603050405020304" pitchFamily="18" charset="0"/>
                  <a:cs typeface="Times New Roman" panose="02020603050405020304" pitchFamily="18" charset="0"/>
                </a:rPr>
                <a:t>y</a:t>
              </a:r>
              <a:r>
                <a:rPr lang="en-US" altLang="zh-CN" sz="2000" i="1" baseline="-25000" dirty="0" err="1">
                  <a:latin typeface="Times New Roman" panose="02020603050405020304" pitchFamily="18" charset="0"/>
                  <a:cs typeface="Times New Roman" panose="02020603050405020304" pitchFamily="18" charset="0"/>
                </a:rPr>
                <a:t>i</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p>
            <a:p>
              <a:pPr eaLnBrk="1" hangingPunct="1"/>
              <a:r>
                <a:rPr lang="en-US" altLang="zh-CN" sz="2000" i="1" dirty="0">
                  <a:latin typeface="Times New Roman" panose="02020603050405020304" pitchFamily="18" charset="0"/>
                  <a:cs typeface="Times New Roman" panose="02020603050405020304" pitchFamily="18" charset="0"/>
                </a:rPr>
                <a:t>d</a:t>
              </a:r>
              <a:r>
                <a:rPr lang="en-US" altLang="zh-CN" sz="2000" i="1" baseline="-25000" dirty="0">
                  <a:latin typeface="Times New Roman" panose="02020603050405020304" pitchFamily="18" charset="0"/>
                  <a:cs typeface="Times New Roman" panose="02020603050405020304" pitchFamily="18" charset="0"/>
                </a:rPr>
                <a:t>i</a:t>
              </a:r>
              <a:r>
                <a:rPr lang="en-US" altLang="zh-CN" sz="2000" baseline="-25000" dirty="0">
                  <a:latin typeface="Times New Roman" panose="02020603050405020304" pitchFamily="18" charset="0"/>
                  <a:cs typeface="Times New Roman" panose="02020603050405020304" pitchFamily="18" charset="0"/>
                </a:rPr>
                <a:t>+1 </a:t>
              </a:r>
              <a:r>
                <a:rPr lang="en-US" altLang="zh-CN" sz="2000" dirty="0" smtClean="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d</a:t>
              </a:r>
              <a:r>
                <a:rPr lang="en-US" altLang="zh-CN" sz="2000" i="1" baseline="-25000" dirty="0">
                  <a:latin typeface="Times New Roman" panose="02020603050405020304" pitchFamily="18" charset="0"/>
                  <a:cs typeface="Times New Roman" panose="02020603050405020304" pitchFamily="18" charset="0"/>
                </a:rPr>
                <a:t>i</a:t>
              </a:r>
              <a:r>
                <a:rPr lang="en-US" altLang="zh-CN" sz="2000" i="1" dirty="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2Δ</a:t>
              </a:r>
              <a:r>
                <a:rPr lang="en-US" altLang="zh-CN" sz="2000" i="1" dirty="0">
                  <a:latin typeface="Times New Roman" panose="02020603050405020304" pitchFamily="18" charset="0"/>
                  <a:cs typeface="Times New Roman" panose="02020603050405020304" pitchFamily="18" charset="0"/>
                </a:rPr>
                <a:t>y </a:t>
              </a:r>
              <a:r>
                <a:rPr lang="en-US" altLang="zh-CN" sz="2000" dirty="0">
                  <a:latin typeface="Times New Roman" panose="02020603050405020304" pitchFamily="18" charset="0"/>
                  <a:cs typeface="Times New Roman" panose="02020603050405020304" pitchFamily="18" charset="0"/>
                </a:rPr>
                <a:t>- 2Δ</a:t>
              </a:r>
              <a:r>
                <a:rPr lang="en-US" altLang="zh-CN" sz="2000" i="1" dirty="0">
                  <a:latin typeface="Times New Roman" panose="02020603050405020304" pitchFamily="18" charset="0"/>
                  <a:cs typeface="Times New Roman" panose="02020603050405020304" pitchFamily="18" charset="0"/>
                </a:rPr>
                <a:t>x </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y</a:t>
              </a:r>
              <a:r>
                <a:rPr lang="en-US" altLang="zh-CN" sz="2000" i="1" baseline="-25000" dirty="0">
                  <a:latin typeface="Times New Roman" panose="02020603050405020304" pitchFamily="18" charset="0"/>
                  <a:cs typeface="Times New Roman" panose="02020603050405020304" pitchFamily="18" charset="0"/>
                </a:rPr>
                <a:t>i</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 </a:t>
              </a:r>
              <a:r>
                <a:rPr lang="en-US" altLang="zh-CN" sz="2000" i="1" dirty="0" err="1">
                  <a:latin typeface="Times New Roman" panose="02020603050405020304" pitchFamily="18" charset="0"/>
                  <a:cs typeface="Times New Roman" panose="02020603050405020304" pitchFamily="18" charset="0"/>
                </a:rPr>
                <a:t>y</a:t>
              </a:r>
              <a:r>
                <a:rPr lang="en-US" altLang="zh-CN" sz="2000" i="1" baseline="-25000" dirty="0" err="1">
                  <a:latin typeface="Times New Roman" panose="02020603050405020304" pitchFamily="18" charset="0"/>
                  <a:cs typeface="Times New Roman" panose="02020603050405020304" pitchFamily="18" charset="0"/>
                </a:rPr>
                <a:t>i</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p>
            <a:p>
              <a:pPr eaLnBrk="1" hangingPunct="1"/>
              <a:endParaRPr lang="en-US" altLang="zh-CN" sz="2000" i="1" dirty="0">
                <a:latin typeface="Times New Roman" panose="02020603050405020304" pitchFamily="18" charset="0"/>
                <a:cs typeface="Times New Roman" panose="02020603050405020304" pitchFamily="18" charset="0"/>
              </a:endParaRPr>
            </a:p>
          </p:txBody>
        </p:sp>
      </p:grpSp>
      <p:graphicFrame>
        <p:nvGraphicFramePr>
          <p:cNvPr id="7" name="Object 6"/>
          <p:cNvGraphicFramePr>
            <a:graphicFrameLocks noChangeAspect="1"/>
          </p:cNvGraphicFramePr>
          <p:nvPr>
            <p:extLst>
              <p:ext uri="{D42A27DB-BD31-4B8C-83A1-F6EECF244321}">
                <p14:modId xmlns:p14="http://schemas.microsoft.com/office/powerpoint/2010/main" val="602515427"/>
              </p:ext>
            </p:extLst>
          </p:nvPr>
        </p:nvGraphicFramePr>
        <p:xfrm>
          <a:off x="2645228" y="2046514"/>
          <a:ext cx="3124200" cy="603250"/>
        </p:xfrm>
        <a:graphic>
          <a:graphicData uri="http://schemas.openxmlformats.org/presentationml/2006/ole">
            <mc:AlternateContent xmlns:mc="http://schemas.openxmlformats.org/markup-compatibility/2006">
              <mc:Choice xmlns:v="urn:schemas-microsoft-com:vml" Requires="v">
                <p:oleObj spid="_x0000_s5186" name="公式" r:id="rId4" imgW="2044700" imgH="393700" progId="Equation.3">
                  <p:embed/>
                </p:oleObj>
              </mc:Choice>
              <mc:Fallback>
                <p:oleObj name="公式" r:id="rId4" imgW="20447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5228" y="2046514"/>
                        <a:ext cx="31242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319150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19"/>
                                        </p:tgtEl>
                                        <p:attrNameLst>
                                          <p:attrName>ppt_x</p:attrName>
                                          <p:attrName>ppt_y</p:attrName>
                                        </p:attrNameLst>
                                      </p:cBhvr>
                                    </p:animMotion>
                                    <p:animEffect transition="in" filter="fade">
                                      <p:cBhvr>
                                        <p:cTn id="9" dur="2000"/>
                                        <p:tgtEl>
                                          <p:spTgt spid="19"/>
                                        </p:tgtEl>
                                      </p:cBhvr>
                                    </p:animEffect>
                                  </p:childTnLst>
                                </p:cTn>
                              </p:par>
                              <p:par>
                                <p:cTn id="10" presetID="5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Scale>
                                      <p:cBhvr>
                                        <p:cTn id="12" dur="2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2000" decel="50000" fill="hold">
                                          <p:stCondLst>
                                            <p:cond delay="0"/>
                                          </p:stCondLst>
                                        </p:cTn>
                                        <p:tgtEl>
                                          <p:spTgt spid="7"/>
                                        </p:tgtEl>
                                        <p:attrNameLst>
                                          <p:attrName>ppt_x</p:attrName>
                                          <p:attrName>ppt_y</p:attrName>
                                        </p:attrNameLst>
                                      </p:cBhvr>
                                    </p:animMotion>
                                    <p:animEffect transition="in" filter="fade">
                                      <p:cBhvr>
                                        <p:cTn id="1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892629" y="468311"/>
            <a:ext cx="7759019" cy="646331"/>
          </a:xfrm>
          <a:prstGeom prst="rect">
            <a:avLst/>
          </a:prstGeom>
        </p:spPr>
        <p:txBody>
          <a:bodyPr wrap="square">
            <a:spAutoFit/>
          </a:bodyPr>
          <a:lstStyle/>
          <a:p>
            <a:pPr lvl="0"/>
            <a:r>
              <a:rPr lang="en-US" altLang="zh-CN" sz="3600" b="1" dirty="0">
                <a:latin typeface="黑体" panose="02010609060101010101" pitchFamily="49" charset="-122"/>
                <a:ea typeface="黑体" panose="02010609060101010101" pitchFamily="49" charset="-122"/>
                <a:cs typeface="Tahoma" panose="020B0604030504040204" pitchFamily="34" charset="0"/>
              </a:rPr>
              <a:t>3 </a:t>
            </a:r>
            <a:r>
              <a:rPr lang="en-US" altLang="zh-CN" sz="3600" b="1" dirty="0" err="1">
                <a:latin typeface="黑体" panose="02010609060101010101" pitchFamily="49" charset="-122"/>
                <a:ea typeface="黑体" panose="02010609060101010101" pitchFamily="49" charset="-122"/>
                <a:cs typeface="Tahoma" panose="020B0604030504040204" pitchFamily="34" charset="0"/>
              </a:rPr>
              <a:t>Bresenham</a:t>
            </a:r>
            <a:r>
              <a:rPr lang="zh-CN" altLang="en-US" sz="3600" b="1" dirty="0">
                <a:latin typeface="黑体" panose="02010609060101010101" pitchFamily="49" charset="-122"/>
                <a:ea typeface="黑体" panose="02010609060101010101" pitchFamily="49" charset="-122"/>
                <a:cs typeface="Tahoma" panose="020B0604030504040204" pitchFamily="34" charset="0"/>
              </a:rPr>
              <a:t>画线法</a:t>
            </a:r>
            <a:endParaRPr lang="zh-CN" altLang="en-US" sz="3600" dirty="0">
              <a:latin typeface="黑体" panose="02010609060101010101" pitchFamily="49" charset="-122"/>
              <a:ea typeface="黑体" panose="02010609060101010101" pitchFamily="49" charset="-122"/>
            </a:endParaRPr>
          </a:p>
        </p:txBody>
      </p:sp>
      <p:sp>
        <p:nvSpPr>
          <p:cNvPr id="22" name="文本框 3"/>
          <p:cNvSpPr txBox="1"/>
          <p:nvPr/>
        </p:nvSpPr>
        <p:spPr bwMode="auto">
          <a:xfrm>
            <a:off x="569232" y="1199953"/>
            <a:ext cx="7958812" cy="4881336"/>
          </a:xfrm>
          <a:prstGeom prst="rect">
            <a:avLst/>
          </a:prstGeom>
          <a:solidFill>
            <a:schemeClr val="bg1"/>
          </a:solidFill>
        </p:spPr>
        <p:txBody>
          <a:bodyPr wrap="square">
            <a:spAutoFit/>
          </a:bodyPr>
          <a:lstStyle/>
          <a:p>
            <a:pPr eaLnBrk="1" hangingPunct="1">
              <a:lnSpc>
                <a:spcPct val="110000"/>
              </a:lnSpc>
            </a:pPr>
            <a:r>
              <a:rPr lang="zh-CN" altLang="en-US" sz="2000" dirty="0" smtClean="0">
                <a:latin typeface="Times New Roman" panose="02020603050405020304" pitchFamily="18" charset="0"/>
                <a:cs typeface="Times New Roman" panose="02020603050405020304" pitchFamily="18" charset="0"/>
              </a:rPr>
              <a:t>当 </a:t>
            </a:r>
            <a:r>
              <a:rPr lang="en-US" altLang="zh-CN" sz="2000" i="1" dirty="0" smtClean="0">
                <a:latin typeface="Times New Roman" panose="02020603050405020304" pitchFamily="18" charset="0"/>
                <a:cs typeface="Times New Roman" panose="02020603050405020304" pitchFamily="18" charset="0"/>
              </a:rPr>
              <a:t>d</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i="1"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0 </a:t>
            </a:r>
            <a:r>
              <a:rPr lang="zh-CN" altLang="en-US" sz="2000" dirty="0" smtClean="0">
                <a:latin typeface="Times New Roman" panose="02020603050405020304" pitchFamily="18" charset="0"/>
                <a:cs typeface="Times New Roman" panose="02020603050405020304" pitchFamily="18" charset="0"/>
              </a:rPr>
              <a:t>时</a:t>
            </a:r>
            <a:r>
              <a:rPr lang="zh-CN" altLang="en-US" sz="2000" dirty="0">
                <a:latin typeface="Times New Roman" panose="02020603050405020304" pitchFamily="18" charset="0"/>
                <a:cs typeface="Times New Roman" panose="02020603050405020304" pitchFamily="18" charset="0"/>
              </a:rPr>
              <a:t>，即</a:t>
            </a:r>
            <a:r>
              <a:rPr lang="en-US" altLang="zh-CN" sz="2000" i="1" dirty="0">
                <a:latin typeface="Times New Roman" panose="02020603050405020304" pitchFamily="18" charset="0"/>
                <a:cs typeface="Times New Roman" panose="02020603050405020304" pitchFamily="18" charset="0"/>
              </a:rPr>
              <a:t>s-t </a:t>
            </a:r>
            <a:r>
              <a:rPr lang="en-US" altLang="zh-CN" sz="2000" dirty="0">
                <a:latin typeface="Times New Roman" panose="02020603050405020304" pitchFamily="18" charset="0"/>
                <a:cs typeface="Times New Roman" panose="02020603050405020304" pitchFamily="18" charset="0"/>
              </a:rPr>
              <a:t>≥ 0</a:t>
            </a:r>
            <a:r>
              <a:rPr lang="zh-CN" altLang="en-US" sz="2000" dirty="0">
                <a:latin typeface="Times New Roman" panose="02020603050405020304" pitchFamily="18" charset="0"/>
                <a:cs typeface="Times New Roman" panose="02020603050405020304" pitchFamily="18" charset="0"/>
              </a:rPr>
              <a:t>，该选择</a:t>
            </a:r>
            <a:r>
              <a:rPr lang="en-US" altLang="zh-CN" sz="2000" i="1"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y</a:t>
            </a:r>
            <a:r>
              <a:rPr lang="en-US" altLang="zh-CN" sz="2000" i="1" baseline="-25000" dirty="0">
                <a:latin typeface="Times New Roman" panose="02020603050405020304" pitchFamily="18" charset="0"/>
                <a:cs typeface="Times New Roman" panose="02020603050405020304" pitchFamily="18" charset="0"/>
              </a:rPr>
              <a:t>i</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 </a:t>
            </a:r>
            <a:r>
              <a:rPr lang="en-US" altLang="zh-CN" sz="2000" i="1" dirty="0" err="1">
                <a:latin typeface="Times New Roman" panose="02020603050405020304" pitchFamily="18" charset="0"/>
                <a:cs typeface="Times New Roman" panose="02020603050405020304" pitchFamily="18" charset="0"/>
              </a:rPr>
              <a:t>y</a:t>
            </a:r>
            <a:r>
              <a:rPr lang="en-US" altLang="zh-CN" sz="2000" i="1" baseline="-25000" dirty="0" err="1">
                <a:latin typeface="Times New Roman" panose="02020603050405020304" pitchFamily="18" charset="0"/>
                <a:cs typeface="Times New Roman" panose="02020603050405020304" pitchFamily="18" charset="0"/>
              </a:rPr>
              <a:t>i</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+ 1</a:t>
            </a:r>
            <a:r>
              <a:rPr lang="zh-CN" altLang="en-US" sz="2000" dirty="0">
                <a:latin typeface="Times New Roman" panose="02020603050405020304" pitchFamily="18" charset="0"/>
                <a:cs typeface="Times New Roman" panose="02020603050405020304" pitchFamily="18" charset="0"/>
              </a:rPr>
              <a:t>， </a:t>
            </a:r>
          </a:p>
          <a:p>
            <a:pPr eaLnBrk="1" hangingPunct="1">
              <a:lnSpc>
                <a:spcPct val="110000"/>
              </a:lnSpc>
            </a:pPr>
            <a:r>
              <a:rPr lang="zh-CN" altLang="en-US" sz="2000" dirty="0">
                <a:latin typeface="Times New Roman" panose="02020603050405020304" pitchFamily="18" charset="0"/>
                <a:cs typeface="Times New Roman" panose="02020603050405020304" pitchFamily="18" charset="0"/>
              </a:rPr>
              <a:t>所以</a:t>
            </a:r>
            <a:r>
              <a:rPr lang="en-US" altLang="zh-CN" sz="2000" i="1" dirty="0">
                <a:latin typeface="Times New Roman" panose="02020603050405020304" pitchFamily="18" charset="0"/>
                <a:cs typeface="Times New Roman" panose="02020603050405020304" pitchFamily="18" charset="0"/>
              </a:rPr>
              <a:t>d</a:t>
            </a:r>
            <a:r>
              <a:rPr lang="en-US" altLang="zh-CN" sz="2000" i="1" baseline="-25000" dirty="0">
                <a:latin typeface="Times New Roman" panose="02020603050405020304" pitchFamily="18" charset="0"/>
                <a:cs typeface="Times New Roman" panose="02020603050405020304" pitchFamily="18" charset="0"/>
              </a:rPr>
              <a:t>i</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 </a:t>
            </a:r>
            <a:r>
              <a:rPr lang="en-US" altLang="zh-CN" sz="2000" i="1" dirty="0">
                <a:latin typeface="Times New Roman" panose="02020603050405020304" pitchFamily="18" charset="0"/>
                <a:cs typeface="Times New Roman" panose="02020603050405020304" pitchFamily="18" charset="0"/>
              </a:rPr>
              <a:t>d</a:t>
            </a:r>
            <a:r>
              <a:rPr lang="en-US" altLang="zh-CN" sz="2000" i="1" baseline="-25000" dirty="0">
                <a:latin typeface="Times New Roman" panose="02020603050405020304" pitchFamily="18" charset="0"/>
                <a:cs typeface="Times New Roman" panose="02020603050405020304" pitchFamily="18" charset="0"/>
              </a:rPr>
              <a:t>i</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+ 2( </a:t>
            </a:r>
            <a:r>
              <a:rPr lang="en-US" altLang="zh-CN" sz="2000" dirty="0" err="1">
                <a:latin typeface="Times New Roman" panose="02020603050405020304" pitchFamily="18" charset="0"/>
                <a:cs typeface="Times New Roman" panose="02020603050405020304" pitchFamily="18" charset="0"/>
              </a:rPr>
              <a:t>Δ</a:t>
            </a:r>
            <a:r>
              <a:rPr lang="en-US" altLang="zh-CN" sz="2000" i="1" dirty="0" err="1">
                <a:latin typeface="Times New Roman" panose="02020603050405020304" pitchFamily="18" charset="0"/>
                <a:cs typeface="Times New Roman" panose="02020603050405020304" pitchFamily="18" charset="0"/>
              </a:rPr>
              <a:t>y</a:t>
            </a: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Δ</a:t>
            </a:r>
            <a:r>
              <a:rPr lang="en-US" altLang="zh-CN" sz="2000" i="1" dirty="0" err="1">
                <a:latin typeface="Times New Roman" panose="02020603050405020304" pitchFamily="18" charset="0"/>
                <a:cs typeface="Times New Roman" panose="02020603050405020304" pitchFamily="18" charset="0"/>
              </a:rPr>
              <a:t>x</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p>
          <a:p>
            <a:pPr eaLnBrk="1" hangingPunct="1">
              <a:lnSpc>
                <a:spcPct val="110000"/>
              </a:lnSpc>
            </a:pPr>
            <a:r>
              <a:rPr lang="zh-CN" altLang="en-US" sz="2000" dirty="0">
                <a:latin typeface="Times New Roman" panose="02020603050405020304" pitchFamily="18" charset="0"/>
                <a:cs typeface="Times New Roman" panose="02020603050405020304" pitchFamily="18" charset="0"/>
              </a:rPr>
              <a:t>当</a:t>
            </a:r>
            <a:r>
              <a:rPr lang="en-US" altLang="zh-CN" sz="2000" i="1" dirty="0">
                <a:latin typeface="Times New Roman" panose="02020603050405020304" pitchFamily="18" charset="0"/>
                <a:cs typeface="Times New Roman" panose="02020603050405020304" pitchFamily="18" charset="0"/>
              </a:rPr>
              <a:t>d</a:t>
            </a:r>
            <a:r>
              <a:rPr lang="en-US" altLang="zh-CN" sz="2000" i="1" baseline="-25000" dirty="0">
                <a:latin typeface="Times New Roman" panose="02020603050405020304" pitchFamily="18" charset="0"/>
                <a:cs typeface="Times New Roman" panose="02020603050405020304" pitchFamily="18" charset="0"/>
              </a:rPr>
              <a:t>i</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&lt; 0</a:t>
            </a:r>
            <a:r>
              <a:rPr lang="zh-CN" altLang="en-US" sz="2000" dirty="0">
                <a:latin typeface="Times New Roman" panose="02020603050405020304" pitchFamily="18" charset="0"/>
                <a:cs typeface="Times New Roman" panose="02020603050405020304" pitchFamily="18" charset="0"/>
              </a:rPr>
              <a:t>时，</a:t>
            </a:r>
            <a:r>
              <a:rPr lang="zh-CN" altLang="en-US" sz="2000" dirty="0" smtClean="0">
                <a:latin typeface="Times New Roman" panose="02020603050405020304" pitchFamily="18" charset="0"/>
                <a:cs typeface="Times New Roman" panose="02020603050405020304" pitchFamily="18" charset="0"/>
              </a:rPr>
              <a:t>即 </a:t>
            </a:r>
            <a:r>
              <a:rPr lang="en-US" altLang="zh-CN" sz="2000" i="1" dirty="0" smtClean="0">
                <a:latin typeface="Times New Roman" panose="02020603050405020304" pitchFamily="18" charset="0"/>
                <a:cs typeface="Times New Roman" panose="02020603050405020304" pitchFamily="18" charset="0"/>
              </a:rPr>
              <a:t>s - t </a:t>
            </a:r>
            <a:r>
              <a:rPr lang="en-US" altLang="zh-CN" sz="2000" dirty="0">
                <a:latin typeface="Times New Roman" panose="02020603050405020304" pitchFamily="18" charset="0"/>
                <a:cs typeface="Times New Roman" panose="02020603050405020304" pitchFamily="18" charset="0"/>
              </a:rPr>
              <a:t>&lt; 0</a:t>
            </a:r>
            <a:r>
              <a:rPr lang="zh-CN" altLang="en-US" sz="2000" dirty="0">
                <a:latin typeface="Times New Roman" panose="02020603050405020304" pitchFamily="18" charset="0"/>
                <a:cs typeface="Times New Roman" panose="02020603050405020304" pitchFamily="18" charset="0"/>
              </a:rPr>
              <a:t>，该选择</a:t>
            </a:r>
            <a:r>
              <a:rPr lang="en-US" altLang="zh-CN" sz="2000" i="1"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y</a:t>
            </a:r>
            <a:r>
              <a:rPr lang="en-US" altLang="zh-CN" sz="2000" i="1" baseline="-25000" dirty="0">
                <a:latin typeface="Times New Roman" panose="02020603050405020304" pitchFamily="18" charset="0"/>
                <a:cs typeface="Times New Roman" panose="02020603050405020304" pitchFamily="18" charset="0"/>
              </a:rPr>
              <a:t>i</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 = </a:t>
            </a:r>
            <a:r>
              <a:rPr lang="en-US" altLang="zh-CN" sz="2000" i="1" dirty="0" err="1">
                <a:latin typeface="Times New Roman" panose="02020603050405020304" pitchFamily="18" charset="0"/>
                <a:cs typeface="Times New Roman" panose="02020603050405020304" pitchFamily="18" charset="0"/>
              </a:rPr>
              <a:t>y</a:t>
            </a:r>
            <a:r>
              <a:rPr lang="en-US" altLang="zh-CN" sz="2000" i="1" baseline="-25000" dirty="0" err="1">
                <a:latin typeface="Times New Roman" panose="02020603050405020304" pitchFamily="18" charset="0"/>
                <a:cs typeface="Times New Roman" panose="02020603050405020304" pitchFamily="18" charset="0"/>
              </a:rPr>
              <a:t>i</a:t>
            </a:r>
            <a:r>
              <a:rPr lang="zh-CN" altLang="en-US" sz="2000" dirty="0">
                <a:latin typeface="Times New Roman" panose="02020603050405020304" pitchFamily="18" charset="0"/>
                <a:cs typeface="Times New Roman" panose="02020603050405020304" pitchFamily="18" charset="0"/>
              </a:rPr>
              <a:t>，</a:t>
            </a:r>
          </a:p>
          <a:p>
            <a:pPr eaLnBrk="1" hangingPunct="1">
              <a:lnSpc>
                <a:spcPct val="110000"/>
              </a:lnSpc>
            </a:pPr>
            <a:r>
              <a:rPr lang="zh-CN" altLang="en-US" sz="2000" dirty="0">
                <a:latin typeface="Times New Roman" panose="02020603050405020304" pitchFamily="18" charset="0"/>
                <a:cs typeface="Times New Roman" panose="02020603050405020304" pitchFamily="18" charset="0"/>
              </a:rPr>
              <a:t>所以</a:t>
            </a:r>
            <a:r>
              <a:rPr lang="en-US" altLang="zh-CN" sz="2000" i="1" dirty="0" smtClean="0">
                <a:latin typeface="Times New Roman" panose="02020603050405020304" pitchFamily="18" charset="0"/>
                <a:cs typeface="Times New Roman" panose="02020603050405020304" pitchFamily="18" charset="0"/>
              </a:rPr>
              <a:t>d</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baseline="-25000" dirty="0" smtClean="0">
                <a:latin typeface="Times New Roman" panose="02020603050405020304" pitchFamily="18" charset="0"/>
                <a:cs typeface="Times New Roman" panose="02020603050405020304" pitchFamily="18" charset="0"/>
              </a:rPr>
              <a:t>+1 </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d</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i="1"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+2Δ</a:t>
            </a:r>
            <a:r>
              <a:rPr lang="en-US" altLang="zh-CN" sz="2000" i="1" dirty="0">
                <a:latin typeface="Times New Roman" panose="02020603050405020304" pitchFamily="18" charset="0"/>
                <a:cs typeface="Times New Roman" panose="02020603050405020304" pitchFamily="18" charset="0"/>
              </a:rPr>
              <a:t>y</a:t>
            </a:r>
            <a:r>
              <a:rPr lang="zh-CN" altLang="en-US" sz="2000" dirty="0">
                <a:latin typeface="Times New Roman" panose="02020603050405020304" pitchFamily="18" charset="0"/>
                <a:cs typeface="Times New Roman" panose="02020603050405020304" pitchFamily="18" charset="0"/>
              </a:rPr>
              <a:t>。</a:t>
            </a:r>
          </a:p>
          <a:p>
            <a:pPr eaLnBrk="1" hangingPunct="1">
              <a:lnSpc>
                <a:spcPct val="110000"/>
              </a:lnSpc>
            </a:pPr>
            <a:r>
              <a:rPr lang="zh-CN" altLang="en-US" sz="2000" dirty="0">
                <a:latin typeface="Times New Roman" panose="02020603050405020304" pitchFamily="18" charset="0"/>
                <a:cs typeface="Times New Roman" panose="02020603050405020304" pitchFamily="18" charset="0"/>
              </a:rPr>
              <a:t>	因此得到的判别式迭代公式总结</a:t>
            </a:r>
            <a:r>
              <a:rPr lang="zh-CN" altLang="en-US" sz="2000" dirty="0" smtClean="0">
                <a:latin typeface="Times New Roman" panose="02020603050405020304" pitchFamily="18" charset="0"/>
                <a:cs typeface="Times New Roman" panose="02020603050405020304" pitchFamily="18" charset="0"/>
              </a:rPr>
              <a:t>为</a:t>
            </a:r>
            <a:endParaRPr lang="en-US" altLang="zh-CN" sz="2000" dirty="0" smtClean="0">
              <a:latin typeface="Times New Roman" panose="02020603050405020304" pitchFamily="18" charset="0"/>
              <a:cs typeface="Times New Roman" panose="02020603050405020304" pitchFamily="18" charset="0"/>
            </a:endParaRPr>
          </a:p>
          <a:p>
            <a:pPr eaLnBrk="1" hangingPunct="1">
              <a:lnSpc>
                <a:spcPct val="110000"/>
              </a:lnSpc>
            </a:pPr>
            <a:endParaRPr lang="en-US" altLang="zh-CN" sz="2000" dirty="0"/>
          </a:p>
          <a:p>
            <a:pPr eaLnBrk="1" hangingPunct="1">
              <a:lnSpc>
                <a:spcPct val="110000"/>
              </a:lnSpc>
            </a:pPr>
            <a:endParaRPr lang="en-US" altLang="zh-CN" sz="2000" dirty="0" smtClean="0"/>
          </a:p>
          <a:p>
            <a:pPr eaLnBrk="1" hangingPunct="1">
              <a:lnSpc>
                <a:spcPct val="110000"/>
              </a:lnSpc>
            </a:pPr>
            <a:endParaRPr lang="en-US" altLang="zh-CN" sz="2000" dirty="0"/>
          </a:p>
          <a:p>
            <a:pPr eaLnBrk="1" hangingPunct="1">
              <a:lnSpc>
                <a:spcPct val="130000"/>
              </a:lnSpc>
              <a:buFontTx/>
              <a:buNone/>
            </a:pPr>
            <a:r>
              <a:rPr lang="zh-CN" altLang="en-US" sz="2000" b="1" dirty="0" smtClean="0">
                <a:solidFill>
                  <a:srgbClr val="C00000"/>
                </a:solidFill>
              </a:rPr>
              <a:t>起点</a:t>
            </a:r>
            <a:r>
              <a:rPr lang="zh-CN" altLang="en-US" sz="2000" b="1" dirty="0">
                <a:solidFill>
                  <a:srgbClr val="C00000"/>
                </a:solidFill>
              </a:rPr>
              <a:t>的判别式</a:t>
            </a:r>
            <a:r>
              <a:rPr lang="zh-CN" altLang="en-US" sz="2000" b="1" dirty="0" smtClean="0">
                <a:solidFill>
                  <a:srgbClr val="C00000"/>
                </a:solidFill>
              </a:rPr>
              <a:t>：</a:t>
            </a:r>
            <a:r>
              <a:rPr lang="en-US" altLang="zh-CN" sz="2000" dirty="0"/>
              <a:t> </a:t>
            </a:r>
            <a:r>
              <a:rPr lang="en-US" altLang="zh-CN" sz="2000" dirty="0" smtClean="0">
                <a:latin typeface="Times New Roman" panose="02020603050405020304" pitchFamily="18" charset="0"/>
                <a:cs typeface="Times New Roman" panose="02020603050405020304" pitchFamily="18" charset="0"/>
              </a:rPr>
              <a:t>-1 ≤ </a:t>
            </a:r>
            <a:r>
              <a:rPr lang="en-US" altLang="zh-CN" sz="2000" i="1" dirty="0" smtClean="0">
                <a:latin typeface="Times New Roman" panose="02020603050405020304" pitchFamily="18" charset="0"/>
                <a:cs typeface="Times New Roman" panose="02020603050405020304" pitchFamily="18" charset="0"/>
              </a:rPr>
              <a:t>k </a:t>
            </a:r>
            <a:r>
              <a:rPr lang="en-US" altLang="zh-CN" sz="2000" dirty="0" smtClean="0">
                <a:latin typeface="Times New Roman" panose="02020603050405020304" pitchFamily="18" charset="0"/>
                <a:cs typeface="Times New Roman" panose="02020603050405020304" pitchFamily="18" charset="0"/>
              </a:rPr>
              <a:t>≤ 0</a:t>
            </a:r>
            <a:endParaRPr lang="zh-CN" altLang="en-US" sz="2000" b="1" dirty="0">
              <a:solidFill>
                <a:srgbClr val="C00000"/>
              </a:solidFill>
              <a:latin typeface="Times New Roman" panose="02020603050405020304" pitchFamily="18" charset="0"/>
              <a:cs typeface="Times New Roman" panose="02020603050405020304" pitchFamily="18" charset="0"/>
            </a:endParaRPr>
          </a:p>
          <a:p>
            <a:pPr eaLnBrk="1" hangingPunct="1">
              <a:lnSpc>
                <a:spcPct val="130000"/>
              </a:lnSpc>
              <a:buFontTx/>
              <a:buNone/>
            </a:pPr>
            <a:r>
              <a:rPr lang="zh-CN" altLang="en-US" sz="2000" dirty="0">
                <a:latin typeface="Times New Roman" panose="02020603050405020304" pitchFamily="18" charset="0"/>
                <a:cs typeface="Times New Roman" panose="02020603050405020304" pitchFamily="18" charset="0"/>
              </a:rPr>
              <a:t>由于</a:t>
            </a:r>
            <a:r>
              <a:rPr lang="en-US" altLang="zh-CN" sz="2000" i="1" dirty="0">
                <a:latin typeface="Times New Roman" panose="02020603050405020304" pitchFamily="18" charset="0"/>
                <a:cs typeface="Times New Roman" panose="02020603050405020304" pitchFamily="18" charset="0"/>
              </a:rPr>
              <a:t>d</a:t>
            </a:r>
            <a:r>
              <a:rPr lang="en-US" altLang="zh-CN" sz="2000" i="1" baseline="-2500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Δ</a:t>
            </a:r>
            <a:r>
              <a:rPr lang="en-US" altLang="zh-CN" sz="2000" i="1" dirty="0" err="1">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s</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t</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，所以对于直线的起点有</a:t>
            </a:r>
          </a:p>
          <a:p>
            <a:pPr eaLnBrk="1" hangingPunct="1">
              <a:lnSpc>
                <a:spcPct val="130000"/>
              </a:lnSpc>
              <a:buFontTx/>
              <a:buNone/>
            </a:pPr>
            <a:r>
              <a:rPr lang="en-US" altLang="zh-CN" sz="2000" i="1" dirty="0" smtClean="0">
                <a:latin typeface="Times New Roman" panose="02020603050405020304" pitchFamily="18" charset="0"/>
                <a:cs typeface="Times New Roman" panose="02020603050405020304" pitchFamily="18" charset="0"/>
              </a:rPr>
              <a:t>d</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i="1" dirty="0" smtClean="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en-US" altLang="zh-CN" sz="2000" dirty="0" err="1" smtClean="0">
                <a:latin typeface="Times New Roman" panose="02020603050405020304" pitchFamily="18" charset="0"/>
                <a:cs typeface="Times New Roman" panose="02020603050405020304" pitchFamily="18" charset="0"/>
              </a:rPr>
              <a:t>Δ</a:t>
            </a:r>
            <a:r>
              <a:rPr lang="en-US" altLang="zh-CN" sz="2000" i="1" dirty="0" err="1" smtClean="0">
                <a:latin typeface="Times New Roman" panose="02020603050405020304" pitchFamily="18" charset="0"/>
                <a:cs typeface="Times New Roman" panose="02020603050405020304" pitchFamily="18" charset="0"/>
              </a:rPr>
              <a:t>x</a:t>
            </a:r>
            <a:r>
              <a:rPr lang="en-US" altLang="zh-CN" sz="2000" dirty="0" smtClean="0">
                <a:latin typeface="Times New Roman" panose="02020603050405020304" pitchFamily="18" charset="0"/>
                <a:cs typeface="Times New Roman" panose="02020603050405020304" pitchFamily="18" charset="0"/>
              </a:rPr>
              <a:t>[2</a:t>
            </a:r>
            <a:r>
              <a:rPr lang="en-US" altLang="zh-CN" sz="2000" i="1" dirty="0" smtClean="0">
                <a:latin typeface="Times New Roman" panose="02020603050405020304" pitchFamily="18" charset="0"/>
                <a:cs typeface="Times New Roman" panose="02020603050405020304" pitchFamily="18" charset="0"/>
              </a:rPr>
              <a:t>m</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x</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dirty="0" smtClean="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)+2</a:t>
            </a:r>
            <a:r>
              <a:rPr lang="en-US" altLang="zh-CN" sz="2000" i="1" dirty="0">
                <a:latin typeface="Times New Roman" panose="02020603050405020304" pitchFamily="18" charset="0"/>
                <a:cs typeface="Times New Roman" panose="02020603050405020304" pitchFamily="18" charset="0"/>
              </a:rPr>
              <a:t>b</a:t>
            </a:r>
            <a:r>
              <a:rPr lang="en-US" altLang="zh-CN" sz="2000" dirty="0">
                <a:latin typeface="Times New Roman" panose="02020603050405020304" pitchFamily="18" charset="0"/>
                <a:cs typeface="Times New Roman" panose="02020603050405020304" pitchFamily="18" charset="0"/>
              </a:rPr>
              <a:t>-2</a:t>
            </a:r>
            <a:r>
              <a:rPr lang="en-US" altLang="zh-CN" sz="2000" i="1" dirty="0">
                <a:latin typeface="Times New Roman" panose="02020603050405020304" pitchFamily="18" charset="0"/>
                <a:cs typeface="Times New Roman" panose="02020603050405020304" pitchFamily="18" charset="0"/>
              </a:rPr>
              <a:t>y</a:t>
            </a:r>
            <a:r>
              <a:rPr lang="en-US" altLang="zh-CN" sz="2000" i="1" baseline="-2500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  = </a:t>
            </a:r>
            <a:r>
              <a:rPr lang="en-US" altLang="zh-CN" sz="2000" dirty="0" err="1" smtClean="0">
                <a:latin typeface="Times New Roman" panose="02020603050405020304" pitchFamily="18" charset="0"/>
                <a:cs typeface="Times New Roman" panose="02020603050405020304" pitchFamily="18" charset="0"/>
              </a:rPr>
              <a:t>Δ</a:t>
            </a:r>
            <a:r>
              <a:rPr lang="en-US" altLang="zh-CN" sz="2000" i="1" dirty="0" err="1" smtClean="0">
                <a:latin typeface="Times New Roman" panose="02020603050405020304" pitchFamily="18" charset="0"/>
                <a:cs typeface="Times New Roman" panose="02020603050405020304" pitchFamily="18" charset="0"/>
              </a:rPr>
              <a:t>x</a:t>
            </a:r>
            <a:r>
              <a:rPr lang="en-US" altLang="zh-CN" sz="2000" dirty="0" smtClean="0">
                <a:latin typeface="Times New Roman" panose="02020603050405020304" pitchFamily="18" charset="0"/>
                <a:cs typeface="Times New Roman" panose="02020603050405020304" pitchFamily="18" charset="0"/>
              </a:rPr>
              <a:t>[2(</a:t>
            </a:r>
            <a:r>
              <a:rPr lang="en-US" altLang="zh-CN" sz="2000" i="1" dirty="0" err="1" smtClean="0">
                <a:latin typeface="Times New Roman" panose="02020603050405020304" pitchFamily="18" charset="0"/>
                <a:cs typeface="Times New Roman" panose="02020603050405020304" pitchFamily="18" charset="0"/>
              </a:rPr>
              <a:t>mx</a:t>
            </a:r>
            <a:r>
              <a:rPr lang="en-US" altLang="zh-CN" sz="2000" i="1" baseline="-25000" dirty="0" err="1" smtClean="0">
                <a:latin typeface="Times New Roman" panose="02020603050405020304" pitchFamily="18" charset="0"/>
                <a:cs typeface="Times New Roman" panose="02020603050405020304" pitchFamily="18" charset="0"/>
              </a:rPr>
              <a:t>i</a:t>
            </a:r>
            <a:r>
              <a:rPr lang="en-US" altLang="zh-CN" sz="2000" dirty="0" err="1"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b</a:t>
            </a:r>
            <a:r>
              <a:rPr lang="en-US" altLang="zh-CN" sz="2000" dirty="0" err="1"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y</a:t>
            </a:r>
            <a:r>
              <a:rPr lang="en-US" altLang="zh-CN" sz="2000" i="1" baseline="-25000" dirty="0" err="1" smtClean="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)-2</a:t>
            </a:r>
            <a:r>
              <a:rPr lang="en-US" altLang="zh-CN" sz="2000" i="1"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-1]</a:t>
            </a:r>
          </a:p>
          <a:p>
            <a:pPr eaLnBrk="1" hangingPunct="1">
              <a:lnSpc>
                <a:spcPct val="130000"/>
              </a:lnSpc>
              <a:buFontTx/>
              <a:buNone/>
            </a:pPr>
            <a:r>
              <a:rPr lang="zh-CN" altLang="en-US" sz="2000" dirty="0">
                <a:latin typeface="Times New Roman" panose="02020603050405020304" pitchFamily="18" charset="0"/>
                <a:cs typeface="Times New Roman" panose="02020603050405020304" pitchFamily="18" charset="0"/>
              </a:rPr>
              <a:t>由于起点在直线上，所以满足</a:t>
            </a:r>
            <a:r>
              <a:rPr lang="en-US" altLang="zh-CN" sz="2000" i="1" dirty="0" err="1">
                <a:latin typeface="Times New Roman" panose="02020603050405020304" pitchFamily="18" charset="0"/>
                <a:cs typeface="Times New Roman" panose="02020603050405020304" pitchFamily="18" charset="0"/>
              </a:rPr>
              <a:t>mx</a:t>
            </a:r>
            <a:r>
              <a:rPr lang="en-US" altLang="zh-CN" sz="2000" i="1" baseline="-25000" dirty="0" err="1">
                <a:latin typeface="Times New Roman" panose="02020603050405020304" pitchFamily="18" charset="0"/>
                <a:cs typeface="Times New Roman" panose="02020603050405020304" pitchFamily="18" charset="0"/>
              </a:rPr>
              <a:t>i</a:t>
            </a:r>
            <a:r>
              <a:rPr lang="en-US" altLang="zh-CN" sz="2000" dirty="0" err="1">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b</a:t>
            </a:r>
            <a:r>
              <a:rPr lang="en-US" altLang="zh-CN" sz="2000" dirty="0" err="1">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y</a:t>
            </a:r>
            <a:r>
              <a:rPr lang="en-US" altLang="zh-CN" sz="2000" i="1" baseline="-25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，可得</a:t>
            </a:r>
          </a:p>
          <a:p>
            <a:pPr algn="ctr" eaLnBrk="1" hangingPunct="1">
              <a:lnSpc>
                <a:spcPct val="130000"/>
              </a:lnSpc>
              <a:buFontTx/>
              <a:buNone/>
            </a:pPr>
            <a:r>
              <a:rPr lang="en-US" altLang="zh-CN" sz="2000" i="1" dirty="0" smtClean="0">
                <a:latin typeface="Times New Roman" panose="02020603050405020304" pitchFamily="18" charset="0"/>
                <a:cs typeface="Times New Roman" panose="02020603050405020304" pitchFamily="18" charset="0"/>
              </a:rPr>
              <a:t>d</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=2</a:t>
            </a:r>
            <a:r>
              <a:rPr lang="en-US" altLang="zh-CN" sz="2000" i="1" dirty="0" smtClean="0">
                <a:latin typeface="Times New Roman" panose="02020603050405020304" pitchFamily="18" charset="0"/>
                <a:cs typeface="Times New Roman" panose="02020603050405020304" pitchFamily="18" charset="0"/>
              </a:rPr>
              <a:t>m</a:t>
            </a:r>
            <a:r>
              <a:rPr lang="en-US" altLang="zh-CN" sz="2000" dirty="0" smtClean="0">
                <a:latin typeface="Times New Roman" panose="02020603050405020304" pitchFamily="18" charset="0"/>
                <a:cs typeface="Times New Roman" panose="02020603050405020304" pitchFamily="18" charset="0"/>
              </a:rPr>
              <a:t>Δ</a:t>
            </a:r>
            <a:r>
              <a:rPr lang="en-US" altLang="zh-CN" sz="2000" i="1" dirty="0" smtClean="0">
                <a:latin typeface="Times New Roman" panose="02020603050405020304" pitchFamily="18" charset="0"/>
                <a:cs typeface="Times New Roman" panose="02020603050405020304" pitchFamily="18" charset="0"/>
              </a:rPr>
              <a:t>x</a:t>
            </a:r>
            <a:r>
              <a:rPr lang="en-US" altLang="zh-CN" sz="2000" dirty="0" smtClean="0">
                <a:latin typeface="Times New Roman" panose="02020603050405020304" pitchFamily="18" charset="0"/>
                <a:cs typeface="Times New Roman" panose="02020603050405020304" pitchFamily="18" charset="0"/>
              </a:rPr>
              <a:t>-Δ</a:t>
            </a:r>
            <a:r>
              <a:rPr lang="en-US" altLang="zh-CN" sz="2000" i="1" dirty="0" smtClean="0">
                <a:latin typeface="Times New Roman" panose="02020603050405020304" pitchFamily="18" charset="0"/>
                <a:cs typeface="Times New Roman" panose="02020603050405020304" pitchFamily="18" charset="0"/>
              </a:rPr>
              <a:t>x</a:t>
            </a:r>
            <a:r>
              <a:rPr lang="en-US" altLang="zh-CN" sz="2000" dirty="0" smtClean="0">
                <a:latin typeface="Times New Roman" panose="02020603050405020304" pitchFamily="18" charset="0"/>
                <a:cs typeface="Times New Roman" panose="02020603050405020304" pitchFamily="18" charset="0"/>
              </a:rPr>
              <a:t>=2Δ</a:t>
            </a:r>
            <a:r>
              <a:rPr lang="en-US" altLang="zh-CN" sz="2000" i="1" dirty="0" smtClean="0">
                <a:latin typeface="Times New Roman" panose="02020603050405020304" pitchFamily="18" charset="0"/>
                <a:cs typeface="Times New Roman" panose="02020603050405020304" pitchFamily="18" charset="0"/>
              </a:rPr>
              <a:t>y</a:t>
            </a:r>
            <a:r>
              <a:rPr lang="en-US" altLang="zh-CN" sz="2000" dirty="0" smtClean="0">
                <a:latin typeface="Times New Roman" panose="02020603050405020304" pitchFamily="18" charset="0"/>
                <a:cs typeface="Times New Roman" panose="02020603050405020304" pitchFamily="18" charset="0"/>
              </a:rPr>
              <a:t>-Δ</a:t>
            </a:r>
            <a:r>
              <a:rPr lang="en-US" altLang="zh-CN" sz="2000" i="1" dirty="0" smtClean="0">
                <a:latin typeface="Times New Roman" panose="02020603050405020304" pitchFamily="18" charset="0"/>
                <a:cs typeface="Times New Roman" panose="02020603050405020304" pitchFamily="18" charset="0"/>
              </a:rPr>
              <a:t>x</a:t>
            </a:r>
            <a:endParaRPr lang="en-US" altLang="zh-CN" sz="2000" i="1" dirty="0">
              <a:latin typeface="Times New Roman" panose="02020603050405020304" pitchFamily="18" charset="0"/>
              <a:cs typeface="Times New Roman" panose="02020603050405020304" pitchFamily="18" charset="0"/>
            </a:endParaRPr>
          </a:p>
        </p:txBody>
      </p:sp>
      <p:grpSp>
        <p:nvGrpSpPr>
          <p:cNvPr id="8" name="Group 11"/>
          <p:cNvGrpSpPr>
            <a:grpSpLocks/>
          </p:cNvGrpSpPr>
          <p:nvPr/>
        </p:nvGrpSpPr>
        <p:grpSpPr bwMode="auto">
          <a:xfrm>
            <a:off x="1807029" y="2958260"/>
            <a:ext cx="4746171" cy="851740"/>
            <a:chOff x="672" y="2448"/>
            <a:chExt cx="3112" cy="741"/>
          </a:xfrm>
        </p:grpSpPr>
        <p:graphicFrame>
          <p:nvGraphicFramePr>
            <p:cNvPr id="9" name="Object 7"/>
            <p:cNvGraphicFramePr>
              <a:graphicFrameLocks noChangeAspect="1"/>
            </p:cNvGraphicFramePr>
            <p:nvPr/>
          </p:nvGraphicFramePr>
          <p:xfrm>
            <a:off x="672" y="2448"/>
            <a:ext cx="2208" cy="741"/>
          </p:xfrm>
          <a:graphic>
            <a:graphicData uri="http://schemas.openxmlformats.org/presentationml/2006/ole">
              <mc:AlternateContent xmlns:mc="http://schemas.openxmlformats.org/markup-compatibility/2006">
                <mc:Choice xmlns:v="urn:schemas-microsoft-com:vml" Requires="v">
                  <p:oleObj spid="_x0000_s6270" name="公式" r:id="rId4" imgW="1447172" imgH="482391" progId="Equation.3">
                    <p:embed/>
                  </p:oleObj>
                </mc:Choice>
                <mc:Fallback>
                  <p:oleObj name="公式" r:id="rId4" imgW="1447172" imgH="482391"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 y="2448"/>
                          <a:ext cx="2208" cy="741"/>
                        </a:xfrm>
                        <a:prstGeom prst="rect">
                          <a:avLst/>
                        </a:prstGeom>
                        <a:noFill/>
                        <a:ln>
                          <a:noFill/>
                        </a:ln>
                      </p:spPr>
                    </p:pic>
                  </p:oleObj>
                </mc:Fallback>
              </mc:AlternateContent>
            </a:graphicData>
          </a:graphic>
        </p:graphicFrame>
        <p:graphicFrame>
          <p:nvGraphicFramePr>
            <p:cNvPr id="10" name="Object 9"/>
            <p:cNvGraphicFramePr>
              <a:graphicFrameLocks noChangeAspect="1"/>
            </p:cNvGraphicFramePr>
            <p:nvPr/>
          </p:nvGraphicFramePr>
          <p:xfrm>
            <a:off x="3168" y="2448"/>
            <a:ext cx="616" cy="672"/>
          </p:xfrm>
          <a:graphic>
            <a:graphicData uri="http://schemas.openxmlformats.org/presentationml/2006/ole">
              <mc:AlternateContent xmlns:mc="http://schemas.openxmlformats.org/markup-compatibility/2006">
                <mc:Choice xmlns:v="urn:schemas-microsoft-com:vml" Requires="v">
                  <p:oleObj spid="_x0000_s6271" name="公式" r:id="rId6" imgW="419100" imgH="457200" progId="Equation.3">
                    <p:embed/>
                  </p:oleObj>
                </mc:Choice>
                <mc:Fallback>
                  <p:oleObj name="公式" r:id="rId6" imgW="4191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8" y="2448"/>
                          <a:ext cx="61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6553081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Scale>
                                      <p:cBhvr>
                                        <p:cTn id="7"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2"/>
                                        </p:tgtEl>
                                        <p:attrNameLst>
                                          <p:attrName>ppt_x</p:attrName>
                                          <p:attrName>ppt_y</p:attrName>
                                        </p:attrNameLst>
                                      </p:cBhvr>
                                    </p:animMotion>
                                    <p:animEffect transition="in" filter="fade">
                                      <p:cBhvr>
                                        <p:cTn id="9" dur="1000"/>
                                        <p:tgtEl>
                                          <p:spTgt spid="22"/>
                                        </p:tgtEl>
                                      </p:cBhvr>
                                    </p:animEffect>
                                  </p:childTnLst>
                                </p:cTn>
                              </p:par>
                              <p:par>
                                <p:cTn id="10" presetID="5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Scale>
                                      <p:cBhvr>
                                        <p:cTn id="12"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8"/>
                                        </p:tgtEl>
                                        <p:attrNameLst>
                                          <p:attrName>ppt_x</p:attrName>
                                          <p:attrName>ppt_y</p:attrName>
                                        </p:attrNameLst>
                                      </p:cBhvr>
                                    </p:animMotion>
                                    <p:animEffect transition="in" filter="fade">
                                      <p:cBhvr>
                                        <p:cTn id="1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457200" y="228600"/>
            <a:ext cx="8229600" cy="6738257"/>
          </a:xfrm>
        </p:spPr>
        <p:txBody>
          <a:bodyPr/>
          <a:lstStyle/>
          <a:p>
            <a:pPr eaLnBrk="1" hangingPunct="1">
              <a:lnSpc>
                <a:spcPct val="80000"/>
              </a:lnSpc>
              <a:buFontTx/>
              <a:buNone/>
            </a:pPr>
            <a:r>
              <a:rPr lang="en-US" altLang="zh-CN" sz="1600" b="1" dirty="0" smtClean="0">
                <a:solidFill>
                  <a:srgbClr val="0000FF"/>
                </a:solidFill>
                <a:latin typeface="Courier New" panose="02070309020205020404" pitchFamily="49" charset="0"/>
                <a:cs typeface="Courier New" panose="02070309020205020404" pitchFamily="49" charset="0"/>
              </a:rPr>
              <a:t>void</a:t>
            </a:r>
            <a:r>
              <a:rPr lang="en-US" altLang="zh-CN" sz="1600" b="1" dirty="0" smtClean="0">
                <a:latin typeface="Courier New" panose="02070309020205020404" pitchFamily="49" charset="0"/>
                <a:cs typeface="Courier New" panose="02070309020205020404" pitchFamily="49" charset="0"/>
              </a:rPr>
              <a:t> </a:t>
            </a:r>
            <a:r>
              <a:rPr lang="en-US" altLang="zh-CN" sz="1600" b="1" dirty="0" err="1" smtClean="0">
                <a:latin typeface="Courier New" panose="02070309020205020404" pitchFamily="49" charset="0"/>
                <a:cs typeface="Courier New" panose="02070309020205020404" pitchFamily="49" charset="0"/>
              </a:rPr>
              <a:t>Bres_Line</a:t>
            </a:r>
            <a:r>
              <a:rPr lang="en-US" altLang="zh-CN" sz="1600" b="1" dirty="0" smtClean="0">
                <a:latin typeface="Courier New" panose="02070309020205020404" pitchFamily="49" charset="0"/>
                <a:cs typeface="Courier New" panose="02070309020205020404" pitchFamily="49" charset="0"/>
              </a:rPr>
              <a:t>(</a:t>
            </a:r>
            <a:r>
              <a:rPr lang="en-US" altLang="zh-CN" sz="1600" b="1" dirty="0" err="1" smtClean="0">
                <a:solidFill>
                  <a:srgbClr val="0000FF"/>
                </a:solidFill>
                <a:latin typeface="Courier New" panose="02070309020205020404" pitchFamily="49" charset="0"/>
                <a:cs typeface="Courier New" panose="02070309020205020404" pitchFamily="49" charset="0"/>
              </a:rPr>
              <a:t>int</a:t>
            </a:r>
            <a:r>
              <a:rPr lang="en-US" altLang="zh-CN" sz="1600" b="1" dirty="0" smtClean="0">
                <a:latin typeface="Courier New" panose="02070309020205020404" pitchFamily="49" charset="0"/>
                <a:cs typeface="Courier New" panose="02070309020205020404" pitchFamily="49" charset="0"/>
              </a:rPr>
              <a:t> x1, </a:t>
            </a:r>
            <a:r>
              <a:rPr lang="en-US" altLang="zh-CN" sz="1600" b="1" dirty="0" err="1" smtClean="0">
                <a:solidFill>
                  <a:srgbClr val="0000FF"/>
                </a:solidFill>
                <a:latin typeface="Courier New" panose="02070309020205020404" pitchFamily="49" charset="0"/>
                <a:cs typeface="Courier New" panose="02070309020205020404" pitchFamily="49" charset="0"/>
              </a:rPr>
              <a:t>int</a:t>
            </a:r>
            <a:r>
              <a:rPr lang="en-US" altLang="zh-CN" sz="1600" b="1" dirty="0" smtClean="0">
                <a:latin typeface="Courier New" panose="02070309020205020404" pitchFamily="49" charset="0"/>
                <a:cs typeface="Courier New" panose="02070309020205020404" pitchFamily="49" charset="0"/>
              </a:rPr>
              <a:t> y1, </a:t>
            </a:r>
            <a:r>
              <a:rPr lang="en-US" altLang="zh-CN" sz="1600" b="1" dirty="0" err="1" smtClean="0">
                <a:solidFill>
                  <a:srgbClr val="0000FF"/>
                </a:solidFill>
                <a:latin typeface="Courier New" panose="02070309020205020404" pitchFamily="49" charset="0"/>
                <a:cs typeface="Courier New" panose="02070309020205020404" pitchFamily="49" charset="0"/>
              </a:rPr>
              <a:t>int</a:t>
            </a:r>
            <a:r>
              <a:rPr lang="en-US" altLang="zh-CN" sz="1600" b="1" dirty="0" smtClean="0">
                <a:latin typeface="Courier New" panose="02070309020205020404" pitchFamily="49" charset="0"/>
                <a:cs typeface="Courier New" panose="02070309020205020404" pitchFamily="49" charset="0"/>
              </a:rPr>
              <a:t> x2, </a:t>
            </a:r>
            <a:r>
              <a:rPr lang="en-US" altLang="zh-CN" sz="1600" b="1" dirty="0" err="1" smtClean="0">
                <a:solidFill>
                  <a:srgbClr val="0000FF"/>
                </a:solidFill>
                <a:latin typeface="Courier New" panose="02070309020205020404" pitchFamily="49" charset="0"/>
                <a:cs typeface="Courier New" panose="02070309020205020404" pitchFamily="49" charset="0"/>
              </a:rPr>
              <a:t>int</a:t>
            </a:r>
            <a:r>
              <a:rPr lang="en-US" altLang="zh-CN" sz="1600" b="1" dirty="0" smtClean="0">
                <a:latin typeface="Courier New" panose="02070309020205020404" pitchFamily="49" charset="0"/>
                <a:cs typeface="Courier New" panose="02070309020205020404" pitchFamily="49" charset="0"/>
              </a:rPr>
              <a:t> y2, </a:t>
            </a:r>
            <a:r>
              <a:rPr lang="en-US" altLang="zh-CN" sz="1600" b="1" dirty="0" err="1" smtClean="0">
                <a:solidFill>
                  <a:srgbClr val="0000FF"/>
                </a:solidFill>
                <a:latin typeface="Courier New" panose="02070309020205020404" pitchFamily="49" charset="0"/>
                <a:cs typeface="Courier New" panose="02070309020205020404" pitchFamily="49" charset="0"/>
              </a:rPr>
              <a:t>int</a:t>
            </a:r>
            <a:r>
              <a:rPr lang="en-US" altLang="zh-CN" sz="1600" b="1" dirty="0" smtClean="0">
                <a:solidFill>
                  <a:srgbClr val="0000FF"/>
                </a:solidFill>
                <a:latin typeface="Courier New" panose="02070309020205020404" pitchFamily="49" charset="0"/>
                <a:cs typeface="Courier New" panose="02070309020205020404" pitchFamily="49" charset="0"/>
              </a:rPr>
              <a:t> </a:t>
            </a:r>
            <a:r>
              <a:rPr lang="en-US" altLang="zh-CN" sz="1600" b="1" dirty="0" smtClean="0">
                <a:latin typeface="Courier New" panose="02070309020205020404" pitchFamily="49" charset="0"/>
                <a:cs typeface="Courier New" panose="02070309020205020404" pitchFamily="49" charset="0"/>
              </a:rPr>
              <a:t>color)</a:t>
            </a: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	</a:t>
            </a:r>
            <a:r>
              <a:rPr lang="en-US" altLang="zh-CN" sz="1600" b="1" dirty="0" err="1" smtClean="0">
                <a:latin typeface="Courier New" panose="02070309020205020404" pitchFamily="49" charset="0"/>
                <a:cs typeface="Courier New" panose="02070309020205020404" pitchFamily="49" charset="0"/>
              </a:rPr>
              <a:t>setpixel</a:t>
            </a:r>
            <a:r>
              <a:rPr lang="en-US" altLang="zh-CN" sz="1600" b="1" dirty="0" smtClean="0">
                <a:latin typeface="Courier New" panose="02070309020205020404" pitchFamily="49" charset="0"/>
                <a:cs typeface="Courier New" panose="02070309020205020404" pitchFamily="49" charset="0"/>
              </a:rPr>
              <a:t>(x1,y1, color);   </a:t>
            </a:r>
            <a:endParaRPr lang="en-US" altLang="zh-CN" sz="1600" b="1" dirty="0" smtClean="0">
              <a:solidFill>
                <a:srgbClr val="006600"/>
              </a:solidFill>
              <a:latin typeface="Courier New" panose="02070309020205020404" pitchFamily="49" charset="0"/>
              <a:cs typeface="Courier New" panose="02070309020205020404" pitchFamily="49" charset="0"/>
            </a:endParaRP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	</a:t>
            </a:r>
            <a:r>
              <a:rPr lang="en-US" altLang="zh-CN" sz="1600" b="1" dirty="0" err="1" smtClean="0">
                <a:solidFill>
                  <a:srgbClr val="0000FF"/>
                </a:solidFill>
                <a:latin typeface="Courier New" panose="02070309020205020404" pitchFamily="49" charset="0"/>
                <a:cs typeface="Courier New" panose="02070309020205020404" pitchFamily="49" charset="0"/>
              </a:rPr>
              <a:t>int</a:t>
            </a:r>
            <a:r>
              <a:rPr lang="en-US" altLang="zh-CN" sz="1600" b="1" dirty="0" smtClean="0">
                <a:latin typeface="Courier New" panose="02070309020205020404" pitchFamily="49" charset="0"/>
                <a:cs typeface="Courier New" panose="02070309020205020404" pitchFamily="49" charset="0"/>
              </a:rPr>
              <a:t> dx=abs(x2-x1);</a:t>
            </a: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   </a:t>
            </a:r>
            <a:r>
              <a:rPr lang="en-US" altLang="zh-CN" sz="1600" b="1" dirty="0" err="1" smtClean="0">
                <a:solidFill>
                  <a:srgbClr val="0000FF"/>
                </a:solidFill>
                <a:latin typeface="Courier New" panose="02070309020205020404" pitchFamily="49" charset="0"/>
                <a:cs typeface="Courier New" panose="02070309020205020404" pitchFamily="49" charset="0"/>
              </a:rPr>
              <a:t>int</a:t>
            </a:r>
            <a:r>
              <a:rPr lang="en-US" altLang="zh-CN" sz="1600" b="1" dirty="0" smtClean="0">
                <a:latin typeface="Courier New" panose="02070309020205020404" pitchFamily="49" charset="0"/>
                <a:cs typeface="Courier New" panose="02070309020205020404" pitchFamily="49" charset="0"/>
              </a:rPr>
              <a:t> </a:t>
            </a:r>
            <a:r>
              <a:rPr lang="en-US" altLang="zh-CN" sz="1600" b="1" dirty="0" err="1" smtClean="0">
                <a:latin typeface="Courier New" panose="02070309020205020404" pitchFamily="49" charset="0"/>
                <a:cs typeface="Courier New" panose="02070309020205020404" pitchFamily="49" charset="0"/>
              </a:rPr>
              <a:t>dy</a:t>
            </a:r>
            <a:r>
              <a:rPr lang="en-US" altLang="zh-CN" sz="1600" b="1" dirty="0" smtClean="0">
                <a:latin typeface="Courier New" panose="02070309020205020404" pitchFamily="49" charset="0"/>
                <a:cs typeface="Courier New" panose="02070309020205020404" pitchFamily="49" charset="0"/>
              </a:rPr>
              <a:t>=abs(y2-y1);</a:t>
            </a: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   </a:t>
            </a:r>
            <a:r>
              <a:rPr lang="en-US" altLang="zh-CN" sz="1600" b="1" dirty="0" smtClean="0">
                <a:solidFill>
                  <a:srgbClr val="0000FF"/>
                </a:solidFill>
                <a:latin typeface="Courier New" panose="02070309020205020404" pitchFamily="49" charset="0"/>
                <a:cs typeface="Courier New" panose="02070309020205020404" pitchFamily="49" charset="0"/>
              </a:rPr>
              <a:t>if</a:t>
            </a:r>
            <a:r>
              <a:rPr lang="en-US" altLang="zh-CN" sz="1600" b="1" dirty="0" smtClean="0">
                <a:latin typeface="Courier New" panose="02070309020205020404" pitchFamily="49" charset="0"/>
                <a:cs typeface="Courier New" panose="02070309020205020404" pitchFamily="49" charset="0"/>
              </a:rPr>
              <a:t> ( dx==0 &amp;&amp; </a:t>
            </a:r>
            <a:r>
              <a:rPr lang="en-US" altLang="zh-CN" sz="1600" b="1" dirty="0" err="1" smtClean="0">
                <a:latin typeface="Courier New" panose="02070309020205020404" pitchFamily="49" charset="0"/>
                <a:cs typeface="Courier New" panose="02070309020205020404" pitchFamily="49" charset="0"/>
              </a:rPr>
              <a:t>dy</a:t>
            </a:r>
            <a:r>
              <a:rPr lang="en-US" altLang="zh-CN" sz="1600" b="1" dirty="0" smtClean="0">
                <a:latin typeface="Courier New" panose="02070309020205020404" pitchFamily="49" charset="0"/>
                <a:cs typeface="Courier New" panose="02070309020205020404" pitchFamily="49" charset="0"/>
              </a:rPr>
              <a:t>==0)   </a:t>
            </a:r>
            <a:r>
              <a:rPr lang="en-US" altLang="zh-CN" sz="1600" b="1" dirty="0" smtClean="0">
                <a:solidFill>
                  <a:srgbClr val="0000FF"/>
                </a:solidFill>
                <a:latin typeface="Courier New" panose="02070309020205020404" pitchFamily="49" charset="0"/>
                <a:cs typeface="Courier New" panose="02070309020205020404" pitchFamily="49" charset="0"/>
              </a:rPr>
              <a:t>return</a:t>
            </a:r>
            <a:r>
              <a:rPr lang="en-US" altLang="zh-CN" sz="1600" b="1" dirty="0" smtClean="0">
                <a:latin typeface="Courier New" panose="02070309020205020404" pitchFamily="49" charset="0"/>
                <a:cs typeface="Courier New" panose="02070309020205020404" pitchFamily="49" charset="0"/>
              </a:rPr>
              <a:t>; </a:t>
            </a:r>
            <a:r>
              <a:rPr lang="en-US" altLang="zh-CN" sz="1600" b="1" dirty="0" smtClean="0">
                <a:solidFill>
                  <a:srgbClr val="006600"/>
                </a:solidFill>
                <a:latin typeface="Courier New" panose="02070309020205020404" pitchFamily="49" charset="0"/>
                <a:cs typeface="Courier New" panose="02070309020205020404" pitchFamily="49" charset="0"/>
              </a:rPr>
              <a:t> </a:t>
            </a:r>
            <a:endParaRPr lang="en-US" altLang="zh-CN" sz="1600" b="1" dirty="0" smtClean="0">
              <a:latin typeface="Courier New" panose="02070309020205020404" pitchFamily="49" charset="0"/>
              <a:cs typeface="Courier New" panose="02070309020205020404" pitchFamily="49" charset="0"/>
            </a:endParaRP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   </a:t>
            </a:r>
            <a:r>
              <a:rPr lang="en-US" altLang="zh-CN" sz="1600" b="1" dirty="0" err="1" smtClean="0">
                <a:solidFill>
                  <a:srgbClr val="0000FF"/>
                </a:solidFill>
                <a:latin typeface="Courier New" panose="02070309020205020404" pitchFamily="49" charset="0"/>
                <a:cs typeface="Courier New" panose="02070309020205020404" pitchFamily="49" charset="0"/>
              </a:rPr>
              <a:t>int</a:t>
            </a:r>
            <a:r>
              <a:rPr lang="en-US" altLang="zh-CN" sz="1600" b="1" dirty="0" smtClean="0">
                <a:solidFill>
                  <a:srgbClr val="0000FF"/>
                </a:solidFill>
                <a:latin typeface="Courier New" panose="02070309020205020404" pitchFamily="49" charset="0"/>
                <a:cs typeface="Courier New" panose="02070309020205020404" pitchFamily="49" charset="0"/>
              </a:rPr>
              <a:t> </a:t>
            </a:r>
            <a:r>
              <a:rPr lang="en-US" altLang="zh-CN" sz="1600" b="1" dirty="0" smtClean="0">
                <a:latin typeface="Courier New" panose="02070309020205020404" pitchFamily="49" charset="0"/>
                <a:cs typeface="Courier New" panose="02070309020205020404" pitchFamily="49" charset="0"/>
              </a:rPr>
              <a:t>flag=0;</a:t>
            </a: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   </a:t>
            </a:r>
            <a:r>
              <a:rPr lang="en-US" altLang="zh-CN" sz="1600" b="1" dirty="0" smtClean="0">
                <a:solidFill>
                  <a:srgbClr val="0000FF"/>
                </a:solidFill>
                <a:latin typeface="Courier New" panose="02070309020205020404" pitchFamily="49" charset="0"/>
                <a:cs typeface="Courier New" panose="02070309020205020404" pitchFamily="49" charset="0"/>
              </a:rPr>
              <a:t>if</a:t>
            </a:r>
            <a:r>
              <a:rPr lang="en-US" altLang="zh-CN" sz="1600" b="1" dirty="0" smtClean="0">
                <a:latin typeface="Courier New" panose="02070309020205020404" pitchFamily="49" charset="0"/>
                <a:cs typeface="Courier New" panose="02070309020205020404" pitchFamily="49" charset="0"/>
              </a:rPr>
              <a:t> (dx&lt;</a:t>
            </a:r>
            <a:r>
              <a:rPr lang="en-US" altLang="zh-CN" sz="1600" b="1" dirty="0" err="1" smtClean="0">
                <a:latin typeface="Courier New" panose="02070309020205020404" pitchFamily="49" charset="0"/>
                <a:cs typeface="Courier New" panose="02070309020205020404" pitchFamily="49" charset="0"/>
              </a:rPr>
              <a:t>dy</a:t>
            </a:r>
            <a:r>
              <a:rPr lang="en-US" altLang="zh-CN" sz="1600" b="1" dirty="0" smtClean="0">
                <a:latin typeface="Courier New" panose="02070309020205020404" pitchFamily="49" charset="0"/>
                <a:cs typeface="Courier New" panose="02070309020205020404" pitchFamily="49" charset="0"/>
              </a:rPr>
              <a:t>) … </a:t>
            </a:r>
            <a:r>
              <a:rPr lang="en-US" altLang="zh-CN" sz="1600" b="1" dirty="0" smtClean="0">
                <a:latin typeface="Courier New" panose="02070309020205020404" pitchFamily="49" charset="0"/>
                <a:cs typeface="Courier New" panose="02070309020205020404" pitchFamily="49" charset="0"/>
                <a:sym typeface="Wingdings" panose="05000000000000000000" pitchFamily="2" charset="2"/>
              </a:rPr>
              <a:t></a:t>
            </a:r>
            <a:r>
              <a:rPr lang="en-US" altLang="zh-CN" sz="1600" b="1" dirty="0" smtClean="0">
                <a:latin typeface="Courier New" panose="02070309020205020404" pitchFamily="49" charset="0"/>
                <a:cs typeface="Courier New" panose="02070309020205020404" pitchFamily="49" charset="0"/>
              </a:rPr>
              <a:t> </a:t>
            </a:r>
            <a:r>
              <a:rPr lang="en-US" altLang="zh-CN" sz="1600" b="1" dirty="0" smtClean="0">
                <a:latin typeface="Yu Gothic UI" panose="020B0500000000000000" pitchFamily="34" charset="-128"/>
                <a:ea typeface="Yu Gothic UI" panose="020B0500000000000000" pitchFamily="34" charset="-128"/>
                <a:cs typeface="Courier New" panose="02070309020205020404" pitchFamily="49" charset="0"/>
              </a:rPr>
              <a:t>⊕</a:t>
            </a:r>
            <a:r>
              <a:rPr lang="en-US" altLang="zh-CN" sz="1600" b="1" dirty="0" smtClean="0">
                <a:latin typeface="Courier New" panose="02070309020205020404" pitchFamily="49" charset="0"/>
                <a:cs typeface="Courier New" panose="02070309020205020404" pitchFamily="49" charset="0"/>
              </a:rPr>
              <a:t>      </a:t>
            </a:r>
            <a:r>
              <a:rPr lang="en-US" altLang="zh-CN" sz="1600" b="1" dirty="0" smtClean="0">
                <a:solidFill>
                  <a:srgbClr val="006600"/>
                </a:solidFill>
                <a:latin typeface="Courier New" panose="02070309020205020404" pitchFamily="49" charset="0"/>
                <a:cs typeface="Courier New" panose="02070309020205020404" pitchFamily="49" charset="0"/>
              </a:rPr>
              <a:t>//</a:t>
            </a:r>
            <a:r>
              <a:rPr lang="zh-CN" altLang="en-US" sz="1600" b="1" dirty="0" smtClean="0">
                <a:solidFill>
                  <a:srgbClr val="006600"/>
                </a:solidFill>
                <a:latin typeface="Courier New" panose="02070309020205020404" pitchFamily="49" charset="0"/>
                <a:cs typeface="Courier New" panose="02070309020205020404" pitchFamily="49" charset="0"/>
              </a:rPr>
              <a:t>下面将斜率变换至</a:t>
            </a:r>
            <a:r>
              <a:rPr lang="en-US" altLang="zh-CN" sz="1600" b="1" dirty="0" smtClean="0">
                <a:solidFill>
                  <a:srgbClr val="006600"/>
                </a:solidFill>
                <a:latin typeface="Courier New" panose="02070309020205020404" pitchFamily="49" charset="0"/>
                <a:cs typeface="Courier New" panose="02070309020205020404" pitchFamily="49" charset="0"/>
              </a:rPr>
              <a:t>0≤|k|≤1</a:t>
            </a:r>
            <a:r>
              <a:rPr lang="zh-CN" altLang="en-US" sz="1600" b="1" dirty="0" smtClean="0">
                <a:solidFill>
                  <a:srgbClr val="006600"/>
                </a:solidFill>
                <a:latin typeface="Courier New" panose="02070309020205020404" pitchFamily="49" charset="0"/>
                <a:cs typeface="Courier New" panose="02070309020205020404" pitchFamily="49" charset="0"/>
              </a:rPr>
              <a:t>区间</a:t>
            </a:r>
          </a:p>
          <a:p>
            <a:pPr eaLnBrk="1" hangingPunct="1">
              <a:lnSpc>
                <a:spcPct val="80000"/>
              </a:lnSpc>
              <a:buFontTx/>
              <a:buNone/>
            </a:pPr>
            <a:r>
              <a:rPr lang="en-US" altLang="zh-CN" sz="1600" b="1" dirty="0" smtClean="0">
                <a:solidFill>
                  <a:srgbClr val="0000FF"/>
                </a:solidFill>
                <a:latin typeface="Courier New" panose="02070309020205020404" pitchFamily="49" charset="0"/>
                <a:cs typeface="Courier New" panose="02070309020205020404" pitchFamily="49" charset="0"/>
              </a:rPr>
              <a:t>   </a:t>
            </a:r>
            <a:r>
              <a:rPr lang="en-US" altLang="zh-CN" sz="1600" b="1" dirty="0" err="1" smtClean="0">
                <a:solidFill>
                  <a:srgbClr val="0000FF"/>
                </a:solidFill>
                <a:latin typeface="Courier New" panose="02070309020205020404" pitchFamily="49" charset="0"/>
                <a:cs typeface="Courier New" panose="02070309020205020404" pitchFamily="49" charset="0"/>
              </a:rPr>
              <a:t>int</a:t>
            </a:r>
            <a:r>
              <a:rPr lang="en-US" altLang="zh-CN" sz="1600" b="1" dirty="0" smtClean="0">
                <a:latin typeface="Courier New" panose="02070309020205020404" pitchFamily="49" charset="0"/>
                <a:cs typeface="Courier New" panose="02070309020205020404" pitchFamily="49" charset="0"/>
              </a:rPr>
              <a:t> </a:t>
            </a:r>
            <a:r>
              <a:rPr lang="en-US" altLang="zh-CN" sz="1600" b="1" dirty="0" err="1" smtClean="0">
                <a:latin typeface="Courier New" panose="02070309020205020404" pitchFamily="49" charset="0"/>
                <a:cs typeface="Courier New" panose="02070309020205020404" pitchFamily="49" charset="0"/>
              </a:rPr>
              <a:t>tx</a:t>
            </a:r>
            <a:r>
              <a:rPr lang="en-US" altLang="zh-CN" sz="1600" b="1" dirty="0" smtClean="0">
                <a:latin typeface="Courier New" panose="02070309020205020404" pitchFamily="49" charset="0"/>
                <a:cs typeface="Courier New" panose="02070309020205020404" pitchFamily="49" charset="0"/>
              </a:rPr>
              <a:t>=(x2-x1) &gt; 0 ? 1:-1;</a:t>
            </a: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   </a:t>
            </a:r>
            <a:r>
              <a:rPr lang="en-US" altLang="zh-CN" sz="1600" b="1" dirty="0" err="1" smtClean="0">
                <a:solidFill>
                  <a:srgbClr val="0000FF"/>
                </a:solidFill>
                <a:latin typeface="Courier New" panose="02070309020205020404" pitchFamily="49" charset="0"/>
                <a:cs typeface="Courier New" panose="02070309020205020404" pitchFamily="49" charset="0"/>
              </a:rPr>
              <a:t>int</a:t>
            </a:r>
            <a:r>
              <a:rPr lang="en-US" altLang="zh-CN" sz="1600" b="1" dirty="0" smtClean="0">
                <a:latin typeface="Courier New" panose="02070309020205020404" pitchFamily="49" charset="0"/>
                <a:cs typeface="Courier New" panose="02070309020205020404" pitchFamily="49" charset="0"/>
              </a:rPr>
              <a:t> ty=(y2-y1) &gt; 0 ? 1:-1;</a:t>
            </a: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   </a:t>
            </a:r>
            <a:r>
              <a:rPr lang="en-US" altLang="zh-CN" sz="1600" b="1" dirty="0" err="1" smtClean="0">
                <a:solidFill>
                  <a:srgbClr val="0000FF"/>
                </a:solidFill>
                <a:latin typeface="Courier New" panose="02070309020205020404" pitchFamily="49" charset="0"/>
                <a:cs typeface="Courier New" panose="02070309020205020404" pitchFamily="49" charset="0"/>
              </a:rPr>
              <a:t>int</a:t>
            </a:r>
            <a:r>
              <a:rPr lang="en-US" altLang="zh-CN" sz="1600" b="1" dirty="0" smtClean="0">
                <a:latin typeface="Courier New" panose="02070309020205020404" pitchFamily="49" charset="0"/>
                <a:cs typeface="Courier New" panose="02070309020205020404" pitchFamily="49" charset="0"/>
              </a:rPr>
              <a:t> </a:t>
            </a:r>
            <a:r>
              <a:rPr lang="en-US" altLang="zh-CN" sz="1600" b="1" dirty="0" err="1" smtClean="0">
                <a:latin typeface="Courier New" panose="02070309020205020404" pitchFamily="49" charset="0"/>
                <a:cs typeface="Courier New" panose="02070309020205020404" pitchFamily="49" charset="0"/>
              </a:rPr>
              <a:t>curx</a:t>
            </a:r>
            <a:r>
              <a:rPr lang="en-US" altLang="zh-CN" sz="1600" b="1" dirty="0" smtClean="0">
                <a:latin typeface="Courier New" panose="02070309020205020404" pitchFamily="49" charset="0"/>
                <a:cs typeface="Courier New" panose="02070309020205020404" pitchFamily="49" charset="0"/>
              </a:rPr>
              <a:t>=x1;   </a:t>
            </a:r>
            <a:r>
              <a:rPr lang="en-US" altLang="zh-CN" sz="1600" b="1" dirty="0" err="1" smtClean="0">
                <a:solidFill>
                  <a:srgbClr val="0000FF"/>
                </a:solidFill>
                <a:latin typeface="Courier New" panose="02070309020205020404" pitchFamily="49" charset="0"/>
                <a:cs typeface="Courier New" panose="02070309020205020404" pitchFamily="49" charset="0"/>
              </a:rPr>
              <a:t>int</a:t>
            </a:r>
            <a:r>
              <a:rPr lang="en-US" altLang="zh-CN" sz="1600" b="1" dirty="0" smtClean="0">
                <a:latin typeface="Courier New" panose="02070309020205020404" pitchFamily="49" charset="0"/>
                <a:cs typeface="Courier New" panose="02070309020205020404" pitchFamily="49" charset="0"/>
              </a:rPr>
              <a:t> </a:t>
            </a:r>
            <a:r>
              <a:rPr lang="en-US" altLang="zh-CN" sz="1600" b="1" dirty="0" err="1" smtClean="0">
                <a:latin typeface="Courier New" panose="02070309020205020404" pitchFamily="49" charset="0"/>
                <a:cs typeface="Courier New" panose="02070309020205020404" pitchFamily="49" charset="0"/>
              </a:rPr>
              <a:t>cury</a:t>
            </a:r>
            <a:r>
              <a:rPr lang="en-US" altLang="zh-CN" sz="1600" b="1" dirty="0" smtClean="0">
                <a:latin typeface="Courier New" panose="02070309020205020404" pitchFamily="49" charset="0"/>
                <a:cs typeface="Courier New" panose="02070309020205020404" pitchFamily="49" charset="0"/>
              </a:rPr>
              <a:t>=y1;</a:t>
            </a: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   </a:t>
            </a:r>
            <a:r>
              <a:rPr lang="en-US" altLang="zh-CN" sz="1600" b="1" dirty="0" err="1" smtClean="0">
                <a:solidFill>
                  <a:srgbClr val="0000FF"/>
                </a:solidFill>
                <a:latin typeface="Courier New" panose="02070309020205020404" pitchFamily="49" charset="0"/>
                <a:cs typeface="Courier New" panose="02070309020205020404" pitchFamily="49" charset="0"/>
              </a:rPr>
              <a:t>int</a:t>
            </a:r>
            <a:r>
              <a:rPr lang="en-US" altLang="zh-CN" sz="1600" b="1" dirty="0" smtClean="0">
                <a:solidFill>
                  <a:srgbClr val="0000FF"/>
                </a:solidFill>
                <a:latin typeface="Courier New" panose="02070309020205020404" pitchFamily="49" charset="0"/>
                <a:cs typeface="Courier New" panose="02070309020205020404" pitchFamily="49" charset="0"/>
              </a:rPr>
              <a:t> </a:t>
            </a:r>
            <a:r>
              <a:rPr lang="en-US" altLang="zh-CN" sz="1600" b="1" dirty="0" err="1" smtClean="0">
                <a:latin typeface="Courier New" panose="02070309020205020404" pitchFamily="49" charset="0"/>
                <a:cs typeface="Courier New" panose="02070309020205020404" pitchFamily="49" charset="0"/>
              </a:rPr>
              <a:t>dS</a:t>
            </a:r>
            <a:r>
              <a:rPr lang="en-US" altLang="zh-CN" sz="1600" b="1" dirty="0" smtClean="0">
                <a:latin typeface="Courier New" panose="02070309020205020404" pitchFamily="49" charset="0"/>
                <a:cs typeface="Courier New" panose="02070309020205020404" pitchFamily="49" charset="0"/>
              </a:rPr>
              <a:t>=2*</a:t>
            </a:r>
            <a:r>
              <a:rPr lang="en-US" altLang="zh-CN" sz="1600" b="1" dirty="0" err="1" smtClean="0">
                <a:latin typeface="Courier New" panose="02070309020205020404" pitchFamily="49" charset="0"/>
                <a:cs typeface="Courier New" panose="02070309020205020404" pitchFamily="49" charset="0"/>
              </a:rPr>
              <a:t>dy</a:t>
            </a:r>
            <a:r>
              <a:rPr lang="en-US" altLang="zh-CN" sz="1600" b="1" dirty="0" smtClean="0">
                <a:latin typeface="Courier New" panose="02070309020205020404" pitchFamily="49" charset="0"/>
                <a:cs typeface="Courier New" panose="02070309020205020404" pitchFamily="49" charset="0"/>
              </a:rPr>
              <a:t>;   </a:t>
            </a:r>
            <a:r>
              <a:rPr lang="en-US" altLang="zh-CN" sz="1600" b="1" dirty="0" err="1" smtClean="0">
                <a:solidFill>
                  <a:srgbClr val="0000FF"/>
                </a:solidFill>
                <a:latin typeface="Courier New" panose="02070309020205020404" pitchFamily="49" charset="0"/>
                <a:cs typeface="Courier New" panose="02070309020205020404" pitchFamily="49" charset="0"/>
              </a:rPr>
              <a:t>int</a:t>
            </a:r>
            <a:r>
              <a:rPr lang="en-US" altLang="zh-CN" sz="1600" b="1" dirty="0" smtClean="0">
                <a:latin typeface="Courier New" panose="02070309020205020404" pitchFamily="49" charset="0"/>
                <a:cs typeface="Courier New" panose="02070309020205020404" pitchFamily="49" charset="0"/>
              </a:rPr>
              <a:t> </a:t>
            </a:r>
            <a:r>
              <a:rPr lang="en-US" altLang="zh-CN" sz="1600" b="1" dirty="0" err="1" smtClean="0">
                <a:latin typeface="Courier New" panose="02070309020205020404" pitchFamily="49" charset="0"/>
                <a:cs typeface="Courier New" panose="02070309020205020404" pitchFamily="49" charset="0"/>
              </a:rPr>
              <a:t>dT</a:t>
            </a:r>
            <a:r>
              <a:rPr lang="en-US" altLang="zh-CN" sz="1600" b="1" dirty="0" smtClean="0">
                <a:latin typeface="Courier New" panose="02070309020205020404" pitchFamily="49" charset="0"/>
                <a:cs typeface="Courier New" panose="02070309020205020404" pitchFamily="49" charset="0"/>
              </a:rPr>
              <a:t>=2*(</a:t>
            </a:r>
            <a:r>
              <a:rPr lang="en-US" altLang="zh-CN" sz="1600" b="1" dirty="0" err="1" smtClean="0">
                <a:latin typeface="Courier New" panose="02070309020205020404" pitchFamily="49" charset="0"/>
                <a:cs typeface="Courier New" panose="02070309020205020404" pitchFamily="49" charset="0"/>
              </a:rPr>
              <a:t>dy</a:t>
            </a:r>
            <a:r>
              <a:rPr lang="en-US" altLang="zh-CN" sz="1600" b="1" dirty="0" smtClean="0">
                <a:latin typeface="Courier New" panose="02070309020205020404" pitchFamily="49" charset="0"/>
                <a:cs typeface="Courier New" panose="02070309020205020404" pitchFamily="49" charset="0"/>
              </a:rPr>
              <a:t>-dx);</a:t>
            </a: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   </a:t>
            </a:r>
            <a:r>
              <a:rPr lang="en-US" altLang="zh-CN" sz="1600" b="1" dirty="0" err="1" smtClean="0">
                <a:solidFill>
                  <a:srgbClr val="0000FF"/>
                </a:solidFill>
                <a:latin typeface="Courier New" panose="02070309020205020404" pitchFamily="49" charset="0"/>
                <a:cs typeface="Courier New" panose="02070309020205020404" pitchFamily="49" charset="0"/>
              </a:rPr>
              <a:t>int</a:t>
            </a:r>
            <a:r>
              <a:rPr lang="en-US" altLang="zh-CN" sz="1600" b="1" dirty="0" smtClean="0">
                <a:latin typeface="Courier New" panose="02070309020205020404" pitchFamily="49" charset="0"/>
                <a:cs typeface="Courier New" panose="02070309020205020404" pitchFamily="49" charset="0"/>
              </a:rPr>
              <a:t> d=</a:t>
            </a:r>
            <a:r>
              <a:rPr lang="en-US" altLang="zh-CN" sz="1600" b="1" dirty="0" err="1" smtClean="0">
                <a:latin typeface="Courier New" panose="02070309020205020404" pitchFamily="49" charset="0"/>
                <a:cs typeface="Courier New" panose="02070309020205020404" pitchFamily="49" charset="0"/>
              </a:rPr>
              <a:t>dS</a:t>
            </a:r>
            <a:r>
              <a:rPr lang="en-US" altLang="zh-CN" sz="1600" b="1" dirty="0" smtClean="0">
                <a:latin typeface="Courier New" panose="02070309020205020404" pitchFamily="49" charset="0"/>
                <a:cs typeface="Courier New" panose="02070309020205020404" pitchFamily="49" charset="0"/>
              </a:rPr>
              <a:t>-dx; </a:t>
            </a: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   </a:t>
            </a:r>
            <a:r>
              <a:rPr lang="en-US" altLang="zh-CN" sz="1600" b="1" dirty="0" smtClean="0">
                <a:solidFill>
                  <a:srgbClr val="0000FF"/>
                </a:solidFill>
                <a:latin typeface="Courier New" panose="02070309020205020404" pitchFamily="49" charset="0"/>
                <a:cs typeface="Courier New" panose="02070309020205020404" pitchFamily="49" charset="0"/>
              </a:rPr>
              <a:t>while</a:t>
            </a:r>
            <a:r>
              <a:rPr lang="en-US" altLang="zh-CN" sz="1600" b="1" dirty="0" smtClean="0">
                <a:latin typeface="Courier New" panose="02070309020205020404" pitchFamily="49" charset="0"/>
                <a:cs typeface="Courier New" panose="02070309020205020404" pitchFamily="49" charset="0"/>
              </a:rPr>
              <a:t> (</a:t>
            </a:r>
            <a:r>
              <a:rPr lang="en-US" altLang="zh-CN" sz="1600" b="1" dirty="0" err="1" smtClean="0">
                <a:latin typeface="Courier New" panose="02070309020205020404" pitchFamily="49" charset="0"/>
                <a:cs typeface="Courier New" panose="02070309020205020404" pitchFamily="49" charset="0"/>
              </a:rPr>
              <a:t>curx</a:t>
            </a:r>
            <a:r>
              <a:rPr lang="en-US" altLang="zh-CN" sz="1600" b="1" dirty="0" smtClean="0">
                <a:latin typeface="Courier New" panose="02070309020205020404" pitchFamily="49" charset="0"/>
                <a:cs typeface="Courier New" panose="02070309020205020404" pitchFamily="49" charset="0"/>
              </a:rPr>
              <a:t>!=x2)</a:t>
            </a: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     </a:t>
            </a:r>
            <a:r>
              <a:rPr lang="en-US" altLang="zh-CN" sz="1600" b="1" dirty="0" smtClean="0">
                <a:solidFill>
                  <a:srgbClr val="0000FF"/>
                </a:solidFill>
                <a:latin typeface="Courier New" panose="02070309020205020404" pitchFamily="49" charset="0"/>
                <a:cs typeface="Courier New" panose="02070309020205020404" pitchFamily="49" charset="0"/>
              </a:rPr>
              <a:t>if</a:t>
            </a:r>
            <a:r>
              <a:rPr lang="en-US" altLang="zh-CN" sz="1600" b="1" dirty="0" smtClean="0">
                <a:latin typeface="Courier New" panose="02070309020205020404" pitchFamily="49" charset="0"/>
                <a:cs typeface="Courier New" panose="02070309020205020404" pitchFamily="49" charset="0"/>
              </a:rPr>
              <a:t> (d&lt;0) </a:t>
            </a: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	     d+=</a:t>
            </a:r>
            <a:r>
              <a:rPr lang="en-US" altLang="zh-CN" sz="1600" b="1" dirty="0" err="1" smtClean="0">
                <a:latin typeface="Courier New" panose="02070309020205020404" pitchFamily="49" charset="0"/>
                <a:cs typeface="Courier New" panose="02070309020205020404" pitchFamily="49" charset="0"/>
              </a:rPr>
              <a:t>dS</a:t>
            </a:r>
            <a:r>
              <a:rPr lang="en-US" altLang="zh-CN" sz="1600" b="1" dirty="0" smtClean="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	  </a:t>
            </a:r>
            <a:r>
              <a:rPr lang="en-US" altLang="zh-CN" sz="1600" b="1" dirty="0" smtClean="0">
                <a:solidFill>
                  <a:srgbClr val="0000FF"/>
                </a:solidFill>
                <a:latin typeface="Courier New" panose="02070309020205020404" pitchFamily="49" charset="0"/>
                <a:cs typeface="Courier New" panose="02070309020205020404" pitchFamily="49" charset="0"/>
              </a:rPr>
              <a:t>else</a:t>
            </a: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	  {   </a:t>
            </a:r>
            <a:r>
              <a:rPr lang="en-US" altLang="zh-CN" sz="1600" b="1" dirty="0" err="1" smtClean="0">
                <a:latin typeface="Courier New" panose="02070309020205020404" pitchFamily="49" charset="0"/>
                <a:cs typeface="Courier New" panose="02070309020205020404" pitchFamily="49" charset="0"/>
              </a:rPr>
              <a:t>cury</a:t>
            </a:r>
            <a:r>
              <a:rPr lang="en-US" altLang="zh-CN" sz="1600" b="1" dirty="0" smtClean="0">
                <a:latin typeface="Courier New" panose="02070309020205020404" pitchFamily="49" charset="0"/>
                <a:cs typeface="Courier New" panose="02070309020205020404" pitchFamily="49" charset="0"/>
              </a:rPr>
              <a:t>+=ty;  d+=</a:t>
            </a:r>
            <a:r>
              <a:rPr lang="en-US" altLang="zh-CN" sz="1600" b="1" dirty="0" err="1" smtClean="0">
                <a:latin typeface="Courier New" panose="02070309020205020404" pitchFamily="49" charset="0"/>
                <a:cs typeface="Courier New" panose="02070309020205020404" pitchFamily="49" charset="0"/>
              </a:rPr>
              <a:t>dT</a:t>
            </a:r>
            <a:r>
              <a:rPr lang="en-US" altLang="zh-CN" sz="1600" b="1"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     </a:t>
            </a:r>
            <a:r>
              <a:rPr lang="en-US" altLang="zh-CN" sz="1600" b="1" dirty="0" smtClean="0">
                <a:solidFill>
                  <a:srgbClr val="0000FF"/>
                </a:solidFill>
                <a:latin typeface="Courier New" panose="02070309020205020404" pitchFamily="49" charset="0"/>
                <a:cs typeface="Courier New" panose="02070309020205020404" pitchFamily="49" charset="0"/>
              </a:rPr>
              <a:t>if</a:t>
            </a:r>
            <a:r>
              <a:rPr lang="en-US" altLang="zh-CN" sz="1600" b="1" dirty="0" smtClean="0">
                <a:latin typeface="Courier New" panose="02070309020205020404" pitchFamily="49" charset="0"/>
                <a:cs typeface="Courier New" panose="02070309020205020404" pitchFamily="49" charset="0"/>
              </a:rPr>
              <a:t> (flag)</a:t>
            </a: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	    </a:t>
            </a:r>
            <a:r>
              <a:rPr lang="en-US" altLang="zh-CN" sz="1600" b="1" dirty="0" err="1" smtClean="0">
                <a:latin typeface="Courier New" panose="02070309020205020404" pitchFamily="49" charset="0"/>
                <a:cs typeface="Courier New" panose="02070309020205020404" pitchFamily="49" charset="0"/>
              </a:rPr>
              <a:t>setpixel</a:t>
            </a:r>
            <a:r>
              <a:rPr lang="en-US" altLang="zh-CN" sz="1600" b="1" dirty="0" smtClean="0">
                <a:latin typeface="Courier New" panose="02070309020205020404" pitchFamily="49" charset="0"/>
                <a:cs typeface="Courier New" panose="02070309020205020404" pitchFamily="49" charset="0"/>
              </a:rPr>
              <a:t>(</a:t>
            </a:r>
            <a:r>
              <a:rPr lang="en-US" altLang="zh-CN" sz="1600" b="1" dirty="0" err="1" smtClean="0">
                <a:latin typeface="Courier New" panose="02070309020205020404" pitchFamily="49" charset="0"/>
                <a:cs typeface="Courier New" panose="02070309020205020404" pitchFamily="49" charset="0"/>
              </a:rPr>
              <a:t>cury</a:t>
            </a:r>
            <a:r>
              <a:rPr lang="en-US" altLang="zh-CN" sz="1600" b="1" dirty="0" smtClean="0">
                <a:latin typeface="Courier New" panose="02070309020205020404" pitchFamily="49" charset="0"/>
                <a:cs typeface="Courier New" panose="02070309020205020404" pitchFamily="49" charset="0"/>
              </a:rPr>
              <a:t>, </a:t>
            </a:r>
            <a:r>
              <a:rPr lang="en-US" altLang="zh-CN" sz="1600" b="1" dirty="0" err="1" smtClean="0">
                <a:latin typeface="Courier New" panose="02070309020205020404" pitchFamily="49" charset="0"/>
                <a:cs typeface="Courier New" panose="02070309020205020404" pitchFamily="49" charset="0"/>
              </a:rPr>
              <a:t>curx</a:t>
            </a:r>
            <a:r>
              <a:rPr lang="en-US" altLang="zh-CN" sz="1600" b="1" dirty="0" smtClean="0">
                <a:latin typeface="Courier New" panose="02070309020205020404" pitchFamily="49" charset="0"/>
                <a:cs typeface="Courier New" panose="02070309020205020404" pitchFamily="49" charset="0"/>
              </a:rPr>
              <a:t>, color);  </a:t>
            </a: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     </a:t>
            </a:r>
            <a:r>
              <a:rPr lang="en-US" altLang="zh-CN" sz="1600" b="1" dirty="0" smtClean="0">
                <a:solidFill>
                  <a:srgbClr val="0000FF"/>
                </a:solidFill>
                <a:latin typeface="Courier New" panose="02070309020205020404" pitchFamily="49" charset="0"/>
                <a:cs typeface="Courier New" panose="02070309020205020404" pitchFamily="49" charset="0"/>
              </a:rPr>
              <a:t>else </a:t>
            </a: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	    </a:t>
            </a:r>
            <a:r>
              <a:rPr lang="en-US" altLang="zh-CN" sz="1600" b="1" dirty="0" err="1" smtClean="0">
                <a:latin typeface="Courier New" panose="02070309020205020404" pitchFamily="49" charset="0"/>
                <a:cs typeface="Courier New" panose="02070309020205020404" pitchFamily="49" charset="0"/>
              </a:rPr>
              <a:t>setpixel</a:t>
            </a:r>
            <a:r>
              <a:rPr lang="en-US" altLang="zh-CN" sz="1600" b="1" dirty="0" smtClean="0">
                <a:latin typeface="Courier New" panose="02070309020205020404" pitchFamily="49" charset="0"/>
                <a:cs typeface="Courier New" panose="02070309020205020404" pitchFamily="49" charset="0"/>
              </a:rPr>
              <a:t>(</a:t>
            </a:r>
            <a:r>
              <a:rPr lang="en-US" altLang="zh-CN" sz="1600" b="1" dirty="0" err="1" smtClean="0">
                <a:latin typeface="Courier New" panose="02070309020205020404" pitchFamily="49" charset="0"/>
                <a:cs typeface="Courier New" panose="02070309020205020404" pitchFamily="49" charset="0"/>
              </a:rPr>
              <a:t>curx</a:t>
            </a:r>
            <a:r>
              <a:rPr lang="en-US" altLang="zh-CN" sz="1600" b="1" dirty="0" smtClean="0">
                <a:latin typeface="Courier New" panose="02070309020205020404" pitchFamily="49" charset="0"/>
                <a:cs typeface="Courier New" panose="02070309020205020404" pitchFamily="49" charset="0"/>
              </a:rPr>
              <a:t>, </a:t>
            </a:r>
            <a:r>
              <a:rPr lang="en-US" altLang="zh-CN" sz="1600" b="1" dirty="0" err="1" smtClean="0">
                <a:latin typeface="Courier New" panose="02070309020205020404" pitchFamily="49" charset="0"/>
                <a:cs typeface="Courier New" panose="02070309020205020404" pitchFamily="49" charset="0"/>
              </a:rPr>
              <a:t>cury</a:t>
            </a:r>
            <a:r>
              <a:rPr lang="en-US" altLang="zh-CN" sz="1600" b="1" dirty="0" smtClean="0">
                <a:latin typeface="Courier New" panose="02070309020205020404" pitchFamily="49" charset="0"/>
                <a:cs typeface="Courier New" panose="02070309020205020404" pitchFamily="49" charset="0"/>
              </a:rPr>
              <a:t>, color);</a:t>
            </a: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     </a:t>
            </a:r>
            <a:r>
              <a:rPr lang="en-US" altLang="zh-CN" sz="1600" b="1" dirty="0" err="1" smtClean="0">
                <a:latin typeface="Courier New" panose="02070309020205020404" pitchFamily="49" charset="0"/>
                <a:cs typeface="Courier New" panose="02070309020205020404" pitchFamily="49" charset="0"/>
              </a:rPr>
              <a:t>curx</a:t>
            </a:r>
            <a:r>
              <a:rPr lang="en-US" altLang="zh-CN" sz="1600" b="1" dirty="0" smtClean="0">
                <a:latin typeface="Courier New" panose="02070309020205020404" pitchFamily="49" charset="0"/>
                <a:cs typeface="Courier New" panose="02070309020205020404" pitchFamily="49" charset="0"/>
              </a:rPr>
              <a:t>+=</a:t>
            </a:r>
            <a:r>
              <a:rPr lang="en-US" altLang="zh-CN" sz="1600" b="1" dirty="0" err="1" smtClean="0">
                <a:latin typeface="Courier New" panose="02070309020205020404" pitchFamily="49" charset="0"/>
                <a:cs typeface="Courier New" panose="02070309020205020404" pitchFamily="49" charset="0"/>
              </a:rPr>
              <a:t>tx</a:t>
            </a:r>
            <a:r>
              <a:rPr lang="en-US" altLang="zh-CN" sz="1600" b="1" dirty="0" smtClean="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   }</a:t>
            </a:r>
          </a:p>
          <a:p>
            <a:pPr eaLnBrk="1" hangingPunct="1">
              <a:lnSpc>
                <a:spcPct val="80000"/>
              </a:lnSpc>
              <a:buFontTx/>
              <a:buNone/>
            </a:pPr>
            <a:r>
              <a:rPr lang="en-US" altLang="zh-CN" sz="1600" b="1" dirty="0" smtClean="0">
                <a:latin typeface="Courier New" panose="02070309020205020404" pitchFamily="49" charset="0"/>
                <a:cs typeface="Courier New" panose="02070309020205020404" pitchFamily="49" charset="0"/>
              </a:rPr>
              <a:t>}</a:t>
            </a:r>
          </a:p>
        </p:txBody>
      </p:sp>
      <p:sp>
        <p:nvSpPr>
          <p:cNvPr id="24579" name="Rectangle 4"/>
          <p:cNvSpPr>
            <a:spLocks noChangeArrowheads="1"/>
          </p:cNvSpPr>
          <p:nvPr/>
        </p:nvSpPr>
        <p:spPr bwMode="auto">
          <a:xfrm>
            <a:off x="4582076" y="3696391"/>
            <a:ext cx="4441370" cy="1754326"/>
          </a:xfrm>
          <a:prstGeom prst="rect">
            <a:avLst/>
          </a:prstGeom>
          <a:solidFill>
            <a:srgbClr val="99CCFF"/>
          </a:solidFill>
          <a:ln>
            <a:noFill/>
          </a:ln>
          <a:effectLst>
            <a:outerShdw blurRad="50800" dist="38100" dir="2700000" algn="tl" rotWithShape="0">
              <a:prstClr val="black">
                <a:alpha val="40000"/>
              </a:prstClr>
            </a:outerShdw>
          </a:effec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smtClean="0">
                <a:solidFill>
                  <a:srgbClr val="0000FF"/>
                </a:solidFill>
                <a:latin typeface="Courier New" panose="02070309020205020404" pitchFamily="49" charset="0"/>
                <a:cs typeface="Courier New" panose="02070309020205020404" pitchFamily="49" charset="0"/>
              </a:rPr>
              <a:t>void</a:t>
            </a:r>
            <a:r>
              <a:rPr lang="en-US" altLang="zh-CN" b="1" dirty="0" smtClean="0">
                <a:solidFill>
                  <a:srgbClr val="000000"/>
                </a:solidFill>
                <a:latin typeface="Courier New" panose="02070309020205020404" pitchFamily="49" charset="0"/>
                <a:cs typeface="Courier New" panose="02070309020205020404" pitchFamily="49" charset="0"/>
              </a:rPr>
              <a:t> </a:t>
            </a:r>
            <a:r>
              <a:rPr lang="en-US" altLang="zh-CN" b="1" dirty="0" err="1" smtClean="0">
                <a:solidFill>
                  <a:srgbClr val="000000"/>
                </a:solidFill>
                <a:latin typeface="Courier New" panose="02070309020205020404" pitchFamily="49" charset="0"/>
                <a:cs typeface="Courier New" panose="02070309020205020404" pitchFamily="49" charset="0"/>
              </a:rPr>
              <a:t>swap_value</a:t>
            </a:r>
            <a:r>
              <a:rPr lang="en-US" altLang="zh-CN" b="1" dirty="0" smtClean="0">
                <a:solidFill>
                  <a:srgbClr val="000000"/>
                </a:solidFill>
                <a:latin typeface="Courier New" panose="02070309020205020404" pitchFamily="49" charset="0"/>
                <a:cs typeface="Courier New" panose="02070309020205020404" pitchFamily="49" charset="0"/>
              </a:rPr>
              <a:t> (</a:t>
            </a:r>
            <a:r>
              <a:rPr lang="en-US" altLang="zh-CN" b="1" dirty="0" err="1" smtClean="0">
                <a:solidFill>
                  <a:srgbClr val="0000FF"/>
                </a:solidFill>
                <a:latin typeface="Courier New" panose="02070309020205020404" pitchFamily="49" charset="0"/>
                <a:cs typeface="Courier New" panose="02070309020205020404" pitchFamily="49" charset="0"/>
              </a:rPr>
              <a:t>int</a:t>
            </a:r>
            <a:r>
              <a:rPr lang="en-US" altLang="zh-CN" b="1" dirty="0" smtClean="0">
                <a:solidFill>
                  <a:srgbClr val="000000"/>
                </a:solidFill>
                <a:latin typeface="Courier New" panose="02070309020205020404" pitchFamily="49" charset="0"/>
                <a:cs typeface="Courier New" panose="02070309020205020404" pitchFamily="49" charset="0"/>
              </a:rPr>
              <a:t>* a, </a:t>
            </a:r>
            <a:r>
              <a:rPr lang="en-US" altLang="zh-CN" b="1" dirty="0" err="1" smtClean="0">
                <a:solidFill>
                  <a:srgbClr val="0000FF"/>
                </a:solidFill>
                <a:latin typeface="Courier New" panose="02070309020205020404" pitchFamily="49" charset="0"/>
                <a:cs typeface="Courier New" panose="02070309020205020404" pitchFamily="49" charset="0"/>
              </a:rPr>
              <a:t>int</a:t>
            </a:r>
            <a:r>
              <a:rPr lang="en-US" altLang="zh-CN" b="1" dirty="0" smtClean="0">
                <a:solidFill>
                  <a:srgbClr val="000000"/>
                </a:solidFill>
                <a:latin typeface="Courier New" panose="02070309020205020404" pitchFamily="49" charset="0"/>
                <a:cs typeface="Courier New" panose="02070309020205020404" pitchFamily="49" charset="0"/>
              </a:rPr>
              <a:t>* b)</a:t>
            </a:r>
          </a:p>
          <a:p>
            <a:pPr eaLnBrk="1" hangingPunct="1"/>
            <a:r>
              <a:rPr lang="en-US" altLang="zh-CN" b="1" dirty="0" smtClean="0">
                <a:solidFill>
                  <a:srgbClr val="000000"/>
                </a:solidFill>
                <a:latin typeface="Courier New" panose="02070309020205020404" pitchFamily="49" charset="0"/>
                <a:cs typeface="Courier New" panose="02070309020205020404" pitchFamily="49" charset="0"/>
              </a:rPr>
              <a:t>{</a:t>
            </a:r>
          </a:p>
          <a:p>
            <a:pPr eaLnBrk="1" hangingPunct="1"/>
            <a:r>
              <a:rPr lang="en-US" altLang="zh-CN" b="1" dirty="0" smtClean="0">
                <a:solidFill>
                  <a:srgbClr val="000000"/>
                </a:solidFill>
                <a:latin typeface="Courier New" panose="02070309020205020404" pitchFamily="49" charset="0"/>
                <a:cs typeface="Courier New" panose="02070309020205020404" pitchFamily="49" charset="0"/>
              </a:rPr>
              <a:t>   </a:t>
            </a:r>
            <a:r>
              <a:rPr lang="en-US" altLang="zh-CN" b="1" dirty="0" err="1" smtClean="0">
                <a:solidFill>
                  <a:srgbClr val="0000FF"/>
                </a:solidFill>
                <a:latin typeface="Courier New" panose="02070309020205020404" pitchFamily="49" charset="0"/>
                <a:cs typeface="Courier New" panose="02070309020205020404" pitchFamily="49" charset="0"/>
              </a:rPr>
              <a:t>int</a:t>
            </a:r>
            <a:r>
              <a:rPr lang="en-US" altLang="zh-CN" b="1" dirty="0" smtClean="0">
                <a:solidFill>
                  <a:srgbClr val="0000FF"/>
                </a:solidFill>
                <a:latin typeface="Courier New" panose="02070309020205020404" pitchFamily="49" charset="0"/>
                <a:cs typeface="Courier New" panose="02070309020205020404" pitchFamily="49" charset="0"/>
              </a:rPr>
              <a:t> </a:t>
            </a:r>
            <a:r>
              <a:rPr lang="en-US" altLang="zh-CN" b="1" dirty="0" smtClean="0">
                <a:solidFill>
                  <a:srgbClr val="000000"/>
                </a:solidFill>
                <a:latin typeface="Courier New" panose="02070309020205020404" pitchFamily="49" charset="0"/>
                <a:cs typeface="Courier New" panose="02070309020205020404" pitchFamily="49" charset="0"/>
              </a:rPr>
              <a:t>temp=*a; </a:t>
            </a:r>
          </a:p>
          <a:p>
            <a:pPr eaLnBrk="1" hangingPunct="1"/>
            <a:r>
              <a:rPr lang="en-US" altLang="zh-CN" b="1" dirty="0" smtClean="0">
                <a:solidFill>
                  <a:srgbClr val="000000"/>
                </a:solidFill>
                <a:latin typeface="Courier New" panose="02070309020205020404" pitchFamily="49" charset="0"/>
                <a:cs typeface="Courier New" panose="02070309020205020404" pitchFamily="49" charset="0"/>
              </a:rPr>
              <a:t>   *a=*b;</a:t>
            </a:r>
          </a:p>
          <a:p>
            <a:pPr eaLnBrk="1" hangingPunct="1"/>
            <a:r>
              <a:rPr lang="en-US" altLang="zh-CN" b="1" dirty="0" smtClean="0">
                <a:solidFill>
                  <a:srgbClr val="000000"/>
                </a:solidFill>
                <a:latin typeface="Courier New" panose="02070309020205020404" pitchFamily="49" charset="0"/>
                <a:cs typeface="Courier New" panose="02070309020205020404" pitchFamily="49" charset="0"/>
              </a:rPr>
              <a:t>   *b=temp;</a:t>
            </a:r>
          </a:p>
          <a:p>
            <a:pPr eaLnBrk="1" hangingPunct="1"/>
            <a:r>
              <a:rPr lang="en-US" altLang="zh-CN" b="1" dirty="0" smtClean="0">
                <a:solidFill>
                  <a:srgbClr val="000000"/>
                </a:solidFill>
                <a:latin typeface="Courier New" panose="02070309020205020404" pitchFamily="49" charset="0"/>
                <a:cs typeface="Courier New" panose="02070309020205020404" pitchFamily="49" charset="0"/>
              </a:rPr>
              <a:t>}</a:t>
            </a:r>
          </a:p>
        </p:txBody>
      </p:sp>
      <p:sp>
        <p:nvSpPr>
          <p:cNvPr id="3" name="圆角矩形标注 2"/>
          <p:cNvSpPr/>
          <p:nvPr/>
        </p:nvSpPr>
        <p:spPr>
          <a:xfrm>
            <a:off x="4291983" y="640640"/>
            <a:ext cx="1797532" cy="379378"/>
          </a:xfrm>
          <a:prstGeom prst="wedgeRoundRectCallout">
            <a:avLst>
              <a:gd name="adj1" fmla="val -79279"/>
              <a:gd name="adj2" fmla="val 13782"/>
              <a:gd name="adj3" fmla="val 16667"/>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rPr>
              <a:t>画起点，不画终点</a:t>
            </a:r>
            <a:endParaRPr lang="zh-CN" altLang="en-US" sz="1400" b="1" dirty="0">
              <a:solidFill>
                <a:schemeClr val="tx1"/>
              </a:solidFill>
            </a:endParaRPr>
          </a:p>
        </p:txBody>
      </p:sp>
      <p:sp>
        <p:nvSpPr>
          <p:cNvPr id="6" name="圆角矩形标注 5"/>
          <p:cNvSpPr/>
          <p:nvPr/>
        </p:nvSpPr>
        <p:spPr>
          <a:xfrm>
            <a:off x="5603305" y="1288803"/>
            <a:ext cx="2890851" cy="379378"/>
          </a:xfrm>
          <a:prstGeom prst="wedgeRoundRectCallout">
            <a:avLst>
              <a:gd name="adj1" fmla="val -79279"/>
              <a:gd name="adj2" fmla="val 13782"/>
              <a:gd name="adj3" fmla="val 16667"/>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rPr>
              <a:t>如果起点</a:t>
            </a:r>
            <a:r>
              <a:rPr lang="zh-CN" altLang="en-US" sz="1400" b="1" dirty="0">
                <a:solidFill>
                  <a:schemeClr val="tx1"/>
                </a:solidFill>
              </a:rPr>
              <a:t>等于终点</a:t>
            </a:r>
            <a:r>
              <a:rPr lang="zh-CN" altLang="en-US" sz="1400" b="1" dirty="0" smtClean="0">
                <a:solidFill>
                  <a:schemeClr val="tx1"/>
                </a:solidFill>
              </a:rPr>
              <a:t>，则只</a:t>
            </a:r>
            <a:r>
              <a:rPr lang="zh-CN" altLang="en-US" sz="1400" b="1" dirty="0">
                <a:solidFill>
                  <a:schemeClr val="tx1"/>
                </a:solidFill>
              </a:rPr>
              <a:t>画一点</a:t>
            </a:r>
          </a:p>
        </p:txBody>
      </p:sp>
      <p:sp>
        <p:nvSpPr>
          <p:cNvPr id="5" name="矩形标注 4"/>
          <p:cNvSpPr/>
          <p:nvPr/>
        </p:nvSpPr>
        <p:spPr>
          <a:xfrm>
            <a:off x="5074016" y="1773212"/>
            <a:ext cx="3949430" cy="1818148"/>
          </a:xfrm>
          <a:prstGeom prst="wedgeRectCallout">
            <a:avLst>
              <a:gd name="adj1" fmla="val -102181"/>
              <a:gd name="adj2" fmla="val -34431"/>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 </a:t>
            </a:r>
            <a:r>
              <a:rPr lang="en-US" altLang="zh-CN" b="1" dirty="0">
                <a:solidFill>
                  <a:schemeClr val="tx1"/>
                </a:solidFill>
                <a:latin typeface="Courier New" panose="02070309020205020404" pitchFamily="49" charset="0"/>
                <a:cs typeface="Courier New" panose="02070309020205020404" pitchFamily="49" charset="0"/>
              </a:rPr>
              <a:t>if (dx&lt;</a:t>
            </a:r>
            <a:r>
              <a:rPr lang="en-US" altLang="zh-CN" b="1" dirty="0" err="1">
                <a:solidFill>
                  <a:schemeClr val="tx1"/>
                </a:solidFill>
                <a:latin typeface="Courier New" panose="02070309020205020404" pitchFamily="49" charset="0"/>
                <a:cs typeface="Courier New" panose="02070309020205020404" pitchFamily="49" charset="0"/>
              </a:rPr>
              <a:t>dy</a:t>
            </a:r>
            <a:r>
              <a:rPr lang="en-US" altLang="zh-CN" b="1" dirty="0">
                <a:solidFill>
                  <a:schemeClr val="tx1"/>
                </a:solidFill>
                <a:latin typeface="Courier New" panose="02070309020205020404" pitchFamily="49" charset="0"/>
                <a:cs typeface="Courier New" panose="02070309020205020404" pitchFamily="49" charset="0"/>
              </a:rPr>
              <a:t>) </a:t>
            </a:r>
            <a:r>
              <a:rPr lang="en-US" altLang="zh-CN" b="1" dirty="0" smtClean="0">
                <a:solidFill>
                  <a:srgbClr val="006600"/>
                </a:solidFill>
                <a:latin typeface="Courier New" panose="02070309020205020404" pitchFamily="49" charset="0"/>
                <a:cs typeface="Courier New" panose="02070309020205020404" pitchFamily="49" charset="0"/>
              </a:rPr>
              <a:t>// </a:t>
            </a:r>
            <a:r>
              <a:rPr lang="zh-CN" altLang="en-US" b="1" dirty="0" smtClean="0">
                <a:solidFill>
                  <a:srgbClr val="006600"/>
                </a:solidFill>
                <a:latin typeface="Courier New" panose="02070309020205020404" pitchFamily="49" charset="0"/>
                <a:cs typeface="Courier New" panose="02070309020205020404" pitchFamily="49" charset="0"/>
              </a:rPr>
              <a:t>关于</a:t>
            </a:r>
            <a:r>
              <a:rPr lang="en-US" altLang="zh-CN" b="1" dirty="0" smtClean="0">
                <a:solidFill>
                  <a:srgbClr val="006600"/>
                </a:solidFill>
                <a:latin typeface="Courier New" panose="02070309020205020404" pitchFamily="49" charset="0"/>
                <a:cs typeface="Courier New" panose="02070309020205020404" pitchFamily="49" charset="0"/>
              </a:rPr>
              <a:t>45º</a:t>
            </a:r>
            <a:r>
              <a:rPr lang="zh-CN" altLang="en-US" b="1" dirty="0" smtClean="0">
                <a:solidFill>
                  <a:srgbClr val="006600"/>
                </a:solidFill>
                <a:latin typeface="Courier New" panose="02070309020205020404" pitchFamily="49" charset="0"/>
                <a:cs typeface="Courier New" panose="02070309020205020404" pitchFamily="49" charset="0"/>
              </a:rPr>
              <a:t>线对称</a:t>
            </a:r>
            <a:endParaRPr lang="en-US" altLang="zh-CN" b="1" dirty="0" smtClean="0">
              <a:solidFill>
                <a:srgbClr val="006600"/>
              </a:solidFill>
              <a:latin typeface="Courier New" panose="02070309020205020404" pitchFamily="49" charset="0"/>
              <a:cs typeface="Courier New" panose="02070309020205020404" pitchFamily="49" charset="0"/>
            </a:endParaRPr>
          </a:p>
          <a:p>
            <a:r>
              <a:rPr lang="en-US" altLang="zh-CN" b="1" dirty="0" smtClean="0">
                <a:solidFill>
                  <a:schemeClr val="tx1"/>
                </a:solidFill>
                <a:latin typeface="Courier New" panose="02070309020205020404" pitchFamily="49" charset="0"/>
                <a:cs typeface="Courier New" panose="02070309020205020404" pitchFamily="49" charset="0"/>
              </a:rPr>
              <a:t>{   </a:t>
            </a:r>
            <a:r>
              <a:rPr lang="en-US" altLang="zh-CN" b="1" dirty="0">
                <a:solidFill>
                  <a:schemeClr val="tx1"/>
                </a:solidFill>
                <a:latin typeface="Courier New" panose="02070309020205020404" pitchFamily="49" charset="0"/>
                <a:cs typeface="Courier New" panose="02070309020205020404" pitchFamily="49" charset="0"/>
              </a:rPr>
              <a:t>flag=1;</a:t>
            </a:r>
          </a:p>
          <a:p>
            <a:r>
              <a:rPr lang="en-US" altLang="zh-CN" b="1" dirty="0">
                <a:solidFill>
                  <a:schemeClr val="tx1"/>
                </a:solidFill>
                <a:latin typeface="Courier New" panose="02070309020205020404" pitchFamily="49" charset="0"/>
                <a:cs typeface="Courier New" panose="02070309020205020404" pitchFamily="49" charset="0"/>
              </a:rPr>
              <a:t>    </a:t>
            </a:r>
            <a:r>
              <a:rPr lang="en-US" altLang="zh-CN" b="1" dirty="0" err="1">
                <a:solidFill>
                  <a:schemeClr val="tx1"/>
                </a:solidFill>
                <a:latin typeface="Courier New" panose="02070309020205020404" pitchFamily="49" charset="0"/>
                <a:cs typeface="Courier New" panose="02070309020205020404" pitchFamily="49" charset="0"/>
              </a:rPr>
              <a:t>swap_value</a:t>
            </a:r>
            <a:r>
              <a:rPr lang="en-US" altLang="zh-CN" b="1" dirty="0">
                <a:solidFill>
                  <a:schemeClr val="tx1"/>
                </a:solidFill>
                <a:latin typeface="Courier New" panose="02070309020205020404" pitchFamily="49" charset="0"/>
                <a:cs typeface="Courier New" panose="02070309020205020404" pitchFamily="49" charset="0"/>
              </a:rPr>
              <a:t>(&amp;x1, &amp;y1);</a:t>
            </a:r>
          </a:p>
          <a:p>
            <a:r>
              <a:rPr lang="en-US" altLang="zh-CN" b="1" dirty="0">
                <a:solidFill>
                  <a:schemeClr val="tx1"/>
                </a:solidFill>
                <a:latin typeface="Courier New" panose="02070309020205020404" pitchFamily="49" charset="0"/>
                <a:cs typeface="Courier New" panose="02070309020205020404" pitchFamily="49" charset="0"/>
              </a:rPr>
              <a:t>    </a:t>
            </a:r>
            <a:r>
              <a:rPr lang="en-US" altLang="zh-CN" b="1" dirty="0" err="1">
                <a:solidFill>
                  <a:schemeClr val="tx1"/>
                </a:solidFill>
                <a:latin typeface="Courier New" panose="02070309020205020404" pitchFamily="49" charset="0"/>
                <a:cs typeface="Courier New" panose="02070309020205020404" pitchFamily="49" charset="0"/>
              </a:rPr>
              <a:t>swap_value</a:t>
            </a:r>
            <a:r>
              <a:rPr lang="en-US" altLang="zh-CN" b="1" dirty="0">
                <a:solidFill>
                  <a:schemeClr val="tx1"/>
                </a:solidFill>
                <a:latin typeface="Courier New" panose="02070309020205020404" pitchFamily="49" charset="0"/>
                <a:cs typeface="Courier New" panose="02070309020205020404" pitchFamily="49" charset="0"/>
              </a:rPr>
              <a:t>(&amp;x2, &amp;y2);</a:t>
            </a:r>
          </a:p>
          <a:p>
            <a:r>
              <a:rPr lang="en-US" altLang="zh-CN" b="1" dirty="0">
                <a:solidFill>
                  <a:schemeClr val="tx1"/>
                </a:solidFill>
                <a:latin typeface="Courier New" panose="02070309020205020404" pitchFamily="49" charset="0"/>
                <a:cs typeface="Courier New" panose="02070309020205020404" pitchFamily="49" charset="0"/>
              </a:rPr>
              <a:t>    </a:t>
            </a:r>
            <a:r>
              <a:rPr lang="en-US" altLang="zh-CN" b="1" dirty="0" err="1" smtClean="0">
                <a:solidFill>
                  <a:schemeClr val="tx1"/>
                </a:solidFill>
                <a:latin typeface="Courier New" panose="02070309020205020404" pitchFamily="49" charset="0"/>
                <a:cs typeface="Courier New" panose="02070309020205020404" pitchFamily="49" charset="0"/>
              </a:rPr>
              <a:t>swap_value</a:t>
            </a:r>
            <a:r>
              <a:rPr lang="en-US" altLang="zh-CN" b="1" dirty="0">
                <a:solidFill>
                  <a:schemeClr val="tx1"/>
                </a:solidFill>
                <a:latin typeface="Courier New" panose="02070309020205020404" pitchFamily="49" charset="0"/>
                <a:cs typeface="Courier New" panose="02070309020205020404" pitchFamily="49" charset="0"/>
              </a:rPr>
              <a:t>(&amp;dx, &amp;</a:t>
            </a:r>
            <a:r>
              <a:rPr lang="en-US" altLang="zh-CN" b="1" dirty="0" err="1">
                <a:solidFill>
                  <a:schemeClr val="tx1"/>
                </a:solidFill>
                <a:latin typeface="Courier New" panose="02070309020205020404" pitchFamily="49" charset="0"/>
                <a:cs typeface="Courier New" panose="02070309020205020404" pitchFamily="49" charset="0"/>
              </a:rPr>
              <a:t>dy</a:t>
            </a:r>
            <a:r>
              <a:rPr lang="en-US" altLang="zh-CN" b="1" dirty="0">
                <a:solidFill>
                  <a:schemeClr val="tx1"/>
                </a:solidFill>
                <a:latin typeface="Courier New" panose="02070309020205020404" pitchFamily="49" charset="0"/>
                <a:cs typeface="Courier New" panose="02070309020205020404" pitchFamily="49" charset="0"/>
              </a:rPr>
              <a:t>);</a:t>
            </a:r>
          </a:p>
          <a:p>
            <a:r>
              <a:rPr lang="en-US" altLang="zh-CN" b="1" dirty="0" smtClean="0">
                <a:solidFill>
                  <a:schemeClr val="tx1"/>
                </a:solidFill>
                <a:latin typeface="Courier New" panose="02070309020205020404" pitchFamily="49" charset="0"/>
                <a:cs typeface="Courier New" panose="02070309020205020404" pitchFamily="49" charset="0"/>
              </a:rPr>
              <a:t>}</a:t>
            </a:r>
            <a:endParaRPr lang="en-US" altLang="zh-CN" b="1" dirty="0">
              <a:solidFill>
                <a:schemeClr val="tx1"/>
              </a:solidFill>
              <a:latin typeface="Courier New" panose="02070309020205020404" pitchFamily="49" charset="0"/>
              <a:cs typeface="Courier New" panose="02070309020205020404" pitchFamily="49" charset="0"/>
            </a:endParaRPr>
          </a:p>
        </p:txBody>
      </p:sp>
      <p:sp>
        <p:nvSpPr>
          <p:cNvPr id="9" name="圆角矩形标注 8"/>
          <p:cNvSpPr/>
          <p:nvPr/>
        </p:nvSpPr>
        <p:spPr>
          <a:xfrm flipH="1">
            <a:off x="4435290" y="1747277"/>
            <a:ext cx="1277451" cy="379378"/>
          </a:xfrm>
          <a:prstGeom prst="wedgeRoundRectCallout">
            <a:avLst>
              <a:gd name="adj1" fmla="val 70583"/>
              <a:gd name="adj2" fmla="val 96003"/>
              <a:gd name="adj3" fmla="val 16667"/>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rPr>
              <a:t>左右对称</a:t>
            </a:r>
            <a:endParaRPr lang="zh-CN" altLang="en-US" sz="1400" b="1" dirty="0">
              <a:solidFill>
                <a:schemeClr val="tx1"/>
              </a:solidFill>
            </a:endParaRPr>
          </a:p>
        </p:txBody>
      </p:sp>
      <p:sp>
        <p:nvSpPr>
          <p:cNvPr id="10" name="圆角矩形标注 9"/>
          <p:cNvSpPr/>
          <p:nvPr/>
        </p:nvSpPr>
        <p:spPr>
          <a:xfrm flipH="1">
            <a:off x="4435290" y="2139821"/>
            <a:ext cx="1277451" cy="379378"/>
          </a:xfrm>
          <a:prstGeom prst="wedgeRoundRectCallout">
            <a:avLst>
              <a:gd name="adj1" fmla="val 72919"/>
              <a:gd name="adj2" fmla="val 43198"/>
              <a:gd name="adj3" fmla="val 16667"/>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rPr>
              <a:t>上下对称</a:t>
            </a:r>
            <a:endParaRPr lang="zh-CN" altLang="en-US" sz="1400" b="1" dirty="0">
              <a:solidFill>
                <a:schemeClr val="tx1"/>
              </a:solidFill>
            </a:endParaRPr>
          </a:p>
        </p:txBody>
      </p:sp>
      <p:sp>
        <p:nvSpPr>
          <p:cNvPr id="11" name="圆角矩形标注 10"/>
          <p:cNvSpPr/>
          <p:nvPr/>
        </p:nvSpPr>
        <p:spPr>
          <a:xfrm flipH="1">
            <a:off x="4603611" y="2414913"/>
            <a:ext cx="1747855" cy="379378"/>
          </a:xfrm>
          <a:prstGeom prst="wedgeRoundRectCallout">
            <a:avLst>
              <a:gd name="adj1" fmla="val 72919"/>
              <a:gd name="adj2" fmla="val 43198"/>
              <a:gd name="adj3" fmla="val 16667"/>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rPr>
              <a:t>当前显示的点</a:t>
            </a:r>
            <a:endParaRPr lang="zh-CN" altLang="en-US" sz="1400" b="1" dirty="0">
              <a:solidFill>
                <a:schemeClr val="tx1"/>
              </a:solidFill>
            </a:endParaRPr>
          </a:p>
        </p:txBody>
      </p:sp>
      <p:sp>
        <p:nvSpPr>
          <p:cNvPr id="14" name="圆角矩形标注 13"/>
          <p:cNvSpPr/>
          <p:nvPr/>
        </p:nvSpPr>
        <p:spPr>
          <a:xfrm flipH="1">
            <a:off x="3142376" y="2921243"/>
            <a:ext cx="1747855" cy="379378"/>
          </a:xfrm>
          <a:prstGeom prst="wedgeRoundRectCallout">
            <a:avLst>
              <a:gd name="adj1" fmla="val 72919"/>
              <a:gd name="adj2" fmla="val 43198"/>
              <a:gd name="adj3" fmla="val 16667"/>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rPr>
              <a:t>d</a:t>
            </a:r>
            <a:r>
              <a:rPr lang="zh-CN" altLang="en-US" sz="1400" b="1" dirty="0" smtClean="0">
                <a:solidFill>
                  <a:schemeClr val="tx1"/>
                </a:solidFill>
              </a:rPr>
              <a:t>是判别式</a:t>
            </a:r>
            <a:endParaRPr lang="zh-CN" altLang="en-US" sz="1400" b="1" dirty="0">
              <a:solidFill>
                <a:schemeClr val="tx1"/>
              </a:solidFill>
            </a:endParaRPr>
          </a:p>
        </p:txBody>
      </p:sp>
      <p:sp>
        <p:nvSpPr>
          <p:cNvPr id="15" name="圆角矩形标注 14"/>
          <p:cNvSpPr/>
          <p:nvPr/>
        </p:nvSpPr>
        <p:spPr>
          <a:xfrm flipH="1">
            <a:off x="3460728" y="3209124"/>
            <a:ext cx="1747855" cy="379378"/>
          </a:xfrm>
          <a:prstGeom prst="wedgeRoundRectCallout">
            <a:avLst>
              <a:gd name="adj1" fmla="val 72919"/>
              <a:gd name="adj2" fmla="val 43198"/>
              <a:gd name="adj3" fmla="val 16667"/>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rPr>
              <a:t>一直到终点退出</a:t>
            </a:r>
            <a:endParaRPr lang="zh-CN" altLang="en-US" sz="1400" b="1" dirty="0">
              <a:solidFill>
                <a:schemeClr val="tx1"/>
              </a:solidFill>
            </a:endParaRPr>
          </a:p>
        </p:txBody>
      </p:sp>
      <p:sp>
        <p:nvSpPr>
          <p:cNvPr id="16" name="圆角矩形标注 15"/>
          <p:cNvSpPr/>
          <p:nvPr/>
        </p:nvSpPr>
        <p:spPr>
          <a:xfrm flipH="1">
            <a:off x="2750076" y="3905520"/>
            <a:ext cx="1411209" cy="379378"/>
          </a:xfrm>
          <a:prstGeom prst="wedgeRoundRectCallout">
            <a:avLst>
              <a:gd name="adj1" fmla="val 72919"/>
              <a:gd name="adj2" fmla="val 43198"/>
              <a:gd name="adj3" fmla="val 16667"/>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rPr>
              <a:t>未超过中点</a:t>
            </a:r>
            <a:endParaRPr lang="zh-CN" altLang="en-US" sz="1400" b="1" dirty="0">
              <a:solidFill>
                <a:schemeClr val="tx1"/>
              </a:solidFill>
            </a:endParaRPr>
          </a:p>
        </p:txBody>
      </p:sp>
      <p:sp>
        <p:nvSpPr>
          <p:cNvPr id="17" name="圆角矩形标注 16"/>
          <p:cNvSpPr/>
          <p:nvPr/>
        </p:nvSpPr>
        <p:spPr>
          <a:xfrm flipH="1">
            <a:off x="3740495" y="4180863"/>
            <a:ext cx="1411209" cy="379378"/>
          </a:xfrm>
          <a:prstGeom prst="wedgeRoundRectCallout">
            <a:avLst>
              <a:gd name="adj1" fmla="val 72919"/>
              <a:gd name="adj2" fmla="val 61340"/>
              <a:gd name="adj3" fmla="val 16667"/>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rPr>
              <a:t>超过中点</a:t>
            </a:r>
            <a:endParaRPr lang="zh-CN" altLang="en-US" sz="1400" b="1" dirty="0">
              <a:solidFill>
                <a:schemeClr val="tx1"/>
              </a:solidFill>
            </a:endParaRPr>
          </a:p>
        </p:txBody>
      </p:sp>
      <p:sp>
        <p:nvSpPr>
          <p:cNvPr id="18" name="圆角矩形标注 17"/>
          <p:cNvSpPr/>
          <p:nvPr/>
        </p:nvSpPr>
        <p:spPr>
          <a:xfrm flipH="1">
            <a:off x="2579041" y="4687570"/>
            <a:ext cx="1275203" cy="379378"/>
          </a:xfrm>
          <a:prstGeom prst="wedgeRoundRectCallout">
            <a:avLst>
              <a:gd name="adj1" fmla="val 72919"/>
              <a:gd name="adj2" fmla="val 61340"/>
              <a:gd name="adj3" fmla="val 16667"/>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rPr>
              <a:t>x</a:t>
            </a:r>
            <a:r>
              <a:rPr lang="zh-CN" altLang="en-US" sz="1400" b="1" dirty="0" smtClean="0">
                <a:solidFill>
                  <a:schemeClr val="tx1"/>
                </a:solidFill>
              </a:rPr>
              <a:t>和</a:t>
            </a:r>
            <a:r>
              <a:rPr lang="en-US" altLang="zh-CN" sz="1400" b="1" dirty="0" smtClean="0">
                <a:solidFill>
                  <a:schemeClr val="tx1"/>
                </a:solidFill>
              </a:rPr>
              <a:t>y</a:t>
            </a:r>
            <a:r>
              <a:rPr lang="zh-CN" altLang="en-US" sz="1400" b="1" dirty="0" smtClean="0">
                <a:solidFill>
                  <a:schemeClr val="tx1"/>
                </a:solidFill>
              </a:rPr>
              <a:t>交换</a:t>
            </a:r>
            <a:endParaRPr lang="zh-CN" altLang="en-US" sz="1400" b="1" dirty="0">
              <a:solidFill>
                <a:schemeClr val="tx1"/>
              </a:solidFill>
            </a:endParaRPr>
          </a:p>
        </p:txBody>
      </p:sp>
      <p:pic>
        <p:nvPicPr>
          <p:cNvPr id="8" name="图片 7"/>
          <p:cNvPicPr>
            <a:picLocks noChangeAspect="1"/>
          </p:cNvPicPr>
          <p:nvPr/>
        </p:nvPicPr>
        <p:blipFill>
          <a:blip r:embed="rId2"/>
          <a:stretch>
            <a:fillRect/>
          </a:stretch>
        </p:blipFill>
        <p:spPr>
          <a:xfrm>
            <a:off x="2579041" y="4053421"/>
            <a:ext cx="6600825" cy="2867025"/>
          </a:xfrm>
          <a:prstGeom prst="rect">
            <a:avLst/>
          </a:prstGeom>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33447063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5"/>
                                        </p:tgtEl>
                                      </p:cBhvr>
                                    </p:animEffect>
                                    <p:anim calcmode="lin" valueType="num">
                                      <p:cBhvr>
                                        <p:cTn id="7" dur="1000"/>
                                        <p:tgtEl>
                                          <p:spTgt spid="5"/>
                                        </p:tgtEl>
                                        <p:attrNameLst>
                                          <p:attrName>ppt_x</p:attrName>
                                        </p:attrNameLst>
                                      </p:cBhvr>
                                      <p:tavLst>
                                        <p:tav tm="0">
                                          <p:val>
                                            <p:strVal val="ppt_x"/>
                                          </p:val>
                                        </p:tav>
                                        <p:tav tm="100000">
                                          <p:val>
                                            <p:strVal val="ppt_x"/>
                                          </p:val>
                                        </p:tav>
                                      </p:tavLst>
                                    </p:anim>
                                    <p:anim calcmode="lin" valueType="num">
                                      <p:cBhvr>
                                        <p:cTn id="8" dur="1000"/>
                                        <p:tgtEl>
                                          <p:spTgt spid="5"/>
                                        </p:tgtEl>
                                        <p:attrNameLst>
                                          <p:attrName>ppt_y</p:attrName>
                                        </p:attrNameLst>
                                      </p:cBhvr>
                                      <p:tavLst>
                                        <p:tav tm="0">
                                          <p:val>
                                            <p:strVal val="ppt_y"/>
                                          </p:val>
                                        </p:tav>
                                        <p:tav tm="100000">
                                          <p:val>
                                            <p:strVal val="ppt_y+.1"/>
                                          </p:val>
                                        </p:tav>
                                      </p:tavLst>
                                    </p:anim>
                                    <p:set>
                                      <p:cBhvr>
                                        <p:cTn id="9" dur="1" fill="hold">
                                          <p:stCondLst>
                                            <p:cond delay="999"/>
                                          </p:stCondLst>
                                        </p:cTn>
                                        <p:tgtEl>
                                          <p:spTgt spid="5"/>
                                        </p:tgtEl>
                                        <p:attrNameLst>
                                          <p:attrName>style.visibility</p:attrName>
                                        </p:attrNameLst>
                                      </p:cBhvr>
                                      <p:to>
                                        <p:strVal val="hidden"/>
                                      </p:to>
                                    </p:set>
                                  </p:childTnLst>
                                </p:cTn>
                              </p:par>
                            </p:childTnLst>
                          </p:cTn>
                        </p:par>
                        <p:par>
                          <p:cTn id="10" fill="hold">
                            <p:stCondLst>
                              <p:cond delay="1000"/>
                            </p:stCondLst>
                            <p:childTnLst>
                              <p:par>
                                <p:cTn id="11" presetID="42" presetClass="exit" presetSubtype="0" fill="hold" grpId="0" nodeType="afterEffect">
                                  <p:stCondLst>
                                    <p:cond delay="0"/>
                                  </p:stCondLst>
                                  <p:childTnLst>
                                    <p:animEffect transition="out" filter="fade">
                                      <p:cBhvr>
                                        <p:cTn id="12" dur="1000"/>
                                        <p:tgtEl>
                                          <p:spTgt spid="24579"/>
                                        </p:tgtEl>
                                      </p:cBhvr>
                                    </p:animEffect>
                                    <p:anim calcmode="lin" valueType="num">
                                      <p:cBhvr>
                                        <p:cTn id="13" dur="1000"/>
                                        <p:tgtEl>
                                          <p:spTgt spid="24579"/>
                                        </p:tgtEl>
                                        <p:attrNameLst>
                                          <p:attrName>ppt_x</p:attrName>
                                        </p:attrNameLst>
                                      </p:cBhvr>
                                      <p:tavLst>
                                        <p:tav tm="0">
                                          <p:val>
                                            <p:strVal val="ppt_x"/>
                                          </p:val>
                                        </p:tav>
                                        <p:tav tm="100000">
                                          <p:val>
                                            <p:strVal val="ppt_x"/>
                                          </p:val>
                                        </p:tav>
                                      </p:tavLst>
                                    </p:anim>
                                    <p:anim calcmode="lin" valueType="num">
                                      <p:cBhvr>
                                        <p:cTn id="14" dur="1000"/>
                                        <p:tgtEl>
                                          <p:spTgt spid="24579"/>
                                        </p:tgtEl>
                                        <p:attrNameLst>
                                          <p:attrName>ppt_y</p:attrName>
                                        </p:attrNameLst>
                                      </p:cBhvr>
                                      <p:tavLst>
                                        <p:tav tm="0">
                                          <p:val>
                                            <p:strVal val="ppt_y"/>
                                          </p:val>
                                        </p:tav>
                                        <p:tav tm="100000">
                                          <p:val>
                                            <p:strVal val="ppt_y+.1"/>
                                          </p:val>
                                        </p:tav>
                                      </p:tavLst>
                                    </p:anim>
                                    <p:set>
                                      <p:cBhvr>
                                        <p:cTn id="15" dur="1" fill="hold">
                                          <p:stCondLst>
                                            <p:cond delay="999"/>
                                          </p:stCondLst>
                                        </p:cTn>
                                        <p:tgtEl>
                                          <p:spTgt spid="2457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1000"/>
                                        <p:tgtEl>
                                          <p:spTgt spid="11"/>
                                        </p:tgtEl>
                                      </p:cBhvr>
                                    </p:animEffect>
                                    <p:anim calcmode="lin" valueType="num">
                                      <p:cBhvr>
                                        <p:cTn id="49" dur="1000" fill="hold"/>
                                        <p:tgtEl>
                                          <p:spTgt spid="11"/>
                                        </p:tgtEl>
                                        <p:attrNameLst>
                                          <p:attrName>ppt_x</p:attrName>
                                        </p:attrNameLst>
                                      </p:cBhvr>
                                      <p:tavLst>
                                        <p:tav tm="0">
                                          <p:val>
                                            <p:strVal val="#ppt_x"/>
                                          </p:val>
                                        </p:tav>
                                        <p:tav tm="100000">
                                          <p:val>
                                            <p:strVal val="#ppt_x"/>
                                          </p:val>
                                        </p:tav>
                                      </p:tavLst>
                                    </p:anim>
                                    <p:anim calcmode="lin" valueType="num">
                                      <p:cBhvr>
                                        <p:cTn id="5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1000"/>
                                        <p:tgtEl>
                                          <p:spTgt spid="14"/>
                                        </p:tgtEl>
                                      </p:cBhvr>
                                    </p:animEffect>
                                    <p:anim calcmode="lin" valueType="num">
                                      <p:cBhvr>
                                        <p:cTn id="56" dur="1000" fill="hold"/>
                                        <p:tgtEl>
                                          <p:spTgt spid="14"/>
                                        </p:tgtEl>
                                        <p:attrNameLst>
                                          <p:attrName>ppt_x</p:attrName>
                                        </p:attrNameLst>
                                      </p:cBhvr>
                                      <p:tavLst>
                                        <p:tav tm="0">
                                          <p:val>
                                            <p:strVal val="#ppt_x"/>
                                          </p:val>
                                        </p:tav>
                                        <p:tav tm="100000">
                                          <p:val>
                                            <p:strVal val="#ppt_x"/>
                                          </p:val>
                                        </p:tav>
                                      </p:tavLst>
                                    </p:anim>
                                    <p:anim calcmode="lin" valueType="num">
                                      <p:cBhvr>
                                        <p:cTn id="5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1000"/>
                                        <p:tgtEl>
                                          <p:spTgt spid="16"/>
                                        </p:tgtEl>
                                      </p:cBhvr>
                                    </p:animEffect>
                                    <p:anim calcmode="lin" valueType="num">
                                      <p:cBhvr>
                                        <p:cTn id="70" dur="1000" fill="hold"/>
                                        <p:tgtEl>
                                          <p:spTgt spid="16"/>
                                        </p:tgtEl>
                                        <p:attrNameLst>
                                          <p:attrName>ppt_x</p:attrName>
                                        </p:attrNameLst>
                                      </p:cBhvr>
                                      <p:tavLst>
                                        <p:tav tm="0">
                                          <p:val>
                                            <p:strVal val="#ppt_x"/>
                                          </p:val>
                                        </p:tav>
                                        <p:tav tm="100000">
                                          <p:val>
                                            <p:strVal val="#ppt_x"/>
                                          </p:val>
                                        </p:tav>
                                      </p:tavLst>
                                    </p:anim>
                                    <p:anim calcmode="lin" valueType="num">
                                      <p:cBhvr>
                                        <p:cTn id="7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17"/>
                                        </p:tgtEl>
                                        <p:attrNameLst>
                                          <p:attrName>style.visibility</p:attrName>
                                        </p:attrNameLst>
                                      </p:cBhvr>
                                      <p:to>
                                        <p:strVal val="visible"/>
                                      </p:to>
                                    </p:set>
                                    <p:animEffect transition="in" filter="fade">
                                      <p:cBhvr>
                                        <p:cTn id="76" dur="1000"/>
                                        <p:tgtEl>
                                          <p:spTgt spid="17"/>
                                        </p:tgtEl>
                                      </p:cBhvr>
                                    </p:animEffect>
                                    <p:anim calcmode="lin" valueType="num">
                                      <p:cBhvr>
                                        <p:cTn id="77" dur="1000" fill="hold"/>
                                        <p:tgtEl>
                                          <p:spTgt spid="17"/>
                                        </p:tgtEl>
                                        <p:attrNameLst>
                                          <p:attrName>ppt_x</p:attrName>
                                        </p:attrNameLst>
                                      </p:cBhvr>
                                      <p:tavLst>
                                        <p:tav tm="0">
                                          <p:val>
                                            <p:strVal val="#ppt_x"/>
                                          </p:val>
                                        </p:tav>
                                        <p:tav tm="100000">
                                          <p:val>
                                            <p:strVal val="#ppt_x"/>
                                          </p:val>
                                        </p:tav>
                                      </p:tavLst>
                                    </p:anim>
                                    <p:anim calcmode="lin" valueType="num">
                                      <p:cBhvr>
                                        <p:cTn id="7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fade">
                                      <p:cBhvr>
                                        <p:cTn id="83" dur="1000"/>
                                        <p:tgtEl>
                                          <p:spTgt spid="18"/>
                                        </p:tgtEl>
                                      </p:cBhvr>
                                    </p:animEffect>
                                    <p:anim calcmode="lin" valueType="num">
                                      <p:cBhvr>
                                        <p:cTn id="84" dur="1000" fill="hold"/>
                                        <p:tgtEl>
                                          <p:spTgt spid="18"/>
                                        </p:tgtEl>
                                        <p:attrNameLst>
                                          <p:attrName>ppt_x</p:attrName>
                                        </p:attrNameLst>
                                      </p:cBhvr>
                                      <p:tavLst>
                                        <p:tav tm="0">
                                          <p:val>
                                            <p:strVal val="#ppt_x"/>
                                          </p:val>
                                        </p:tav>
                                        <p:tav tm="100000">
                                          <p:val>
                                            <p:strVal val="#ppt_x"/>
                                          </p:val>
                                        </p:tav>
                                      </p:tavLst>
                                    </p:anim>
                                    <p:anim calcmode="lin" valueType="num">
                                      <p:cBhvr>
                                        <p:cTn id="8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8"/>
                                        </p:tgtEl>
                                        <p:attrNameLst>
                                          <p:attrName>style.visibility</p:attrName>
                                        </p:attrNameLst>
                                      </p:cBhvr>
                                      <p:to>
                                        <p:strVal val="visible"/>
                                      </p:to>
                                    </p:set>
                                    <p:animEffect transition="in" filter="fade">
                                      <p:cBhvr>
                                        <p:cTn id="90" dur="1000"/>
                                        <p:tgtEl>
                                          <p:spTgt spid="8"/>
                                        </p:tgtEl>
                                      </p:cBhvr>
                                    </p:animEffect>
                                    <p:anim calcmode="lin" valueType="num">
                                      <p:cBhvr>
                                        <p:cTn id="91" dur="1000" fill="hold"/>
                                        <p:tgtEl>
                                          <p:spTgt spid="8"/>
                                        </p:tgtEl>
                                        <p:attrNameLst>
                                          <p:attrName>ppt_x</p:attrName>
                                        </p:attrNameLst>
                                      </p:cBhvr>
                                      <p:tavLst>
                                        <p:tav tm="0">
                                          <p:val>
                                            <p:strVal val="#ppt_x"/>
                                          </p:val>
                                        </p:tav>
                                        <p:tav tm="100000">
                                          <p:val>
                                            <p:strVal val="#ppt_x"/>
                                          </p:val>
                                        </p:tav>
                                      </p:tavLst>
                                    </p:anim>
                                    <p:anim calcmode="lin" valueType="num">
                                      <p:cBhvr>
                                        <p:cTn id="9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nimBg="1"/>
      <p:bldP spid="3" grpId="0" animBg="1"/>
      <p:bldP spid="6" grpId="0" animBg="1"/>
      <p:bldP spid="5" grpId="0" animBg="1"/>
      <p:bldP spid="9" grpId="0" animBg="1"/>
      <p:bldP spid="10" grpId="0" animBg="1"/>
      <p:bldP spid="11" grpId="0" animBg="1"/>
      <p:bldP spid="14" grpId="0" animBg="1"/>
      <p:bldP spid="15" grpId="0" animBg="1"/>
      <p:bldP spid="16" grpId="0" animBg="1"/>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smtClean="0">
                <a:solidFill>
                  <a:srgbClr val="FF9300"/>
                </a:solidFill>
                <a:latin typeface="华文琥珀" panose="02010800040101010101" pitchFamily="2" charset="-122"/>
                <a:ea typeface="华文琥珀" panose="02010800040101010101" pitchFamily="2" charset="-122"/>
              </a:rPr>
              <a:t>3</a:t>
            </a:r>
            <a:r>
              <a:rPr lang="zh-CN" altLang="en-US" dirty="0" smtClean="0">
                <a:solidFill>
                  <a:srgbClr val="FF9300"/>
                </a:solidFill>
                <a:latin typeface="华文琥珀" panose="02010800040101010101" pitchFamily="2" charset="-122"/>
                <a:ea typeface="华文琥珀" panose="02010800040101010101" pitchFamily="2" charset="-122"/>
              </a:rPr>
              <a:t>章：二维图形生成</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nvPr>
        </p:nvGraphicFramePr>
        <p:xfrm>
          <a:off x="920096" y="1916832"/>
          <a:ext cx="674824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664617" y="2720917"/>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6" name="矩形 5"/>
          <p:cNvSpPr/>
          <p:nvPr/>
        </p:nvSpPr>
        <p:spPr>
          <a:xfrm>
            <a:off x="1675502" y="1923733"/>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299276477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59957" y="1350469"/>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659957" y="1883869"/>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2659957" y="2417269"/>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317575"/>
            <a:ext cx="8389711" cy="4267200"/>
          </a:xfrm>
          <a:prstGeom prst="rect">
            <a:avLst/>
          </a:prstGeom>
          <a:noFill/>
          <a:ln w="9525">
            <a:noFill/>
            <a:miter lim="800000"/>
            <a:headEnd/>
            <a:tailEnd/>
          </a:ln>
        </p:spPr>
        <p:txBody>
          <a:bodyPr/>
          <a:lstStyle/>
          <a:p>
            <a:pPr marL="457200" indent="-457200">
              <a:lnSpc>
                <a:spcPct val="120000"/>
              </a:lnSpc>
              <a:spcBef>
                <a:spcPct val="20000"/>
              </a:spcBef>
              <a:buClr>
                <a:srgbClr val="FF9300"/>
              </a:buClr>
              <a:buFont typeface="Wingdings" panose="05000000000000000000" pitchFamily="2" charset="2"/>
              <a:buChar char="n"/>
              <a:defRPr/>
            </a:pPr>
            <a:r>
              <a:rPr lang="zh-CN" altLang="en-US" sz="2800" b="1" dirty="0">
                <a:latin typeface="Arial" charset="0"/>
                <a:ea typeface="宋体" pitchFamily="2" charset="-122"/>
              </a:rPr>
              <a:t>二次曲线是指那些能用二次函数</a:t>
            </a:r>
          </a:p>
          <a:p>
            <a:pPr marL="457200" indent="-457200">
              <a:lnSpc>
                <a:spcPct val="120000"/>
              </a:lnSpc>
              <a:spcBef>
                <a:spcPct val="20000"/>
              </a:spcBef>
              <a:buClr>
                <a:srgbClr val="FF9300"/>
              </a:buClr>
              <a:buFont typeface="Wingdings" panose="05000000000000000000" pitchFamily="2" charset="2"/>
              <a:buChar char="n"/>
              <a:defRPr/>
            </a:pPr>
            <a:endParaRPr lang="zh-CN" altLang="en-US" sz="2800" b="1" dirty="0">
              <a:latin typeface="Arial" charset="0"/>
              <a:ea typeface="宋体" pitchFamily="2" charset="-122"/>
            </a:endParaRPr>
          </a:p>
          <a:p>
            <a:pPr marL="457200" indent="-457200">
              <a:lnSpc>
                <a:spcPct val="120000"/>
              </a:lnSpc>
              <a:spcBef>
                <a:spcPct val="20000"/>
              </a:spcBef>
              <a:buClr>
                <a:srgbClr val="FF9300"/>
              </a:buClr>
              <a:buFont typeface="Wingdings" panose="05000000000000000000" pitchFamily="2" charset="2"/>
              <a:buChar char="n"/>
              <a:defRPr/>
            </a:pPr>
            <a:endParaRPr lang="zh-CN" altLang="en-US" sz="2800" b="1" dirty="0">
              <a:latin typeface="Arial" charset="0"/>
              <a:ea typeface="宋体" pitchFamily="2" charset="-122"/>
            </a:endParaRPr>
          </a:p>
          <a:p>
            <a:pPr marL="457200" indent="-457200">
              <a:lnSpc>
                <a:spcPct val="120000"/>
              </a:lnSpc>
              <a:spcBef>
                <a:spcPct val="20000"/>
              </a:spcBef>
              <a:buClr>
                <a:srgbClr val="FF9300"/>
              </a:buClr>
              <a:buFont typeface="Wingdings" panose="05000000000000000000" pitchFamily="2" charset="2"/>
              <a:buChar char="n"/>
              <a:defRPr/>
            </a:pPr>
            <a:r>
              <a:rPr lang="zh-CN" altLang="en-US" sz="2800" b="1" dirty="0" smtClean="0">
                <a:latin typeface="Arial" charset="0"/>
                <a:ea typeface="宋体" pitchFamily="2" charset="-122"/>
              </a:rPr>
              <a:t>表示</a:t>
            </a:r>
            <a:r>
              <a:rPr lang="zh-CN" altLang="en-US" sz="2800" b="1" dirty="0">
                <a:latin typeface="Arial" charset="0"/>
                <a:ea typeface="宋体" pitchFamily="2" charset="-122"/>
              </a:rPr>
              <a:t>的曲线，包括圆弧、椭圆以及抛物线。它们的绘制通常是离散成相互连接的小直线段来逼近理想曲线的。这里主要介绍圆的绘制，其它曲线不再赘述。</a:t>
            </a:r>
          </a:p>
          <a:p>
            <a:pPr eaLnBrk="1" hangingPunct="1">
              <a:lnSpc>
                <a:spcPct val="90000"/>
              </a:lnSpc>
            </a:pPr>
            <a:endParaRPr lang="zh-CN" altLang="en-US" sz="2800" b="1" dirty="0">
              <a:solidFill>
                <a:srgbClr val="FF3300"/>
              </a:solidFill>
            </a:endParaRP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rPr>
              <a:t>3.2 </a:t>
            </a:r>
            <a:r>
              <a:rPr lang="zh-CN" altLang="en-US" sz="3600" b="1" dirty="0" smtClean="0">
                <a:latin typeface="黑体" panose="02010609060101010101" pitchFamily="49" charset="-122"/>
                <a:ea typeface="黑体" panose="02010609060101010101" pitchFamily="49" charset="-122"/>
              </a:rPr>
              <a:t>圆弧</a:t>
            </a:r>
            <a:r>
              <a:rPr lang="zh-CN" altLang="en-US" sz="3600" b="1" dirty="0">
                <a:latin typeface="黑体" panose="02010609060101010101" pitchFamily="49" charset="-122"/>
                <a:ea typeface="黑体" panose="02010609060101010101" pitchFamily="49" charset="-122"/>
              </a:rPr>
              <a:t>绘制算法</a:t>
            </a:r>
            <a:endParaRPr lang="zh-CN" altLang="en-US" sz="3600" dirty="0">
              <a:latin typeface="黑体" panose="02010609060101010101" pitchFamily="49" charset="-122"/>
              <a:ea typeface="黑体" panose="02010609060101010101" pitchFamily="49" charset="-122"/>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2122469024"/>
              </p:ext>
            </p:extLst>
          </p:nvPr>
        </p:nvGraphicFramePr>
        <p:xfrm>
          <a:off x="1409700" y="2089316"/>
          <a:ext cx="6324600" cy="685800"/>
        </p:xfrm>
        <a:graphic>
          <a:graphicData uri="http://schemas.openxmlformats.org/presentationml/2006/ole">
            <mc:AlternateContent xmlns:mc="http://schemas.openxmlformats.org/markup-compatibility/2006">
              <mc:Choice xmlns:v="urn:schemas-microsoft-com:vml" Requires="v">
                <p:oleObj spid="_x0000_s7227" name="公式" r:id="rId3" imgW="2108200" imgH="228600" progId="Equation.3">
                  <p:embed/>
                </p:oleObj>
              </mc:Choice>
              <mc:Fallback>
                <p:oleObj name="公式" r:id="rId3" imgW="21082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700" y="2089316"/>
                        <a:ext cx="6324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18727068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wipe(left)">
                                      <p:cBhvr>
                                        <p:cTn id="16"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9" name="Picture 4" descr="图片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6870" y="3744686"/>
            <a:ext cx="3197787" cy="2960914"/>
          </a:xfrm>
          <a:prstGeom prst="rect">
            <a:avLst/>
          </a:prstGeom>
          <a:solidFill>
            <a:schemeClr val="bg1"/>
          </a:solidFill>
          <a:ln>
            <a:noFill/>
          </a:ln>
          <a:effectLst>
            <a:outerShdw blurRad="50800" dist="38100" dir="13500000" algn="br" rotWithShape="0">
              <a:prstClr val="black">
                <a:alpha val="40000"/>
              </a:prstClr>
            </a:outerShdw>
          </a:effectLst>
        </p:spPr>
      </p:pic>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317575"/>
            <a:ext cx="8476796" cy="4637520"/>
          </a:xfrm>
          <a:prstGeom prst="rect">
            <a:avLst/>
          </a:prstGeom>
          <a:noFill/>
          <a:ln w="9525">
            <a:noFill/>
            <a:miter lim="800000"/>
            <a:headEnd/>
            <a:tailEnd/>
          </a:ln>
        </p:spPr>
        <p:txBody>
          <a:bodyPr/>
          <a:lstStyle/>
          <a:p>
            <a:pPr marL="342900" indent="-342900" eaLnBrk="1" hangingPunct="1">
              <a:lnSpc>
                <a:spcPct val="90000"/>
              </a:lnSpc>
              <a:buClr>
                <a:srgbClr val="FF9300"/>
              </a:buClr>
              <a:buFont typeface="Wingdings" panose="05000000000000000000" pitchFamily="2" charset="2"/>
              <a:buChar char="n"/>
            </a:pPr>
            <a:r>
              <a:rPr lang="zh-CN" altLang="en-US" sz="2400" dirty="0" smtClean="0"/>
              <a:t>整</a:t>
            </a:r>
            <a:r>
              <a:rPr lang="zh-CN" altLang="en-US" sz="2400" dirty="0"/>
              <a:t>圆绘制算法有</a:t>
            </a:r>
            <a:r>
              <a:rPr lang="zh-CN" altLang="en-US" sz="2400" b="1" dirty="0">
                <a:solidFill>
                  <a:srgbClr val="FF0000"/>
                </a:solidFill>
              </a:rPr>
              <a:t>逐点比较法</a:t>
            </a:r>
            <a:r>
              <a:rPr lang="zh-CN" altLang="en-US" sz="2400" dirty="0"/>
              <a:t>、</a:t>
            </a:r>
            <a:r>
              <a:rPr lang="en-US" altLang="zh-CN" sz="2400" b="1" dirty="0" err="1">
                <a:solidFill>
                  <a:srgbClr val="FF0000"/>
                </a:solidFill>
              </a:rPr>
              <a:t>Bresenham</a:t>
            </a:r>
            <a:r>
              <a:rPr lang="zh-CN" altLang="en-US" sz="2400" b="1" dirty="0">
                <a:solidFill>
                  <a:srgbClr val="FF0000"/>
                </a:solidFill>
              </a:rPr>
              <a:t>算法</a:t>
            </a:r>
            <a:r>
              <a:rPr lang="zh-CN" altLang="en-US" sz="2400" dirty="0"/>
              <a:t>和</a:t>
            </a:r>
            <a:r>
              <a:rPr lang="zh-CN" altLang="en-US" sz="2400" b="1" dirty="0">
                <a:solidFill>
                  <a:srgbClr val="FF0000"/>
                </a:solidFill>
              </a:rPr>
              <a:t>中点画圆法</a:t>
            </a:r>
            <a:r>
              <a:rPr lang="zh-CN" altLang="en-US" sz="2400" dirty="0"/>
              <a:t>，这些算法可以借助四路对称或八路对称来加速。四路对称是指生成</a:t>
            </a:r>
            <a:r>
              <a:rPr lang="en-US" altLang="zh-CN" sz="2400" dirty="0"/>
              <a:t>1/4</a:t>
            </a:r>
            <a:r>
              <a:rPr lang="zh-CN" altLang="en-US" sz="2400" dirty="0"/>
              <a:t>象限的圆弧，其它象限的圆弧是由已生成的一个象限对称而获得。同理，八路对称是只生成</a:t>
            </a:r>
            <a:r>
              <a:rPr lang="en-US" altLang="zh-CN" sz="2400" dirty="0"/>
              <a:t>1/8</a:t>
            </a:r>
            <a:r>
              <a:rPr lang="zh-CN" altLang="en-US" sz="2400" dirty="0"/>
              <a:t>象限的圆弧，其它部分全部由对称规则生成。</a:t>
            </a:r>
          </a:p>
          <a:p>
            <a:pPr marL="342900" indent="-342900" eaLnBrk="1" hangingPunct="1">
              <a:lnSpc>
                <a:spcPct val="90000"/>
              </a:lnSpc>
              <a:buClr>
                <a:srgbClr val="FF9300"/>
              </a:buClr>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圆心位于原点时，该圆有四条对称轴</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y</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。从而若已知圆弧上的一点</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y</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，就可以得到关于其关于四条对称轴的七个</a:t>
            </a:r>
            <a:r>
              <a:rPr lang="zh-CN" altLang="en-US" sz="2400" dirty="0" smtClean="0">
                <a:latin typeface="Times New Roman" panose="02020603050405020304" pitchFamily="18" charset="0"/>
                <a:cs typeface="Times New Roman" panose="02020603050405020304" pitchFamily="18" charset="0"/>
              </a:rPr>
              <a:t>对称点。</a:t>
            </a:r>
            <a:endParaRPr lang="zh-CN" altLang="en-US" sz="2400" dirty="0">
              <a:latin typeface="Times New Roman" panose="02020603050405020304" pitchFamily="18" charset="0"/>
              <a:cs typeface="Times New Roman" panose="02020603050405020304" pitchFamily="18" charset="0"/>
            </a:endParaRPr>
          </a:p>
          <a:p>
            <a:pPr eaLnBrk="1" hangingPunct="1">
              <a:lnSpc>
                <a:spcPct val="90000"/>
              </a:lnSpc>
            </a:pPr>
            <a:endParaRPr lang="zh-CN" altLang="en-US" sz="2400" b="1" dirty="0">
              <a:latin typeface="Times New Roman" panose="02020603050405020304" pitchFamily="18" charset="0"/>
              <a:cs typeface="Times New Roman" panose="02020603050405020304" pitchFamily="18" charset="0"/>
            </a:endParaRP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zh-CN" altLang="en-US" sz="3600" b="1" dirty="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rPr>
              <a:t>3.2.1</a:t>
            </a:r>
            <a:r>
              <a:rPr lang="en-US" altLang="zh-CN" sz="3600" b="1" dirty="0" smtClean="0">
                <a:latin typeface="黑体" panose="02010609060101010101" pitchFamily="49" charset="-122"/>
                <a:ea typeface="黑体" panose="02010609060101010101" pitchFamily="49" charset="-122"/>
                <a:cs typeface="Tahoma" panose="020B0604030504040204" pitchFamily="34" charset="0"/>
              </a:rPr>
              <a:t> </a:t>
            </a:r>
            <a:r>
              <a:rPr lang="zh-CN" altLang="en-US" sz="3600" b="1" dirty="0" smtClean="0">
                <a:latin typeface="黑体" panose="02010609060101010101" pitchFamily="49" charset="-122"/>
                <a:ea typeface="黑体" panose="02010609060101010101" pitchFamily="49" charset="-122"/>
                <a:cs typeface="Tahoma" panose="020B0604030504040204" pitchFamily="34" charset="0"/>
              </a:rPr>
              <a:t>基于</a:t>
            </a:r>
            <a:r>
              <a:rPr lang="zh-CN" altLang="en-US" sz="3600" b="1" dirty="0">
                <a:latin typeface="黑体" panose="02010609060101010101" pitchFamily="49" charset="-122"/>
                <a:ea typeface="黑体" panose="02010609060101010101" pitchFamily="49" charset="-122"/>
                <a:cs typeface="Tahoma" panose="020B0604030504040204" pitchFamily="34" charset="0"/>
              </a:rPr>
              <a:t>光栅的整圆绘制算法</a:t>
            </a:r>
            <a:endParaRPr lang="zh-CN" altLang="en-US"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937290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1000"/>
                                        <p:tgtEl>
                                          <p:spTgt spid="29"/>
                                        </p:tgtEl>
                                      </p:cBhvr>
                                    </p:animEffect>
                                    <p:anim calcmode="lin" valueType="num">
                                      <p:cBhvr>
                                        <p:cTn id="17" dur="1000" fill="hold"/>
                                        <p:tgtEl>
                                          <p:spTgt spid="29"/>
                                        </p:tgtEl>
                                        <p:attrNameLst>
                                          <p:attrName>ppt_x</p:attrName>
                                        </p:attrNameLst>
                                      </p:cBhvr>
                                      <p:tavLst>
                                        <p:tav tm="0">
                                          <p:val>
                                            <p:strVal val="#ppt_x"/>
                                          </p:val>
                                        </p:tav>
                                        <p:tav tm="100000">
                                          <p:val>
                                            <p:strVal val="#ppt_x"/>
                                          </p:val>
                                        </p:tav>
                                      </p:tavLst>
                                    </p:anim>
                                    <p:anim calcmode="lin" valueType="num">
                                      <p:cBhvr>
                                        <p:cTn id="1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892629" y="468311"/>
            <a:ext cx="7759019" cy="646331"/>
          </a:xfrm>
          <a:prstGeom prst="rect">
            <a:avLst/>
          </a:prstGeom>
        </p:spPr>
        <p:txBody>
          <a:bodyPr wrap="square">
            <a:spAutoFit/>
          </a:bodyPr>
          <a:lstStyle/>
          <a:p>
            <a:pPr lvl="0"/>
            <a:r>
              <a:rPr lang="zh-CN" altLang="en-US" sz="3600" b="1" dirty="0">
                <a:latin typeface="黑体" panose="02010609060101010101" pitchFamily="49" charset="-122"/>
                <a:ea typeface="黑体" panose="02010609060101010101" pitchFamily="49" charset="-122"/>
                <a:cs typeface="Tahoma" panose="020B0604030504040204" pitchFamily="34" charset="0"/>
              </a:rPr>
              <a:t>中点画圆算法</a:t>
            </a:r>
          </a:p>
        </p:txBody>
      </p:sp>
      <p:grpSp>
        <p:nvGrpSpPr>
          <p:cNvPr id="19" name="组合 18"/>
          <p:cNvGrpSpPr>
            <a:grpSpLocks/>
          </p:cNvGrpSpPr>
          <p:nvPr/>
        </p:nvGrpSpPr>
        <p:grpSpPr bwMode="auto">
          <a:xfrm>
            <a:off x="155575" y="1242664"/>
            <a:ext cx="8655420" cy="4999232"/>
            <a:chOff x="620617" y="74542"/>
            <a:chExt cx="8674524" cy="3491908"/>
          </a:xfrm>
        </p:grpSpPr>
        <p:sp>
          <p:nvSpPr>
            <p:cNvPr id="20" name="矩形 19"/>
            <p:cNvSpPr/>
            <p:nvPr/>
          </p:nvSpPr>
          <p:spPr>
            <a:xfrm flipV="1">
              <a:off x="620617" y="3363876"/>
              <a:ext cx="8674524"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773353" y="74542"/>
              <a:ext cx="7976378" cy="2214279"/>
            </a:xfrm>
            <a:prstGeom prst="rect">
              <a:avLst/>
            </a:prstGeom>
            <a:solidFill>
              <a:schemeClr val="bg1"/>
            </a:solidFill>
          </p:spPr>
          <p:txBody>
            <a:bodyPr wrap="square">
              <a:spAutoFit/>
            </a:bodyPr>
            <a:lstStyle/>
            <a:p>
              <a:pPr marL="342900" indent="-342900" eaLnBrk="1" hangingPunct="1">
                <a:buFont typeface="Arial" panose="020B0604020202020204" pitchFamily="34" charset="0"/>
                <a:buChar char="•"/>
              </a:pPr>
              <a:r>
                <a:rPr lang="zh-CN" altLang="en-US" sz="2000" dirty="0" smtClean="0">
                  <a:latin typeface="Times New Roman" panose="02020603050405020304" pitchFamily="18" charset="0"/>
                  <a:cs typeface="Times New Roman" panose="02020603050405020304" pitchFamily="18" charset="0"/>
                </a:rPr>
                <a:t>假设</a:t>
              </a:r>
              <a:r>
                <a:rPr lang="en-US" altLang="zh-CN" sz="2000" i="1" dirty="0">
                  <a:latin typeface="Times New Roman" panose="02020603050405020304" pitchFamily="18" charset="0"/>
                  <a:cs typeface="Times New Roman" panose="02020603050405020304" pitchFamily="18" charset="0"/>
                </a:rPr>
                <a:t>P</a:t>
              </a:r>
              <a:r>
                <a:rPr lang="zh-CN" altLang="en-US" sz="2000" dirty="0">
                  <a:latin typeface="Times New Roman" panose="02020603050405020304" pitchFamily="18" charset="0"/>
                  <a:cs typeface="Times New Roman" panose="02020603050405020304" pitchFamily="18" charset="0"/>
                </a:rPr>
                <a:t>为当前点亮象素，那么下一个点亮的象素可能是</a:t>
              </a:r>
              <a:r>
                <a:rPr lang="en-US" altLang="zh-CN" sz="2000" i="1" dirty="0" smtClean="0">
                  <a:latin typeface="Times New Roman" panose="02020603050405020304" pitchFamily="18" charset="0"/>
                  <a:cs typeface="Times New Roman" panose="02020603050405020304" pitchFamily="18" charset="0"/>
                </a:rPr>
                <a:t>T </a:t>
              </a:r>
              <a:r>
                <a:rPr lang="en-US" altLang="zh-CN" sz="2000" dirty="0" smtClean="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x</a:t>
              </a:r>
              <a:r>
                <a:rPr lang="en-US" altLang="zh-CN" sz="2000" i="1" baseline="-25000"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+1, </a:t>
              </a:r>
              <a:r>
                <a:rPr lang="en-US" altLang="zh-CN" sz="2000" i="1" dirty="0" err="1">
                  <a:latin typeface="Times New Roman" panose="02020603050405020304" pitchFamily="18" charset="0"/>
                  <a:cs typeface="Times New Roman" panose="02020603050405020304" pitchFamily="18" charset="0"/>
                </a:rPr>
                <a:t>y</a:t>
              </a:r>
              <a:r>
                <a:rPr lang="en-US" altLang="zh-CN" sz="2000" i="1" baseline="-25000" dirty="0" err="1">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或</a:t>
              </a:r>
              <a:r>
                <a:rPr lang="en-US" altLang="zh-CN" sz="2000" i="1" dirty="0" smtClean="0">
                  <a:latin typeface="Times New Roman" panose="02020603050405020304" pitchFamily="18" charset="0"/>
                  <a:cs typeface="Times New Roman" panose="02020603050405020304" pitchFamily="18" charset="0"/>
                </a:rPr>
                <a:t>S </a:t>
              </a:r>
              <a:r>
                <a:rPr lang="en-US" altLang="zh-CN" sz="2000" dirty="0" smtClean="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x</a:t>
              </a:r>
              <a:r>
                <a:rPr lang="en-US" altLang="zh-CN" sz="2000" i="1" baseline="-25000"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+1, </a:t>
              </a:r>
              <a:r>
                <a:rPr lang="en-US" altLang="zh-CN" sz="2000" i="1" dirty="0" err="1">
                  <a:latin typeface="Times New Roman" panose="02020603050405020304" pitchFamily="18" charset="0"/>
                  <a:cs typeface="Times New Roman" panose="02020603050405020304" pitchFamily="18" charset="0"/>
                </a:rPr>
                <a:t>y</a:t>
              </a:r>
              <a:r>
                <a:rPr lang="en-US" altLang="zh-CN" sz="2000" i="1" baseline="-25000" dirty="0" err="1">
                  <a:latin typeface="Times New Roman" panose="02020603050405020304" pitchFamily="18" charset="0"/>
                  <a:cs typeface="Times New Roman" panose="02020603050405020304" pitchFamily="18" charset="0"/>
                </a:rPr>
                <a:t>p</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- 1)</a:t>
              </a:r>
              <a:r>
                <a:rPr lang="zh-CN" altLang="en-US" sz="2000" dirty="0">
                  <a:latin typeface="Times New Roman" panose="02020603050405020304" pitchFamily="18" charset="0"/>
                  <a:cs typeface="Times New Roman" panose="02020603050405020304" pitchFamily="18" charset="0"/>
                </a:rPr>
                <a:t>。</a:t>
              </a:r>
            </a:p>
            <a:p>
              <a:pPr marL="342900" indent="-342900" eaLnBrk="1" hangingPunct="1">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令</a:t>
              </a:r>
              <a:r>
                <a:rPr lang="en-US" altLang="zh-CN" sz="2000" i="1" dirty="0">
                  <a:latin typeface="Times New Roman" panose="02020603050405020304" pitchFamily="18" charset="0"/>
                  <a:cs typeface="Times New Roman" panose="02020603050405020304" pitchFamily="18" charset="0"/>
                </a:rPr>
                <a:t>M</a:t>
              </a:r>
              <a:r>
                <a:rPr lang="zh-CN" altLang="en-US" sz="2000" dirty="0">
                  <a:latin typeface="Times New Roman" panose="02020603050405020304" pitchFamily="18" charset="0"/>
                  <a:cs typeface="Times New Roman" panose="02020603050405020304" pitchFamily="18" charset="0"/>
                </a:rPr>
                <a:t>为</a:t>
              </a:r>
              <a:r>
                <a:rPr lang="en-US" altLang="zh-CN" sz="2000" i="1"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和</a:t>
              </a:r>
              <a:r>
                <a:rPr lang="en-US" altLang="zh-CN" sz="2000" i="1"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和中点，</a:t>
              </a:r>
              <a:r>
                <a:rPr lang="en-US" altLang="zh-CN" sz="2000" i="1" dirty="0">
                  <a:latin typeface="Times New Roman" panose="02020603050405020304" pitchFamily="18" charset="0"/>
                  <a:cs typeface="Times New Roman" panose="02020603050405020304" pitchFamily="18" charset="0"/>
                </a:rPr>
                <a:t>M</a:t>
              </a:r>
              <a:r>
                <a:rPr lang="zh-CN" altLang="en-US" sz="2000" dirty="0">
                  <a:latin typeface="Times New Roman" panose="02020603050405020304" pitchFamily="18" charset="0"/>
                  <a:cs typeface="Times New Roman" panose="02020603050405020304" pitchFamily="18" charset="0"/>
                </a:rPr>
                <a:t>的坐标</a:t>
              </a:r>
              <a:r>
                <a:rPr lang="zh-CN" altLang="en-US" sz="2000" dirty="0" smtClean="0">
                  <a:latin typeface="Times New Roman" panose="02020603050405020304" pitchFamily="18" charset="0"/>
                  <a:cs typeface="Times New Roman" panose="02020603050405020304" pitchFamily="18" charset="0"/>
                </a:rPr>
                <a:t>为 </a:t>
              </a:r>
              <a:r>
                <a:rPr lang="en-US" altLang="zh-CN" sz="2000" dirty="0" smtClean="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x</a:t>
              </a:r>
              <a:r>
                <a:rPr lang="en-US" altLang="zh-CN" sz="2000" i="1" baseline="-25000" dirty="0" err="1">
                  <a:latin typeface="Times New Roman" panose="02020603050405020304" pitchFamily="18" charset="0"/>
                  <a:cs typeface="Times New Roman" panose="02020603050405020304" pitchFamily="18" charset="0"/>
                </a:rPr>
                <a:t>p</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+ 1, </a:t>
              </a:r>
              <a:r>
                <a:rPr lang="en-US" altLang="zh-CN" sz="2000" i="1" dirty="0" err="1">
                  <a:latin typeface="Times New Roman" panose="02020603050405020304" pitchFamily="18" charset="0"/>
                  <a:cs typeface="Times New Roman" panose="02020603050405020304" pitchFamily="18" charset="0"/>
                </a:rPr>
                <a:t>y</a:t>
              </a:r>
              <a:r>
                <a:rPr lang="en-US" altLang="zh-CN" sz="2000" i="1" baseline="-25000" dirty="0" err="1">
                  <a:latin typeface="Times New Roman" panose="02020603050405020304" pitchFamily="18" charset="0"/>
                  <a:cs typeface="Times New Roman" panose="02020603050405020304" pitchFamily="18" charset="0"/>
                </a:rPr>
                <a:t>p</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- 0.5)</a:t>
              </a:r>
              <a:r>
                <a:rPr lang="zh-CN" altLang="en-US" sz="2000" dirty="0">
                  <a:latin typeface="Times New Roman" panose="02020603050405020304" pitchFamily="18" charset="0"/>
                  <a:cs typeface="Times New Roman" panose="02020603050405020304" pitchFamily="18" charset="0"/>
                </a:rPr>
                <a:t>。</a:t>
              </a:r>
            </a:p>
            <a:p>
              <a:pPr eaLnBrk="1" hangingPunct="1"/>
              <a:r>
                <a:rPr lang="zh-CN" altLang="en-US" sz="2000" dirty="0" smtClean="0">
                  <a:latin typeface="Times New Roman" panose="02020603050405020304" pitchFamily="18" charset="0"/>
                  <a:cs typeface="Times New Roman" panose="02020603050405020304" pitchFamily="18" charset="0"/>
                </a:rPr>
                <a:t>    构造</a:t>
              </a:r>
              <a:r>
                <a:rPr lang="zh-CN" altLang="en-US" sz="2000" dirty="0">
                  <a:latin typeface="Times New Roman" panose="02020603050405020304" pitchFamily="18" charset="0"/>
                  <a:cs typeface="Times New Roman" panose="02020603050405020304" pitchFamily="18" charset="0"/>
                </a:rPr>
                <a:t>一个函数</a:t>
              </a:r>
              <a:endParaRPr lang="zh-CN" altLang="en-US" sz="2000" i="1" dirty="0">
                <a:latin typeface="Times New Roman" panose="02020603050405020304" pitchFamily="18" charset="0"/>
                <a:cs typeface="Times New Roman" panose="02020603050405020304" pitchFamily="18" charset="0"/>
              </a:endParaRPr>
            </a:p>
            <a:p>
              <a:pPr eaLnBrk="1" hangingPunct="1"/>
              <a:endParaRPr lang="zh-CN" altLang="en-US" sz="2000" i="1" dirty="0">
                <a:latin typeface="Times New Roman" panose="02020603050405020304" pitchFamily="18" charset="0"/>
                <a:cs typeface="Times New Roman" panose="02020603050405020304" pitchFamily="18" charset="0"/>
              </a:endParaRPr>
            </a:p>
            <a:p>
              <a:pPr eaLnBrk="1" hangingPunct="1"/>
              <a:endParaRPr lang="zh-CN" altLang="en-US" sz="2000" i="1" dirty="0">
                <a:latin typeface="Times New Roman" panose="02020603050405020304" pitchFamily="18" charset="0"/>
                <a:cs typeface="Times New Roman" panose="02020603050405020304" pitchFamily="18" charset="0"/>
              </a:endParaRPr>
            </a:p>
            <a:p>
              <a:pPr eaLnBrk="1" hangingPunct="1"/>
              <a:r>
                <a:rPr lang="zh-CN" altLang="en-US" sz="2000" dirty="0" smtClean="0">
                  <a:latin typeface="Times New Roman" panose="02020603050405020304" pitchFamily="18" charset="0"/>
                  <a:cs typeface="Times New Roman" panose="02020603050405020304" pitchFamily="18" charset="0"/>
                </a:rPr>
                <a:t>    将</a:t>
              </a:r>
              <a:r>
                <a:rPr lang="zh-CN" altLang="en-US" sz="2000" dirty="0">
                  <a:latin typeface="Times New Roman" panose="02020603050405020304" pitchFamily="18" charset="0"/>
                  <a:cs typeface="Times New Roman" panose="02020603050405020304" pitchFamily="18" charset="0"/>
                </a:rPr>
                <a:t>中点</a:t>
              </a:r>
              <a:r>
                <a:rPr lang="en-US" altLang="zh-CN" sz="2000" i="1" dirty="0">
                  <a:latin typeface="Times New Roman" panose="02020603050405020304" pitchFamily="18" charset="0"/>
                  <a:cs typeface="Times New Roman" panose="02020603050405020304" pitchFamily="18" charset="0"/>
                </a:rPr>
                <a:t>M</a:t>
              </a:r>
              <a:r>
                <a:rPr lang="zh-CN" altLang="en-US" sz="2000" dirty="0">
                  <a:latin typeface="Times New Roman" panose="02020603050405020304" pitchFamily="18" charset="0"/>
                  <a:cs typeface="Times New Roman" panose="02020603050405020304" pitchFamily="18" charset="0"/>
                </a:rPr>
                <a:t>的坐标代入函数，则有如下结论：</a:t>
              </a:r>
            </a:p>
            <a:p>
              <a:pPr eaLnBrk="1" hangingPunct="1"/>
              <a:r>
                <a:rPr lang="zh-CN" altLang="en-US" sz="2000" dirty="0" smtClean="0">
                  <a:latin typeface="Times New Roman" panose="02020603050405020304" pitchFamily="18" charset="0"/>
                  <a:cs typeface="Times New Roman" panose="02020603050405020304" pitchFamily="18" charset="0"/>
                </a:rPr>
                <a:t>    若</a:t>
              </a:r>
              <a:r>
                <a:rPr lang="en-US" altLang="zh-CN" sz="2000" i="1" dirty="0">
                  <a:latin typeface="Times New Roman" panose="02020603050405020304" pitchFamily="18" charset="0"/>
                  <a:cs typeface="Times New Roman" panose="02020603050405020304" pitchFamily="18" charset="0"/>
                </a:rPr>
                <a:t>F</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)&lt;0</a:t>
              </a:r>
              <a:r>
                <a:rPr lang="zh-CN" altLang="en-US"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M</a:t>
              </a:r>
              <a:r>
                <a:rPr lang="zh-CN" altLang="en-US" sz="2000" dirty="0">
                  <a:latin typeface="Times New Roman" panose="02020603050405020304" pitchFamily="18" charset="0"/>
                  <a:cs typeface="Times New Roman" panose="02020603050405020304" pitchFamily="18" charset="0"/>
                </a:rPr>
                <a:t>在圆内，此时下一个点取</a:t>
              </a:r>
              <a:r>
                <a:rPr lang="en-US" altLang="zh-CN" sz="2000" i="1"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a:t>
              </a:r>
            </a:p>
            <a:p>
              <a:pPr eaLnBrk="1" hangingPunct="1"/>
              <a:r>
                <a:rPr lang="zh-CN" altLang="en-US" sz="2000" dirty="0" smtClean="0">
                  <a:latin typeface="Times New Roman" panose="02020603050405020304" pitchFamily="18" charset="0"/>
                  <a:cs typeface="Times New Roman" panose="02020603050405020304" pitchFamily="18" charset="0"/>
                </a:rPr>
                <a:t>    若</a:t>
              </a:r>
              <a:r>
                <a:rPr lang="en-US" altLang="zh-CN" sz="2000" i="1" dirty="0">
                  <a:latin typeface="Times New Roman" panose="02020603050405020304" pitchFamily="18" charset="0"/>
                  <a:cs typeface="Times New Roman" panose="02020603050405020304" pitchFamily="18" charset="0"/>
                </a:rPr>
                <a:t>F</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M</a:t>
              </a:r>
              <a:r>
                <a:rPr lang="en-US" altLang="zh-CN" sz="2000" dirty="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M</a:t>
              </a:r>
              <a:r>
                <a:rPr lang="zh-CN" altLang="en-US" sz="2000" dirty="0">
                  <a:latin typeface="Times New Roman" panose="02020603050405020304" pitchFamily="18" charset="0"/>
                  <a:cs typeface="Times New Roman" panose="02020603050405020304" pitchFamily="18" charset="0"/>
                </a:rPr>
                <a:t>在圆上或圆外，此时下一个点取</a:t>
              </a:r>
              <a:r>
                <a:rPr lang="en-US" altLang="zh-CN" sz="2000" i="1"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a:t>
              </a:r>
              <a:endParaRPr lang="zh-TW" altLang="en-US" sz="2000" dirty="0">
                <a:latin typeface="Times New Roman" panose="02020603050405020304" pitchFamily="18" charset="0"/>
                <a:cs typeface="Times New Roman" panose="02020603050405020304" pitchFamily="18" charset="0"/>
              </a:endParaRPr>
            </a:p>
            <a:p>
              <a:pPr eaLnBrk="1" hangingPunct="1"/>
              <a:endParaRPr lang="en-US" altLang="zh-CN" sz="2000" i="1" dirty="0">
                <a:latin typeface="Times New Roman" panose="02020603050405020304" pitchFamily="18" charset="0"/>
                <a:cs typeface="Times New Roman" panose="02020603050405020304" pitchFamily="18" charset="0"/>
              </a:endParaRPr>
            </a:p>
          </p:txBody>
        </p:sp>
      </p:grpSp>
      <p:graphicFrame>
        <p:nvGraphicFramePr>
          <p:cNvPr id="8" name="Object 7"/>
          <p:cNvGraphicFramePr>
            <a:graphicFrameLocks noChangeAspect="1"/>
          </p:cNvGraphicFramePr>
          <p:nvPr>
            <p:extLst>
              <p:ext uri="{D42A27DB-BD31-4B8C-83A1-F6EECF244321}">
                <p14:modId xmlns:p14="http://schemas.microsoft.com/office/powerpoint/2010/main" val="3910613547"/>
              </p:ext>
            </p:extLst>
          </p:nvPr>
        </p:nvGraphicFramePr>
        <p:xfrm>
          <a:off x="1974509" y="2576033"/>
          <a:ext cx="2797629" cy="480076"/>
        </p:xfrm>
        <a:graphic>
          <a:graphicData uri="http://schemas.openxmlformats.org/presentationml/2006/ole">
            <mc:AlternateContent xmlns:mc="http://schemas.openxmlformats.org/markup-compatibility/2006">
              <mc:Choice xmlns:v="urn:schemas-microsoft-com:vml" Requires="v">
                <p:oleObj spid="_x0000_s8253" name="公式" r:id="rId4" imgW="1333500" imgH="228600" progId="Equation.3">
                  <p:embed/>
                </p:oleObj>
              </mc:Choice>
              <mc:Fallback>
                <p:oleObj name="公式" r:id="rId4" imgW="13335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4509" y="2576033"/>
                        <a:ext cx="2797629" cy="480076"/>
                      </a:xfrm>
                      <a:prstGeom prst="rect">
                        <a:avLst/>
                      </a:prstGeom>
                      <a:noFill/>
                      <a:ln>
                        <a:noFill/>
                      </a:ln>
                      <a:effectLst/>
                    </p:spPr>
                  </p:pic>
                </p:oleObj>
              </mc:Fallback>
            </mc:AlternateContent>
          </a:graphicData>
        </a:graphic>
      </p:graphicFrame>
      <p:pic>
        <p:nvPicPr>
          <p:cNvPr id="9" name="Picture 4" descr="图片1"/>
          <p:cNvPicPr>
            <a:picLocks noChangeAspect="1" noChangeArrowheads="1"/>
          </p:cNvPicPr>
          <p:nvPr/>
        </p:nvPicPr>
        <p:blipFill>
          <a:blip r:embed="rId6" cstate="print">
            <a:extLst>
              <a:ext uri="{28A0092B-C50C-407E-A947-70E740481C1C}">
                <a14:useLocalDpi xmlns:a14="http://schemas.microsoft.com/office/drawing/2010/main" val="0"/>
              </a:ext>
            </a:extLst>
          </a:blip>
          <a:srcRect l="43939" t="7825" r="5440" b="63817"/>
          <a:stretch>
            <a:fillRect/>
          </a:stretch>
        </p:blipFill>
        <p:spPr>
          <a:xfrm>
            <a:off x="6074230" y="3156857"/>
            <a:ext cx="2971800" cy="2667000"/>
          </a:xfrm>
          <a:prstGeom prst="rect">
            <a:avLst/>
          </a:prstGeom>
          <a:solidFill>
            <a:schemeClr val="bg1"/>
          </a:solidFill>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4300206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19"/>
                                        </p:tgtEl>
                                        <p:attrNameLst>
                                          <p:attrName>ppt_x</p:attrName>
                                          <p:attrName>ppt_y</p:attrName>
                                        </p:attrNameLst>
                                      </p:cBhvr>
                                    </p:animMotion>
                                    <p:animEffect transition="in" filter="fade">
                                      <p:cBhvr>
                                        <p:cTn id="9" dur="2000"/>
                                        <p:tgtEl>
                                          <p:spTgt spid="19"/>
                                        </p:tgtEl>
                                      </p:cBhvr>
                                    </p:animEffect>
                                  </p:childTnLst>
                                </p:cTn>
                              </p:par>
                              <p:par>
                                <p:cTn id="10" presetID="5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Scale>
                                      <p:cBhvr>
                                        <p:cTn id="12" dur="2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2000" decel="50000" fill="hold">
                                          <p:stCondLst>
                                            <p:cond delay="0"/>
                                          </p:stCondLst>
                                        </p:cTn>
                                        <p:tgtEl>
                                          <p:spTgt spid="8"/>
                                        </p:tgtEl>
                                        <p:attrNameLst>
                                          <p:attrName>ppt_x</p:attrName>
                                          <p:attrName>ppt_y</p:attrName>
                                        </p:attrNameLst>
                                      </p:cBhvr>
                                    </p:animMotion>
                                    <p:animEffect transition="in" filter="fade">
                                      <p:cBhvr>
                                        <p:cTn id="14" dur="2000"/>
                                        <p:tgtEl>
                                          <p:spTgt spid="8"/>
                                        </p:tgtEl>
                                      </p:cBhvr>
                                    </p:animEffect>
                                  </p:childTnLst>
                                </p:cTn>
                              </p:par>
                            </p:childTnLst>
                          </p:cTn>
                        </p:par>
                        <p:par>
                          <p:cTn id="15" fill="hold">
                            <p:stCondLst>
                              <p:cond delay="2000"/>
                            </p:stCondLst>
                            <p:childTnLst>
                              <p:par>
                                <p:cTn id="16" presetID="42"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892629" y="468311"/>
            <a:ext cx="7759019" cy="646331"/>
          </a:xfrm>
          <a:prstGeom prst="rect">
            <a:avLst/>
          </a:prstGeom>
        </p:spPr>
        <p:txBody>
          <a:bodyPr wrap="square">
            <a:spAutoFit/>
          </a:bodyPr>
          <a:lstStyle/>
          <a:p>
            <a:pPr lvl="0"/>
            <a:r>
              <a:rPr lang="zh-CN" altLang="en-US" sz="3600" b="1" dirty="0">
                <a:latin typeface="黑体" panose="02010609060101010101" pitchFamily="49" charset="-122"/>
                <a:ea typeface="黑体" panose="02010609060101010101" pitchFamily="49" charset="-122"/>
                <a:cs typeface="Tahoma" panose="020B0604030504040204" pitchFamily="34" charset="0"/>
              </a:rPr>
              <a:t>中点画圆算法</a:t>
            </a:r>
          </a:p>
        </p:txBody>
      </p:sp>
      <p:grpSp>
        <p:nvGrpSpPr>
          <p:cNvPr id="19" name="组合 18"/>
          <p:cNvGrpSpPr>
            <a:grpSpLocks/>
          </p:cNvGrpSpPr>
          <p:nvPr/>
        </p:nvGrpSpPr>
        <p:grpSpPr bwMode="auto">
          <a:xfrm>
            <a:off x="155575" y="1242664"/>
            <a:ext cx="8655420" cy="5016758"/>
            <a:chOff x="620617" y="74542"/>
            <a:chExt cx="8674524" cy="3504149"/>
          </a:xfrm>
        </p:grpSpPr>
        <p:sp>
          <p:nvSpPr>
            <p:cNvPr id="20" name="矩形 19"/>
            <p:cNvSpPr/>
            <p:nvPr/>
          </p:nvSpPr>
          <p:spPr>
            <a:xfrm flipV="1">
              <a:off x="620617" y="3363876"/>
              <a:ext cx="8674524"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773353" y="74542"/>
              <a:ext cx="8521788" cy="3504149"/>
            </a:xfrm>
            <a:prstGeom prst="rect">
              <a:avLst/>
            </a:prstGeom>
            <a:solidFill>
              <a:schemeClr val="bg1"/>
            </a:solidFill>
          </p:spPr>
          <p:txBody>
            <a:bodyPr wrap="square">
              <a:spAutoFit/>
            </a:bodyPr>
            <a:lstStyle/>
            <a:p>
              <a:pPr marL="342900" indent="-342900" eaLnBrk="1" hangingPunct="1">
                <a:buClr>
                  <a:srgbClr val="FF9300"/>
                </a:buClr>
                <a:buFont typeface="Wingdings" panose="05000000000000000000" pitchFamily="2" charset="2"/>
                <a:buChar char="n"/>
              </a:pPr>
              <a:r>
                <a:rPr lang="zh-CN" altLang="en-US" sz="2000" dirty="0"/>
                <a:t>为此，可采用如下判别式</a:t>
              </a:r>
              <a:endParaRPr lang="zh-CN" altLang="en-US" sz="2000" i="1" dirty="0"/>
            </a:p>
            <a:p>
              <a:pPr eaLnBrk="1" hangingPunct="1">
                <a:buFontTx/>
                <a:buNone/>
              </a:pPr>
              <a:endParaRPr lang="zh-CN" altLang="en-US" sz="2000" i="1" dirty="0"/>
            </a:p>
            <a:p>
              <a:pPr eaLnBrk="1" hangingPunct="1">
                <a:buFontTx/>
                <a:buNone/>
              </a:pPr>
              <a:endParaRPr lang="zh-CN" altLang="en-US" sz="2000" dirty="0"/>
            </a:p>
            <a:p>
              <a:pPr eaLnBrk="1" hangingPunct="1">
                <a:buFontTx/>
                <a:buNone/>
              </a:pPr>
              <a:r>
                <a:rPr lang="zh-CN" altLang="en-US" sz="2000" dirty="0">
                  <a:latin typeface="Times New Roman" panose="02020603050405020304" pitchFamily="18" charset="0"/>
                  <a:cs typeface="Times New Roman" panose="02020603050405020304" pitchFamily="18" charset="0"/>
                </a:rPr>
                <a:t>假定当前判别式</a:t>
              </a:r>
              <a:r>
                <a:rPr lang="en-US" altLang="zh-CN" sz="2000" i="1"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为已知，且</a:t>
              </a:r>
              <a:r>
                <a:rPr lang="en-US" altLang="zh-CN" sz="2000" i="1" dirty="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&lt;0</a:t>
              </a:r>
              <a:r>
                <a:rPr lang="zh-CN" altLang="en-US" sz="2000" dirty="0">
                  <a:latin typeface="Times New Roman" panose="02020603050405020304" pitchFamily="18" charset="0"/>
                  <a:cs typeface="Times New Roman" panose="02020603050405020304" pitchFamily="18" charset="0"/>
                </a:rPr>
                <a:t>，则</a:t>
              </a:r>
              <a:r>
                <a:rPr lang="en-US" altLang="zh-CN" sz="2000" i="1"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被选为新的点亮象素，那么再下一</a:t>
              </a:r>
              <a:r>
                <a:rPr lang="zh-CN" altLang="en-US" sz="2000" dirty="0" smtClean="0">
                  <a:latin typeface="Times New Roman" panose="02020603050405020304" pitchFamily="18" charset="0"/>
                  <a:cs typeface="Times New Roman" panose="02020603050405020304" pitchFamily="18" charset="0"/>
                </a:rPr>
                <a:t>个像素</a:t>
              </a:r>
              <a:r>
                <a:rPr lang="zh-CN" altLang="en-US" sz="2000" dirty="0">
                  <a:latin typeface="Times New Roman" panose="02020603050405020304" pitchFamily="18" charset="0"/>
                  <a:cs typeface="Times New Roman" panose="02020603050405020304" pitchFamily="18" charset="0"/>
                </a:rPr>
                <a:t>的判别式为</a:t>
              </a:r>
              <a:endParaRPr lang="zh-CN" altLang="en-US" sz="2000" i="1" dirty="0">
                <a:latin typeface="Times New Roman" panose="02020603050405020304" pitchFamily="18" charset="0"/>
                <a:cs typeface="Times New Roman" panose="02020603050405020304" pitchFamily="18" charset="0"/>
              </a:endParaRPr>
            </a:p>
            <a:p>
              <a:pPr eaLnBrk="1" hangingPunct="1">
                <a:buFontTx/>
                <a:buNone/>
              </a:pPr>
              <a:endParaRPr lang="zh-CN" altLang="en-US" sz="2000" i="1" dirty="0"/>
            </a:p>
            <a:p>
              <a:pPr eaLnBrk="1" hangingPunct="1">
                <a:buFontTx/>
                <a:buNone/>
              </a:pPr>
              <a:endParaRPr lang="zh-CN" altLang="en-US" sz="2000" dirty="0"/>
            </a:p>
            <a:p>
              <a:pPr eaLnBrk="1" hangingPunct="1">
                <a:buFontTx/>
                <a:buNone/>
              </a:pPr>
              <a:endParaRPr lang="zh-CN" altLang="en-US" sz="2000" dirty="0"/>
            </a:p>
            <a:p>
              <a:pPr eaLnBrk="1" hangingPunct="1">
                <a:buFontTx/>
                <a:buNone/>
              </a:pPr>
              <a:endParaRPr lang="zh-CN" altLang="en-US" sz="2000" dirty="0"/>
            </a:p>
            <a:p>
              <a:pPr eaLnBrk="1" hangingPunct="1">
                <a:buFontTx/>
                <a:buNone/>
              </a:pPr>
              <a:r>
                <a:rPr lang="zh-CN" altLang="en-US" sz="2000" dirty="0">
                  <a:latin typeface="Times New Roman" panose="02020603050405020304" pitchFamily="18" charset="0"/>
                  <a:cs typeface="Times New Roman" panose="02020603050405020304" pitchFamily="18" charset="0"/>
                </a:rPr>
                <a:t>故</a:t>
              </a:r>
              <a:r>
                <a:rPr lang="en-US" altLang="zh-CN" sz="2000" i="1"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的增量为</a:t>
              </a:r>
              <a:r>
                <a:rPr lang="en-US" altLang="zh-CN" sz="2000" dirty="0">
                  <a:latin typeface="Times New Roman" panose="02020603050405020304" pitchFamily="18" charset="0"/>
                  <a:cs typeface="Times New Roman" panose="02020603050405020304" pitchFamily="18" charset="0"/>
                </a:rPr>
                <a:t>2</a:t>
              </a:r>
              <a:r>
                <a:rPr lang="en-US" altLang="zh-CN" sz="2000" i="1" dirty="0">
                  <a:latin typeface="Times New Roman" panose="02020603050405020304" pitchFamily="18" charset="0"/>
                  <a:cs typeface="Times New Roman" panose="02020603050405020304" pitchFamily="18" charset="0"/>
                </a:rPr>
                <a:t>x</a:t>
              </a:r>
              <a:r>
                <a:rPr lang="en-US" altLang="zh-CN" sz="2000" i="1" baseline="-25000" dirty="0">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 + 3</a:t>
              </a:r>
              <a:r>
                <a:rPr lang="zh-CN" altLang="en-US" sz="2000" dirty="0">
                  <a:latin typeface="Times New Roman" panose="02020603050405020304" pitchFamily="18" charset="0"/>
                  <a:cs typeface="Times New Roman" panose="02020603050405020304" pitchFamily="18" charset="0"/>
                </a:rPr>
                <a:t>。</a:t>
              </a:r>
            </a:p>
            <a:p>
              <a:pPr eaLnBrk="1" hangingPunct="1">
                <a:buFontTx/>
                <a:buNone/>
              </a:pPr>
              <a:r>
                <a:rPr lang="zh-CN" altLang="en-US" sz="2000" dirty="0" smtClean="0">
                  <a:latin typeface="Times New Roman" panose="02020603050405020304" pitchFamily="18" charset="0"/>
                  <a:cs typeface="Times New Roman" panose="02020603050405020304" pitchFamily="18" charset="0"/>
                </a:rPr>
                <a:t>若</a:t>
              </a:r>
              <a:r>
                <a:rPr lang="en-US" altLang="zh-CN" sz="2000" i="1" dirty="0" smtClean="0">
                  <a:latin typeface="Times New Roman" panose="02020603050405020304" pitchFamily="18" charset="0"/>
                  <a:cs typeface="Times New Roman" panose="02020603050405020304" pitchFamily="18" charset="0"/>
                </a:rPr>
                <a:t>d</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0</a:t>
              </a:r>
              <a:r>
                <a:rPr lang="zh-CN" altLang="en-US" sz="2000" dirty="0">
                  <a:latin typeface="Times New Roman" panose="02020603050405020304" pitchFamily="18" charset="0"/>
                  <a:cs typeface="Times New Roman" panose="02020603050405020304" pitchFamily="18" charset="0"/>
                </a:rPr>
                <a:t>，则</a:t>
              </a:r>
              <a:r>
                <a:rPr lang="en-US" altLang="zh-CN" sz="2000" i="1"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被选为新的点</a:t>
              </a:r>
              <a:r>
                <a:rPr lang="zh-CN" altLang="en-US" sz="2000" dirty="0" smtClean="0">
                  <a:latin typeface="Times New Roman" panose="02020603050405020304" pitchFamily="18" charset="0"/>
                  <a:cs typeface="Times New Roman" panose="02020603050405020304" pitchFamily="18" charset="0"/>
                </a:rPr>
                <a:t>亮像素</a:t>
              </a:r>
              <a:r>
                <a:rPr lang="zh-CN" altLang="en-US" sz="2000" dirty="0">
                  <a:latin typeface="Times New Roman" panose="02020603050405020304" pitchFamily="18" charset="0"/>
                  <a:cs typeface="Times New Roman" panose="02020603050405020304" pitchFamily="18" charset="0"/>
                </a:rPr>
                <a:t>，则再下一</a:t>
              </a:r>
              <a:r>
                <a:rPr lang="zh-CN" altLang="en-US" sz="2000" dirty="0" smtClean="0">
                  <a:latin typeface="Times New Roman" panose="02020603050405020304" pitchFamily="18" charset="0"/>
                  <a:cs typeface="Times New Roman" panose="02020603050405020304" pitchFamily="18" charset="0"/>
                </a:rPr>
                <a:t>个像素</a:t>
              </a:r>
              <a:r>
                <a:rPr lang="zh-CN" altLang="en-US" sz="2000" dirty="0">
                  <a:latin typeface="Times New Roman" panose="02020603050405020304" pitchFamily="18" charset="0"/>
                  <a:cs typeface="Times New Roman" panose="02020603050405020304" pitchFamily="18" charset="0"/>
                </a:rPr>
                <a:t>的判别式为</a:t>
              </a:r>
              <a:endParaRPr lang="zh-CN" altLang="en-US" sz="2000" i="1" dirty="0">
                <a:latin typeface="Times New Roman" panose="02020603050405020304" pitchFamily="18" charset="0"/>
                <a:cs typeface="Times New Roman" panose="02020603050405020304" pitchFamily="18" charset="0"/>
              </a:endParaRPr>
            </a:p>
            <a:p>
              <a:pPr eaLnBrk="1" hangingPunct="1">
                <a:buFontTx/>
                <a:buNone/>
              </a:pPr>
              <a:endParaRPr lang="zh-CN" altLang="en-US" sz="2000" i="1" dirty="0"/>
            </a:p>
            <a:p>
              <a:pPr eaLnBrk="1" hangingPunct="1">
                <a:buFontTx/>
                <a:buNone/>
              </a:pPr>
              <a:endParaRPr lang="zh-CN" altLang="en-US" sz="2000" i="1" dirty="0"/>
            </a:p>
            <a:p>
              <a:pPr eaLnBrk="1" hangingPunct="1">
                <a:buFontTx/>
                <a:buNone/>
              </a:pPr>
              <a:endParaRPr lang="zh-CN" altLang="en-US" sz="2000" i="1" dirty="0"/>
            </a:p>
            <a:p>
              <a:pPr eaLnBrk="1" hangingPunct="1">
                <a:buFontTx/>
                <a:buNone/>
              </a:pPr>
              <a:endParaRPr lang="zh-CN" altLang="en-US" sz="2000" i="1" dirty="0"/>
            </a:p>
            <a:p>
              <a:pPr eaLnBrk="1" hangingPunct="1">
                <a:buFontTx/>
                <a:buNone/>
              </a:pPr>
              <a:r>
                <a:rPr lang="zh-CN" altLang="en-US" sz="2000" dirty="0" smtClean="0">
                  <a:latin typeface="Times New Roman" panose="02020603050405020304" pitchFamily="18" charset="0"/>
                  <a:cs typeface="Times New Roman" panose="02020603050405020304" pitchFamily="18" charset="0"/>
                </a:rPr>
                <a:t>即</a:t>
              </a:r>
              <a:r>
                <a:rPr lang="en-US" altLang="zh-CN" sz="2000" i="1" dirty="0">
                  <a:latin typeface="Times New Roman" panose="02020603050405020304" pitchFamily="18" charset="0"/>
                  <a:cs typeface="Times New Roman" panose="02020603050405020304" pitchFamily="18" charset="0"/>
                </a:rPr>
                <a:t>d</a:t>
              </a:r>
              <a:r>
                <a:rPr lang="zh-CN" altLang="en-US" sz="2000" dirty="0">
                  <a:latin typeface="Times New Roman" panose="02020603050405020304" pitchFamily="18" charset="0"/>
                  <a:cs typeface="Times New Roman" panose="02020603050405020304" pitchFamily="18" charset="0"/>
                </a:rPr>
                <a:t>的增量</a:t>
              </a:r>
              <a:r>
                <a:rPr lang="zh-CN" altLang="en-US" sz="2000" dirty="0" smtClean="0">
                  <a:latin typeface="Times New Roman" panose="02020603050405020304" pitchFamily="18" charset="0"/>
                  <a:cs typeface="Times New Roman" panose="02020603050405020304" pitchFamily="18" charset="0"/>
                </a:rPr>
                <a:t>为 </a:t>
              </a:r>
              <a:r>
                <a:rPr lang="en-US" altLang="zh-CN" sz="2000" dirty="0" smtClean="0">
                  <a:latin typeface="Times New Roman" panose="02020603050405020304" pitchFamily="18" charset="0"/>
                  <a:cs typeface="Times New Roman" panose="02020603050405020304" pitchFamily="18" charset="0"/>
                </a:rPr>
                <a:t>2(</a:t>
              </a:r>
              <a:r>
                <a:rPr lang="en-US" altLang="zh-CN" sz="2000" i="1" dirty="0" err="1" smtClean="0">
                  <a:latin typeface="Times New Roman" panose="02020603050405020304" pitchFamily="18" charset="0"/>
                  <a:cs typeface="Times New Roman" panose="02020603050405020304" pitchFamily="18" charset="0"/>
                </a:rPr>
                <a:t>x</a:t>
              </a:r>
              <a:r>
                <a:rPr lang="en-US" altLang="zh-CN" sz="2000" i="1" baseline="-25000" dirty="0" err="1" smtClean="0">
                  <a:latin typeface="Times New Roman" panose="02020603050405020304" pitchFamily="18" charset="0"/>
                  <a:cs typeface="Times New Roman" panose="02020603050405020304" pitchFamily="18" charset="0"/>
                </a:rPr>
                <a:t>p</a:t>
              </a:r>
              <a:r>
                <a:rPr lang="en-US" altLang="zh-CN" sz="2000" i="1"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y</a:t>
              </a:r>
              <a:r>
                <a:rPr lang="en-US" altLang="zh-CN" sz="2000" i="1" baseline="-25000" dirty="0" err="1">
                  <a:latin typeface="Times New Roman" panose="02020603050405020304" pitchFamily="18" charset="0"/>
                  <a:cs typeface="Times New Roman" panose="02020603050405020304" pitchFamily="18" charset="0"/>
                </a:rPr>
                <a:t>p</a:t>
              </a:r>
              <a:r>
                <a:rPr lang="en-US" altLang="zh-CN" sz="2000" dirty="0">
                  <a:latin typeface="Times New Roman" panose="02020603050405020304" pitchFamily="18" charset="0"/>
                  <a:cs typeface="Times New Roman" panose="02020603050405020304" pitchFamily="18" charset="0"/>
                </a:rPr>
                <a:t>) + 5</a:t>
              </a:r>
              <a:r>
                <a:rPr lang="zh-CN" altLang="en-US" sz="2000" dirty="0">
                  <a:latin typeface="Times New Roman" panose="02020603050405020304" pitchFamily="18" charset="0"/>
                  <a:cs typeface="Times New Roman" panose="02020603050405020304" pitchFamily="18" charset="0"/>
                </a:rPr>
                <a:t>。</a:t>
              </a:r>
            </a:p>
          </p:txBody>
        </p:sp>
      </p:grpSp>
      <p:graphicFrame>
        <p:nvGraphicFramePr>
          <p:cNvPr id="14" name="Object 10"/>
          <p:cNvGraphicFramePr>
            <a:graphicFrameLocks noChangeAspect="1"/>
          </p:cNvGraphicFramePr>
          <p:nvPr>
            <p:extLst>
              <p:ext uri="{D42A27DB-BD31-4B8C-83A1-F6EECF244321}">
                <p14:modId xmlns:p14="http://schemas.microsoft.com/office/powerpoint/2010/main" val="944192833"/>
              </p:ext>
            </p:extLst>
          </p:nvPr>
        </p:nvGraphicFramePr>
        <p:xfrm>
          <a:off x="3683001" y="1260475"/>
          <a:ext cx="4078514" cy="840088"/>
        </p:xfrm>
        <a:graphic>
          <a:graphicData uri="http://schemas.openxmlformats.org/presentationml/2006/ole">
            <mc:AlternateContent xmlns:mc="http://schemas.openxmlformats.org/markup-compatibility/2006">
              <mc:Choice xmlns:v="urn:schemas-microsoft-com:vml" Requires="v">
                <p:oleObj spid="_x0000_s9392" name="公式" r:id="rId4" imgW="2590560" imgH="533160" progId="Equation.3">
                  <p:embed/>
                </p:oleObj>
              </mc:Choice>
              <mc:Fallback>
                <p:oleObj name="公式" r:id="rId4" imgW="2590560" imgH="533160" progId="Equation.3">
                  <p:embed/>
                  <p:pic>
                    <p:nvPicPr>
                      <p:cNvPr id="0" name=""/>
                      <p:cNvPicPr>
                        <a:picLocks noChangeAspect="1" noChangeArrowheads="1"/>
                      </p:cNvPicPr>
                      <p:nvPr/>
                    </p:nvPicPr>
                    <p:blipFill>
                      <a:blip r:embed="rId5"/>
                      <a:srcRect/>
                      <a:stretch>
                        <a:fillRect/>
                      </a:stretch>
                    </p:blipFill>
                    <p:spPr bwMode="auto">
                      <a:xfrm>
                        <a:off x="3683001" y="1260475"/>
                        <a:ext cx="4078514" cy="840088"/>
                      </a:xfrm>
                      <a:prstGeom prst="rect">
                        <a:avLst/>
                      </a:prstGeom>
                      <a:noFill/>
                      <a:ln>
                        <a:noFill/>
                      </a:ln>
                      <a:effectLst/>
                      <a:extLst/>
                    </p:spPr>
                  </p:pic>
                </p:oleObj>
              </mc:Fallback>
            </mc:AlternateContent>
          </a:graphicData>
        </a:graphic>
      </p:graphicFrame>
      <p:graphicFrame>
        <p:nvGraphicFramePr>
          <p:cNvPr id="15" name="Object 13"/>
          <p:cNvGraphicFramePr>
            <a:graphicFrameLocks noChangeAspect="1"/>
          </p:cNvGraphicFramePr>
          <p:nvPr>
            <p:extLst>
              <p:ext uri="{D42A27DB-BD31-4B8C-83A1-F6EECF244321}">
                <p14:modId xmlns:p14="http://schemas.microsoft.com/office/powerpoint/2010/main" val="622381757"/>
              </p:ext>
            </p:extLst>
          </p:nvPr>
        </p:nvGraphicFramePr>
        <p:xfrm>
          <a:off x="2627314" y="2776768"/>
          <a:ext cx="3751716" cy="1310805"/>
        </p:xfrm>
        <a:graphic>
          <a:graphicData uri="http://schemas.openxmlformats.org/presentationml/2006/ole">
            <mc:AlternateContent xmlns:mc="http://schemas.openxmlformats.org/markup-compatibility/2006">
              <mc:Choice xmlns:v="urn:schemas-microsoft-com:vml" Requires="v">
                <p:oleObj spid="_x0000_s9393" name="公式" r:id="rId6" imgW="2400120" imgH="838080" progId="Equation.3">
                  <p:embed/>
                </p:oleObj>
              </mc:Choice>
              <mc:Fallback>
                <p:oleObj name="公式" r:id="rId6" imgW="2400120" imgH="838080" progId="Equation.3">
                  <p:embed/>
                  <p:pic>
                    <p:nvPicPr>
                      <p:cNvPr id="0" name=""/>
                      <p:cNvPicPr>
                        <a:picLocks noChangeAspect="1" noChangeArrowheads="1"/>
                      </p:cNvPicPr>
                      <p:nvPr/>
                    </p:nvPicPr>
                    <p:blipFill>
                      <a:blip r:embed="rId7"/>
                      <a:srcRect/>
                      <a:stretch>
                        <a:fillRect/>
                      </a:stretch>
                    </p:blipFill>
                    <p:spPr bwMode="auto">
                      <a:xfrm>
                        <a:off x="2627314" y="2776768"/>
                        <a:ext cx="3751716" cy="1310805"/>
                      </a:xfrm>
                      <a:prstGeom prst="rect">
                        <a:avLst/>
                      </a:prstGeom>
                      <a:noFill/>
                      <a:ln>
                        <a:noFill/>
                      </a:ln>
                      <a:effectLst/>
                      <a:extLst/>
                    </p:spPr>
                  </p:pic>
                </p:oleObj>
              </mc:Fallback>
            </mc:AlternateContent>
          </a:graphicData>
        </a:graphic>
      </p:graphicFrame>
      <p:graphicFrame>
        <p:nvGraphicFramePr>
          <p:cNvPr id="16" name="Object 16"/>
          <p:cNvGraphicFramePr>
            <a:graphicFrameLocks noChangeAspect="1"/>
          </p:cNvGraphicFramePr>
          <p:nvPr>
            <p:extLst>
              <p:ext uri="{D42A27DB-BD31-4B8C-83A1-F6EECF244321}">
                <p14:modId xmlns:p14="http://schemas.microsoft.com/office/powerpoint/2010/main" val="192427087"/>
              </p:ext>
            </p:extLst>
          </p:nvPr>
        </p:nvGraphicFramePr>
        <p:xfrm>
          <a:off x="2468564" y="4683125"/>
          <a:ext cx="3551236" cy="1245257"/>
        </p:xfrm>
        <a:graphic>
          <a:graphicData uri="http://schemas.openxmlformats.org/presentationml/2006/ole">
            <mc:AlternateContent xmlns:mc="http://schemas.openxmlformats.org/markup-compatibility/2006">
              <mc:Choice xmlns:v="urn:schemas-microsoft-com:vml" Requires="v">
                <p:oleObj spid="_x0000_s9394" name="公式" r:id="rId8" imgW="2387520" imgH="838080" progId="Equation.3">
                  <p:embed/>
                </p:oleObj>
              </mc:Choice>
              <mc:Fallback>
                <p:oleObj name="公式" r:id="rId8" imgW="2387520" imgH="838080" progId="Equation.3">
                  <p:embed/>
                  <p:pic>
                    <p:nvPicPr>
                      <p:cNvPr id="0" name=""/>
                      <p:cNvPicPr>
                        <a:picLocks noChangeAspect="1" noChangeArrowheads="1"/>
                      </p:cNvPicPr>
                      <p:nvPr/>
                    </p:nvPicPr>
                    <p:blipFill>
                      <a:blip r:embed="rId9"/>
                      <a:srcRect/>
                      <a:stretch>
                        <a:fillRect/>
                      </a:stretch>
                    </p:blipFill>
                    <p:spPr bwMode="auto">
                      <a:xfrm>
                        <a:off x="2468564" y="4683125"/>
                        <a:ext cx="3551236" cy="1245257"/>
                      </a:xfrm>
                      <a:prstGeom prst="rect">
                        <a:avLst/>
                      </a:prstGeom>
                      <a:noFill/>
                      <a:ln>
                        <a:noFill/>
                      </a:ln>
                      <a:effectLst/>
                      <a:extLst/>
                    </p:spPr>
                  </p:pic>
                </p:oleObj>
              </mc:Fallback>
            </mc:AlternateContent>
          </a:graphicData>
        </a:graphic>
      </p:graphicFrame>
      <p:sp>
        <p:nvSpPr>
          <p:cNvPr id="12" name="Rectangle 4"/>
          <p:cNvSpPr>
            <a:spLocks noChangeArrowheads="1"/>
          </p:cNvSpPr>
          <p:nvPr/>
        </p:nvSpPr>
        <p:spPr bwMode="auto">
          <a:xfrm>
            <a:off x="5357068" y="5329878"/>
            <a:ext cx="3581400" cy="1323439"/>
          </a:xfrm>
          <a:prstGeom prst="rect">
            <a:avLst/>
          </a:prstGeom>
          <a:solidFill>
            <a:srgbClr val="99CCFF"/>
          </a:solidFill>
          <a:ln>
            <a:noFill/>
          </a:ln>
          <a:effec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smtClean="0">
                <a:latin typeface="Times New Roman" panose="02020603050405020304" pitchFamily="18" charset="0"/>
                <a:cs typeface="Times New Roman" panose="02020603050405020304" pitchFamily="18" charset="0"/>
              </a:rPr>
              <a:t>考虑 </a:t>
            </a:r>
            <a:r>
              <a:rPr lang="en-US" altLang="zh-CN" sz="2000" i="1" dirty="0" smtClean="0">
                <a:latin typeface="Times New Roman" panose="02020603050405020304" pitchFamily="18" charset="0"/>
                <a:cs typeface="Times New Roman" panose="02020603050405020304" pitchFamily="18" charset="0"/>
              </a:rPr>
              <a:t>k</a:t>
            </a:r>
            <a:r>
              <a:rPr lang="en-US" altLang="zh-CN" sz="2000" dirty="0" smtClean="0">
                <a:latin typeface="Times New Roman" panose="02020603050405020304" pitchFamily="18" charset="0"/>
                <a:cs typeface="Times New Roman" panose="02020603050405020304" pitchFamily="18" charset="0"/>
              </a:rPr>
              <a:t>&gt;1</a:t>
            </a:r>
            <a:r>
              <a:rPr lang="zh-CN" altLang="en-US" sz="2000" b="1" dirty="0" smtClean="0">
                <a:latin typeface="Times New Roman" panose="02020603050405020304" pitchFamily="18" charset="0"/>
                <a:cs typeface="Times New Roman" panose="02020603050405020304" pitchFamily="18" charset="0"/>
              </a:rPr>
              <a:t>的</a:t>
            </a:r>
            <a:r>
              <a:rPr lang="en-US" altLang="zh-CN" sz="2000" dirty="0" smtClean="0">
                <a:latin typeface="Times New Roman" panose="02020603050405020304" pitchFamily="18" charset="0"/>
                <a:cs typeface="Times New Roman" panose="02020603050405020304" pitchFamily="18" charset="0"/>
              </a:rPr>
              <a:t>1/8</a:t>
            </a:r>
            <a:r>
              <a:rPr lang="zh-CN" altLang="en-US" sz="2000" b="1" dirty="0" smtClean="0">
                <a:latin typeface="Times New Roman" panose="02020603050405020304" pitchFamily="18" charset="0"/>
                <a:cs typeface="Times New Roman" panose="02020603050405020304" pitchFamily="18" charset="0"/>
              </a:rPr>
              <a:t>圆弧，首点的坐标为 </a:t>
            </a:r>
            <a:r>
              <a:rPr lang="en-US" altLang="zh-CN" sz="2000" dirty="0" smtClean="0">
                <a:latin typeface="Times New Roman" panose="02020603050405020304" pitchFamily="18" charset="0"/>
                <a:cs typeface="Times New Roman" panose="02020603050405020304" pitchFamily="18" charset="0"/>
              </a:rPr>
              <a:t>(0,</a:t>
            </a:r>
            <a:r>
              <a:rPr lang="en-US" altLang="zh-CN" sz="2000" i="1" dirty="0" smtClean="0">
                <a:latin typeface="Times New Roman" panose="02020603050405020304" pitchFamily="18" charset="0"/>
                <a:cs typeface="Times New Roman" panose="02020603050405020304" pitchFamily="18" charset="0"/>
              </a:rPr>
              <a:t>r</a:t>
            </a:r>
            <a:r>
              <a:rPr lang="en-US" altLang="zh-CN" sz="2000" dirty="0" smtClean="0">
                <a:latin typeface="Times New Roman" panose="02020603050405020304" pitchFamily="18" charset="0"/>
                <a:cs typeface="Times New Roman" panose="02020603050405020304" pitchFamily="18" charset="0"/>
              </a:rPr>
              <a:t>)</a:t>
            </a:r>
            <a:r>
              <a:rPr lang="zh-CN" altLang="en-US" sz="2000" b="1" dirty="0" smtClean="0">
                <a:latin typeface="Times New Roman" panose="02020603050405020304" pitchFamily="18" charset="0"/>
                <a:cs typeface="Times New Roman" panose="02020603050405020304" pitchFamily="18" charset="0"/>
              </a:rPr>
              <a:t>，因此</a:t>
            </a:r>
            <a:r>
              <a:rPr lang="en-US" altLang="zh-CN" sz="2000" i="1" dirty="0" smtClean="0">
                <a:latin typeface="Times New Roman" panose="02020603050405020304" pitchFamily="18" charset="0"/>
                <a:cs typeface="Times New Roman" panose="02020603050405020304" pitchFamily="18" charset="0"/>
              </a:rPr>
              <a:t>d</a:t>
            </a:r>
            <a:r>
              <a:rPr lang="zh-CN" altLang="en-US" sz="2000" b="1" dirty="0" smtClean="0">
                <a:latin typeface="Times New Roman" panose="02020603050405020304" pitchFamily="18" charset="0"/>
                <a:cs typeface="Times New Roman" panose="02020603050405020304" pitchFamily="18" charset="0"/>
              </a:rPr>
              <a:t>的初值为</a:t>
            </a:r>
            <a:endParaRPr lang="en-US" altLang="zh-CN" sz="2000" b="1" dirty="0" smtClean="0">
              <a:latin typeface="Times New Roman" panose="02020603050405020304" pitchFamily="18" charset="0"/>
              <a:cs typeface="Times New Roman" panose="02020603050405020304" pitchFamily="18" charset="0"/>
            </a:endParaRPr>
          </a:p>
          <a:p>
            <a:pPr eaLnBrk="1" hangingPunct="1"/>
            <a:r>
              <a:rPr lang="en-US" altLang="zh-CN" sz="2000" i="1" dirty="0" smtClean="0">
                <a:latin typeface="Times New Roman" panose="02020603050405020304" pitchFamily="18" charset="0"/>
                <a:cs typeface="Times New Roman" panose="02020603050405020304" pitchFamily="18" charset="0"/>
              </a:rPr>
              <a:t>d</a:t>
            </a:r>
            <a:r>
              <a:rPr lang="en-US" altLang="zh-CN" sz="2000" baseline="-25000" dirty="0" smtClean="0">
                <a:latin typeface="Times New Roman" panose="02020603050405020304" pitchFamily="18" charset="0"/>
                <a:cs typeface="Times New Roman" panose="02020603050405020304" pitchFamily="18" charset="0"/>
              </a:rPr>
              <a:t>0 </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F </a:t>
            </a:r>
            <a:r>
              <a:rPr lang="en-US" altLang="zh-CN" sz="2000" dirty="0" smtClean="0">
                <a:latin typeface="Times New Roman" panose="02020603050405020304" pitchFamily="18" charset="0"/>
                <a:cs typeface="Times New Roman" panose="02020603050405020304" pitchFamily="18" charset="0"/>
              </a:rPr>
              <a:t>(0+1</a:t>
            </a:r>
            <a:r>
              <a:rPr lang="zh-CN" altLang="en-US"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r</a:t>
            </a:r>
            <a:r>
              <a:rPr lang="en-US" altLang="zh-CN" sz="2000" dirty="0" smtClean="0">
                <a:latin typeface="Times New Roman" panose="02020603050405020304" pitchFamily="18" charset="0"/>
                <a:cs typeface="Times New Roman" panose="02020603050405020304" pitchFamily="18" charset="0"/>
              </a:rPr>
              <a:t>+0.5)</a:t>
            </a:r>
          </a:p>
          <a:p>
            <a:pPr eaLnBrk="1" hangingPunct="1"/>
            <a:r>
              <a:rPr lang="en-US" altLang="zh-CN" sz="2000" dirty="0" smtClean="0">
                <a:latin typeface="Times New Roman" panose="02020603050405020304" pitchFamily="18" charset="0"/>
                <a:cs typeface="Times New Roman" panose="02020603050405020304" pitchFamily="18" charset="0"/>
              </a:rPr>
              <a:t>= 1+(</a:t>
            </a:r>
            <a:r>
              <a:rPr lang="en-US" altLang="zh-CN" sz="2000" i="1" dirty="0" smtClean="0">
                <a:latin typeface="Times New Roman" panose="02020603050405020304" pitchFamily="18" charset="0"/>
                <a:cs typeface="Times New Roman" panose="02020603050405020304" pitchFamily="18" charset="0"/>
              </a:rPr>
              <a:t>r</a:t>
            </a:r>
            <a:r>
              <a:rPr lang="en-US" altLang="zh-CN" sz="2000" dirty="0" smtClean="0">
                <a:latin typeface="Times New Roman" panose="02020603050405020304" pitchFamily="18" charset="0"/>
                <a:cs typeface="Times New Roman" panose="02020603050405020304" pitchFamily="18" charset="0"/>
              </a:rPr>
              <a:t>-0.5)</a:t>
            </a:r>
            <a:r>
              <a:rPr lang="en-US" altLang="zh-CN" sz="2000" baseline="30000" dirty="0" smtClean="0">
                <a:latin typeface="Times New Roman" panose="02020603050405020304" pitchFamily="18" charset="0"/>
                <a:cs typeface="Times New Roman" panose="02020603050405020304" pitchFamily="18" charset="0"/>
              </a:rPr>
              <a:t>2 </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r</a:t>
            </a:r>
            <a:r>
              <a:rPr lang="en-US" altLang="zh-CN" sz="2000" baseline="30000" dirty="0" smtClean="0">
                <a:latin typeface="Times New Roman" panose="02020603050405020304" pitchFamily="18" charset="0"/>
                <a:cs typeface="Times New Roman" panose="02020603050405020304" pitchFamily="18" charset="0"/>
              </a:rPr>
              <a:t>2</a:t>
            </a:r>
            <a:r>
              <a:rPr lang="en-US" altLang="zh-CN" sz="2000" dirty="0" smtClean="0">
                <a:latin typeface="Times New Roman" panose="02020603050405020304" pitchFamily="18" charset="0"/>
                <a:cs typeface="Times New Roman" panose="02020603050405020304" pitchFamily="18" charset="0"/>
              </a:rPr>
              <a:t> = 1.25 - </a:t>
            </a:r>
            <a:r>
              <a:rPr lang="en-US" altLang="zh-CN" sz="2000" i="1" dirty="0" smtClean="0">
                <a:latin typeface="Times New Roman" panose="02020603050405020304" pitchFamily="18" charset="0"/>
                <a:cs typeface="Times New Roman" panose="02020603050405020304" pitchFamily="18" charset="0"/>
              </a:rPr>
              <a:t>r</a:t>
            </a:r>
            <a:endParaRPr lang="zh-CN" altLang="en-US"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5272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19"/>
                                        </p:tgtEl>
                                        <p:attrNameLst>
                                          <p:attrName>ppt_x</p:attrName>
                                          <p:attrName>ppt_y</p:attrName>
                                        </p:attrNameLst>
                                      </p:cBhvr>
                                    </p:animMotion>
                                    <p:animEffect transition="in" filter="fade">
                                      <p:cBhvr>
                                        <p:cTn id="9" dur="2000"/>
                                        <p:tgtEl>
                                          <p:spTgt spid="19"/>
                                        </p:tgtEl>
                                      </p:cBhvr>
                                    </p:animEffect>
                                  </p:childTnLst>
                                </p:cTn>
                              </p:par>
                              <p:par>
                                <p:cTn id="10" presetID="5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Scale>
                                      <p:cBhvr>
                                        <p:cTn id="12" dur="2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2000" decel="50000" fill="hold">
                                          <p:stCondLst>
                                            <p:cond delay="0"/>
                                          </p:stCondLst>
                                        </p:cTn>
                                        <p:tgtEl>
                                          <p:spTgt spid="15"/>
                                        </p:tgtEl>
                                        <p:attrNameLst>
                                          <p:attrName>ppt_x</p:attrName>
                                          <p:attrName>ppt_y</p:attrName>
                                        </p:attrNameLst>
                                      </p:cBhvr>
                                    </p:animMotion>
                                    <p:animEffect transition="in" filter="fade">
                                      <p:cBhvr>
                                        <p:cTn id="14" dur="2000"/>
                                        <p:tgtEl>
                                          <p:spTgt spid="15"/>
                                        </p:tgtEl>
                                      </p:cBhvr>
                                    </p:animEffect>
                                  </p:childTnLst>
                                </p:cTn>
                              </p:par>
                              <p:par>
                                <p:cTn id="15" presetID="5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Scale>
                                      <p:cBhvr>
                                        <p:cTn id="17" dur="2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2000" decel="50000" fill="hold">
                                          <p:stCondLst>
                                            <p:cond delay="0"/>
                                          </p:stCondLst>
                                        </p:cTn>
                                        <p:tgtEl>
                                          <p:spTgt spid="16"/>
                                        </p:tgtEl>
                                        <p:attrNameLst>
                                          <p:attrName>ppt_x</p:attrName>
                                          <p:attrName>ppt_y</p:attrName>
                                        </p:attrNameLst>
                                      </p:cBhvr>
                                    </p:animMotion>
                                    <p:animEffect transition="in" filter="fade">
                                      <p:cBhvr>
                                        <p:cTn id="19" dur="2000"/>
                                        <p:tgtEl>
                                          <p:spTgt spid="16"/>
                                        </p:tgtEl>
                                      </p:cBhvr>
                                    </p:animEffect>
                                  </p:childTnLst>
                                </p:cTn>
                              </p:par>
                              <p:par>
                                <p:cTn id="20" presetID="52"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Scale>
                                      <p:cBhvr>
                                        <p:cTn id="22" dur="2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2000" decel="50000" fill="hold">
                                          <p:stCondLst>
                                            <p:cond delay="0"/>
                                          </p:stCondLst>
                                        </p:cTn>
                                        <p:tgtEl>
                                          <p:spTgt spid="14"/>
                                        </p:tgtEl>
                                        <p:attrNameLst>
                                          <p:attrName>ppt_x</p:attrName>
                                          <p:attrName>ppt_y</p:attrName>
                                        </p:attrNameLst>
                                      </p:cBhvr>
                                    </p:animMotion>
                                    <p:animEffect transition="in" filter="fade">
                                      <p:cBhvr>
                                        <p:cTn id="24" dur="20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892629" y="468311"/>
            <a:ext cx="7759019" cy="646331"/>
          </a:xfrm>
          <a:prstGeom prst="rect">
            <a:avLst/>
          </a:prstGeom>
        </p:spPr>
        <p:txBody>
          <a:bodyPr wrap="square">
            <a:spAutoFit/>
          </a:bodyPr>
          <a:lstStyle/>
          <a:p>
            <a:pPr lvl="0"/>
            <a:r>
              <a:rPr lang="zh-CN" altLang="en-US" sz="3600" b="1" dirty="0">
                <a:latin typeface="黑体" panose="02010609060101010101" pitchFamily="49" charset="-122"/>
                <a:ea typeface="黑体" panose="02010609060101010101" pitchFamily="49" charset="-122"/>
                <a:cs typeface="Tahoma" panose="020B0604030504040204" pitchFamily="34" charset="0"/>
              </a:rPr>
              <a:t>中点画圆算法</a:t>
            </a:r>
          </a:p>
        </p:txBody>
      </p:sp>
      <p:grpSp>
        <p:nvGrpSpPr>
          <p:cNvPr id="19" name="组合 18"/>
          <p:cNvGrpSpPr>
            <a:grpSpLocks/>
          </p:cNvGrpSpPr>
          <p:nvPr/>
        </p:nvGrpSpPr>
        <p:grpSpPr bwMode="auto">
          <a:xfrm>
            <a:off x="307975" y="1253551"/>
            <a:ext cx="8655420" cy="5355312"/>
            <a:chOff x="620617" y="112560"/>
            <a:chExt cx="8674524" cy="3740625"/>
          </a:xfrm>
        </p:grpSpPr>
        <p:sp>
          <p:nvSpPr>
            <p:cNvPr id="20" name="矩形 19"/>
            <p:cNvSpPr/>
            <p:nvPr/>
          </p:nvSpPr>
          <p:spPr>
            <a:xfrm flipV="1">
              <a:off x="620617" y="3363876"/>
              <a:ext cx="8674524"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620617" y="112560"/>
              <a:ext cx="7674009" cy="3740625"/>
            </a:xfrm>
            <a:prstGeom prst="rect">
              <a:avLst/>
            </a:prstGeom>
            <a:solidFill>
              <a:schemeClr val="bg1"/>
            </a:solidFill>
          </p:spPr>
          <p:txBody>
            <a:bodyPr wrap="square">
              <a:spAutoFit/>
            </a:bodyPr>
            <a:lstStyle/>
            <a:p>
              <a:pPr eaLnBrk="1" hangingPunct="1"/>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MidPoint_Circle</a:t>
              </a:r>
              <a:r>
                <a:rPr lang="en-US" altLang="zh-CN" b="1" dirty="0">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x0,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y0,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r,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color)</a:t>
              </a:r>
            </a:p>
            <a:p>
              <a:pPr eaLnBrk="1" hangingPunct="1"/>
              <a:r>
                <a:rPr lang="en-US" altLang="zh-CN" b="1" dirty="0">
                  <a:latin typeface="Courier New" panose="02070309020205020404" pitchFamily="49" charset="0"/>
                  <a:cs typeface="Courier New" panose="02070309020205020404" pitchFamily="49" charset="0"/>
                </a:rPr>
                <a:t>{</a:t>
              </a:r>
            </a:p>
            <a:p>
              <a:pPr eaLnBrk="1" hangingPunct="1"/>
              <a:r>
                <a:rPr lang="en-US" altLang="zh-CN" b="1" dirty="0">
                  <a:latin typeface="Courier New" panose="02070309020205020404" pitchFamily="49" charset="0"/>
                  <a:cs typeface="Courier New" panose="02070309020205020404" pitchFamily="49" charset="0"/>
                </a:rPr>
                <a:t> </a:t>
              </a:r>
              <a:r>
                <a:rPr lang="en-US" altLang="zh-CN" b="1" dirty="0" smtClean="0">
                  <a:latin typeface="Courier New" panose="02070309020205020404" pitchFamily="49" charset="0"/>
                  <a:cs typeface="Courier New" panose="02070309020205020404" pitchFamily="49" charset="0"/>
                </a:rPr>
                <a:t>  </a:t>
              </a:r>
              <a:r>
                <a:rPr lang="en-US" altLang="zh-CN" b="1" dirty="0" err="1" smtClean="0">
                  <a:solidFill>
                    <a:srgbClr val="0000FF"/>
                  </a:solidFill>
                  <a:latin typeface="Courier New" panose="02070309020205020404" pitchFamily="49" charset="0"/>
                  <a:cs typeface="Courier New" panose="02070309020205020404" pitchFamily="49" charset="0"/>
                </a:rPr>
                <a:t>int</a:t>
              </a:r>
              <a:r>
                <a:rPr lang="en-US" altLang="zh-CN" b="1" dirty="0" smtClean="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x=0;</a:t>
              </a:r>
            </a:p>
            <a:p>
              <a:pPr eaLnBrk="1" hangingPunct="1"/>
              <a:r>
                <a:rPr lang="en-US" altLang="zh-CN" b="1" dirty="0" smtClean="0">
                  <a:latin typeface="Courier New" panose="02070309020205020404" pitchFamily="49" charset="0"/>
                  <a:cs typeface="Courier New" panose="02070309020205020404" pitchFamily="49" charset="0"/>
                </a:rPr>
                <a:t>   </a:t>
              </a:r>
              <a:r>
                <a:rPr lang="en-US" altLang="zh-CN" b="1" dirty="0" err="1" smtClean="0">
                  <a:solidFill>
                    <a:srgbClr val="0000FF"/>
                  </a:solidFill>
                  <a:latin typeface="Courier New" panose="02070309020205020404" pitchFamily="49" charset="0"/>
                  <a:cs typeface="Courier New" panose="02070309020205020404" pitchFamily="49" charset="0"/>
                </a:rPr>
                <a:t>int</a:t>
              </a:r>
              <a:r>
                <a:rPr lang="en-US" altLang="zh-CN" b="1" dirty="0" smtClean="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y=r;</a:t>
              </a:r>
            </a:p>
            <a:p>
              <a:pPr eaLnBrk="1" hangingPunct="1"/>
              <a:r>
                <a:rPr lang="en-US" altLang="zh-CN" b="1" dirty="0" smtClean="0">
                  <a:latin typeface="Courier New" panose="02070309020205020404" pitchFamily="49" charset="0"/>
                  <a:cs typeface="Courier New" panose="02070309020205020404" pitchFamily="49" charset="0"/>
                </a:rPr>
                <a:t>   </a:t>
              </a:r>
              <a:r>
                <a:rPr lang="en-US" altLang="zh-CN" b="1" dirty="0" err="1" smtClean="0">
                  <a:solidFill>
                    <a:srgbClr val="0000FF"/>
                  </a:solidFill>
                  <a:latin typeface="Courier New" panose="02070309020205020404" pitchFamily="49" charset="0"/>
                  <a:cs typeface="Courier New" panose="02070309020205020404" pitchFamily="49" charset="0"/>
                </a:rPr>
                <a:t>int</a:t>
              </a:r>
              <a:r>
                <a:rPr lang="en-US" altLang="zh-CN" b="1" dirty="0" smtClean="0">
                  <a:latin typeface="Courier New" panose="02070309020205020404" pitchFamily="49" charset="0"/>
                  <a:cs typeface="Courier New" panose="02070309020205020404" pitchFamily="49" charset="0"/>
                </a:rPr>
                <a:t> d=1-r</a:t>
              </a:r>
              <a:r>
                <a:rPr lang="en-US" altLang="zh-CN" b="1" dirty="0">
                  <a:latin typeface="Courier New" panose="02070309020205020404" pitchFamily="49" charset="0"/>
                  <a:cs typeface="Courier New" panose="02070309020205020404" pitchFamily="49" charset="0"/>
                </a:rPr>
                <a:t>; </a:t>
              </a:r>
              <a:r>
                <a:rPr lang="en-US" altLang="zh-CN" b="1" dirty="0">
                  <a:solidFill>
                    <a:srgbClr val="006600"/>
                  </a:solidFill>
                  <a:latin typeface="Courier New" panose="02070309020205020404" pitchFamily="49" charset="0"/>
                  <a:cs typeface="Courier New" panose="02070309020205020404" pitchFamily="49" charset="0"/>
                </a:rPr>
                <a:t>//</a:t>
              </a:r>
              <a:r>
                <a:rPr lang="zh-CN" altLang="en-US" b="1" dirty="0">
                  <a:solidFill>
                    <a:srgbClr val="006600"/>
                  </a:solidFill>
                  <a:latin typeface="Courier New" panose="02070309020205020404" pitchFamily="49" charset="0"/>
                  <a:cs typeface="Courier New" panose="02070309020205020404" pitchFamily="49" charset="0"/>
                </a:rPr>
                <a:t>是</a:t>
              </a:r>
              <a:r>
                <a:rPr lang="en-US" altLang="zh-CN" b="1" dirty="0" smtClean="0">
                  <a:solidFill>
                    <a:srgbClr val="006600"/>
                  </a:solidFill>
                  <a:latin typeface="Courier New" panose="02070309020205020404" pitchFamily="49" charset="0"/>
                  <a:cs typeface="Courier New" panose="02070309020205020404" pitchFamily="49" charset="0"/>
                </a:rPr>
                <a:t>d=1.25–r</a:t>
              </a:r>
              <a:r>
                <a:rPr lang="zh-CN" altLang="en-US" b="1" dirty="0">
                  <a:solidFill>
                    <a:srgbClr val="006600"/>
                  </a:solidFill>
                  <a:latin typeface="Courier New" panose="02070309020205020404" pitchFamily="49" charset="0"/>
                  <a:cs typeface="Courier New" panose="02070309020205020404" pitchFamily="49" charset="0"/>
                </a:rPr>
                <a:t>取整后的结果</a:t>
              </a:r>
            </a:p>
            <a:p>
              <a:pPr eaLnBrk="1" hangingPunct="1"/>
              <a:r>
                <a:rPr lang="en-US" altLang="zh-CN" b="1" dirty="0" smtClean="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Cirpot</a:t>
              </a:r>
              <a:r>
                <a:rPr lang="en-US" altLang="zh-CN" b="1" dirty="0" smtClean="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(x0, y0, x, y, color);</a:t>
              </a:r>
            </a:p>
            <a:p>
              <a:pPr eaLnBrk="1" hangingPunct="1"/>
              <a:r>
                <a:rPr lang="en-US" altLang="zh-CN" b="1" dirty="0" smtClean="0">
                  <a:latin typeface="Courier New" panose="02070309020205020404" pitchFamily="49" charset="0"/>
                  <a:cs typeface="Courier New" panose="02070309020205020404" pitchFamily="49" charset="0"/>
                </a:rPr>
                <a:t>   </a:t>
              </a:r>
              <a:r>
                <a:rPr lang="en-US" altLang="zh-CN" b="1" dirty="0" smtClean="0">
                  <a:solidFill>
                    <a:srgbClr val="0000FF"/>
                  </a:solidFill>
                  <a:latin typeface="Courier New" panose="02070309020205020404" pitchFamily="49" charset="0"/>
                  <a:cs typeface="Courier New" panose="02070309020205020404" pitchFamily="49" charset="0"/>
                </a:rPr>
                <a:t>while</a:t>
              </a:r>
              <a:r>
                <a:rPr lang="en-US" altLang="zh-CN" b="1" dirty="0" smtClean="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 </a:t>
              </a:r>
              <a:r>
                <a:rPr lang="en-US" altLang="zh-CN" b="1" dirty="0" smtClean="0">
                  <a:latin typeface="Courier New" panose="02070309020205020404" pitchFamily="49" charset="0"/>
                  <a:cs typeface="Courier New" panose="02070309020205020404" pitchFamily="49" charset="0"/>
                </a:rPr>
                <a:t>x &lt; y</a:t>
              </a:r>
              <a:r>
                <a:rPr lang="en-US" altLang="zh-CN" b="1" dirty="0">
                  <a:latin typeface="Courier New" panose="02070309020205020404" pitchFamily="49" charset="0"/>
                  <a:cs typeface="Courier New" panose="02070309020205020404" pitchFamily="49" charset="0"/>
                </a:rPr>
                <a:t>)</a:t>
              </a:r>
            </a:p>
            <a:p>
              <a:pPr eaLnBrk="1" hangingPunct="1"/>
              <a:r>
                <a:rPr lang="en-US" altLang="zh-CN" b="1" dirty="0" smtClean="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eaLnBrk="1" hangingPunct="1"/>
              <a:r>
                <a:rPr lang="en-US" altLang="zh-CN"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if</a:t>
              </a:r>
              <a:r>
                <a:rPr lang="en-US" altLang="zh-CN" b="1" dirty="0">
                  <a:latin typeface="Courier New" panose="02070309020205020404" pitchFamily="49" charset="0"/>
                  <a:cs typeface="Courier New" panose="02070309020205020404" pitchFamily="49" charset="0"/>
                </a:rPr>
                <a:t> (d&lt;0) </a:t>
              </a:r>
            </a:p>
            <a:p>
              <a:pPr eaLnBrk="1" hangingPunct="1"/>
              <a:r>
                <a:rPr lang="en-US" altLang="zh-CN" b="1" dirty="0">
                  <a:latin typeface="Courier New" panose="02070309020205020404" pitchFamily="49" charset="0"/>
                  <a:cs typeface="Courier New" panose="02070309020205020404" pitchFamily="49" charset="0"/>
                </a:rPr>
                <a:t>   </a:t>
              </a:r>
              <a:r>
                <a:rPr lang="en-US" altLang="zh-CN" b="1" dirty="0" smtClean="0">
                  <a:latin typeface="Courier New" panose="02070309020205020404" pitchFamily="49" charset="0"/>
                  <a:cs typeface="Courier New" panose="02070309020205020404" pitchFamily="49" charset="0"/>
                </a:rPr>
                <a:t>   d += 2*x+3</a:t>
              </a:r>
              <a:r>
                <a:rPr lang="en-US" altLang="zh-CN" b="1" dirty="0">
                  <a:latin typeface="Courier New" panose="02070309020205020404" pitchFamily="49" charset="0"/>
                  <a:cs typeface="Courier New" panose="02070309020205020404" pitchFamily="49" charset="0"/>
                </a:rPr>
                <a:t>; </a:t>
              </a:r>
            </a:p>
            <a:p>
              <a:pPr eaLnBrk="1" hangingPunct="1"/>
              <a:r>
                <a:rPr lang="en-US" altLang="zh-CN"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else </a:t>
              </a:r>
            </a:p>
            <a:p>
              <a:pPr eaLnBrk="1" hangingPunct="1"/>
              <a:r>
                <a:rPr lang="en-US" altLang="zh-CN" b="1" dirty="0" smtClean="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eaLnBrk="1" hangingPunct="1"/>
              <a:r>
                <a:rPr lang="en-US" altLang="zh-CN" b="1" dirty="0">
                  <a:latin typeface="Courier New" panose="02070309020205020404" pitchFamily="49" charset="0"/>
                  <a:cs typeface="Courier New" panose="02070309020205020404" pitchFamily="49" charset="0"/>
                </a:rPr>
                <a:t>    </a:t>
              </a:r>
              <a:r>
                <a:rPr lang="en-US" altLang="zh-CN" b="1" dirty="0" smtClean="0">
                  <a:latin typeface="Courier New" panose="02070309020205020404" pitchFamily="49" charset="0"/>
                  <a:cs typeface="Courier New" panose="02070309020205020404" pitchFamily="49" charset="0"/>
                </a:rPr>
                <a:t>  d += </a:t>
              </a:r>
              <a:r>
                <a:rPr lang="en-US" altLang="zh-CN" b="1" dirty="0">
                  <a:latin typeface="Courier New" panose="02070309020205020404" pitchFamily="49" charset="0"/>
                  <a:cs typeface="Courier New" panose="02070309020205020404" pitchFamily="49" charset="0"/>
                </a:rPr>
                <a:t>2(x-y</a:t>
              </a:r>
              <a:r>
                <a:rPr lang="en-US" altLang="zh-CN" b="1" dirty="0" smtClean="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5;</a:t>
              </a:r>
            </a:p>
            <a:p>
              <a:pPr eaLnBrk="1" hangingPunct="1"/>
              <a:r>
                <a:rPr lang="en-US" altLang="zh-CN" b="1" dirty="0">
                  <a:latin typeface="Courier New" panose="02070309020205020404" pitchFamily="49" charset="0"/>
                  <a:cs typeface="Courier New" panose="02070309020205020404" pitchFamily="49" charset="0"/>
                </a:rPr>
                <a:t>    </a:t>
              </a:r>
              <a:r>
                <a:rPr lang="en-US" altLang="zh-CN" b="1" dirty="0" smtClean="0">
                  <a:latin typeface="Courier New" panose="02070309020205020404" pitchFamily="49" charset="0"/>
                  <a:cs typeface="Courier New" panose="02070309020205020404" pitchFamily="49" charset="0"/>
                </a:rPr>
                <a:t>  y--;</a:t>
              </a:r>
              <a:endParaRPr lang="en-US" altLang="zh-CN" b="1" dirty="0">
                <a:latin typeface="Courier New" panose="02070309020205020404" pitchFamily="49" charset="0"/>
                <a:cs typeface="Courier New" panose="02070309020205020404" pitchFamily="49" charset="0"/>
              </a:endParaRPr>
            </a:p>
            <a:p>
              <a:pPr eaLnBrk="1" hangingPunct="1"/>
              <a:r>
                <a:rPr lang="en-US" altLang="zh-CN" b="1" dirty="0" smtClean="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eaLnBrk="1" hangingPunct="1"/>
              <a:r>
                <a:rPr lang="en-US" altLang="zh-CN" b="1" dirty="0" smtClean="0">
                  <a:latin typeface="Courier New" panose="02070309020205020404" pitchFamily="49" charset="0"/>
                  <a:cs typeface="Courier New" panose="02070309020205020404" pitchFamily="49" charset="0"/>
                </a:rPr>
                <a:t>    x++;</a:t>
              </a:r>
              <a:endParaRPr lang="en-US" altLang="zh-CN" b="1" dirty="0">
                <a:latin typeface="Courier New" panose="02070309020205020404" pitchFamily="49" charset="0"/>
                <a:cs typeface="Courier New" panose="02070309020205020404" pitchFamily="49" charset="0"/>
              </a:endParaRPr>
            </a:p>
            <a:p>
              <a:pPr eaLnBrk="1" hangingPunct="1"/>
              <a:r>
                <a:rPr lang="en-US" altLang="zh-CN" b="1" dirty="0" smtClean="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Cirpot</a:t>
              </a:r>
              <a:r>
                <a:rPr lang="en-US" altLang="zh-CN" b="1" dirty="0" smtClean="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 x0, y0, x, y, color);</a:t>
              </a:r>
            </a:p>
            <a:p>
              <a:pPr eaLnBrk="1" hangingPunct="1"/>
              <a:r>
                <a:rPr lang="en-US" altLang="zh-CN" b="1" dirty="0" smtClean="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eaLnBrk="1" hangingPunct="1"/>
              <a:r>
                <a:rPr lang="en-US" altLang="zh-CN" b="1" dirty="0">
                  <a:latin typeface="Courier New" panose="02070309020205020404" pitchFamily="49" charset="0"/>
                  <a:cs typeface="Courier New" panose="02070309020205020404" pitchFamily="49" charset="0"/>
                </a:rPr>
                <a:t>}</a:t>
              </a:r>
            </a:p>
          </p:txBody>
        </p:sp>
      </p:grpSp>
      <p:graphicFrame>
        <p:nvGraphicFramePr>
          <p:cNvPr id="10" name="Object 7"/>
          <p:cNvGraphicFramePr>
            <a:graphicFrameLocks noChangeAspect="1"/>
          </p:cNvGraphicFramePr>
          <p:nvPr>
            <p:extLst>
              <p:ext uri="{D42A27DB-BD31-4B8C-83A1-F6EECF244321}">
                <p14:modId xmlns:p14="http://schemas.microsoft.com/office/powerpoint/2010/main" val="752176156"/>
              </p:ext>
            </p:extLst>
          </p:nvPr>
        </p:nvGraphicFramePr>
        <p:xfrm>
          <a:off x="6376534" y="4640320"/>
          <a:ext cx="2438400" cy="1198563"/>
        </p:xfrm>
        <a:graphic>
          <a:graphicData uri="http://schemas.openxmlformats.org/presentationml/2006/ole">
            <mc:AlternateContent xmlns:mc="http://schemas.openxmlformats.org/markup-compatibility/2006">
              <mc:Choice xmlns:v="urn:schemas-microsoft-com:vml" Requires="v">
                <p:oleObj spid="_x0000_s10292" name="公式" r:id="rId4" imgW="1397000" imgH="685800" progId="Equation.3">
                  <p:embed/>
                </p:oleObj>
              </mc:Choice>
              <mc:Fallback>
                <p:oleObj name="公式" r:id="rId4" imgW="1397000"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6534" y="4640320"/>
                        <a:ext cx="2438400" cy="1198563"/>
                      </a:xfrm>
                      <a:prstGeom prst="rect">
                        <a:avLst/>
                      </a:prstGeom>
                      <a:solidFill>
                        <a:srgbClr val="99CCFF"/>
                      </a:solidFill>
                      <a:ln>
                        <a:noFill/>
                      </a:ln>
                      <a:effectLst/>
                    </p:spPr>
                  </p:pic>
                </p:oleObj>
              </mc:Fallback>
            </mc:AlternateContent>
          </a:graphicData>
        </a:graphic>
      </p:graphicFrame>
    </p:spTree>
    <p:extLst>
      <p:ext uri="{BB962C8B-B14F-4D97-AF65-F5344CB8AC3E}">
        <p14:creationId xmlns:p14="http://schemas.microsoft.com/office/powerpoint/2010/main" val="367933647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19"/>
                                        </p:tgtEl>
                                        <p:attrNameLst>
                                          <p:attrName>ppt_x</p:attrName>
                                          <p:attrName>ppt_y</p:attrName>
                                        </p:attrNameLst>
                                      </p:cBhvr>
                                    </p:animMotion>
                                    <p:animEffect transition="in" filter="fade">
                                      <p:cBhvr>
                                        <p:cTn id="9" dur="20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892629" y="468311"/>
            <a:ext cx="7759019" cy="646331"/>
          </a:xfrm>
          <a:prstGeom prst="rect">
            <a:avLst/>
          </a:prstGeom>
        </p:spPr>
        <p:txBody>
          <a:bodyPr wrap="square">
            <a:spAutoFit/>
          </a:bodyPr>
          <a:lstStyle/>
          <a:p>
            <a:pPr lvl="0"/>
            <a:r>
              <a:rPr lang="en-US" altLang="zh-CN" sz="3600" b="1" dirty="0" err="1" smtClean="0">
                <a:latin typeface="黑体" panose="02010609060101010101" pitchFamily="49" charset="-122"/>
                <a:ea typeface="黑体" panose="02010609060101010101" pitchFamily="49" charset="-122"/>
                <a:cs typeface="Tahoma" panose="020B0604030504040204" pitchFamily="34" charset="0"/>
              </a:rPr>
              <a:t>Bresenham</a:t>
            </a:r>
            <a:r>
              <a:rPr lang="zh-CN" altLang="en-US" sz="3600" b="1" dirty="0" smtClean="0">
                <a:latin typeface="黑体" panose="02010609060101010101" pitchFamily="49" charset="-122"/>
                <a:ea typeface="黑体" panose="02010609060101010101" pitchFamily="49" charset="-122"/>
                <a:cs typeface="Tahoma" panose="020B0604030504040204" pitchFamily="34" charset="0"/>
              </a:rPr>
              <a:t>画</a:t>
            </a:r>
            <a:r>
              <a:rPr lang="zh-CN" altLang="en-US" sz="3600" b="1" dirty="0">
                <a:latin typeface="黑体" panose="02010609060101010101" pitchFamily="49" charset="-122"/>
                <a:ea typeface="黑体" panose="02010609060101010101" pitchFamily="49" charset="-122"/>
                <a:cs typeface="Tahoma" panose="020B0604030504040204" pitchFamily="34" charset="0"/>
              </a:rPr>
              <a:t>圆算法</a:t>
            </a:r>
          </a:p>
        </p:txBody>
      </p:sp>
      <p:grpSp>
        <p:nvGrpSpPr>
          <p:cNvPr id="19" name="组合 18"/>
          <p:cNvGrpSpPr>
            <a:grpSpLocks/>
          </p:cNvGrpSpPr>
          <p:nvPr/>
        </p:nvGrpSpPr>
        <p:grpSpPr bwMode="auto">
          <a:xfrm>
            <a:off x="155575" y="1242664"/>
            <a:ext cx="8655420" cy="4999232"/>
            <a:chOff x="620617" y="74542"/>
            <a:chExt cx="8674524" cy="3491908"/>
          </a:xfrm>
        </p:grpSpPr>
        <p:sp>
          <p:nvSpPr>
            <p:cNvPr id="20" name="矩形 19"/>
            <p:cNvSpPr/>
            <p:nvPr/>
          </p:nvSpPr>
          <p:spPr>
            <a:xfrm flipV="1">
              <a:off x="620617" y="3363876"/>
              <a:ext cx="8674524"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773352" y="74542"/>
              <a:ext cx="8277312" cy="2429257"/>
            </a:xfrm>
            <a:prstGeom prst="rect">
              <a:avLst/>
            </a:prstGeom>
            <a:solidFill>
              <a:schemeClr val="bg1"/>
            </a:solidFill>
          </p:spPr>
          <p:txBody>
            <a:bodyPr wrap="square">
              <a:spAutoFit/>
            </a:bodyPr>
            <a:lstStyle/>
            <a:p>
              <a:pPr marL="342900" indent="-342900" eaLnBrk="1" hangingPunct="1">
                <a:buClr>
                  <a:srgbClr val="FF9300"/>
                </a:buClr>
                <a:buFont typeface="Wingdings" panose="05000000000000000000" pitchFamily="2" charset="2"/>
                <a:buChar char="n"/>
              </a:pPr>
              <a:r>
                <a:rPr lang="zh-CN" altLang="en-US" sz="2000" dirty="0">
                  <a:latin typeface="Times New Roman" panose="02020603050405020304" pitchFamily="18" charset="0"/>
                  <a:cs typeface="Times New Roman" panose="02020603050405020304" pitchFamily="18" charset="0"/>
                </a:rPr>
                <a:t>令</a:t>
              </a:r>
              <a:r>
                <a:rPr lang="en-US" altLang="zh-CN" sz="2000" i="1" dirty="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T</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为</a:t>
              </a:r>
              <a:r>
                <a:rPr lang="en-US" altLang="zh-CN" sz="2000" i="1"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点到原点距离的平方与半径的平方之差，</a:t>
              </a:r>
              <a:r>
                <a:rPr lang="en-US" altLang="zh-CN" sz="2000" i="1" dirty="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S</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为</a:t>
              </a:r>
              <a:r>
                <a:rPr lang="en-US" altLang="zh-CN" sz="2000" i="1"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点到原点距离与半径平方之差。令</a:t>
              </a:r>
              <a:r>
                <a:rPr lang="en-US" altLang="zh-CN" sz="2000" i="1"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的坐标为</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x</a:t>
              </a:r>
              <a:r>
                <a:rPr lang="en-US" altLang="zh-CN" sz="2000" i="1" baseline="-2500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a:t>
              </a:r>
              <a:r>
                <a:rPr lang="en-US" altLang="zh-CN" sz="2000" i="1" dirty="0" err="1">
                  <a:latin typeface="Times New Roman" panose="02020603050405020304" pitchFamily="18" charset="0"/>
                  <a:cs typeface="Times New Roman" panose="02020603050405020304" pitchFamily="18" charset="0"/>
                </a:rPr>
                <a:t>y</a:t>
              </a:r>
              <a:r>
                <a:rPr lang="en-US" altLang="zh-CN" sz="2000" i="1" baseline="-25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，则</a:t>
              </a:r>
              <a:r>
                <a:rPr lang="en-US" altLang="zh-CN" sz="2000"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点的坐标为</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x</a:t>
              </a:r>
              <a:r>
                <a:rPr lang="en-US" altLang="zh-CN" sz="2000" i="1" baseline="-2500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+1, </a:t>
              </a:r>
              <a:r>
                <a:rPr lang="en-US" altLang="zh-CN" sz="2000" i="1" dirty="0" err="1">
                  <a:latin typeface="Times New Roman" panose="02020603050405020304" pitchFamily="18" charset="0"/>
                  <a:cs typeface="Times New Roman" panose="02020603050405020304" pitchFamily="18" charset="0"/>
                </a:rPr>
                <a:t>y</a:t>
              </a:r>
              <a:r>
                <a:rPr lang="en-US" altLang="zh-CN" sz="2000" i="1" baseline="-25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的坐标为</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x</a:t>
              </a:r>
              <a:r>
                <a:rPr lang="en-US" altLang="zh-CN" sz="2000" i="1" baseline="-2500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+1, </a:t>
              </a:r>
              <a:r>
                <a:rPr lang="en-US" altLang="zh-CN" sz="2000" i="1" dirty="0">
                  <a:latin typeface="Times New Roman" panose="02020603050405020304" pitchFamily="18" charset="0"/>
                  <a:cs typeface="Times New Roman" panose="02020603050405020304" pitchFamily="18" charset="0"/>
                </a:rPr>
                <a:t>y</a:t>
              </a:r>
              <a:r>
                <a:rPr lang="en-US" altLang="zh-CN" sz="2000" i="1" baseline="-2500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。则</a:t>
              </a:r>
            </a:p>
            <a:p>
              <a:pPr marL="342900" indent="-342900" eaLnBrk="1" hangingPunct="1">
                <a:buFont typeface="Arial" panose="020B0604020202020204" pitchFamily="34" charset="0"/>
                <a:buChar char="•"/>
              </a:pPr>
              <a:endParaRPr lang="zh-CN" altLang="en-US" sz="20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endParaRPr lang="zh-CN" altLang="en-US" sz="20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endParaRPr lang="zh-CN" altLang="en-US" sz="20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r>
                <a:rPr lang="zh-CN" altLang="en-US" sz="2000" dirty="0" smtClean="0">
                  <a:latin typeface="Times New Roman" panose="02020603050405020304" pitchFamily="18" charset="0"/>
                  <a:cs typeface="Times New Roman" panose="02020603050405020304" pitchFamily="18" charset="0"/>
                </a:rPr>
                <a:t>因为</a:t>
              </a:r>
              <a:r>
                <a:rPr lang="en-US" altLang="zh-CN" sz="2000" i="1" dirty="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T</a:t>
              </a:r>
              <a:r>
                <a:rPr lang="en-US" altLang="zh-CN" sz="2000" dirty="0">
                  <a:latin typeface="Times New Roman" panose="02020603050405020304" pitchFamily="18" charset="0"/>
                  <a:cs typeface="Times New Roman" panose="02020603050405020304" pitchFamily="18" charset="0"/>
                </a:rPr>
                <a:t>)&gt;0</a:t>
              </a:r>
              <a:r>
                <a:rPr lang="zh-CN" altLang="en-US"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S</a:t>
              </a:r>
              <a:r>
                <a:rPr lang="en-US" altLang="zh-CN" sz="2000" dirty="0">
                  <a:latin typeface="Times New Roman" panose="02020603050405020304" pitchFamily="18" charset="0"/>
                  <a:cs typeface="Times New Roman" panose="02020603050405020304" pitchFamily="18" charset="0"/>
                </a:rPr>
                <a:t>)&lt;0</a:t>
              </a:r>
              <a:r>
                <a:rPr lang="zh-CN" altLang="en-US" sz="2000" dirty="0">
                  <a:latin typeface="Times New Roman" panose="02020603050405020304" pitchFamily="18" charset="0"/>
                  <a:cs typeface="Times New Roman" panose="02020603050405020304" pitchFamily="18" charset="0"/>
                </a:rPr>
                <a:t>，令变量</a:t>
              </a:r>
              <a:r>
                <a:rPr lang="en-US" altLang="zh-CN" sz="2000" i="1" dirty="0" smtClean="0">
                  <a:latin typeface="Times New Roman" panose="02020603050405020304" pitchFamily="18" charset="0"/>
                  <a:cs typeface="Times New Roman" panose="02020603050405020304" pitchFamily="18" charset="0"/>
                </a:rPr>
                <a:t>d</a:t>
              </a:r>
              <a:r>
                <a:rPr lang="en-US" altLang="zh-CN" sz="2000" i="1" baseline="-25000" dirty="0" smtClean="0">
                  <a:latin typeface="Times New Roman" panose="02020603050405020304" pitchFamily="18" charset="0"/>
                  <a:cs typeface="Times New Roman" panose="02020603050405020304" pitchFamily="18" charset="0"/>
                </a:rPr>
                <a:t>i </a:t>
              </a: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D</a:t>
              </a:r>
              <a:r>
                <a:rPr lang="en-US" altLang="zh-CN" sz="2000" dirty="0" smtClean="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T</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S</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，因此</a:t>
              </a:r>
            </a:p>
            <a:p>
              <a:pPr marL="342900" indent="-342900" eaLnBrk="1" hangingPunct="1">
                <a:buFont typeface="Arial" panose="020B0604020202020204" pitchFamily="34" charset="0"/>
                <a:buChar char="•"/>
              </a:pPr>
              <a:endParaRPr lang="zh-CN" altLang="en-US" sz="20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endParaRPr lang="zh-CN" altLang="en-US" sz="2000" dirty="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当</a:t>
              </a:r>
              <a:r>
                <a:rPr lang="en-US" altLang="zh-CN" sz="2000" i="1" dirty="0" smtClean="0">
                  <a:latin typeface="Times New Roman" panose="02020603050405020304" pitchFamily="18" charset="0"/>
                  <a:cs typeface="Times New Roman" panose="02020603050405020304" pitchFamily="18" charset="0"/>
                </a:rPr>
                <a:t>d</a:t>
              </a:r>
              <a:r>
                <a:rPr lang="en-US" altLang="zh-CN" sz="2000" i="1" baseline="-25000" dirty="0" smtClean="0">
                  <a:latin typeface="Times New Roman" panose="02020603050405020304" pitchFamily="18" charset="0"/>
                  <a:cs typeface="Times New Roman" panose="02020603050405020304" pitchFamily="18" charset="0"/>
                </a:rPr>
                <a:t>i </a:t>
              </a:r>
              <a:r>
                <a:rPr lang="en-US" altLang="zh-CN" sz="2000" dirty="0" smtClean="0">
                  <a:latin typeface="Times New Roman" panose="02020603050405020304" pitchFamily="18" charset="0"/>
                  <a:cs typeface="Times New Roman" panose="02020603050405020304" pitchFamily="18" charset="0"/>
                </a:rPr>
                <a:t>&lt; 0</a:t>
              </a:r>
              <a:r>
                <a:rPr lang="zh-CN" altLang="en-US" sz="2000" dirty="0">
                  <a:latin typeface="Times New Roman" panose="02020603050405020304" pitchFamily="18" charset="0"/>
                  <a:cs typeface="Times New Roman" panose="02020603050405020304" pitchFamily="18" charset="0"/>
                </a:rPr>
                <a:t>，有</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T</a:t>
              </a:r>
              <a:r>
                <a:rPr lang="en-US" altLang="zh-CN" sz="2000" dirty="0" smtClean="0">
                  <a:latin typeface="Times New Roman" panose="02020603050405020304" pitchFamily="18" charset="0"/>
                  <a:cs typeface="Times New Roman" panose="02020603050405020304" pitchFamily="18" charset="0"/>
                </a:rPr>
                <a:t>)| &lt; |</a:t>
              </a:r>
              <a:r>
                <a:rPr lang="en-US" altLang="zh-CN" sz="2000" i="1" dirty="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S</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，选择象素</a:t>
              </a:r>
              <a:r>
                <a:rPr lang="en-US" altLang="zh-CN" sz="2000" i="1"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a:t>
              </a:r>
            </a:p>
            <a:p>
              <a:pPr marL="342900" indent="-342900" eaLnBrk="1" hangingPunct="1">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当</a:t>
              </a:r>
              <a:r>
                <a:rPr lang="en-US" altLang="zh-CN" sz="2000" i="1" dirty="0" smtClean="0">
                  <a:latin typeface="Times New Roman" panose="02020603050405020304" pitchFamily="18" charset="0"/>
                  <a:cs typeface="Times New Roman" panose="02020603050405020304" pitchFamily="18" charset="0"/>
                </a:rPr>
                <a:t>d</a:t>
              </a:r>
              <a:r>
                <a:rPr lang="en-US" altLang="zh-CN" sz="2000" i="1" baseline="-25000" dirty="0" smtClean="0">
                  <a:latin typeface="Times New Roman" panose="02020603050405020304" pitchFamily="18" charset="0"/>
                  <a:cs typeface="Times New Roman" panose="02020603050405020304" pitchFamily="18" charset="0"/>
                </a:rPr>
                <a:t>i </a:t>
              </a:r>
              <a:r>
                <a:rPr lang="en-US" altLang="zh-CN" sz="2000" dirty="0" smtClean="0">
                  <a:latin typeface="Times New Roman" panose="02020603050405020304" pitchFamily="18" charset="0"/>
                  <a:cs typeface="Times New Roman" panose="02020603050405020304" pitchFamily="18" charset="0"/>
                </a:rPr>
                <a:t>≥ 0</a:t>
              </a:r>
              <a:r>
                <a:rPr lang="zh-CN" altLang="en-US" sz="2000" dirty="0">
                  <a:latin typeface="Times New Roman" panose="02020603050405020304" pitchFamily="18" charset="0"/>
                  <a:cs typeface="Times New Roman" panose="02020603050405020304" pitchFamily="18" charset="0"/>
                </a:rPr>
                <a:t>，有</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T</a:t>
              </a:r>
              <a:r>
                <a:rPr lang="en-US" altLang="zh-CN" sz="2000" dirty="0">
                  <a:latin typeface="Times New Roman" panose="02020603050405020304" pitchFamily="18" charset="0"/>
                  <a:cs typeface="Times New Roman" panose="02020603050405020304" pitchFamily="18" charset="0"/>
                </a:rPr>
                <a:t>)| </a:t>
              </a:r>
              <a:r>
                <a:rPr lang="en-US" altLang="zh-CN" sz="2000" dirty="0" smtClean="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D</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S</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，选择象素</a:t>
              </a:r>
              <a:r>
                <a:rPr lang="en-US" altLang="zh-CN" sz="2000" i="1"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a:t>
              </a:r>
            </a:p>
          </p:txBody>
        </p:sp>
      </p:grpSp>
      <p:grpSp>
        <p:nvGrpSpPr>
          <p:cNvPr id="2" name="组合 1"/>
          <p:cNvGrpSpPr/>
          <p:nvPr/>
        </p:nvGrpSpPr>
        <p:grpSpPr>
          <a:xfrm>
            <a:off x="1258410" y="2187672"/>
            <a:ext cx="4481421" cy="1716402"/>
            <a:chOff x="1095603" y="2196969"/>
            <a:chExt cx="4481421" cy="1716402"/>
          </a:xfrm>
        </p:grpSpPr>
        <p:graphicFrame>
          <p:nvGraphicFramePr>
            <p:cNvPr id="10" name="Object 9"/>
            <p:cNvGraphicFramePr>
              <a:graphicFrameLocks noChangeAspect="1"/>
            </p:cNvGraphicFramePr>
            <p:nvPr>
              <p:extLst>
                <p:ext uri="{D42A27DB-BD31-4B8C-83A1-F6EECF244321}">
                  <p14:modId xmlns:p14="http://schemas.microsoft.com/office/powerpoint/2010/main" val="3068919113"/>
                </p:ext>
              </p:extLst>
            </p:nvPr>
          </p:nvGraphicFramePr>
          <p:xfrm>
            <a:off x="2547257" y="2196969"/>
            <a:ext cx="2503714" cy="406854"/>
          </p:xfrm>
          <a:graphic>
            <a:graphicData uri="http://schemas.openxmlformats.org/presentationml/2006/ole">
              <mc:AlternateContent xmlns:mc="http://schemas.openxmlformats.org/markup-compatibility/2006">
                <mc:Choice xmlns:v="urn:schemas-microsoft-com:vml" Requires="v">
                  <p:oleObj spid="_x0000_s11425" name="公式" r:id="rId4" imgW="1562100" imgH="254000" progId="Equation.3">
                    <p:embed/>
                  </p:oleObj>
                </mc:Choice>
                <mc:Fallback>
                  <p:oleObj name="公式" r:id="rId4" imgW="1562100" imgH="254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7257" y="2196969"/>
                          <a:ext cx="2503714" cy="406854"/>
                        </a:xfrm>
                        <a:prstGeom prst="rect">
                          <a:avLst/>
                        </a:prstGeom>
                        <a:noFill/>
                        <a:ln>
                          <a:noFill/>
                        </a:ln>
                        <a:effec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433473564"/>
                </p:ext>
              </p:extLst>
            </p:nvPr>
          </p:nvGraphicFramePr>
          <p:xfrm>
            <a:off x="2514599" y="2572523"/>
            <a:ext cx="3062425" cy="395563"/>
          </p:xfrm>
          <a:graphic>
            <a:graphicData uri="http://schemas.openxmlformats.org/presentationml/2006/ole">
              <mc:AlternateContent xmlns:mc="http://schemas.openxmlformats.org/markup-compatibility/2006">
                <mc:Choice xmlns:v="urn:schemas-microsoft-com:vml" Requires="v">
                  <p:oleObj spid="_x0000_s11426" name="公式" r:id="rId6" imgW="1866900" imgH="241300" progId="Equation.3">
                    <p:embed/>
                  </p:oleObj>
                </mc:Choice>
                <mc:Fallback>
                  <p:oleObj name="公式" r:id="rId6" imgW="1866900" imgH="2413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599" y="2572523"/>
                          <a:ext cx="3062425" cy="395563"/>
                        </a:xfrm>
                        <a:prstGeom prst="rect">
                          <a:avLst/>
                        </a:prstGeom>
                        <a:noFill/>
                        <a:ln>
                          <a:noFill/>
                        </a:ln>
                        <a:effectLst/>
                      </p:spPr>
                    </p:pic>
                  </p:oleObj>
                </mc:Fallback>
              </mc:AlternateContent>
            </a:graphicData>
          </a:graphic>
        </p:graphicFrame>
        <p:graphicFrame>
          <p:nvGraphicFramePr>
            <p:cNvPr id="13" name="Object 13"/>
            <p:cNvGraphicFramePr>
              <a:graphicFrameLocks noChangeAspect="1"/>
            </p:cNvGraphicFramePr>
            <p:nvPr>
              <p:extLst>
                <p:ext uri="{D42A27DB-BD31-4B8C-83A1-F6EECF244321}">
                  <p14:modId xmlns:p14="http://schemas.microsoft.com/office/powerpoint/2010/main" val="4125386220"/>
                </p:ext>
              </p:extLst>
            </p:nvPr>
          </p:nvGraphicFramePr>
          <p:xfrm>
            <a:off x="1095603" y="3445918"/>
            <a:ext cx="3955368" cy="467453"/>
          </p:xfrm>
          <a:graphic>
            <a:graphicData uri="http://schemas.openxmlformats.org/presentationml/2006/ole">
              <mc:AlternateContent xmlns:mc="http://schemas.openxmlformats.org/markup-compatibility/2006">
                <mc:Choice xmlns:v="urn:schemas-microsoft-com:vml" Requires="v">
                  <p:oleObj spid="_x0000_s11427" name="公式" r:id="rId8" imgW="2145369" imgH="253890" progId="Equation.3">
                    <p:embed/>
                  </p:oleObj>
                </mc:Choice>
                <mc:Fallback>
                  <p:oleObj name="公式" r:id="rId8" imgW="2145369" imgH="25389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5603" y="3445918"/>
                          <a:ext cx="3955368" cy="467453"/>
                        </a:xfrm>
                        <a:prstGeom prst="rect">
                          <a:avLst/>
                        </a:prstGeom>
                        <a:noFill/>
                        <a:ln>
                          <a:noFill/>
                        </a:ln>
                        <a:effectLst/>
                      </p:spPr>
                    </p:pic>
                  </p:oleObj>
                </mc:Fallback>
              </mc:AlternateContent>
            </a:graphicData>
          </a:graphic>
        </p:graphicFrame>
      </p:grpSp>
      <p:pic>
        <p:nvPicPr>
          <p:cNvPr id="14" name="Picture 4" descr="图片1"/>
          <p:cNvPicPr>
            <a:picLocks noChangeAspect="1" noChangeArrowheads="1"/>
          </p:cNvPicPr>
          <p:nvPr/>
        </p:nvPicPr>
        <p:blipFill>
          <a:blip r:embed="rId10" cstate="print">
            <a:extLst>
              <a:ext uri="{28A0092B-C50C-407E-A947-70E740481C1C}">
                <a14:useLocalDpi xmlns:a14="http://schemas.microsoft.com/office/drawing/2010/main" val="0"/>
              </a:ext>
            </a:extLst>
          </a:blip>
          <a:srcRect l="36617" t="4689" r="5132" b="63937"/>
          <a:stretch>
            <a:fillRect/>
          </a:stretch>
        </p:blipFill>
        <p:spPr bwMode="auto">
          <a:xfrm>
            <a:off x="5609682" y="4032096"/>
            <a:ext cx="3238500" cy="2209800"/>
          </a:xfrm>
          <a:prstGeom prst="rect">
            <a:avLst/>
          </a:prstGeom>
          <a:solidFill>
            <a:schemeClr val="bg1"/>
          </a:solidFill>
          <a:ln>
            <a:noFill/>
          </a:ln>
          <a:effectLst>
            <a:outerShdw blurRad="50800" dist="38100" dir="13500000" algn="br" rotWithShape="0">
              <a:prstClr val="black">
                <a:alpha val="40000"/>
              </a:prstClr>
            </a:outerShdw>
          </a:effectLst>
        </p:spPr>
      </p:pic>
    </p:spTree>
    <p:extLst>
      <p:ext uri="{BB962C8B-B14F-4D97-AF65-F5344CB8AC3E}">
        <p14:creationId xmlns:p14="http://schemas.microsoft.com/office/powerpoint/2010/main" val="396071472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19"/>
                                        </p:tgtEl>
                                        <p:attrNameLst>
                                          <p:attrName>ppt_x</p:attrName>
                                          <p:attrName>ppt_y</p:attrName>
                                        </p:attrNameLst>
                                      </p:cBhvr>
                                    </p:animMotion>
                                    <p:animEffect transition="in" filter="fade">
                                      <p:cBhvr>
                                        <p:cTn id="9" dur="2000"/>
                                        <p:tgtEl>
                                          <p:spTgt spid="19"/>
                                        </p:tgtEl>
                                      </p:cBhvr>
                                    </p:animEffect>
                                  </p:childTnLst>
                                </p:cTn>
                              </p:par>
                              <p:par>
                                <p:cTn id="10" presetID="5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Scale>
                                      <p:cBhvr>
                                        <p:cTn id="12" dur="2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2000" decel="50000" fill="hold">
                                          <p:stCondLst>
                                            <p:cond delay="0"/>
                                          </p:stCondLst>
                                        </p:cTn>
                                        <p:tgtEl>
                                          <p:spTgt spid="2"/>
                                        </p:tgtEl>
                                        <p:attrNameLst>
                                          <p:attrName>ppt_x</p:attrName>
                                          <p:attrName>ppt_y</p:attrName>
                                        </p:attrNameLst>
                                      </p:cBhvr>
                                    </p:animMotion>
                                    <p:animEffect transition="in" filter="fade">
                                      <p:cBhvr>
                                        <p:cTn id="14" dur="2000"/>
                                        <p:tgtEl>
                                          <p:spTgt spid="2"/>
                                        </p:tgtEl>
                                      </p:cBhvr>
                                    </p:animEffect>
                                  </p:childTnLst>
                                </p:cTn>
                              </p:par>
                            </p:childTnLst>
                          </p:cTn>
                        </p:par>
                        <p:par>
                          <p:cTn id="15" fill="hold">
                            <p:stCondLst>
                              <p:cond delay="2000"/>
                            </p:stCondLst>
                            <p:childTnLst>
                              <p:par>
                                <p:cTn id="16" presetID="42"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892629" y="468311"/>
            <a:ext cx="7759019" cy="646331"/>
          </a:xfrm>
          <a:prstGeom prst="rect">
            <a:avLst/>
          </a:prstGeom>
        </p:spPr>
        <p:txBody>
          <a:bodyPr wrap="square">
            <a:spAutoFit/>
          </a:bodyPr>
          <a:lstStyle/>
          <a:p>
            <a:pPr lvl="0"/>
            <a:r>
              <a:rPr lang="en-US" altLang="zh-CN" sz="3600" b="1" dirty="0" err="1" smtClean="0">
                <a:latin typeface="黑体" panose="02010609060101010101" pitchFamily="49" charset="-122"/>
                <a:ea typeface="黑体" panose="02010609060101010101" pitchFamily="49" charset="-122"/>
                <a:cs typeface="Tahoma" panose="020B0604030504040204" pitchFamily="34" charset="0"/>
              </a:rPr>
              <a:t>Bresenham</a:t>
            </a:r>
            <a:r>
              <a:rPr lang="zh-CN" altLang="en-US" sz="3600" b="1" dirty="0" smtClean="0">
                <a:latin typeface="黑体" panose="02010609060101010101" pitchFamily="49" charset="-122"/>
                <a:ea typeface="黑体" panose="02010609060101010101" pitchFamily="49" charset="-122"/>
                <a:cs typeface="Tahoma" panose="020B0604030504040204" pitchFamily="34" charset="0"/>
              </a:rPr>
              <a:t>画</a:t>
            </a:r>
            <a:r>
              <a:rPr lang="zh-CN" altLang="en-US" sz="3600" b="1" dirty="0">
                <a:latin typeface="黑体" panose="02010609060101010101" pitchFamily="49" charset="-122"/>
                <a:ea typeface="黑体" panose="02010609060101010101" pitchFamily="49" charset="-122"/>
                <a:cs typeface="Tahoma" panose="020B0604030504040204" pitchFamily="34" charset="0"/>
              </a:rPr>
              <a:t>圆算法</a:t>
            </a:r>
          </a:p>
        </p:txBody>
      </p:sp>
      <p:sp>
        <p:nvSpPr>
          <p:cNvPr id="20" name="矩形 19"/>
          <p:cNvSpPr/>
          <p:nvPr/>
        </p:nvSpPr>
        <p:spPr bwMode="auto">
          <a:xfrm flipV="1">
            <a:off x="155575" y="5951879"/>
            <a:ext cx="8655420" cy="290017"/>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bwMode="auto">
          <a:xfrm>
            <a:off x="307974" y="1242664"/>
            <a:ext cx="8836026" cy="4708981"/>
          </a:xfrm>
          <a:prstGeom prst="rect">
            <a:avLst/>
          </a:prstGeom>
          <a:solidFill>
            <a:schemeClr val="bg1"/>
          </a:solidFill>
        </p:spPr>
        <p:txBody>
          <a:bodyPr wrap="square">
            <a:spAutoFit/>
          </a:bodyPr>
          <a:lstStyle/>
          <a:p>
            <a:pPr marL="342900" indent="-342900" eaLnBrk="1" hangingPunct="1">
              <a:buFont typeface="Arial" panose="020B0604020202020204" pitchFamily="34" charset="0"/>
              <a:buChar char="•"/>
            </a:pPr>
            <a:r>
              <a:rPr lang="zh-CN" altLang="en-US" sz="2000" dirty="0" smtClean="0"/>
              <a:t>将</a:t>
            </a:r>
            <a:r>
              <a:rPr lang="en-US" altLang="zh-CN" sz="2000" i="1" dirty="0" smtClean="0">
                <a:latin typeface="Times New Roman" panose="02020603050405020304" pitchFamily="18" charset="0"/>
                <a:cs typeface="Times New Roman" panose="02020603050405020304" pitchFamily="18" charset="0"/>
              </a:rPr>
              <a:t>d</a:t>
            </a:r>
            <a:r>
              <a:rPr lang="en-US" altLang="zh-CN" sz="2000" i="1" baseline="-25000" dirty="0" smtClean="0">
                <a:latin typeface="Times New Roman" panose="02020603050405020304" pitchFamily="18" charset="0"/>
                <a:cs typeface="Times New Roman" panose="02020603050405020304" pitchFamily="18" charset="0"/>
              </a:rPr>
              <a:t>i</a:t>
            </a:r>
            <a:r>
              <a:rPr lang="zh-CN" altLang="en-US" sz="2000" dirty="0" smtClean="0"/>
              <a:t>的下标增</a:t>
            </a:r>
            <a:r>
              <a:rPr lang="en-US" altLang="zh-CN" sz="2000" dirty="0" smtClean="0"/>
              <a:t>1</a:t>
            </a:r>
            <a:r>
              <a:rPr lang="zh-CN" altLang="en-US" sz="2000" dirty="0" smtClean="0"/>
              <a:t>后得</a:t>
            </a:r>
            <a:endParaRPr lang="zh-CN" altLang="en-US" sz="2000" dirty="0"/>
          </a:p>
          <a:p>
            <a:pPr eaLnBrk="1" hangingPunct="1"/>
            <a:r>
              <a:rPr lang="zh-CN" altLang="en-US" sz="2000" dirty="0" smtClean="0"/>
              <a:t>两者相减  </a:t>
            </a:r>
            <a:r>
              <a:rPr lang="en-US" altLang="zh-CN" sz="2000" i="1" dirty="0" smtClean="0">
                <a:latin typeface="Times New Roman" panose="02020603050405020304" pitchFamily="18" charset="0"/>
                <a:cs typeface="Times New Roman" panose="02020603050405020304" pitchFamily="18" charset="0"/>
              </a:rPr>
              <a:t>d</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i="1" dirty="0" smtClean="0">
                <a:latin typeface="Times New Roman" panose="02020603050405020304" pitchFamily="18" charset="0"/>
                <a:cs typeface="Times New Roman" panose="02020603050405020304" pitchFamily="18" charset="0"/>
              </a:rPr>
              <a:t> - d</a:t>
            </a:r>
            <a:r>
              <a:rPr lang="en-US" altLang="zh-CN" sz="2000" i="1" baseline="-25000" dirty="0" smtClean="0">
                <a:latin typeface="Times New Roman" panose="02020603050405020304" pitchFamily="18" charset="0"/>
                <a:cs typeface="Times New Roman" panose="02020603050405020304" pitchFamily="18" charset="0"/>
              </a:rPr>
              <a:t>i</a:t>
            </a:r>
            <a:endParaRPr lang="zh-CN" altLang="en-US" sz="2000" dirty="0"/>
          </a:p>
          <a:p>
            <a:pPr eaLnBrk="1" hangingPunct="1">
              <a:buFontTx/>
              <a:buNone/>
            </a:pPr>
            <a:endParaRPr lang="en-US" altLang="zh-CN" sz="2000" dirty="0" smtClean="0"/>
          </a:p>
          <a:p>
            <a:pPr eaLnBrk="1" hangingPunct="1">
              <a:buFontTx/>
              <a:buNone/>
            </a:pPr>
            <a:r>
              <a:rPr lang="zh-CN" altLang="en-US" sz="2000" dirty="0" smtClean="0"/>
              <a:t>因此</a:t>
            </a:r>
            <a:endParaRPr lang="en-US" altLang="zh-CN" sz="2000" dirty="0" smtClean="0"/>
          </a:p>
          <a:p>
            <a:pPr eaLnBrk="1" hangingPunct="1">
              <a:buFontTx/>
              <a:buNone/>
            </a:pPr>
            <a:endParaRPr lang="en-US" altLang="zh-CN" sz="2000" dirty="0"/>
          </a:p>
          <a:p>
            <a:pPr marL="342900" indent="-342900" eaLnBrk="1" hangingPunct="1">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如果</a:t>
            </a:r>
            <a:r>
              <a:rPr lang="en-US" altLang="zh-CN" sz="2000" i="1" dirty="0" smtClean="0">
                <a:latin typeface="Times New Roman" panose="02020603050405020304" pitchFamily="18" charset="0"/>
                <a:cs typeface="Times New Roman" panose="02020603050405020304" pitchFamily="18" charset="0"/>
              </a:rPr>
              <a:t>d</a:t>
            </a:r>
            <a:r>
              <a:rPr lang="en-US" altLang="zh-CN" sz="2000" i="1" baseline="-25000" dirty="0" smtClean="0">
                <a:latin typeface="Times New Roman" panose="02020603050405020304" pitchFamily="18" charset="0"/>
                <a:cs typeface="Times New Roman" panose="02020603050405020304" pitchFamily="18" charset="0"/>
              </a:rPr>
              <a:t>i </a:t>
            </a:r>
            <a:r>
              <a:rPr lang="en-US" altLang="zh-CN" sz="2000" dirty="0" smtClean="0">
                <a:latin typeface="Times New Roman" panose="02020603050405020304" pitchFamily="18" charset="0"/>
                <a:cs typeface="Times New Roman" panose="02020603050405020304" pitchFamily="18" charset="0"/>
              </a:rPr>
              <a:t>&lt; 0</a:t>
            </a:r>
            <a:r>
              <a:rPr lang="zh-CN" altLang="en-US" sz="2000" dirty="0">
                <a:latin typeface="Times New Roman" panose="02020603050405020304" pitchFamily="18" charset="0"/>
                <a:cs typeface="Times New Roman" panose="02020603050405020304" pitchFamily="18" charset="0"/>
              </a:rPr>
              <a:t>，则此时应选</a:t>
            </a:r>
            <a:r>
              <a:rPr lang="en-US" altLang="zh-CN" sz="2000" i="1" dirty="0">
                <a:latin typeface="Times New Roman" panose="02020603050405020304" pitchFamily="18" charset="0"/>
                <a:cs typeface="Times New Roman" panose="02020603050405020304" pitchFamily="18" charset="0"/>
              </a:rPr>
              <a:t>T</a:t>
            </a:r>
            <a:r>
              <a:rPr lang="zh-CN" altLang="en-US" sz="2000" dirty="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y</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baseline="-25000" dirty="0">
                <a:latin typeface="Times New Roman" panose="02020603050405020304" pitchFamily="18" charset="0"/>
                <a:cs typeface="Times New Roman" panose="02020603050405020304" pitchFamily="18" charset="0"/>
              </a:rPr>
              <a:t>+</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y</a:t>
            </a:r>
            <a:r>
              <a:rPr lang="en-US" altLang="zh-CN" sz="2000" i="1" baseline="-25000" dirty="0" err="1" smtClean="0">
                <a:latin typeface="Times New Roman" panose="02020603050405020304" pitchFamily="18" charset="0"/>
                <a:cs typeface="Times New Roman" panose="02020603050405020304" pitchFamily="18" charset="0"/>
              </a:rPr>
              <a:t>i</a:t>
            </a:r>
            <a:r>
              <a:rPr lang="en-US" altLang="zh-CN" sz="2000" baseline="-25000" dirty="0" smtClean="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，上式</a:t>
            </a:r>
            <a:r>
              <a:rPr lang="zh-CN" altLang="en-US" sz="2000" dirty="0" smtClean="0">
                <a:latin typeface="Times New Roman" panose="02020603050405020304" pitchFamily="18" charset="0"/>
                <a:cs typeface="Times New Roman" panose="02020603050405020304" pitchFamily="18" charset="0"/>
              </a:rPr>
              <a:t>变为</a:t>
            </a:r>
            <a:endParaRPr lang="en-US" altLang="zh-CN" sz="2000" dirty="0" smtClean="0">
              <a:latin typeface="Times New Roman" panose="02020603050405020304" pitchFamily="18" charset="0"/>
              <a:cs typeface="Times New Roman" panose="02020603050405020304" pitchFamily="18" charset="0"/>
            </a:endParaRPr>
          </a:p>
          <a:p>
            <a:pPr eaLnBrk="1" hangingPunct="1">
              <a:buFontTx/>
              <a:buNone/>
            </a:pPr>
            <a:r>
              <a:rPr lang="en-US" altLang="zh-CN" sz="2000" dirty="0" smtClean="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d</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d</a:t>
            </a:r>
            <a:r>
              <a:rPr lang="en-US" altLang="zh-CN" sz="2000" i="1" baseline="-2500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+ 4</a:t>
            </a:r>
            <a:r>
              <a:rPr lang="en-US" altLang="zh-CN" sz="2000" i="1" dirty="0">
                <a:latin typeface="Times New Roman" panose="02020603050405020304" pitchFamily="18" charset="0"/>
                <a:cs typeface="Times New Roman" panose="02020603050405020304" pitchFamily="18" charset="0"/>
              </a:rPr>
              <a:t>x</a:t>
            </a:r>
            <a:r>
              <a:rPr lang="en-US" altLang="zh-CN" sz="2000" i="1" baseline="-25000" dirty="0">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+ 6</a:t>
            </a:r>
          </a:p>
          <a:p>
            <a:pPr eaLnBrk="1" hangingPunct="1"/>
            <a:endParaRPr lang="en-US" altLang="zh-CN" sz="2000" dirty="0" smtClean="0">
              <a:latin typeface="Times New Roman" panose="02020603050405020304" pitchFamily="18" charset="0"/>
              <a:cs typeface="Times New Roman" panose="02020603050405020304" pitchFamily="18" charset="0"/>
            </a:endParaRPr>
          </a:p>
          <a:p>
            <a:pPr marL="342900" indent="-342900" eaLnBrk="1" hangingPunct="1">
              <a:buFont typeface="Arial" panose="020B0604020202020204" pitchFamily="34" charset="0"/>
              <a:buChar char="•"/>
            </a:pPr>
            <a:r>
              <a:rPr lang="zh-CN" altLang="en-US" sz="2000" dirty="0" smtClean="0">
                <a:latin typeface="Times New Roman" panose="02020603050405020304" pitchFamily="18" charset="0"/>
                <a:cs typeface="Times New Roman" panose="02020603050405020304" pitchFamily="18" charset="0"/>
              </a:rPr>
              <a:t>如果</a:t>
            </a:r>
            <a:r>
              <a:rPr lang="en-US" altLang="zh-CN" sz="2000" i="1" dirty="0" smtClean="0">
                <a:latin typeface="Times New Roman" panose="02020603050405020304" pitchFamily="18" charset="0"/>
                <a:cs typeface="Times New Roman" panose="02020603050405020304" pitchFamily="18" charset="0"/>
              </a:rPr>
              <a:t>d</a:t>
            </a:r>
            <a:r>
              <a:rPr lang="en-US" altLang="zh-CN" sz="2000" i="1" baseline="-25000" dirty="0" smtClean="0">
                <a:latin typeface="Times New Roman" panose="02020603050405020304" pitchFamily="18" charset="0"/>
                <a:cs typeface="Times New Roman" panose="02020603050405020304" pitchFamily="18" charset="0"/>
              </a:rPr>
              <a:t>i </a:t>
            </a:r>
            <a:r>
              <a:rPr lang="en-US" altLang="zh-CN" sz="2000" dirty="0" smtClean="0">
                <a:latin typeface="Times New Roman" panose="02020603050405020304" pitchFamily="18" charset="0"/>
                <a:cs typeface="Times New Roman" panose="02020603050405020304" pitchFamily="18" charset="0"/>
              </a:rPr>
              <a:t>≥ 0</a:t>
            </a:r>
            <a:r>
              <a:rPr lang="zh-CN" altLang="en-US" sz="2000" dirty="0">
                <a:latin typeface="Times New Roman" panose="02020603050405020304" pitchFamily="18" charset="0"/>
                <a:cs typeface="Times New Roman" panose="02020603050405020304" pitchFamily="18" charset="0"/>
              </a:rPr>
              <a:t>，则此时应该选</a:t>
            </a:r>
            <a:r>
              <a:rPr lang="en-US" altLang="zh-CN" sz="2000" i="1" dirty="0">
                <a:latin typeface="Times New Roman" panose="02020603050405020304" pitchFamily="18" charset="0"/>
                <a:cs typeface="Times New Roman" panose="02020603050405020304" pitchFamily="18" charset="0"/>
              </a:rPr>
              <a:t>S</a:t>
            </a:r>
            <a:r>
              <a:rPr lang="zh-CN" altLang="en-US" sz="2000" dirty="0">
                <a:latin typeface="Times New Roman" panose="02020603050405020304" pitchFamily="18" charset="0"/>
                <a:cs typeface="Times New Roman" panose="02020603050405020304" pitchFamily="18" charset="0"/>
              </a:rPr>
              <a:t>，</a:t>
            </a:r>
            <a:r>
              <a:rPr lang="en-US" altLang="zh-CN" sz="2000" i="1" dirty="0" smtClean="0">
                <a:latin typeface="Times New Roman" panose="02020603050405020304" pitchFamily="18" charset="0"/>
                <a:cs typeface="Times New Roman" panose="02020603050405020304" pitchFamily="18" charset="0"/>
              </a:rPr>
              <a:t>y</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i="1" dirty="0" smtClean="0">
                <a:latin typeface="Times New Roman" panose="02020603050405020304" pitchFamily="18" charset="0"/>
                <a:cs typeface="Times New Roman" panose="02020603050405020304" pitchFamily="18" charset="0"/>
              </a:rPr>
              <a:t>=</a:t>
            </a:r>
            <a:r>
              <a:rPr lang="en-US" altLang="zh-CN" sz="2000" i="1" dirty="0" err="1" smtClean="0">
                <a:latin typeface="Times New Roman" panose="02020603050405020304" pitchFamily="18" charset="0"/>
                <a:cs typeface="Times New Roman" panose="02020603050405020304" pitchFamily="18" charset="0"/>
              </a:rPr>
              <a:t>y</a:t>
            </a:r>
            <a:r>
              <a:rPr lang="en-US" altLang="zh-CN" sz="2000" i="1" baseline="-25000" dirty="0" err="1" smtClean="0">
                <a:latin typeface="Times New Roman" panose="02020603050405020304" pitchFamily="18" charset="0"/>
                <a:cs typeface="Times New Roman" panose="02020603050405020304" pitchFamily="18" charset="0"/>
              </a:rPr>
              <a:t>i</a:t>
            </a:r>
            <a:r>
              <a:rPr lang="en-US" altLang="zh-CN" sz="2000" i="1" dirty="0" smtClean="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 </a:t>
            </a:r>
            <a:r>
              <a:rPr lang="zh-CN" altLang="en-US" sz="2000" i="1"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上式变为</a:t>
            </a:r>
          </a:p>
          <a:p>
            <a:pPr eaLnBrk="1" hangingPunct="1"/>
            <a:r>
              <a:rPr lang="en-US" altLang="zh-CN" sz="2000" i="1" dirty="0" smtClean="0"/>
              <a:t>			</a:t>
            </a:r>
            <a:r>
              <a:rPr lang="en-US" altLang="zh-CN" sz="2000" i="1" dirty="0" smtClean="0">
                <a:latin typeface="Times New Roman" panose="02020603050405020304" pitchFamily="18" charset="0"/>
                <a:cs typeface="Times New Roman" panose="02020603050405020304" pitchFamily="18" charset="0"/>
              </a:rPr>
              <a:t>d</a:t>
            </a:r>
            <a:r>
              <a:rPr lang="en-US" altLang="zh-CN" sz="2000" i="1" baseline="-25000" dirty="0" smtClean="0">
                <a:latin typeface="Times New Roman" panose="02020603050405020304" pitchFamily="18" charset="0"/>
                <a:cs typeface="Times New Roman" panose="02020603050405020304" pitchFamily="18" charset="0"/>
              </a:rPr>
              <a:t>i</a:t>
            </a:r>
            <a:r>
              <a:rPr lang="en-US" altLang="zh-CN" sz="2000" baseline="-25000" dirty="0" smtClean="0">
                <a:latin typeface="Times New Roman" panose="02020603050405020304" pitchFamily="18" charset="0"/>
                <a:cs typeface="Times New Roman" panose="02020603050405020304" pitchFamily="18" charset="0"/>
              </a:rPr>
              <a:t>+1</a:t>
            </a:r>
            <a:r>
              <a:rPr lang="en-US" altLang="zh-CN" sz="2000" dirty="0" smtClean="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d</a:t>
            </a:r>
            <a:r>
              <a:rPr lang="en-US" altLang="zh-CN" sz="2000" i="1" baseline="-25000" dirty="0">
                <a:latin typeface="Times New Roman" panose="02020603050405020304" pitchFamily="18" charset="0"/>
                <a:cs typeface="Times New Roman" panose="02020603050405020304" pitchFamily="18" charset="0"/>
              </a:rPr>
              <a:t>i</a:t>
            </a:r>
            <a:r>
              <a:rPr lang="en-US" altLang="zh-CN" sz="2000"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+ 4(</a:t>
            </a:r>
            <a:r>
              <a:rPr lang="en-US" altLang="zh-CN" sz="2000" i="1" dirty="0">
                <a:latin typeface="Times New Roman" panose="02020603050405020304" pitchFamily="18" charset="0"/>
                <a:cs typeface="Times New Roman" panose="02020603050405020304" pitchFamily="18" charset="0"/>
              </a:rPr>
              <a:t>x</a:t>
            </a:r>
            <a:r>
              <a:rPr lang="en-US" altLang="zh-CN" sz="2000" i="1" baseline="-25000" dirty="0">
                <a:latin typeface="Times New Roman" panose="02020603050405020304" pitchFamily="18" charset="0"/>
                <a:cs typeface="Times New Roman" panose="02020603050405020304" pitchFamily="18" charset="0"/>
              </a:rPr>
              <a:t>i</a:t>
            </a:r>
            <a:r>
              <a:rPr lang="en-US" altLang="zh-CN" sz="2000" i="1" dirty="0">
                <a:latin typeface="Times New Roman" panose="02020603050405020304" pitchFamily="18" charset="0"/>
                <a:cs typeface="Times New Roman" panose="02020603050405020304" pitchFamily="18" charset="0"/>
              </a:rPr>
              <a:t> – </a:t>
            </a:r>
            <a:r>
              <a:rPr lang="en-US" altLang="zh-CN" sz="2000" i="1" dirty="0" err="1">
                <a:latin typeface="Times New Roman" panose="02020603050405020304" pitchFamily="18" charset="0"/>
                <a:cs typeface="Times New Roman" panose="02020603050405020304" pitchFamily="18" charset="0"/>
              </a:rPr>
              <a:t>y</a:t>
            </a:r>
            <a:r>
              <a:rPr lang="en-US" altLang="zh-CN" sz="2000" i="1" baseline="-25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+ 10</a:t>
            </a:r>
          </a:p>
          <a:p>
            <a:pPr eaLnBrk="1" hangingPunct="1"/>
            <a:endParaRPr lang="en-US" altLang="zh-CN" sz="2000" dirty="0" smtClean="0"/>
          </a:p>
          <a:p>
            <a:pPr marL="342900" indent="-342900" eaLnBrk="1" hangingPunct="1">
              <a:buFont typeface="Arial" panose="020B0604020202020204" pitchFamily="34" charset="0"/>
              <a:buChar char="•"/>
            </a:pPr>
            <a:r>
              <a:rPr lang="zh-CN" altLang="en-US" sz="2000" dirty="0" smtClean="0"/>
              <a:t>设</a:t>
            </a:r>
            <a:r>
              <a:rPr lang="en-US" altLang="zh-CN" sz="2000" dirty="0">
                <a:latin typeface="Times New Roman" panose="02020603050405020304" pitchFamily="18" charset="0"/>
                <a:cs typeface="Times New Roman" panose="02020603050405020304" pitchFamily="18" charset="0"/>
              </a:rPr>
              <a:t>(0, </a:t>
            </a:r>
            <a:r>
              <a:rPr lang="en-US" altLang="zh-CN" sz="2000" i="1" dirty="0">
                <a:latin typeface="Times New Roman" panose="02020603050405020304" pitchFamily="18" charset="0"/>
                <a:cs typeface="Times New Roman" panose="02020603050405020304" pitchFamily="18" charset="0"/>
              </a:rPr>
              <a:t>r</a:t>
            </a:r>
            <a:r>
              <a:rPr lang="en-US" altLang="zh-CN" sz="2000" dirty="0">
                <a:latin typeface="Times New Roman" panose="02020603050405020304" pitchFamily="18" charset="0"/>
                <a:cs typeface="Times New Roman" panose="02020603050405020304" pitchFamily="18" charset="0"/>
              </a:rPr>
              <a:t>)</a:t>
            </a:r>
            <a:r>
              <a:rPr lang="zh-CN" altLang="en-US" sz="2000" dirty="0"/>
              <a:t>为递推公式的</a:t>
            </a:r>
            <a:r>
              <a:rPr lang="zh-CN" altLang="en-US" sz="2000" dirty="0" smtClean="0"/>
              <a:t>初始像素</a:t>
            </a:r>
            <a:r>
              <a:rPr lang="zh-CN" altLang="en-US" sz="2000" dirty="0"/>
              <a:t>，则</a:t>
            </a:r>
          </a:p>
          <a:p>
            <a:pPr eaLnBrk="1" hangingPunct="1"/>
            <a:endParaRPr lang="en-US" altLang="zh-CN" sz="2000" dirty="0"/>
          </a:p>
          <a:p>
            <a:pPr eaLnBrk="1" hangingPunct="1">
              <a:buFontTx/>
              <a:buNone/>
            </a:pPr>
            <a:endParaRPr lang="en-US" altLang="zh-CN" sz="2000" dirty="0" smtClean="0">
              <a:latin typeface="Times New Roman" panose="02020603050405020304" pitchFamily="18" charset="0"/>
              <a:cs typeface="Times New Roman" panose="02020603050405020304" pitchFamily="18" charset="0"/>
            </a:endParaRPr>
          </a:p>
          <a:p>
            <a:pPr eaLnBrk="1" hangingPunct="1">
              <a:buFontTx/>
              <a:buNone/>
            </a:pPr>
            <a:endParaRPr lang="zh-CN" altLang="en-US" sz="2000" dirty="0">
              <a:latin typeface="Times New Roman" panose="02020603050405020304" pitchFamily="18" charset="0"/>
              <a:cs typeface="Times New Roman" panose="02020603050405020304" pitchFamily="18" charset="0"/>
            </a:endParaRPr>
          </a:p>
        </p:txBody>
      </p:sp>
      <p:pic>
        <p:nvPicPr>
          <p:cNvPr id="14" name="Picture 4" descr="图片1"/>
          <p:cNvPicPr>
            <a:picLocks noChangeAspect="1" noChangeArrowheads="1"/>
          </p:cNvPicPr>
          <p:nvPr/>
        </p:nvPicPr>
        <p:blipFill>
          <a:blip r:embed="rId4" cstate="print">
            <a:extLst>
              <a:ext uri="{28A0092B-C50C-407E-A947-70E740481C1C}">
                <a14:useLocalDpi xmlns:a14="http://schemas.microsoft.com/office/drawing/2010/main" val="0"/>
              </a:ext>
            </a:extLst>
          </a:blip>
          <a:srcRect l="36617" t="4689" r="5132" b="63937"/>
          <a:stretch>
            <a:fillRect/>
          </a:stretch>
        </p:blipFill>
        <p:spPr bwMode="auto">
          <a:xfrm>
            <a:off x="5855160" y="4110231"/>
            <a:ext cx="3238500" cy="2209800"/>
          </a:xfrm>
          <a:prstGeom prst="rect">
            <a:avLst/>
          </a:prstGeom>
          <a:solidFill>
            <a:schemeClr val="bg1"/>
          </a:solidFill>
          <a:ln>
            <a:noFill/>
          </a:ln>
          <a:effectLst>
            <a:outerShdw blurRad="50800" dist="38100" dir="13500000" algn="br" rotWithShape="0">
              <a:prstClr val="black">
                <a:alpha val="40000"/>
              </a:prstClr>
            </a:outerShdw>
          </a:effectLst>
        </p:spPr>
      </p:pic>
      <p:graphicFrame>
        <p:nvGraphicFramePr>
          <p:cNvPr id="15" name="Object 24"/>
          <p:cNvGraphicFramePr>
            <a:graphicFrameLocks noChangeAspect="1"/>
          </p:cNvGraphicFramePr>
          <p:nvPr>
            <p:extLst>
              <p:ext uri="{D42A27DB-BD31-4B8C-83A1-F6EECF244321}">
                <p14:modId xmlns:p14="http://schemas.microsoft.com/office/powerpoint/2010/main" val="794787990"/>
              </p:ext>
            </p:extLst>
          </p:nvPr>
        </p:nvGraphicFramePr>
        <p:xfrm>
          <a:off x="2982913" y="1287463"/>
          <a:ext cx="4213225" cy="430212"/>
        </p:xfrm>
        <a:graphic>
          <a:graphicData uri="http://schemas.openxmlformats.org/presentationml/2006/ole">
            <mc:AlternateContent xmlns:mc="http://schemas.openxmlformats.org/markup-compatibility/2006">
              <mc:Choice xmlns:v="urn:schemas-microsoft-com:vml" Requires="v">
                <p:oleObj spid="_x0000_s12468" name="公式" r:id="rId5" imgW="2489200" imgH="254000" progId="Equation.3">
                  <p:embed/>
                </p:oleObj>
              </mc:Choice>
              <mc:Fallback>
                <p:oleObj name="公式" r:id="rId5" imgW="2489200" imgH="254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2913" y="1287463"/>
                        <a:ext cx="4213225" cy="430212"/>
                      </a:xfrm>
                      <a:prstGeom prst="rect">
                        <a:avLst/>
                      </a:prstGeom>
                      <a:noFill/>
                      <a:ln>
                        <a:noFill/>
                      </a:ln>
                      <a:effectLst/>
                    </p:spPr>
                  </p:pic>
                </p:oleObj>
              </mc:Fallback>
            </mc:AlternateContent>
          </a:graphicData>
        </a:graphic>
      </p:graphicFrame>
      <p:graphicFrame>
        <p:nvGraphicFramePr>
          <p:cNvPr id="16" name="Object 27"/>
          <p:cNvGraphicFramePr>
            <a:graphicFrameLocks noChangeAspect="1"/>
          </p:cNvGraphicFramePr>
          <p:nvPr>
            <p:extLst>
              <p:ext uri="{D42A27DB-BD31-4B8C-83A1-F6EECF244321}">
                <p14:modId xmlns:p14="http://schemas.microsoft.com/office/powerpoint/2010/main" val="1975969837"/>
              </p:ext>
            </p:extLst>
          </p:nvPr>
        </p:nvGraphicFramePr>
        <p:xfrm>
          <a:off x="720725" y="1885950"/>
          <a:ext cx="8096250" cy="485775"/>
        </p:xfrm>
        <a:graphic>
          <a:graphicData uri="http://schemas.openxmlformats.org/presentationml/2006/ole">
            <mc:AlternateContent xmlns:mc="http://schemas.openxmlformats.org/markup-compatibility/2006">
              <mc:Choice xmlns:v="urn:schemas-microsoft-com:vml" Requires="v">
                <p:oleObj spid="_x0000_s12469" name="公式" r:id="rId7" imgW="4457520" imgH="266400" progId="Equation.3">
                  <p:embed/>
                </p:oleObj>
              </mc:Choice>
              <mc:Fallback>
                <p:oleObj name="公式" r:id="rId7" imgW="4457520" imgH="266400" progId="Equation.3">
                  <p:embed/>
                  <p:pic>
                    <p:nvPicPr>
                      <p:cNvPr id="0" name=""/>
                      <p:cNvPicPr>
                        <a:picLocks noChangeAspect="1" noChangeArrowheads="1"/>
                      </p:cNvPicPr>
                      <p:nvPr/>
                    </p:nvPicPr>
                    <p:blipFill>
                      <a:blip r:embed="rId8"/>
                      <a:srcRect/>
                      <a:stretch>
                        <a:fillRect/>
                      </a:stretch>
                    </p:blipFill>
                    <p:spPr bwMode="auto">
                      <a:xfrm>
                        <a:off x="720725" y="1885950"/>
                        <a:ext cx="8096250" cy="485775"/>
                      </a:xfrm>
                      <a:prstGeom prst="rect">
                        <a:avLst/>
                      </a:prstGeom>
                      <a:noFill/>
                      <a:ln>
                        <a:noFill/>
                      </a:ln>
                      <a:effectLst/>
                    </p:spPr>
                  </p:pic>
                </p:oleObj>
              </mc:Fallback>
            </mc:AlternateContent>
          </a:graphicData>
        </a:graphic>
      </p:graphicFrame>
      <p:graphicFrame>
        <p:nvGraphicFramePr>
          <p:cNvPr id="17" name="Object 32"/>
          <p:cNvGraphicFramePr>
            <a:graphicFrameLocks noChangeAspect="1"/>
          </p:cNvGraphicFramePr>
          <p:nvPr>
            <p:extLst>
              <p:ext uri="{D42A27DB-BD31-4B8C-83A1-F6EECF244321}">
                <p14:modId xmlns:p14="http://schemas.microsoft.com/office/powerpoint/2010/main" val="1541247258"/>
              </p:ext>
            </p:extLst>
          </p:nvPr>
        </p:nvGraphicFramePr>
        <p:xfrm>
          <a:off x="1682296" y="5095940"/>
          <a:ext cx="3407229" cy="776317"/>
        </p:xfrm>
        <a:graphic>
          <a:graphicData uri="http://schemas.openxmlformats.org/presentationml/2006/ole">
            <mc:AlternateContent xmlns:mc="http://schemas.openxmlformats.org/markup-compatibility/2006">
              <mc:Choice xmlns:v="urn:schemas-microsoft-com:vml" Requires="v">
                <p:oleObj spid="_x0000_s12470" name="公式" r:id="rId9" imgW="2006600" imgH="457200" progId="Equation.3">
                  <p:embed/>
                </p:oleObj>
              </mc:Choice>
              <mc:Fallback>
                <p:oleObj name="公式" r:id="rId9" imgW="20066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2296" y="5095940"/>
                        <a:ext cx="3407229" cy="776317"/>
                      </a:xfrm>
                      <a:prstGeom prst="rect">
                        <a:avLst/>
                      </a:prstGeom>
                      <a:noFill/>
                      <a:ln>
                        <a:noFill/>
                      </a:ln>
                      <a:effectLst/>
                    </p:spPr>
                  </p:pic>
                </p:oleObj>
              </mc:Fallback>
            </mc:AlternateContent>
          </a:graphicData>
        </a:graphic>
      </p:graphicFrame>
      <p:graphicFrame>
        <p:nvGraphicFramePr>
          <p:cNvPr id="10" name="Object 27"/>
          <p:cNvGraphicFramePr>
            <a:graphicFrameLocks noChangeAspect="1"/>
          </p:cNvGraphicFramePr>
          <p:nvPr>
            <p:extLst>
              <p:ext uri="{D42A27DB-BD31-4B8C-83A1-F6EECF244321}">
                <p14:modId xmlns:p14="http://schemas.microsoft.com/office/powerpoint/2010/main" val="3939547700"/>
              </p:ext>
            </p:extLst>
          </p:nvPr>
        </p:nvGraphicFramePr>
        <p:xfrm>
          <a:off x="2145167" y="2258327"/>
          <a:ext cx="5050971" cy="461836"/>
        </p:xfrm>
        <a:graphic>
          <a:graphicData uri="http://schemas.openxmlformats.org/presentationml/2006/ole">
            <mc:AlternateContent xmlns:mc="http://schemas.openxmlformats.org/markup-compatibility/2006">
              <mc:Choice xmlns:v="urn:schemas-microsoft-com:vml" Requires="v">
                <p:oleObj spid="_x0000_s12471" name="公式" r:id="rId11" imgW="2781300" imgH="254000" progId="Equation.3">
                  <p:embed/>
                </p:oleObj>
              </mc:Choice>
              <mc:Fallback>
                <p:oleObj name="公式" r:id="rId11" imgW="2781300" imgH="254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45167" y="2258327"/>
                        <a:ext cx="5050971" cy="46183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734908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500"/>
                                        <p:tgtEl>
                                          <p:spTgt spid="2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2">
                                            <p:txEl>
                                              <p:pRg st="1" end="1"/>
                                            </p:txEl>
                                          </p:spTgt>
                                        </p:tgtEl>
                                        <p:attrNameLst>
                                          <p:attrName>style.visibility</p:attrName>
                                        </p:attrNameLst>
                                      </p:cBhvr>
                                      <p:to>
                                        <p:strVal val="visible"/>
                                      </p:to>
                                    </p:set>
                                    <p:animEffect transition="in" filter="wipe(left)">
                                      <p:cBhvr>
                                        <p:cTn id="16" dur="500"/>
                                        <p:tgtEl>
                                          <p:spTgt spid="22">
                                            <p:txEl>
                                              <p:pRg st="1" end="1"/>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2">
                                            <p:txEl>
                                              <p:pRg st="3" end="3"/>
                                            </p:txEl>
                                          </p:spTgt>
                                        </p:tgtEl>
                                        <p:attrNameLst>
                                          <p:attrName>style.visibility</p:attrName>
                                        </p:attrNameLst>
                                      </p:cBhvr>
                                      <p:to>
                                        <p:strVal val="visible"/>
                                      </p:to>
                                    </p:set>
                                    <p:animEffect transition="in" filter="wipe(left)">
                                      <p:cBhvr>
                                        <p:cTn id="25" dur="500"/>
                                        <p:tgtEl>
                                          <p:spTgt spid="22">
                                            <p:txEl>
                                              <p:pRg st="3" end="3"/>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2">
                                            <p:txEl>
                                              <p:pRg st="5" end="5"/>
                                            </p:txEl>
                                          </p:spTgt>
                                        </p:tgtEl>
                                        <p:attrNameLst>
                                          <p:attrName>style.visibility</p:attrName>
                                        </p:attrNameLst>
                                      </p:cBhvr>
                                      <p:to>
                                        <p:strVal val="visible"/>
                                      </p:to>
                                    </p:set>
                                    <p:animEffect transition="in" filter="wipe(left)">
                                      <p:cBhvr>
                                        <p:cTn id="34" dur="500"/>
                                        <p:tgtEl>
                                          <p:spTgt spid="22">
                                            <p:txEl>
                                              <p:pRg st="5" end="5"/>
                                            </p:txEl>
                                          </p:spTgt>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22">
                                            <p:txEl>
                                              <p:pRg st="6" end="6"/>
                                            </p:txEl>
                                          </p:spTgt>
                                        </p:tgtEl>
                                        <p:attrNameLst>
                                          <p:attrName>style.visibility</p:attrName>
                                        </p:attrNameLst>
                                      </p:cBhvr>
                                      <p:to>
                                        <p:strVal val="visible"/>
                                      </p:to>
                                    </p:set>
                                    <p:animEffect transition="in" filter="wipe(left)">
                                      <p:cBhvr>
                                        <p:cTn id="38" dur="500"/>
                                        <p:tgtEl>
                                          <p:spTgt spid="22">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2">
                                            <p:txEl>
                                              <p:pRg st="8" end="8"/>
                                            </p:txEl>
                                          </p:spTgt>
                                        </p:tgtEl>
                                        <p:attrNameLst>
                                          <p:attrName>style.visibility</p:attrName>
                                        </p:attrNameLst>
                                      </p:cBhvr>
                                      <p:to>
                                        <p:strVal val="visible"/>
                                      </p:to>
                                    </p:set>
                                    <p:animEffect transition="in" filter="wipe(left)">
                                      <p:cBhvr>
                                        <p:cTn id="43" dur="500"/>
                                        <p:tgtEl>
                                          <p:spTgt spid="22">
                                            <p:txEl>
                                              <p:pRg st="8" end="8"/>
                                            </p:txEl>
                                          </p:spTgt>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22">
                                            <p:txEl>
                                              <p:pRg st="9" end="9"/>
                                            </p:txEl>
                                          </p:spTgt>
                                        </p:tgtEl>
                                        <p:attrNameLst>
                                          <p:attrName>style.visibility</p:attrName>
                                        </p:attrNameLst>
                                      </p:cBhvr>
                                      <p:to>
                                        <p:strVal val="visible"/>
                                      </p:to>
                                    </p:set>
                                    <p:animEffect transition="in" filter="wipe(left)">
                                      <p:cBhvr>
                                        <p:cTn id="47" dur="500"/>
                                        <p:tgtEl>
                                          <p:spTgt spid="2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2">
                                            <p:txEl>
                                              <p:pRg st="11" end="11"/>
                                            </p:txEl>
                                          </p:spTgt>
                                        </p:tgtEl>
                                        <p:attrNameLst>
                                          <p:attrName>style.visibility</p:attrName>
                                        </p:attrNameLst>
                                      </p:cBhvr>
                                      <p:to>
                                        <p:strVal val="visible"/>
                                      </p:to>
                                    </p:set>
                                    <p:animEffect transition="in" filter="wipe(left)">
                                      <p:cBhvr>
                                        <p:cTn id="52" dur="500"/>
                                        <p:tgtEl>
                                          <p:spTgt spid="22">
                                            <p:txEl>
                                              <p:pRg st="11" end="11"/>
                                            </p:txEl>
                                          </p:spTgt>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left)">
                                      <p:cBhvr>
                                        <p:cTn id="5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892629" y="468311"/>
            <a:ext cx="7759019" cy="646331"/>
          </a:xfrm>
          <a:prstGeom prst="rect">
            <a:avLst/>
          </a:prstGeom>
        </p:spPr>
        <p:txBody>
          <a:bodyPr wrap="square">
            <a:spAutoFit/>
          </a:bodyPr>
          <a:lstStyle/>
          <a:p>
            <a:pPr lvl="0"/>
            <a:r>
              <a:rPr lang="en-US" altLang="zh-CN" sz="3600" b="1" dirty="0" err="1">
                <a:latin typeface="黑体" panose="02010609060101010101" pitchFamily="49" charset="-122"/>
                <a:ea typeface="黑体" panose="02010609060101010101" pitchFamily="49" charset="-122"/>
                <a:cs typeface="Tahoma" panose="020B0604030504040204" pitchFamily="34" charset="0"/>
              </a:rPr>
              <a:t>Bresenham</a:t>
            </a:r>
            <a:r>
              <a:rPr lang="zh-CN" altLang="en-US" sz="3600" b="1" dirty="0">
                <a:latin typeface="黑体" panose="02010609060101010101" pitchFamily="49" charset="-122"/>
                <a:ea typeface="黑体" panose="02010609060101010101" pitchFamily="49" charset="-122"/>
                <a:cs typeface="Tahoma" panose="020B0604030504040204" pitchFamily="34" charset="0"/>
              </a:rPr>
              <a:t>画圆算法</a:t>
            </a:r>
          </a:p>
        </p:txBody>
      </p:sp>
      <p:grpSp>
        <p:nvGrpSpPr>
          <p:cNvPr id="19" name="组合 18"/>
          <p:cNvGrpSpPr>
            <a:grpSpLocks/>
          </p:cNvGrpSpPr>
          <p:nvPr/>
        </p:nvGrpSpPr>
        <p:grpSpPr bwMode="auto">
          <a:xfrm>
            <a:off x="307975" y="1114642"/>
            <a:ext cx="8655420" cy="5632311"/>
            <a:chOff x="620617" y="112560"/>
            <a:chExt cx="8674524" cy="3934106"/>
          </a:xfrm>
        </p:grpSpPr>
        <p:sp>
          <p:nvSpPr>
            <p:cNvPr id="20" name="矩形 19"/>
            <p:cNvSpPr/>
            <p:nvPr/>
          </p:nvSpPr>
          <p:spPr>
            <a:xfrm flipV="1">
              <a:off x="620617" y="3363876"/>
              <a:ext cx="8674524"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620617" y="112560"/>
              <a:ext cx="7674009" cy="3934106"/>
            </a:xfrm>
            <a:prstGeom prst="rect">
              <a:avLst/>
            </a:prstGeom>
            <a:solidFill>
              <a:schemeClr val="bg1"/>
            </a:solidFill>
          </p:spPr>
          <p:txBody>
            <a:bodyPr wrap="square">
              <a:spAutoFit/>
            </a:bodyPr>
            <a:lstStyle/>
            <a:p>
              <a:pPr eaLnBrk="1" hangingPunct="1"/>
              <a:r>
                <a:rPr lang="en-US" altLang="zh-CN" b="1" dirty="0" smtClean="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Bres_Circle</a:t>
              </a:r>
              <a:r>
                <a:rPr lang="en-US" altLang="zh-CN" b="1" dirty="0" smtClean="0">
                  <a:latin typeface="Courier New" panose="02070309020205020404" pitchFamily="49" charset="0"/>
                  <a:cs typeface="Courier New" panose="02070309020205020404" pitchFamily="49" charset="0"/>
                </a:rPr>
                <a:t>(</a:t>
              </a:r>
              <a:r>
                <a:rPr lang="en-US" altLang="zh-CN" b="1" dirty="0" err="1" smtClean="0">
                  <a:solidFill>
                    <a:srgbClr val="0000FF"/>
                  </a:solidFill>
                  <a:latin typeface="Courier New" panose="02070309020205020404" pitchFamily="49" charset="0"/>
                  <a:cs typeface="Courier New" panose="02070309020205020404" pitchFamily="49" charset="0"/>
                </a:rPr>
                <a:t>int</a:t>
              </a:r>
              <a:r>
                <a:rPr lang="en-US" altLang="zh-CN" b="1" dirty="0" smtClean="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x0,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y0, </a:t>
              </a:r>
              <a:r>
                <a:rPr lang="en-US" altLang="zh-CN" b="1" dirty="0">
                  <a:solidFill>
                    <a:srgbClr val="0000FF"/>
                  </a:solidFill>
                  <a:latin typeface="Courier New" panose="02070309020205020404" pitchFamily="49" charset="0"/>
                  <a:cs typeface="Courier New" panose="02070309020205020404" pitchFamily="49" charset="0"/>
                </a:rPr>
                <a:t>double</a:t>
              </a:r>
              <a:r>
                <a:rPr lang="en-US" altLang="zh-CN" b="1" dirty="0">
                  <a:latin typeface="Courier New" panose="02070309020205020404" pitchFamily="49" charset="0"/>
                  <a:cs typeface="Courier New" panose="02070309020205020404" pitchFamily="49" charset="0"/>
                </a:rPr>
                <a:t> r)</a:t>
              </a:r>
            </a:p>
            <a:p>
              <a:pPr eaLnBrk="1" hangingPunct="1"/>
              <a:r>
                <a:rPr lang="en-US" altLang="zh-CN" b="1" dirty="0" smtClean="0">
                  <a:latin typeface="Courier New" panose="02070309020205020404" pitchFamily="49" charset="0"/>
                  <a:cs typeface="Courier New" panose="02070309020205020404" pitchFamily="49" charset="0"/>
                </a:rPr>
                <a:t>{ </a:t>
              </a:r>
              <a:r>
                <a:rPr lang="en-US" altLang="zh-CN" b="1" dirty="0" err="1" smtClean="0">
                  <a:solidFill>
                    <a:srgbClr val="0000FF"/>
                  </a:solidFill>
                  <a:latin typeface="Courier New" panose="02070309020205020404" pitchFamily="49" charset="0"/>
                  <a:cs typeface="Courier New" panose="02070309020205020404" pitchFamily="49" charset="0"/>
                </a:rPr>
                <a:t>int</a:t>
              </a:r>
              <a:r>
                <a:rPr lang="en-US" altLang="zh-CN" b="1" dirty="0" smtClean="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x,y,d</a:t>
              </a:r>
              <a:r>
                <a:rPr lang="en-US" altLang="zh-CN" b="1" dirty="0">
                  <a:latin typeface="Courier New" panose="02070309020205020404" pitchFamily="49" charset="0"/>
                  <a:cs typeface="Courier New" panose="02070309020205020404" pitchFamily="49" charset="0"/>
                </a:rPr>
                <a:t>;</a:t>
              </a:r>
            </a:p>
            <a:p>
              <a:pPr eaLnBrk="1" hangingPunct="1"/>
              <a:r>
                <a:rPr lang="en-US" altLang="zh-CN" b="1" dirty="0" smtClean="0">
                  <a:latin typeface="Courier New" panose="02070309020205020404" pitchFamily="49" charset="0"/>
                  <a:cs typeface="Courier New" panose="02070309020205020404" pitchFamily="49" charset="0"/>
                </a:rPr>
                <a:t>  x=0</a:t>
              </a:r>
              <a:r>
                <a:rPr lang="en-US" altLang="zh-CN" b="1" dirty="0">
                  <a:latin typeface="Courier New" panose="02070309020205020404" pitchFamily="49" charset="0"/>
                  <a:cs typeface="Courier New" panose="02070309020205020404" pitchFamily="49" charset="0"/>
                </a:rPr>
                <a:t>;</a:t>
              </a:r>
            </a:p>
            <a:p>
              <a:pPr eaLnBrk="1" hangingPunct="1"/>
              <a:r>
                <a:rPr lang="en-US" altLang="zh-CN" b="1" dirty="0" smtClean="0">
                  <a:latin typeface="Courier New" panose="02070309020205020404" pitchFamily="49" charset="0"/>
                  <a:cs typeface="Courier New" panose="02070309020205020404" pitchFamily="49" charset="0"/>
                </a:rPr>
                <a:t>  y</a:t>
              </a:r>
              <a:r>
                <a:rPr lang="en-US" altLang="zh-CN" b="1" dirty="0">
                  <a:latin typeface="Courier New" panose="02070309020205020404" pitchFamily="49" charset="0"/>
                  <a:cs typeface="Courier New" panose="02070309020205020404" pitchFamily="49" charset="0"/>
                </a:rPr>
                <a:t>=(</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)r;</a:t>
              </a:r>
            </a:p>
            <a:p>
              <a:pPr eaLnBrk="1" hangingPunct="1"/>
              <a:r>
                <a:rPr lang="en-US" altLang="zh-CN" b="1" dirty="0" smtClean="0">
                  <a:latin typeface="Courier New" panose="02070309020205020404" pitchFamily="49" charset="0"/>
                  <a:cs typeface="Courier New" panose="02070309020205020404" pitchFamily="49" charset="0"/>
                </a:rPr>
                <a:t>  d=</a:t>
              </a:r>
              <a:r>
                <a:rPr lang="en-US" altLang="zh-CN" b="1" dirty="0" err="1" smtClean="0">
                  <a:solidFill>
                    <a:srgbClr val="0000FF"/>
                  </a:solidFill>
                  <a:latin typeface="Courier New" panose="02070309020205020404" pitchFamily="49" charset="0"/>
                  <a:cs typeface="Courier New" panose="02070309020205020404" pitchFamily="49" charset="0"/>
                </a:rPr>
                <a:t>int</a:t>
              </a:r>
              <a:r>
                <a:rPr lang="en-US" altLang="zh-CN" b="1" dirty="0" smtClean="0">
                  <a:latin typeface="Courier New" panose="02070309020205020404" pitchFamily="49" charset="0"/>
                  <a:cs typeface="Courier New" panose="02070309020205020404" pitchFamily="49" charset="0"/>
                </a:rPr>
                <a:t>(3-2*r</a:t>
              </a:r>
              <a:r>
                <a:rPr lang="en-US" altLang="zh-CN" b="1" dirty="0">
                  <a:latin typeface="Courier New" panose="02070309020205020404" pitchFamily="49" charset="0"/>
                  <a:cs typeface="Courier New" panose="02070309020205020404" pitchFamily="49" charset="0"/>
                </a:rPr>
                <a:t>);</a:t>
              </a:r>
            </a:p>
            <a:p>
              <a:pPr eaLnBrk="1" hangingPunct="1"/>
              <a:r>
                <a:rPr lang="en-US" altLang="zh-CN" b="1" dirty="0" smtClean="0">
                  <a:latin typeface="Courier New" panose="02070309020205020404" pitchFamily="49" charset="0"/>
                  <a:cs typeface="Courier New" panose="02070309020205020404" pitchFamily="49" charset="0"/>
                </a:rPr>
                <a:t>  </a:t>
              </a:r>
              <a:r>
                <a:rPr lang="en-US" altLang="zh-CN" b="1" dirty="0" smtClean="0">
                  <a:solidFill>
                    <a:srgbClr val="0000FF"/>
                  </a:solidFill>
                  <a:latin typeface="Courier New" panose="02070309020205020404" pitchFamily="49" charset="0"/>
                  <a:cs typeface="Courier New" panose="02070309020205020404" pitchFamily="49" charset="0"/>
                </a:rPr>
                <a:t>while</a:t>
              </a:r>
              <a:r>
                <a:rPr lang="en-US" altLang="zh-CN" b="1" dirty="0" smtClean="0">
                  <a:latin typeface="Courier New" panose="02070309020205020404" pitchFamily="49" charset="0"/>
                  <a:cs typeface="Courier New" panose="02070309020205020404" pitchFamily="49" charset="0"/>
                </a:rPr>
                <a:t>(x&lt;y</a:t>
              </a:r>
              <a:r>
                <a:rPr lang="en-US" altLang="zh-CN" b="1" dirty="0">
                  <a:latin typeface="Courier New" panose="02070309020205020404" pitchFamily="49" charset="0"/>
                  <a:cs typeface="Courier New" panose="02070309020205020404" pitchFamily="49" charset="0"/>
                </a:rPr>
                <a:t>)</a:t>
              </a:r>
            </a:p>
            <a:p>
              <a:pPr eaLnBrk="1" hangingPunct="1"/>
              <a:r>
                <a:rPr lang="en-US" altLang="zh-CN" b="1" dirty="0" smtClean="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eaLnBrk="1" hangingPunct="1"/>
              <a:r>
                <a:rPr lang="en-US" altLang="zh-CN" b="1" dirty="0" smtClean="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Cirpot</a:t>
              </a:r>
              <a:r>
                <a:rPr lang="en-US" altLang="zh-CN" b="1" dirty="0">
                  <a:latin typeface="Courier New" panose="02070309020205020404" pitchFamily="49" charset="0"/>
                  <a:cs typeface="Courier New" panose="02070309020205020404" pitchFamily="49" charset="0"/>
                </a:rPr>
                <a:t>( x0,y0,x,y);</a:t>
              </a:r>
            </a:p>
            <a:p>
              <a:pPr eaLnBrk="1" hangingPunct="1"/>
              <a:r>
                <a:rPr lang="en-US" altLang="zh-CN" b="1" dirty="0" smtClean="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if</a:t>
              </a:r>
              <a:r>
                <a:rPr lang="en-US" altLang="zh-CN" b="1" dirty="0">
                  <a:latin typeface="Courier New" panose="02070309020205020404" pitchFamily="49" charset="0"/>
                  <a:cs typeface="Courier New" panose="02070309020205020404" pitchFamily="49" charset="0"/>
                </a:rPr>
                <a:t>(d&lt;0)</a:t>
              </a:r>
            </a:p>
            <a:p>
              <a:pPr eaLnBrk="1" hangingPunct="1"/>
              <a:r>
                <a:rPr lang="en-US" altLang="zh-CN" b="1" dirty="0">
                  <a:latin typeface="Courier New" panose="02070309020205020404" pitchFamily="49" charset="0"/>
                  <a:cs typeface="Courier New" panose="02070309020205020404" pitchFamily="49" charset="0"/>
                </a:rPr>
                <a:t>	</a:t>
              </a:r>
              <a:r>
                <a:rPr lang="en-US" altLang="zh-CN" b="1" dirty="0" smtClean="0">
                  <a:latin typeface="Courier New" panose="02070309020205020404" pitchFamily="49" charset="0"/>
                  <a:cs typeface="Courier New" panose="02070309020205020404" pitchFamily="49" charset="0"/>
                </a:rPr>
                <a:t> d += 4*x+6</a:t>
              </a:r>
              <a:r>
                <a:rPr lang="en-US" altLang="zh-CN" b="1" dirty="0">
                  <a:latin typeface="Courier New" panose="02070309020205020404" pitchFamily="49" charset="0"/>
                  <a:cs typeface="Courier New" panose="02070309020205020404" pitchFamily="49" charset="0"/>
                </a:rPr>
                <a:t>;</a:t>
              </a:r>
            </a:p>
            <a:p>
              <a:pPr eaLnBrk="1" hangingPunct="1"/>
              <a:r>
                <a:rPr lang="en-US" altLang="zh-CN" b="1" dirty="0" smtClean="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else</a:t>
              </a:r>
            </a:p>
            <a:p>
              <a:pPr eaLnBrk="1" hangingPunct="1"/>
              <a:r>
                <a:rPr lang="en-US" altLang="zh-CN" b="1" dirty="0" smtClean="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eaLnBrk="1" hangingPunct="1"/>
              <a:r>
                <a:rPr lang="en-US" altLang="zh-CN" b="1" dirty="0">
                  <a:latin typeface="Courier New" panose="02070309020205020404" pitchFamily="49" charset="0"/>
                  <a:cs typeface="Courier New" panose="02070309020205020404" pitchFamily="49" charset="0"/>
                </a:rPr>
                <a:t>	</a:t>
              </a:r>
              <a:r>
                <a:rPr lang="en-US" altLang="zh-CN" b="1" dirty="0" smtClean="0">
                  <a:latin typeface="Courier New" panose="02070309020205020404" pitchFamily="49" charset="0"/>
                  <a:cs typeface="Courier New" panose="02070309020205020404" pitchFamily="49" charset="0"/>
                </a:rPr>
                <a:t> d += 4</a:t>
              </a:r>
              <a:r>
                <a:rPr lang="en-US" altLang="zh-CN" b="1" dirty="0">
                  <a:latin typeface="Courier New" panose="02070309020205020404" pitchFamily="49" charset="0"/>
                  <a:cs typeface="Courier New" panose="02070309020205020404" pitchFamily="49" charset="0"/>
                </a:rPr>
                <a:t>*(x-y)+10;</a:t>
              </a:r>
            </a:p>
            <a:p>
              <a:pPr eaLnBrk="1" hangingPunct="1"/>
              <a:r>
                <a:rPr lang="en-US" altLang="zh-CN" b="1" dirty="0">
                  <a:latin typeface="Courier New" panose="02070309020205020404" pitchFamily="49" charset="0"/>
                  <a:cs typeface="Courier New" panose="02070309020205020404" pitchFamily="49" charset="0"/>
                </a:rPr>
                <a:t>	</a:t>
              </a:r>
              <a:r>
                <a:rPr lang="en-US" altLang="zh-CN" b="1" dirty="0" smtClean="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y--;</a:t>
              </a:r>
            </a:p>
            <a:p>
              <a:pPr eaLnBrk="1" hangingPunct="1"/>
              <a:r>
                <a:rPr lang="en-US" altLang="zh-CN" b="1" dirty="0" smtClean="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t>
              </a:r>
            </a:p>
            <a:p>
              <a:pPr eaLnBrk="1" hangingPunct="1"/>
              <a:r>
                <a:rPr lang="en-US" altLang="zh-CN" b="1" dirty="0" smtClean="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x++;</a:t>
              </a:r>
            </a:p>
            <a:p>
              <a:pPr eaLnBrk="1" hangingPunct="1"/>
              <a:r>
                <a:rPr lang="en-US" altLang="zh-CN" b="1" dirty="0" smtClean="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eaLnBrk="1" hangingPunct="1"/>
              <a:r>
                <a:rPr lang="en-US" altLang="zh-CN" b="1" dirty="0" smtClean="0">
                  <a:latin typeface="Courier New" panose="02070309020205020404" pitchFamily="49" charset="0"/>
                  <a:cs typeface="Courier New" panose="02070309020205020404" pitchFamily="49" charset="0"/>
                </a:rPr>
                <a:t>  </a:t>
              </a:r>
              <a:r>
                <a:rPr lang="en-US" altLang="zh-CN" b="1" dirty="0" smtClean="0">
                  <a:solidFill>
                    <a:srgbClr val="0000FF"/>
                  </a:solidFill>
                  <a:latin typeface="Courier New" panose="02070309020205020404" pitchFamily="49" charset="0"/>
                  <a:cs typeface="Courier New" panose="02070309020205020404" pitchFamily="49" charset="0"/>
                </a:rPr>
                <a:t>if</a:t>
              </a:r>
              <a:r>
                <a:rPr lang="en-US" altLang="zh-CN" b="1" dirty="0" smtClean="0">
                  <a:latin typeface="Courier New" panose="02070309020205020404" pitchFamily="49" charset="0"/>
                  <a:cs typeface="Courier New" panose="02070309020205020404" pitchFamily="49" charset="0"/>
                </a:rPr>
                <a:t>(x</a:t>
              </a:r>
              <a:r>
                <a:rPr lang="en-US" altLang="zh-CN" b="1" dirty="0">
                  <a:latin typeface="Courier New" panose="02070309020205020404" pitchFamily="49" charset="0"/>
                  <a:cs typeface="Courier New" panose="02070309020205020404" pitchFamily="49" charset="0"/>
                </a:rPr>
                <a:t>==y)</a:t>
              </a:r>
            </a:p>
            <a:p>
              <a:pPr eaLnBrk="1" hangingPunct="1"/>
              <a:r>
                <a:rPr lang="en-US" altLang="zh-CN" b="1" dirty="0" smtClean="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Cirpot</a:t>
              </a:r>
              <a:r>
                <a:rPr lang="en-US" altLang="zh-CN" b="1" dirty="0">
                  <a:latin typeface="Courier New" panose="02070309020205020404" pitchFamily="49" charset="0"/>
                  <a:cs typeface="Courier New" panose="02070309020205020404" pitchFamily="49" charset="0"/>
                </a:rPr>
                <a:t>( x0,y0,x,y);		</a:t>
              </a:r>
            </a:p>
            <a:p>
              <a:pPr eaLnBrk="1" hangingPunct="1"/>
              <a:r>
                <a:rPr lang="en-US" altLang="zh-CN" b="1" dirty="0">
                  <a:latin typeface="Courier New" panose="02070309020205020404" pitchFamily="49" charset="0"/>
                  <a:cs typeface="Courier New" panose="02070309020205020404" pitchFamily="49" charset="0"/>
                </a:rPr>
                <a:t>}</a:t>
              </a:r>
            </a:p>
          </p:txBody>
        </p:sp>
      </p:grpSp>
      <p:sp>
        <p:nvSpPr>
          <p:cNvPr id="9" name="Rectangle 4"/>
          <p:cNvSpPr>
            <a:spLocks noChangeArrowheads="1"/>
          </p:cNvSpPr>
          <p:nvPr/>
        </p:nvSpPr>
        <p:spPr bwMode="auto">
          <a:xfrm>
            <a:off x="4025590" y="2629829"/>
            <a:ext cx="4937805" cy="3662363"/>
          </a:xfrm>
          <a:prstGeom prst="rect">
            <a:avLst/>
          </a:prstGeom>
          <a:solidFill>
            <a:srgbClr val="99CCFF"/>
          </a:solidFill>
          <a:ln>
            <a:noFill/>
          </a:ln>
          <a:effectLst>
            <a:outerShdw blurRad="50800" dist="38100" dir="13500000" algn="br" rotWithShape="0">
              <a:prstClr val="black">
                <a:alpha val="40000"/>
              </a:prstClr>
            </a:outerShdw>
          </a:effec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006600"/>
                </a:solidFill>
              </a:rPr>
              <a:t>//</a:t>
            </a:r>
            <a:r>
              <a:rPr lang="zh-CN" altLang="en-US" b="1" dirty="0">
                <a:solidFill>
                  <a:srgbClr val="006600"/>
                </a:solidFill>
              </a:rPr>
              <a:t>八路对称</a:t>
            </a:r>
          </a:p>
          <a:p>
            <a:pPr eaLnBrk="1" hangingPunct="1"/>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Cirpot</a:t>
            </a:r>
            <a:r>
              <a:rPr lang="en-US" altLang="zh-CN" b="1" dirty="0">
                <a:latin typeface="Courier New" panose="02070309020205020404" pitchFamily="49" charset="0"/>
                <a:cs typeface="Courier New" panose="02070309020205020404" pitchFamily="49" charset="0"/>
              </a:rPr>
              <a:t>(</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x0,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y0,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x,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y,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color)</a:t>
            </a:r>
          </a:p>
          <a:p>
            <a:pPr eaLnBrk="1" hangingPunct="1"/>
            <a:r>
              <a:rPr lang="en-US" altLang="zh-CN" b="1" dirty="0">
                <a:latin typeface="Courier New" panose="02070309020205020404" pitchFamily="49" charset="0"/>
                <a:cs typeface="Courier New" panose="02070309020205020404" pitchFamily="49" charset="0"/>
              </a:rPr>
              <a:t>{</a:t>
            </a:r>
          </a:p>
          <a:p>
            <a:pPr eaLnBrk="1" hangingPunct="1"/>
            <a:r>
              <a:rPr lang="en-US" altLang="zh-CN" b="1" dirty="0" smtClean="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SetPixel</a:t>
            </a:r>
            <a:r>
              <a:rPr lang="en-US" altLang="zh-CN" b="1" dirty="0">
                <a:latin typeface="Courier New" panose="02070309020205020404" pitchFamily="49" charset="0"/>
                <a:cs typeface="Courier New" panose="02070309020205020404" pitchFamily="49" charset="0"/>
              </a:rPr>
              <a:t>((x0+x), (y0+y), color);</a:t>
            </a:r>
          </a:p>
          <a:p>
            <a:pPr eaLnBrk="1" hangingPunct="1"/>
            <a:r>
              <a:rPr lang="en-US" altLang="zh-CN" b="1" dirty="0" smtClean="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SetPixel</a:t>
            </a:r>
            <a:r>
              <a:rPr lang="en-US" altLang="zh-CN" b="1" dirty="0">
                <a:latin typeface="Courier New" panose="02070309020205020404" pitchFamily="49" charset="0"/>
                <a:cs typeface="Courier New" panose="02070309020205020404" pitchFamily="49" charset="0"/>
              </a:rPr>
              <a:t>((x0+y), (y0+x), color);</a:t>
            </a:r>
          </a:p>
          <a:p>
            <a:pPr eaLnBrk="1" hangingPunct="1"/>
            <a:r>
              <a:rPr lang="en-US" altLang="zh-CN" b="1" dirty="0" smtClean="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SetPixel</a:t>
            </a:r>
            <a:r>
              <a:rPr lang="en-US" altLang="zh-CN" b="1" dirty="0">
                <a:latin typeface="Courier New" panose="02070309020205020404" pitchFamily="49" charset="0"/>
                <a:cs typeface="Courier New" panose="02070309020205020404" pitchFamily="49" charset="0"/>
              </a:rPr>
              <a:t>((x0+y), (y0-x), color);</a:t>
            </a:r>
          </a:p>
          <a:p>
            <a:pPr eaLnBrk="1" hangingPunct="1"/>
            <a:r>
              <a:rPr lang="en-US" altLang="zh-CN" b="1" dirty="0" smtClean="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SetPixel</a:t>
            </a:r>
            <a:r>
              <a:rPr lang="en-US" altLang="zh-CN" b="1" dirty="0">
                <a:latin typeface="Courier New" panose="02070309020205020404" pitchFamily="49" charset="0"/>
                <a:cs typeface="Courier New" panose="02070309020205020404" pitchFamily="49" charset="0"/>
              </a:rPr>
              <a:t>((x0+x), (y0-y), </a:t>
            </a:r>
            <a:r>
              <a:rPr lang="en-US" altLang="zh-CN" b="1" dirty="0" smtClean="0">
                <a:latin typeface="Courier New" panose="02070309020205020404" pitchFamily="49" charset="0"/>
                <a:cs typeface="Courier New" panose="02070309020205020404" pitchFamily="49" charset="0"/>
              </a:rPr>
              <a:t>color);</a:t>
            </a:r>
            <a:endParaRPr lang="en-US" altLang="zh-CN" b="1" dirty="0">
              <a:latin typeface="Courier New" panose="02070309020205020404" pitchFamily="49" charset="0"/>
              <a:cs typeface="Courier New" panose="02070309020205020404" pitchFamily="49" charset="0"/>
            </a:endParaRPr>
          </a:p>
          <a:p>
            <a:pPr eaLnBrk="1" hangingPunct="1"/>
            <a:r>
              <a:rPr lang="en-US" altLang="zh-CN" b="1" dirty="0" smtClean="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SetPixel</a:t>
            </a:r>
            <a:r>
              <a:rPr lang="en-US" altLang="zh-CN" b="1" dirty="0">
                <a:latin typeface="Courier New" panose="02070309020205020404" pitchFamily="49" charset="0"/>
                <a:cs typeface="Courier New" panose="02070309020205020404" pitchFamily="49" charset="0"/>
              </a:rPr>
              <a:t>((x0-x), (y0-y), </a:t>
            </a:r>
            <a:r>
              <a:rPr lang="en-US" altLang="zh-CN" b="1" dirty="0" smtClean="0">
                <a:latin typeface="Courier New" panose="02070309020205020404" pitchFamily="49" charset="0"/>
                <a:cs typeface="Courier New" panose="02070309020205020404" pitchFamily="49" charset="0"/>
              </a:rPr>
              <a:t>color);</a:t>
            </a:r>
            <a:endParaRPr lang="en-US" altLang="zh-CN" b="1" dirty="0">
              <a:latin typeface="Courier New" panose="02070309020205020404" pitchFamily="49" charset="0"/>
              <a:cs typeface="Courier New" panose="02070309020205020404" pitchFamily="49" charset="0"/>
            </a:endParaRPr>
          </a:p>
          <a:p>
            <a:pPr eaLnBrk="1" hangingPunct="1"/>
            <a:r>
              <a:rPr lang="en-US" altLang="zh-CN" b="1" dirty="0" smtClean="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SetPixel</a:t>
            </a:r>
            <a:r>
              <a:rPr lang="en-US" altLang="zh-CN" b="1" dirty="0">
                <a:latin typeface="Courier New" panose="02070309020205020404" pitchFamily="49" charset="0"/>
                <a:cs typeface="Courier New" panose="02070309020205020404" pitchFamily="49" charset="0"/>
              </a:rPr>
              <a:t>((x0-y), (y0-x), </a:t>
            </a:r>
            <a:r>
              <a:rPr lang="en-US" altLang="zh-CN" b="1" dirty="0" smtClean="0">
                <a:latin typeface="Courier New" panose="02070309020205020404" pitchFamily="49" charset="0"/>
                <a:cs typeface="Courier New" panose="02070309020205020404" pitchFamily="49" charset="0"/>
              </a:rPr>
              <a:t>color);</a:t>
            </a:r>
            <a:endParaRPr lang="en-US" altLang="zh-CN" b="1" dirty="0">
              <a:latin typeface="Courier New" panose="02070309020205020404" pitchFamily="49" charset="0"/>
              <a:cs typeface="Courier New" panose="02070309020205020404" pitchFamily="49" charset="0"/>
            </a:endParaRPr>
          </a:p>
          <a:p>
            <a:pPr eaLnBrk="1" hangingPunct="1"/>
            <a:r>
              <a:rPr lang="en-US" altLang="zh-CN" b="1" dirty="0" smtClean="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SetPixel</a:t>
            </a:r>
            <a:r>
              <a:rPr lang="en-US" altLang="zh-CN" b="1" dirty="0">
                <a:latin typeface="Courier New" panose="02070309020205020404" pitchFamily="49" charset="0"/>
                <a:cs typeface="Courier New" panose="02070309020205020404" pitchFamily="49" charset="0"/>
              </a:rPr>
              <a:t>((x0-y), (y0+x), color);</a:t>
            </a:r>
          </a:p>
          <a:p>
            <a:pPr eaLnBrk="1" hangingPunct="1"/>
            <a:r>
              <a:rPr lang="en-US" altLang="zh-CN" b="1" dirty="0" smtClean="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SetPixel</a:t>
            </a:r>
            <a:r>
              <a:rPr lang="en-US" altLang="zh-CN" b="1" dirty="0">
                <a:latin typeface="Courier New" panose="02070309020205020404" pitchFamily="49" charset="0"/>
                <a:cs typeface="Courier New" panose="02070309020205020404" pitchFamily="49" charset="0"/>
              </a:rPr>
              <a:t>((x0-x), (y0+y), color);</a:t>
            </a:r>
          </a:p>
          <a:p>
            <a:pPr eaLnBrk="1" hangingPunct="1"/>
            <a:r>
              <a:rPr lang="en-US" altLang="zh-CN"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7027249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19"/>
                                        </p:tgtEl>
                                        <p:attrNameLst>
                                          <p:attrName>ppt_x</p:attrName>
                                          <p:attrName>ppt_y</p:attrName>
                                        </p:attrNameLst>
                                      </p:cBhvr>
                                    </p:animMotion>
                                    <p:animEffect transition="in" filter="fade">
                                      <p:cBhvr>
                                        <p:cTn id="9" dur="20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317575"/>
            <a:ext cx="8476796" cy="4637520"/>
          </a:xfrm>
          <a:prstGeom prst="rect">
            <a:avLst/>
          </a:prstGeom>
          <a:noFill/>
          <a:ln w="9525">
            <a:noFill/>
            <a:miter lim="800000"/>
            <a:headEnd/>
            <a:tailEnd/>
          </a:ln>
        </p:spPr>
        <p:txBody>
          <a:bodyPr/>
          <a:lstStyle/>
          <a:p>
            <a:pPr marL="342900" indent="-342900" eaLnBrk="1" hangingPunct="1">
              <a:lnSpc>
                <a:spcPct val="90000"/>
              </a:lnSpc>
              <a:buClr>
                <a:srgbClr val="FF9300"/>
              </a:buClr>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若已知圆心坐标为</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i="1" baseline="-25000" dirty="0">
                <a:latin typeface="Times New Roman" panose="02020603050405020304" pitchFamily="18" charset="0"/>
                <a:cs typeface="Times New Roman" panose="02020603050405020304" pitchFamily="18" charset="0"/>
              </a:rPr>
              <a:t>c</a:t>
            </a:r>
            <a:r>
              <a:rPr lang="en-US" altLang="zh-CN" sz="2400"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y</a:t>
            </a:r>
            <a:r>
              <a:rPr lang="en-US" altLang="zh-CN" sz="2400" i="1" baseline="-25000" dirty="0" err="1">
                <a:latin typeface="Times New Roman" panose="02020603050405020304" pitchFamily="18" charset="0"/>
                <a:cs typeface="Times New Roman" panose="02020603050405020304" pitchFamily="18" charset="0"/>
              </a:rPr>
              <a:t>c</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，半径</a:t>
            </a:r>
            <a:r>
              <a:rPr lang="en-US" altLang="zh-CN" sz="2400" i="1" dirty="0">
                <a:latin typeface="Times New Roman" panose="02020603050405020304" pitchFamily="18" charset="0"/>
                <a:cs typeface="Times New Roman" panose="02020603050405020304" pitchFamily="18" charset="0"/>
              </a:rPr>
              <a:t>r</a:t>
            </a:r>
            <a:r>
              <a:rPr lang="zh-CN" altLang="en-US" sz="2400" dirty="0">
                <a:latin typeface="Times New Roman" panose="02020603050405020304" pitchFamily="18" charset="0"/>
                <a:cs typeface="Times New Roman" panose="02020603050405020304" pitchFamily="18" charset="0"/>
              </a:rPr>
              <a:t>，则以角度</a:t>
            </a:r>
            <a:r>
              <a:rPr lang="en-US" altLang="zh-CN" sz="2400" i="1"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为参数的圆的参数方程为</a:t>
            </a:r>
          </a:p>
          <a:p>
            <a:pPr marL="342900" indent="-342900" eaLnBrk="1" hangingPunct="1">
              <a:lnSpc>
                <a:spcPct val="90000"/>
              </a:lnSpc>
              <a:buClr>
                <a:srgbClr val="FF9300"/>
              </a:buClr>
              <a:buFont typeface="Wingdings" panose="05000000000000000000" pitchFamily="2" charset="2"/>
              <a:buChar char="n"/>
            </a:pPr>
            <a:endParaRPr lang="zh-CN" altLang="en-US" sz="2400" dirty="0">
              <a:latin typeface="Times New Roman" panose="02020603050405020304" pitchFamily="18" charset="0"/>
              <a:cs typeface="Times New Roman" panose="02020603050405020304" pitchFamily="18" charset="0"/>
            </a:endParaRPr>
          </a:p>
          <a:p>
            <a:pPr marL="342900" indent="-342900" eaLnBrk="1" hangingPunct="1">
              <a:lnSpc>
                <a:spcPct val="90000"/>
              </a:lnSpc>
              <a:buClr>
                <a:srgbClr val="FF9300"/>
              </a:buClr>
              <a:buFont typeface="Wingdings" panose="05000000000000000000" pitchFamily="2" charset="2"/>
              <a:buChar char="n"/>
            </a:pPr>
            <a:endParaRPr lang="zh-CN" altLang="en-US" sz="2400" dirty="0">
              <a:latin typeface="Times New Roman" panose="02020603050405020304" pitchFamily="18" charset="0"/>
              <a:cs typeface="Times New Roman" panose="02020603050405020304" pitchFamily="18" charset="0"/>
            </a:endParaRPr>
          </a:p>
          <a:p>
            <a:pPr marL="342900" indent="-342900" eaLnBrk="1" hangingPunct="1">
              <a:lnSpc>
                <a:spcPct val="90000"/>
              </a:lnSpc>
              <a:buClr>
                <a:srgbClr val="FF9300"/>
              </a:buClr>
              <a:buFont typeface="Wingdings" panose="05000000000000000000" pitchFamily="2" charset="2"/>
              <a:buChar char="n"/>
            </a:pPr>
            <a:endParaRPr lang="zh-CN" altLang="en-US" sz="2400" dirty="0">
              <a:latin typeface="Times New Roman" panose="02020603050405020304" pitchFamily="18" charset="0"/>
              <a:cs typeface="Times New Roman" panose="02020603050405020304" pitchFamily="18" charset="0"/>
            </a:endParaRPr>
          </a:p>
          <a:p>
            <a:pPr marL="342900" indent="-342900" eaLnBrk="1" hangingPunct="1">
              <a:lnSpc>
                <a:spcPct val="90000"/>
              </a:lnSpc>
              <a:buClr>
                <a:srgbClr val="FF9300"/>
              </a:buClr>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当</a:t>
            </a:r>
            <a:r>
              <a:rPr lang="en-US" altLang="zh-CN" sz="2400"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从</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变化至</a:t>
            </a:r>
            <a:r>
              <a:rPr lang="en-US" altLang="zh-CN" sz="2400" dirty="0">
                <a:latin typeface="Times New Roman" panose="02020603050405020304" pitchFamily="18" charset="0"/>
                <a:cs typeface="Times New Roman" panose="02020603050405020304" pitchFamily="18" charset="0"/>
              </a:rPr>
              <a:t>2</a:t>
            </a:r>
            <a:r>
              <a:rPr lang="en-US" altLang="zh-CN" sz="2400" i="1" dirty="0">
                <a:latin typeface="Times New Roman" panose="02020603050405020304" pitchFamily="18" charset="0"/>
                <a:cs typeface="Times New Roman" panose="02020603050405020304" pitchFamily="18" charset="0"/>
              </a:rPr>
              <a:t>π</a:t>
            </a:r>
            <a:r>
              <a:rPr lang="zh-CN" altLang="en-US" sz="2400" dirty="0">
                <a:latin typeface="Times New Roman" panose="02020603050405020304" pitchFamily="18" charset="0"/>
                <a:cs typeface="Times New Roman" panose="02020603050405020304" pitchFamily="18" charset="0"/>
              </a:rPr>
              <a:t>时，上述方程所表示的轨迹是一整圆；当</a:t>
            </a:r>
            <a:r>
              <a:rPr lang="en-US" altLang="zh-CN" sz="2400" i="1" dirty="0">
                <a:latin typeface="Times New Roman" panose="02020603050405020304" pitchFamily="18" charset="0"/>
                <a:cs typeface="Times New Roman" panose="02020603050405020304" pitchFamily="18" charset="0"/>
              </a:rPr>
              <a:t>t</a:t>
            </a:r>
            <a:r>
              <a:rPr lang="zh-CN" altLang="en-US" sz="2400" dirty="0">
                <a:latin typeface="Times New Roman" panose="02020603050405020304" pitchFamily="18" charset="0"/>
                <a:cs typeface="Times New Roman" panose="02020603050405020304" pitchFamily="18" charset="0"/>
              </a:rPr>
              <a:t>从</a:t>
            </a:r>
            <a:r>
              <a:rPr lang="en-US" altLang="zh-CN" sz="2400" i="1" dirty="0" err="1">
                <a:latin typeface="Times New Roman" panose="02020603050405020304" pitchFamily="18" charset="0"/>
                <a:cs typeface="Times New Roman" panose="02020603050405020304" pitchFamily="18" charset="0"/>
              </a:rPr>
              <a:t>t</a:t>
            </a:r>
            <a:r>
              <a:rPr lang="en-US" altLang="zh-CN" sz="2400" i="1" baseline="-25000" dirty="0" err="1">
                <a:latin typeface="Times New Roman" panose="02020603050405020304" pitchFamily="18" charset="0"/>
                <a:cs typeface="Times New Roman" panose="02020603050405020304" pitchFamily="18" charset="0"/>
              </a:rPr>
              <a:t>s</a:t>
            </a:r>
            <a:r>
              <a:rPr lang="zh-CN" altLang="en-US" sz="2400" dirty="0">
                <a:latin typeface="Times New Roman" panose="02020603050405020304" pitchFamily="18" charset="0"/>
                <a:cs typeface="Times New Roman" panose="02020603050405020304" pitchFamily="18" charset="0"/>
              </a:rPr>
              <a:t>变化至</a:t>
            </a:r>
            <a:r>
              <a:rPr lang="en-US" altLang="zh-CN" sz="2400" i="1" dirty="0" err="1">
                <a:latin typeface="Times New Roman" panose="02020603050405020304" pitchFamily="18" charset="0"/>
                <a:cs typeface="Times New Roman" panose="02020603050405020304" pitchFamily="18" charset="0"/>
              </a:rPr>
              <a:t>t</a:t>
            </a:r>
            <a:r>
              <a:rPr lang="en-US" altLang="zh-CN" sz="2400" i="1" baseline="-25000" dirty="0" err="1">
                <a:latin typeface="Times New Roman" panose="02020603050405020304" pitchFamily="18" charset="0"/>
                <a:cs typeface="Times New Roman" panose="02020603050405020304" pitchFamily="18" charset="0"/>
              </a:rPr>
              <a:t>e</a:t>
            </a:r>
            <a:r>
              <a:rPr lang="zh-CN" altLang="en-US" sz="2400" dirty="0">
                <a:latin typeface="Times New Roman" panose="02020603050405020304" pitchFamily="18" charset="0"/>
                <a:cs typeface="Times New Roman" panose="02020603050405020304" pitchFamily="18" charset="0"/>
              </a:rPr>
              <a:t>时，则产生一段圆弧。这里我们定义角度的正方向是逆时针方向，因此绘制方向也是逆时针的。</a:t>
            </a:r>
          </a:p>
          <a:p>
            <a:pPr marL="342900" indent="-342900" eaLnBrk="1" hangingPunct="1">
              <a:lnSpc>
                <a:spcPct val="90000"/>
              </a:lnSpc>
              <a:buClr>
                <a:srgbClr val="FF9300"/>
              </a:buClr>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借助参数方程绘制曲线的方法都是将圆弧离散化为短直线段，该方法的好处是不需要直接处理每个象素点，这些象素点完全交由直线绘制算法来完成。 </a:t>
            </a: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zh-CN" altLang="en-US" sz="3600" b="1" dirty="0">
                <a:latin typeface="黑体" panose="02010609060101010101" pitchFamily="49" charset="-122"/>
                <a:ea typeface="黑体" panose="02010609060101010101" pitchFamily="49" charset="-122"/>
                <a:cs typeface="Tahoma" panose="020B0604030504040204" pitchFamily="34" charset="0"/>
              </a:rPr>
              <a:t>角度离散法绘制圆弧和椭圆弧 </a:t>
            </a:r>
            <a:endParaRPr lang="zh-CN" altLang="en-US" sz="3600" dirty="0">
              <a:latin typeface="黑体" panose="02010609060101010101" pitchFamily="49" charset="-122"/>
              <a:ea typeface="黑体" panose="02010609060101010101" pitchFamily="49" charset="-122"/>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110302926"/>
              </p:ext>
            </p:extLst>
          </p:nvPr>
        </p:nvGraphicFramePr>
        <p:xfrm>
          <a:off x="3581400" y="1948540"/>
          <a:ext cx="1981200" cy="962025"/>
        </p:xfrm>
        <a:graphic>
          <a:graphicData uri="http://schemas.openxmlformats.org/presentationml/2006/ole">
            <mc:AlternateContent xmlns:mc="http://schemas.openxmlformats.org/markup-compatibility/2006">
              <mc:Choice xmlns:v="urn:schemas-microsoft-com:vml" Requires="v">
                <p:oleObj spid="_x0000_s14384" name="公式" r:id="rId3" imgW="1002865" imgH="482391" progId="Equation.3">
                  <p:embed/>
                </p:oleObj>
              </mc:Choice>
              <mc:Fallback>
                <p:oleObj name="公式" r:id="rId3" imgW="1002865" imgH="4823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948540"/>
                        <a:ext cx="19812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2348456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wipe(left)">
                                      <p:cBhvr>
                                        <p:cTn id="16" dur="500"/>
                                        <p:tgtEl>
                                          <p:spTgt spid="9">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wipe(left)">
                                      <p:cBhvr>
                                        <p:cTn id="21"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892629" y="468311"/>
            <a:ext cx="7759019" cy="646331"/>
          </a:xfrm>
          <a:prstGeom prst="rect">
            <a:avLst/>
          </a:prstGeom>
        </p:spPr>
        <p:txBody>
          <a:bodyPr wrap="square">
            <a:spAutoFit/>
          </a:bodyPr>
          <a:lstStyle/>
          <a:p>
            <a:pPr lvl="0"/>
            <a:r>
              <a:rPr lang="zh-CN" altLang="en-US" sz="3600" b="1" dirty="0">
                <a:latin typeface="黑体" panose="02010609060101010101" pitchFamily="49" charset="-122"/>
                <a:ea typeface="黑体" panose="02010609060101010101" pitchFamily="49" charset="-122"/>
                <a:cs typeface="Tahoma" panose="020B0604030504040204" pitchFamily="34" charset="0"/>
              </a:rPr>
              <a:t>绘制圆弧的参数法</a:t>
            </a:r>
          </a:p>
        </p:txBody>
      </p:sp>
      <p:grpSp>
        <p:nvGrpSpPr>
          <p:cNvPr id="19" name="组合 18"/>
          <p:cNvGrpSpPr>
            <a:grpSpLocks/>
          </p:cNvGrpSpPr>
          <p:nvPr/>
        </p:nvGrpSpPr>
        <p:grpSpPr bwMode="auto">
          <a:xfrm>
            <a:off x="307974" y="1114642"/>
            <a:ext cx="8343673" cy="5031884"/>
            <a:chOff x="620616" y="112560"/>
            <a:chExt cx="8362089" cy="3514714"/>
          </a:xfrm>
        </p:grpSpPr>
        <p:sp>
          <p:nvSpPr>
            <p:cNvPr id="20" name="矩形 19"/>
            <p:cNvSpPr/>
            <p:nvPr/>
          </p:nvSpPr>
          <p:spPr>
            <a:xfrm flipV="1">
              <a:off x="620617" y="3424700"/>
              <a:ext cx="8362088"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620616" y="112560"/>
              <a:ext cx="8362089" cy="3314968"/>
            </a:xfrm>
            <a:prstGeom prst="rect">
              <a:avLst/>
            </a:prstGeom>
            <a:solidFill>
              <a:schemeClr val="bg1"/>
            </a:solidFill>
          </p:spPr>
          <p:txBody>
            <a:bodyPr wrap="square">
              <a:spAutoFit/>
            </a:bodyPr>
            <a:lstStyle/>
            <a:p>
              <a:pPr eaLnBrk="1" hangingPunct="1">
                <a:lnSpc>
                  <a:spcPct val="80000"/>
                </a:lnSpc>
                <a:buFontTx/>
                <a:buNone/>
              </a:pPr>
              <a:r>
                <a:rPr lang="en-US" altLang="zh-CN" b="1" dirty="0" smtClean="0">
                  <a:solidFill>
                    <a:srgbClr val="0000FF"/>
                  </a:solidFill>
                  <a:latin typeface="Courier New" panose="02070309020205020404" pitchFamily="49" charset="0"/>
                  <a:cs typeface="Courier New" panose="02070309020205020404" pitchFamily="49" charset="0"/>
                </a:rPr>
                <a:t>void</a:t>
              </a:r>
              <a:r>
                <a:rPr lang="en-US" altLang="zh-CN" b="1" dirty="0" smtClean="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Arc(</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xc,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yc</a:t>
              </a:r>
              <a:r>
                <a:rPr lang="en-US" altLang="zh-CN"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double</a:t>
              </a:r>
              <a:r>
                <a:rPr lang="en-US" altLang="zh-CN" b="1" dirty="0">
                  <a:latin typeface="Courier New" panose="02070309020205020404" pitchFamily="49" charset="0"/>
                  <a:cs typeface="Courier New" panose="02070309020205020404" pitchFamily="49" charset="0"/>
                </a:rPr>
                <a:t> r, </a:t>
              </a:r>
              <a:r>
                <a:rPr lang="en-US" altLang="zh-CN" b="1" dirty="0">
                  <a:solidFill>
                    <a:srgbClr val="0000FF"/>
                  </a:solidFill>
                  <a:latin typeface="Courier New" panose="02070309020205020404" pitchFamily="49" charset="0"/>
                  <a:cs typeface="Courier New" panose="02070309020205020404" pitchFamily="49" charset="0"/>
                </a:rPr>
                <a:t>double</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ts</a:t>
              </a:r>
              <a:r>
                <a:rPr lang="en-US" altLang="zh-CN"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double</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te</a:t>
              </a: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smtClean="0">
                  <a:latin typeface="Courier New" panose="02070309020205020404" pitchFamily="49" charset="0"/>
                  <a:cs typeface="Courier New" panose="02070309020205020404" pitchFamily="49" charset="0"/>
                </a:rPr>
                <a:t>  </a:t>
              </a:r>
              <a:r>
                <a:rPr lang="en-US" altLang="zh-CN" b="1" dirty="0" err="1" smtClean="0">
                  <a:solidFill>
                    <a:srgbClr val="0000FF"/>
                  </a:solidFill>
                  <a:latin typeface="Courier New" panose="02070309020205020404" pitchFamily="49" charset="0"/>
                  <a:cs typeface="Courier New" panose="02070309020205020404" pitchFamily="49" charset="0"/>
                </a:rPr>
                <a:t>const</a:t>
              </a:r>
              <a:r>
                <a:rPr lang="en-US" altLang="zh-CN" b="1" dirty="0" smtClean="0">
                  <a:solidFill>
                    <a:srgbClr val="0000FF"/>
                  </a:solidFill>
                  <a:latin typeface="Courier New" panose="02070309020205020404" pitchFamily="49" charset="0"/>
                  <a:cs typeface="Courier New" panose="02070309020205020404" pitchFamily="49" charset="0"/>
                </a:rPr>
                <a:t> double</a:t>
              </a:r>
              <a:r>
                <a:rPr lang="en-US" altLang="zh-CN" b="1" dirty="0" smtClean="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pi=3.1415926;</a:t>
              </a:r>
            </a:p>
            <a:p>
              <a:pPr eaLnBrk="1" hangingPunct="1">
                <a:lnSpc>
                  <a:spcPct val="80000"/>
                </a:lnSpc>
                <a:buFontTx/>
                <a:buNone/>
              </a:pPr>
              <a:r>
                <a:rPr lang="en-US" altLang="zh-CN" b="1" dirty="0" smtClean="0">
                  <a:latin typeface="Courier New" panose="02070309020205020404" pitchFamily="49" charset="0"/>
                  <a:cs typeface="Courier New" panose="02070309020205020404" pitchFamily="49" charset="0"/>
                </a:rPr>
                <a:t>  </a:t>
              </a:r>
              <a:r>
                <a:rPr lang="en-US" altLang="zh-CN" b="1" dirty="0" smtClean="0">
                  <a:solidFill>
                    <a:srgbClr val="0000FF"/>
                  </a:solidFill>
                  <a:latin typeface="Courier New" panose="02070309020205020404" pitchFamily="49" charset="0"/>
                  <a:cs typeface="Courier New" panose="02070309020205020404" pitchFamily="49" charset="0"/>
                </a:rPr>
                <a:t>if </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te</a:t>
              </a:r>
              <a:r>
                <a:rPr lang="en-US" altLang="zh-CN" b="1" dirty="0">
                  <a:latin typeface="Courier New" panose="02070309020205020404" pitchFamily="49" charset="0"/>
                  <a:cs typeface="Courier New" panose="02070309020205020404" pitchFamily="49" charset="0"/>
                </a:rPr>
                <a:t> &lt; </a:t>
              </a:r>
              <a:r>
                <a:rPr lang="en-US" altLang="zh-CN" b="1" dirty="0" err="1">
                  <a:latin typeface="Courier New" panose="02070309020205020404" pitchFamily="49" charset="0"/>
                  <a:cs typeface="Courier New" panose="02070309020205020404" pitchFamily="49" charset="0"/>
                </a:rPr>
                <a:t>ts</a:t>
              </a:r>
              <a:r>
                <a:rPr lang="en-US" altLang="zh-CN" b="1" dirty="0">
                  <a:latin typeface="Courier New" panose="02070309020205020404" pitchFamily="49" charset="0"/>
                  <a:cs typeface="Courier New" panose="02070309020205020404" pitchFamily="49" charset="0"/>
                </a:rPr>
                <a:t>)   </a:t>
              </a:r>
              <a:r>
                <a:rPr lang="en-US" altLang="zh-CN" b="1" dirty="0">
                  <a:solidFill>
                    <a:srgbClr val="006600"/>
                  </a:solidFill>
                  <a:latin typeface="Courier New" panose="02070309020205020404" pitchFamily="49" charset="0"/>
                  <a:cs typeface="Courier New" panose="02070309020205020404" pitchFamily="49" charset="0"/>
                </a:rPr>
                <a:t>//</a:t>
              </a:r>
              <a:r>
                <a:rPr lang="zh-CN" altLang="en-US" b="1" dirty="0">
                  <a:solidFill>
                    <a:srgbClr val="006600"/>
                  </a:solidFill>
                  <a:latin typeface="Courier New" panose="02070309020205020404" pitchFamily="49" charset="0"/>
                  <a:cs typeface="Courier New" panose="02070309020205020404" pitchFamily="49" charset="0"/>
                </a:rPr>
                <a:t>当终止角比起始角还小时，则将终止角加上</a:t>
              </a:r>
              <a:r>
                <a:rPr lang="en-US" altLang="zh-CN" b="1" dirty="0">
                  <a:solidFill>
                    <a:srgbClr val="006600"/>
                  </a:solidFill>
                  <a:latin typeface="Courier New" panose="02070309020205020404" pitchFamily="49" charset="0"/>
                  <a:cs typeface="Courier New" panose="02070309020205020404" pitchFamily="49" charset="0"/>
                </a:rPr>
                <a:t>2π</a:t>
              </a: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te</a:t>
              </a:r>
              <a:r>
                <a:rPr lang="en-US" altLang="zh-CN" b="1" dirty="0" smtClean="0">
                  <a:latin typeface="Courier New" panose="02070309020205020404" pitchFamily="49" charset="0"/>
                  <a:cs typeface="Courier New" panose="02070309020205020404" pitchFamily="49" charset="0"/>
                </a:rPr>
                <a:t> += 2*pi</a:t>
              </a: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smtClean="0">
                  <a:latin typeface="Courier New" panose="02070309020205020404" pitchFamily="49" charset="0"/>
                  <a:cs typeface="Courier New" panose="02070309020205020404" pitchFamily="49" charset="0"/>
                </a:rPr>
                <a:t>  </a:t>
              </a:r>
              <a:r>
                <a:rPr lang="en-US" altLang="zh-CN" b="1" dirty="0" smtClean="0">
                  <a:solidFill>
                    <a:srgbClr val="0000FF"/>
                  </a:solidFill>
                  <a:latin typeface="Courier New" panose="02070309020205020404" pitchFamily="49" charset="0"/>
                  <a:cs typeface="Courier New" panose="02070309020205020404" pitchFamily="49" charset="0"/>
                </a:rPr>
                <a:t>double</a:t>
              </a:r>
              <a:r>
                <a:rPr lang="en-US" altLang="zh-CN" b="1" dirty="0" smtClean="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dt</a:t>
              </a:r>
              <a:r>
                <a:rPr lang="en-US" altLang="zh-CN" b="1" dirty="0" smtClean="0">
                  <a:latin typeface="Courier New" panose="02070309020205020404" pitchFamily="49" charset="0"/>
                  <a:cs typeface="Courier New" panose="02070309020205020404" pitchFamily="49" charset="0"/>
                </a:rPr>
                <a:t> = 0.4/r</a:t>
              </a:r>
              <a:r>
                <a:rPr lang="en-US" altLang="zh-CN" b="1" dirty="0">
                  <a:latin typeface="Courier New" panose="02070309020205020404" pitchFamily="49" charset="0"/>
                  <a:cs typeface="Courier New" panose="02070309020205020404" pitchFamily="49" charset="0"/>
                </a:rPr>
                <a:t>;  </a:t>
              </a:r>
              <a:r>
                <a:rPr lang="en-US" altLang="zh-CN" b="1" dirty="0">
                  <a:solidFill>
                    <a:srgbClr val="006600"/>
                  </a:solidFill>
                  <a:latin typeface="Courier New" panose="02070309020205020404" pitchFamily="49" charset="0"/>
                  <a:cs typeface="Courier New" panose="02070309020205020404" pitchFamily="49" charset="0"/>
                </a:rPr>
                <a:t>//</a:t>
              </a:r>
              <a:r>
                <a:rPr lang="zh-CN" altLang="en-US" b="1" dirty="0">
                  <a:solidFill>
                    <a:srgbClr val="006600"/>
                  </a:solidFill>
                  <a:latin typeface="Courier New" panose="02070309020205020404" pitchFamily="49" charset="0"/>
                  <a:cs typeface="Courier New" panose="02070309020205020404" pitchFamily="49" charset="0"/>
                </a:rPr>
                <a:t>取角度离散值，使其与半径</a:t>
              </a:r>
              <a:r>
                <a:rPr lang="en-US" altLang="zh-CN" b="1" dirty="0">
                  <a:solidFill>
                    <a:srgbClr val="006600"/>
                  </a:solidFill>
                  <a:latin typeface="Courier New" panose="02070309020205020404" pitchFamily="49" charset="0"/>
                  <a:cs typeface="Courier New" panose="02070309020205020404" pitchFamily="49" charset="0"/>
                </a:rPr>
                <a:t>r</a:t>
              </a:r>
              <a:r>
                <a:rPr lang="zh-CN" altLang="en-US" b="1" dirty="0">
                  <a:solidFill>
                    <a:srgbClr val="006600"/>
                  </a:solidFill>
                  <a:latin typeface="Courier New" panose="02070309020205020404" pitchFamily="49" charset="0"/>
                  <a:cs typeface="Courier New" panose="02070309020205020404" pitchFamily="49" charset="0"/>
                </a:rPr>
                <a:t>成反比</a:t>
              </a:r>
            </a:p>
            <a:p>
              <a:pPr eaLnBrk="1" hangingPunct="1">
                <a:lnSpc>
                  <a:spcPct val="80000"/>
                </a:lnSpc>
                <a:buFontTx/>
                <a:buNone/>
              </a:pPr>
              <a:r>
                <a:rPr lang="en-US" altLang="zh-CN" b="1" dirty="0" smtClean="0">
                  <a:latin typeface="Courier New" panose="02070309020205020404" pitchFamily="49" charset="0"/>
                  <a:cs typeface="Courier New" panose="02070309020205020404" pitchFamily="49" charset="0"/>
                </a:rPr>
                <a:t>  </a:t>
              </a:r>
              <a:r>
                <a:rPr lang="en-US" altLang="zh-CN" b="1" dirty="0" err="1" smtClean="0">
                  <a:solidFill>
                    <a:srgbClr val="0000FF"/>
                  </a:solidFill>
                  <a:latin typeface="Courier New" panose="02070309020205020404" pitchFamily="49" charset="0"/>
                  <a:cs typeface="Courier New" panose="02070309020205020404" pitchFamily="49" charset="0"/>
                </a:rPr>
                <a:t>int</a:t>
              </a:r>
              <a:r>
                <a:rPr lang="en-US" altLang="zh-CN" b="1" dirty="0" smtClean="0">
                  <a:solidFill>
                    <a:srgbClr val="0000FF"/>
                  </a:solidFill>
                  <a:latin typeface="Courier New" panose="02070309020205020404" pitchFamily="49" charset="0"/>
                  <a:cs typeface="Courier New" panose="02070309020205020404" pitchFamily="49" charset="0"/>
                </a:rPr>
                <a:t> </a:t>
              </a:r>
              <a:r>
                <a:rPr lang="en-US" altLang="zh-CN" b="1" dirty="0" smtClean="0">
                  <a:latin typeface="Courier New" panose="02070309020205020404" pitchFamily="49" charset="0"/>
                  <a:cs typeface="Courier New" panose="02070309020205020404" pitchFamily="49" charset="0"/>
                </a:rPr>
                <a:t>n =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te-ts</a:t>
              </a:r>
              <a:r>
                <a:rPr lang="en-US" altLang="zh-CN" b="1" dirty="0">
                  <a:latin typeface="Courier New" panose="02070309020205020404" pitchFamily="49" charset="0"/>
                  <a:cs typeface="Courier New" panose="02070309020205020404" pitchFamily="49" charset="0"/>
                </a:rPr>
                <a:t>)/dt+0.5);    </a:t>
              </a:r>
              <a:r>
                <a:rPr lang="en-US" altLang="zh-CN" b="1" dirty="0">
                  <a:solidFill>
                    <a:srgbClr val="006600"/>
                  </a:solidFill>
                  <a:latin typeface="Courier New" panose="02070309020205020404" pitchFamily="49" charset="0"/>
                  <a:cs typeface="Courier New" panose="02070309020205020404" pitchFamily="49" charset="0"/>
                </a:rPr>
                <a:t>//</a:t>
              </a:r>
              <a:r>
                <a:rPr lang="zh-CN" altLang="en-US" b="1" dirty="0">
                  <a:solidFill>
                    <a:srgbClr val="006600"/>
                  </a:solidFill>
                  <a:latin typeface="Courier New" panose="02070309020205020404" pitchFamily="49" charset="0"/>
                  <a:cs typeface="Courier New" panose="02070309020205020404" pitchFamily="49" charset="0"/>
                </a:rPr>
                <a:t>确定总步数</a:t>
              </a:r>
            </a:p>
            <a:p>
              <a:pPr eaLnBrk="1" hangingPunct="1">
                <a:lnSpc>
                  <a:spcPct val="80000"/>
                </a:lnSpc>
                <a:buFontTx/>
                <a:buNone/>
              </a:pPr>
              <a:r>
                <a:rPr lang="en-US" altLang="zh-CN" b="1" dirty="0" smtClean="0">
                  <a:latin typeface="Courier New" panose="02070309020205020404" pitchFamily="49" charset="0"/>
                  <a:cs typeface="Courier New" panose="02070309020205020404" pitchFamily="49" charset="0"/>
                </a:rPr>
                <a:t>  </a:t>
              </a:r>
              <a:r>
                <a:rPr lang="en-US" altLang="zh-CN" b="1" dirty="0" smtClean="0">
                  <a:solidFill>
                    <a:srgbClr val="0000FF"/>
                  </a:solidFill>
                  <a:latin typeface="Courier New" panose="02070309020205020404" pitchFamily="49" charset="0"/>
                  <a:cs typeface="Courier New" panose="02070309020205020404" pitchFamily="49" charset="0"/>
                </a:rPr>
                <a:t>double</a:t>
              </a:r>
              <a:r>
                <a:rPr lang="en-US" altLang="zh-CN" b="1" dirty="0" smtClean="0">
                  <a:latin typeface="Courier New" panose="02070309020205020404" pitchFamily="49" charset="0"/>
                  <a:cs typeface="Courier New" panose="02070309020205020404" pitchFamily="49" charset="0"/>
                </a:rPr>
                <a:t> ta = </a:t>
              </a:r>
              <a:r>
                <a:rPr lang="en-US" altLang="zh-CN" b="1" dirty="0" err="1" smtClean="0">
                  <a:latin typeface="Courier New" panose="02070309020205020404" pitchFamily="49" charset="0"/>
                  <a:cs typeface="Courier New" panose="02070309020205020404" pitchFamily="49" charset="0"/>
                </a:rPr>
                <a:t>ts</a:t>
              </a: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smtClean="0">
                  <a:latin typeface="Courier New" panose="02070309020205020404" pitchFamily="49" charset="0"/>
                  <a:cs typeface="Courier New" panose="02070309020205020404" pitchFamily="49" charset="0"/>
                </a:rPr>
                <a:t>  </a:t>
              </a:r>
              <a:r>
                <a:rPr lang="en-US" altLang="zh-CN" b="1" dirty="0" err="1" smtClean="0">
                  <a:solidFill>
                    <a:srgbClr val="0000FF"/>
                  </a:solidFill>
                  <a:latin typeface="Courier New" panose="02070309020205020404" pitchFamily="49" charset="0"/>
                  <a:cs typeface="Courier New" panose="02070309020205020404" pitchFamily="49" charset="0"/>
                </a:rPr>
                <a:t>int</a:t>
              </a:r>
              <a:r>
                <a:rPr lang="en-US" altLang="zh-CN" b="1" dirty="0" smtClean="0">
                  <a:solidFill>
                    <a:srgbClr val="0000FF"/>
                  </a:solidFill>
                  <a:latin typeface="Courier New" panose="02070309020205020404" pitchFamily="49" charset="0"/>
                  <a:cs typeface="Courier New" panose="02070309020205020404" pitchFamily="49" charset="0"/>
                </a:rPr>
                <a:t> </a:t>
              </a:r>
              <a:r>
                <a:rPr lang="en-US" altLang="zh-CN" b="1" dirty="0" smtClean="0">
                  <a:latin typeface="Courier New" panose="02070309020205020404" pitchFamily="49" charset="0"/>
                  <a:cs typeface="Courier New" panose="02070309020205020404" pitchFamily="49" charset="0"/>
                </a:rPr>
                <a:t>x = </a:t>
              </a:r>
              <a:r>
                <a:rPr lang="en-US" altLang="zh-CN" b="1" dirty="0" err="1" smtClean="0">
                  <a:latin typeface="Courier New" panose="02070309020205020404" pitchFamily="49" charset="0"/>
                  <a:cs typeface="Courier New" panose="02070309020205020404" pitchFamily="49" charset="0"/>
                </a:rPr>
                <a:t>xc+</a:t>
              </a:r>
              <a:r>
                <a:rPr lang="en-US" altLang="zh-CN" b="1" dirty="0" err="1" smtClean="0">
                  <a:solidFill>
                    <a:srgbClr val="0000FF"/>
                  </a:solidFill>
                  <a:latin typeface="Courier New" panose="02070309020205020404" pitchFamily="49" charset="0"/>
                  <a:cs typeface="Courier New" panose="02070309020205020404" pitchFamily="49" charset="0"/>
                </a:rPr>
                <a:t>int</a:t>
              </a:r>
              <a:r>
                <a:rPr lang="en-US" altLang="zh-CN" b="1" dirty="0" smtClean="0">
                  <a:latin typeface="Courier New" panose="02070309020205020404" pitchFamily="49" charset="0"/>
                  <a:cs typeface="Courier New" panose="02070309020205020404" pitchFamily="49" charset="0"/>
                </a:rPr>
                <a:t>(r*cos(</a:t>
              </a:r>
              <a:r>
                <a:rPr lang="en-US" altLang="zh-CN" b="1" dirty="0" err="1" smtClean="0">
                  <a:latin typeface="Courier New" panose="02070309020205020404" pitchFamily="49" charset="0"/>
                  <a:cs typeface="Courier New" panose="02070309020205020404" pitchFamily="49" charset="0"/>
                </a:rPr>
                <a:t>ts</a:t>
              </a: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smtClean="0">
                  <a:latin typeface="Courier New" panose="02070309020205020404" pitchFamily="49" charset="0"/>
                  <a:cs typeface="Courier New" panose="02070309020205020404" pitchFamily="49" charset="0"/>
                </a:rPr>
                <a:t>  </a:t>
              </a:r>
              <a:r>
                <a:rPr lang="en-US" altLang="zh-CN" b="1" dirty="0" err="1" smtClean="0">
                  <a:solidFill>
                    <a:srgbClr val="0000FF"/>
                  </a:solidFill>
                  <a:latin typeface="Courier New" panose="02070309020205020404" pitchFamily="49" charset="0"/>
                  <a:cs typeface="Courier New" panose="02070309020205020404" pitchFamily="49" charset="0"/>
                </a:rPr>
                <a:t>int</a:t>
              </a:r>
              <a:r>
                <a:rPr lang="en-US" altLang="zh-CN" b="1" smtClean="0">
                  <a:solidFill>
                    <a:srgbClr val="0000FF"/>
                  </a:solidFill>
                  <a:latin typeface="Courier New" panose="02070309020205020404" pitchFamily="49" charset="0"/>
                  <a:cs typeface="Courier New" panose="02070309020205020404" pitchFamily="49" charset="0"/>
                </a:rPr>
                <a:t> </a:t>
              </a:r>
              <a:r>
                <a:rPr lang="en-US" altLang="zh-CN" b="1" smtClean="0">
                  <a:latin typeface="Courier New" panose="02070309020205020404" pitchFamily="49" charset="0"/>
                  <a:cs typeface="Courier New" panose="02070309020205020404" pitchFamily="49" charset="0"/>
                </a:rPr>
                <a:t>y = </a:t>
              </a:r>
              <a:r>
                <a:rPr lang="en-US" altLang="zh-CN" b="1" dirty="0" err="1" smtClean="0">
                  <a:latin typeface="Courier New" panose="02070309020205020404" pitchFamily="49" charset="0"/>
                  <a:cs typeface="Courier New" panose="02070309020205020404" pitchFamily="49" charset="0"/>
                </a:rPr>
                <a:t>yc+</a:t>
              </a:r>
              <a:r>
                <a:rPr lang="en-US" altLang="zh-CN" b="1" dirty="0" err="1" smtClean="0">
                  <a:solidFill>
                    <a:srgbClr val="0000FF"/>
                  </a:solidFill>
                  <a:latin typeface="Courier New" panose="02070309020205020404" pitchFamily="49" charset="0"/>
                  <a:cs typeface="Courier New" panose="02070309020205020404" pitchFamily="49" charset="0"/>
                </a:rPr>
                <a:t>int</a:t>
              </a:r>
              <a:r>
                <a:rPr lang="en-US" altLang="zh-CN" b="1" dirty="0" smtClean="0">
                  <a:latin typeface="Courier New" panose="02070309020205020404" pitchFamily="49" charset="0"/>
                  <a:cs typeface="Courier New" panose="02070309020205020404" pitchFamily="49" charset="0"/>
                </a:rPr>
                <a:t>(r*sin(</a:t>
              </a:r>
              <a:r>
                <a:rPr lang="en-US" altLang="zh-CN" b="1" dirty="0" err="1" smtClean="0">
                  <a:latin typeface="Courier New" panose="02070309020205020404" pitchFamily="49" charset="0"/>
                  <a:cs typeface="Courier New" panose="02070309020205020404" pitchFamily="49" charset="0"/>
                </a:rPr>
                <a:t>ts</a:t>
              </a: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smtClean="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MoveTo</a:t>
              </a:r>
              <a:r>
                <a:rPr lang="en-US" altLang="zh-CN" b="1" dirty="0" smtClean="0">
                  <a:latin typeface="Courier New" panose="02070309020205020404" pitchFamily="49" charset="0"/>
                  <a:cs typeface="Courier New" panose="02070309020205020404" pitchFamily="49" charset="0"/>
                </a:rPr>
                <a:t>(</a:t>
              </a:r>
              <a:r>
                <a:rPr lang="en-US" altLang="zh-CN" b="1" dirty="0" err="1" smtClean="0">
                  <a:latin typeface="Courier New" panose="02070309020205020404" pitchFamily="49" charset="0"/>
                  <a:cs typeface="Courier New" panose="02070309020205020404" pitchFamily="49" charset="0"/>
                </a:rPr>
                <a:t>x,y</a:t>
              </a: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smtClean="0">
                  <a:latin typeface="Courier New" panose="02070309020205020404" pitchFamily="49" charset="0"/>
                  <a:cs typeface="Courier New" panose="02070309020205020404" pitchFamily="49" charset="0"/>
                </a:rPr>
                <a:t>  </a:t>
              </a:r>
              <a:r>
                <a:rPr lang="en-US" altLang="zh-CN" b="1" dirty="0" smtClean="0">
                  <a:solidFill>
                    <a:srgbClr val="0000FF"/>
                  </a:solidFill>
                  <a:latin typeface="Courier New" panose="02070309020205020404" pitchFamily="49" charset="0"/>
                  <a:cs typeface="Courier New" panose="02070309020205020404" pitchFamily="49" charset="0"/>
                </a:rPr>
                <a:t>for</a:t>
              </a:r>
              <a:r>
                <a:rPr lang="en-US" altLang="zh-CN" b="1" dirty="0" smtClean="0">
                  <a:latin typeface="Courier New" panose="02070309020205020404" pitchFamily="49" charset="0"/>
                  <a:cs typeface="Courier New" panose="02070309020205020404" pitchFamily="49" charset="0"/>
                </a:rPr>
                <a:t>(</a:t>
              </a:r>
              <a:r>
                <a:rPr lang="en-US" altLang="zh-CN" b="1" dirty="0" err="1" smtClean="0">
                  <a:solidFill>
                    <a:srgbClr val="0000FF"/>
                  </a:solidFill>
                  <a:latin typeface="Courier New" panose="02070309020205020404" pitchFamily="49" charset="0"/>
                  <a:cs typeface="Courier New" panose="02070309020205020404" pitchFamily="49" charset="0"/>
                </a:rPr>
                <a:t>int</a:t>
              </a:r>
              <a:r>
                <a:rPr lang="en-US" altLang="zh-CN" b="1" dirty="0" smtClean="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i</a:t>
              </a:r>
              <a:r>
                <a:rPr lang="en-US" altLang="zh-CN" b="1" dirty="0">
                  <a:latin typeface="Courier New" panose="02070309020205020404" pitchFamily="49" charset="0"/>
                  <a:cs typeface="Courier New" panose="02070309020205020404" pitchFamily="49" charset="0"/>
                </a:rPr>
                <a:t>=1;i&lt;=</a:t>
              </a:r>
              <a:r>
                <a:rPr lang="en-US" altLang="zh-CN" b="1" dirty="0" err="1">
                  <a:latin typeface="Courier New" panose="02070309020205020404" pitchFamily="49" charset="0"/>
                  <a:cs typeface="Courier New" panose="02070309020205020404" pitchFamily="49" charset="0"/>
                </a:rPr>
                <a:t>n;i</a:t>
              </a: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smtClean="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	ta+=</a:t>
              </a:r>
              <a:r>
                <a:rPr lang="en-US" altLang="zh-CN" b="1" dirty="0" err="1">
                  <a:latin typeface="Courier New" panose="02070309020205020404" pitchFamily="49" charset="0"/>
                  <a:cs typeface="Courier New" panose="02070309020205020404" pitchFamily="49" charset="0"/>
                </a:rPr>
                <a:t>dt</a:t>
              </a: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double</a:t>
              </a:r>
              <a:r>
                <a:rPr lang="en-US" altLang="zh-CN" b="1" dirty="0">
                  <a:latin typeface="Courier New" panose="02070309020205020404" pitchFamily="49" charset="0"/>
                  <a:cs typeface="Courier New" panose="02070309020205020404" pitchFamily="49" charset="0"/>
                </a:rPr>
                <a:t> cost=cos(ta);</a:t>
              </a: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double</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sint</a:t>
              </a:r>
              <a:r>
                <a:rPr lang="en-US" altLang="zh-CN" b="1" dirty="0">
                  <a:latin typeface="Courier New" panose="02070309020205020404" pitchFamily="49" charset="0"/>
                  <a:cs typeface="Courier New" panose="02070309020205020404" pitchFamily="49" charset="0"/>
                </a:rPr>
                <a:t>=sin(ta);</a:t>
              </a: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	x=</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xc+r</a:t>
              </a:r>
              <a:r>
                <a:rPr lang="en-US" altLang="zh-CN" b="1" dirty="0">
                  <a:latin typeface="Courier New" panose="02070309020205020404" pitchFamily="49" charset="0"/>
                  <a:cs typeface="Courier New" panose="02070309020205020404" pitchFamily="49" charset="0"/>
                </a:rPr>
                <a:t>*cost);</a:t>
              </a: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	y=</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yc+r</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sint</a:t>
              </a: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LineTo</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x,y</a:t>
              </a: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smtClean="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eaLnBrk="1" hangingPunct="1">
                <a:lnSpc>
                  <a:spcPct val="80000"/>
                </a:lnSpc>
                <a:buFontTx/>
                <a:buNone/>
              </a:pPr>
              <a:r>
                <a:rPr lang="en-US" altLang="zh-CN" b="1" dirty="0" smtClean="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p:txBody>
        </p:sp>
      </p:grpSp>
      <p:sp>
        <p:nvSpPr>
          <p:cNvPr id="2" name="圆角矩形标注 1"/>
          <p:cNvSpPr/>
          <p:nvPr/>
        </p:nvSpPr>
        <p:spPr>
          <a:xfrm>
            <a:off x="4944387" y="3597721"/>
            <a:ext cx="2068287" cy="707571"/>
          </a:xfrm>
          <a:prstGeom prst="wedgeRoundRectCallout">
            <a:avLst>
              <a:gd name="adj1" fmla="val -174138"/>
              <a:gd name="adj2" fmla="val -65121"/>
              <a:gd name="adj3" fmla="val 16667"/>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dirty="0"/>
          </a:p>
        </p:txBody>
      </p:sp>
      <p:sp>
        <p:nvSpPr>
          <p:cNvPr id="8" name="圆角矩形标注 7"/>
          <p:cNvSpPr/>
          <p:nvPr/>
        </p:nvSpPr>
        <p:spPr>
          <a:xfrm>
            <a:off x="4944387" y="3597720"/>
            <a:ext cx="2068287" cy="707571"/>
          </a:xfrm>
          <a:prstGeom prst="wedgeRoundRectCallout">
            <a:avLst>
              <a:gd name="adj1" fmla="val -153022"/>
              <a:gd name="adj2" fmla="val 183696"/>
              <a:gd name="adj3" fmla="val 16667"/>
            </a:avLst>
          </a:prstGeom>
          <a:solidFill>
            <a:srgbClr val="FF93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t>也可参照书上用</a:t>
            </a:r>
            <a:r>
              <a:rPr lang="en-US" altLang="zh-CN" b="1" dirty="0" smtClean="0"/>
              <a:t>OpenGL</a:t>
            </a:r>
            <a:r>
              <a:rPr lang="zh-CN" altLang="en-US" b="1" dirty="0" smtClean="0"/>
              <a:t>画线</a:t>
            </a:r>
            <a:endParaRPr lang="zh-CN" altLang="en-US" b="1" dirty="0"/>
          </a:p>
        </p:txBody>
      </p:sp>
    </p:spTree>
    <p:extLst>
      <p:ext uri="{BB962C8B-B14F-4D97-AF65-F5344CB8AC3E}">
        <p14:creationId xmlns:p14="http://schemas.microsoft.com/office/powerpoint/2010/main" val="319240681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19"/>
                                        </p:tgtEl>
                                        <p:attrNameLst>
                                          <p:attrName>ppt_x</p:attrName>
                                          <p:attrName>ppt_y</p:attrName>
                                        </p:attrNameLst>
                                      </p:cBhvr>
                                    </p:animMotion>
                                    <p:animEffect transition="in" filter="fade">
                                      <p:cBhvr>
                                        <p:cTn id="9" dur="20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10"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460374" y="1276849"/>
            <a:ext cx="8455025" cy="5102180"/>
          </a:xfrm>
          <a:prstGeom prst="rect">
            <a:avLst/>
          </a:prstGeom>
          <a:noFill/>
          <a:ln w="9525">
            <a:noFill/>
            <a:miter lim="800000"/>
            <a:headEnd/>
            <a:tailEnd/>
          </a:ln>
        </p:spPr>
        <p:txBody>
          <a:bodyPr/>
          <a:lstStyle/>
          <a:p>
            <a:pPr marL="457200" indent="-457200">
              <a:spcBef>
                <a:spcPct val="20000"/>
              </a:spcBef>
              <a:buFont typeface="Wingdings" panose="05000000000000000000" pitchFamily="2" charset="2"/>
              <a:buChar char="n"/>
              <a:defRPr/>
            </a:pPr>
            <a:r>
              <a:rPr lang="zh-CN" altLang="en-US" sz="3200" b="1" dirty="0" smtClean="0">
                <a:solidFill>
                  <a:srgbClr val="C00000"/>
                </a:solidFill>
                <a:latin typeface="黑体" panose="02010609060101010101" pitchFamily="49" charset="-122"/>
                <a:ea typeface="黑体" panose="02010609060101010101" pitchFamily="49" charset="-122"/>
              </a:rPr>
              <a:t>图元 </a:t>
            </a:r>
            <a:r>
              <a:rPr lang="en-US" altLang="zh-CN" sz="3200" b="1" dirty="0" smtClean="0">
                <a:solidFill>
                  <a:srgbClr val="C00000"/>
                </a:solidFill>
                <a:latin typeface="黑体" panose="02010609060101010101" pitchFamily="49" charset="-122"/>
                <a:ea typeface="黑体" panose="02010609060101010101" pitchFamily="49" charset="-122"/>
              </a:rPr>
              <a:t>primitive</a:t>
            </a:r>
          </a:p>
          <a:p>
            <a:pPr marL="342900" indent="-342900">
              <a:lnSpc>
                <a:spcPct val="110000"/>
              </a:lnSpc>
              <a:spcBef>
                <a:spcPct val="20000"/>
              </a:spcBef>
              <a:buFont typeface="Arial" pitchFamily="34" charset="0"/>
              <a:buChar char="•"/>
              <a:defRPr/>
            </a:pPr>
            <a:r>
              <a:rPr lang="zh-CN" altLang="en-US" sz="2800" b="1" dirty="0" smtClean="0">
                <a:latin typeface="宋体" pitchFamily="2" charset="-122"/>
                <a:ea typeface="宋体" pitchFamily="2" charset="-122"/>
              </a:rPr>
              <a:t>任何复杂</a:t>
            </a:r>
            <a:r>
              <a:rPr lang="zh-CN" altLang="en-US" sz="2800" b="1" dirty="0">
                <a:latin typeface="宋体" pitchFamily="2" charset="-122"/>
                <a:ea typeface="宋体" pitchFamily="2" charset="-122"/>
              </a:rPr>
              <a:t>的图形通常被看作是由一些基本图形元素（图元）构成的。基本二维图元包括</a:t>
            </a:r>
            <a:r>
              <a:rPr lang="zh-CN" altLang="en-US" sz="2800" b="1" dirty="0">
                <a:solidFill>
                  <a:srgbClr val="FF0000"/>
                </a:solidFill>
                <a:latin typeface="宋体" pitchFamily="2" charset="-122"/>
                <a:ea typeface="宋体" pitchFamily="2" charset="-122"/>
              </a:rPr>
              <a:t>点</a:t>
            </a:r>
            <a:r>
              <a:rPr lang="zh-CN" altLang="en-US" sz="2800" b="1" dirty="0">
                <a:latin typeface="宋体" pitchFamily="2" charset="-122"/>
                <a:ea typeface="宋体" pitchFamily="2" charset="-122"/>
              </a:rPr>
              <a:t>、</a:t>
            </a:r>
            <a:r>
              <a:rPr lang="zh-CN" altLang="en-US" sz="2800" b="1" dirty="0">
                <a:solidFill>
                  <a:srgbClr val="FF0000"/>
                </a:solidFill>
                <a:latin typeface="宋体" pitchFamily="2" charset="-122"/>
                <a:ea typeface="宋体" pitchFamily="2" charset="-122"/>
              </a:rPr>
              <a:t>直线</a:t>
            </a:r>
            <a:r>
              <a:rPr lang="zh-CN" altLang="en-US" sz="2800" b="1" dirty="0">
                <a:latin typeface="宋体" pitchFamily="2" charset="-122"/>
                <a:ea typeface="宋体" pitchFamily="2" charset="-122"/>
              </a:rPr>
              <a:t>、</a:t>
            </a:r>
            <a:r>
              <a:rPr lang="zh-CN" altLang="en-US" sz="2800" b="1" dirty="0">
                <a:solidFill>
                  <a:srgbClr val="FF0000"/>
                </a:solidFill>
                <a:latin typeface="宋体" pitchFamily="2" charset="-122"/>
                <a:ea typeface="宋体" pitchFamily="2" charset="-122"/>
              </a:rPr>
              <a:t>圆弧</a:t>
            </a:r>
            <a:r>
              <a:rPr lang="zh-CN" altLang="en-US" sz="2800" b="1" dirty="0">
                <a:latin typeface="宋体" pitchFamily="2" charset="-122"/>
                <a:ea typeface="宋体" pitchFamily="2" charset="-122"/>
              </a:rPr>
              <a:t>、</a:t>
            </a:r>
            <a:r>
              <a:rPr lang="zh-CN" altLang="en-US" sz="2800" b="1" dirty="0">
                <a:solidFill>
                  <a:srgbClr val="FF0000"/>
                </a:solidFill>
                <a:latin typeface="宋体" pitchFamily="2" charset="-122"/>
                <a:ea typeface="宋体" pitchFamily="2" charset="-122"/>
              </a:rPr>
              <a:t>多边形</a:t>
            </a:r>
            <a:r>
              <a:rPr lang="zh-CN" altLang="en-US" sz="2800" b="1" dirty="0">
                <a:latin typeface="宋体" pitchFamily="2" charset="-122"/>
                <a:ea typeface="宋体" pitchFamily="2" charset="-122"/>
              </a:rPr>
              <a:t>、</a:t>
            </a:r>
            <a:r>
              <a:rPr lang="zh-CN" altLang="en-US" sz="2800" b="1" dirty="0">
                <a:solidFill>
                  <a:srgbClr val="FF0000"/>
                </a:solidFill>
                <a:latin typeface="宋体" pitchFamily="2" charset="-122"/>
                <a:ea typeface="宋体" pitchFamily="2" charset="-122"/>
              </a:rPr>
              <a:t>字体符号</a:t>
            </a:r>
            <a:r>
              <a:rPr lang="zh-CN" altLang="en-US" sz="2800" b="1" dirty="0">
                <a:latin typeface="宋体" pitchFamily="2" charset="-122"/>
                <a:ea typeface="宋体" pitchFamily="2" charset="-122"/>
              </a:rPr>
              <a:t>和</a:t>
            </a:r>
            <a:r>
              <a:rPr lang="zh-CN" altLang="en-US" sz="2800" b="1" dirty="0">
                <a:solidFill>
                  <a:srgbClr val="FF0000"/>
                </a:solidFill>
                <a:latin typeface="宋体" pitchFamily="2" charset="-122"/>
                <a:ea typeface="宋体" pitchFamily="2" charset="-122"/>
              </a:rPr>
              <a:t>位图</a:t>
            </a:r>
            <a:r>
              <a:rPr lang="zh-CN" altLang="en-US" sz="2800" b="1" dirty="0">
                <a:latin typeface="宋体" pitchFamily="2" charset="-122"/>
                <a:ea typeface="宋体" pitchFamily="2" charset="-122"/>
              </a:rPr>
              <a:t>等，它们的显示问题是任何复杂二维图形及图像显示技术的基础。</a:t>
            </a:r>
          </a:p>
          <a:p>
            <a:pPr marL="342900" indent="-342900">
              <a:lnSpc>
                <a:spcPct val="110000"/>
              </a:lnSpc>
              <a:spcBef>
                <a:spcPct val="20000"/>
              </a:spcBef>
              <a:buFont typeface="Arial" pitchFamily="34" charset="0"/>
              <a:buChar char="•"/>
              <a:defRPr/>
            </a:pPr>
            <a:r>
              <a:rPr lang="zh-CN" altLang="en-US" sz="2800" b="1" dirty="0">
                <a:latin typeface="宋体" pitchFamily="2" charset="-122"/>
                <a:ea typeface="宋体" pitchFamily="2" charset="-122"/>
              </a:rPr>
              <a:t>三维图形的显示最终也是通过投影转化成二维图形的显示。</a:t>
            </a:r>
          </a:p>
          <a:p>
            <a:pPr marL="342900" indent="-342900">
              <a:lnSpc>
                <a:spcPct val="110000"/>
              </a:lnSpc>
              <a:spcBef>
                <a:spcPct val="20000"/>
              </a:spcBef>
              <a:buFont typeface="Arial" pitchFamily="34" charset="0"/>
              <a:buChar char="•"/>
              <a:defRPr/>
            </a:pPr>
            <a:r>
              <a:rPr lang="zh-CN" altLang="en-US" sz="2800" b="1" dirty="0">
                <a:latin typeface="宋体" pitchFamily="2" charset="-122"/>
                <a:ea typeface="宋体" pitchFamily="2" charset="-122"/>
              </a:rPr>
              <a:t>图元通常是指不可再分的独立的图形实体</a:t>
            </a:r>
            <a:r>
              <a:rPr lang="zh-CN" altLang="en-US" sz="2800" b="1" dirty="0" smtClean="0">
                <a:latin typeface="宋体" pitchFamily="2" charset="-122"/>
                <a:ea typeface="宋体" pitchFamily="2" charset="-122"/>
              </a:rPr>
              <a:t>。</a:t>
            </a:r>
            <a:endParaRPr lang="en-US" altLang="zh-CN" sz="2800" b="1" dirty="0" smtClean="0">
              <a:latin typeface="宋体" pitchFamily="2" charset="-122"/>
              <a:ea typeface="宋体" pitchFamily="2" charset="-122"/>
            </a:endParaRPr>
          </a:p>
          <a:p>
            <a:pPr marL="342900" indent="-342900">
              <a:lnSpc>
                <a:spcPct val="110000"/>
              </a:lnSpc>
              <a:spcBef>
                <a:spcPct val="20000"/>
              </a:spcBef>
              <a:buFont typeface="Arial" pitchFamily="34" charset="0"/>
              <a:buChar char="•"/>
              <a:defRPr/>
            </a:pPr>
            <a:r>
              <a:rPr lang="zh-CN" altLang="en-US" sz="2800" b="1" dirty="0" smtClean="0">
                <a:latin typeface="宋体" pitchFamily="2" charset="-122"/>
                <a:ea typeface="宋体" pitchFamily="2" charset="-122"/>
              </a:rPr>
              <a:t>基本</a:t>
            </a:r>
            <a:r>
              <a:rPr lang="zh-CN" altLang="en-US" sz="2800" b="1" dirty="0">
                <a:latin typeface="宋体" pitchFamily="2" charset="-122"/>
                <a:ea typeface="宋体" pitchFamily="2" charset="-122"/>
              </a:rPr>
              <a:t>图元显示问题就是根据基本图元的描述信息来生成像素组合。</a:t>
            </a:r>
            <a:endParaRPr lang="en-US" altLang="zh-CN" sz="2800" b="1" dirty="0">
              <a:latin typeface="宋体" pitchFamily="2" charset="-122"/>
              <a:ea typeface="宋体" pitchFamily="2" charset="-122"/>
            </a:endParaRPr>
          </a:p>
          <a:p>
            <a:pPr marL="342900" indent="-342900">
              <a:lnSpc>
                <a:spcPct val="110000"/>
              </a:lnSpc>
              <a:spcBef>
                <a:spcPct val="20000"/>
              </a:spcBef>
              <a:buFont typeface="Arial" pitchFamily="34" charset="0"/>
              <a:buChar char="•"/>
              <a:defRPr/>
            </a:pPr>
            <a:endParaRPr lang="zh-CN" altLang="en-US" sz="2800" b="1" dirty="0">
              <a:latin typeface="宋体" pitchFamily="2" charset="-122"/>
              <a:ea typeface="宋体" pitchFamily="2" charset="-122"/>
            </a:endParaRPr>
          </a:p>
        </p:txBody>
      </p:sp>
      <p:sp>
        <p:nvSpPr>
          <p:cNvPr id="10" name="矩形 9"/>
          <p:cNvSpPr/>
          <p:nvPr/>
        </p:nvSpPr>
        <p:spPr>
          <a:xfrm>
            <a:off x="652463" y="468311"/>
            <a:ext cx="7402966" cy="646331"/>
          </a:xfrm>
          <a:prstGeom prst="rect">
            <a:avLst/>
          </a:prstGeom>
        </p:spPr>
        <p:txBody>
          <a:bodyPr wrap="square">
            <a:spAutoFit/>
          </a:bodyPr>
          <a:lstStyle/>
          <a:p>
            <a:pPr lvl="0"/>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rPr>
              <a:t>3.1 </a:t>
            </a:r>
            <a:r>
              <a:rPr lang="zh-CN" altLang="en-US" sz="3600" b="1" dirty="0" smtClean="0">
                <a:latin typeface="黑体" panose="02010609060101010101" pitchFamily="49" charset="-122"/>
                <a:ea typeface="黑体" panose="02010609060101010101" pitchFamily="49" charset="-122"/>
              </a:rPr>
              <a:t>直线生成算法</a:t>
            </a:r>
            <a:endParaRPr lang="zh-CN" altLang="en-US"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0644285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lef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left)">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smtClean="0">
                <a:solidFill>
                  <a:srgbClr val="FF9300"/>
                </a:solidFill>
                <a:latin typeface="华文琥珀" panose="02010800040101010101" pitchFamily="2" charset="-122"/>
                <a:ea typeface="华文琥珀" panose="02010800040101010101" pitchFamily="2" charset="-122"/>
              </a:rPr>
              <a:t>3</a:t>
            </a:r>
            <a:r>
              <a:rPr lang="zh-CN" altLang="en-US" dirty="0" smtClean="0">
                <a:solidFill>
                  <a:srgbClr val="FF9300"/>
                </a:solidFill>
                <a:latin typeface="华文琥珀" panose="02010800040101010101" pitchFamily="2" charset="-122"/>
                <a:ea typeface="华文琥珀" panose="02010800040101010101" pitchFamily="2" charset="-122"/>
              </a:rPr>
              <a:t>章：二维图形生成</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nvPr>
        </p:nvGraphicFramePr>
        <p:xfrm>
          <a:off x="920096" y="1916832"/>
          <a:ext cx="674824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708161" y="3504691"/>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6" name="矩形 5"/>
          <p:cNvSpPr/>
          <p:nvPr/>
        </p:nvSpPr>
        <p:spPr>
          <a:xfrm>
            <a:off x="1675502" y="1923733"/>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7" name="矩形 6"/>
          <p:cNvSpPr/>
          <p:nvPr/>
        </p:nvSpPr>
        <p:spPr>
          <a:xfrm>
            <a:off x="1697272" y="2707507"/>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31864027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317575"/>
            <a:ext cx="8476796" cy="4637520"/>
          </a:xfrm>
          <a:prstGeom prst="rect">
            <a:avLst/>
          </a:prstGeom>
          <a:noFill/>
          <a:ln w="9525">
            <a:noFill/>
            <a:miter lim="800000"/>
            <a:headEnd/>
            <a:tailEnd/>
          </a:ln>
        </p:spPr>
        <p:txBody>
          <a:bodyPr/>
          <a:lstStyle/>
          <a:p>
            <a:pPr marL="342900" indent="-342900" eaLnBrk="1" hangingPunct="1">
              <a:lnSpc>
                <a:spcPct val="120000"/>
              </a:lnSpc>
              <a:buClr>
                <a:srgbClr val="FF9300"/>
              </a:buClr>
              <a:buFont typeface="Wingdings" panose="05000000000000000000" pitchFamily="2" charset="2"/>
              <a:buChar char="n"/>
            </a:pPr>
            <a:r>
              <a:rPr lang="zh-CN" altLang="en-US" sz="2400" b="1" dirty="0" smtClean="0">
                <a:latin typeface="黑体" panose="02010609060101010101" pitchFamily="49" charset="-122"/>
                <a:ea typeface="黑体" panose="02010609060101010101" pitchFamily="49" charset="-122"/>
              </a:rPr>
              <a:t>区域</a:t>
            </a:r>
            <a:r>
              <a:rPr lang="zh-CN" altLang="en-US" sz="2400" b="1" dirty="0">
                <a:latin typeface="黑体" panose="02010609060101010101" pitchFamily="49" charset="-122"/>
                <a:ea typeface="黑体" panose="02010609060101010101" pitchFamily="49" charset="-122"/>
              </a:rPr>
              <a:t>的定义有两类</a:t>
            </a:r>
            <a:r>
              <a:rPr lang="zh-CN" altLang="en-US" sz="2400" b="1" dirty="0" smtClean="0">
                <a:latin typeface="黑体" panose="02010609060101010101" pitchFamily="49" charset="-122"/>
                <a:ea typeface="黑体" panose="02010609060101010101" pitchFamily="49" charset="-122"/>
              </a:rPr>
              <a:t>：</a:t>
            </a:r>
            <a:endParaRPr lang="en-US" altLang="zh-CN" sz="2400" b="1" dirty="0" smtClean="0">
              <a:latin typeface="黑体" panose="02010609060101010101" pitchFamily="49" charset="-122"/>
              <a:ea typeface="黑体" panose="02010609060101010101" pitchFamily="49" charset="-122"/>
            </a:endParaRPr>
          </a:p>
          <a:p>
            <a:pPr marL="342900" indent="-342900" eaLnBrk="1" hangingPunct="1">
              <a:lnSpc>
                <a:spcPct val="120000"/>
              </a:lnSpc>
              <a:buClr>
                <a:srgbClr val="FF9300"/>
              </a:buClr>
              <a:buFont typeface="Wingdings" panose="05000000000000000000" pitchFamily="2" charset="2"/>
              <a:buChar char="n"/>
            </a:pPr>
            <a:r>
              <a:rPr lang="zh-CN" altLang="en-US" sz="2400" b="1" dirty="0" smtClean="0"/>
              <a:t>一类</a:t>
            </a:r>
            <a:r>
              <a:rPr lang="zh-CN" altLang="en-US" sz="2400" b="1" dirty="0"/>
              <a:t>是给定顶点序列定义的</a:t>
            </a:r>
            <a:r>
              <a:rPr lang="zh-CN" altLang="en-US" sz="2400" b="1" dirty="0">
                <a:solidFill>
                  <a:srgbClr val="FF0000"/>
                </a:solidFill>
              </a:rPr>
              <a:t>封闭多边形</a:t>
            </a:r>
            <a:r>
              <a:rPr lang="zh-CN" altLang="en-US" sz="2400" b="1" dirty="0"/>
              <a:t>。这类区域填充的任务是用目标颜色填充属于多边形内部区域的所有像素</a:t>
            </a:r>
            <a:r>
              <a:rPr lang="zh-CN" altLang="en-US" sz="2400" b="1" dirty="0" smtClean="0"/>
              <a:t>。</a:t>
            </a:r>
            <a:endParaRPr lang="en-US" altLang="zh-CN" sz="2400" b="1" dirty="0" smtClean="0"/>
          </a:p>
          <a:p>
            <a:pPr marL="342900" indent="-342900" eaLnBrk="1" hangingPunct="1">
              <a:lnSpc>
                <a:spcPct val="120000"/>
              </a:lnSpc>
              <a:buClr>
                <a:srgbClr val="FF9300"/>
              </a:buClr>
              <a:buFont typeface="Wingdings" panose="05000000000000000000" pitchFamily="2" charset="2"/>
              <a:buChar char="n"/>
            </a:pPr>
            <a:r>
              <a:rPr lang="zh-CN" altLang="en-US" sz="2400" b="1" dirty="0" smtClean="0"/>
              <a:t>第二类区域是由</a:t>
            </a:r>
            <a:r>
              <a:rPr lang="zh-CN" altLang="en-US" sz="2400" b="1" dirty="0" smtClean="0">
                <a:solidFill>
                  <a:srgbClr val="FF0000"/>
                </a:solidFill>
              </a:rPr>
              <a:t>所有已知边界像素包围起来的部分</a:t>
            </a:r>
            <a:r>
              <a:rPr lang="zh-CN" altLang="en-US" sz="2400" b="1" dirty="0" smtClean="0"/>
              <a:t>，即它是由点阵方式描述的区域。</a:t>
            </a:r>
            <a:endParaRPr lang="zh-CN" altLang="en-US" sz="2400" b="1" dirty="0"/>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cs typeface="Tahoma" panose="020B0604030504040204" pitchFamily="34" charset="0"/>
              </a:rPr>
              <a:t>3.3 </a:t>
            </a:r>
            <a:r>
              <a:rPr lang="zh-CN" altLang="en-US" sz="3600" b="1" dirty="0">
                <a:latin typeface="黑体" panose="02010609060101010101" pitchFamily="49" charset="-122"/>
                <a:ea typeface="黑体" panose="02010609060101010101" pitchFamily="49" charset="-122"/>
                <a:cs typeface="Tahoma" panose="020B0604030504040204" pitchFamily="34" charset="0"/>
              </a:rPr>
              <a:t>区域填充</a:t>
            </a:r>
            <a:endParaRPr lang="zh-CN" altLang="en-US" sz="36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6171" y="3149830"/>
            <a:ext cx="3703184" cy="3316284"/>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63" y="4104420"/>
            <a:ext cx="3048000" cy="2286000"/>
          </a:xfrm>
          <a:prstGeom prst="rect">
            <a:avLst/>
          </a:prstGeom>
        </p:spPr>
      </p:pic>
    </p:spTree>
    <p:extLst>
      <p:ext uri="{BB962C8B-B14F-4D97-AF65-F5344CB8AC3E}">
        <p14:creationId xmlns:p14="http://schemas.microsoft.com/office/powerpoint/2010/main" val="30243790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par>
                          <p:cTn id="18" fill="hold">
                            <p:stCondLst>
                              <p:cond delay="500"/>
                            </p:stCondLst>
                            <p:childTnLst>
                              <p:par>
                                <p:cTn id="19" presetID="42"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317575"/>
            <a:ext cx="8476796" cy="4637520"/>
          </a:xfrm>
          <a:prstGeom prst="rect">
            <a:avLst/>
          </a:prstGeom>
          <a:noFill/>
          <a:ln w="9525">
            <a:noFill/>
            <a:miter lim="800000"/>
            <a:headEnd/>
            <a:tailEnd/>
          </a:ln>
        </p:spPr>
        <p:txBody>
          <a:bodyPr/>
          <a:lstStyle/>
          <a:p>
            <a:pPr marL="342900" indent="-342900" eaLnBrk="1" hangingPunct="1">
              <a:buClr>
                <a:srgbClr val="FF9300"/>
              </a:buClr>
              <a:buFont typeface="Wingdings" panose="05000000000000000000" pitchFamily="2" charset="2"/>
              <a:buChar char="n"/>
            </a:pPr>
            <a:r>
              <a:rPr lang="zh-CN" altLang="en-US" sz="2400" dirty="0">
                <a:latin typeface="黑体" panose="02010609060101010101" pitchFamily="49" charset="-122"/>
                <a:ea typeface="黑体" panose="02010609060101010101" pitchFamily="49" charset="-122"/>
              </a:rPr>
              <a:t>第二类区域又有两种不同的定义：</a:t>
            </a:r>
          </a:p>
          <a:p>
            <a:pPr marL="342900" indent="-342900" eaLnBrk="1" hangingPunct="1">
              <a:buFont typeface="Arial" panose="020B0604020202020204" pitchFamily="34" charset="0"/>
              <a:buChar char="•"/>
            </a:pPr>
            <a:r>
              <a:rPr lang="zh-CN" altLang="en-US" sz="2400" dirty="0"/>
              <a:t>一种是</a:t>
            </a:r>
            <a:r>
              <a:rPr lang="zh-CN" altLang="en-US" sz="2400" b="1" dirty="0">
                <a:solidFill>
                  <a:srgbClr val="FF0000"/>
                </a:solidFill>
              </a:rPr>
              <a:t>边界定义的区域</a:t>
            </a:r>
            <a:r>
              <a:rPr lang="en-US" altLang="zh-CN" sz="2400" b="1" dirty="0">
                <a:solidFill>
                  <a:srgbClr val="FF0000"/>
                </a:solidFill>
              </a:rPr>
              <a:t>(boundary-defined)</a:t>
            </a:r>
            <a:r>
              <a:rPr lang="zh-CN" altLang="en-US" sz="2400" dirty="0"/>
              <a:t>，这时区域边界上像素颜色（亮度）已确定，但区域内部像素仍没有设置为指定的颜色（亮度）。将该区域中所有像素都着色的算法称为边界填充算法。边界定义的区域的边界上和区域内的目标颜色值可以相同，也可以不同。</a:t>
            </a:r>
          </a:p>
          <a:p>
            <a:pPr marL="342900" indent="-342900" eaLnBrk="1" hangingPunct="1">
              <a:buFont typeface="Arial" panose="020B0604020202020204" pitchFamily="34" charset="0"/>
              <a:buChar char="•"/>
            </a:pPr>
            <a:r>
              <a:rPr lang="zh-CN" altLang="en-US" sz="2400" dirty="0"/>
              <a:t>另一种是</a:t>
            </a:r>
            <a:r>
              <a:rPr lang="zh-CN" altLang="en-US" sz="2400" b="1" dirty="0">
                <a:solidFill>
                  <a:srgbClr val="FF0000"/>
                </a:solidFill>
              </a:rPr>
              <a:t>内定义区域（</a:t>
            </a:r>
            <a:r>
              <a:rPr lang="en-US" altLang="zh-CN" sz="2400" b="1" dirty="0">
                <a:solidFill>
                  <a:srgbClr val="FF0000"/>
                </a:solidFill>
              </a:rPr>
              <a:t>interior-defined</a:t>
            </a:r>
            <a:r>
              <a:rPr lang="zh-CN" altLang="en-US" sz="2400" b="1" dirty="0">
                <a:solidFill>
                  <a:srgbClr val="FF0000"/>
                </a:solidFill>
              </a:rPr>
              <a:t>）</a:t>
            </a:r>
            <a:r>
              <a:rPr lang="zh-CN" altLang="en-US" sz="2400" b="1" dirty="0"/>
              <a:t>，</a:t>
            </a:r>
            <a:r>
              <a:rPr lang="zh-CN" altLang="en-US" sz="2400" dirty="0"/>
              <a:t>这种方式下区域并无边界的概念，只划分为区域内和区域外两部分，区域外的所有像素已有特定的颜色（亮度）值，区域内与区域外颜色（亮度）值不同，区域内所有像素的颜色需要修改为目标颜色</a:t>
            </a:r>
            <a:r>
              <a:rPr lang="zh-CN" altLang="en-US" sz="2400" dirty="0" smtClean="0"/>
              <a:t>。</a:t>
            </a:r>
            <a:endParaRPr lang="zh-CN" altLang="en-US" sz="2400" dirty="0"/>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cs typeface="Tahoma" panose="020B0604030504040204" pitchFamily="34" charset="0"/>
              </a:rPr>
              <a:t>3.3 </a:t>
            </a:r>
            <a:r>
              <a:rPr lang="zh-CN" altLang="en-US" sz="3600" b="1" dirty="0">
                <a:latin typeface="黑体" panose="02010609060101010101" pitchFamily="49" charset="-122"/>
                <a:ea typeface="黑体" panose="02010609060101010101" pitchFamily="49" charset="-122"/>
                <a:cs typeface="Tahoma" panose="020B0604030504040204" pitchFamily="34" charset="0"/>
              </a:rPr>
              <a:t>区域填充</a:t>
            </a:r>
            <a:endParaRPr lang="zh-CN" altLang="en-US"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45196951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317575"/>
            <a:ext cx="8476796" cy="4637520"/>
          </a:xfrm>
          <a:prstGeom prst="rect">
            <a:avLst/>
          </a:prstGeom>
          <a:noFill/>
          <a:ln w="9525">
            <a:noFill/>
            <a:miter lim="800000"/>
            <a:headEnd/>
            <a:tailEnd/>
          </a:ln>
        </p:spPr>
        <p:txBody>
          <a:bodyPr/>
          <a:lstStyle/>
          <a:p>
            <a:pPr marL="342900" indent="-342900" eaLnBrk="1" hangingPunct="1">
              <a:buClr>
                <a:srgbClr val="FF9300"/>
              </a:buClr>
              <a:buFont typeface="Wingdings" panose="05000000000000000000" pitchFamily="2" charset="2"/>
              <a:buChar char="n"/>
            </a:pPr>
            <a:r>
              <a:rPr lang="zh-CN" altLang="en-US" sz="2400" dirty="0" smtClean="0"/>
              <a:t>对</a:t>
            </a:r>
            <a:r>
              <a:rPr lang="zh-CN" altLang="en-US" sz="2400" dirty="0"/>
              <a:t>第二类区域（即内定义区域）中的全部像素着色的算法称为</a:t>
            </a:r>
            <a:r>
              <a:rPr lang="zh-CN" altLang="en-US" sz="2400" b="1" dirty="0">
                <a:solidFill>
                  <a:srgbClr val="FF0000"/>
                </a:solidFill>
              </a:rPr>
              <a:t>漫水法（</a:t>
            </a:r>
            <a:r>
              <a:rPr lang="en-US" altLang="zh-CN" sz="2400" b="1" dirty="0">
                <a:solidFill>
                  <a:srgbClr val="FF0000"/>
                </a:solidFill>
              </a:rPr>
              <a:t>flood-fill algorithm</a:t>
            </a:r>
            <a:r>
              <a:rPr lang="zh-CN" altLang="en-US" sz="2400" b="1" dirty="0">
                <a:solidFill>
                  <a:srgbClr val="FF0000"/>
                </a:solidFill>
              </a:rPr>
              <a:t>）</a:t>
            </a:r>
            <a:r>
              <a:rPr lang="zh-CN" altLang="en-US" sz="2400" dirty="0"/>
              <a:t>。经过漫水法填充后，区域内与区域外的颜色值可以相同，也可以不同。对多边形区域实施填充，可以通过直接对多边形做扫描转换处理，也可以将多边形的边界先画出，将边界包围的内部当作边界定义区域进行漫水法填充。</a:t>
            </a: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cs typeface="Tahoma" panose="020B0604030504040204" pitchFamily="34" charset="0"/>
              </a:rPr>
              <a:t>3.3 </a:t>
            </a:r>
            <a:r>
              <a:rPr lang="zh-CN" altLang="en-US" sz="3600" b="1" dirty="0">
                <a:latin typeface="黑体" panose="02010609060101010101" pitchFamily="49" charset="-122"/>
                <a:ea typeface="黑体" panose="02010609060101010101" pitchFamily="49" charset="-122"/>
                <a:cs typeface="Tahoma" panose="020B0604030504040204" pitchFamily="34" charset="0"/>
              </a:rPr>
              <a:t>区域填充</a:t>
            </a:r>
            <a:endParaRPr lang="zh-CN" altLang="en-US" sz="3600" dirty="0">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093" y="3985734"/>
            <a:ext cx="1905000" cy="190500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534" y="3985734"/>
            <a:ext cx="1905000" cy="1905000"/>
          </a:xfrm>
          <a:prstGeom prst="rect">
            <a:avLst/>
          </a:prstGeom>
        </p:spPr>
      </p:pic>
    </p:spTree>
    <p:extLst>
      <p:ext uri="{BB962C8B-B14F-4D97-AF65-F5344CB8AC3E}">
        <p14:creationId xmlns:p14="http://schemas.microsoft.com/office/powerpoint/2010/main" val="31152984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892629" y="468311"/>
            <a:ext cx="7759019" cy="646331"/>
          </a:xfrm>
          <a:prstGeom prst="rect">
            <a:avLst/>
          </a:prstGeom>
        </p:spPr>
        <p:txBody>
          <a:bodyPr wrap="square">
            <a:spAutoFit/>
          </a:bodyPr>
          <a:lstStyle/>
          <a:p>
            <a:pPr lvl="0"/>
            <a:r>
              <a:rPr lang="zh-CN" altLang="en-US" sz="3600" b="1" dirty="0">
                <a:latin typeface="Tahoma" panose="020B0604030504040204" pitchFamily="34" charset="0"/>
                <a:ea typeface="宋体" pitchFamily="2" charset="-122"/>
                <a:cs typeface="Tahoma" panose="020B0604030504040204" pitchFamily="34" charset="0"/>
              </a:rPr>
              <a:t>§ </a:t>
            </a:r>
            <a:r>
              <a:rPr lang="en-US" altLang="zh-CN" sz="3600" b="1" dirty="0" smtClean="0">
                <a:latin typeface="黑体" panose="02010609060101010101" pitchFamily="49" charset="-122"/>
                <a:ea typeface="黑体" panose="02010609060101010101" pitchFamily="49" charset="-122"/>
                <a:cs typeface="Tahoma" panose="020B0604030504040204" pitchFamily="34" charset="0"/>
              </a:rPr>
              <a:t>3.3.1 </a:t>
            </a:r>
            <a:r>
              <a:rPr lang="zh-CN" altLang="en-US" sz="3600" b="1" dirty="0">
                <a:latin typeface="黑体" panose="02010609060101010101" pitchFamily="49" charset="-122"/>
                <a:ea typeface="黑体" panose="02010609060101010101" pitchFamily="49" charset="-122"/>
                <a:cs typeface="Tahoma" panose="020B0604030504040204" pitchFamily="34" charset="0"/>
              </a:rPr>
              <a:t>种子填充算法</a:t>
            </a:r>
          </a:p>
        </p:txBody>
      </p:sp>
      <p:grpSp>
        <p:nvGrpSpPr>
          <p:cNvPr id="19" name="组合 18"/>
          <p:cNvGrpSpPr>
            <a:grpSpLocks/>
          </p:cNvGrpSpPr>
          <p:nvPr/>
        </p:nvGrpSpPr>
        <p:grpSpPr bwMode="auto">
          <a:xfrm>
            <a:off x="318861" y="1267042"/>
            <a:ext cx="8347868" cy="4033815"/>
            <a:chOff x="616412" y="112560"/>
            <a:chExt cx="8366293" cy="2817574"/>
          </a:xfrm>
        </p:grpSpPr>
        <p:sp>
          <p:nvSpPr>
            <p:cNvPr id="20" name="矩形 19"/>
            <p:cNvSpPr/>
            <p:nvPr/>
          </p:nvSpPr>
          <p:spPr>
            <a:xfrm flipV="1">
              <a:off x="616412" y="2727560"/>
              <a:ext cx="8362088"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620616" y="112560"/>
              <a:ext cx="8362089" cy="2609838"/>
            </a:xfrm>
            <a:prstGeom prst="rect">
              <a:avLst/>
            </a:prstGeom>
            <a:solidFill>
              <a:schemeClr val="bg1"/>
            </a:solidFill>
          </p:spPr>
          <p:txBody>
            <a:bodyPr wrap="square">
              <a:spAutoFit/>
            </a:bodyPr>
            <a:lstStyle/>
            <a:p>
              <a:pPr marL="514350" indent="-514350" eaLnBrk="1" hangingPunct="1">
                <a:lnSpc>
                  <a:spcPct val="80000"/>
                </a:lnSpc>
                <a:buFontTx/>
                <a:buAutoNum type="arabicPeriod"/>
              </a:pPr>
              <a:r>
                <a:rPr lang="zh-CN" altLang="en-US" sz="2800" b="1" dirty="0" smtClean="0">
                  <a:latin typeface="黑体" panose="02010609060101010101" pitchFamily="49" charset="-122"/>
                  <a:ea typeface="黑体" panose="02010609060101010101" pitchFamily="49" charset="-122"/>
                  <a:cs typeface="Courier New" panose="02070309020205020404" pitchFamily="49" charset="0"/>
                </a:rPr>
                <a:t>像素</a:t>
              </a:r>
              <a:r>
                <a:rPr lang="zh-CN" altLang="en-US" sz="2800" b="1" dirty="0">
                  <a:latin typeface="黑体" panose="02010609060101010101" pitchFamily="49" charset="-122"/>
                  <a:ea typeface="黑体" panose="02010609060101010101" pitchFamily="49" charset="-122"/>
                  <a:cs typeface="Courier New" panose="02070309020205020404" pitchFamily="49" charset="0"/>
                </a:rPr>
                <a:t>的</a:t>
              </a:r>
              <a:r>
                <a:rPr lang="zh-CN" altLang="en-US" sz="2800" b="1" dirty="0" smtClean="0">
                  <a:latin typeface="黑体" panose="02010609060101010101" pitchFamily="49" charset="-122"/>
                  <a:ea typeface="黑体" panose="02010609060101010101" pitchFamily="49" charset="-122"/>
                  <a:cs typeface="Courier New" panose="02070309020205020404" pitchFamily="49" charset="0"/>
                </a:rPr>
                <a:t>连通性</a:t>
              </a:r>
              <a:endParaRPr lang="en-US" altLang="zh-CN" sz="2800" b="1" dirty="0" smtClean="0">
                <a:latin typeface="黑体" panose="02010609060101010101" pitchFamily="49" charset="-122"/>
                <a:ea typeface="黑体" panose="02010609060101010101" pitchFamily="49" charset="-122"/>
                <a:cs typeface="Courier New" panose="02070309020205020404" pitchFamily="49" charset="0"/>
              </a:endParaRPr>
            </a:p>
            <a:p>
              <a:pPr marL="514350" indent="-514350" eaLnBrk="1" hangingPunct="1">
                <a:lnSpc>
                  <a:spcPct val="80000"/>
                </a:lnSpc>
                <a:buFontTx/>
                <a:buAutoNum type="arabicPeriod"/>
              </a:pPr>
              <a:endParaRPr lang="zh-CN" altLang="en-US" sz="2800" b="1" dirty="0">
                <a:latin typeface="黑体" panose="02010609060101010101" pitchFamily="49" charset="-122"/>
                <a:ea typeface="黑体" panose="02010609060101010101" pitchFamily="49" charset="-122"/>
                <a:cs typeface="Courier New" panose="02070309020205020404" pitchFamily="49" charset="0"/>
              </a:endParaRPr>
            </a:p>
            <a:p>
              <a:pPr marL="342900" indent="-342900" eaLnBrk="1" hangingPunct="1">
                <a:lnSpc>
                  <a:spcPct val="80000"/>
                </a:lnSpc>
                <a:buFont typeface="Arial" panose="020B0604020202020204" pitchFamily="34" charset="0"/>
                <a:buChar char="•"/>
              </a:pPr>
              <a:r>
                <a:rPr lang="zh-CN" altLang="en-US" sz="2400" b="1" dirty="0">
                  <a:latin typeface="Courier New" panose="02070309020205020404" pitchFamily="49" charset="0"/>
                  <a:cs typeface="Courier New" panose="02070309020205020404" pitchFamily="49" charset="0"/>
                </a:rPr>
                <a:t>在基于像素扩散式访问的区域填充算法中，需要借助像素间的连通性从一个像素向邻域像素遍历。像素的连通性可以分为</a:t>
              </a:r>
              <a:r>
                <a:rPr lang="zh-CN" altLang="en-US" sz="2400" b="1" dirty="0">
                  <a:solidFill>
                    <a:srgbClr val="0000FF"/>
                  </a:solidFill>
                  <a:latin typeface="Courier New" panose="02070309020205020404" pitchFamily="49" charset="0"/>
                  <a:cs typeface="Courier New" panose="02070309020205020404" pitchFamily="49" charset="0"/>
                </a:rPr>
                <a:t>四连通</a:t>
              </a:r>
              <a:r>
                <a:rPr lang="zh-CN" altLang="en-US" sz="2400" b="1" dirty="0">
                  <a:latin typeface="Courier New" panose="02070309020205020404" pitchFamily="49" charset="0"/>
                  <a:cs typeface="Courier New" panose="02070309020205020404" pitchFamily="49" charset="0"/>
                </a:rPr>
                <a:t>和</a:t>
              </a:r>
              <a:r>
                <a:rPr lang="zh-CN" altLang="en-US" sz="2400" b="1" dirty="0">
                  <a:solidFill>
                    <a:srgbClr val="0000FF"/>
                  </a:solidFill>
                  <a:latin typeface="Courier New" panose="02070309020205020404" pitchFamily="49" charset="0"/>
                  <a:cs typeface="Courier New" panose="02070309020205020404" pitchFamily="49" charset="0"/>
                </a:rPr>
                <a:t>八连通</a:t>
              </a:r>
              <a:r>
                <a:rPr lang="zh-CN" altLang="en-US" sz="2400" b="1" dirty="0">
                  <a:latin typeface="Courier New" panose="02070309020205020404" pitchFamily="49" charset="0"/>
                  <a:cs typeface="Courier New" panose="02070309020205020404" pitchFamily="49" charset="0"/>
                </a:rPr>
                <a:t>。</a:t>
              </a:r>
            </a:p>
            <a:p>
              <a:pPr marL="342900" indent="-342900" eaLnBrk="1" hangingPunct="1">
                <a:lnSpc>
                  <a:spcPct val="80000"/>
                </a:lnSpc>
                <a:buFont typeface="Arial" panose="020B0604020202020204" pitchFamily="34" charset="0"/>
                <a:buChar char="•"/>
              </a:pPr>
              <a:r>
                <a:rPr lang="zh-CN" altLang="en-US" sz="2400" b="1" dirty="0">
                  <a:latin typeface="Courier New" panose="02070309020205020404" pitchFamily="49" charset="0"/>
                  <a:cs typeface="Courier New" panose="02070309020205020404" pitchFamily="49" charset="0"/>
                </a:rPr>
                <a:t>八连通能在对角线方向上搜索，“跨越”能力较强，而四连通则“跨越”能力较差。</a:t>
              </a:r>
            </a:p>
            <a:p>
              <a:pPr marL="342900" indent="-342900" eaLnBrk="1" hangingPunct="1">
                <a:lnSpc>
                  <a:spcPct val="80000"/>
                </a:lnSpc>
                <a:buFont typeface="Arial" panose="020B0604020202020204" pitchFamily="34" charset="0"/>
                <a:buChar char="•"/>
              </a:pPr>
              <a:r>
                <a:rPr lang="zh-CN" altLang="en-US" sz="2400" b="1" dirty="0">
                  <a:latin typeface="Courier New" panose="02070309020205020404" pitchFamily="49" charset="0"/>
                  <a:cs typeface="Courier New" panose="02070309020205020404" pitchFamily="49" charset="0"/>
                </a:rPr>
                <a:t>若区域内部像素间是八连通的，则区域边界像素应该密集分布，即边界像素完全满足四连通规则，才能防止区域内部的像素跨越到边界外侧。</a:t>
              </a:r>
            </a:p>
            <a:p>
              <a:pPr marL="342900" indent="-342900" eaLnBrk="1" hangingPunct="1">
                <a:lnSpc>
                  <a:spcPct val="80000"/>
                </a:lnSpc>
                <a:buFont typeface="Arial" panose="020B0604020202020204" pitchFamily="34" charset="0"/>
                <a:buChar char="•"/>
              </a:pPr>
              <a:r>
                <a:rPr lang="zh-CN" altLang="en-US" sz="2400" b="1" dirty="0">
                  <a:latin typeface="Courier New" panose="02070309020205020404" pitchFamily="49" charset="0"/>
                  <a:cs typeface="Courier New" panose="02070309020205020404" pitchFamily="49" charset="0"/>
                </a:rPr>
                <a:t>若区域内部像素间采用四连通搜索规则，则区域的边界像素密集程度满足八连通即可。</a:t>
              </a:r>
            </a:p>
          </p:txBody>
        </p:sp>
      </p:gr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1056" y="5300857"/>
            <a:ext cx="1371600" cy="137160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5308247"/>
            <a:ext cx="1371600" cy="1371600"/>
          </a:xfrm>
          <a:prstGeom prst="rect">
            <a:avLst/>
          </a:prstGeom>
        </p:spPr>
      </p:pic>
      <p:sp>
        <p:nvSpPr>
          <p:cNvPr id="6" name="文本框 5"/>
          <p:cNvSpPr txBox="1"/>
          <p:nvPr/>
        </p:nvSpPr>
        <p:spPr>
          <a:xfrm>
            <a:off x="460375" y="5780314"/>
            <a:ext cx="1890939" cy="369332"/>
          </a:xfrm>
          <a:prstGeom prst="rect">
            <a:avLst/>
          </a:prstGeom>
          <a:noFill/>
        </p:spPr>
        <p:txBody>
          <a:bodyPr wrap="square" rtlCol="0">
            <a:spAutoFit/>
          </a:bodyPr>
          <a:lstStyle/>
          <a:p>
            <a:r>
              <a:rPr lang="zh-CN" altLang="en-US" b="1" dirty="0" smtClean="0"/>
              <a:t>四联通区域填充</a:t>
            </a:r>
            <a:endParaRPr lang="zh-CN" altLang="en-US" b="1" dirty="0"/>
          </a:p>
        </p:txBody>
      </p:sp>
      <p:sp>
        <p:nvSpPr>
          <p:cNvPr id="12" name="文本框 11"/>
          <p:cNvSpPr txBox="1"/>
          <p:nvPr/>
        </p:nvSpPr>
        <p:spPr>
          <a:xfrm>
            <a:off x="4503510" y="5780314"/>
            <a:ext cx="1876540" cy="369332"/>
          </a:xfrm>
          <a:prstGeom prst="rect">
            <a:avLst/>
          </a:prstGeom>
          <a:noFill/>
        </p:spPr>
        <p:txBody>
          <a:bodyPr wrap="square" rtlCol="0">
            <a:spAutoFit/>
          </a:bodyPr>
          <a:lstStyle/>
          <a:p>
            <a:r>
              <a:rPr lang="zh-CN" altLang="en-US" b="1" dirty="0" smtClean="0"/>
              <a:t>八联区域通填充</a:t>
            </a:r>
            <a:endParaRPr lang="zh-CN" altLang="en-US" b="1" dirty="0"/>
          </a:p>
        </p:txBody>
      </p:sp>
    </p:spTree>
    <p:extLst>
      <p:ext uri="{BB962C8B-B14F-4D97-AF65-F5344CB8AC3E}">
        <p14:creationId xmlns:p14="http://schemas.microsoft.com/office/powerpoint/2010/main" val="38760541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19"/>
                                        </p:tgtEl>
                                        <p:attrNameLst>
                                          <p:attrName>ppt_x</p:attrName>
                                          <p:attrName>ppt_y</p:attrName>
                                        </p:attrNameLst>
                                      </p:cBhvr>
                                    </p:animMotion>
                                    <p:animEffect transition="in" filter="fade">
                                      <p:cBhvr>
                                        <p:cTn id="9" dur="20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par>
                          <p:cTn id="25" fill="hold">
                            <p:stCondLst>
                              <p:cond delay="500"/>
                            </p:stCondLst>
                            <p:childTnLst>
                              <p:par>
                                <p:cTn id="26" presetID="2" presetClass="entr" presetSubtype="4"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892629" y="468311"/>
            <a:ext cx="7759019" cy="646331"/>
          </a:xfrm>
          <a:prstGeom prst="rect">
            <a:avLst/>
          </a:prstGeom>
        </p:spPr>
        <p:txBody>
          <a:bodyPr wrap="square">
            <a:spAutoFit/>
          </a:bodyPr>
          <a:lstStyle/>
          <a:p>
            <a:pPr lvl="0"/>
            <a:r>
              <a:rPr lang="zh-CN" altLang="en-US" sz="3600" b="1" dirty="0">
                <a:latin typeface="黑体" panose="02010609060101010101" pitchFamily="49" charset="-122"/>
                <a:ea typeface="黑体" panose="02010609060101010101" pitchFamily="49" charset="-122"/>
                <a:cs typeface="Tahoma" panose="020B0604030504040204" pitchFamily="34" charset="0"/>
              </a:rPr>
              <a:t>简单的种子填充算法</a:t>
            </a:r>
          </a:p>
        </p:txBody>
      </p:sp>
      <p:grpSp>
        <p:nvGrpSpPr>
          <p:cNvPr id="19" name="组合 18"/>
          <p:cNvGrpSpPr>
            <a:grpSpLocks/>
          </p:cNvGrpSpPr>
          <p:nvPr/>
        </p:nvGrpSpPr>
        <p:grpSpPr bwMode="auto">
          <a:xfrm>
            <a:off x="307975" y="2796327"/>
            <a:ext cx="8694512" cy="3163441"/>
            <a:chOff x="620616" y="112560"/>
            <a:chExt cx="8713702" cy="3420547"/>
          </a:xfrm>
        </p:grpSpPr>
        <p:sp>
          <p:nvSpPr>
            <p:cNvPr id="20" name="矩形 19"/>
            <p:cNvSpPr/>
            <p:nvPr/>
          </p:nvSpPr>
          <p:spPr>
            <a:xfrm flipV="1">
              <a:off x="620616" y="3365845"/>
              <a:ext cx="8713701" cy="167262"/>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620616" y="112560"/>
              <a:ext cx="8713702" cy="3214761"/>
            </a:xfrm>
            <a:prstGeom prst="rect">
              <a:avLst/>
            </a:prstGeom>
            <a:solidFill>
              <a:schemeClr val="bg1"/>
            </a:solidFill>
          </p:spPr>
          <p:txBody>
            <a:bodyPr wrap="square">
              <a:spAutoFit/>
            </a:bodyPr>
            <a:lstStyle/>
            <a:p>
              <a:pPr eaLnBrk="1" hangingPunct="1">
                <a:lnSpc>
                  <a:spcPct val="80000"/>
                </a:lnSpc>
                <a:buFontTx/>
                <a:buNone/>
              </a:pPr>
              <a:r>
                <a:rPr lang="en-US" altLang="zh-CN" b="1" dirty="0">
                  <a:solidFill>
                    <a:srgbClr val="0000FF"/>
                  </a:solidFill>
                  <a:latin typeface="Courier New" panose="02070309020205020404" pitchFamily="49" charset="0"/>
                  <a:cs typeface="Courier New" panose="02070309020205020404" pitchFamily="49" charset="0"/>
                </a:rPr>
                <a:t>void </a:t>
              </a:r>
              <a:r>
                <a:rPr lang="en-US" altLang="zh-CN" b="1" dirty="0" smtClean="0">
                  <a:latin typeface="Courier New" panose="02070309020205020404" pitchFamily="49" charset="0"/>
                  <a:cs typeface="Courier New" panose="02070309020205020404" pitchFamily="49" charset="0"/>
                </a:rPr>
                <a:t>FloodFill4(</a:t>
              </a:r>
              <a:r>
                <a:rPr lang="en-US" altLang="zh-CN" b="1" dirty="0" err="1" smtClean="0">
                  <a:solidFill>
                    <a:srgbClr val="0000FF"/>
                  </a:solidFill>
                  <a:latin typeface="Courier New" panose="02070309020205020404" pitchFamily="49" charset="0"/>
                  <a:cs typeface="Courier New" panose="02070309020205020404" pitchFamily="49" charset="0"/>
                </a:rPr>
                <a:t>int</a:t>
              </a:r>
              <a:r>
                <a:rPr lang="en-US" altLang="zh-CN" b="1" dirty="0" smtClean="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x,</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y,</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newcolor</a:t>
              </a:r>
              <a:r>
                <a:rPr lang="en-US" altLang="zh-CN" b="1" dirty="0">
                  <a:latin typeface="Courier New" panose="02070309020205020404" pitchFamily="49" charset="0"/>
                  <a:cs typeface="Courier New" panose="02070309020205020404" pitchFamily="49" charset="0"/>
                </a:rPr>
                <a: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boundaryColor</a:t>
              </a: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solidFill>
                    <a:srgbClr val="006600"/>
                  </a:solidFill>
                  <a:latin typeface="Courier New" panose="02070309020205020404" pitchFamily="49" charset="0"/>
                  <a:cs typeface="Courier New" panose="02070309020205020404" pitchFamily="49" charset="0"/>
                </a:rPr>
                <a:t>// </a:t>
              </a:r>
              <a:r>
                <a:rPr lang="zh-CN" altLang="en-US" b="1" dirty="0">
                  <a:solidFill>
                    <a:srgbClr val="006600"/>
                  </a:solidFill>
                  <a:latin typeface="Courier New" panose="02070309020205020404" pitchFamily="49" charset="0"/>
                  <a:cs typeface="Courier New" panose="02070309020205020404" pitchFamily="49" charset="0"/>
                </a:rPr>
                <a:t>当处理内定义区域时，用</a:t>
              </a:r>
              <a:r>
                <a:rPr lang="en-US" altLang="zh-CN" b="1" dirty="0">
                  <a:solidFill>
                    <a:srgbClr val="006600"/>
                  </a:solidFill>
                  <a:latin typeface="Courier New" panose="02070309020205020404" pitchFamily="49" charset="0"/>
                  <a:cs typeface="Courier New" panose="02070309020205020404" pitchFamily="49" charset="0"/>
                </a:rPr>
                <a:t>if (</a:t>
              </a:r>
              <a:r>
                <a:rPr lang="en-US" altLang="zh-CN" b="1" dirty="0" err="1">
                  <a:solidFill>
                    <a:srgbClr val="006600"/>
                  </a:solidFill>
                  <a:latin typeface="Courier New" panose="02070309020205020404" pitchFamily="49" charset="0"/>
                  <a:cs typeface="Courier New" panose="02070309020205020404" pitchFamily="49" charset="0"/>
                </a:rPr>
                <a:t>getpixel</a:t>
              </a:r>
              <a:r>
                <a:rPr lang="en-US" altLang="zh-CN" b="1" dirty="0">
                  <a:solidFill>
                    <a:srgbClr val="006600"/>
                  </a:solidFill>
                  <a:latin typeface="Courier New" panose="02070309020205020404" pitchFamily="49" charset="0"/>
                  <a:cs typeface="Courier New" panose="02070309020205020404" pitchFamily="49" charset="0"/>
                </a:rPr>
                <a:t>(x, y)!=</a:t>
              </a:r>
              <a:r>
                <a:rPr lang="en-US" altLang="zh-CN" b="1" dirty="0" err="1">
                  <a:solidFill>
                    <a:srgbClr val="006600"/>
                  </a:solidFill>
                  <a:latin typeface="Courier New" panose="02070309020205020404" pitchFamily="49" charset="0"/>
                  <a:cs typeface="Courier New" panose="02070309020205020404" pitchFamily="49" charset="0"/>
                </a:rPr>
                <a:t>newcolor</a:t>
              </a:r>
              <a:r>
                <a:rPr lang="en-US" altLang="zh-CN" b="1" dirty="0">
                  <a:solidFill>
                    <a:srgbClr val="006600"/>
                  </a:solidFill>
                  <a:latin typeface="Courier New" panose="02070309020205020404" pitchFamily="49" charset="0"/>
                  <a:cs typeface="Courier New" panose="02070309020205020404" pitchFamily="49" charset="0"/>
                </a:rPr>
                <a:t>)</a:t>
              </a:r>
              <a:r>
                <a:rPr lang="zh-CN" altLang="en-US" b="1" dirty="0">
                  <a:solidFill>
                    <a:srgbClr val="006600"/>
                  </a:solidFill>
                  <a:latin typeface="Courier New" panose="02070309020205020404" pitchFamily="49" charset="0"/>
                  <a:cs typeface="Courier New" panose="02070309020205020404" pitchFamily="49" charset="0"/>
                </a:rPr>
                <a:t>判断即可</a:t>
              </a:r>
            </a:p>
            <a:p>
              <a:pPr eaLnBrk="1" hangingPunct="1">
                <a:lnSpc>
                  <a:spcPct val="80000"/>
                </a:lnSpc>
                <a:buFontTx/>
                <a:buNone/>
              </a:pPr>
              <a:r>
                <a:rPr lang="en-US" altLang="zh-CN" b="1" dirty="0">
                  <a:solidFill>
                    <a:srgbClr val="0000FF"/>
                  </a:solidFill>
                  <a:latin typeface="Courier New" panose="02070309020205020404" pitchFamily="49" charset="0"/>
                  <a:cs typeface="Courier New" panose="02070309020205020404" pitchFamily="49" charset="0"/>
                </a:rPr>
                <a:t>if </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getpixel</a:t>
              </a:r>
              <a:r>
                <a:rPr lang="en-US" altLang="zh-CN" b="1" dirty="0">
                  <a:latin typeface="Courier New" panose="02070309020205020404" pitchFamily="49" charset="0"/>
                  <a:cs typeface="Courier New" panose="02070309020205020404" pitchFamily="49" charset="0"/>
                </a:rPr>
                <a:t>(x, y)!=</a:t>
              </a:r>
              <a:r>
                <a:rPr lang="en-US" altLang="zh-CN" b="1" dirty="0" err="1">
                  <a:latin typeface="Courier New" panose="02070309020205020404" pitchFamily="49" charset="0"/>
                  <a:cs typeface="Courier New" panose="02070309020205020404" pitchFamily="49" charset="0"/>
                </a:rPr>
                <a:t>newcolor</a:t>
              </a:r>
              <a:r>
                <a:rPr lang="en-US" altLang="zh-CN" b="1" dirty="0">
                  <a:latin typeface="Courier New" panose="02070309020205020404" pitchFamily="49" charset="0"/>
                  <a:cs typeface="Courier New" panose="02070309020205020404" pitchFamily="49" charset="0"/>
                </a:rPr>
                <a:t> &amp;&amp; </a:t>
              </a:r>
              <a:r>
                <a:rPr lang="en-US" altLang="zh-CN" b="1" dirty="0" err="1">
                  <a:latin typeface="Courier New" panose="02070309020205020404" pitchFamily="49" charset="0"/>
                  <a:cs typeface="Courier New" panose="02070309020205020404" pitchFamily="49" charset="0"/>
                </a:rPr>
                <a:t>getpixel</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x,y</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boundaryColor</a:t>
              </a: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setpixel</a:t>
              </a:r>
              <a:r>
                <a:rPr lang="en-US" altLang="zh-CN" b="1" dirty="0">
                  <a:latin typeface="Courier New" panose="02070309020205020404" pitchFamily="49" charset="0"/>
                  <a:cs typeface="Courier New" panose="02070309020205020404" pitchFamily="49" charset="0"/>
                </a:rPr>
                <a:t>(x, y, </a:t>
              </a:r>
              <a:r>
                <a:rPr lang="en-US" altLang="zh-CN" b="1" dirty="0" err="1">
                  <a:latin typeface="Courier New" panose="02070309020205020404" pitchFamily="49" charset="0"/>
                  <a:cs typeface="Courier New" panose="02070309020205020404" pitchFamily="49" charset="0"/>
                </a:rPr>
                <a:t>newcolor</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boundaryColor</a:t>
              </a: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    FloodFill4(x-1, y, </a:t>
              </a:r>
              <a:r>
                <a:rPr lang="en-US" altLang="zh-CN" b="1" dirty="0" err="1" smtClean="0">
                  <a:latin typeface="Courier New" panose="02070309020205020404" pitchFamily="49" charset="0"/>
                  <a:cs typeface="Courier New" panose="02070309020205020404" pitchFamily="49" charset="0"/>
                </a:rPr>
                <a:t>newcolor</a:t>
              </a:r>
              <a:r>
                <a:rPr lang="en-US" altLang="zh-CN" b="1" dirty="0" smtClean="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boundaryColor</a:t>
              </a: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    FloodFill4(x, y+1, </a:t>
              </a:r>
              <a:r>
                <a:rPr lang="en-US" altLang="zh-CN" b="1" dirty="0" err="1" smtClean="0">
                  <a:latin typeface="Courier New" panose="02070309020205020404" pitchFamily="49" charset="0"/>
                  <a:cs typeface="Courier New" panose="02070309020205020404" pitchFamily="49" charset="0"/>
                </a:rPr>
                <a:t>newcolor</a:t>
              </a:r>
              <a:r>
                <a:rPr lang="en-US" altLang="zh-CN" b="1" dirty="0" smtClean="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boundaryColor</a:t>
              </a:r>
              <a:r>
                <a:rPr lang="en-US" altLang="zh-CN" b="1" dirty="0">
                  <a:latin typeface="Courier New" panose="02070309020205020404" pitchFamily="49" charset="0"/>
                  <a:cs typeface="Courier New" panose="02070309020205020404" pitchFamily="49" charset="0"/>
                </a:rPr>
                <a:t>); </a:t>
              </a:r>
            </a:p>
            <a:p>
              <a:pPr eaLnBrk="1" hangingPunct="1">
                <a:lnSpc>
                  <a:spcPct val="80000"/>
                </a:lnSpc>
                <a:buFontTx/>
                <a:buNone/>
              </a:pPr>
              <a:r>
                <a:rPr lang="en-US" altLang="zh-CN" b="1" dirty="0" smtClean="0">
                  <a:latin typeface="Courier New" panose="02070309020205020404" pitchFamily="49" charset="0"/>
                  <a:cs typeface="Courier New" panose="02070309020205020404" pitchFamily="49" charset="0"/>
                </a:rPr>
                <a:t>    FloodFill4(x+1</a:t>
              </a:r>
              <a:r>
                <a:rPr lang="en-US" altLang="zh-CN" b="1" dirty="0">
                  <a:latin typeface="Courier New" panose="02070309020205020404" pitchFamily="49" charset="0"/>
                  <a:cs typeface="Courier New" panose="02070309020205020404" pitchFamily="49" charset="0"/>
                </a:rPr>
                <a:t>, y, </a:t>
              </a:r>
              <a:r>
                <a:rPr lang="en-US" altLang="zh-CN" b="1" dirty="0" err="1" smtClean="0">
                  <a:latin typeface="Courier New" panose="02070309020205020404" pitchFamily="49" charset="0"/>
                  <a:cs typeface="Courier New" panose="02070309020205020404" pitchFamily="49" charset="0"/>
                </a:rPr>
                <a:t>newcolor</a:t>
              </a:r>
              <a:r>
                <a:rPr lang="en-US" altLang="zh-CN" b="1" dirty="0" smtClean="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boundaryColor</a:t>
              </a:r>
              <a:r>
                <a:rPr lang="en-US" altLang="zh-CN" b="1" dirty="0">
                  <a:latin typeface="Courier New" panose="02070309020205020404" pitchFamily="49" charset="0"/>
                  <a:cs typeface="Courier New" panose="02070309020205020404" pitchFamily="49" charset="0"/>
                </a:rPr>
                <a:t>); </a:t>
              </a:r>
            </a:p>
            <a:p>
              <a:pPr eaLnBrk="1" hangingPunct="1">
                <a:lnSpc>
                  <a:spcPct val="80000"/>
                </a:lnSpc>
                <a:buFontTx/>
                <a:buNone/>
              </a:pPr>
              <a:r>
                <a:rPr lang="en-US" altLang="zh-CN" b="1" dirty="0" smtClean="0">
                  <a:latin typeface="Courier New" panose="02070309020205020404" pitchFamily="49" charset="0"/>
                  <a:cs typeface="Courier New" panose="02070309020205020404" pitchFamily="49" charset="0"/>
                </a:rPr>
                <a:t>    FloodFill4(x</a:t>
              </a:r>
              <a:r>
                <a:rPr lang="en-US" altLang="zh-CN" b="1" dirty="0">
                  <a:latin typeface="Courier New" panose="02070309020205020404" pitchFamily="49" charset="0"/>
                  <a:cs typeface="Courier New" panose="02070309020205020404" pitchFamily="49" charset="0"/>
                </a:rPr>
                <a:t>, y-1, </a:t>
              </a:r>
              <a:r>
                <a:rPr lang="en-US" altLang="zh-CN" b="1" dirty="0" err="1" smtClean="0">
                  <a:latin typeface="Courier New" panose="02070309020205020404" pitchFamily="49" charset="0"/>
                  <a:cs typeface="Courier New" panose="02070309020205020404" pitchFamily="49" charset="0"/>
                </a:rPr>
                <a:t>newcolor</a:t>
              </a:r>
              <a:r>
                <a:rPr lang="en-US" altLang="zh-CN" b="1" dirty="0" smtClean="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boundaryColor</a:t>
              </a:r>
              <a:r>
                <a:rPr lang="en-US" altLang="zh-CN" b="1" dirty="0">
                  <a:latin typeface="Courier New" panose="02070309020205020404" pitchFamily="49" charset="0"/>
                  <a:cs typeface="Courier New" panose="02070309020205020404" pitchFamily="49" charset="0"/>
                </a:rPr>
                <a:t>);  </a:t>
              </a:r>
              <a:endParaRPr lang="en-US" altLang="zh-CN" b="1" dirty="0" smtClean="0">
                <a:latin typeface="Courier New" panose="02070309020205020404" pitchFamily="49" charset="0"/>
                <a:cs typeface="Courier New" panose="02070309020205020404" pitchFamily="49" charset="0"/>
              </a:endParaRPr>
            </a:p>
            <a:p>
              <a:pPr eaLnBrk="1" hangingPunct="1">
                <a:lnSpc>
                  <a:spcPct val="80000"/>
                </a:lnSpc>
                <a:buFontTx/>
                <a:buNone/>
              </a:pPr>
              <a:r>
                <a:rPr lang="en-US" altLang="zh-CN" b="1" dirty="0" smtClean="0">
                  <a:solidFill>
                    <a:srgbClr val="006600"/>
                  </a:solidFill>
                  <a:latin typeface="Courier New" panose="02070309020205020404" pitchFamily="49" charset="0"/>
                  <a:cs typeface="Courier New" panose="02070309020205020404" pitchFamily="49" charset="0"/>
                </a:rPr>
                <a:t>//</a:t>
              </a:r>
              <a:r>
                <a:rPr lang="zh-CN" altLang="en-US" b="1" dirty="0" smtClean="0">
                  <a:solidFill>
                    <a:srgbClr val="006600"/>
                  </a:solidFill>
                  <a:latin typeface="Courier New" panose="02070309020205020404" pitchFamily="49" charset="0"/>
                  <a:cs typeface="Courier New" panose="02070309020205020404" pitchFamily="49" charset="0"/>
                </a:rPr>
                <a:t>如果是基于八连通，则要增加其它四个</a:t>
              </a:r>
              <a:r>
                <a:rPr lang="zh-CN" altLang="en-US" b="1" dirty="0">
                  <a:solidFill>
                    <a:srgbClr val="006600"/>
                  </a:solidFill>
                  <a:latin typeface="Courier New" panose="02070309020205020404" pitchFamily="49" charset="0"/>
                  <a:cs typeface="Courier New" panose="02070309020205020404" pitchFamily="49" charset="0"/>
                </a:rPr>
                <a:t>方向的类似代码</a:t>
              </a: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a:t>
              </a:r>
            </a:p>
          </p:txBody>
        </p:sp>
      </p:grpSp>
      <p:grpSp>
        <p:nvGrpSpPr>
          <p:cNvPr id="13" name="组合 12"/>
          <p:cNvGrpSpPr>
            <a:grpSpLocks/>
          </p:cNvGrpSpPr>
          <p:nvPr/>
        </p:nvGrpSpPr>
        <p:grpSpPr bwMode="auto">
          <a:xfrm>
            <a:off x="307975" y="1298575"/>
            <a:ext cx="8694511" cy="1313996"/>
            <a:chOff x="-167994" y="2770631"/>
            <a:chExt cx="9925052" cy="2012161"/>
          </a:xfrm>
        </p:grpSpPr>
        <p:sp>
          <p:nvSpPr>
            <p:cNvPr id="14" name="圆角矩形 13"/>
            <p:cNvSpPr/>
            <p:nvPr/>
          </p:nvSpPr>
          <p:spPr>
            <a:xfrm>
              <a:off x="-167994" y="2772412"/>
              <a:ext cx="9925052" cy="2010380"/>
            </a:xfrm>
            <a:prstGeom prst="roundRect">
              <a:avLst>
                <a:gd name="adj" fmla="val 4375"/>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5" name="等腰三角形 14"/>
            <p:cNvSpPr/>
            <p:nvPr/>
          </p:nvSpPr>
          <p:spPr>
            <a:xfrm flipH="1">
              <a:off x="741219" y="2770631"/>
              <a:ext cx="288694" cy="170959"/>
            </a:xfrm>
            <a:prstGeom prst="triangle">
              <a:avLst>
                <a:gd name="adj" fmla="val 0"/>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6" name="TextBox 6"/>
            <p:cNvSpPr txBox="1">
              <a:spLocks noChangeArrowheads="1"/>
            </p:cNvSpPr>
            <p:nvPr/>
          </p:nvSpPr>
          <p:spPr bwMode="auto">
            <a:xfrm>
              <a:off x="-95099" y="3053803"/>
              <a:ext cx="9793086" cy="1366791"/>
            </a:xfrm>
            <a:prstGeom prst="rect">
              <a:avLst/>
            </a:prstGeom>
            <a:noFill/>
            <a:ln w="9525">
              <a:noFill/>
              <a:miter lim="800000"/>
              <a:headEnd/>
              <a:tailEnd/>
            </a:ln>
          </p:spPr>
          <p:txBody>
            <a:bodyPr>
              <a:spAutoFit/>
            </a:bodyPr>
            <a:lstStyle/>
            <a:p>
              <a:pPr marL="342900" indent="-342900" eaLnBrk="1" hangingPunct="1">
                <a:lnSpc>
                  <a:spcPct val="130000"/>
                </a:lnSpc>
                <a:buFont typeface="Wingdings" panose="05000000000000000000" pitchFamily="2" charset="2"/>
                <a:buChar char="n"/>
              </a:pPr>
              <a:r>
                <a:rPr lang="zh-CN" altLang="en-US" sz="2000" dirty="0">
                  <a:solidFill>
                    <a:srgbClr val="FFFFFF"/>
                  </a:solidFill>
                  <a:latin typeface="微软雅黑" pitchFamily="34" charset="-122"/>
                  <a:ea typeface="微软雅黑" pitchFamily="34" charset="-122"/>
                </a:rPr>
                <a:t>即漫水法，是在区域内部已找到的一个像素（即种子）的基础上，通过邻域搜索的方式向外扩散式填充的方法。使用递归来完成</a:t>
              </a:r>
              <a:r>
                <a:rPr lang="zh-CN" altLang="en-US" sz="2000" dirty="0" smtClean="0">
                  <a:solidFill>
                    <a:srgbClr val="FFFFFF"/>
                  </a:solidFill>
                  <a:latin typeface="微软雅黑" pitchFamily="34" charset="-122"/>
                  <a:ea typeface="微软雅黑" pitchFamily="34" charset="-122"/>
                </a:rPr>
                <a:t>。</a:t>
              </a:r>
              <a:endParaRPr lang="zh-CN" altLang="en-US" sz="2000" dirty="0">
                <a:solidFill>
                  <a:srgbClr val="FFFFFF"/>
                </a:solidFill>
                <a:latin typeface="微软雅黑" pitchFamily="34" charset="-122"/>
                <a:ea typeface="微软雅黑" pitchFamily="34" charset="-122"/>
              </a:endParaRPr>
            </a:p>
          </p:txBody>
        </p:sp>
      </p:gr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456" y="4258691"/>
            <a:ext cx="1371600" cy="1371600"/>
          </a:xfrm>
          <a:prstGeom prst="rect">
            <a:avLst/>
          </a:prstGeom>
        </p:spPr>
      </p:pic>
    </p:spTree>
    <p:extLst>
      <p:ext uri="{BB962C8B-B14F-4D97-AF65-F5344CB8AC3E}">
        <p14:creationId xmlns:p14="http://schemas.microsoft.com/office/powerpoint/2010/main" val="7915738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500"/>
                            </p:stCondLst>
                            <p:childTnLst>
                              <p:par>
                                <p:cTn id="5" presetID="2" presetClass="entr" presetSubtype="4" decel="10000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500" fill="hold"/>
                                        <p:tgtEl>
                                          <p:spTgt spid="13"/>
                                        </p:tgtEl>
                                        <p:attrNameLst>
                                          <p:attrName>ppt_x</p:attrName>
                                        </p:attrNameLst>
                                      </p:cBhvr>
                                      <p:tavLst>
                                        <p:tav tm="0">
                                          <p:val>
                                            <p:strVal val="#ppt_x"/>
                                          </p:val>
                                        </p:tav>
                                        <p:tav tm="100000">
                                          <p:val>
                                            <p:strVal val="#ppt_x"/>
                                          </p:val>
                                        </p:tav>
                                      </p:tavLst>
                                    </p:anim>
                                    <p:anim calcmode="lin" valueType="num">
                                      <p:cBhvr additive="base">
                                        <p:cTn id="8" dur="1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2"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Scale>
                                      <p:cBhvr>
                                        <p:cTn id="13"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2000" decel="50000" fill="hold">
                                          <p:stCondLst>
                                            <p:cond delay="0"/>
                                          </p:stCondLst>
                                        </p:cTn>
                                        <p:tgtEl>
                                          <p:spTgt spid="19"/>
                                        </p:tgtEl>
                                        <p:attrNameLst>
                                          <p:attrName>ppt_x</p:attrName>
                                          <p:attrName>ppt_y</p:attrName>
                                        </p:attrNameLst>
                                      </p:cBhvr>
                                    </p:animMotion>
                                    <p:animEffect transition="in" filter="fade">
                                      <p:cBhvr>
                                        <p:cTn id="15" dur="2000"/>
                                        <p:tgtEl>
                                          <p:spTgt spid="19"/>
                                        </p:tgtEl>
                                      </p:cBhvr>
                                    </p:animEffect>
                                  </p:childTnLst>
                                </p:cTn>
                              </p:par>
                            </p:childTnLst>
                          </p:cTn>
                        </p:par>
                        <p:par>
                          <p:cTn id="16" fill="hold">
                            <p:stCondLst>
                              <p:cond delay="2000"/>
                            </p:stCondLst>
                            <p:childTnLst>
                              <p:par>
                                <p:cTn id="17" presetID="2" presetClass="entr" presetSubtype="4"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892629" y="468311"/>
            <a:ext cx="7759019" cy="646331"/>
          </a:xfrm>
          <a:prstGeom prst="rect">
            <a:avLst/>
          </a:prstGeom>
        </p:spPr>
        <p:txBody>
          <a:bodyPr wrap="square">
            <a:spAutoFit/>
          </a:bodyPr>
          <a:lstStyle/>
          <a:p>
            <a:pPr lvl="0"/>
            <a:r>
              <a:rPr lang="zh-CN" altLang="en-US" sz="3600" b="1" dirty="0">
                <a:latin typeface="黑体" panose="02010609060101010101" pitchFamily="49" charset="-122"/>
                <a:ea typeface="黑体" panose="02010609060101010101" pitchFamily="49" charset="-122"/>
                <a:cs typeface="Tahoma" panose="020B0604030504040204" pitchFamily="34" charset="0"/>
              </a:rPr>
              <a:t>借助堆栈的漫</a:t>
            </a:r>
            <a:r>
              <a:rPr lang="zh-CN" altLang="en-US" sz="3600" b="1" smtClean="0">
                <a:latin typeface="黑体" panose="02010609060101010101" pitchFamily="49" charset="-122"/>
                <a:ea typeface="黑体" panose="02010609060101010101" pitchFamily="49" charset="-122"/>
                <a:cs typeface="Tahoma" panose="020B0604030504040204" pitchFamily="34" charset="0"/>
              </a:rPr>
              <a:t>水法填充程序</a:t>
            </a:r>
            <a:endParaRPr lang="zh-CN" altLang="en-US" sz="3600" b="1" dirty="0">
              <a:latin typeface="黑体" panose="02010609060101010101" pitchFamily="49" charset="-122"/>
              <a:ea typeface="黑体" panose="02010609060101010101" pitchFamily="49" charset="-122"/>
              <a:cs typeface="Tahoma" panose="020B0604030504040204" pitchFamily="34" charset="0"/>
            </a:endParaRPr>
          </a:p>
        </p:txBody>
      </p:sp>
      <p:grpSp>
        <p:nvGrpSpPr>
          <p:cNvPr id="19" name="组合 18"/>
          <p:cNvGrpSpPr>
            <a:grpSpLocks/>
          </p:cNvGrpSpPr>
          <p:nvPr/>
        </p:nvGrpSpPr>
        <p:grpSpPr bwMode="auto">
          <a:xfrm>
            <a:off x="307974" y="1354128"/>
            <a:ext cx="8574769" cy="4592733"/>
            <a:chOff x="620615" y="112560"/>
            <a:chExt cx="8593695" cy="3207972"/>
          </a:xfrm>
        </p:grpSpPr>
        <p:sp>
          <p:nvSpPr>
            <p:cNvPr id="20" name="矩形 19"/>
            <p:cNvSpPr/>
            <p:nvPr/>
          </p:nvSpPr>
          <p:spPr>
            <a:xfrm flipV="1">
              <a:off x="620615" y="3117958"/>
              <a:ext cx="8362088"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620616" y="112560"/>
              <a:ext cx="8593694" cy="3005398"/>
            </a:xfrm>
            <a:prstGeom prst="rect">
              <a:avLst/>
            </a:prstGeom>
            <a:solidFill>
              <a:schemeClr val="bg1"/>
            </a:solidFill>
          </p:spPr>
          <p:txBody>
            <a:bodyPr wrap="square">
              <a:spAutoFit/>
            </a:bodyPr>
            <a:lstStyle/>
            <a:p>
              <a:pPr eaLnBrk="1" hangingPunct="1">
                <a:lnSpc>
                  <a:spcPct val="80000"/>
                </a:lnSpc>
                <a:buFontTx/>
                <a:buNone/>
              </a:pPr>
              <a:r>
                <a:rPr lang="en-US" altLang="zh-CN" b="1" dirty="0">
                  <a:solidFill>
                    <a:srgbClr val="0000FF"/>
                  </a:solidFill>
                  <a:latin typeface="Courier New" panose="02070309020205020404" pitchFamily="49" charset="0"/>
                  <a:cs typeface="Courier New" panose="02070309020205020404" pitchFamily="49" charset="0"/>
                </a:rPr>
                <a:t>void </a:t>
              </a:r>
              <a:r>
                <a:rPr lang="en-US" altLang="zh-CN" b="1" dirty="0" err="1">
                  <a:latin typeface="Courier New" panose="02070309020205020404" pitchFamily="49" charset="0"/>
                  <a:cs typeface="Courier New" panose="02070309020205020404" pitchFamily="49" charset="0"/>
                </a:rPr>
                <a:t>FloodFill</a:t>
              </a:r>
              <a:r>
                <a:rPr lang="en-US" altLang="zh-CN" b="1" dirty="0">
                  <a:latin typeface="Courier New" panose="02070309020205020404" pitchFamily="49" charset="0"/>
                  <a:cs typeface="Courier New" panose="02070309020205020404" pitchFamily="49" charset="0"/>
                </a:rPr>
                <a:t> </a:t>
              </a:r>
              <a:r>
                <a:rPr lang="en-US" altLang="zh-CN" b="1" dirty="0" smtClean="0">
                  <a:latin typeface="Courier New" panose="02070309020205020404" pitchFamily="49" charset="0"/>
                  <a:cs typeface="Courier New" panose="02070309020205020404" pitchFamily="49" charset="0"/>
                </a:rPr>
                <a:t>(</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x,</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y,</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newcolor</a:t>
              </a:r>
              <a:r>
                <a:rPr lang="en-US" altLang="zh-CN" b="1" dirty="0">
                  <a:latin typeface="Courier New" panose="02070309020205020404" pitchFamily="49" charset="0"/>
                  <a:cs typeface="Courier New" panose="02070309020205020404" pitchFamily="49" charset="0"/>
                </a:rPr>
                <a: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boundaryColor</a:t>
              </a:r>
              <a:r>
                <a:rPr lang="en-US" altLang="zh-CN" b="1" dirty="0" smtClean="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     Stack </a:t>
              </a:r>
              <a:r>
                <a:rPr lang="en-US" altLang="zh-CN" b="1" dirty="0" err="1">
                  <a:latin typeface="Courier New" panose="02070309020205020404" pitchFamily="49" charset="0"/>
                  <a:cs typeface="Courier New" panose="02070309020205020404" pitchFamily="49" charset="0"/>
                </a:rPr>
                <a:t>stack</a:t>
              </a: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stack.Push</a:t>
              </a:r>
              <a:r>
                <a:rPr lang="en-US" altLang="zh-CN" b="1" dirty="0">
                  <a:latin typeface="Courier New" panose="02070309020205020404" pitchFamily="49" charset="0"/>
                  <a:cs typeface="Courier New" panose="02070309020205020404" pitchFamily="49" charset="0"/>
                </a:rPr>
                <a:t>(Pixel(x, y));  </a:t>
              </a:r>
              <a:r>
                <a:rPr lang="en-US" altLang="zh-CN" b="1" dirty="0">
                  <a:solidFill>
                    <a:srgbClr val="006600"/>
                  </a:solidFill>
                  <a:latin typeface="Courier New" panose="02070309020205020404" pitchFamily="49" charset="0"/>
                  <a:cs typeface="Courier New" panose="02070309020205020404" pitchFamily="49" charset="0"/>
                </a:rPr>
                <a:t>//</a:t>
              </a:r>
              <a:r>
                <a:rPr lang="zh-CN" altLang="en-US" b="1" dirty="0">
                  <a:solidFill>
                    <a:srgbClr val="006600"/>
                  </a:solidFill>
                  <a:latin typeface="Courier New" panose="02070309020205020404" pitchFamily="49" charset="0"/>
                  <a:cs typeface="Courier New" panose="02070309020205020404" pitchFamily="49" charset="0"/>
                </a:rPr>
                <a:t>把种子像素</a:t>
              </a:r>
              <a:r>
                <a:rPr lang="en-US" altLang="zh-CN" b="1" dirty="0">
                  <a:solidFill>
                    <a:srgbClr val="006600"/>
                  </a:solidFill>
                  <a:latin typeface="Courier New" panose="02070309020205020404" pitchFamily="49" charset="0"/>
                  <a:cs typeface="Courier New" panose="02070309020205020404" pitchFamily="49" charset="0"/>
                </a:rPr>
                <a:t>(</a:t>
              </a:r>
              <a:r>
                <a:rPr lang="en-US" altLang="zh-CN" b="1" dirty="0" err="1">
                  <a:solidFill>
                    <a:srgbClr val="006600"/>
                  </a:solidFill>
                  <a:latin typeface="Courier New" panose="02070309020205020404" pitchFamily="49" charset="0"/>
                  <a:cs typeface="Courier New" panose="02070309020205020404" pitchFamily="49" charset="0"/>
                </a:rPr>
                <a:t>x,y</a:t>
              </a:r>
              <a:r>
                <a:rPr lang="en-US" altLang="zh-CN" b="1" dirty="0">
                  <a:solidFill>
                    <a:srgbClr val="006600"/>
                  </a:solidFill>
                  <a:latin typeface="Courier New" panose="02070309020205020404" pitchFamily="49" charset="0"/>
                  <a:cs typeface="Courier New" panose="02070309020205020404" pitchFamily="49" charset="0"/>
                </a:rPr>
                <a:t>)</a:t>
              </a:r>
              <a:r>
                <a:rPr lang="zh-CN" altLang="en-US" b="1" dirty="0">
                  <a:solidFill>
                    <a:srgbClr val="006600"/>
                  </a:solidFill>
                  <a:latin typeface="Courier New" panose="02070309020205020404" pitchFamily="49" charset="0"/>
                  <a:cs typeface="Courier New" panose="02070309020205020404" pitchFamily="49" charset="0"/>
                </a:rPr>
                <a:t>推入栈中</a:t>
              </a:r>
            </a:p>
            <a:p>
              <a:pPr eaLnBrk="1" hangingPunct="1">
                <a:lnSpc>
                  <a:spcPct val="80000"/>
                </a:lnSpc>
                <a:buFontTx/>
                <a:buNone/>
              </a:pPr>
              <a:r>
                <a:rPr lang="zh-CN" altLang="en-US" b="1"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while</a:t>
              </a:r>
              <a:r>
                <a:rPr lang="en-US" altLang="zh-CN" b="1" dirty="0">
                  <a:latin typeface="Courier New" panose="02070309020205020404" pitchFamily="49" charset="0"/>
                  <a:cs typeface="Courier New" panose="02070309020205020404" pitchFamily="49" charset="0"/>
                </a:rPr>
                <a:t> (! </a:t>
              </a:r>
              <a:r>
                <a:rPr lang="en-US" altLang="zh-CN" b="1" dirty="0" err="1">
                  <a:latin typeface="Courier New" panose="02070309020205020404" pitchFamily="49" charset="0"/>
                  <a:cs typeface="Courier New" panose="02070309020205020404" pitchFamily="49" charset="0"/>
                </a:rPr>
                <a:t>stack.Empty</a:t>
              </a:r>
              <a:r>
                <a:rPr lang="en-US" altLang="zh-CN" b="1" dirty="0">
                  <a:latin typeface="Courier New" panose="02070309020205020404" pitchFamily="49" charset="0"/>
                  <a:cs typeface="Courier New" panose="02070309020205020404" pitchFamily="49" charset="0"/>
                </a:rPr>
                <a:t>())    </a:t>
              </a:r>
              <a:r>
                <a:rPr lang="en-US" altLang="zh-CN" b="1" dirty="0">
                  <a:solidFill>
                    <a:srgbClr val="006600"/>
                  </a:solidFill>
                  <a:latin typeface="Courier New" panose="02070309020205020404" pitchFamily="49" charset="0"/>
                  <a:cs typeface="Courier New" panose="02070309020205020404" pitchFamily="49" charset="0"/>
                </a:rPr>
                <a:t>//</a:t>
              </a:r>
              <a:r>
                <a:rPr lang="zh-CN" altLang="en-US" b="1" dirty="0">
                  <a:solidFill>
                    <a:srgbClr val="006600"/>
                  </a:solidFill>
                  <a:latin typeface="Courier New" panose="02070309020205020404" pitchFamily="49" charset="0"/>
                  <a:cs typeface="Courier New" panose="02070309020205020404" pitchFamily="49" charset="0"/>
                </a:rPr>
                <a:t>当栈不空时循环执行以下代码</a:t>
              </a:r>
            </a:p>
            <a:p>
              <a:pPr eaLnBrk="1" hangingPunct="1">
                <a:lnSpc>
                  <a:spcPct val="80000"/>
                </a:lnSpc>
                <a:buFontTx/>
                <a:buNone/>
              </a:pPr>
              <a:r>
                <a:rPr lang="zh-CN" altLang="en-US" b="1" dirty="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         pixel=</a:t>
              </a:r>
              <a:r>
                <a:rPr lang="en-US" altLang="zh-CN" b="1" dirty="0" err="1">
                  <a:latin typeface="Courier New" panose="02070309020205020404" pitchFamily="49" charset="0"/>
                  <a:cs typeface="Courier New" panose="02070309020205020404" pitchFamily="49" charset="0"/>
                </a:rPr>
                <a:t>stack.Pop</a:t>
              </a:r>
              <a:r>
                <a:rPr lang="en-US" altLang="zh-CN" b="1" dirty="0">
                  <a:latin typeface="Courier New" panose="02070309020205020404" pitchFamily="49" charset="0"/>
                  <a:cs typeface="Courier New" panose="02070309020205020404" pitchFamily="49" charset="0"/>
                </a:rPr>
                <a:t>();  </a:t>
              </a:r>
              <a:r>
                <a:rPr lang="en-US" altLang="zh-CN" b="1" dirty="0">
                  <a:solidFill>
                    <a:srgbClr val="006600"/>
                  </a:solidFill>
                  <a:latin typeface="Courier New" panose="02070309020205020404" pitchFamily="49" charset="0"/>
                  <a:cs typeface="Courier New" panose="02070309020205020404" pitchFamily="49" charset="0"/>
                </a:rPr>
                <a:t>//</a:t>
              </a:r>
              <a:r>
                <a:rPr lang="zh-CN" altLang="en-US" b="1" dirty="0">
                  <a:solidFill>
                    <a:srgbClr val="006600"/>
                  </a:solidFill>
                  <a:latin typeface="Courier New" panose="02070309020205020404" pitchFamily="49" charset="0"/>
                  <a:cs typeface="Courier New" panose="02070309020205020404" pitchFamily="49" charset="0"/>
                </a:rPr>
                <a:t>从栈顶弹出一个像素</a:t>
              </a:r>
            </a:p>
            <a:p>
              <a:pPr eaLnBrk="1" hangingPunct="1">
                <a:lnSpc>
                  <a:spcPct val="80000"/>
                </a:lnSpc>
                <a:buFontTx/>
                <a:buNone/>
              </a:pPr>
              <a:r>
                <a:rPr lang="zh-CN" altLang="en-US" b="1" dirty="0">
                  <a:latin typeface="Courier New" panose="02070309020205020404" pitchFamily="49" charset="0"/>
                  <a:cs typeface="Courier New" panose="02070309020205020404" pitchFamily="49" charset="0"/>
                </a:rPr>
                <a:t>    </a:t>
              </a:r>
              <a:r>
                <a:rPr lang="en-US" altLang="zh-CN" b="1" dirty="0" smtClean="0">
                  <a:solidFill>
                    <a:srgbClr val="006600"/>
                  </a:solidFill>
                  <a:latin typeface="Courier New" panose="02070309020205020404" pitchFamily="49" charset="0"/>
                  <a:cs typeface="Courier New" panose="02070309020205020404" pitchFamily="49" charset="0"/>
                </a:rPr>
                <a:t>// </a:t>
              </a:r>
              <a:r>
                <a:rPr lang="zh-CN" altLang="en-US" b="1" dirty="0">
                  <a:solidFill>
                    <a:srgbClr val="006600"/>
                  </a:solidFill>
                  <a:latin typeface="Courier New" panose="02070309020205020404" pitchFamily="49" charset="0"/>
                  <a:cs typeface="Courier New" panose="02070309020205020404" pitchFamily="49" charset="0"/>
                </a:rPr>
                <a:t>当处理内定义区域时，用</a:t>
              </a:r>
              <a:r>
                <a:rPr lang="en-US" altLang="zh-CN" b="1" dirty="0">
                  <a:solidFill>
                    <a:srgbClr val="006600"/>
                  </a:solidFill>
                  <a:latin typeface="Courier New" panose="02070309020205020404" pitchFamily="49" charset="0"/>
                  <a:cs typeface="Courier New" panose="02070309020205020404" pitchFamily="49" charset="0"/>
                </a:rPr>
                <a:t>if (</a:t>
              </a:r>
              <a:r>
                <a:rPr lang="en-US" altLang="zh-CN" b="1" dirty="0" err="1">
                  <a:solidFill>
                    <a:srgbClr val="006600"/>
                  </a:solidFill>
                  <a:latin typeface="Courier New" panose="02070309020205020404" pitchFamily="49" charset="0"/>
                  <a:cs typeface="Courier New" panose="02070309020205020404" pitchFamily="49" charset="0"/>
                </a:rPr>
                <a:t>pixel.Color</a:t>
              </a:r>
              <a:r>
                <a:rPr lang="en-US" altLang="zh-CN" b="1" dirty="0">
                  <a:solidFill>
                    <a:srgbClr val="006600"/>
                  </a:solidFill>
                  <a:latin typeface="Courier New" panose="02070309020205020404" pitchFamily="49" charset="0"/>
                  <a:cs typeface="Courier New" panose="02070309020205020404" pitchFamily="49" charset="0"/>
                </a:rPr>
                <a:t> !=</a:t>
              </a:r>
              <a:r>
                <a:rPr lang="en-US" altLang="zh-CN" b="1" dirty="0" err="1">
                  <a:solidFill>
                    <a:srgbClr val="006600"/>
                  </a:solidFill>
                  <a:latin typeface="Courier New" panose="02070309020205020404" pitchFamily="49" charset="0"/>
                  <a:cs typeface="Courier New" panose="02070309020205020404" pitchFamily="49" charset="0"/>
                </a:rPr>
                <a:t>newcolor</a:t>
              </a:r>
              <a:r>
                <a:rPr lang="en-US" altLang="zh-CN" b="1" dirty="0">
                  <a:solidFill>
                    <a:srgbClr val="006600"/>
                  </a:solidFill>
                  <a:latin typeface="Courier New" panose="02070309020205020404" pitchFamily="49" charset="0"/>
                  <a:cs typeface="Courier New" panose="02070309020205020404" pitchFamily="49" charset="0"/>
                </a:rPr>
                <a:t>)</a:t>
              </a:r>
              <a:r>
                <a:rPr lang="zh-CN" altLang="en-US" b="1" dirty="0">
                  <a:solidFill>
                    <a:srgbClr val="006600"/>
                  </a:solidFill>
                  <a:latin typeface="Courier New" panose="02070309020205020404" pitchFamily="49" charset="0"/>
                  <a:cs typeface="Courier New" panose="02070309020205020404" pitchFamily="49" charset="0"/>
                </a:rPr>
                <a:t>判断即可</a:t>
              </a:r>
            </a:p>
            <a:p>
              <a:pPr eaLnBrk="1" hangingPunct="1">
                <a:lnSpc>
                  <a:spcPct val="80000"/>
                </a:lnSpc>
                <a:buFontTx/>
                <a:buNone/>
              </a:pPr>
              <a:r>
                <a:rPr lang="en-US" altLang="zh-CN" b="1" dirty="0">
                  <a:solidFill>
                    <a:srgbClr val="0000FF"/>
                  </a:solidFill>
                  <a:latin typeface="Courier New" panose="02070309020205020404" pitchFamily="49" charset="0"/>
                  <a:cs typeface="Courier New" panose="02070309020205020404" pitchFamily="49" charset="0"/>
                </a:rPr>
                <a:t>if</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pixel.Color</a:t>
              </a:r>
              <a:r>
                <a:rPr lang="en-US" altLang="zh-CN" b="1" dirty="0">
                  <a:latin typeface="Courier New" panose="02070309020205020404" pitchFamily="49" charset="0"/>
                  <a:cs typeface="Courier New" panose="02070309020205020404" pitchFamily="49" charset="0"/>
                </a:rPr>
                <a:t> </a:t>
              </a:r>
              <a:r>
                <a:rPr lang="en-US" altLang="zh-CN" b="1" dirty="0" smtClean="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newcolor</a:t>
              </a:r>
              <a:r>
                <a:rPr lang="en-US" altLang="zh-CN" b="1" dirty="0" smtClean="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&amp;&amp;</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pixel.Color</a:t>
              </a:r>
              <a:r>
                <a:rPr lang="en-US" altLang="zh-CN" b="1" dirty="0">
                  <a:latin typeface="Courier New" panose="02070309020205020404" pitchFamily="49" charset="0"/>
                  <a:cs typeface="Courier New" panose="02070309020205020404" pitchFamily="49" charset="0"/>
                </a:rPr>
                <a:t> </a:t>
              </a:r>
              <a:r>
                <a:rPr lang="en-US" altLang="zh-CN" b="1" dirty="0" smtClean="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boundaryColor</a:t>
              </a: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     </a:t>
              </a:r>
              <a:r>
                <a:rPr lang="en-US" altLang="zh-CN" b="1" dirty="0" smtClean="0">
                  <a:latin typeface="Courier New" panose="02070309020205020404" pitchFamily="49" charset="0"/>
                  <a:cs typeface="Courier New" panose="02070309020205020404" pitchFamily="49" charset="0"/>
                </a:rPr>
                <a:t>xx = </a:t>
              </a:r>
              <a:r>
                <a:rPr lang="en-US" altLang="zh-CN" b="1" dirty="0" err="1" smtClean="0">
                  <a:latin typeface="Courier New" panose="02070309020205020404" pitchFamily="49" charset="0"/>
                  <a:cs typeface="Courier New" panose="02070309020205020404" pitchFamily="49" charset="0"/>
                </a:rPr>
                <a:t>pixel.x</a:t>
              </a:r>
              <a:r>
                <a:rPr lang="en-US" altLang="zh-CN" b="1" dirty="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yy</a:t>
              </a:r>
              <a:r>
                <a:rPr lang="en-US" altLang="zh-CN" b="1" dirty="0" smtClean="0">
                  <a:latin typeface="Courier New" panose="02070309020205020404" pitchFamily="49" charset="0"/>
                  <a:cs typeface="Courier New" panose="02070309020205020404" pitchFamily="49" charset="0"/>
                </a:rPr>
                <a:t> = </a:t>
              </a:r>
              <a:r>
                <a:rPr lang="en-US" altLang="zh-CN" b="1" dirty="0" err="1" smtClean="0">
                  <a:latin typeface="Courier New" panose="02070309020205020404" pitchFamily="49" charset="0"/>
                  <a:cs typeface="Courier New" panose="02070309020205020404" pitchFamily="49" charset="0"/>
                </a:rPr>
                <a:t>pixel.y</a:t>
              </a: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setpixel</a:t>
              </a:r>
              <a:r>
                <a:rPr lang="en-US" altLang="zh-CN" b="1" dirty="0">
                  <a:latin typeface="Courier New" panose="02070309020205020404" pitchFamily="49" charset="0"/>
                  <a:cs typeface="Courier New" panose="02070309020205020404" pitchFamily="49" charset="0"/>
                </a:rPr>
                <a:t>( xx,  </a:t>
              </a:r>
              <a:r>
                <a:rPr lang="en-US" altLang="zh-CN" b="1" dirty="0" err="1">
                  <a:latin typeface="Courier New" panose="02070309020205020404" pitchFamily="49" charset="0"/>
                  <a:cs typeface="Courier New" panose="02070309020205020404" pitchFamily="49" charset="0"/>
                </a:rPr>
                <a:t>yy</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newcolor</a:t>
              </a:r>
              <a:r>
                <a:rPr lang="en-US" altLang="zh-CN" b="1" dirty="0">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boundaryColor</a:t>
              </a: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stack.Push</a:t>
              </a:r>
              <a:r>
                <a:rPr lang="en-US" altLang="zh-CN" b="1" dirty="0" smtClean="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 Pixel (xx-1, </a:t>
              </a:r>
              <a:r>
                <a:rPr lang="en-US" altLang="zh-CN" b="1" dirty="0" err="1" smtClean="0">
                  <a:latin typeface="Courier New" panose="02070309020205020404" pitchFamily="49" charset="0"/>
                  <a:cs typeface="Courier New" panose="02070309020205020404" pitchFamily="49" charset="0"/>
                </a:rPr>
                <a:t>yy</a:t>
              </a:r>
              <a:r>
                <a:rPr lang="en-US" altLang="zh-CN" b="1" dirty="0" smtClean="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stack.Push</a:t>
              </a:r>
              <a:r>
                <a:rPr lang="en-US" altLang="zh-CN" b="1" dirty="0" smtClean="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 Pixel( xx, </a:t>
              </a:r>
              <a:r>
                <a:rPr lang="en-US" altLang="zh-CN" b="1" dirty="0" smtClean="0">
                  <a:latin typeface="Courier New" panose="02070309020205020404" pitchFamily="49" charset="0"/>
                  <a:cs typeface="Courier New" panose="02070309020205020404" pitchFamily="49" charset="0"/>
                </a:rPr>
                <a:t>yy+1</a:t>
              </a:r>
              <a:r>
                <a:rPr lang="en-US" altLang="zh-CN" b="1" dirty="0">
                  <a:latin typeface="Courier New" panose="02070309020205020404" pitchFamily="49" charset="0"/>
                  <a:cs typeface="Courier New" panose="02070309020205020404" pitchFamily="49" charset="0"/>
                </a:rPr>
                <a:t>)); </a:t>
              </a:r>
            </a:p>
            <a:p>
              <a:pPr eaLnBrk="1" hangingPunct="1">
                <a:lnSpc>
                  <a:spcPct val="80000"/>
                </a:lnSpc>
                <a:buFontTx/>
                <a:buNone/>
              </a:pPr>
              <a:r>
                <a:rPr lang="en-US" altLang="zh-CN" b="1" dirty="0" smtClean="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stack.Push</a:t>
              </a:r>
              <a:r>
                <a:rPr lang="en-US" altLang="zh-CN" b="1" dirty="0" smtClean="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 Pixel (xx+1, </a:t>
              </a:r>
              <a:r>
                <a:rPr lang="en-US" altLang="zh-CN" b="1" dirty="0" err="1" smtClean="0">
                  <a:latin typeface="Courier New" panose="02070309020205020404" pitchFamily="49" charset="0"/>
                  <a:cs typeface="Courier New" panose="02070309020205020404" pitchFamily="49" charset="0"/>
                </a:rPr>
                <a:t>yy</a:t>
              </a:r>
              <a:r>
                <a:rPr lang="en-US" altLang="zh-CN" b="1" dirty="0" smtClean="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 </a:t>
              </a:r>
            </a:p>
            <a:p>
              <a:pPr eaLnBrk="1" hangingPunct="1">
                <a:lnSpc>
                  <a:spcPct val="80000"/>
                </a:lnSpc>
                <a:buFontTx/>
                <a:buNone/>
              </a:pPr>
              <a:r>
                <a:rPr lang="en-US" altLang="zh-CN" b="1" dirty="0" smtClean="0">
                  <a:latin typeface="Courier New" panose="02070309020205020404" pitchFamily="49" charset="0"/>
                  <a:cs typeface="Courier New" panose="02070309020205020404" pitchFamily="49" charset="0"/>
                </a:rPr>
                <a:t>   </a:t>
              </a:r>
              <a:r>
                <a:rPr lang="en-US" altLang="zh-CN" b="1" dirty="0" err="1" smtClean="0">
                  <a:latin typeface="Courier New" panose="02070309020205020404" pitchFamily="49" charset="0"/>
                  <a:cs typeface="Courier New" panose="02070309020205020404" pitchFamily="49" charset="0"/>
                </a:rPr>
                <a:t>stack.Push</a:t>
              </a:r>
              <a:r>
                <a:rPr lang="en-US" altLang="zh-CN" b="1" dirty="0" smtClean="0">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 Pixel(xx, </a:t>
              </a:r>
              <a:r>
                <a:rPr lang="en-US" altLang="zh-CN" b="1" dirty="0" smtClean="0">
                  <a:latin typeface="Courier New" panose="02070309020205020404" pitchFamily="49" charset="0"/>
                  <a:cs typeface="Courier New" panose="02070309020205020404" pitchFamily="49" charset="0"/>
                </a:rPr>
                <a:t>yy-1</a:t>
              </a: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smtClean="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zh-CN" b="1" dirty="0">
                  <a:latin typeface="Courier New" panose="02070309020205020404" pitchFamily="49" charset="0"/>
                  <a:cs typeface="Courier New" panose="02070309020205020404" pitchFamily="49" charset="0"/>
                </a:rPr>
                <a:t>}</a:t>
              </a:r>
            </a:p>
          </p:txBody>
        </p:sp>
      </p:grpSp>
    </p:spTree>
    <p:extLst>
      <p:ext uri="{BB962C8B-B14F-4D97-AF65-F5344CB8AC3E}">
        <p14:creationId xmlns:p14="http://schemas.microsoft.com/office/powerpoint/2010/main" val="191598133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19"/>
                                        </p:tgtEl>
                                        <p:attrNameLst>
                                          <p:attrName>ppt_x</p:attrName>
                                          <p:attrName>ppt_y</p:attrName>
                                        </p:attrNameLst>
                                      </p:cBhvr>
                                    </p:animMotion>
                                    <p:animEffect transition="in" filter="fade">
                                      <p:cBhvr>
                                        <p:cTn id="9"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307973" y="3592285"/>
            <a:ext cx="8574769" cy="2446740"/>
          </a:xfrm>
          <a:prstGeom prst="rect">
            <a:avLst/>
          </a:prstGeom>
          <a:solidFill>
            <a:schemeClr val="bg2"/>
          </a:solidFill>
          <a:ln w="9525">
            <a:noFill/>
            <a:miter lim="800000"/>
            <a:headEnd/>
            <a:tailEnd/>
          </a:ln>
        </p:spPr>
        <p:txBody>
          <a:bodyPr/>
          <a:lstStyle/>
          <a:p>
            <a:pPr eaLnBrk="1" hangingPunct="1">
              <a:lnSpc>
                <a:spcPct val="90000"/>
              </a:lnSpc>
              <a:buFontTx/>
              <a:buNone/>
            </a:pPr>
            <a:r>
              <a:rPr lang="zh-CN" altLang="en-US" sz="2400" b="1" dirty="0">
                <a:solidFill>
                  <a:srgbClr val="0033CC"/>
                </a:solidFill>
              </a:rPr>
              <a:t>算法步骤：</a:t>
            </a:r>
          </a:p>
          <a:p>
            <a:pPr marL="457200" indent="-457200" eaLnBrk="1" hangingPunct="1">
              <a:lnSpc>
                <a:spcPct val="90000"/>
              </a:lnSpc>
              <a:buFont typeface="+mj-lt"/>
              <a:buAutoNum type="arabicPeriod"/>
            </a:pPr>
            <a:r>
              <a:rPr lang="zh-CN" altLang="en-US" sz="2000" b="1" dirty="0">
                <a:latin typeface="Times New Roman" panose="02020603050405020304" pitchFamily="18" charset="0"/>
                <a:cs typeface="Times New Roman" panose="02020603050405020304" pitchFamily="18" charset="0"/>
              </a:rPr>
              <a:t>从包含种子像素的堆栈中推出区段内的种子像素；</a:t>
            </a:r>
          </a:p>
          <a:p>
            <a:pPr marL="457200" indent="-457200" eaLnBrk="1" hangingPunct="1">
              <a:lnSpc>
                <a:spcPct val="90000"/>
              </a:lnSpc>
              <a:buFont typeface="+mj-lt"/>
              <a:buAutoNum type="arabicPeriod"/>
            </a:pPr>
            <a:r>
              <a:rPr lang="zh-CN" altLang="en-US" sz="2000" b="1" dirty="0">
                <a:latin typeface="Times New Roman" panose="02020603050405020304" pitchFamily="18" charset="0"/>
                <a:cs typeface="Times New Roman" panose="02020603050405020304" pitchFamily="18" charset="0"/>
              </a:rPr>
              <a:t>沿着扫描线，对种子像素的左右像素进行填充，直至遇到边界像素为止；</a:t>
            </a:r>
          </a:p>
          <a:p>
            <a:pPr marL="457200" indent="-457200" eaLnBrk="1" hangingPunct="1">
              <a:lnSpc>
                <a:spcPct val="90000"/>
              </a:lnSpc>
              <a:buFont typeface="+mj-lt"/>
              <a:buAutoNum type="arabicPeriod"/>
            </a:pPr>
            <a:r>
              <a:rPr lang="zh-CN" altLang="en-US" sz="2000" b="1" dirty="0">
                <a:latin typeface="Times New Roman" panose="02020603050405020304" pitchFamily="18" charset="0"/>
                <a:cs typeface="Times New Roman" panose="02020603050405020304" pitchFamily="18" charset="0"/>
              </a:rPr>
              <a:t>区段内最左和最右像素记为</a:t>
            </a:r>
            <a:r>
              <a:rPr lang="en-US" altLang="zh-CN" sz="2000" b="1" i="1" dirty="0">
                <a:latin typeface="Times New Roman" panose="02020603050405020304" pitchFamily="18" charset="0"/>
                <a:cs typeface="Times New Roman" panose="02020603050405020304" pitchFamily="18" charset="0"/>
              </a:rPr>
              <a:t>x</a:t>
            </a:r>
            <a:r>
              <a:rPr lang="en-US" altLang="zh-CN" sz="2000" b="1" i="1" baseline="-25000" dirty="0">
                <a:latin typeface="Times New Roman" panose="02020603050405020304" pitchFamily="18" charset="0"/>
                <a:cs typeface="Times New Roman" panose="02020603050405020304" pitchFamily="18" charset="0"/>
              </a:rPr>
              <a:t>l</a:t>
            </a:r>
            <a:r>
              <a:rPr lang="zh-CN" altLang="en-US" sz="2000" b="1" dirty="0">
                <a:latin typeface="Times New Roman" panose="02020603050405020304" pitchFamily="18" charset="0"/>
                <a:cs typeface="Times New Roman" panose="02020603050405020304" pitchFamily="18" charset="0"/>
              </a:rPr>
              <a:t>和</a:t>
            </a:r>
            <a:r>
              <a:rPr lang="en-US" altLang="zh-CN" sz="2000" b="1" i="1" dirty="0" err="1">
                <a:latin typeface="Times New Roman" panose="02020603050405020304" pitchFamily="18" charset="0"/>
                <a:cs typeface="Times New Roman" panose="02020603050405020304" pitchFamily="18" charset="0"/>
              </a:rPr>
              <a:t>x</a:t>
            </a:r>
            <a:r>
              <a:rPr lang="en-US" altLang="zh-CN" sz="2000" b="1" i="1" baseline="-25000" dirty="0" err="1">
                <a:latin typeface="Times New Roman" panose="02020603050405020304" pitchFamily="18" charset="0"/>
                <a:cs typeface="Times New Roman" panose="02020603050405020304" pitchFamily="18" charset="0"/>
              </a:rPr>
              <a:t>r</a:t>
            </a:r>
            <a:r>
              <a:rPr lang="zh-CN" altLang="en-US" sz="2000" b="1" dirty="0">
                <a:latin typeface="Times New Roman" panose="02020603050405020304" pitchFamily="18" charset="0"/>
                <a:cs typeface="Times New Roman" panose="02020603050405020304" pitchFamily="18" charset="0"/>
              </a:rPr>
              <a:t>，在此区间内，检查与当前扫描线相邻的上下两条扫描线是否全为边界像素或已被填充过；</a:t>
            </a:r>
          </a:p>
          <a:p>
            <a:pPr marL="457200" indent="-457200" eaLnBrk="1" hangingPunct="1">
              <a:lnSpc>
                <a:spcPct val="90000"/>
              </a:lnSpc>
              <a:buFont typeface="+mj-lt"/>
              <a:buAutoNum type="arabicPeriod"/>
            </a:pPr>
            <a:r>
              <a:rPr lang="zh-CN" altLang="en-US" sz="2000" b="1" dirty="0">
                <a:latin typeface="Times New Roman" panose="02020603050405020304" pitchFamily="18" charset="0"/>
                <a:cs typeface="Times New Roman" panose="02020603050405020304" pitchFamily="18" charset="0"/>
              </a:rPr>
              <a:t>如果经测试，这些扫描线上的像素段需要填充，则在</a:t>
            </a:r>
            <a:r>
              <a:rPr lang="en-US" altLang="zh-CN" sz="2000" b="1" i="1" dirty="0">
                <a:latin typeface="Times New Roman" panose="02020603050405020304" pitchFamily="18" charset="0"/>
                <a:cs typeface="Times New Roman" panose="02020603050405020304" pitchFamily="18" charset="0"/>
              </a:rPr>
              <a:t>x</a:t>
            </a:r>
            <a:r>
              <a:rPr lang="en-US" altLang="zh-CN" sz="2000" b="1" i="1" baseline="-25000" dirty="0">
                <a:latin typeface="Times New Roman" panose="02020603050405020304" pitchFamily="18" charset="0"/>
                <a:cs typeface="Times New Roman" panose="02020603050405020304" pitchFamily="18" charset="0"/>
              </a:rPr>
              <a:t>l</a:t>
            </a:r>
            <a:r>
              <a:rPr lang="zh-CN" altLang="en-US" sz="2000" b="1" dirty="0">
                <a:latin typeface="Times New Roman" panose="02020603050405020304" pitchFamily="18" charset="0"/>
                <a:cs typeface="Times New Roman" panose="02020603050405020304" pitchFamily="18" charset="0"/>
              </a:rPr>
              <a:t>和</a:t>
            </a:r>
            <a:r>
              <a:rPr lang="en-US" altLang="zh-CN" sz="2000" b="1" i="1" dirty="0" err="1">
                <a:latin typeface="Times New Roman" panose="02020603050405020304" pitchFamily="18" charset="0"/>
                <a:cs typeface="Times New Roman" panose="02020603050405020304" pitchFamily="18" charset="0"/>
              </a:rPr>
              <a:t>x</a:t>
            </a:r>
            <a:r>
              <a:rPr lang="en-US" altLang="zh-CN" sz="2000" b="1" i="1" baseline="-25000" dirty="0" err="1">
                <a:latin typeface="Times New Roman" panose="02020603050405020304" pitchFamily="18" charset="0"/>
                <a:cs typeface="Times New Roman" panose="02020603050405020304" pitchFamily="18" charset="0"/>
              </a:rPr>
              <a:t>r</a:t>
            </a:r>
            <a:r>
              <a:rPr lang="zh-CN" altLang="en-US" sz="2000" b="1" dirty="0">
                <a:latin typeface="Times New Roman" panose="02020603050405020304" pitchFamily="18" charset="0"/>
                <a:cs typeface="Times New Roman" panose="02020603050405020304" pitchFamily="18" charset="0"/>
              </a:rPr>
              <a:t>区间范围内，把每一像素段的最右像素作为种子像素，并压入堆栈；</a:t>
            </a:r>
          </a:p>
          <a:p>
            <a:pPr marL="457200" indent="-457200" eaLnBrk="1" hangingPunct="1">
              <a:lnSpc>
                <a:spcPct val="90000"/>
              </a:lnSpc>
              <a:buFont typeface="+mj-lt"/>
              <a:buAutoNum type="arabicPeriod"/>
            </a:pPr>
            <a:r>
              <a:rPr lang="zh-CN" altLang="en-US" sz="2000" b="1" dirty="0">
                <a:latin typeface="Times New Roman" panose="02020603050405020304" pitchFamily="18" charset="0"/>
                <a:cs typeface="Times New Roman" panose="02020603050405020304" pitchFamily="18" charset="0"/>
              </a:rPr>
              <a:t>初始化时，向堆栈压入种子像素，并在堆栈为空时结束。</a:t>
            </a:r>
          </a:p>
          <a:p>
            <a:pPr marL="285750" indent="-285750" eaLnBrk="1" hangingPunct="1">
              <a:lnSpc>
                <a:spcPct val="80000"/>
              </a:lnSpc>
              <a:buFont typeface="Arial" panose="020B0604020202020204" pitchFamily="34" charset="0"/>
              <a:buChar char="•"/>
            </a:pPr>
            <a:endParaRPr lang="zh-CN" altLang="en-US" sz="2000" b="1" dirty="0">
              <a:latin typeface="Courier New" panose="02070309020205020404" pitchFamily="49" charset="0"/>
              <a:cs typeface="Courier New" panose="02070309020205020404" pitchFamily="49" charset="0"/>
            </a:endParaRPr>
          </a:p>
        </p:txBody>
      </p:sp>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solidFill>
                <a:prstClr val="black"/>
              </a:solidFill>
            </a:endParaRPr>
          </a:p>
        </p:txBody>
      </p:sp>
      <p:sp>
        <p:nvSpPr>
          <p:cNvPr id="11" name="矩形 10"/>
          <p:cNvSpPr/>
          <p:nvPr/>
        </p:nvSpPr>
        <p:spPr>
          <a:xfrm>
            <a:off x="892629" y="468311"/>
            <a:ext cx="7759019" cy="646331"/>
          </a:xfrm>
          <a:prstGeom prst="rect">
            <a:avLst/>
          </a:prstGeom>
        </p:spPr>
        <p:txBody>
          <a:bodyPr wrap="square">
            <a:spAutoFit/>
          </a:bodyPr>
          <a:lstStyle/>
          <a:p>
            <a:r>
              <a:rPr lang="zh-CN" altLang="en-US" sz="3600" b="1" dirty="0">
                <a:solidFill>
                  <a:prstClr val="black"/>
                </a:solidFill>
                <a:latin typeface="黑体" panose="02010609060101010101" pitchFamily="49" charset="-122"/>
                <a:ea typeface="黑体" panose="02010609060101010101" pitchFamily="49" charset="-122"/>
                <a:cs typeface="Tahoma" panose="020B0604030504040204" pitchFamily="34" charset="0"/>
              </a:rPr>
              <a:t>扫描线种子填充算法</a:t>
            </a:r>
          </a:p>
        </p:txBody>
      </p:sp>
      <p:grpSp>
        <p:nvGrpSpPr>
          <p:cNvPr id="19" name="组合 18"/>
          <p:cNvGrpSpPr>
            <a:grpSpLocks/>
          </p:cNvGrpSpPr>
          <p:nvPr/>
        </p:nvGrpSpPr>
        <p:grpSpPr bwMode="auto">
          <a:xfrm>
            <a:off x="307974" y="1354128"/>
            <a:ext cx="8574769" cy="2095127"/>
            <a:chOff x="620615" y="112560"/>
            <a:chExt cx="8593695" cy="1463423"/>
          </a:xfrm>
        </p:grpSpPr>
        <p:sp>
          <p:nvSpPr>
            <p:cNvPr id="20" name="矩形 19"/>
            <p:cNvSpPr/>
            <p:nvPr/>
          </p:nvSpPr>
          <p:spPr>
            <a:xfrm flipV="1">
              <a:off x="620615" y="1373409"/>
              <a:ext cx="8593695"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2" name="文本框 3"/>
            <p:cNvSpPr txBox="1"/>
            <p:nvPr/>
          </p:nvSpPr>
          <p:spPr>
            <a:xfrm>
              <a:off x="620616" y="112560"/>
              <a:ext cx="8593694" cy="1260849"/>
            </a:xfrm>
            <a:prstGeom prst="rect">
              <a:avLst/>
            </a:prstGeom>
            <a:solidFill>
              <a:schemeClr val="bg1"/>
            </a:solidFill>
          </p:spPr>
          <p:txBody>
            <a:bodyPr wrap="square">
              <a:spAutoFit/>
            </a:bodyPr>
            <a:lstStyle/>
            <a:p>
              <a:pPr marL="342900" indent="-342900" eaLnBrk="1" hangingPunct="1">
                <a:lnSpc>
                  <a:spcPct val="80000"/>
                </a:lnSpc>
                <a:buFont typeface="Wingdings" panose="05000000000000000000" pitchFamily="2" charset="2"/>
                <a:buChar char="n"/>
              </a:pPr>
              <a:r>
                <a:rPr lang="zh-CN" altLang="en-US" sz="2400" b="1" dirty="0" smtClean="0">
                  <a:solidFill>
                    <a:srgbClr val="FF0000"/>
                  </a:solidFill>
                  <a:latin typeface="Courier New" panose="02070309020205020404" pitchFamily="49" charset="0"/>
                  <a:cs typeface="Courier New" panose="02070309020205020404" pitchFamily="49" charset="0"/>
                </a:rPr>
                <a:t>扫描线</a:t>
              </a:r>
              <a:r>
                <a:rPr lang="zh-CN" altLang="en-US" sz="2400" b="1" dirty="0">
                  <a:solidFill>
                    <a:srgbClr val="FF0000"/>
                  </a:solidFill>
                  <a:latin typeface="Courier New" panose="02070309020205020404" pitchFamily="49" charset="0"/>
                  <a:cs typeface="Courier New" panose="02070309020205020404" pitchFamily="49" charset="0"/>
                </a:rPr>
                <a:t>填充算法的思想是：</a:t>
              </a:r>
              <a:r>
                <a:rPr lang="zh-CN" altLang="en-US" sz="2400" b="1" dirty="0">
                  <a:latin typeface="Courier New" panose="02070309020205020404" pitchFamily="49" charset="0"/>
                  <a:cs typeface="Courier New" panose="02070309020205020404" pitchFamily="49" charset="0"/>
                </a:rPr>
                <a:t>从给定的种子点开始，填充当前扫描线上种子点所在的区间，然后确定与这一区间相邻上下两条扫描线上需要填充的区间，在这些区间上取最左侧或最右侧的一个点作为新的种子点。不断重复以上过程，直至所有区间都被处理完</a:t>
              </a:r>
              <a:r>
                <a:rPr lang="zh-CN" altLang="en-US" sz="2400" b="1" dirty="0" smtClean="0">
                  <a:latin typeface="Courier New" panose="02070309020205020404" pitchFamily="49" charset="0"/>
                  <a:cs typeface="Courier New" panose="02070309020205020404" pitchFamily="49" charset="0"/>
                </a:rPr>
                <a:t>。</a:t>
              </a:r>
              <a:endParaRPr lang="en-US" altLang="zh-CN" sz="2400" b="1" dirty="0" smtClean="0">
                <a:solidFill>
                  <a:srgbClr val="0033CC"/>
                </a:solidFill>
              </a:endParaRPr>
            </a:p>
            <a:p>
              <a:pPr marL="285750" indent="-285750" eaLnBrk="1" hangingPunct="1">
                <a:lnSpc>
                  <a:spcPct val="80000"/>
                </a:lnSpc>
                <a:buFont typeface="Arial" panose="020B0604020202020204" pitchFamily="34" charset="0"/>
                <a:buChar char="•"/>
              </a:pPr>
              <a:endParaRPr lang="zh-CN" altLang="en-US" b="1"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6236970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19"/>
                                        </p:tgtEl>
                                        <p:attrNameLst>
                                          <p:attrName>ppt_x</p:attrName>
                                          <p:attrName>ppt_y</p:attrName>
                                        </p:attrNameLst>
                                      </p:cBhvr>
                                    </p:animMotion>
                                    <p:animEffect transition="in" filter="fade">
                                      <p:cBhvr>
                                        <p:cTn id="9" dur="2000"/>
                                        <p:tgtEl>
                                          <p:spTgt spid="19"/>
                                        </p:tgtEl>
                                      </p:cBhvr>
                                    </p:animEffect>
                                  </p:childTnLst>
                                </p:cTn>
                              </p:par>
                            </p:childTnLst>
                          </p:cTn>
                        </p:par>
                        <p:par>
                          <p:cTn id="10" fill="hold">
                            <p:stCondLst>
                              <p:cond delay="2000"/>
                            </p:stCondLst>
                            <p:childTnLst>
                              <p:par>
                                <p:cTn id="11" presetID="22" presetClass="entr" presetSubtype="8" fill="hold"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left)">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wipe(left)">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wipe(left)">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wipe(left)">
                                      <p:cBhvr>
                                        <p:cTn id="28" dur="500"/>
                                        <p:tgtEl>
                                          <p:spTgt spid="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wipe(left)">
                                      <p:cBhvr>
                                        <p:cTn id="33" dur="500"/>
                                        <p:tgtEl>
                                          <p:spTgt spid="7">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7">
                                            <p:txEl>
                                              <p:pRg st="5" end="5"/>
                                            </p:txEl>
                                          </p:spTgt>
                                        </p:tgtEl>
                                        <p:attrNameLst>
                                          <p:attrName>style.visibility</p:attrName>
                                        </p:attrNameLst>
                                      </p:cBhvr>
                                      <p:to>
                                        <p:strVal val="visible"/>
                                      </p:to>
                                    </p:set>
                                    <p:animEffect transition="in" filter="wipe(left)">
                                      <p:cBhvr>
                                        <p:cTn id="38"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892629" y="468311"/>
            <a:ext cx="7759019" cy="646331"/>
          </a:xfrm>
          <a:prstGeom prst="rect">
            <a:avLst/>
          </a:prstGeom>
        </p:spPr>
        <p:txBody>
          <a:bodyPr wrap="square">
            <a:spAutoFit/>
          </a:bodyPr>
          <a:lstStyle/>
          <a:p>
            <a:r>
              <a:rPr lang="zh-CN" altLang="en-US" sz="3600" b="1" dirty="0">
                <a:latin typeface="Tahoma" panose="020B0604030504040204" pitchFamily="34" charset="0"/>
                <a:ea typeface="宋体" pitchFamily="2" charset="-122"/>
                <a:cs typeface="Tahoma" panose="020B0604030504040204" pitchFamily="34" charset="0"/>
              </a:rPr>
              <a:t>§ </a:t>
            </a:r>
            <a:r>
              <a:rPr lang="en-US" altLang="zh-CN" sz="3600" b="1" dirty="0">
                <a:latin typeface="黑体" panose="02010609060101010101" pitchFamily="49" charset="-122"/>
                <a:ea typeface="黑体" panose="02010609060101010101" pitchFamily="49" charset="-122"/>
                <a:cs typeface="Tahoma" panose="020B0604030504040204" pitchFamily="34" charset="0"/>
              </a:rPr>
              <a:t>3.3.2 </a:t>
            </a:r>
            <a:r>
              <a:rPr lang="zh-CN" altLang="en-US" sz="3600" b="1" dirty="0">
                <a:solidFill>
                  <a:prstClr val="black"/>
                </a:solidFill>
                <a:latin typeface="黑体" panose="02010609060101010101" pitchFamily="49" charset="-122"/>
                <a:ea typeface="黑体" panose="02010609060101010101" pitchFamily="49" charset="-122"/>
                <a:cs typeface="Tahoma" panose="020B0604030504040204" pitchFamily="34" charset="0"/>
              </a:rPr>
              <a:t>多边形填充算法 </a:t>
            </a:r>
          </a:p>
        </p:txBody>
      </p:sp>
      <p:grpSp>
        <p:nvGrpSpPr>
          <p:cNvPr id="19" name="组合 18"/>
          <p:cNvGrpSpPr>
            <a:grpSpLocks/>
          </p:cNvGrpSpPr>
          <p:nvPr/>
        </p:nvGrpSpPr>
        <p:grpSpPr bwMode="auto">
          <a:xfrm>
            <a:off x="460375" y="1335607"/>
            <a:ext cx="8343673" cy="4756987"/>
            <a:chOff x="758238" y="160452"/>
            <a:chExt cx="8362089" cy="3322701"/>
          </a:xfrm>
        </p:grpSpPr>
        <p:sp>
          <p:nvSpPr>
            <p:cNvPr id="20" name="矩形 19"/>
            <p:cNvSpPr/>
            <p:nvPr/>
          </p:nvSpPr>
          <p:spPr>
            <a:xfrm flipV="1">
              <a:off x="758238" y="3280579"/>
              <a:ext cx="8362088"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758238" y="160452"/>
              <a:ext cx="8362089" cy="3099989"/>
            </a:xfrm>
            <a:prstGeom prst="rect">
              <a:avLst/>
            </a:prstGeom>
            <a:solidFill>
              <a:schemeClr val="bg1"/>
            </a:solidFill>
          </p:spPr>
          <p:txBody>
            <a:bodyPr wrap="square">
              <a:spAutoFit/>
            </a:bodyPr>
            <a:lstStyle/>
            <a:p>
              <a:pPr eaLnBrk="1" hangingPunct="1">
                <a:lnSpc>
                  <a:spcPct val="80000"/>
                </a:lnSpc>
              </a:pPr>
              <a:r>
                <a:rPr lang="en-US" altLang="zh-CN" sz="2800" b="1" dirty="0">
                  <a:latin typeface="黑体" panose="02010609060101010101" pitchFamily="49" charset="-122"/>
                  <a:ea typeface="黑体" panose="02010609060101010101" pitchFamily="49" charset="-122"/>
                  <a:cs typeface="Courier New" panose="02070309020205020404" pitchFamily="49" charset="0"/>
                </a:rPr>
                <a:t>1. </a:t>
              </a:r>
              <a:r>
                <a:rPr lang="zh-CN" altLang="en-US" sz="2800" b="1" dirty="0">
                  <a:latin typeface="黑体" panose="02010609060101010101" pitchFamily="49" charset="-122"/>
                  <a:ea typeface="黑体" panose="02010609060101010101" pitchFamily="49" charset="-122"/>
                  <a:cs typeface="Courier New" panose="02070309020205020404" pitchFamily="49" charset="0"/>
                </a:rPr>
                <a:t>多边形包含性测试算法</a:t>
              </a:r>
            </a:p>
            <a:p>
              <a:pPr marL="514350" indent="-514350" eaLnBrk="1" hangingPunct="1">
                <a:lnSpc>
                  <a:spcPct val="80000"/>
                </a:lnSpc>
                <a:buFontTx/>
                <a:buAutoNum type="arabicPeriod"/>
              </a:pPr>
              <a:endParaRPr lang="zh-CN" altLang="en-US" sz="2800" b="1" dirty="0">
                <a:latin typeface="黑体" panose="02010609060101010101" pitchFamily="49" charset="-122"/>
                <a:ea typeface="黑体" panose="02010609060101010101" pitchFamily="49" charset="-122"/>
                <a:cs typeface="Courier New" panose="02070309020205020404" pitchFamily="49" charset="0"/>
              </a:endParaRPr>
            </a:p>
            <a:p>
              <a:pPr marL="342900" indent="-342900" eaLnBrk="1" hangingPunct="1">
                <a:lnSpc>
                  <a:spcPct val="90000"/>
                </a:lnSpc>
                <a:buClr>
                  <a:srgbClr val="FF9300"/>
                </a:buClr>
                <a:buFont typeface="Wingdings" panose="05000000000000000000" pitchFamily="2" charset="2"/>
                <a:buChar char="n"/>
              </a:pPr>
              <a:r>
                <a:rPr lang="zh-CN" altLang="en-US" sz="2400" dirty="0"/>
                <a:t>最简单的填充算法逐点判断算法，即对多边形包围盒内的所有像素逐个判断它是否位于多边形内部，若是则置换为目标颜色。</a:t>
              </a:r>
            </a:p>
            <a:p>
              <a:pPr marL="342900" indent="-342900" eaLnBrk="1" hangingPunct="1">
                <a:lnSpc>
                  <a:spcPct val="90000"/>
                </a:lnSpc>
                <a:buClr>
                  <a:srgbClr val="FF9300"/>
                </a:buClr>
                <a:buFont typeface="Wingdings" panose="05000000000000000000" pitchFamily="2" charset="2"/>
                <a:buChar char="n"/>
              </a:pPr>
              <a:r>
                <a:rPr lang="zh-CN" altLang="en-US" sz="2400" dirty="0"/>
                <a:t>另一种方法也可采用漫水法，即从一个位于多边形内部的种子像素出发，将凡是位于多边形内部的其它邻近的像素以递归的方式逐个转换。</a:t>
              </a:r>
            </a:p>
            <a:p>
              <a:pPr marL="342900" indent="-342900" eaLnBrk="1" hangingPunct="1">
                <a:lnSpc>
                  <a:spcPct val="90000"/>
                </a:lnSpc>
                <a:buClr>
                  <a:srgbClr val="FF9300"/>
                </a:buClr>
                <a:buFont typeface="Arial" panose="020B0604020202020204" pitchFamily="34" charset="0"/>
                <a:buChar char="•"/>
              </a:pPr>
              <a:r>
                <a:rPr lang="zh-CN" altLang="en-US" sz="2400" dirty="0"/>
                <a:t>与前述漫水法唯一不同：将判断条件改为“</a:t>
              </a:r>
              <a:r>
                <a:rPr lang="zh-CN" altLang="en-US" sz="2400" b="1" dirty="0">
                  <a:solidFill>
                    <a:srgbClr val="0033CC"/>
                  </a:solidFill>
                </a:rPr>
                <a:t>当前搜索到的新像素是否位于多边形内部</a:t>
              </a:r>
              <a:r>
                <a:rPr lang="zh-CN" altLang="en-US" sz="2400" dirty="0"/>
                <a:t>”</a:t>
              </a:r>
              <a:r>
                <a:rPr lang="zh-CN" altLang="en-US" sz="2400" dirty="0" smtClean="0"/>
                <a:t>。</a:t>
              </a:r>
              <a:endParaRPr lang="en-US" altLang="zh-CN" sz="2400" dirty="0" smtClean="0"/>
            </a:p>
            <a:p>
              <a:pPr marL="342900" indent="-342900" eaLnBrk="1" hangingPunct="1">
                <a:lnSpc>
                  <a:spcPct val="90000"/>
                </a:lnSpc>
                <a:buClr>
                  <a:srgbClr val="FF9300"/>
                </a:buClr>
                <a:buFont typeface="Wingdings" panose="05000000000000000000" pitchFamily="2" charset="2"/>
                <a:buChar char="n"/>
              </a:pPr>
              <a:endParaRPr lang="zh-CN" altLang="en-US" sz="2400" dirty="0"/>
            </a:p>
            <a:p>
              <a:pPr eaLnBrk="1" hangingPunct="1">
                <a:lnSpc>
                  <a:spcPct val="90000"/>
                </a:lnSpc>
              </a:pPr>
              <a:r>
                <a:rPr lang="zh-CN" altLang="en-US" sz="2400" dirty="0"/>
                <a:t>以上两类算法都涉及到多边形对像素点的包含性测试。有两种测试法：</a:t>
              </a:r>
              <a:r>
                <a:rPr lang="zh-CN" altLang="en-US" sz="2400" b="1" dirty="0">
                  <a:solidFill>
                    <a:srgbClr val="0033CC"/>
                  </a:solidFill>
                </a:rPr>
                <a:t>射线法</a:t>
              </a:r>
              <a:r>
                <a:rPr lang="zh-CN" altLang="en-US" sz="2400" dirty="0"/>
                <a:t>和</a:t>
              </a:r>
              <a:r>
                <a:rPr lang="zh-CN" altLang="en-US" sz="2400" b="1" dirty="0">
                  <a:solidFill>
                    <a:srgbClr val="0033CC"/>
                  </a:solidFill>
                </a:rPr>
                <a:t>弧长法</a:t>
              </a:r>
              <a:r>
                <a:rPr lang="zh-CN" altLang="en-US" sz="2400" dirty="0"/>
                <a:t>。</a:t>
              </a:r>
            </a:p>
          </p:txBody>
        </p:sp>
      </p:grpSp>
    </p:spTree>
    <p:extLst>
      <p:ext uri="{BB962C8B-B14F-4D97-AF65-F5344CB8AC3E}">
        <p14:creationId xmlns:p14="http://schemas.microsoft.com/office/powerpoint/2010/main" val="7179763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19"/>
                                        </p:tgtEl>
                                        <p:attrNameLst>
                                          <p:attrName>ppt_x</p:attrName>
                                          <p:attrName>ppt_y</p:attrName>
                                        </p:attrNameLst>
                                      </p:cBhvr>
                                    </p:animMotion>
                                    <p:animEffect transition="in" filter="fade">
                                      <p:cBhvr>
                                        <p:cTn id="9"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317575"/>
            <a:ext cx="8476796" cy="4637520"/>
          </a:xfrm>
          <a:prstGeom prst="rect">
            <a:avLst/>
          </a:prstGeom>
          <a:noFill/>
          <a:ln w="9525">
            <a:noFill/>
            <a:miter lim="800000"/>
            <a:headEnd/>
            <a:tailEnd/>
          </a:ln>
        </p:spPr>
        <p:txBody>
          <a:bodyPr/>
          <a:lstStyle/>
          <a:p>
            <a:pPr eaLnBrk="1" hangingPunct="1">
              <a:lnSpc>
                <a:spcPct val="110000"/>
              </a:lnSpc>
              <a:buFontTx/>
              <a:buNone/>
            </a:pPr>
            <a:r>
              <a:rPr lang="en-US" altLang="zh-CN" sz="2400" b="1" dirty="0" smtClean="0">
                <a:solidFill>
                  <a:srgbClr val="FF0000"/>
                </a:solidFill>
              </a:rPr>
              <a:t>1</a:t>
            </a:r>
            <a:r>
              <a:rPr lang="zh-CN" altLang="en-US" sz="2400" b="1" dirty="0" smtClean="0">
                <a:solidFill>
                  <a:srgbClr val="FF0000"/>
                </a:solidFill>
              </a:rPr>
              <a:t>）射线法</a:t>
            </a:r>
            <a:endParaRPr lang="zh-CN" altLang="en-US" sz="2400" b="1" dirty="0">
              <a:solidFill>
                <a:srgbClr val="FF0000"/>
              </a:solidFill>
            </a:endParaRPr>
          </a:p>
          <a:p>
            <a:pPr marL="342900" indent="-342900" eaLnBrk="1" hangingPunct="1">
              <a:lnSpc>
                <a:spcPct val="110000"/>
              </a:lnSpc>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从点</a:t>
            </a:r>
            <a:r>
              <a:rPr lang="en-US" altLang="zh-CN" sz="2400" i="1" dirty="0">
                <a:latin typeface="Times New Roman" panose="02020603050405020304" pitchFamily="18" charset="0"/>
                <a:cs typeface="Times New Roman" panose="02020603050405020304" pitchFamily="18" charset="0"/>
              </a:rPr>
              <a:t>P</a:t>
            </a:r>
            <a:r>
              <a:rPr lang="zh-CN" altLang="en-US" sz="2400" dirty="0">
                <a:latin typeface="Times New Roman" panose="02020603050405020304" pitchFamily="18" charset="0"/>
                <a:cs typeface="Times New Roman" panose="02020603050405020304" pitchFamily="18" charset="0"/>
              </a:rPr>
              <a:t>向任意方向发出一条射线，若该射线与多边形交点的个数为奇数，则</a:t>
            </a:r>
            <a:r>
              <a:rPr lang="en-US" altLang="zh-CN" sz="2400" i="1" dirty="0">
                <a:latin typeface="Times New Roman" panose="02020603050405020304" pitchFamily="18" charset="0"/>
                <a:cs typeface="Times New Roman" panose="02020603050405020304" pitchFamily="18" charset="0"/>
              </a:rPr>
              <a:t>P</a:t>
            </a:r>
            <a:r>
              <a:rPr lang="zh-CN" altLang="en-US" sz="2400" dirty="0">
                <a:latin typeface="Times New Roman" panose="02020603050405020304" pitchFamily="18" charset="0"/>
                <a:cs typeface="Times New Roman" panose="02020603050405020304" pitchFamily="18" charset="0"/>
              </a:rPr>
              <a:t>位于多边形内；若为偶数，则</a:t>
            </a:r>
            <a:r>
              <a:rPr lang="en-US" altLang="zh-CN" sz="2400" i="1" dirty="0">
                <a:latin typeface="Times New Roman" panose="02020603050405020304" pitchFamily="18" charset="0"/>
                <a:cs typeface="Times New Roman" panose="02020603050405020304" pitchFamily="18" charset="0"/>
              </a:rPr>
              <a:t>P</a:t>
            </a:r>
            <a:r>
              <a:rPr lang="zh-CN" altLang="en-US" sz="2400" dirty="0">
                <a:latin typeface="Times New Roman" panose="02020603050405020304" pitchFamily="18" charset="0"/>
                <a:cs typeface="Times New Roman" panose="02020603050405020304" pitchFamily="18" charset="0"/>
              </a:rPr>
              <a:t>位于多边形外部。</a:t>
            </a:r>
          </a:p>
          <a:p>
            <a:pPr marL="342900" indent="-342900" eaLnBrk="1" hangingPunct="1">
              <a:lnSpc>
                <a:spcPct val="110000"/>
              </a:lnSpc>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当</a:t>
            </a:r>
            <a:r>
              <a:rPr lang="en-US" altLang="zh-CN" sz="2400" i="1" dirty="0">
                <a:latin typeface="Times New Roman" panose="02020603050405020304" pitchFamily="18" charset="0"/>
                <a:cs typeface="Times New Roman" panose="02020603050405020304" pitchFamily="18" charset="0"/>
              </a:rPr>
              <a:t>P</a:t>
            </a:r>
            <a:r>
              <a:rPr lang="zh-CN" altLang="en-US" sz="2400" dirty="0">
                <a:latin typeface="Times New Roman" panose="02020603050405020304" pitchFamily="18" charset="0"/>
                <a:cs typeface="Times New Roman" panose="02020603050405020304" pitchFamily="18" charset="0"/>
              </a:rPr>
              <a:t>点发出的射线正好通过多边形的某顶点时，这时要分两种情况：</a:t>
            </a: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r>
              <a:rPr lang="zh-CN" altLang="en-US" sz="3600" b="1" dirty="0">
                <a:latin typeface="Tahoma" panose="020B0604030504040204" pitchFamily="34" charset="0"/>
                <a:ea typeface="宋体" pitchFamily="2" charset="-122"/>
                <a:cs typeface="Tahoma" panose="020B0604030504040204" pitchFamily="34" charset="0"/>
              </a:rPr>
              <a:t>§ </a:t>
            </a:r>
            <a:r>
              <a:rPr lang="en-US" altLang="zh-CN" sz="3600" b="1" dirty="0">
                <a:latin typeface="黑体" panose="02010609060101010101" pitchFamily="49" charset="-122"/>
                <a:ea typeface="黑体" panose="02010609060101010101" pitchFamily="49" charset="-122"/>
                <a:cs typeface="Tahoma" panose="020B0604030504040204" pitchFamily="34" charset="0"/>
              </a:rPr>
              <a:t>3.3.2 </a:t>
            </a:r>
            <a:r>
              <a:rPr lang="zh-CN" altLang="en-US" sz="3600" b="1" dirty="0">
                <a:solidFill>
                  <a:prstClr val="black"/>
                </a:solidFill>
                <a:latin typeface="黑体" panose="02010609060101010101" pitchFamily="49" charset="-122"/>
                <a:ea typeface="黑体" panose="02010609060101010101" pitchFamily="49" charset="-122"/>
                <a:cs typeface="Tahoma" panose="020B0604030504040204" pitchFamily="34" charset="0"/>
              </a:rPr>
              <a:t>多边形填充算法 </a:t>
            </a:r>
          </a:p>
        </p:txBody>
      </p:sp>
      <p:pic>
        <p:nvPicPr>
          <p:cNvPr id="8" name="Picture 4" descr="图片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375" y="3938030"/>
            <a:ext cx="2746375" cy="2919970"/>
          </a:xfrm>
          <a:prstGeom prst="rect">
            <a:avLst/>
          </a:prstGeom>
          <a:solidFill>
            <a:schemeClr val="bg2"/>
          </a:solidFill>
          <a:ln>
            <a:noFill/>
          </a:ln>
        </p:spPr>
      </p:pic>
      <p:sp>
        <p:nvSpPr>
          <p:cNvPr id="11" name="Rectangle 3"/>
          <p:cNvSpPr txBox="1">
            <a:spLocks noChangeArrowheads="1"/>
          </p:cNvSpPr>
          <p:nvPr/>
        </p:nvSpPr>
        <p:spPr bwMode="auto">
          <a:xfrm>
            <a:off x="3907972" y="3906670"/>
            <a:ext cx="4659086" cy="2417928"/>
          </a:xfrm>
          <a:prstGeom prst="rect">
            <a:avLst/>
          </a:prstGeom>
          <a:solidFill>
            <a:srgbClr val="99CCFF"/>
          </a:solidFill>
          <a:ln w="9525">
            <a:noFill/>
            <a:miter lim="800000"/>
            <a:headEnd/>
            <a:tailEnd/>
          </a:ln>
        </p:spPr>
        <p:txBody>
          <a:bodyPr/>
          <a:lstStyle/>
          <a:p>
            <a:pPr eaLnBrk="1" hangingPunct="1"/>
            <a:r>
              <a:rPr lang="en-US" altLang="zh-CN" sz="2400" dirty="0"/>
              <a:t>1</a:t>
            </a:r>
            <a:r>
              <a:rPr lang="en-US" altLang="zh-CN" sz="2400" dirty="0" smtClean="0"/>
              <a:t>. </a:t>
            </a:r>
            <a:r>
              <a:rPr lang="zh-CN" altLang="en-US" sz="2400" dirty="0" smtClean="0"/>
              <a:t>与</a:t>
            </a:r>
            <a:r>
              <a:rPr lang="zh-CN" altLang="en-US" sz="2400" dirty="0"/>
              <a:t>顶点连接的两条边全部位于射线一侧时，需计两个交点；</a:t>
            </a:r>
          </a:p>
          <a:p>
            <a:pPr eaLnBrk="1" hangingPunct="1"/>
            <a:r>
              <a:rPr lang="en-US" altLang="zh-CN" sz="2400" dirty="0"/>
              <a:t>2</a:t>
            </a:r>
            <a:r>
              <a:rPr lang="en-US" altLang="zh-CN" sz="2400" dirty="0" smtClean="0"/>
              <a:t>. </a:t>
            </a:r>
            <a:r>
              <a:rPr lang="zh-CN" altLang="en-US" sz="2400" dirty="0" smtClean="0"/>
              <a:t>当顶</a:t>
            </a:r>
            <a:r>
              <a:rPr lang="zh-CN" altLang="en-US" sz="2400" dirty="0"/>
              <a:t>点连接的两条边分别位于射线的两侧时，这时该</a:t>
            </a:r>
            <a:r>
              <a:rPr lang="zh-CN" altLang="en-US" sz="2400" dirty="0" smtClean="0"/>
              <a:t>顶点（即交点）属于</a:t>
            </a:r>
            <a:r>
              <a:rPr lang="zh-CN" altLang="en-US" sz="2400" dirty="0"/>
              <a:t>奇异点，只需计一个交点。</a:t>
            </a:r>
          </a:p>
        </p:txBody>
      </p:sp>
    </p:spTree>
    <p:extLst>
      <p:ext uri="{BB962C8B-B14F-4D97-AF65-F5344CB8AC3E}">
        <p14:creationId xmlns:p14="http://schemas.microsoft.com/office/powerpoint/2010/main" val="154385787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wipe(left)">
                                      <p:cBhvr>
                                        <p:cTn id="18" dur="500"/>
                                        <p:tgtEl>
                                          <p:spTgt spid="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wipe(left)">
                                      <p:cBhvr>
                                        <p:cTn id="23" dur="500"/>
                                        <p:tgtEl>
                                          <p:spTgt spid="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a:grpSpLocks/>
          </p:cNvGrpSpPr>
          <p:nvPr/>
        </p:nvGrpSpPr>
        <p:grpSpPr bwMode="auto">
          <a:xfrm>
            <a:off x="419100" y="1570719"/>
            <a:ext cx="8350250" cy="1356159"/>
            <a:chOff x="-155055" y="2770631"/>
            <a:chExt cx="9925052" cy="2076726"/>
          </a:xfrm>
        </p:grpSpPr>
        <p:sp>
          <p:nvSpPr>
            <p:cNvPr id="21" name="圆角矩形 20"/>
            <p:cNvSpPr/>
            <p:nvPr/>
          </p:nvSpPr>
          <p:spPr>
            <a:xfrm>
              <a:off x="-155055" y="2922442"/>
              <a:ext cx="9925052" cy="1924915"/>
            </a:xfrm>
            <a:prstGeom prst="roundRect">
              <a:avLst>
                <a:gd name="adj" fmla="val 4375"/>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22" name="等腰三角形 21"/>
            <p:cNvSpPr/>
            <p:nvPr/>
          </p:nvSpPr>
          <p:spPr>
            <a:xfrm flipH="1">
              <a:off x="741219" y="2770631"/>
              <a:ext cx="288694" cy="170959"/>
            </a:xfrm>
            <a:prstGeom prst="triangle">
              <a:avLst>
                <a:gd name="adj" fmla="val 0"/>
              </a:avLst>
            </a:prstGeom>
            <a:solidFill>
              <a:srgbClr val="FF85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10246" name="TextBox 6"/>
            <p:cNvSpPr txBox="1">
              <a:spLocks noChangeArrowheads="1"/>
            </p:cNvSpPr>
            <p:nvPr/>
          </p:nvSpPr>
          <p:spPr bwMode="auto">
            <a:xfrm>
              <a:off x="-95099" y="3053803"/>
              <a:ext cx="9793087" cy="1540193"/>
            </a:xfrm>
            <a:prstGeom prst="rect">
              <a:avLst/>
            </a:prstGeom>
            <a:noFill/>
            <a:ln w="9525">
              <a:noFill/>
              <a:miter lim="800000"/>
              <a:headEnd/>
              <a:tailEnd/>
            </a:ln>
          </p:spPr>
          <p:txBody>
            <a:bodyPr>
              <a:spAutoFit/>
            </a:bodyPr>
            <a:lstStyle/>
            <a:p>
              <a:pPr marL="342900" indent="-342900" eaLnBrk="1" hangingPunct="1">
                <a:lnSpc>
                  <a:spcPct val="130000"/>
                </a:lnSpc>
                <a:buFont typeface="Wingdings" panose="05000000000000000000" pitchFamily="2" charset="2"/>
                <a:buChar char="n"/>
              </a:pPr>
              <a:r>
                <a:rPr lang="zh-CN" altLang="en-US" sz="2400" dirty="0">
                  <a:solidFill>
                    <a:srgbClr val="FFFFFF"/>
                  </a:solidFill>
                  <a:latin typeface="微软雅黑" pitchFamily="34" charset="-122"/>
                  <a:ea typeface="微软雅黑" pitchFamily="34" charset="-122"/>
                </a:rPr>
                <a:t>图元的描述除了含有坐标信息外，还描述了图元的一些属性信息，比如线宽、线型、颜色、填充图案等</a:t>
              </a:r>
            </a:p>
          </p:txBody>
        </p:sp>
      </p:grpSp>
      <p:sp>
        <p:nvSpPr>
          <p:cNvPr id="15" name="矩形 14"/>
          <p:cNvSpPr/>
          <p:nvPr/>
        </p:nvSpPr>
        <p:spPr>
          <a:xfrm>
            <a:off x="903513" y="468311"/>
            <a:ext cx="7151915" cy="646331"/>
          </a:xfrm>
          <a:prstGeom prst="rect">
            <a:avLst/>
          </a:prstGeom>
        </p:spPr>
        <p:txBody>
          <a:bodyPr wrap="square">
            <a:spAutoFit/>
          </a:bodyPr>
          <a:lstStyle/>
          <a:p>
            <a:pPr lvl="0"/>
            <a:r>
              <a:rPr lang="zh-CN" altLang="en-US" sz="3600" b="1" dirty="0" smtClean="0">
                <a:latin typeface="黑体" panose="02010609060101010101" pitchFamily="49" charset="-122"/>
                <a:ea typeface="黑体" panose="02010609060101010101" pitchFamily="49" charset="-122"/>
              </a:rPr>
              <a:t>图元</a:t>
            </a:r>
            <a:r>
              <a:rPr lang="zh-CN" altLang="en-US" sz="3600" b="1" dirty="0">
                <a:latin typeface="黑体" panose="02010609060101010101" pitchFamily="49" charset="-122"/>
                <a:ea typeface="黑体" panose="02010609060101010101" pitchFamily="49" charset="-122"/>
              </a:rPr>
              <a:t>的属性</a:t>
            </a:r>
            <a:endParaRPr lang="zh-CN" altLang="en-US" sz="3600" dirty="0">
              <a:latin typeface="黑体" panose="02010609060101010101" pitchFamily="49" charset="-122"/>
              <a:ea typeface="黑体" panose="02010609060101010101" pitchFamily="49" charset="-122"/>
            </a:endParaRPr>
          </a:p>
        </p:txBody>
      </p:sp>
      <p:grpSp>
        <p:nvGrpSpPr>
          <p:cNvPr id="8" name="Group 14"/>
          <p:cNvGrpSpPr>
            <a:grpSpLocks noChangeAspect="1"/>
          </p:cNvGrpSpPr>
          <p:nvPr/>
        </p:nvGrpSpPr>
        <p:grpSpPr bwMode="auto">
          <a:xfrm>
            <a:off x="370117" y="3950904"/>
            <a:ext cx="2819400" cy="1220787"/>
            <a:chOff x="2362" y="9048"/>
            <a:chExt cx="1878" cy="815"/>
          </a:xfrm>
        </p:grpSpPr>
        <p:sp>
          <p:nvSpPr>
            <p:cNvPr id="9" name="AutoShape 22"/>
            <p:cNvSpPr>
              <a:spLocks noChangeAspect="1" noChangeArrowheads="1" noTextEdit="1"/>
            </p:cNvSpPr>
            <p:nvPr/>
          </p:nvSpPr>
          <p:spPr bwMode="auto">
            <a:xfrm>
              <a:off x="2362" y="9048"/>
              <a:ext cx="1878" cy="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0" name="Group 15"/>
            <p:cNvGrpSpPr>
              <a:grpSpLocks/>
            </p:cNvGrpSpPr>
            <p:nvPr/>
          </p:nvGrpSpPr>
          <p:grpSpPr bwMode="auto">
            <a:xfrm>
              <a:off x="2362" y="9048"/>
              <a:ext cx="1878" cy="680"/>
              <a:chOff x="2362" y="9048"/>
              <a:chExt cx="3647" cy="1482"/>
            </a:xfrm>
          </p:grpSpPr>
          <p:sp>
            <p:nvSpPr>
              <p:cNvPr id="11" name="Line 21"/>
              <p:cNvSpPr>
                <a:spLocks noChangeShapeType="1"/>
              </p:cNvSpPr>
              <p:nvPr/>
            </p:nvSpPr>
            <p:spPr bwMode="auto">
              <a:xfrm>
                <a:off x="2362" y="9048"/>
                <a:ext cx="364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20"/>
              <p:cNvSpPr>
                <a:spLocks noChangeShapeType="1"/>
              </p:cNvSpPr>
              <p:nvPr/>
            </p:nvSpPr>
            <p:spPr bwMode="auto">
              <a:xfrm>
                <a:off x="2362" y="9344"/>
                <a:ext cx="364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9"/>
              <p:cNvSpPr>
                <a:spLocks noChangeShapeType="1"/>
              </p:cNvSpPr>
              <p:nvPr/>
            </p:nvSpPr>
            <p:spPr bwMode="auto">
              <a:xfrm>
                <a:off x="2362" y="9640"/>
                <a:ext cx="364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8"/>
              <p:cNvSpPr>
                <a:spLocks noChangeShapeType="1"/>
              </p:cNvSpPr>
              <p:nvPr/>
            </p:nvSpPr>
            <p:spPr bwMode="auto">
              <a:xfrm>
                <a:off x="2362" y="9938"/>
                <a:ext cx="3647"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7"/>
              <p:cNvSpPr>
                <a:spLocks noChangeShapeType="1"/>
              </p:cNvSpPr>
              <p:nvPr/>
            </p:nvSpPr>
            <p:spPr bwMode="auto">
              <a:xfrm>
                <a:off x="2362" y="10234"/>
                <a:ext cx="3647"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6"/>
              <p:cNvSpPr>
                <a:spLocks noChangeShapeType="1"/>
              </p:cNvSpPr>
              <p:nvPr/>
            </p:nvSpPr>
            <p:spPr bwMode="auto">
              <a:xfrm>
                <a:off x="2362" y="10530"/>
                <a:ext cx="3647" cy="0"/>
              </a:xfrm>
              <a:prstGeom prst="line">
                <a:avLst/>
              </a:prstGeom>
              <a:noFill/>
              <a:ln w="762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8" name="Group 5"/>
          <p:cNvGrpSpPr>
            <a:grpSpLocks noChangeAspect="1"/>
          </p:cNvGrpSpPr>
          <p:nvPr/>
        </p:nvGrpSpPr>
        <p:grpSpPr bwMode="auto">
          <a:xfrm>
            <a:off x="3450772" y="3950904"/>
            <a:ext cx="2590800" cy="1123950"/>
            <a:chOff x="2362" y="10728"/>
            <a:chExt cx="1878" cy="816"/>
          </a:xfrm>
        </p:grpSpPr>
        <p:sp>
          <p:nvSpPr>
            <p:cNvPr id="19" name="AutoShape 13"/>
            <p:cNvSpPr>
              <a:spLocks noChangeAspect="1" noChangeArrowheads="1" noTextEdit="1"/>
            </p:cNvSpPr>
            <p:nvPr/>
          </p:nvSpPr>
          <p:spPr bwMode="auto">
            <a:xfrm>
              <a:off x="2362" y="10728"/>
              <a:ext cx="1878"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23" name="Group 6"/>
            <p:cNvGrpSpPr>
              <a:grpSpLocks/>
            </p:cNvGrpSpPr>
            <p:nvPr/>
          </p:nvGrpSpPr>
          <p:grpSpPr bwMode="auto">
            <a:xfrm>
              <a:off x="2362" y="10728"/>
              <a:ext cx="1878" cy="816"/>
              <a:chOff x="2362" y="10728"/>
              <a:chExt cx="3648" cy="1482"/>
            </a:xfrm>
          </p:grpSpPr>
          <p:sp>
            <p:nvSpPr>
              <p:cNvPr id="24" name="Line 12"/>
              <p:cNvSpPr>
                <a:spLocks noChangeShapeType="1"/>
              </p:cNvSpPr>
              <p:nvPr/>
            </p:nvSpPr>
            <p:spPr bwMode="auto">
              <a:xfrm>
                <a:off x="2362" y="11024"/>
                <a:ext cx="3648" cy="0"/>
              </a:xfrm>
              <a:prstGeom prst="line">
                <a:avLst/>
              </a:prstGeom>
              <a:noFill/>
              <a:ln w="2857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1"/>
              <p:cNvSpPr>
                <a:spLocks noChangeShapeType="1"/>
              </p:cNvSpPr>
              <p:nvPr/>
            </p:nvSpPr>
            <p:spPr bwMode="auto">
              <a:xfrm>
                <a:off x="2362" y="11320"/>
                <a:ext cx="3648" cy="0"/>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0"/>
              <p:cNvSpPr>
                <a:spLocks noChangeShapeType="1"/>
              </p:cNvSpPr>
              <p:nvPr/>
            </p:nvSpPr>
            <p:spPr bwMode="auto">
              <a:xfrm>
                <a:off x="2362" y="11618"/>
                <a:ext cx="3648" cy="0"/>
              </a:xfrm>
              <a:prstGeom prst="line">
                <a:avLst/>
              </a:prstGeom>
              <a:noFill/>
              <a:ln w="2857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9"/>
              <p:cNvSpPr>
                <a:spLocks noChangeShapeType="1"/>
              </p:cNvSpPr>
              <p:nvPr/>
            </p:nvSpPr>
            <p:spPr bwMode="auto">
              <a:xfrm>
                <a:off x="2362" y="11914"/>
                <a:ext cx="3648" cy="0"/>
              </a:xfrm>
              <a:prstGeom prst="line">
                <a:avLst/>
              </a:prstGeom>
              <a:noFill/>
              <a:ln w="28575">
                <a:solidFill>
                  <a:srgbClr val="000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8"/>
              <p:cNvSpPr>
                <a:spLocks noChangeShapeType="1"/>
              </p:cNvSpPr>
              <p:nvPr/>
            </p:nvSpPr>
            <p:spPr bwMode="auto">
              <a:xfrm>
                <a:off x="2362" y="12210"/>
                <a:ext cx="3648" cy="0"/>
              </a:xfrm>
              <a:prstGeom prst="line">
                <a:avLst/>
              </a:prstGeom>
              <a:noFill/>
              <a:ln w="28575">
                <a:solidFill>
                  <a:srgbClr val="000000"/>
                </a:solidFill>
                <a:prstDash val="lgDashDot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7"/>
              <p:cNvSpPr>
                <a:spLocks noChangeShapeType="1"/>
              </p:cNvSpPr>
              <p:nvPr/>
            </p:nvSpPr>
            <p:spPr bwMode="auto">
              <a:xfrm>
                <a:off x="2362" y="10728"/>
                <a:ext cx="364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pic>
        <p:nvPicPr>
          <p:cNvPr id="30" name="Picture 4" descr="无标题"/>
          <p:cNvPicPr>
            <a:picLocks noChangeAspect="1" noChangeArrowheads="1"/>
          </p:cNvPicPr>
          <p:nvPr/>
        </p:nvPicPr>
        <p:blipFill>
          <a:blip r:embed="rId2" cstate="print">
            <a:extLst>
              <a:ext uri="{28A0092B-C50C-407E-A947-70E740481C1C}">
                <a14:useLocalDpi xmlns:a14="http://schemas.microsoft.com/office/drawing/2010/main" val="0"/>
              </a:ext>
            </a:extLst>
          </a:blip>
          <a:srcRect l="36226" t="41997" r="39749" b="38969"/>
          <a:stretch>
            <a:fillRect/>
          </a:stretch>
        </p:blipFill>
        <p:spPr bwMode="auto">
          <a:xfrm>
            <a:off x="6368140" y="3946212"/>
            <a:ext cx="2362200"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26215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500" fill="hold"/>
                                        <p:tgtEl>
                                          <p:spTgt spid="20"/>
                                        </p:tgtEl>
                                        <p:attrNameLst>
                                          <p:attrName>ppt_x</p:attrName>
                                        </p:attrNameLst>
                                      </p:cBhvr>
                                      <p:tavLst>
                                        <p:tav tm="0">
                                          <p:val>
                                            <p:strVal val="#ppt_x"/>
                                          </p:val>
                                        </p:tav>
                                        <p:tav tm="100000">
                                          <p:val>
                                            <p:strVal val="#ppt_x"/>
                                          </p:val>
                                        </p:tav>
                                      </p:tavLst>
                                    </p:anim>
                                    <p:anim calcmode="lin" valueType="num">
                                      <p:cBhvr additive="base">
                                        <p:cTn id="8" dur="1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317575"/>
            <a:ext cx="8476796" cy="4637520"/>
          </a:xfrm>
          <a:prstGeom prst="rect">
            <a:avLst/>
          </a:prstGeom>
          <a:noFill/>
          <a:ln w="9525">
            <a:noFill/>
            <a:miter lim="800000"/>
            <a:headEnd/>
            <a:tailEnd/>
          </a:ln>
        </p:spPr>
        <p:txBody>
          <a:bodyPr/>
          <a:lstStyle/>
          <a:p>
            <a:pPr eaLnBrk="1" hangingPunct="1">
              <a:lnSpc>
                <a:spcPct val="110000"/>
              </a:lnSpc>
              <a:buFontTx/>
              <a:buNone/>
            </a:pPr>
            <a:r>
              <a:rPr lang="en-US" altLang="zh-CN" sz="2400" b="1" smtClean="0">
                <a:solidFill>
                  <a:srgbClr val="FF0000"/>
                </a:solidFill>
              </a:rPr>
              <a:t>2</a:t>
            </a:r>
            <a:r>
              <a:rPr lang="zh-CN" altLang="en-US" sz="2400" b="1" smtClean="0">
                <a:solidFill>
                  <a:srgbClr val="FF0000"/>
                </a:solidFill>
              </a:rPr>
              <a:t>）</a:t>
            </a:r>
            <a:r>
              <a:rPr lang="zh-CN" altLang="en-US" sz="2400" b="1" dirty="0">
                <a:solidFill>
                  <a:srgbClr val="FF0000"/>
                </a:solidFill>
              </a:rPr>
              <a:t>弧长法</a:t>
            </a:r>
          </a:p>
          <a:p>
            <a:pPr marL="342900" indent="-342900" eaLnBrk="1" hangingPunct="1">
              <a:lnSpc>
                <a:spcPct val="110000"/>
              </a:lnSpc>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假定多边形是由有向边组成。以被测点为圆心作单位圆，将全部有向边向单位圆作径向投影，计算单位圆上各边投影的代数和。若代数和为</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，则被测点在多边形之外；若代数和为</a:t>
            </a:r>
            <a:r>
              <a:rPr lang="en-US" altLang="zh-CN" sz="2400" dirty="0">
                <a:latin typeface="Times New Roman" panose="02020603050405020304" pitchFamily="18" charset="0"/>
                <a:cs typeface="Times New Roman" panose="02020603050405020304" pitchFamily="18" charset="0"/>
              </a:rPr>
              <a:t>2</a:t>
            </a:r>
            <a:r>
              <a:rPr lang="en-US" altLang="zh-CN" sz="2400" i="1" dirty="0">
                <a:latin typeface="Times New Roman" panose="02020603050405020304" pitchFamily="18" charset="0"/>
                <a:cs typeface="Times New Roman" panose="02020603050405020304" pitchFamily="18" charset="0"/>
              </a:rPr>
              <a:t>π</a:t>
            </a:r>
            <a:r>
              <a:rPr lang="zh-CN" altLang="en-US" sz="2400" dirty="0">
                <a:latin typeface="Times New Roman" panose="02020603050405020304" pitchFamily="18" charset="0"/>
                <a:cs typeface="Times New Roman" panose="02020603050405020304" pitchFamily="18" charset="0"/>
              </a:rPr>
              <a:t>，则被测点在多边形之内。</a:t>
            </a:r>
          </a:p>
          <a:p>
            <a:pPr marL="342900" indent="-342900" eaLnBrk="1" hangingPunct="1">
              <a:lnSpc>
                <a:spcPct val="110000"/>
              </a:lnSpc>
              <a:buFont typeface="Arial" panose="020B0604020202020204" pitchFamily="34" charset="0"/>
              <a:buChar char="•"/>
            </a:pPr>
            <a:r>
              <a:rPr lang="zh-CN" altLang="en-US" sz="2400" dirty="0">
                <a:latin typeface="Times New Roman" panose="02020603050405020304" pitchFamily="18" charset="0"/>
                <a:cs typeface="Times New Roman" panose="02020603050405020304" pitchFamily="18" charset="0"/>
              </a:rPr>
              <a:t>综合射线法中的射线和弧长法中有向边的两种思想，以上两种算法可导出一种算法：从起点</a:t>
            </a:r>
            <a:r>
              <a:rPr lang="en-US" altLang="zh-CN" sz="2400" i="1" dirty="0">
                <a:latin typeface="Times New Roman" panose="02020603050405020304" pitchFamily="18" charset="0"/>
                <a:cs typeface="Times New Roman" panose="02020603050405020304" pitchFamily="18" charset="0"/>
              </a:rPr>
              <a:t>P</a:t>
            </a:r>
            <a:r>
              <a:rPr lang="zh-CN" altLang="en-US" sz="2400" dirty="0">
                <a:latin typeface="Times New Roman" panose="02020603050405020304" pitchFamily="18" charset="0"/>
                <a:cs typeface="Times New Roman" panose="02020603050405020304" pitchFamily="18" charset="0"/>
              </a:rPr>
              <a:t>发出向右侧的射线，若遇到方向向上的边与射线相交，则计数器加</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，遇到方向向下的边与射线相交，计数器减</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。当最后的计数器为零时，</a:t>
            </a:r>
            <a:r>
              <a:rPr lang="en-US" altLang="zh-CN" sz="2400" i="1" dirty="0">
                <a:latin typeface="Times New Roman" panose="02020603050405020304" pitchFamily="18" charset="0"/>
                <a:cs typeface="Times New Roman" panose="02020603050405020304" pitchFamily="18" charset="0"/>
              </a:rPr>
              <a:t>P</a:t>
            </a:r>
            <a:r>
              <a:rPr lang="zh-CN" altLang="en-US" sz="2400" dirty="0">
                <a:latin typeface="Times New Roman" panose="02020603050405020304" pitchFamily="18" charset="0"/>
                <a:cs typeface="Times New Roman" panose="02020603050405020304" pitchFamily="18" charset="0"/>
              </a:rPr>
              <a:t>在多边形的外部。但也要注意奇异点的处理，方法与射线法的要求相同。</a:t>
            </a: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r>
              <a:rPr lang="zh-CN" altLang="en-US" sz="3600" b="1" dirty="0">
                <a:latin typeface="Tahoma" panose="020B0604030504040204" pitchFamily="34" charset="0"/>
                <a:ea typeface="宋体" pitchFamily="2" charset="-122"/>
                <a:cs typeface="Tahoma" panose="020B0604030504040204" pitchFamily="34" charset="0"/>
              </a:rPr>
              <a:t>§ </a:t>
            </a:r>
            <a:r>
              <a:rPr lang="en-US" altLang="zh-CN" sz="3600" b="1" dirty="0">
                <a:latin typeface="黑体" panose="02010609060101010101" pitchFamily="49" charset="-122"/>
                <a:ea typeface="黑体" panose="02010609060101010101" pitchFamily="49" charset="-122"/>
                <a:cs typeface="Tahoma" panose="020B0604030504040204" pitchFamily="34" charset="0"/>
              </a:rPr>
              <a:t>3.3.2 </a:t>
            </a:r>
            <a:r>
              <a:rPr lang="zh-CN" altLang="en-US" sz="3600" b="1" dirty="0">
                <a:solidFill>
                  <a:prstClr val="black"/>
                </a:solidFill>
                <a:latin typeface="黑体" panose="02010609060101010101" pitchFamily="49" charset="-122"/>
                <a:ea typeface="黑体" panose="02010609060101010101" pitchFamily="49" charset="-122"/>
                <a:cs typeface="Tahoma" panose="020B0604030504040204" pitchFamily="34" charset="0"/>
              </a:rPr>
              <a:t>多边形填充算法 </a:t>
            </a:r>
          </a:p>
        </p:txBody>
      </p:sp>
    </p:spTree>
    <p:extLst>
      <p:ext uri="{BB962C8B-B14F-4D97-AF65-F5344CB8AC3E}">
        <p14:creationId xmlns:p14="http://schemas.microsoft.com/office/powerpoint/2010/main" val="32676140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52462" y="468311"/>
            <a:ext cx="7955643" cy="646331"/>
          </a:xfrm>
          <a:prstGeom prst="rect">
            <a:avLst/>
          </a:prstGeom>
        </p:spPr>
        <p:txBody>
          <a:bodyPr wrap="square">
            <a:spAutoFit/>
          </a:bodyPr>
          <a:lstStyle/>
          <a:p>
            <a:pPr lvl="0"/>
            <a:r>
              <a:rPr lang="zh-CN" altLang="en-US" sz="3600" b="1" dirty="0" smtClean="0">
                <a:latin typeface="Tahoma" panose="020B0604030504040204" pitchFamily="34" charset="0"/>
                <a:ea typeface="宋体" pitchFamily="2" charset="-122"/>
                <a:cs typeface="Tahoma" panose="020B0604030504040204" pitchFamily="34" charset="0"/>
              </a:rPr>
              <a:t>§</a:t>
            </a:r>
            <a:r>
              <a:rPr lang="zh-CN" altLang="en-US" sz="3600" b="1" dirty="0" smtClean="0">
                <a:latin typeface="黑体" panose="02010609060101010101" pitchFamily="49" charset="-122"/>
                <a:ea typeface="黑体" panose="02010609060101010101" pitchFamily="49" charset="-122"/>
              </a:rPr>
              <a:t>弧长法</a:t>
            </a:r>
            <a:r>
              <a:rPr lang="zh-CN" altLang="en-US" sz="3600" b="1" dirty="0">
                <a:latin typeface="黑体" panose="02010609060101010101" pitchFamily="49" charset="-122"/>
                <a:ea typeface="黑体" panose="02010609060101010101" pitchFamily="49" charset="-122"/>
              </a:rPr>
              <a:t>示例</a:t>
            </a:r>
            <a:endParaRPr lang="zh-CN" altLang="en-US" sz="3600" dirty="0">
              <a:latin typeface="黑体" panose="02010609060101010101" pitchFamily="49" charset="-122"/>
              <a:ea typeface="黑体" panose="02010609060101010101" pitchFamily="49" charset="-122"/>
            </a:endParaRPr>
          </a:p>
        </p:txBody>
      </p:sp>
      <p:pic>
        <p:nvPicPr>
          <p:cNvPr id="16" name="Picture 4" descr="图片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829053"/>
            <a:ext cx="4191000" cy="3551238"/>
          </a:xfrm>
          <a:prstGeom prst="rect">
            <a:avLst/>
          </a:prstGeom>
          <a:solidFill>
            <a:schemeClr val="bg1"/>
          </a:solidFill>
          <a:ln>
            <a:noFill/>
          </a:ln>
        </p:spPr>
      </p:pic>
      <p:pic>
        <p:nvPicPr>
          <p:cNvPr id="17" name="Picture 5" descr="图片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1752853"/>
            <a:ext cx="4495800" cy="3663950"/>
          </a:xfrm>
          <a:prstGeom prst="rect">
            <a:avLst/>
          </a:prstGeom>
          <a:solidFill>
            <a:schemeClr val="bg1"/>
          </a:solidFill>
          <a:ln>
            <a:noFill/>
          </a:ln>
        </p:spPr>
      </p:pic>
    </p:spTree>
    <p:extLst>
      <p:ext uri="{BB962C8B-B14F-4D97-AF65-F5344CB8AC3E}">
        <p14:creationId xmlns:p14="http://schemas.microsoft.com/office/powerpoint/2010/main" val="3793376176"/>
      </p:ext>
    </p:extLst>
  </p:cSld>
  <p:clrMapOvr>
    <a:masterClrMapping/>
  </p:clrMapOvr>
  <p:transition spd="slow">
    <p:cove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317575"/>
            <a:ext cx="8476796" cy="4637520"/>
          </a:xfrm>
          <a:prstGeom prst="rect">
            <a:avLst/>
          </a:prstGeom>
          <a:noFill/>
          <a:ln w="9525">
            <a:noFill/>
            <a:miter lim="800000"/>
            <a:headEnd/>
            <a:tailEnd/>
          </a:ln>
        </p:spPr>
        <p:txBody>
          <a:bodyPr/>
          <a:lstStyle/>
          <a:p>
            <a:pPr marL="342900" indent="-342900" eaLnBrk="1" hangingPunct="1">
              <a:lnSpc>
                <a:spcPct val="110000"/>
              </a:lnSpc>
              <a:buClr>
                <a:srgbClr val="FF9300"/>
              </a:buClr>
              <a:buFont typeface="Wingdings" panose="05000000000000000000" pitchFamily="2" charset="2"/>
              <a:buChar char="n"/>
            </a:pPr>
            <a:r>
              <a:rPr lang="zh-CN" altLang="en-US" sz="2400" dirty="0"/>
              <a:t>扫描线算法是确定水平扫描线与多边形的相交区间，把该区间内的所有像素一次性赋以新的颜色值。</a:t>
            </a:r>
          </a:p>
          <a:p>
            <a:pPr marL="342900" indent="-342900" eaLnBrk="1" hangingPunct="1">
              <a:lnSpc>
                <a:spcPct val="110000"/>
              </a:lnSpc>
              <a:buClr>
                <a:srgbClr val="FF9300"/>
              </a:buClr>
              <a:buFont typeface="Wingdings" panose="05000000000000000000" pitchFamily="2" charset="2"/>
              <a:buChar char="n"/>
            </a:pPr>
            <a:r>
              <a:rPr lang="zh-CN" altLang="en-US" sz="2400" dirty="0"/>
              <a:t>该算法充分利用了多边形边界与上下两条相邻扫描线的交点之间的连续性以及同一扫描线上象素之间的连续性。对每条扫描线，分</a:t>
            </a:r>
            <a:r>
              <a:rPr lang="zh-CN" altLang="en-US" sz="2400" b="1" dirty="0">
                <a:solidFill>
                  <a:srgbClr val="FF3300"/>
                </a:solidFill>
              </a:rPr>
              <a:t>四个步骤：</a:t>
            </a:r>
          </a:p>
          <a:p>
            <a:pPr eaLnBrk="1" hangingPunct="1">
              <a:lnSpc>
                <a:spcPct val="110000"/>
              </a:lnSpc>
            </a:pPr>
            <a:r>
              <a:rPr lang="en-US" altLang="zh-CN" sz="2400" b="1" dirty="0">
                <a:solidFill>
                  <a:srgbClr val="0033CC"/>
                </a:solidFill>
              </a:rPr>
              <a:t>1) </a:t>
            </a:r>
            <a:r>
              <a:rPr lang="zh-CN" altLang="en-US" sz="2400" b="1" dirty="0">
                <a:solidFill>
                  <a:srgbClr val="0033CC"/>
                </a:solidFill>
              </a:rPr>
              <a:t>求交点：</a:t>
            </a:r>
            <a:r>
              <a:rPr lang="zh-CN" altLang="en-US" sz="2400" dirty="0"/>
              <a:t>计算当前扫描线与多边形所有边的交点。</a:t>
            </a:r>
          </a:p>
          <a:p>
            <a:pPr eaLnBrk="1" hangingPunct="1">
              <a:lnSpc>
                <a:spcPct val="110000"/>
              </a:lnSpc>
            </a:pPr>
            <a:r>
              <a:rPr lang="en-US" altLang="zh-CN" sz="2400" b="1" dirty="0">
                <a:solidFill>
                  <a:srgbClr val="0033CC"/>
                </a:solidFill>
              </a:rPr>
              <a:t>2) </a:t>
            </a:r>
            <a:r>
              <a:rPr lang="zh-CN" altLang="en-US" sz="2400" b="1" dirty="0">
                <a:solidFill>
                  <a:srgbClr val="0033CC"/>
                </a:solidFill>
              </a:rPr>
              <a:t>排序与配对</a:t>
            </a:r>
            <a:r>
              <a:rPr lang="zh-CN" altLang="en-US" sz="2400" dirty="0"/>
              <a:t>：把所有交点按</a:t>
            </a:r>
            <a:r>
              <a:rPr lang="en-US" altLang="zh-CN" sz="2400" i="1" dirty="0"/>
              <a:t>x</a:t>
            </a:r>
            <a:r>
              <a:rPr lang="zh-CN" altLang="en-US" sz="2400" dirty="0"/>
              <a:t>值递增顺序排序，排序后的交点两两配成区间，如第一个和第二个交点之间为一个区间，第三个和第四个交点之间为一个区间，以此类推；</a:t>
            </a:r>
          </a:p>
          <a:p>
            <a:pPr eaLnBrk="1" hangingPunct="1">
              <a:lnSpc>
                <a:spcPct val="110000"/>
              </a:lnSpc>
            </a:pPr>
            <a:r>
              <a:rPr lang="en-US" altLang="zh-CN" sz="2400" b="1" dirty="0">
                <a:solidFill>
                  <a:srgbClr val="0033CC"/>
                </a:solidFill>
              </a:rPr>
              <a:t>3) </a:t>
            </a:r>
            <a:r>
              <a:rPr lang="zh-CN" altLang="en-US" sz="2400" b="1" dirty="0">
                <a:solidFill>
                  <a:srgbClr val="0033CC"/>
                </a:solidFill>
              </a:rPr>
              <a:t>填色：</a:t>
            </a:r>
            <a:r>
              <a:rPr lang="zh-CN" altLang="en-US" sz="2400" dirty="0"/>
              <a:t>将各区间内的像素值设置为目标颜色值。</a:t>
            </a: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r>
              <a:rPr lang="en-US" altLang="zh-CN" sz="3600" b="1" dirty="0">
                <a:latin typeface="Tahoma" panose="020B0604030504040204" pitchFamily="34" charset="0"/>
                <a:ea typeface="宋体" pitchFamily="2" charset="-122"/>
                <a:cs typeface="Tahoma" panose="020B0604030504040204" pitchFamily="34" charset="0"/>
              </a:rPr>
              <a:t>2. </a:t>
            </a:r>
            <a:r>
              <a:rPr lang="zh-CN" altLang="en-US" sz="3600" b="1" dirty="0">
                <a:latin typeface="黑体" panose="02010609060101010101" pitchFamily="49" charset="-122"/>
                <a:ea typeface="黑体" panose="02010609060101010101" pitchFamily="49" charset="-122"/>
                <a:cs typeface="Tahoma" panose="020B0604030504040204" pitchFamily="34" charset="0"/>
              </a:rPr>
              <a:t>多边形扫描转换算法</a:t>
            </a:r>
            <a:endParaRPr lang="zh-CN" altLang="en-US" sz="3600" b="1" dirty="0">
              <a:solidFill>
                <a:prstClr val="black"/>
              </a:solidFill>
              <a:latin typeface="黑体" panose="02010609060101010101" pitchFamily="49" charset="-122"/>
              <a:ea typeface="黑体" panose="02010609060101010101" pitchFamily="49" charset="-122"/>
              <a:cs typeface="Tahoma" panose="020B0604030504040204" pitchFamily="34" charset="0"/>
            </a:endParaRPr>
          </a:p>
        </p:txBody>
      </p:sp>
    </p:spTree>
    <p:extLst>
      <p:ext uri="{BB962C8B-B14F-4D97-AF65-F5344CB8AC3E}">
        <p14:creationId xmlns:p14="http://schemas.microsoft.com/office/powerpoint/2010/main" val="51743051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lef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left)">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317575"/>
            <a:ext cx="8444139" cy="4637520"/>
          </a:xfrm>
          <a:prstGeom prst="rect">
            <a:avLst/>
          </a:prstGeom>
          <a:noFill/>
          <a:ln w="9525">
            <a:noFill/>
            <a:miter lim="800000"/>
            <a:headEnd/>
            <a:tailEnd/>
          </a:ln>
        </p:spPr>
        <p:txBody>
          <a:bodyPr/>
          <a:lstStyle/>
          <a:p>
            <a:pPr marL="342900" indent="-342900" eaLnBrk="1" hangingPunct="1">
              <a:lnSpc>
                <a:spcPct val="110000"/>
              </a:lnSpc>
              <a:buClr>
                <a:srgbClr val="FF9300"/>
              </a:buClr>
              <a:buFont typeface="Wingdings" panose="05000000000000000000" pitchFamily="2" charset="2"/>
              <a:buChar char="n"/>
            </a:pPr>
            <a:r>
              <a:rPr lang="zh-CN" altLang="en-US" sz="2400" dirty="0"/>
              <a:t>可用增量算法来计算交点</a:t>
            </a:r>
            <a:r>
              <a:rPr lang="zh-CN" altLang="en-US" sz="2400" dirty="0" smtClean="0"/>
              <a:t>。</a:t>
            </a:r>
            <a:endParaRPr lang="zh-CN" altLang="en-US" sz="2400" dirty="0"/>
          </a:p>
          <a:p>
            <a:pPr marL="342900" indent="-342900" eaLnBrk="1" hangingPunct="1">
              <a:buClr>
                <a:srgbClr val="FF9300"/>
              </a:buClr>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假定线段的斜率为</a:t>
            </a:r>
            <a:r>
              <a:rPr lang="en-US" altLang="zh-CN" sz="2400" i="1" dirty="0">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，则上下两条扫描线间直线上</a:t>
            </a:r>
            <a:r>
              <a:rPr lang="en-US" altLang="zh-CN" sz="2400" i="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坐标的变化量是</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，而</a:t>
            </a:r>
            <a:r>
              <a:rPr lang="en-US" altLang="zh-CN"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坐标的变化量是</a:t>
            </a:r>
            <a:r>
              <a:rPr lang="en-US" altLang="zh-CN" sz="2400" dirty="0">
                <a:latin typeface="Times New Roman" panose="02020603050405020304" pitchFamily="18" charset="0"/>
                <a:cs typeface="Times New Roman" panose="02020603050405020304" pitchFamily="18" charset="0"/>
              </a:rPr>
              <a:t>1/</a:t>
            </a:r>
            <a:r>
              <a:rPr lang="en-US" altLang="zh-CN" sz="2400" i="1" dirty="0">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。若已知直线与扫描线</a:t>
            </a:r>
            <a:r>
              <a:rPr lang="en-US" altLang="zh-CN" sz="2400" i="1" dirty="0" err="1">
                <a:latin typeface="Times New Roman" panose="02020603050405020304" pitchFamily="18" charset="0"/>
                <a:cs typeface="Times New Roman" panose="02020603050405020304" pitchFamily="18" charset="0"/>
              </a:rPr>
              <a:t>y</a:t>
            </a:r>
            <a:r>
              <a:rPr lang="en-US" altLang="zh-CN" sz="2400" i="1" baseline="-25000"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相交时的横坐标为</a:t>
            </a:r>
            <a:r>
              <a:rPr lang="en-US" altLang="zh-CN" sz="2400" i="1" dirty="0">
                <a:latin typeface="Times New Roman" panose="02020603050405020304" pitchFamily="18" charset="0"/>
                <a:cs typeface="Times New Roman" panose="02020603050405020304" pitchFamily="18" charset="0"/>
              </a:rPr>
              <a:t>x</a:t>
            </a:r>
            <a:r>
              <a:rPr lang="en-US" altLang="zh-CN" sz="2400" i="1" baseline="-25000" dirty="0">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，则与扫描线</a:t>
            </a:r>
            <a:r>
              <a:rPr lang="en-US" altLang="zh-CN" sz="2400" i="1" dirty="0">
                <a:latin typeface="Times New Roman" panose="02020603050405020304" pitchFamily="18" charset="0"/>
                <a:cs typeface="Times New Roman" panose="02020603050405020304" pitchFamily="18" charset="0"/>
              </a:rPr>
              <a:t>y</a:t>
            </a:r>
            <a:r>
              <a:rPr lang="en-US" altLang="zh-CN" sz="2400" i="1" baseline="-25000" dirty="0">
                <a:latin typeface="Times New Roman" panose="02020603050405020304" pitchFamily="18" charset="0"/>
                <a:cs typeface="Times New Roman" panose="02020603050405020304" pitchFamily="18" charset="0"/>
              </a:rPr>
              <a:t>i</a:t>
            </a:r>
            <a:r>
              <a:rPr lang="en-US" altLang="zh-CN" sz="2400" i="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相交时的横坐标为</a:t>
            </a:r>
            <a:r>
              <a:rPr lang="en-US" altLang="zh-CN" sz="2400" i="1" dirty="0">
                <a:latin typeface="Times New Roman" panose="02020603050405020304" pitchFamily="18" charset="0"/>
                <a:cs typeface="Times New Roman" panose="02020603050405020304" pitchFamily="18" charset="0"/>
              </a:rPr>
              <a:t>x</a:t>
            </a:r>
            <a:r>
              <a:rPr lang="en-US" altLang="zh-CN" sz="2400" i="1" baseline="-25000" dirty="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，而</a:t>
            </a:r>
            <a:r>
              <a:rPr lang="en-US" altLang="zh-CN" sz="2400" i="1" dirty="0">
                <a:latin typeface="Times New Roman" panose="02020603050405020304" pitchFamily="18" charset="0"/>
                <a:cs typeface="Times New Roman" panose="02020603050405020304" pitchFamily="18" charset="0"/>
              </a:rPr>
              <a:t>x</a:t>
            </a:r>
            <a:r>
              <a:rPr lang="en-US" altLang="zh-CN" sz="2400" i="1" baseline="-25000" dirty="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+1 =</a:t>
            </a:r>
            <a:r>
              <a:rPr lang="en-US" altLang="zh-CN" sz="2400" i="1" dirty="0">
                <a:latin typeface="Times New Roman" panose="02020603050405020304" pitchFamily="18" charset="0"/>
                <a:cs typeface="Times New Roman" panose="02020603050405020304" pitchFamily="18" charset="0"/>
              </a:rPr>
              <a:t>x</a:t>
            </a:r>
            <a:r>
              <a:rPr lang="en-US" altLang="zh-CN" sz="2400" i="1" baseline="-25000" dirty="0">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+ 1/</a:t>
            </a:r>
            <a:r>
              <a:rPr lang="en-US" altLang="zh-CN" sz="2400" i="1" dirty="0">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 </a:t>
            </a:r>
          </a:p>
          <a:p>
            <a:pPr eaLnBrk="1" hangingPunct="1">
              <a:lnSpc>
                <a:spcPct val="110000"/>
              </a:lnSpc>
            </a:pPr>
            <a:endParaRPr lang="zh-CN" altLang="en-US" sz="2400" dirty="0"/>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r>
              <a:rPr lang="en-US" altLang="zh-CN" sz="3600" b="1" dirty="0">
                <a:latin typeface="Tahoma" panose="020B0604030504040204" pitchFamily="34" charset="0"/>
                <a:ea typeface="宋体" pitchFamily="2" charset="-122"/>
                <a:cs typeface="Tahoma" panose="020B0604030504040204" pitchFamily="34" charset="0"/>
              </a:rPr>
              <a:t>2. </a:t>
            </a:r>
            <a:r>
              <a:rPr lang="zh-CN" altLang="en-US" sz="3600" b="1" dirty="0">
                <a:latin typeface="黑体" panose="02010609060101010101" pitchFamily="49" charset="-122"/>
                <a:ea typeface="黑体" panose="02010609060101010101" pitchFamily="49" charset="-122"/>
                <a:cs typeface="Tahoma" panose="020B0604030504040204" pitchFamily="34" charset="0"/>
              </a:rPr>
              <a:t>多边形扫描转换算法</a:t>
            </a:r>
            <a:endParaRPr lang="zh-CN" altLang="en-US" sz="3600" b="1" dirty="0">
              <a:solidFill>
                <a:prstClr val="black"/>
              </a:solidFill>
              <a:latin typeface="黑体" panose="02010609060101010101" pitchFamily="49" charset="-122"/>
              <a:ea typeface="黑体" panose="02010609060101010101" pitchFamily="49" charset="-122"/>
              <a:cs typeface="Tahoma" panose="020B0604030504040204" pitchFamily="34" charset="0"/>
            </a:endParaRPr>
          </a:p>
        </p:txBody>
      </p:sp>
      <p:grpSp>
        <p:nvGrpSpPr>
          <p:cNvPr id="3" name="组合 2"/>
          <p:cNvGrpSpPr/>
          <p:nvPr/>
        </p:nvGrpSpPr>
        <p:grpSpPr>
          <a:xfrm>
            <a:off x="527715" y="3318374"/>
            <a:ext cx="3804799" cy="3262349"/>
            <a:chOff x="527715" y="3318374"/>
            <a:chExt cx="3804799" cy="3262349"/>
          </a:xfrm>
        </p:grpSpPr>
        <p:sp>
          <p:nvSpPr>
            <p:cNvPr id="2" name="矩形 1"/>
            <p:cNvSpPr/>
            <p:nvPr/>
          </p:nvSpPr>
          <p:spPr>
            <a:xfrm>
              <a:off x="527715" y="3318374"/>
              <a:ext cx="3804799" cy="30881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Group 4"/>
            <p:cNvGrpSpPr>
              <a:grpSpLocks/>
            </p:cNvGrpSpPr>
            <p:nvPr/>
          </p:nvGrpSpPr>
          <p:grpSpPr bwMode="auto">
            <a:xfrm>
              <a:off x="817692" y="3532723"/>
              <a:ext cx="3276600" cy="3048000"/>
              <a:chOff x="2088" y="2063"/>
              <a:chExt cx="3522" cy="2652"/>
            </a:xfrm>
          </p:grpSpPr>
          <p:sp>
            <p:nvSpPr>
              <p:cNvPr id="7" name="Text Box 5"/>
              <p:cNvSpPr txBox="1">
                <a:spLocks noChangeArrowheads="1"/>
              </p:cNvSpPr>
              <p:nvPr/>
            </p:nvSpPr>
            <p:spPr bwMode="auto">
              <a:xfrm>
                <a:off x="3034" y="4258"/>
                <a:ext cx="641" cy="45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i="1">
                    <a:solidFill>
                      <a:srgbClr val="000000"/>
                    </a:solidFill>
                    <a:latin typeface="Times New Roman" panose="02020603050405020304" pitchFamily="18" charset="0"/>
                  </a:rPr>
                  <a:t>x</a:t>
                </a:r>
                <a:r>
                  <a:rPr lang="en-US" altLang="zh-CN" sz="1200" i="1" baseline="-25000">
                    <a:solidFill>
                      <a:srgbClr val="000000"/>
                    </a:solidFill>
                    <a:latin typeface="Times New Roman" panose="02020603050405020304" pitchFamily="18" charset="0"/>
                  </a:rPr>
                  <a:t>i</a:t>
                </a:r>
                <a:endParaRPr lang="en-US" altLang="zh-CN"/>
              </a:p>
            </p:txBody>
          </p:sp>
          <p:sp>
            <p:nvSpPr>
              <p:cNvPr id="8" name="Text Box 6"/>
              <p:cNvSpPr txBox="1">
                <a:spLocks noChangeArrowheads="1"/>
              </p:cNvSpPr>
              <p:nvPr/>
            </p:nvSpPr>
            <p:spPr bwMode="auto">
              <a:xfrm>
                <a:off x="4313" y="4258"/>
                <a:ext cx="1297" cy="45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200" i="1">
                    <a:solidFill>
                      <a:srgbClr val="000000"/>
                    </a:solidFill>
                    <a:latin typeface="Times New Roman" panose="02020603050405020304" pitchFamily="18" charset="0"/>
                  </a:rPr>
                  <a:t>x</a:t>
                </a:r>
                <a:r>
                  <a:rPr lang="en-US" altLang="zh-CN" sz="1200" i="1" baseline="-25000">
                    <a:solidFill>
                      <a:srgbClr val="000000"/>
                    </a:solidFill>
                    <a:latin typeface="Times New Roman" panose="02020603050405020304" pitchFamily="18" charset="0"/>
                  </a:rPr>
                  <a:t>i</a:t>
                </a:r>
                <a:r>
                  <a:rPr lang="en-US" altLang="zh-CN" sz="1200" baseline="-25000">
                    <a:solidFill>
                      <a:srgbClr val="000000"/>
                    </a:solidFill>
                    <a:latin typeface="Times New Roman" panose="02020603050405020304" pitchFamily="18" charset="0"/>
                  </a:rPr>
                  <a:t>+1</a:t>
                </a:r>
                <a:endParaRPr lang="en-US" altLang="zh-CN"/>
              </a:p>
            </p:txBody>
          </p:sp>
          <p:sp>
            <p:nvSpPr>
              <p:cNvPr id="11" name="Line 7"/>
              <p:cNvSpPr>
                <a:spLocks noChangeShapeType="1"/>
              </p:cNvSpPr>
              <p:nvPr/>
            </p:nvSpPr>
            <p:spPr bwMode="auto">
              <a:xfrm>
                <a:off x="2719" y="2821"/>
                <a:ext cx="24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8"/>
              <p:cNvSpPr>
                <a:spLocks noChangeShapeType="1"/>
              </p:cNvSpPr>
              <p:nvPr/>
            </p:nvSpPr>
            <p:spPr bwMode="auto">
              <a:xfrm>
                <a:off x="2719" y="3732"/>
                <a:ext cx="241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9"/>
              <p:cNvSpPr>
                <a:spLocks noChangeShapeType="1"/>
              </p:cNvSpPr>
              <p:nvPr/>
            </p:nvSpPr>
            <p:spPr bwMode="auto">
              <a:xfrm flipV="1">
                <a:off x="2666" y="2316"/>
                <a:ext cx="2577" cy="18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Oval 10"/>
              <p:cNvSpPr>
                <a:spLocks noChangeArrowheads="1"/>
              </p:cNvSpPr>
              <p:nvPr/>
            </p:nvSpPr>
            <p:spPr bwMode="auto">
              <a:xfrm>
                <a:off x="3192" y="3680"/>
                <a:ext cx="104" cy="102"/>
              </a:xfrm>
              <a:prstGeom prst="ellipse">
                <a:avLst/>
              </a:prstGeom>
              <a:solidFill>
                <a:srgbClr val="000000"/>
              </a:solidFill>
              <a:ln w="9525">
                <a:solidFill>
                  <a:srgbClr val="000000"/>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Oval 11"/>
              <p:cNvSpPr>
                <a:spLocks noChangeArrowheads="1"/>
              </p:cNvSpPr>
              <p:nvPr/>
            </p:nvSpPr>
            <p:spPr bwMode="auto">
              <a:xfrm>
                <a:off x="4507" y="2770"/>
                <a:ext cx="105" cy="102"/>
              </a:xfrm>
              <a:prstGeom prst="ellipse">
                <a:avLst/>
              </a:prstGeom>
              <a:solidFill>
                <a:srgbClr val="000000"/>
              </a:solidFill>
              <a:ln w="9525">
                <a:solidFill>
                  <a:srgbClr val="000000"/>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 name="Text Box 12"/>
              <p:cNvSpPr txBox="1">
                <a:spLocks noChangeArrowheads="1"/>
              </p:cNvSpPr>
              <p:nvPr/>
            </p:nvSpPr>
            <p:spPr bwMode="auto">
              <a:xfrm>
                <a:off x="2298" y="3493"/>
                <a:ext cx="762" cy="73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100" i="1">
                    <a:solidFill>
                      <a:srgbClr val="000000"/>
                    </a:solidFill>
                    <a:latin typeface="Times New Roman" panose="02020603050405020304" pitchFamily="18" charset="0"/>
                  </a:rPr>
                  <a:t>y</a:t>
                </a:r>
                <a:r>
                  <a:rPr lang="en-US" altLang="zh-CN" sz="1100" i="1" baseline="-25000">
                    <a:solidFill>
                      <a:srgbClr val="000000"/>
                    </a:solidFill>
                    <a:latin typeface="Times New Roman" panose="02020603050405020304" pitchFamily="18" charset="0"/>
                  </a:rPr>
                  <a:t>i</a:t>
                </a:r>
                <a:endParaRPr lang="en-US" altLang="zh-CN"/>
              </a:p>
            </p:txBody>
          </p:sp>
          <p:sp>
            <p:nvSpPr>
              <p:cNvPr id="17" name="Text Box 13"/>
              <p:cNvSpPr txBox="1">
                <a:spLocks noChangeArrowheads="1"/>
              </p:cNvSpPr>
              <p:nvPr/>
            </p:nvSpPr>
            <p:spPr bwMode="auto">
              <a:xfrm>
                <a:off x="2200" y="2627"/>
                <a:ext cx="815" cy="59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1100" i="1">
                    <a:solidFill>
                      <a:srgbClr val="000000"/>
                    </a:solidFill>
                    <a:latin typeface="Times New Roman" panose="02020603050405020304" pitchFamily="18" charset="0"/>
                  </a:rPr>
                  <a:t>y</a:t>
                </a:r>
                <a:r>
                  <a:rPr lang="en-US" altLang="zh-CN" sz="1100" i="1" baseline="-25000">
                    <a:solidFill>
                      <a:srgbClr val="000000"/>
                    </a:solidFill>
                    <a:latin typeface="Times New Roman" panose="02020603050405020304" pitchFamily="18" charset="0"/>
                  </a:rPr>
                  <a:t>i+</a:t>
                </a:r>
                <a:r>
                  <a:rPr lang="en-US" altLang="zh-CN" sz="1100" baseline="-25000">
                    <a:solidFill>
                      <a:srgbClr val="000000"/>
                    </a:solidFill>
                    <a:latin typeface="Times New Roman" panose="02020603050405020304" pitchFamily="18" charset="0"/>
                  </a:rPr>
                  <a:t>1</a:t>
                </a:r>
                <a:endParaRPr lang="en-US" altLang="zh-CN"/>
              </a:p>
            </p:txBody>
          </p:sp>
          <p:sp>
            <p:nvSpPr>
              <p:cNvPr id="18" name="Line 14"/>
              <p:cNvSpPr>
                <a:spLocks noChangeShapeType="1"/>
              </p:cNvSpPr>
              <p:nvPr/>
            </p:nvSpPr>
            <p:spPr bwMode="auto">
              <a:xfrm>
                <a:off x="4561" y="2164"/>
                <a:ext cx="0" cy="212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5"/>
              <p:cNvSpPr>
                <a:spLocks noChangeShapeType="1"/>
              </p:cNvSpPr>
              <p:nvPr/>
            </p:nvSpPr>
            <p:spPr bwMode="auto">
              <a:xfrm>
                <a:off x="3245" y="2164"/>
                <a:ext cx="0" cy="212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6"/>
              <p:cNvSpPr>
                <a:spLocks noChangeShapeType="1"/>
              </p:cNvSpPr>
              <p:nvPr/>
            </p:nvSpPr>
            <p:spPr bwMode="auto">
              <a:xfrm>
                <a:off x="2088" y="4287"/>
                <a:ext cx="33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17"/>
              <p:cNvSpPr>
                <a:spLocks noChangeShapeType="1"/>
              </p:cNvSpPr>
              <p:nvPr/>
            </p:nvSpPr>
            <p:spPr bwMode="auto">
              <a:xfrm flipV="1">
                <a:off x="2088" y="2063"/>
                <a:ext cx="0" cy="22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AutoShape 18"/>
              <p:cNvSpPr>
                <a:spLocks/>
              </p:cNvSpPr>
              <p:nvPr/>
            </p:nvSpPr>
            <p:spPr bwMode="auto">
              <a:xfrm>
                <a:off x="4664" y="2871"/>
                <a:ext cx="196" cy="809"/>
              </a:xfrm>
              <a:prstGeom prst="rightBrace">
                <a:avLst>
                  <a:gd name="adj1" fmla="val 34396"/>
                  <a:gd name="adj2" fmla="val 50000"/>
                </a:avLst>
              </a:prstGeom>
              <a:noFill/>
              <a:ln w="9525">
                <a:solidFill>
                  <a:srgbClr val="000000"/>
                </a:solidFill>
                <a:round/>
                <a:headEnd/>
                <a:tailEnd/>
              </a:ln>
              <a:extLst>
                <a:ext uri="{909E8E84-426E-40DD-AFC4-6F175D3DCCD1}">
                  <a14:hiddenFill xmlns:a14="http://schemas.microsoft.com/office/drawing/2010/main">
                    <a:solidFill>
                      <a:srgbClr val="BBE0E3"/>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 name="Text Box 19"/>
              <p:cNvSpPr txBox="1">
                <a:spLocks noChangeArrowheads="1"/>
              </p:cNvSpPr>
              <p:nvPr/>
            </p:nvSpPr>
            <p:spPr bwMode="auto">
              <a:xfrm>
                <a:off x="4754" y="2990"/>
                <a:ext cx="826" cy="572"/>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l-GR" altLang="zh-CN" sz="1200">
                    <a:solidFill>
                      <a:srgbClr val="000000"/>
                    </a:solidFill>
                    <a:latin typeface="Times New Roman" panose="02020603050405020304" pitchFamily="18" charset="0"/>
                  </a:rPr>
                  <a:t>Δ</a:t>
                </a:r>
                <a:r>
                  <a:rPr lang="en-US" altLang="zh-CN" sz="1200" i="1">
                    <a:solidFill>
                      <a:srgbClr val="000000"/>
                    </a:solidFill>
                    <a:latin typeface="Times New Roman" panose="02020603050405020304" pitchFamily="18" charset="0"/>
                  </a:rPr>
                  <a:t>y</a:t>
                </a:r>
                <a:endParaRPr lang="en-US" altLang="zh-CN"/>
              </a:p>
            </p:txBody>
          </p:sp>
        </p:grpSp>
      </p:grpSp>
      <p:grpSp>
        <p:nvGrpSpPr>
          <p:cNvPr id="24" name="Group 20"/>
          <p:cNvGrpSpPr>
            <a:grpSpLocks/>
          </p:cNvGrpSpPr>
          <p:nvPr/>
        </p:nvGrpSpPr>
        <p:grpSpPr bwMode="auto">
          <a:xfrm>
            <a:off x="4436650" y="2994438"/>
            <a:ext cx="4038600" cy="3733800"/>
            <a:chOff x="2362" y="3003"/>
            <a:chExt cx="3756" cy="2882"/>
          </a:xfrm>
          <a:solidFill>
            <a:schemeClr val="bg1"/>
          </a:solidFill>
        </p:grpSpPr>
        <p:grpSp>
          <p:nvGrpSpPr>
            <p:cNvPr id="25" name="Group 21"/>
            <p:cNvGrpSpPr>
              <a:grpSpLocks/>
            </p:cNvGrpSpPr>
            <p:nvPr/>
          </p:nvGrpSpPr>
          <p:grpSpPr bwMode="auto">
            <a:xfrm>
              <a:off x="2362" y="3003"/>
              <a:ext cx="3479" cy="2882"/>
              <a:chOff x="431" y="482"/>
              <a:chExt cx="4717" cy="3613"/>
            </a:xfrm>
            <a:grpFill/>
          </p:grpSpPr>
          <p:grpSp>
            <p:nvGrpSpPr>
              <p:cNvPr id="27" name="Group 22"/>
              <p:cNvGrpSpPr>
                <a:grpSpLocks/>
              </p:cNvGrpSpPr>
              <p:nvPr/>
            </p:nvGrpSpPr>
            <p:grpSpPr bwMode="auto">
              <a:xfrm>
                <a:off x="431" y="482"/>
                <a:ext cx="4717" cy="3613"/>
                <a:chOff x="431" y="491"/>
                <a:chExt cx="4717" cy="3613"/>
              </a:xfrm>
              <a:grpFill/>
            </p:grpSpPr>
            <p:pic>
              <p:nvPicPr>
                <p:cNvPr id="34" name="Pictur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 y="618"/>
                  <a:ext cx="4717" cy="3486"/>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 name="Line 24"/>
                <p:cNvSpPr>
                  <a:spLocks noChangeShapeType="1"/>
                </p:cNvSpPr>
                <p:nvPr/>
              </p:nvSpPr>
              <p:spPr bwMode="auto">
                <a:xfrm flipV="1">
                  <a:off x="1047" y="491"/>
                  <a:ext cx="0" cy="3220"/>
                </a:xfrm>
                <a:prstGeom prst="line">
                  <a:avLst/>
                </a:prstGeom>
                <a:grpFill/>
                <a:ln w="9525">
                  <a:solidFill>
                    <a:srgbClr val="000000"/>
                  </a:solidFill>
                  <a:round/>
                  <a:headEnd/>
                  <a:tailEnd type="triangle" w="med" len="med"/>
                </a:ln>
                <a:extLst/>
              </p:spPr>
              <p:txBody>
                <a:bodyPr/>
                <a:lstStyle/>
                <a:p>
                  <a:endParaRPr lang="zh-CN" altLang="en-US"/>
                </a:p>
              </p:txBody>
            </p:sp>
            <p:sp>
              <p:nvSpPr>
                <p:cNvPr id="36" name="Line 25"/>
                <p:cNvSpPr>
                  <a:spLocks noChangeShapeType="1"/>
                </p:cNvSpPr>
                <p:nvPr/>
              </p:nvSpPr>
              <p:spPr bwMode="auto">
                <a:xfrm>
                  <a:off x="1093" y="3720"/>
                  <a:ext cx="3856" cy="0"/>
                </a:xfrm>
                <a:prstGeom prst="line">
                  <a:avLst/>
                </a:prstGeom>
                <a:grpFill/>
                <a:ln w="9525">
                  <a:solidFill>
                    <a:srgbClr val="000000"/>
                  </a:solidFill>
                  <a:round/>
                  <a:headEnd/>
                  <a:tailEnd type="triangle" w="med" len="med"/>
                </a:ln>
                <a:extLst/>
              </p:spPr>
              <p:txBody>
                <a:bodyPr/>
                <a:lstStyle/>
                <a:p>
                  <a:endParaRPr lang="zh-CN" altLang="en-US"/>
                </a:p>
              </p:txBody>
            </p:sp>
          </p:grpSp>
          <p:sp>
            <p:nvSpPr>
              <p:cNvPr id="28" name="Line 26"/>
              <p:cNvSpPr>
                <a:spLocks noChangeShapeType="1"/>
              </p:cNvSpPr>
              <p:nvPr/>
            </p:nvSpPr>
            <p:spPr bwMode="auto">
              <a:xfrm>
                <a:off x="1020" y="1815"/>
                <a:ext cx="3947" cy="0"/>
              </a:xfrm>
              <a:prstGeom prst="line">
                <a:avLst/>
              </a:prstGeom>
              <a:grpFill/>
              <a:ln w="9525">
                <a:solidFill>
                  <a:srgbClr val="FF0000"/>
                </a:solidFill>
                <a:prstDash val="dash"/>
                <a:round/>
                <a:headEnd/>
                <a:tailEnd/>
              </a:ln>
              <a:extLst/>
            </p:spPr>
            <p:txBody>
              <a:bodyPr/>
              <a:lstStyle/>
              <a:p>
                <a:endParaRPr lang="zh-CN" altLang="en-US"/>
              </a:p>
            </p:txBody>
          </p:sp>
          <p:grpSp>
            <p:nvGrpSpPr>
              <p:cNvPr id="29" name="Group 27"/>
              <p:cNvGrpSpPr>
                <a:grpSpLocks/>
              </p:cNvGrpSpPr>
              <p:nvPr/>
            </p:nvGrpSpPr>
            <p:grpSpPr bwMode="auto">
              <a:xfrm>
                <a:off x="1519" y="1770"/>
                <a:ext cx="2949" cy="91"/>
                <a:chOff x="1519" y="1797"/>
                <a:chExt cx="2949" cy="91"/>
              </a:xfrm>
              <a:grpFill/>
            </p:grpSpPr>
            <p:sp>
              <p:nvSpPr>
                <p:cNvPr id="30" name="Oval 28"/>
                <p:cNvSpPr>
                  <a:spLocks noChangeArrowheads="1"/>
                </p:cNvSpPr>
                <p:nvPr/>
              </p:nvSpPr>
              <p:spPr bwMode="auto">
                <a:xfrm>
                  <a:off x="4377" y="1797"/>
                  <a:ext cx="91" cy="91"/>
                </a:xfrm>
                <a:prstGeom prst="ellipse">
                  <a:avLst/>
                </a:prstGeom>
                <a:solidFill>
                  <a:srgbClr val="FF0000"/>
                </a:solidFill>
                <a:ln w="9525">
                  <a:solidFill>
                    <a:srgbClr val="000000"/>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Oval 29"/>
                <p:cNvSpPr>
                  <a:spLocks noChangeArrowheads="1"/>
                </p:cNvSpPr>
                <p:nvPr/>
              </p:nvSpPr>
              <p:spPr bwMode="auto">
                <a:xfrm>
                  <a:off x="3198" y="1797"/>
                  <a:ext cx="91" cy="91"/>
                </a:xfrm>
                <a:prstGeom prst="ellipse">
                  <a:avLst/>
                </a:prstGeom>
                <a:solidFill>
                  <a:srgbClr val="FF0000"/>
                </a:solidFill>
                <a:ln w="9525">
                  <a:solidFill>
                    <a:srgbClr val="000000"/>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Oval 30"/>
                <p:cNvSpPr>
                  <a:spLocks noChangeArrowheads="1"/>
                </p:cNvSpPr>
                <p:nvPr/>
              </p:nvSpPr>
              <p:spPr bwMode="auto">
                <a:xfrm>
                  <a:off x="1519" y="1797"/>
                  <a:ext cx="91" cy="91"/>
                </a:xfrm>
                <a:prstGeom prst="ellipse">
                  <a:avLst/>
                </a:prstGeom>
                <a:solidFill>
                  <a:srgbClr val="FF0000"/>
                </a:solidFill>
                <a:ln w="9525">
                  <a:solidFill>
                    <a:srgbClr val="000000"/>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 name="Oval 31"/>
                <p:cNvSpPr>
                  <a:spLocks noChangeArrowheads="1"/>
                </p:cNvSpPr>
                <p:nvPr/>
              </p:nvSpPr>
              <p:spPr bwMode="auto">
                <a:xfrm>
                  <a:off x="2154" y="1797"/>
                  <a:ext cx="91" cy="91"/>
                </a:xfrm>
                <a:prstGeom prst="ellipse">
                  <a:avLst/>
                </a:prstGeom>
                <a:solidFill>
                  <a:srgbClr val="FF0000"/>
                </a:solidFill>
                <a:ln w="9525">
                  <a:solidFill>
                    <a:srgbClr val="000000"/>
                  </a:solidFill>
                  <a:round/>
                  <a:headEnd/>
                  <a:tailEnd/>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26" name="Text Box 32"/>
            <p:cNvSpPr txBox="1">
              <a:spLocks noChangeArrowheads="1"/>
            </p:cNvSpPr>
            <p:nvPr/>
          </p:nvSpPr>
          <p:spPr bwMode="auto">
            <a:xfrm>
              <a:off x="5319" y="3855"/>
              <a:ext cx="799" cy="483"/>
            </a:xfrm>
            <a:prstGeom prst="rect">
              <a:avLst/>
            </a:prstGeom>
            <a:noFill/>
            <a:ln w="9525">
              <a:no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200" dirty="0">
                  <a:solidFill>
                    <a:srgbClr val="000000"/>
                  </a:solidFill>
                </a:rPr>
                <a:t>扫描线</a:t>
              </a:r>
              <a:endParaRPr lang="zh-CN" altLang="en-US" sz="1200" dirty="0"/>
            </a:p>
          </p:txBody>
        </p:sp>
      </p:grpSp>
    </p:spTree>
    <p:extLst>
      <p:ext uri="{BB962C8B-B14F-4D97-AF65-F5344CB8AC3E}">
        <p14:creationId xmlns:p14="http://schemas.microsoft.com/office/powerpoint/2010/main" val="347629359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317575"/>
            <a:ext cx="8476796" cy="4637520"/>
          </a:xfrm>
          <a:prstGeom prst="rect">
            <a:avLst/>
          </a:prstGeom>
          <a:noFill/>
          <a:ln w="9525">
            <a:noFill/>
            <a:miter lim="800000"/>
            <a:headEnd/>
            <a:tailEnd/>
          </a:ln>
        </p:spPr>
        <p:txBody>
          <a:bodyPr/>
          <a:lstStyle/>
          <a:p>
            <a:pPr marL="342900" indent="-342900" eaLnBrk="1" hangingPunct="1">
              <a:lnSpc>
                <a:spcPct val="110000"/>
              </a:lnSpc>
              <a:buClr>
                <a:srgbClr val="FF9300"/>
              </a:buClr>
              <a:buFont typeface="Wingdings" panose="05000000000000000000" pitchFamily="2" charset="2"/>
              <a:buChar char="n"/>
            </a:pPr>
            <a:r>
              <a:rPr lang="zh-CN" altLang="en-US" sz="2400" dirty="0" smtClean="0">
                <a:latin typeface="Times New Roman" panose="02020603050405020304" pitchFamily="18" charset="0"/>
                <a:cs typeface="Times New Roman" panose="02020603050405020304" pitchFamily="18" charset="0"/>
              </a:rPr>
              <a:t>把</a:t>
            </a:r>
            <a:r>
              <a:rPr lang="zh-CN" altLang="en-US" sz="2400" dirty="0">
                <a:latin typeface="Times New Roman" panose="02020603050405020304" pitchFamily="18" charset="0"/>
                <a:cs typeface="Times New Roman" panose="02020603050405020304" pitchFamily="18" charset="0"/>
              </a:rPr>
              <a:t>与当前扫描线有交点的边叫做</a:t>
            </a:r>
            <a:r>
              <a:rPr lang="zh-CN" altLang="en-US" sz="2400" b="1" dirty="0">
                <a:solidFill>
                  <a:srgbClr val="0033CC"/>
                </a:solidFill>
                <a:latin typeface="Times New Roman" panose="02020603050405020304" pitchFamily="18" charset="0"/>
                <a:cs typeface="Times New Roman" panose="02020603050405020304" pitchFamily="18" charset="0"/>
              </a:rPr>
              <a:t>活动边</a:t>
            </a:r>
            <a:r>
              <a:rPr lang="zh-CN" altLang="en-US" sz="2400" dirty="0">
                <a:latin typeface="Times New Roman" panose="02020603050405020304" pitchFamily="18" charset="0"/>
                <a:cs typeface="Times New Roman" panose="02020603050405020304" pitchFamily="18" charset="0"/>
              </a:rPr>
              <a:t>，把活动边的信息按与扫描线的交点</a:t>
            </a:r>
            <a:r>
              <a:rPr lang="en-US" altLang="zh-CN"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坐标递增的顺序存放在一个链表中，这个链表叫</a:t>
            </a:r>
            <a:r>
              <a:rPr lang="zh-CN" altLang="en-US" sz="2400" b="1" dirty="0">
                <a:solidFill>
                  <a:srgbClr val="0033CC"/>
                </a:solidFill>
                <a:latin typeface="Times New Roman" panose="02020603050405020304" pitchFamily="18" charset="0"/>
                <a:cs typeface="Times New Roman" panose="02020603050405020304" pitchFamily="18" charset="0"/>
              </a:rPr>
              <a:t>活动边表</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AET</a:t>
            </a:r>
            <a:r>
              <a:rPr lang="zh-CN" altLang="en-US" sz="2400" dirty="0">
                <a:latin typeface="Times New Roman" panose="02020603050405020304" pitchFamily="18" charset="0"/>
                <a:cs typeface="Times New Roman" panose="02020603050405020304" pitchFamily="18" charset="0"/>
              </a:rPr>
              <a:t>）。即</a:t>
            </a:r>
            <a:r>
              <a:rPr lang="en-US" altLang="zh-CN" sz="2400" dirty="0">
                <a:latin typeface="Times New Roman" panose="02020603050405020304" pitchFamily="18" charset="0"/>
                <a:cs typeface="Times New Roman" panose="02020603050405020304" pitchFamily="18" charset="0"/>
              </a:rPr>
              <a:t>AET</a:t>
            </a:r>
            <a:r>
              <a:rPr lang="zh-CN" altLang="en-US" sz="2400" dirty="0">
                <a:latin typeface="Times New Roman" panose="02020603050405020304" pitchFamily="18" charset="0"/>
                <a:cs typeface="Times New Roman" panose="02020603050405020304" pitchFamily="18" charset="0"/>
              </a:rPr>
              <a:t>中的每个结点表示一条处于激活状态的边。</a:t>
            </a:r>
          </a:p>
          <a:p>
            <a:pPr marL="342900" indent="-342900" eaLnBrk="1" hangingPunct="1">
              <a:lnSpc>
                <a:spcPct val="110000"/>
              </a:lnSpc>
              <a:buClr>
                <a:srgbClr val="FF9300"/>
              </a:buClr>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为了对边结点实施有效的激活和取消激活操作，需要建立一个存储桶表，称为</a:t>
            </a:r>
            <a:r>
              <a:rPr lang="zh-CN" altLang="en-US" sz="2400" b="1" dirty="0">
                <a:solidFill>
                  <a:srgbClr val="0000FF"/>
                </a:solidFill>
                <a:latin typeface="Times New Roman" panose="02020603050405020304" pitchFamily="18" charset="0"/>
                <a:cs typeface="Times New Roman" panose="02020603050405020304" pitchFamily="18" charset="0"/>
              </a:rPr>
              <a:t>边表</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ET</a:t>
            </a:r>
            <a:r>
              <a:rPr lang="zh-CN" altLang="en-US" sz="2400" dirty="0">
                <a:latin typeface="Times New Roman" panose="02020603050405020304" pitchFamily="18" charset="0"/>
                <a:cs typeface="Times New Roman" panose="02020603050405020304" pitchFamily="18" charset="0"/>
              </a:rPr>
              <a:t>）。</a:t>
            </a:r>
          </a:p>
          <a:p>
            <a:pPr marL="342900" indent="-342900" eaLnBrk="1" hangingPunct="1">
              <a:lnSpc>
                <a:spcPct val="110000"/>
              </a:lnSpc>
              <a:buClr>
                <a:srgbClr val="FF9300"/>
              </a:buClr>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存储桶表中每一个存储桶代表一条</a:t>
            </a:r>
            <a:r>
              <a:rPr lang="zh-CN" altLang="en-US" sz="2400" b="1" dirty="0">
                <a:solidFill>
                  <a:srgbClr val="0000FF"/>
                </a:solidFill>
                <a:latin typeface="Times New Roman" panose="02020603050405020304" pitchFamily="18" charset="0"/>
                <a:cs typeface="Times New Roman" panose="02020603050405020304" pitchFamily="18" charset="0"/>
              </a:rPr>
              <a:t>扫描线</a:t>
            </a:r>
            <a:r>
              <a:rPr lang="zh-CN" altLang="en-US" sz="2400" dirty="0">
                <a:latin typeface="Times New Roman" panose="02020603050405020304" pitchFamily="18" charset="0"/>
                <a:cs typeface="Times New Roman" panose="02020603050405020304" pitchFamily="18" charset="0"/>
              </a:rPr>
              <a:t>。每个存储桶要么为空，要么存放的是若干存放边信息的结点（与</a:t>
            </a:r>
            <a:r>
              <a:rPr lang="en-US" altLang="zh-CN" sz="2400" dirty="0">
                <a:latin typeface="Times New Roman" panose="02020603050405020304" pitchFamily="18" charset="0"/>
                <a:cs typeface="Times New Roman" panose="02020603050405020304" pitchFamily="18" charset="0"/>
              </a:rPr>
              <a:t>AET</a:t>
            </a:r>
            <a:r>
              <a:rPr lang="zh-CN" altLang="en-US" sz="2400" dirty="0">
                <a:latin typeface="Times New Roman" panose="02020603050405020304" pitchFamily="18" charset="0"/>
                <a:cs typeface="Times New Roman" panose="02020603050405020304" pitchFamily="18" charset="0"/>
              </a:rPr>
              <a:t>中的结点结构完全相同）</a:t>
            </a:r>
            <a:r>
              <a:rPr lang="zh-CN" altLang="en-US" sz="2400" dirty="0" smtClean="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r>
              <a:rPr lang="en-US" altLang="zh-CN" sz="3600" b="1" dirty="0">
                <a:latin typeface="Tahoma" panose="020B0604030504040204" pitchFamily="34" charset="0"/>
                <a:ea typeface="宋体" pitchFamily="2" charset="-122"/>
                <a:cs typeface="Tahoma" panose="020B0604030504040204" pitchFamily="34" charset="0"/>
              </a:rPr>
              <a:t>2. </a:t>
            </a:r>
            <a:r>
              <a:rPr lang="zh-CN" altLang="en-US" sz="3600" b="1" dirty="0">
                <a:latin typeface="黑体" panose="02010609060101010101" pitchFamily="49" charset="-122"/>
                <a:ea typeface="黑体" panose="02010609060101010101" pitchFamily="49" charset="-122"/>
                <a:cs typeface="Tahoma" panose="020B0604030504040204" pitchFamily="34" charset="0"/>
              </a:rPr>
              <a:t>多边形扫描转换算法</a:t>
            </a:r>
            <a:endParaRPr lang="zh-CN" altLang="en-US" sz="3600" b="1" dirty="0">
              <a:solidFill>
                <a:prstClr val="black"/>
              </a:solidFill>
              <a:latin typeface="黑体" panose="02010609060101010101" pitchFamily="49" charset="-122"/>
              <a:ea typeface="黑体" panose="02010609060101010101" pitchFamily="49" charset="-122"/>
              <a:cs typeface="Tahoma" panose="020B0604030504040204" pitchFamily="34" charset="0"/>
            </a:endParaRPr>
          </a:p>
        </p:txBody>
      </p:sp>
    </p:spTree>
    <p:extLst>
      <p:ext uri="{BB962C8B-B14F-4D97-AF65-F5344CB8AC3E}">
        <p14:creationId xmlns:p14="http://schemas.microsoft.com/office/powerpoint/2010/main" val="386509165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317575"/>
            <a:ext cx="8476796" cy="4637520"/>
          </a:xfrm>
          <a:prstGeom prst="rect">
            <a:avLst/>
          </a:prstGeom>
          <a:noFill/>
          <a:ln w="9525">
            <a:noFill/>
            <a:miter lim="800000"/>
            <a:headEnd/>
            <a:tailEnd/>
          </a:ln>
        </p:spPr>
        <p:txBody>
          <a:bodyPr/>
          <a:lstStyle/>
          <a:p>
            <a:pPr marL="342900" indent="-342900" eaLnBrk="1" hangingPunct="1">
              <a:lnSpc>
                <a:spcPct val="110000"/>
              </a:lnSpc>
              <a:buClr>
                <a:srgbClr val="FF9300"/>
              </a:buClr>
              <a:buFont typeface="Wingdings" panose="05000000000000000000" pitchFamily="2" charset="2"/>
              <a:buChar char="n"/>
            </a:pPr>
            <a:r>
              <a:rPr lang="en-US" altLang="zh-CN" sz="2400" dirty="0" smtClean="0">
                <a:latin typeface="Times New Roman" panose="02020603050405020304" pitchFamily="18" charset="0"/>
                <a:cs typeface="Times New Roman" panose="02020603050405020304" pitchFamily="18" charset="0"/>
              </a:rPr>
              <a:t>ET</a:t>
            </a:r>
            <a:r>
              <a:rPr lang="zh-CN" altLang="en-US" sz="2400" dirty="0">
                <a:latin typeface="Times New Roman" panose="02020603050405020304" pitchFamily="18" charset="0"/>
                <a:cs typeface="Times New Roman" panose="02020603050405020304" pitchFamily="18" charset="0"/>
              </a:rPr>
              <a:t>初始化的方法是将待处理多边形的各条边按照该边上最小的</a:t>
            </a:r>
            <a:r>
              <a:rPr lang="en-US" altLang="zh-CN" sz="2400" i="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值加入到对应该</a:t>
            </a:r>
            <a:r>
              <a:rPr lang="en-US" altLang="zh-CN" sz="2400" i="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值的存储桶中。</a:t>
            </a:r>
          </a:p>
          <a:p>
            <a:pPr marL="342900" indent="-342900" eaLnBrk="1" hangingPunct="1">
              <a:lnSpc>
                <a:spcPct val="110000"/>
              </a:lnSpc>
              <a:buClr>
                <a:srgbClr val="FF9300"/>
              </a:buClr>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存放在</a:t>
            </a:r>
            <a:r>
              <a:rPr lang="en-US" altLang="zh-CN" sz="2400" dirty="0">
                <a:latin typeface="Times New Roman" panose="02020603050405020304" pitchFamily="18" charset="0"/>
                <a:cs typeface="Times New Roman" panose="02020603050405020304" pitchFamily="18" charset="0"/>
              </a:rPr>
              <a:t>AET</a:t>
            </a:r>
            <a:r>
              <a:rPr lang="zh-CN" altLang="en-US" sz="2400" dirty="0">
                <a:latin typeface="Times New Roman" panose="02020603050405020304" pitchFamily="18" charset="0"/>
                <a:cs typeface="Times New Roman" panose="02020603050405020304" pitchFamily="18" charset="0"/>
              </a:rPr>
              <a:t>中及</a:t>
            </a:r>
            <a:r>
              <a:rPr lang="en-US" altLang="zh-CN" sz="2400" dirty="0">
                <a:latin typeface="Times New Roman" panose="02020603050405020304" pitchFamily="18" charset="0"/>
                <a:cs typeface="Times New Roman" panose="02020603050405020304" pitchFamily="18" charset="0"/>
              </a:rPr>
              <a:t>ET</a:t>
            </a:r>
            <a:r>
              <a:rPr lang="zh-CN" altLang="en-US" sz="2400" dirty="0">
                <a:latin typeface="Times New Roman" panose="02020603050405020304" pitchFamily="18" charset="0"/>
                <a:cs typeface="Times New Roman" panose="02020603050405020304" pitchFamily="18" charset="0"/>
              </a:rPr>
              <a:t>存储桶中边结点的信息包括该边最大的</a:t>
            </a:r>
            <a:r>
              <a:rPr lang="en-US" altLang="zh-CN" sz="2400"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坐标（</a:t>
            </a:r>
            <a:r>
              <a:rPr lang="en-US" altLang="zh-CN" sz="2400" i="1" dirty="0" err="1">
                <a:latin typeface="Times New Roman" panose="02020603050405020304" pitchFamily="18" charset="0"/>
                <a:cs typeface="Times New Roman" panose="02020603050405020304" pitchFamily="18" charset="0"/>
              </a:rPr>
              <a:t>y</a:t>
            </a:r>
            <a:r>
              <a:rPr lang="en-US" altLang="zh-CN" sz="2400" dirty="0" err="1">
                <a:latin typeface="Times New Roman" panose="02020603050405020304" pitchFamily="18" charset="0"/>
                <a:cs typeface="Times New Roman" panose="02020603050405020304" pitchFamily="18" charset="0"/>
              </a:rPr>
              <a:t>max</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值最小那个端点的</a:t>
            </a:r>
            <a:r>
              <a:rPr lang="en-US" altLang="zh-CN"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坐标（</a:t>
            </a:r>
            <a:r>
              <a:rPr lang="en-US" altLang="zh-CN" sz="2400" i="1" dirty="0" err="1">
                <a:latin typeface="Times New Roman" panose="02020603050405020304" pitchFamily="18" charset="0"/>
                <a:cs typeface="Times New Roman" panose="02020603050405020304" pitchFamily="18" charset="0"/>
              </a:rPr>
              <a:t>x</a:t>
            </a:r>
            <a:r>
              <a:rPr lang="en-US" altLang="zh-CN" sz="2400" dirty="0" err="1">
                <a:latin typeface="Times New Roman" panose="02020603050405020304" pitchFamily="18" charset="0"/>
                <a:cs typeface="Times New Roman" panose="02020603050405020304" pitchFamily="18" charset="0"/>
              </a:rPr>
              <a:t>min</a:t>
            </a:r>
            <a:r>
              <a:rPr lang="zh-CN" altLang="en-US" sz="2400" dirty="0">
                <a:latin typeface="Times New Roman" panose="02020603050405020304" pitchFamily="18" charset="0"/>
                <a:cs typeface="Times New Roman" panose="02020603050405020304" pitchFamily="18" charset="0"/>
              </a:rPr>
              <a:t>）以及该边的斜率</a:t>
            </a:r>
            <a:r>
              <a:rPr lang="en-US" altLang="zh-CN" sz="2400" dirty="0">
                <a:latin typeface="Times New Roman" panose="02020603050405020304" pitchFamily="18" charset="0"/>
                <a:cs typeface="Times New Roman" panose="02020603050405020304" pitchFamily="18" charset="0"/>
              </a:rPr>
              <a:t>1/</a:t>
            </a:r>
            <a:r>
              <a:rPr lang="en-US" altLang="zh-CN" sz="2400" i="1" dirty="0">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，即为一个三元组</a:t>
            </a:r>
            <a:r>
              <a:rPr lang="en-US" altLang="zh-CN" sz="2400"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y</a:t>
            </a:r>
            <a:r>
              <a:rPr lang="en-US" altLang="zh-CN" sz="2400" dirty="0" err="1">
                <a:latin typeface="Times New Roman" panose="02020603050405020304" pitchFamily="18" charset="0"/>
                <a:cs typeface="Times New Roman" panose="02020603050405020304" pitchFamily="18" charset="0"/>
              </a:rPr>
              <a:t>max</a:t>
            </a:r>
            <a:r>
              <a:rPr lang="en-US" altLang="zh-CN" sz="2400"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x</a:t>
            </a:r>
            <a:r>
              <a:rPr lang="en-US" altLang="zh-CN" sz="2400" dirty="0" err="1">
                <a:latin typeface="Times New Roman" panose="02020603050405020304" pitchFamily="18" charset="0"/>
                <a:cs typeface="Times New Roman" panose="02020603050405020304" pitchFamily="18" charset="0"/>
              </a:rPr>
              <a:t>min</a:t>
            </a:r>
            <a:r>
              <a:rPr lang="en-US" altLang="zh-CN" sz="2400" dirty="0">
                <a:latin typeface="Times New Roman" panose="02020603050405020304" pitchFamily="18" charset="0"/>
                <a:cs typeface="Times New Roman" panose="02020603050405020304" pitchFamily="18" charset="0"/>
              </a:rPr>
              <a:t>, 1/</a:t>
            </a:r>
            <a:r>
              <a:rPr lang="en-US" altLang="zh-CN" sz="2400" i="1" dirty="0">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。其中</a:t>
            </a:r>
            <a:r>
              <a:rPr lang="en-US" altLang="zh-CN" sz="2400"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值最小那个端点的</a:t>
            </a:r>
            <a:r>
              <a:rPr lang="en-US" altLang="zh-CN" sz="2400" i="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坐标</a:t>
            </a:r>
            <a:r>
              <a:rPr lang="en-US" altLang="zh-CN" sz="2400"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y</a:t>
            </a:r>
            <a:r>
              <a:rPr lang="en-US" altLang="zh-CN" sz="2400" dirty="0" err="1">
                <a:latin typeface="Times New Roman" panose="02020603050405020304" pitchFamily="18" charset="0"/>
                <a:cs typeface="Times New Roman" panose="02020603050405020304" pitchFamily="18" charset="0"/>
              </a:rPr>
              <a:t>min</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不需要被记录是因为该值隐含在由该边所在的存储桶中，即</a:t>
            </a:r>
            <a:r>
              <a:rPr lang="en-US" altLang="zh-CN" sz="2400" i="1" dirty="0" err="1">
                <a:latin typeface="Times New Roman" panose="02020603050405020304" pitchFamily="18" charset="0"/>
                <a:cs typeface="Times New Roman" panose="02020603050405020304" pitchFamily="18" charset="0"/>
              </a:rPr>
              <a:t>y</a:t>
            </a:r>
            <a:r>
              <a:rPr lang="en-US" altLang="zh-CN" sz="2400" dirty="0" err="1">
                <a:latin typeface="Times New Roman" panose="02020603050405020304" pitchFamily="18" charset="0"/>
                <a:cs typeface="Times New Roman" panose="02020603050405020304" pitchFamily="18" charset="0"/>
              </a:rPr>
              <a:t>min</a:t>
            </a:r>
            <a:r>
              <a:rPr lang="zh-CN" altLang="en-US" sz="2400" dirty="0">
                <a:latin typeface="Times New Roman" panose="02020603050405020304" pitchFamily="18" charset="0"/>
                <a:cs typeface="Times New Roman" panose="02020603050405020304" pitchFamily="18" charset="0"/>
              </a:rPr>
              <a:t>与存储桶的</a:t>
            </a:r>
            <a:r>
              <a:rPr lang="en-US" altLang="zh-CN" sz="2400" i="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值相等。</a:t>
            </a: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r>
              <a:rPr lang="en-US" altLang="zh-CN" sz="3600" b="1" dirty="0">
                <a:latin typeface="Tahoma" panose="020B0604030504040204" pitchFamily="34" charset="0"/>
                <a:ea typeface="宋体" pitchFamily="2" charset="-122"/>
                <a:cs typeface="Tahoma" panose="020B0604030504040204" pitchFamily="34" charset="0"/>
              </a:rPr>
              <a:t>2. </a:t>
            </a:r>
            <a:r>
              <a:rPr lang="zh-CN" altLang="en-US" sz="3600" b="1" dirty="0">
                <a:latin typeface="黑体" panose="02010609060101010101" pitchFamily="49" charset="-122"/>
                <a:ea typeface="黑体" panose="02010609060101010101" pitchFamily="49" charset="-122"/>
                <a:cs typeface="Tahoma" panose="020B0604030504040204" pitchFamily="34" charset="0"/>
              </a:rPr>
              <a:t>多边形扫描转换算法</a:t>
            </a:r>
            <a:endParaRPr lang="zh-CN" altLang="en-US" sz="3600" b="1" dirty="0">
              <a:solidFill>
                <a:prstClr val="black"/>
              </a:solidFill>
              <a:latin typeface="黑体" panose="02010609060101010101" pitchFamily="49" charset="-122"/>
              <a:ea typeface="黑体" panose="02010609060101010101" pitchFamily="49" charset="-122"/>
              <a:cs typeface="Tahoma" panose="020B0604030504040204" pitchFamily="34" charset="0"/>
            </a:endParaRPr>
          </a:p>
        </p:txBody>
      </p:sp>
    </p:spTree>
    <p:extLst>
      <p:ext uri="{BB962C8B-B14F-4D97-AF65-F5344CB8AC3E}">
        <p14:creationId xmlns:p14="http://schemas.microsoft.com/office/powerpoint/2010/main" val="23537487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317575"/>
            <a:ext cx="8476796" cy="4637520"/>
          </a:xfrm>
          <a:prstGeom prst="rect">
            <a:avLst/>
          </a:prstGeom>
          <a:noFill/>
          <a:ln w="9525">
            <a:noFill/>
            <a:miter lim="800000"/>
            <a:headEnd/>
            <a:tailEnd/>
          </a:ln>
        </p:spPr>
        <p:txBody>
          <a:bodyPr/>
          <a:lstStyle/>
          <a:p>
            <a:pPr marL="342900" indent="-342900" eaLnBrk="1" hangingPunct="1">
              <a:buClr>
                <a:srgbClr val="FF9300"/>
              </a:buClr>
              <a:buFont typeface="Wingdings" panose="05000000000000000000" pitchFamily="2" charset="2"/>
              <a:buChar char="n"/>
            </a:pPr>
            <a:r>
              <a:rPr lang="zh-CN" altLang="en-US" sz="2400" dirty="0">
                <a:latin typeface="Times New Roman" panose="02020603050405020304" pitchFamily="18" charset="0"/>
                <a:cs typeface="Times New Roman" panose="02020603050405020304" pitchFamily="18" charset="0"/>
              </a:rPr>
              <a:t>假定扫描线是从</a:t>
            </a:r>
            <a:r>
              <a:rPr lang="en-US" altLang="zh-CN" sz="2400" i="1" dirty="0">
                <a:latin typeface="Times New Roman" panose="02020603050405020304" pitchFamily="18" charset="0"/>
                <a:cs typeface="Times New Roman" panose="02020603050405020304" pitchFamily="18" charset="0"/>
              </a:rPr>
              <a:t>y</a:t>
            </a:r>
            <a:r>
              <a:rPr lang="en-US" altLang="zh-CN" sz="2400" dirty="0">
                <a:latin typeface="Times New Roman" panose="02020603050405020304" pitchFamily="18" charset="0"/>
                <a:cs typeface="Times New Roman" panose="02020603050405020304" pitchFamily="18" charset="0"/>
              </a:rPr>
              <a:t>=0</a:t>
            </a:r>
            <a:r>
              <a:rPr lang="zh-CN" altLang="en-US" sz="2400" dirty="0">
                <a:latin typeface="Times New Roman" panose="02020603050405020304" pitchFamily="18" charset="0"/>
                <a:cs typeface="Times New Roman" panose="02020603050405020304" pitchFamily="18" charset="0"/>
              </a:rPr>
              <a:t>开始向</a:t>
            </a:r>
            <a:r>
              <a:rPr lang="en-US" altLang="zh-CN" sz="2400" i="1" dirty="0">
                <a:latin typeface="Times New Roman" panose="02020603050405020304" pitchFamily="18" charset="0"/>
                <a:cs typeface="Times New Roman" panose="02020603050405020304" pitchFamily="18" charset="0"/>
              </a:rPr>
              <a:t>y</a:t>
            </a:r>
            <a:r>
              <a:rPr lang="en-US" altLang="zh-CN" sz="2400" dirty="0">
                <a:latin typeface="Times New Roman" panose="02020603050405020304" pitchFamily="18" charset="0"/>
                <a:cs typeface="Times New Roman" panose="02020603050405020304" pitchFamily="18" charset="0"/>
              </a:rPr>
              <a:t>=</a:t>
            </a:r>
            <a:r>
              <a:rPr lang="en-US" altLang="zh-CN" sz="2400" i="1" dirty="0" err="1">
                <a:latin typeface="Times New Roman" panose="02020603050405020304" pitchFamily="18" charset="0"/>
                <a:cs typeface="Times New Roman" panose="02020603050405020304" pitchFamily="18" charset="0"/>
              </a:rPr>
              <a:t>y</a:t>
            </a:r>
            <a:r>
              <a:rPr lang="en-US" altLang="zh-CN" sz="2400" dirty="0" err="1">
                <a:latin typeface="Times New Roman" panose="02020603050405020304" pitchFamily="18" charset="0"/>
                <a:cs typeface="Times New Roman" panose="02020603050405020304" pitchFamily="18" charset="0"/>
              </a:rPr>
              <a:t>max</a:t>
            </a:r>
            <a:r>
              <a:rPr lang="zh-CN" altLang="en-US" sz="2400" dirty="0">
                <a:latin typeface="Times New Roman" panose="02020603050405020304" pitchFamily="18" charset="0"/>
                <a:cs typeface="Times New Roman" panose="02020603050405020304" pitchFamily="18" charset="0"/>
              </a:rPr>
              <a:t>的方向移动。 当一条边首次与扫描线相遇时该边就被激活，这时该边的信息会被添加进</a:t>
            </a:r>
            <a:r>
              <a:rPr lang="en-US" altLang="zh-CN" sz="2400" dirty="0">
                <a:latin typeface="Times New Roman" panose="02020603050405020304" pitchFamily="18" charset="0"/>
                <a:cs typeface="Times New Roman" panose="02020603050405020304" pitchFamily="18" charset="0"/>
              </a:rPr>
              <a:t>AET</a:t>
            </a:r>
            <a:r>
              <a:rPr lang="zh-CN" altLang="en-US" sz="2400" dirty="0">
                <a:latin typeface="Times New Roman" panose="02020603050405020304" pitchFamily="18" charset="0"/>
                <a:cs typeface="Times New Roman" panose="02020603050405020304" pitchFamily="18" charset="0"/>
              </a:rPr>
              <a:t>中。当扫描线持续移动到离开该边时，该边就被取消激活，这时它的信息就需要从</a:t>
            </a:r>
            <a:r>
              <a:rPr lang="en-US" altLang="zh-CN" sz="2400" dirty="0">
                <a:latin typeface="Times New Roman" panose="02020603050405020304" pitchFamily="18" charset="0"/>
                <a:cs typeface="Times New Roman" panose="02020603050405020304" pitchFamily="18" charset="0"/>
              </a:rPr>
              <a:t>AET</a:t>
            </a:r>
            <a:r>
              <a:rPr lang="zh-CN" altLang="en-US" sz="2400" dirty="0">
                <a:latin typeface="Times New Roman" panose="02020603050405020304" pitchFamily="18" charset="0"/>
                <a:cs typeface="Times New Roman" panose="02020603050405020304" pitchFamily="18" charset="0"/>
              </a:rPr>
              <a:t>中删去。</a:t>
            </a: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r>
              <a:rPr lang="en-US" altLang="zh-CN" sz="3600" b="1" dirty="0">
                <a:latin typeface="Tahoma" panose="020B0604030504040204" pitchFamily="34" charset="0"/>
                <a:ea typeface="宋体" pitchFamily="2" charset="-122"/>
                <a:cs typeface="Tahoma" panose="020B0604030504040204" pitchFamily="34" charset="0"/>
              </a:rPr>
              <a:t>2. </a:t>
            </a:r>
            <a:r>
              <a:rPr lang="zh-CN" altLang="en-US" sz="3600" b="1" dirty="0">
                <a:latin typeface="黑体" panose="02010609060101010101" pitchFamily="49" charset="-122"/>
                <a:ea typeface="黑体" panose="02010609060101010101" pitchFamily="49" charset="-122"/>
                <a:cs typeface="Tahoma" panose="020B0604030504040204" pitchFamily="34" charset="0"/>
              </a:rPr>
              <a:t>多边形扫描转换算法</a:t>
            </a:r>
            <a:endParaRPr lang="zh-CN" altLang="en-US" sz="3600" b="1" dirty="0">
              <a:solidFill>
                <a:prstClr val="black"/>
              </a:solidFill>
              <a:latin typeface="黑体" panose="02010609060101010101" pitchFamily="49" charset="-122"/>
              <a:ea typeface="黑体" panose="02010609060101010101" pitchFamily="49" charset="-122"/>
              <a:cs typeface="Tahoma" panose="020B0604030504040204" pitchFamily="34" charset="0"/>
            </a:endParaRPr>
          </a:p>
        </p:txBody>
      </p:sp>
      <p:pic>
        <p:nvPicPr>
          <p:cNvPr id="6" name="Picture 4" descr="图片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2429" y="3156857"/>
            <a:ext cx="4622574" cy="3001171"/>
          </a:xfrm>
          <a:prstGeom prst="rect">
            <a:avLst/>
          </a:prstGeom>
          <a:solidFill>
            <a:schemeClr val="bg1"/>
          </a:solidFill>
          <a:ln>
            <a:noFill/>
          </a:ln>
        </p:spPr>
      </p:pic>
    </p:spTree>
    <p:extLst>
      <p:ext uri="{BB962C8B-B14F-4D97-AF65-F5344CB8AC3E}">
        <p14:creationId xmlns:p14="http://schemas.microsoft.com/office/powerpoint/2010/main" val="320619169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317575"/>
            <a:ext cx="8476796" cy="4637520"/>
          </a:xfrm>
          <a:prstGeom prst="rect">
            <a:avLst/>
          </a:prstGeom>
          <a:noFill/>
          <a:ln w="9525">
            <a:noFill/>
            <a:miter lim="800000"/>
            <a:headEnd/>
            <a:tailEnd/>
          </a:ln>
        </p:spPr>
        <p:txBody>
          <a:bodyPr/>
          <a:lstStyle/>
          <a:p>
            <a:pPr eaLnBrk="1" hangingPunct="1">
              <a:lnSpc>
                <a:spcPct val="110000"/>
              </a:lnSpc>
              <a:buFontTx/>
              <a:buNone/>
            </a:pP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初始化</a:t>
            </a:r>
            <a:r>
              <a:rPr lang="en-US" altLang="zh-CN" sz="2000" b="1" dirty="0">
                <a:latin typeface="Times New Roman" panose="02020603050405020304" pitchFamily="18" charset="0"/>
                <a:cs typeface="Times New Roman" panose="02020603050405020304" pitchFamily="18" charset="0"/>
              </a:rPr>
              <a:t>ET</a:t>
            </a:r>
            <a:r>
              <a:rPr lang="zh-CN" altLang="en-US" sz="2000" b="1" dirty="0">
                <a:latin typeface="Times New Roman" panose="02020603050405020304" pitchFamily="18" charset="0"/>
                <a:cs typeface="Times New Roman" panose="02020603050405020304" pitchFamily="18" charset="0"/>
              </a:rPr>
              <a:t>：将多边形各条边按照该边的</a:t>
            </a:r>
            <a:r>
              <a:rPr lang="en-US" altLang="zh-CN" sz="2000" b="1" i="1" dirty="0" err="1">
                <a:latin typeface="Times New Roman" panose="02020603050405020304" pitchFamily="18" charset="0"/>
                <a:cs typeface="Times New Roman" panose="02020603050405020304" pitchFamily="18" charset="0"/>
              </a:rPr>
              <a:t>y</a:t>
            </a:r>
            <a:r>
              <a:rPr lang="en-US" altLang="zh-CN" sz="2000" b="1" dirty="0" err="1">
                <a:latin typeface="Times New Roman" panose="02020603050405020304" pitchFamily="18" charset="0"/>
                <a:cs typeface="Times New Roman" panose="02020603050405020304" pitchFamily="18" charset="0"/>
              </a:rPr>
              <a:t>min</a:t>
            </a:r>
            <a:r>
              <a:rPr lang="zh-CN" altLang="en-US" sz="2000" b="1" dirty="0">
                <a:latin typeface="Times New Roman" panose="02020603050405020304" pitchFamily="18" charset="0"/>
                <a:cs typeface="Times New Roman" panose="02020603050405020304" pitchFamily="18" charset="0"/>
              </a:rPr>
              <a:t>值存放至</a:t>
            </a:r>
            <a:r>
              <a:rPr lang="en-US" altLang="zh-CN" sz="2000" b="1" i="1" dirty="0" err="1">
                <a:latin typeface="Times New Roman" panose="02020603050405020304" pitchFamily="18" charset="0"/>
                <a:cs typeface="Times New Roman" panose="02020603050405020304" pitchFamily="18" charset="0"/>
              </a:rPr>
              <a:t>y</a:t>
            </a:r>
            <a:r>
              <a:rPr lang="en-US" altLang="zh-CN" sz="2000" b="1" dirty="0" err="1">
                <a:latin typeface="Times New Roman" panose="02020603050405020304" pitchFamily="18" charset="0"/>
                <a:cs typeface="Times New Roman" panose="02020603050405020304" pitchFamily="18" charset="0"/>
              </a:rPr>
              <a:t>min</a:t>
            </a:r>
            <a:r>
              <a:rPr lang="zh-CN" altLang="en-US" sz="2000" b="1" dirty="0">
                <a:latin typeface="Times New Roman" panose="02020603050405020304" pitchFamily="18" charset="0"/>
                <a:cs typeface="Times New Roman" panose="02020603050405020304" pitchFamily="18" charset="0"/>
              </a:rPr>
              <a:t>所对应的</a:t>
            </a:r>
            <a:r>
              <a:rPr lang="en-US" altLang="zh-CN" sz="2000" b="1" dirty="0">
                <a:latin typeface="Times New Roman" panose="02020603050405020304" pitchFamily="18" charset="0"/>
                <a:cs typeface="Times New Roman" panose="02020603050405020304" pitchFamily="18" charset="0"/>
              </a:rPr>
              <a:t>ET</a:t>
            </a:r>
            <a:r>
              <a:rPr lang="zh-CN" altLang="en-US" sz="2000" b="1" dirty="0">
                <a:latin typeface="Times New Roman" panose="02020603050405020304" pitchFamily="18" charset="0"/>
                <a:cs typeface="Times New Roman" panose="02020603050405020304" pitchFamily="18" charset="0"/>
              </a:rPr>
              <a:t>存储桶中。</a:t>
            </a:r>
          </a:p>
          <a:p>
            <a:pPr eaLnBrk="1" hangingPunct="1">
              <a:lnSpc>
                <a:spcPct val="110000"/>
              </a:lnSpc>
              <a:buFontTx/>
              <a:buNone/>
            </a:pPr>
            <a:r>
              <a:rPr lang="en-US" altLang="zh-CN" sz="2000" b="1" dirty="0">
                <a:latin typeface="Times New Roman" panose="02020603050405020304" pitchFamily="18" charset="0"/>
                <a:cs typeface="Times New Roman" panose="02020603050405020304" pitchFamily="18" charset="0"/>
              </a:rPr>
              <a:t>(2)</a:t>
            </a:r>
            <a:r>
              <a:rPr lang="zh-CN" altLang="en-US" sz="2000" b="1" dirty="0">
                <a:latin typeface="Times New Roman" panose="02020603050405020304" pitchFamily="18" charset="0"/>
                <a:cs typeface="Times New Roman" panose="02020603050405020304" pitchFamily="18" charset="0"/>
              </a:rPr>
              <a:t>初始化</a:t>
            </a:r>
            <a:r>
              <a:rPr lang="en-US" altLang="zh-CN" sz="2000" b="1" dirty="0">
                <a:latin typeface="Times New Roman" panose="02020603050405020304" pitchFamily="18" charset="0"/>
                <a:cs typeface="Times New Roman" panose="02020603050405020304" pitchFamily="18" charset="0"/>
              </a:rPr>
              <a:t>AET</a:t>
            </a:r>
            <a:r>
              <a:rPr lang="zh-CN" altLang="en-US" sz="2000" b="1" dirty="0">
                <a:latin typeface="Times New Roman" panose="02020603050405020304" pitchFamily="18" charset="0"/>
                <a:cs typeface="Times New Roman" panose="02020603050405020304" pitchFamily="18" charset="0"/>
              </a:rPr>
              <a:t>为空表；</a:t>
            </a:r>
          </a:p>
          <a:p>
            <a:pPr eaLnBrk="1" hangingPunct="1">
              <a:lnSpc>
                <a:spcPct val="110000"/>
              </a:lnSpc>
              <a:buFontTx/>
              <a:buNone/>
            </a:pPr>
            <a:r>
              <a:rPr lang="en-US" altLang="zh-CN" sz="2000" b="1" dirty="0">
                <a:latin typeface="Times New Roman" panose="02020603050405020304" pitchFamily="18" charset="0"/>
                <a:cs typeface="Times New Roman" panose="02020603050405020304" pitchFamily="18" charset="0"/>
              </a:rPr>
              <a:t>(3) </a:t>
            </a:r>
            <a:r>
              <a:rPr lang="zh-CN" altLang="en-US" sz="2000" b="1" dirty="0">
                <a:latin typeface="Times New Roman" panose="02020603050405020304" pitchFamily="18" charset="0"/>
                <a:cs typeface="Times New Roman" panose="02020603050405020304" pitchFamily="18" charset="0"/>
              </a:rPr>
              <a:t>将</a:t>
            </a:r>
            <a:r>
              <a:rPr lang="en-US" altLang="zh-CN" sz="2000" b="1" i="1" dirty="0">
                <a:latin typeface="Times New Roman" panose="02020603050405020304" pitchFamily="18" charset="0"/>
                <a:cs typeface="Times New Roman" panose="02020603050405020304" pitchFamily="18" charset="0"/>
              </a:rPr>
              <a:t>y</a:t>
            </a:r>
            <a:r>
              <a:rPr lang="zh-CN" altLang="en-US" sz="2000" b="1" dirty="0">
                <a:latin typeface="Times New Roman" panose="02020603050405020304" pitchFamily="18" charset="0"/>
                <a:cs typeface="Times New Roman" panose="02020603050405020304" pitchFamily="18" charset="0"/>
              </a:rPr>
              <a:t>值设置成为</a:t>
            </a:r>
            <a:r>
              <a:rPr lang="en-US" altLang="zh-CN" sz="2000" b="1" dirty="0">
                <a:latin typeface="Times New Roman" panose="02020603050405020304" pitchFamily="18" charset="0"/>
                <a:cs typeface="Times New Roman" panose="02020603050405020304" pitchFamily="18" charset="0"/>
              </a:rPr>
              <a:t>ET</a:t>
            </a:r>
            <a:r>
              <a:rPr lang="zh-CN" altLang="en-US" sz="2000" b="1" dirty="0">
                <a:latin typeface="Times New Roman" panose="02020603050405020304" pitchFamily="18" charset="0"/>
                <a:cs typeface="Times New Roman" panose="02020603050405020304" pitchFamily="18" charset="0"/>
              </a:rPr>
              <a:t>中所列的最小</a:t>
            </a:r>
            <a:r>
              <a:rPr lang="en-US" altLang="zh-CN" sz="2000" b="1" i="1" dirty="0">
                <a:latin typeface="Times New Roman" panose="02020603050405020304" pitchFamily="18" charset="0"/>
                <a:cs typeface="Times New Roman" panose="02020603050405020304" pitchFamily="18" charset="0"/>
              </a:rPr>
              <a:t>y</a:t>
            </a:r>
            <a:r>
              <a:rPr lang="zh-CN" altLang="en-US" sz="2000" b="1" dirty="0">
                <a:latin typeface="Times New Roman" panose="02020603050405020304" pitchFamily="18" charset="0"/>
                <a:cs typeface="Times New Roman" panose="02020603050405020304" pitchFamily="18" charset="0"/>
              </a:rPr>
              <a:t>值，即第一个非空存储桶的</a:t>
            </a:r>
            <a:r>
              <a:rPr lang="en-US" altLang="zh-CN" sz="2000" b="1" i="1" dirty="0">
                <a:latin typeface="Times New Roman" panose="02020603050405020304" pitchFamily="18" charset="0"/>
                <a:cs typeface="Times New Roman" panose="02020603050405020304" pitchFamily="18" charset="0"/>
              </a:rPr>
              <a:t>y</a:t>
            </a:r>
            <a:r>
              <a:rPr lang="zh-CN" altLang="en-US" sz="2000" b="1" dirty="0">
                <a:latin typeface="Times New Roman" panose="02020603050405020304" pitchFamily="18" charset="0"/>
                <a:cs typeface="Times New Roman" panose="02020603050405020304" pitchFamily="18" charset="0"/>
              </a:rPr>
              <a:t>值。</a:t>
            </a:r>
          </a:p>
          <a:p>
            <a:pPr eaLnBrk="1" hangingPunct="1">
              <a:lnSpc>
                <a:spcPct val="110000"/>
              </a:lnSpc>
              <a:buFontTx/>
              <a:buNone/>
            </a:pPr>
            <a:r>
              <a:rPr lang="en-US" altLang="zh-CN" sz="2000" b="1" dirty="0">
                <a:latin typeface="Times New Roman" panose="02020603050405020304" pitchFamily="18" charset="0"/>
                <a:cs typeface="Times New Roman" panose="02020603050405020304" pitchFamily="18" charset="0"/>
              </a:rPr>
              <a:t>(4) </a:t>
            </a:r>
            <a:r>
              <a:rPr lang="zh-CN" altLang="en-US" sz="2000" b="1" dirty="0">
                <a:latin typeface="Times New Roman" panose="02020603050405020304" pitchFamily="18" charset="0"/>
                <a:cs typeface="Times New Roman" panose="02020603050405020304" pitchFamily="18" charset="0"/>
              </a:rPr>
              <a:t>重复执行以下各步，直至</a:t>
            </a:r>
            <a:r>
              <a:rPr lang="en-US" altLang="zh-CN" sz="2000" b="1" dirty="0">
                <a:latin typeface="Times New Roman" panose="02020603050405020304" pitchFamily="18" charset="0"/>
                <a:cs typeface="Times New Roman" panose="02020603050405020304" pitchFamily="18" charset="0"/>
              </a:rPr>
              <a:t>AET</a:t>
            </a:r>
            <a:r>
              <a:rPr lang="zh-CN" altLang="en-US" sz="2000" b="1" dirty="0">
                <a:latin typeface="Times New Roman" panose="02020603050405020304" pitchFamily="18" charset="0"/>
                <a:cs typeface="Times New Roman" panose="02020603050405020304" pitchFamily="18" charset="0"/>
              </a:rPr>
              <a:t>和</a:t>
            </a:r>
            <a:r>
              <a:rPr lang="en-US" altLang="zh-CN" sz="2000" b="1" dirty="0">
                <a:latin typeface="Times New Roman" panose="02020603050405020304" pitchFamily="18" charset="0"/>
                <a:cs typeface="Times New Roman" panose="02020603050405020304" pitchFamily="18" charset="0"/>
              </a:rPr>
              <a:t>ET</a:t>
            </a:r>
            <a:r>
              <a:rPr lang="zh-CN" altLang="en-US" sz="2000" b="1" dirty="0">
                <a:latin typeface="Times New Roman" panose="02020603050405020304" pitchFamily="18" charset="0"/>
                <a:cs typeface="Times New Roman" panose="02020603050405020304" pitchFamily="18" charset="0"/>
              </a:rPr>
              <a:t>都为空：</a:t>
            </a:r>
          </a:p>
          <a:p>
            <a:pPr eaLnBrk="1" hangingPunct="1">
              <a:lnSpc>
                <a:spcPct val="110000"/>
              </a:lnSpc>
              <a:buFontTx/>
              <a:buNone/>
            </a:pPr>
            <a:r>
              <a:rPr lang="zh-CN" altLang="en-US" sz="2000" b="1" dirty="0" smtClean="0">
                <a:latin typeface="Times New Roman" panose="02020603050405020304" pitchFamily="18" charset="0"/>
                <a:cs typeface="Times New Roman" panose="02020603050405020304" pitchFamily="18" charset="0"/>
              </a:rPr>
              <a:t>    ①</a:t>
            </a:r>
            <a:r>
              <a:rPr lang="zh-CN" altLang="en-US" sz="2000" b="1" dirty="0">
                <a:latin typeface="Times New Roman" panose="02020603050405020304" pitchFamily="18" charset="0"/>
                <a:cs typeface="Times New Roman" panose="02020603050405020304" pitchFamily="18" charset="0"/>
              </a:rPr>
              <a:t>当扫描线的</a:t>
            </a:r>
            <a:r>
              <a:rPr lang="en-US" altLang="zh-CN" sz="2000" b="1" dirty="0">
                <a:latin typeface="Times New Roman" panose="02020603050405020304" pitchFamily="18" charset="0"/>
                <a:cs typeface="Times New Roman" panose="02020603050405020304" pitchFamily="18" charset="0"/>
              </a:rPr>
              <a:t>y</a:t>
            </a:r>
            <a:r>
              <a:rPr lang="zh-CN" altLang="en-US" sz="2000" b="1" dirty="0">
                <a:latin typeface="Times New Roman" panose="02020603050405020304" pitchFamily="18" charset="0"/>
                <a:cs typeface="Times New Roman" panose="02020603050405020304" pitchFamily="18" charset="0"/>
              </a:rPr>
              <a:t>值开始大于或等于</a:t>
            </a:r>
            <a:r>
              <a:rPr lang="en-US" altLang="zh-CN" sz="2000" b="1" dirty="0">
                <a:latin typeface="Times New Roman" panose="02020603050405020304" pitchFamily="18" charset="0"/>
                <a:cs typeface="Times New Roman" panose="02020603050405020304" pitchFamily="18" charset="0"/>
              </a:rPr>
              <a:t>ET</a:t>
            </a:r>
            <a:r>
              <a:rPr lang="zh-CN" altLang="en-US" sz="2000" b="1" dirty="0">
                <a:latin typeface="Times New Roman" panose="02020603050405020304" pitchFamily="18" charset="0"/>
                <a:cs typeface="Times New Roman" panose="02020603050405020304" pitchFamily="18" charset="0"/>
              </a:rPr>
              <a:t>中某个</a:t>
            </a:r>
            <a:r>
              <a:rPr lang="en-US" altLang="zh-CN" sz="2000" b="1" i="1" dirty="0">
                <a:latin typeface="Times New Roman" panose="02020603050405020304" pitchFamily="18" charset="0"/>
                <a:cs typeface="Times New Roman" panose="02020603050405020304" pitchFamily="18" charset="0"/>
              </a:rPr>
              <a:t>y</a:t>
            </a:r>
            <a:r>
              <a:rPr lang="zh-CN" altLang="en-US" sz="2000" b="1" dirty="0">
                <a:latin typeface="Times New Roman" panose="02020603050405020304" pitchFamily="18" charset="0"/>
                <a:cs typeface="Times New Roman" panose="02020603050405020304" pitchFamily="18" charset="0"/>
              </a:rPr>
              <a:t>桶的值时，将该桶的所有结点加入到</a:t>
            </a:r>
            <a:r>
              <a:rPr lang="en-US" altLang="zh-CN" sz="2000" b="1" dirty="0">
                <a:latin typeface="Times New Roman" panose="02020603050405020304" pitchFamily="18" charset="0"/>
                <a:cs typeface="Times New Roman" panose="02020603050405020304" pitchFamily="18" charset="0"/>
              </a:rPr>
              <a:t>AET</a:t>
            </a:r>
            <a:r>
              <a:rPr lang="zh-CN" altLang="en-US" sz="2000" b="1" dirty="0">
                <a:latin typeface="Times New Roman" panose="02020603050405020304" pitchFamily="18" charset="0"/>
                <a:cs typeface="Times New Roman" panose="02020603050405020304" pitchFamily="18" charset="0"/>
              </a:rPr>
              <a:t>中（同时要从</a:t>
            </a:r>
            <a:r>
              <a:rPr lang="en-US" altLang="zh-CN" sz="2000" b="1" dirty="0">
                <a:latin typeface="Times New Roman" panose="02020603050405020304" pitchFamily="18" charset="0"/>
                <a:cs typeface="Times New Roman" panose="02020603050405020304" pitchFamily="18" charset="0"/>
              </a:rPr>
              <a:t>ET</a:t>
            </a:r>
            <a:r>
              <a:rPr lang="zh-CN" altLang="en-US" sz="2000" b="1" dirty="0">
                <a:latin typeface="Times New Roman" panose="02020603050405020304" pitchFamily="18" charset="0"/>
                <a:cs typeface="Times New Roman" panose="02020603050405020304" pitchFamily="18" charset="0"/>
              </a:rPr>
              <a:t>中删去），并将</a:t>
            </a:r>
            <a:r>
              <a:rPr lang="en-US" altLang="zh-CN" sz="2000" b="1" dirty="0">
                <a:latin typeface="Times New Roman" panose="02020603050405020304" pitchFamily="18" charset="0"/>
                <a:cs typeface="Times New Roman" panose="02020603050405020304" pitchFamily="18" charset="0"/>
              </a:rPr>
              <a:t>AET</a:t>
            </a:r>
            <a:r>
              <a:rPr lang="zh-CN" altLang="en-US" sz="2000" b="1" dirty="0">
                <a:latin typeface="Times New Roman" panose="02020603050405020304" pitchFamily="18" charset="0"/>
                <a:cs typeface="Times New Roman" panose="02020603050405020304" pitchFamily="18" charset="0"/>
              </a:rPr>
              <a:t>中的记录按</a:t>
            </a:r>
            <a:r>
              <a:rPr lang="en-US" altLang="zh-CN" sz="2000" b="1" i="1" dirty="0">
                <a:latin typeface="Times New Roman" panose="02020603050405020304" pitchFamily="18" charset="0"/>
                <a:cs typeface="Times New Roman" panose="02020603050405020304" pitchFamily="18" charset="0"/>
              </a:rPr>
              <a:t>x</a:t>
            </a:r>
            <a:r>
              <a:rPr lang="zh-CN" altLang="en-US" sz="2000" b="1" dirty="0">
                <a:latin typeface="Times New Roman" panose="02020603050405020304" pitchFamily="18" charset="0"/>
                <a:cs typeface="Times New Roman" panose="02020603050405020304" pitchFamily="18" charset="0"/>
              </a:rPr>
              <a:t>值排序；</a:t>
            </a:r>
          </a:p>
          <a:p>
            <a:pPr eaLnBrk="1" hangingPunct="1">
              <a:lnSpc>
                <a:spcPct val="110000"/>
              </a:lnSpc>
              <a:buFontTx/>
              <a:buNone/>
            </a:pPr>
            <a:r>
              <a:rPr lang="zh-CN" altLang="en-US" sz="2000" b="1" dirty="0" smtClean="0">
                <a:latin typeface="Times New Roman" panose="02020603050405020304" pitchFamily="18" charset="0"/>
                <a:cs typeface="Times New Roman" panose="02020603050405020304" pitchFamily="18" charset="0"/>
              </a:rPr>
              <a:t>   ②</a:t>
            </a:r>
            <a:r>
              <a:rPr lang="zh-CN" altLang="en-US" sz="2000" b="1" dirty="0">
                <a:latin typeface="Times New Roman" panose="02020603050405020304" pitchFamily="18" charset="0"/>
                <a:cs typeface="Times New Roman" panose="02020603050405020304" pitchFamily="18" charset="0"/>
              </a:rPr>
              <a:t>对于扫描线</a:t>
            </a:r>
            <a:r>
              <a:rPr lang="en-US" altLang="zh-CN" sz="2000" b="1" i="1" dirty="0">
                <a:latin typeface="Times New Roman" panose="02020603050405020304" pitchFamily="18" charset="0"/>
                <a:cs typeface="Times New Roman" panose="02020603050405020304" pitchFamily="18" charset="0"/>
              </a:rPr>
              <a:t>y</a:t>
            </a:r>
            <a:r>
              <a:rPr lang="zh-CN" altLang="en-US" sz="2000" b="1" dirty="0">
                <a:latin typeface="Times New Roman" panose="02020603050405020304" pitchFamily="18" charset="0"/>
                <a:cs typeface="Times New Roman" panose="02020603050405020304" pitchFamily="18" charset="0"/>
              </a:rPr>
              <a:t>，在一对交点之间填充所需要的像素值；</a:t>
            </a:r>
          </a:p>
          <a:p>
            <a:pPr eaLnBrk="1" hangingPunct="1">
              <a:lnSpc>
                <a:spcPct val="110000"/>
              </a:lnSpc>
              <a:buFontTx/>
              <a:buNone/>
            </a:pPr>
            <a:r>
              <a:rPr lang="zh-CN" altLang="en-US" sz="2000" b="1" dirty="0" smtClean="0">
                <a:latin typeface="Times New Roman" panose="02020603050405020304" pitchFamily="18" charset="0"/>
                <a:cs typeface="Times New Roman" panose="02020603050405020304" pitchFamily="18" charset="0"/>
              </a:rPr>
              <a:t>   ③</a:t>
            </a:r>
            <a:r>
              <a:rPr lang="zh-CN" altLang="en-US" sz="2000" b="1" dirty="0">
                <a:latin typeface="Times New Roman" panose="02020603050405020304" pitchFamily="18" charset="0"/>
                <a:cs typeface="Times New Roman" panose="02020603050405020304" pitchFamily="18" charset="0"/>
              </a:rPr>
              <a:t>删去</a:t>
            </a:r>
            <a:r>
              <a:rPr lang="en-US" altLang="zh-CN" sz="2000" b="1" dirty="0">
                <a:latin typeface="Times New Roman" panose="02020603050405020304" pitchFamily="18" charset="0"/>
                <a:cs typeface="Times New Roman" panose="02020603050405020304" pitchFamily="18" charset="0"/>
              </a:rPr>
              <a:t>AET</a:t>
            </a:r>
            <a:r>
              <a:rPr lang="zh-CN" altLang="en-US" sz="2000" b="1" dirty="0">
                <a:latin typeface="Times New Roman" panose="02020603050405020304" pitchFamily="18" charset="0"/>
                <a:cs typeface="Times New Roman" panose="02020603050405020304" pitchFamily="18" charset="0"/>
              </a:rPr>
              <a:t>中</a:t>
            </a:r>
            <a:r>
              <a:rPr lang="en-US" altLang="zh-CN" sz="2000" b="1" i="1" dirty="0">
                <a:latin typeface="Times New Roman" panose="02020603050405020304" pitchFamily="18" charset="0"/>
                <a:cs typeface="Times New Roman" panose="02020603050405020304" pitchFamily="18" charset="0"/>
              </a:rPr>
              <a:t>y</a:t>
            </a:r>
            <a:r>
              <a:rPr lang="en-US" altLang="zh-CN" sz="2000" b="1" dirty="0">
                <a:latin typeface="Times New Roman" panose="02020603050405020304" pitchFamily="18" charset="0"/>
                <a:cs typeface="Times New Roman" panose="02020603050405020304" pitchFamily="18" charset="0"/>
              </a:rPr>
              <a:t>&gt;</a:t>
            </a:r>
            <a:r>
              <a:rPr lang="en-US" altLang="zh-CN" sz="2000" b="1" i="1" dirty="0" err="1">
                <a:latin typeface="Times New Roman" panose="02020603050405020304" pitchFamily="18" charset="0"/>
                <a:cs typeface="Times New Roman" panose="02020603050405020304" pitchFamily="18" charset="0"/>
              </a:rPr>
              <a:t>y</a:t>
            </a:r>
            <a:r>
              <a:rPr lang="en-US" altLang="zh-CN" sz="2000" b="1" dirty="0" err="1">
                <a:latin typeface="Times New Roman" panose="02020603050405020304" pitchFamily="18" charset="0"/>
                <a:cs typeface="Times New Roman" panose="02020603050405020304" pitchFamily="18" charset="0"/>
              </a:rPr>
              <a:t>max</a:t>
            </a:r>
            <a:r>
              <a:rPr lang="zh-CN" altLang="en-US" sz="2000" b="1" dirty="0">
                <a:latin typeface="Times New Roman" panose="02020603050405020304" pitchFamily="18" charset="0"/>
                <a:cs typeface="Times New Roman" panose="02020603050405020304" pitchFamily="18" charset="0"/>
              </a:rPr>
              <a:t>的项；</a:t>
            </a:r>
          </a:p>
          <a:p>
            <a:pPr eaLnBrk="1" hangingPunct="1">
              <a:lnSpc>
                <a:spcPct val="110000"/>
              </a:lnSpc>
              <a:buFontTx/>
              <a:buNone/>
            </a:pPr>
            <a:r>
              <a:rPr lang="zh-CN" altLang="en-US" sz="2000" b="1" dirty="0" smtClean="0">
                <a:latin typeface="Times New Roman" panose="02020603050405020304" pitchFamily="18" charset="0"/>
                <a:cs typeface="Times New Roman" panose="02020603050405020304" pitchFamily="18" charset="0"/>
              </a:rPr>
              <a:t>   ④</a:t>
            </a:r>
            <a:r>
              <a:rPr lang="zh-CN" altLang="en-US" sz="2000" b="1" dirty="0">
                <a:latin typeface="Times New Roman" panose="02020603050405020304" pitchFamily="18" charset="0"/>
                <a:cs typeface="Times New Roman" panose="02020603050405020304" pitchFamily="18" charset="0"/>
              </a:rPr>
              <a:t>更新</a:t>
            </a:r>
            <a:r>
              <a:rPr lang="en-US" altLang="zh-CN" sz="2000" b="1" dirty="0">
                <a:latin typeface="Times New Roman" panose="02020603050405020304" pitchFamily="18" charset="0"/>
                <a:cs typeface="Times New Roman" panose="02020603050405020304" pitchFamily="18" charset="0"/>
              </a:rPr>
              <a:t>AET</a:t>
            </a:r>
            <a:r>
              <a:rPr lang="zh-CN" altLang="en-US" sz="2000" b="1" dirty="0">
                <a:latin typeface="Times New Roman" panose="02020603050405020304" pitchFamily="18" charset="0"/>
                <a:cs typeface="Times New Roman" panose="02020603050405020304" pitchFamily="18" charset="0"/>
              </a:rPr>
              <a:t>中所有剩余结点的</a:t>
            </a:r>
            <a:r>
              <a:rPr lang="en-US" altLang="zh-CN" sz="2000" b="1" i="1" dirty="0">
                <a:latin typeface="Times New Roman" panose="02020603050405020304" pitchFamily="18" charset="0"/>
                <a:cs typeface="Times New Roman" panose="02020603050405020304" pitchFamily="18" charset="0"/>
              </a:rPr>
              <a:t>x</a:t>
            </a:r>
            <a:r>
              <a:rPr lang="zh-CN" altLang="en-US" sz="2000" b="1" dirty="0">
                <a:latin typeface="Times New Roman" panose="02020603050405020304" pitchFamily="18" charset="0"/>
                <a:cs typeface="Times New Roman" panose="02020603050405020304" pitchFamily="18" charset="0"/>
              </a:rPr>
              <a:t>值，用</a:t>
            </a:r>
            <a:r>
              <a:rPr lang="en-US" altLang="zh-CN" sz="2000" b="1" i="1" dirty="0">
                <a:latin typeface="Times New Roman" panose="02020603050405020304" pitchFamily="18" charset="0"/>
                <a:cs typeface="Times New Roman" panose="02020603050405020304" pitchFamily="18" charset="0"/>
              </a:rPr>
              <a:t>x</a:t>
            </a:r>
            <a:r>
              <a:rPr lang="en-US" altLang="zh-CN" sz="2000" b="1" dirty="0">
                <a:latin typeface="Times New Roman" panose="02020603050405020304" pitchFamily="18" charset="0"/>
                <a:cs typeface="Times New Roman" panose="02020603050405020304" pitchFamily="18" charset="0"/>
              </a:rPr>
              <a:t>+ 1/</a:t>
            </a:r>
            <a:r>
              <a:rPr lang="en-US" altLang="zh-CN" sz="2000" b="1" i="1" dirty="0">
                <a:latin typeface="Times New Roman" panose="02020603050405020304" pitchFamily="18" charset="0"/>
                <a:cs typeface="Times New Roman" panose="02020603050405020304" pitchFamily="18" charset="0"/>
              </a:rPr>
              <a:t>m</a:t>
            </a:r>
            <a:r>
              <a:rPr lang="zh-CN" altLang="en-US" sz="2000" b="1" dirty="0">
                <a:latin typeface="Times New Roman" panose="02020603050405020304" pitchFamily="18" charset="0"/>
                <a:cs typeface="Times New Roman" panose="02020603050405020304" pitchFamily="18" charset="0"/>
              </a:rPr>
              <a:t>代替</a:t>
            </a:r>
            <a:r>
              <a:rPr lang="en-US" altLang="zh-CN" sz="2000" b="1" i="1" dirty="0">
                <a:latin typeface="Times New Roman" panose="02020603050405020304" pitchFamily="18" charset="0"/>
                <a:cs typeface="Times New Roman" panose="02020603050405020304" pitchFamily="18" charset="0"/>
              </a:rPr>
              <a:t>x</a:t>
            </a:r>
            <a:r>
              <a:rPr lang="zh-CN" altLang="en-US" sz="2000" b="1" dirty="0">
                <a:latin typeface="Times New Roman" panose="02020603050405020304" pitchFamily="18" charset="0"/>
                <a:cs typeface="Times New Roman" panose="02020603050405020304" pitchFamily="18" charset="0"/>
              </a:rPr>
              <a:t>。（当一个结点是在本轮循环中才进入</a:t>
            </a:r>
            <a:r>
              <a:rPr lang="en-US" altLang="zh-CN" sz="2000" b="1" dirty="0">
                <a:latin typeface="Times New Roman" panose="02020603050405020304" pitchFamily="18" charset="0"/>
                <a:cs typeface="Times New Roman" panose="02020603050405020304" pitchFamily="18" charset="0"/>
              </a:rPr>
              <a:t>AET</a:t>
            </a:r>
            <a:r>
              <a:rPr lang="zh-CN" altLang="en-US" sz="2000" b="1" dirty="0">
                <a:latin typeface="Times New Roman" panose="02020603050405020304" pitchFamily="18" charset="0"/>
                <a:cs typeface="Times New Roman" panose="02020603050405020304" pitchFamily="18" charset="0"/>
              </a:rPr>
              <a:t>时，它记录的</a:t>
            </a:r>
            <a:r>
              <a:rPr lang="en-US" altLang="zh-CN" sz="2000" b="1" i="1" dirty="0">
                <a:latin typeface="Times New Roman" panose="02020603050405020304" pitchFamily="18" charset="0"/>
                <a:cs typeface="Times New Roman" panose="02020603050405020304" pitchFamily="18" charset="0"/>
              </a:rPr>
              <a:t>x</a:t>
            </a:r>
            <a:r>
              <a:rPr lang="zh-CN" altLang="en-US" sz="2000" b="1" dirty="0">
                <a:latin typeface="Times New Roman" panose="02020603050405020304" pitchFamily="18" charset="0"/>
                <a:cs typeface="Times New Roman" panose="02020603050405020304" pitchFamily="18" charset="0"/>
              </a:rPr>
              <a:t>值为</a:t>
            </a:r>
            <a:r>
              <a:rPr lang="en-US" altLang="zh-CN" sz="2000" b="1" i="1" dirty="0" err="1">
                <a:latin typeface="Times New Roman" panose="02020603050405020304" pitchFamily="18" charset="0"/>
                <a:cs typeface="Times New Roman" panose="02020603050405020304" pitchFamily="18" charset="0"/>
              </a:rPr>
              <a:t>x</a:t>
            </a:r>
            <a:r>
              <a:rPr lang="en-US" altLang="zh-CN" sz="2000" b="1" dirty="0" err="1">
                <a:latin typeface="Times New Roman" panose="02020603050405020304" pitchFamily="18" charset="0"/>
                <a:cs typeface="Times New Roman" panose="02020603050405020304" pitchFamily="18" charset="0"/>
              </a:rPr>
              <a:t>min</a:t>
            </a:r>
            <a:r>
              <a:rPr lang="zh-CN" altLang="en-US" sz="2000" b="1" dirty="0">
                <a:latin typeface="Times New Roman" panose="02020603050405020304" pitchFamily="18" charset="0"/>
                <a:cs typeface="Times New Roman" panose="02020603050405020304" pitchFamily="18" charset="0"/>
              </a:rPr>
              <a:t>）。</a:t>
            </a:r>
          </a:p>
          <a:p>
            <a:pPr eaLnBrk="1" hangingPunct="1">
              <a:lnSpc>
                <a:spcPct val="110000"/>
              </a:lnSpc>
              <a:buFontTx/>
              <a:buNone/>
            </a:pPr>
            <a:r>
              <a:rPr lang="zh-CN" altLang="en-US" sz="2000" b="1" dirty="0" smtClean="0">
                <a:latin typeface="Times New Roman" panose="02020603050405020304" pitchFamily="18" charset="0"/>
                <a:cs typeface="Times New Roman" panose="02020603050405020304" pitchFamily="18" charset="0"/>
              </a:rPr>
              <a:t>   ⑤</a:t>
            </a:r>
            <a:r>
              <a:rPr lang="zh-CN" altLang="en-US" sz="2000" b="1" dirty="0">
                <a:latin typeface="Times New Roman" panose="02020603050405020304" pitchFamily="18" charset="0"/>
                <a:cs typeface="Times New Roman" panose="02020603050405020304" pitchFamily="18" charset="0"/>
              </a:rPr>
              <a:t>对</a:t>
            </a:r>
            <a:r>
              <a:rPr lang="en-US" altLang="zh-CN" sz="2000" b="1" dirty="0">
                <a:latin typeface="Times New Roman" panose="02020603050405020304" pitchFamily="18" charset="0"/>
                <a:cs typeface="Times New Roman" panose="02020603050405020304" pitchFamily="18" charset="0"/>
              </a:rPr>
              <a:t>AET</a:t>
            </a:r>
            <a:r>
              <a:rPr lang="zh-CN" altLang="en-US" sz="2000" b="1" dirty="0">
                <a:latin typeface="Times New Roman" panose="02020603050405020304" pitchFamily="18" charset="0"/>
                <a:cs typeface="Times New Roman" panose="02020603050405020304" pitchFamily="18" charset="0"/>
              </a:rPr>
              <a:t>中的各结点按</a:t>
            </a:r>
            <a:r>
              <a:rPr lang="en-US" altLang="zh-CN" sz="2000" b="1" dirty="0">
                <a:latin typeface="Times New Roman" panose="02020603050405020304" pitchFamily="18" charset="0"/>
                <a:cs typeface="Times New Roman" panose="02020603050405020304" pitchFamily="18" charset="0"/>
              </a:rPr>
              <a:t>x</a:t>
            </a:r>
            <a:r>
              <a:rPr lang="zh-CN" altLang="en-US" sz="2000" b="1" dirty="0">
                <a:latin typeface="Times New Roman" panose="02020603050405020304" pitchFamily="18" charset="0"/>
                <a:cs typeface="Times New Roman" panose="02020603050405020304" pitchFamily="18" charset="0"/>
              </a:rPr>
              <a:t>值重新排序；</a:t>
            </a:r>
          </a:p>
          <a:p>
            <a:pPr eaLnBrk="1" hangingPunct="1">
              <a:lnSpc>
                <a:spcPct val="110000"/>
              </a:lnSpc>
              <a:buFontTx/>
              <a:buNone/>
            </a:pPr>
            <a:r>
              <a:rPr lang="zh-CN" altLang="en-US" sz="2000" b="1" dirty="0" smtClean="0">
                <a:latin typeface="Times New Roman" panose="02020603050405020304" pitchFamily="18" charset="0"/>
                <a:cs typeface="Times New Roman" panose="02020603050405020304" pitchFamily="18" charset="0"/>
              </a:rPr>
              <a:t>   ⑥</a:t>
            </a:r>
            <a:r>
              <a:rPr lang="en-US" altLang="zh-CN" sz="2000" b="1" i="1" dirty="0">
                <a:latin typeface="Times New Roman" panose="02020603050405020304" pitchFamily="18" charset="0"/>
                <a:cs typeface="Times New Roman" panose="02020603050405020304" pitchFamily="18" charset="0"/>
              </a:rPr>
              <a:t>y</a:t>
            </a:r>
            <a:r>
              <a:rPr lang="zh-CN" altLang="en-US" sz="2000" b="1" dirty="0">
                <a:latin typeface="Times New Roman" panose="02020603050405020304" pitchFamily="18" charset="0"/>
                <a:cs typeface="Times New Roman" panose="02020603050405020304" pitchFamily="18" charset="0"/>
              </a:rPr>
              <a:t>增</a:t>
            </a:r>
            <a:r>
              <a:rPr lang="en-US" altLang="zh-CN" sz="2000" b="1" dirty="0">
                <a:latin typeface="Times New Roman" panose="02020603050405020304" pitchFamily="18" charset="0"/>
                <a:cs typeface="Times New Roman" panose="02020603050405020304" pitchFamily="18" charset="0"/>
              </a:rPr>
              <a:t>1</a:t>
            </a:r>
            <a:r>
              <a:rPr lang="zh-CN" altLang="en-US" sz="2000" b="1" dirty="0">
                <a:latin typeface="Times New Roman" panose="02020603050405020304" pitchFamily="18" charset="0"/>
                <a:cs typeface="Times New Roman" panose="02020603050405020304" pitchFamily="18" charset="0"/>
              </a:rPr>
              <a:t>后进入下一轮循环。</a:t>
            </a: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r>
              <a:rPr lang="en-US" altLang="zh-CN" sz="3600" b="1" dirty="0">
                <a:latin typeface="Tahoma" panose="020B0604030504040204" pitchFamily="34" charset="0"/>
                <a:ea typeface="宋体" pitchFamily="2" charset="-122"/>
                <a:cs typeface="Tahoma" panose="020B0604030504040204" pitchFamily="34" charset="0"/>
              </a:rPr>
              <a:t>2. </a:t>
            </a:r>
            <a:r>
              <a:rPr lang="zh-CN" altLang="en-US" sz="3600" b="1" dirty="0">
                <a:latin typeface="黑体" panose="02010609060101010101" pitchFamily="49" charset="-122"/>
                <a:ea typeface="黑体" panose="02010609060101010101" pitchFamily="49" charset="-122"/>
                <a:cs typeface="Tahoma" panose="020B0604030504040204" pitchFamily="34" charset="0"/>
              </a:rPr>
              <a:t>多边形扫描转换算法</a:t>
            </a:r>
            <a:endParaRPr lang="zh-CN" altLang="en-US" sz="3600" b="1" dirty="0">
              <a:solidFill>
                <a:prstClr val="black"/>
              </a:solidFill>
              <a:latin typeface="黑体" panose="02010609060101010101" pitchFamily="49" charset="-122"/>
              <a:ea typeface="黑体" panose="02010609060101010101" pitchFamily="49" charset="-122"/>
              <a:cs typeface="Tahoma" panose="020B0604030504040204" pitchFamily="34" charset="0"/>
            </a:endParaRPr>
          </a:p>
        </p:txBody>
      </p:sp>
    </p:spTree>
    <p:extLst>
      <p:ext uri="{BB962C8B-B14F-4D97-AF65-F5344CB8AC3E}">
        <p14:creationId xmlns:p14="http://schemas.microsoft.com/office/powerpoint/2010/main" val="44790583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lef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left)">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wipe(left)">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wipe(left)">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wipe(left)">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wipe(left)">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wipe(left)">
                                      <p:cBhvr>
                                        <p:cTn id="52"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4" descr="图片2"/>
          <p:cNvPicPr>
            <a:picLocks noChangeAspect="1" noChangeArrowheads="1"/>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0" y="36863"/>
            <a:ext cx="9143999" cy="6882764"/>
          </a:xfrm>
          <a:prstGeom prst="rect">
            <a:avLst/>
          </a:prstGeom>
          <a:solidFill>
            <a:schemeClr val="bg1"/>
          </a:solidFill>
          <a:ln>
            <a:noFill/>
          </a:ln>
        </p:spPr>
      </p:pic>
      <p:sp>
        <p:nvSpPr>
          <p:cNvPr id="55299" name="Rectangle 5"/>
          <p:cNvSpPr>
            <a:spLocks noChangeArrowheads="1"/>
          </p:cNvSpPr>
          <p:nvPr/>
        </p:nvSpPr>
        <p:spPr bwMode="auto">
          <a:xfrm>
            <a:off x="5715000" y="946150"/>
            <a:ext cx="3124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rgbClr val="0033CC"/>
                </a:solidFill>
              </a:rPr>
              <a:t>活动边表中的内容变化 </a:t>
            </a:r>
          </a:p>
          <a:p>
            <a:pPr eaLnBrk="1" hangingPunct="1"/>
            <a:r>
              <a:rPr lang="zh-CN" altLang="en-US" b="1">
                <a:solidFill>
                  <a:srgbClr val="0033CC"/>
                </a:solidFill>
              </a:rPr>
              <a:t>从上网下表示随扫描线移动时的变化</a:t>
            </a:r>
          </a:p>
        </p:txBody>
      </p:sp>
    </p:spTree>
    <p:extLst>
      <p:ext uri="{BB962C8B-B14F-4D97-AF65-F5344CB8AC3E}">
        <p14:creationId xmlns:p14="http://schemas.microsoft.com/office/powerpoint/2010/main" val="3822608764"/>
      </p:ext>
    </p:extLst>
  </p:cSld>
  <p:clrMapOvr>
    <a:masterClrMapping/>
  </p:clrMapOvr>
  <p:transition spd="slow">
    <p:cove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smtClean="0">
                <a:solidFill>
                  <a:srgbClr val="FF9300"/>
                </a:solidFill>
                <a:latin typeface="华文琥珀" panose="02010800040101010101" pitchFamily="2" charset="-122"/>
                <a:ea typeface="华文琥珀" panose="02010800040101010101" pitchFamily="2" charset="-122"/>
              </a:rPr>
              <a:t>3</a:t>
            </a:r>
            <a:r>
              <a:rPr lang="zh-CN" altLang="en-US" dirty="0" smtClean="0">
                <a:solidFill>
                  <a:srgbClr val="FF9300"/>
                </a:solidFill>
                <a:latin typeface="华文琥珀" panose="02010800040101010101" pitchFamily="2" charset="-122"/>
                <a:ea typeface="华文琥珀" panose="02010800040101010101" pitchFamily="2" charset="-122"/>
              </a:rPr>
              <a:t>章：二维图形生成</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nvPr>
        </p:nvGraphicFramePr>
        <p:xfrm>
          <a:off x="920096" y="1916832"/>
          <a:ext cx="674824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708161" y="4288464"/>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6" name="矩形 5"/>
          <p:cNvSpPr/>
          <p:nvPr/>
        </p:nvSpPr>
        <p:spPr>
          <a:xfrm>
            <a:off x="1675502" y="1923733"/>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7" name="矩形 6"/>
          <p:cNvSpPr/>
          <p:nvPr/>
        </p:nvSpPr>
        <p:spPr>
          <a:xfrm>
            <a:off x="1697272" y="2707507"/>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8" name="矩形 7"/>
          <p:cNvSpPr/>
          <p:nvPr/>
        </p:nvSpPr>
        <p:spPr>
          <a:xfrm>
            <a:off x="1719040" y="3502166"/>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8094403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smtClean="0">
                <a:solidFill>
                  <a:srgbClr val="FF9300"/>
                </a:solidFill>
                <a:latin typeface="华文琥珀" panose="02010800040101010101" pitchFamily="2" charset="-122"/>
                <a:ea typeface="华文琥珀" panose="02010800040101010101" pitchFamily="2" charset="-122"/>
              </a:rPr>
              <a:t>3</a:t>
            </a:r>
            <a:r>
              <a:rPr lang="zh-CN" altLang="en-US" dirty="0" smtClean="0">
                <a:solidFill>
                  <a:srgbClr val="FF9300"/>
                </a:solidFill>
                <a:latin typeface="华文琥珀" panose="02010800040101010101" pitchFamily="2" charset="-122"/>
                <a:ea typeface="华文琥珀" panose="02010800040101010101" pitchFamily="2" charset="-122"/>
              </a:rPr>
              <a:t>章：二维图形生成</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ext uri="{D42A27DB-BD31-4B8C-83A1-F6EECF244321}">
                <p14:modId xmlns:p14="http://schemas.microsoft.com/office/powerpoint/2010/main" val="1915280319"/>
              </p:ext>
            </p:extLst>
          </p:nvPr>
        </p:nvGraphicFramePr>
        <p:xfrm>
          <a:off x="920096" y="1916832"/>
          <a:ext cx="674824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675906" y="1916832"/>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386477646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317575"/>
            <a:ext cx="8476796" cy="4637520"/>
          </a:xfrm>
          <a:prstGeom prst="rect">
            <a:avLst/>
          </a:prstGeom>
          <a:noFill/>
          <a:ln w="9525">
            <a:noFill/>
            <a:miter lim="800000"/>
            <a:headEnd/>
            <a:tailEnd/>
          </a:ln>
        </p:spPr>
        <p:txBody>
          <a:bodyPr/>
          <a:lstStyle/>
          <a:p>
            <a:pPr marL="342900" indent="-342900" eaLnBrk="1" hangingPunct="1">
              <a:lnSpc>
                <a:spcPct val="110000"/>
              </a:lnSpc>
              <a:buClr>
                <a:srgbClr val="FF9300"/>
              </a:buClr>
              <a:buFont typeface="Wingdings" panose="05000000000000000000" pitchFamily="2" charset="2"/>
              <a:buChar char="n"/>
            </a:pPr>
            <a:r>
              <a:rPr lang="zh-CN" altLang="en-US" sz="2400" b="1" dirty="0">
                <a:latin typeface="Times New Roman" panose="02020603050405020304" pitchFamily="18" charset="0"/>
                <a:cs typeface="Times New Roman" panose="02020603050405020304" pitchFamily="18" charset="0"/>
              </a:rPr>
              <a:t>在计算机中，字符是由数字编码来唯一标识的图案，该编码所显示的字符图形是由该编码所属的字符集决定。</a:t>
            </a:r>
          </a:p>
          <a:p>
            <a:pPr marL="342900" indent="-342900" eaLnBrk="1" hangingPunct="1">
              <a:lnSpc>
                <a:spcPct val="110000"/>
              </a:lnSpc>
              <a:buClr>
                <a:srgbClr val="FF9300"/>
              </a:buClr>
              <a:buFont typeface="Wingdings" panose="05000000000000000000" pitchFamily="2" charset="2"/>
              <a:buChar char="n"/>
            </a:pPr>
            <a:r>
              <a:rPr lang="en-US" altLang="zh-CN" sz="2400" b="1" dirty="0">
                <a:latin typeface="Times New Roman" panose="02020603050405020304" pitchFamily="18" charset="0"/>
                <a:cs typeface="Times New Roman" panose="02020603050405020304" pitchFamily="18" charset="0"/>
              </a:rPr>
              <a:t>ASCII</a:t>
            </a:r>
            <a:r>
              <a:rPr lang="zh-CN" altLang="en-US" sz="2400" b="1" dirty="0" smtClean="0">
                <a:latin typeface="Times New Roman" panose="02020603050405020304" pitchFamily="18" charset="0"/>
                <a:cs typeface="Times New Roman" panose="02020603050405020304" pitchFamily="18" charset="0"/>
              </a:rPr>
              <a:t>码由一个字节（</a:t>
            </a:r>
            <a:r>
              <a:rPr lang="en-US" altLang="zh-CN" sz="2400" b="1" dirty="0" smtClean="0">
                <a:latin typeface="Times New Roman" panose="02020603050405020304" pitchFamily="18" charset="0"/>
                <a:cs typeface="Times New Roman" panose="02020603050405020304" pitchFamily="18" charset="0"/>
              </a:rPr>
              <a:t>8</a:t>
            </a:r>
            <a:r>
              <a:rPr lang="zh-CN" altLang="en-US" sz="2400" b="1" dirty="0" smtClean="0">
                <a:latin typeface="Times New Roman" panose="02020603050405020304" pitchFamily="18" charset="0"/>
                <a:cs typeface="Times New Roman" panose="02020603050405020304" pitchFamily="18" charset="0"/>
              </a:rPr>
              <a:t>位）表示，</a:t>
            </a:r>
            <a:r>
              <a:rPr lang="zh-CN" altLang="en-US" sz="2400" b="1" dirty="0">
                <a:latin typeface="Times New Roman" panose="02020603050405020304" pitchFamily="18" charset="0"/>
                <a:cs typeface="Times New Roman" panose="02020603050405020304" pitchFamily="18" charset="0"/>
              </a:rPr>
              <a:t>它可以表示</a:t>
            </a:r>
            <a:r>
              <a:rPr lang="en-US" altLang="zh-CN" sz="2400" b="1" dirty="0">
                <a:latin typeface="Times New Roman" panose="02020603050405020304" pitchFamily="18" charset="0"/>
                <a:cs typeface="Times New Roman" panose="02020603050405020304" pitchFamily="18" charset="0"/>
              </a:rPr>
              <a:t>128</a:t>
            </a:r>
            <a:r>
              <a:rPr lang="zh-CN" altLang="en-US" sz="2400" b="1" dirty="0">
                <a:latin typeface="Times New Roman" panose="02020603050405020304" pitchFamily="18" charset="0"/>
                <a:cs typeface="Times New Roman" panose="02020603050405020304" pitchFamily="18" charset="0"/>
              </a:rPr>
              <a:t>个基本</a:t>
            </a:r>
            <a:r>
              <a:rPr lang="zh-CN" altLang="en-US" sz="2400" b="1" dirty="0" smtClean="0">
                <a:latin typeface="Times New Roman" panose="02020603050405020304" pitchFamily="18" charset="0"/>
                <a:cs typeface="Times New Roman" panose="02020603050405020304" pitchFamily="18" charset="0"/>
              </a:rPr>
              <a:t>字符及</a:t>
            </a:r>
            <a:r>
              <a:rPr lang="en-US" altLang="zh-CN" sz="2400" b="1" dirty="0" smtClean="0">
                <a:latin typeface="Times New Roman" panose="02020603050405020304" pitchFamily="18" charset="0"/>
                <a:cs typeface="Times New Roman" panose="02020603050405020304" pitchFamily="18" charset="0"/>
              </a:rPr>
              <a:t>128</a:t>
            </a:r>
            <a:r>
              <a:rPr lang="zh-CN" altLang="en-US" sz="2400" b="1" dirty="0" smtClean="0">
                <a:latin typeface="Times New Roman" panose="02020603050405020304" pitchFamily="18" charset="0"/>
                <a:cs typeface="Times New Roman" panose="02020603050405020304" pitchFamily="18" charset="0"/>
              </a:rPr>
              <a:t>个扩充字符。</a:t>
            </a:r>
            <a:endParaRPr lang="zh-CN" altLang="en-US" sz="2400" b="1" dirty="0">
              <a:latin typeface="Times New Roman" panose="02020603050405020304" pitchFamily="18" charset="0"/>
              <a:cs typeface="Times New Roman" panose="02020603050405020304" pitchFamily="18" charset="0"/>
            </a:endParaRPr>
          </a:p>
          <a:p>
            <a:pPr marL="342900" indent="-342900" eaLnBrk="1" hangingPunct="1">
              <a:lnSpc>
                <a:spcPct val="110000"/>
              </a:lnSpc>
              <a:buClr>
                <a:srgbClr val="FF9300"/>
              </a:buClr>
              <a:buFont typeface="Wingdings" panose="05000000000000000000" pitchFamily="2" charset="2"/>
              <a:buChar char="n"/>
            </a:pPr>
            <a:r>
              <a:rPr lang="zh-CN" altLang="en-US" sz="2400" b="1" dirty="0">
                <a:latin typeface="Times New Roman" panose="02020603050405020304" pitchFamily="18" charset="0"/>
                <a:cs typeface="Times New Roman" panose="02020603050405020304" pitchFamily="18" charset="0"/>
              </a:rPr>
              <a:t>各国的语言文字</a:t>
            </a:r>
            <a:r>
              <a:rPr lang="zh-CN" altLang="en-US" sz="2400" b="1" dirty="0" smtClean="0">
                <a:latin typeface="Times New Roman" panose="02020603050405020304" pitchFamily="18" charset="0"/>
                <a:cs typeface="Times New Roman" panose="02020603050405020304" pitchFamily="18" charset="0"/>
              </a:rPr>
              <a:t>字符都有对应的字符集。</a:t>
            </a:r>
            <a:endParaRPr lang="zh-CN" altLang="en-US" sz="2400" b="1" dirty="0">
              <a:latin typeface="Times New Roman" panose="02020603050405020304" pitchFamily="18" charset="0"/>
              <a:cs typeface="Times New Roman" panose="02020603050405020304" pitchFamily="18" charset="0"/>
            </a:endParaRPr>
          </a:p>
          <a:p>
            <a:pPr marL="342900" indent="-342900" eaLnBrk="1" hangingPunct="1">
              <a:lnSpc>
                <a:spcPct val="110000"/>
              </a:lnSpc>
              <a:buClr>
                <a:srgbClr val="FF9300"/>
              </a:buClr>
              <a:buFont typeface="Wingdings" panose="05000000000000000000" pitchFamily="2" charset="2"/>
              <a:buChar char="n"/>
            </a:pPr>
            <a:r>
              <a:rPr lang="zh-CN" altLang="en-US" sz="2400" b="1" dirty="0" smtClean="0">
                <a:latin typeface="Times New Roman" panose="02020603050405020304" pitchFamily="18" charset="0"/>
                <a:cs typeface="Times New Roman" panose="02020603050405020304" pitchFamily="18" charset="0"/>
              </a:rPr>
              <a:t>汉字数量庞大，需要两个或更多字节来表示一个字符。</a:t>
            </a:r>
            <a:endParaRPr lang="en-US" altLang="zh-CN" sz="2400" b="1" dirty="0" smtClean="0">
              <a:latin typeface="Times New Roman" panose="02020603050405020304" pitchFamily="18" charset="0"/>
              <a:cs typeface="Times New Roman" panose="02020603050405020304" pitchFamily="18" charset="0"/>
            </a:endParaRPr>
          </a:p>
          <a:p>
            <a:pPr marL="342900" indent="-342900" eaLnBrk="1" hangingPunct="1">
              <a:lnSpc>
                <a:spcPct val="110000"/>
              </a:lnSpc>
              <a:buClr>
                <a:srgbClr val="FF9300"/>
              </a:buClr>
              <a:buFont typeface="Wingdings" panose="05000000000000000000" pitchFamily="2" charset="2"/>
              <a:buChar char="n"/>
            </a:pPr>
            <a:r>
              <a:rPr lang="zh-CN" altLang="en-US" sz="2400" b="1" dirty="0" smtClean="0">
                <a:latin typeface="Times New Roman" panose="02020603050405020304" pitchFamily="18" charset="0"/>
                <a:cs typeface="Times New Roman" panose="02020603050405020304" pitchFamily="18" charset="0"/>
              </a:rPr>
              <a:t>汉字一般用双字节</a:t>
            </a:r>
            <a:r>
              <a:rPr lang="zh-CN" altLang="en-US" sz="2400" b="1" dirty="0">
                <a:latin typeface="Times New Roman" panose="02020603050405020304" pitchFamily="18" charset="0"/>
                <a:cs typeface="Times New Roman" panose="02020603050405020304" pitchFamily="18" charset="0"/>
              </a:rPr>
              <a:t>来表达一个汉字</a:t>
            </a:r>
            <a:r>
              <a:rPr lang="zh-CN" altLang="en-US" sz="2400" b="1" dirty="0" smtClean="0">
                <a:latin typeface="Times New Roman" panose="02020603050405020304" pitchFamily="18" charset="0"/>
                <a:cs typeface="Times New Roman" panose="02020603050405020304" pitchFamily="18" charset="0"/>
              </a:rPr>
              <a:t>。在</a:t>
            </a:r>
            <a:r>
              <a:rPr lang="en-US" altLang="zh-CN" sz="2400" b="1" dirty="0" smtClean="0">
                <a:latin typeface="Times New Roman" panose="02020603050405020304" pitchFamily="18" charset="0"/>
                <a:cs typeface="Times New Roman" panose="02020603050405020304" pitchFamily="18" charset="0"/>
              </a:rPr>
              <a:t>GB2312</a:t>
            </a:r>
            <a:r>
              <a:rPr lang="zh-CN" altLang="en-US" sz="2400" b="1" dirty="0" smtClean="0">
                <a:latin typeface="Times New Roman" panose="02020603050405020304" pitchFamily="18" charset="0"/>
                <a:cs typeface="Times New Roman" panose="02020603050405020304" pitchFamily="18" charset="0"/>
              </a:rPr>
              <a:t>标准中，一个字节表示区号和另一个为位号，所以称为</a:t>
            </a:r>
            <a:r>
              <a:rPr lang="zh-CN" altLang="en-US" sz="2400" b="1" dirty="0">
                <a:latin typeface="Times New Roman" panose="02020603050405020304" pitchFamily="18" charset="0"/>
                <a:cs typeface="Times New Roman" panose="02020603050405020304" pitchFamily="18" charset="0"/>
              </a:rPr>
              <a:t>汉字的区位码</a:t>
            </a:r>
            <a:r>
              <a:rPr lang="zh-CN" altLang="en-US" sz="2400" b="1" dirty="0" smtClean="0">
                <a:latin typeface="Times New Roman" panose="02020603050405020304" pitchFamily="18" charset="0"/>
                <a:cs typeface="Times New Roman" panose="02020603050405020304" pitchFamily="18" charset="0"/>
              </a:rPr>
              <a:t>。</a:t>
            </a:r>
            <a:endParaRPr lang="zh-CN" altLang="en-US" sz="2400" b="1" dirty="0">
              <a:latin typeface="Times New Roman" panose="02020603050405020304" pitchFamily="18" charset="0"/>
              <a:cs typeface="Times New Roman" panose="02020603050405020304" pitchFamily="18" charset="0"/>
            </a:endParaRP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cs typeface="Tahoma" panose="020B0604030504040204" pitchFamily="34" charset="0"/>
              </a:rPr>
              <a:t>3.4.1 </a:t>
            </a:r>
            <a:r>
              <a:rPr lang="zh-CN" altLang="en-US" sz="3600" b="1" dirty="0">
                <a:latin typeface="黑体" panose="02010609060101010101" pitchFamily="49" charset="-122"/>
                <a:ea typeface="黑体" panose="02010609060101010101" pitchFamily="49" charset="-122"/>
                <a:cs typeface="Tahoma" panose="020B0604030504040204" pitchFamily="34" charset="0"/>
              </a:rPr>
              <a:t>字符的编码</a:t>
            </a:r>
            <a:endParaRPr lang="zh-CN" altLang="en-US" sz="3600" b="1" dirty="0">
              <a:solidFill>
                <a:prstClr val="black"/>
              </a:solidFill>
              <a:latin typeface="黑体" panose="02010609060101010101" pitchFamily="49" charset="-122"/>
              <a:ea typeface="黑体" panose="02010609060101010101" pitchFamily="49" charset="-122"/>
              <a:cs typeface="Tahoma" panose="020B0604030504040204" pitchFamily="34" charset="0"/>
            </a:endParaRPr>
          </a:p>
        </p:txBody>
      </p:sp>
    </p:spTree>
    <p:extLst>
      <p:ext uri="{BB962C8B-B14F-4D97-AF65-F5344CB8AC3E}">
        <p14:creationId xmlns:p14="http://schemas.microsoft.com/office/powerpoint/2010/main" val="18052202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lef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left)">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317575"/>
            <a:ext cx="8476796" cy="4637520"/>
          </a:xfrm>
          <a:prstGeom prst="rect">
            <a:avLst/>
          </a:prstGeom>
          <a:noFill/>
          <a:ln w="9525">
            <a:noFill/>
            <a:miter lim="800000"/>
            <a:headEnd/>
            <a:tailEnd/>
          </a:ln>
        </p:spPr>
        <p:txBody>
          <a:bodyPr/>
          <a:lstStyle/>
          <a:p>
            <a:pPr marL="342900" indent="-342900" eaLnBrk="1" hangingPunct="1">
              <a:lnSpc>
                <a:spcPct val="110000"/>
              </a:lnSpc>
              <a:buClr>
                <a:srgbClr val="FF9300"/>
              </a:buClr>
              <a:buFont typeface="Wingdings" panose="05000000000000000000" pitchFamily="2" charset="2"/>
              <a:buChar char="n"/>
            </a:pPr>
            <a:endParaRPr lang="zh-CN" altLang="en-US" sz="2000" b="1" dirty="0">
              <a:latin typeface="Times New Roman" panose="02020603050405020304" pitchFamily="18" charset="0"/>
              <a:cs typeface="Times New Roman" panose="02020603050405020304" pitchFamily="18" charset="0"/>
            </a:endParaRP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cs typeface="Tahoma" panose="020B0604030504040204" pitchFamily="34" charset="0"/>
              </a:rPr>
              <a:t>3.4.1 </a:t>
            </a:r>
            <a:r>
              <a:rPr lang="zh-CN" altLang="en-US" sz="3600" b="1" dirty="0">
                <a:latin typeface="黑体" panose="02010609060101010101" pitchFamily="49" charset="-122"/>
                <a:ea typeface="黑体" panose="02010609060101010101" pitchFamily="49" charset="-122"/>
                <a:cs typeface="Tahoma" panose="020B0604030504040204" pitchFamily="34" charset="0"/>
              </a:rPr>
              <a:t>字符的编码</a:t>
            </a:r>
            <a:endParaRPr lang="zh-CN" altLang="en-US" sz="3600" b="1" dirty="0">
              <a:solidFill>
                <a:prstClr val="black"/>
              </a:solidFill>
              <a:latin typeface="黑体" panose="02010609060101010101" pitchFamily="49" charset="-122"/>
              <a:ea typeface="黑体" panose="02010609060101010101" pitchFamily="49" charset="-122"/>
              <a:cs typeface="Tahoma" panose="020B0604030504040204" pitchFamily="34" charset="0"/>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1556"/>
            <a:ext cx="9144000" cy="5954888"/>
          </a:xfrm>
          <a:prstGeom prst="rect">
            <a:avLst/>
          </a:prstGeom>
        </p:spPr>
      </p:pic>
    </p:spTree>
    <p:extLst>
      <p:ext uri="{BB962C8B-B14F-4D97-AF65-F5344CB8AC3E}">
        <p14:creationId xmlns:p14="http://schemas.microsoft.com/office/powerpoint/2010/main" val="363344085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317575"/>
            <a:ext cx="8476796" cy="4637520"/>
          </a:xfrm>
          <a:prstGeom prst="rect">
            <a:avLst/>
          </a:prstGeom>
          <a:noFill/>
          <a:ln w="9525">
            <a:noFill/>
            <a:miter lim="800000"/>
            <a:headEnd/>
            <a:tailEnd/>
          </a:ln>
        </p:spPr>
        <p:txBody>
          <a:bodyPr/>
          <a:lstStyle/>
          <a:p>
            <a:pPr marL="342900" indent="-342900" eaLnBrk="1" hangingPunct="1">
              <a:lnSpc>
                <a:spcPct val="110000"/>
              </a:lnSpc>
              <a:buClr>
                <a:srgbClr val="FF9300"/>
              </a:buClr>
              <a:buFont typeface="Wingdings" panose="05000000000000000000" pitchFamily="2" charset="2"/>
              <a:buChar char="n"/>
            </a:pPr>
            <a:endParaRPr lang="zh-CN" altLang="en-US" sz="2000" b="1" dirty="0">
              <a:latin typeface="Times New Roman" panose="02020603050405020304" pitchFamily="18" charset="0"/>
              <a:cs typeface="Times New Roman" panose="02020603050405020304" pitchFamily="18" charset="0"/>
            </a:endParaRP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cs typeface="Tahoma" panose="020B0604030504040204" pitchFamily="34" charset="0"/>
              </a:rPr>
              <a:t>3.4.1 </a:t>
            </a:r>
            <a:r>
              <a:rPr lang="zh-CN" altLang="en-US" sz="3600" b="1" dirty="0">
                <a:latin typeface="黑体" panose="02010609060101010101" pitchFamily="49" charset="-122"/>
                <a:ea typeface="黑体" panose="02010609060101010101" pitchFamily="49" charset="-122"/>
                <a:cs typeface="Tahoma" panose="020B0604030504040204" pitchFamily="34" charset="0"/>
              </a:rPr>
              <a:t>字符的编码</a:t>
            </a:r>
            <a:endParaRPr lang="zh-CN" altLang="en-US" sz="3600" b="1" dirty="0">
              <a:solidFill>
                <a:prstClr val="black"/>
              </a:solidFill>
              <a:latin typeface="黑体" panose="02010609060101010101" pitchFamily="49" charset="-122"/>
              <a:ea typeface="黑体" panose="02010609060101010101" pitchFamily="49" charset="-122"/>
              <a:cs typeface="Tahoma" panose="020B0604030504040204" pitchFamily="34" charset="0"/>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874" y="0"/>
            <a:ext cx="7490222" cy="6858000"/>
          </a:xfrm>
          <a:prstGeom prst="rect">
            <a:avLst/>
          </a:prstGeom>
        </p:spPr>
      </p:pic>
    </p:spTree>
    <p:extLst>
      <p:ext uri="{BB962C8B-B14F-4D97-AF65-F5344CB8AC3E}">
        <p14:creationId xmlns:p14="http://schemas.microsoft.com/office/powerpoint/2010/main" val="23427459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317575"/>
            <a:ext cx="8476796" cy="1654225"/>
          </a:xfrm>
          <a:prstGeom prst="rect">
            <a:avLst/>
          </a:prstGeom>
          <a:noFill/>
          <a:ln w="9525">
            <a:noFill/>
            <a:miter lim="800000"/>
            <a:headEnd/>
            <a:tailEnd/>
          </a:ln>
        </p:spPr>
        <p:txBody>
          <a:bodyPr/>
          <a:lstStyle/>
          <a:p>
            <a:pPr marL="342900" indent="-342900" eaLnBrk="1" hangingPunct="1">
              <a:lnSpc>
                <a:spcPct val="110000"/>
              </a:lnSpc>
              <a:buClr>
                <a:srgbClr val="FF9300"/>
              </a:buClr>
              <a:buFont typeface="Wingdings" panose="05000000000000000000" pitchFamily="2" charset="2"/>
              <a:buChar char="n"/>
            </a:pPr>
            <a:r>
              <a:rPr lang="zh-CN" altLang="en-US" sz="2400" b="1" dirty="0" smtClean="0">
                <a:ea typeface="宋体" panose="02010600030101010101" pitchFamily="2" charset="-122"/>
              </a:rPr>
              <a:t>我国于</a:t>
            </a:r>
            <a:r>
              <a:rPr lang="en-US" altLang="zh-CN" sz="2400" b="1" dirty="0" smtClean="0">
                <a:ea typeface="宋体" panose="02010600030101010101" pitchFamily="2" charset="-122"/>
              </a:rPr>
              <a:t>1980</a:t>
            </a:r>
            <a:r>
              <a:rPr lang="zh-CN" altLang="en-US" sz="2400" b="1" dirty="0" smtClean="0">
                <a:ea typeface="宋体" panose="02010600030101010101" pitchFamily="2" charset="-122"/>
              </a:rPr>
              <a:t>年推出</a:t>
            </a:r>
            <a:r>
              <a:rPr lang="en-US" altLang="zh-CN" sz="2400" b="1" dirty="0" smtClean="0">
                <a:ea typeface="宋体" panose="02010600030101010101" pitchFamily="2" charset="-122"/>
              </a:rPr>
              <a:t>GB2312</a:t>
            </a:r>
            <a:r>
              <a:rPr lang="zh-CN" altLang="en-US" sz="2400" b="1" dirty="0" smtClean="0">
                <a:ea typeface="宋体" panose="02010600030101010101" pitchFamily="2" charset="-122"/>
              </a:rPr>
              <a:t>汉字编码规范。</a:t>
            </a:r>
            <a:endParaRPr lang="en-US" altLang="zh-CN" sz="2400" b="1" dirty="0" smtClean="0">
              <a:ea typeface="宋体" panose="02010600030101010101" pitchFamily="2" charset="-122"/>
            </a:endParaRPr>
          </a:p>
          <a:p>
            <a:pPr marL="342900" indent="-342900" eaLnBrk="1" hangingPunct="1">
              <a:lnSpc>
                <a:spcPct val="110000"/>
              </a:lnSpc>
              <a:buClr>
                <a:srgbClr val="FF9300"/>
              </a:buClr>
              <a:buFont typeface="Wingdings" panose="05000000000000000000" pitchFamily="2" charset="2"/>
              <a:buChar char="n"/>
            </a:pPr>
            <a:r>
              <a:rPr lang="en-US" altLang="zh-CN" sz="2400" b="1" dirty="0" smtClean="0">
                <a:ea typeface="宋体" panose="02010600030101010101" pitchFamily="2" charset="-122"/>
              </a:rPr>
              <a:t>GB2312</a:t>
            </a:r>
            <a:r>
              <a:rPr lang="zh-CN" altLang="en-US" sz="2400" b="1" dirty="0">
                <a:ea typeface="宋体" panose="02010600030101010101" pitchFamily="2" charset="-122"/>
              </a:rPr>
              <a:t>共有</a:t>
            </a:r>
            <a:r>
              <a:rPr lang="en-US" altLang="zh-CN" sz="2400" b="1" dirty="0">
                <a:ea typeface="宋体" panose="02010600030101010101" pitchFamily="2" charset="-122"/>
              </a:rPr>
              <a:t>94</a:t>
            </a:r>
            <a:r>
              <a:rPr lang="zh-CN" altLang="en-US" sz="2400" b="1" dirty="0">
                <a:ea typeface="宋体" panose="02010600030101010101" pitchFamily="2" charset="-122"/>
              </a:rPr>
              <a:t>个区，前</a:t>
            </a:r>
            <a:r>
              <a:rPr lang="en-US" altLang="zh-CN" sz="2400" b="1" dirty="0">
                <a:ea typeface="宋体" panose="02010600030101010101" pitchFamily="2" charset="-122"/>
              </a:rPr>
              <a:t>15</a:t>
            </a:r>
            <a:r>
              <a:rPr lang="zh-CN" altLang="en-US" sz="2400" b="1" dirty="0">
                <a:ea typeface="宋体" panose="02010600030101010101" pitchFamily="2" charset="-122"/>
              </a:rPr>
              <a:t>个区是</a:t>
            </a:r>
            <a:r>
              <a:rPr lang="zh-CN" altLang="en-US" sz="2400" b="1" dirty="0">
                <a:solidFill>
                  <a:srgbClr val="FF0000"/>
                </a:solidFill>
                <a:ea typeface="宋体" panose="02010600030101010101" pitchFamily="2" charset="-122"/>
              </a:rPr>
              <a:t>符号区</a:t>
            </a:r>
            <a:r>
              <a:rPr lang="zh-CN" altLang="en-US" sz="2400" b="1" dirty="0">
                <a:ea typeface="宋体" panose="02010600030101010101" pitchFamily="2" charset="-122"/>
              </a:rPr>
              <a:t>，后面</a:t>
            </a:r>
            <a:r>
              <a:rPr lang="en-US" altLang="zh-CN" sz="2400" b="1" dirty="0">
                <a:ea typeface="宋体" panose="02010600030101010101" pitchFamily="2" charset="-122"/>
              </a:rPr>
              <a:t>40</a:t>
            </a:r>
            <a:r>
              <a:rPr lang="zh-CN" altLang="en-US" sz="2400" b="1" dirty="0">
                <a:ea typeface="宋体" panose="02010600030101010101" pitchFamily="2" charset="-122"/>
              </a:rPr>
              <a:t>个区（到</a:t>
            </a:r>
            <a:r>
              <a:rPr lang="en-US" altLang="zh-CN" sz="2400" b="1" dirty="0">
                <a:ea typeface="宋体" panose="02010600030101010101" pitchFamily="2" charset="-122"/>
              </a:rPr>
              <a:t>55</a:t>
            </a:r>
            <a:r>
              <a:rPr lang="zh-CN" altLang="en-US" sz="2400" b="1" dirty="0">
                <a:ea typeface="宋体" panose="02010600030101010101" pitchFamily="2" charset="-122"/>
              </a:rPr>
              <a:t>区）是</a:t>
            </a:r>
            <a:r>
              <a:rPr lang="zh-CN" altLang="en-US" sz="2400" b="1" dirty="0">
                <a:solidFill>
                  <a:srgbClr val="FF0000"/>
                </a:solidFill>
                <a:ea typeface="宋体" panose="02010600030101010101" pitchFamily="2" charset="-122"/>
              </a:rPr>
              <a:t>一级汉字</a:t>
            </a:r>
            <a:r>
              <a:rPr lang="zh-CN" altLang="en-US" sz="2400" b="1" dirty="0">
                <a:ea typeface="宋体" panose="02010600030101010101" pitchFamily="2" charset="-122"/>
              </a:rPr>
              <a:t>，再后面</a:t>
            </a:r>
            <a:r>
              <a:rPr lang="en-US" altLang="zh-CN" sz="2400" b="1" dirty="0">
                <a:ea typeface="宋体" panose="02010600030101010101" pitchFamily="2" charset="-122"/>
              </a:rPr>
              <a:t>32</a:t>
            </a:r>
            <a:r>
              <a:rPr lang="zh-CN" altLang="en-US" sz="2400" b="1" dirty="0">
                <a:ea typeface="宋体" panose="02010600030101010101" pitchFamily="2" charset="-122"/>
              </a:rPr>
              <a:t>个区（到</a:t>
            </a:r>
            <a:r>
              <a:rPr lang="en-US" altLang="zh-CN" sz="2400" b="1" dirty="0">
                <a:ea typeface="宋体" panose="02010600030101010101" pitchFamily="2" charset="-122"/>
              </a:rPr>
              <a:t>87</a:t>
            </a:r>
            <a:r>
              <a:rPr lang="zh-CN" altLang="en-US" sz="2400" b="1" dirty="0">
                <a:ea typeface="宋体" panose="02010600030101010101" pitchFamily="2" charset="-122"/>
              </a:rPr>
              <a:t>区）为</a:t>
            </a:r>
            <a:r>
              <a:rPr lang="zh-CN" altLang="en-US" sz="2400" b="1" dirty="0">
                <a:solidFill>
                  <a:srgbClr val="FF0000"/>
                </a:solidFill>
                <a:ea typeface="宋体" panose="02010600030101010101" pitchFamily="2" charset="-122"/>
              </a:rPr>
              <a:t>二级汉字</a:t>
            </a:r>
            <a:r>
              <a:rPr lang="zh-CN" altLang="en-US" sz="2400" b="1" dirty="0">
                <a:ea typeface="宋体" panose="02010600030101010101" pitchFamily="2" charset="-122"/>
              </a:rPr>
              <a:t>，最后空</a:t>
            </a:r>
            <a:r>
              <a:rPr lang="en-US" altLang="zh-CN" sz="2400" b="1" dirty="0">
                <a:ea typeface="宋体" panose="02010600030101010101" pitchFamily="2" charset="-122"/>
              </a:rPr>
              <a:t>7</a:t>
            </a:r>
            <a:r>
              <a:rPr lang="zh-CN" altLang="en-US" sz="2400" b="1" dirty="0">
                <a:ea typeface="宋体" panose="02010600030101010101" pitchFamily="2" charset="-122"/>
              </a:rPr>
              <a:t>个区留作造字用。</a:t>
            </a:r>
          </a:p>
          <a:p>
            <a:pPr marL="342900" indent="-342900" eaLnBrk="1" hangingPunct="1">
              <a:lnSpc>
                <a:spcPct val="110000"/>
              </a:lnSpc>
              <a:buClr>
                <a:srgbClr val="FF9300"/>
              </a:buClr>
              <a:buFont typeface="Wingdings" panose="05000000000000000000" pitchFamily="2" charset="2"/>
              <a:buChar char="n"/>
            </a:pPr>
            <a:endParaRPr lang="zh-CN" altLang="en-US" sz="2400" b="1" dirty="0">
              <a:latin typeface="Times New Roman" panose="02020603050405020304" pitchFamily="18" charset="0"/>
              <a:cs typeface="Times New Roman" panose="02020603050405020304" pitchFamily="18" charset="0"/>
            </a:endParaRP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cs typeface="Tahoma" panose="020B0604030504040204" pitchFamily="34" charset="0"/>
              </a:rPr>
              <a:t>3.4.1 </a:t>
            </a:r>
            <a:r>
              <a:rPr lang="zh-CN" altLang="en-US" sz="3600" b="1" dirty="0">
                <a:latin typeface="黑体" panose="02010609060101010101" pitchFamily="49" charset="-122"/>
                <a:ea typeface="黑体" panose="02010609060101010101" pitchFamily="49" charset="-122"/>
                <a:cs typeface="Tahoma" panose="020B0604030504040204" pitchFamily="34" charset="0"/>
              </a:rPr>
              <a:t>字符的编码</a:t>
            </a:r>
            <a:endParaRPr lang="zh-CN" altLang="en-US" sz="3600" b="1" dirty="0">
              <a:solidFill>
                <a:prstClr val="black"/>
              </a:solidFill>
              <a:latin typeface="黑体" panose="02010609060101010101" pitchFamily="49" charset="-122"/>
              <a:ea typeface="黑体" panose="02010609060101010101" pitchFamily="49" charset="-122"/>
              <a:cs typeface="Tahoma" panose="020B0604030504040204" pitchFamily="34" charset="0"/>
            </a:endParaRPr>
          </a:p>
        </p:txBody>
      </p:sp>
      <p:grpSp>
        <p:nvGrpSpPr>
          <p:cNvPr id="7" name="Group 4"/>
          <p:cNvGrpSpPr>
            <a:grpSpLocks/>
          </p:cNvGrpSpPr>
          <p:nvPr/>
        </p:nvGrpSpPr>
        <p:grpSpPr bwMode="auto">
          <a:xfrm>
            <a:off x="2209800" y="3276600"/>
            <a:ext cx="5715000" cy="2946150"/>
            <a:chOff x="158" y="1440"/>
            <a:chExt cx="4502" cy="2805"/>
          </a:xfrm>
        </p:grpSpPr>
        <p:sp>
          <p:nvSpPr>
            <p:cNvPr id="8" name="Rectangle 5"/>
            <p:cNvSpPr>
              <a:spLocks noChangeArrowheads="1"/>
            </p:cNvSpPr>
            <p:nvPr/>
          </p:nvSpPr>
          <p:spPr bwMode="auto">
            <a:xfrm>
              <a:off x="1680" y="1440"/>
              <a:ext cx="2134" cy="177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1" name="Rectangle 6"/>
            <p:cNvSpPr>
              <a:spLocks noChangeArrowheads="1"/>
            </p:cNvSpPr>
            <p:nvPr/>
          </p:nvSpPr>
          <p:spPr bwMode="auto">
            <a:xfrm>
              <a:off x="1392" y="1632"/>
              <a:ext cx="2178" cy="177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2" name="Rectangle 7"/>
            <p:cNvSpPr>
              <a:spLocks noChangeArrowheads="1"/>
            </p:cNvSpPr>
            <p:nvPr/>
          </p:nvSpPr>
          <p:spPr bwMode="auto">
            <a:xfrm>
              <a:off x="1104" y="1776"/>
              <a:ext cx="2178" cy="177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3" name="Rectangle 8"/>
            <p:cNvSpPr>
              <a:spLocks noChangeArrowheads="1"/>
            </p:cNvSpPr>
            <p:nvPr/>
          </p:nvSpPr>
          <p:spPr bwMode="auto">
            <a:xfrm>
              <a:off x="864" y="2025"/>
              <a:ext cx="2212" cy="1776"/>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4" name="Rectangle 9"/>
            <p:cNvSpPr>
              <a:spLocks noChangeArrowheads="1"/>
            </p:cNvSpPr>
            <p:nvPr/>
          </p:nvSpPr>
          <p:spPr bwMode="auto">
            <a:xfrm>
              <a:off x="1100" y="2208"/>
              <a:ext cx="130" cy="176"/>
            </a:xfrm>
            <a:prstGeom prst="rect">
              <a:avLst/>
            </a:prstGeom>
            <a:solidFill>
              <a:schemeClr val="tx1"/>
            </a:solidFill>
            <a:ln w="9525">
              <a:solidFill>
                <a:srgbClr val="66FF33"/>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5" name="Rectangle 10"/>
            <p:cNvSpPr>
              <a:spLocks noChangeArrowheads="1"/>
            </p:cNvSpPr>
            <p:nvPr/>
          </p:nvSpPr>
          <p:spPr bwMode="auto">
            <a:xfrm>
              <a:off x="1292" y="2208"/>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6" name="Rectangle 11"/>
            <p:cNvSpPr>
              <a:spLocks noChangeArrowheads="1"/>
            </p:cNvSpPr>
            <p:nvPr/>
          </p:nvSpPr>
          <p:spPr bwMode="auto">
            <a:xfrm>
              <a:off x="1483" y="2210"/>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7" name="Rectangle 12"/>
            <p:cNvSpPr>
              <a:spLocks noChangeArrowheads="1"/>
            </p:cNvSpPr>
            <p:nvPr/>
          </p:nvSpPr>
          <p:spPr bwMode="auto">
            <a:xfrm>
              <a:off x="1675" y="2210"/>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8" name="Rectangle 13"/>
            <p:cNvSpPr>
              <a:spLocks noChangeArrowheads="1"/>
            </p:cNvSpPr>
            <p:nvPr/>
          </p:nvSpPr>
          <p:spPr bwMode="auto">
            <a:xfrm>
              <a:off x="1867" y="2208"/>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9" name="Rectangle 14"/>
            <p:cNvSpPr>
              <a:spLocks noChangeArrowheads="1"/>
            </p:cNvSpPr>
            <p:nvPr/>
          </p:nvSpPr>
          <p:spPr bwMode="auto">
            <a:xfrm>
              <a:off x="2050" y="2208"/>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0" name="Rectangle 15"/>
            <p:cNvSpPr>
              <a:spLocks noChangeArrowheads="1"/>
            </p:cNvSpPr>
            <p:nvPr/>
          </p:nvSpPr>
          <p:spPr bwMode="auto">
            <a:xfrm>
              <a:off x="2241" y="2210"/>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1" name="Rectangle 16"/>
            <p:cNvSpPr>
              <a:spLocks noChangeArrowheads="1"/>
            </p:cNvSpPr>
            <p:nvPr/>
          </p:nvSpPr>
          <p:spPr bwMode="auto">
            <a:xfrm>
              <a:off x="2424" y="2210"/>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2" name="Rectangle 17"/>
            <p:cNvSpPr>
              <a:spLocks noChangeArrowheads="1"/>
            </p:cNvSpPr>
            <p:nvPr/>
          </p:nvSpPr>
          <p:spPr bwMode="auto">
            <a:xfrm>
              <a:off x="1083" y="2470"/>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3" name="Rectangle 18"/>
            <p:cNvSpPr>
              <a:spLocks noChangeArrowheads="1"/>
            </p:cNvSpPr>
            <p:nvPr/>
          </p:nvSpPr>
          <p:spPr bwMode="auto">
            <a:xfrm>
              <a:off x="1275" y="2470"/>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4" name="Rectangle 19"/>
            <p:cNvSpPr>
              <a:spLocks noChangeArrowheads="1"/>
            </p:cNvSpPr>
            <p:nvPr/>
          </p:nvSpPr>
          <p:spPr bwMode="auto">
            <a:xfrm>
              <a:off x="1466" y="2472"/>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5" name="Rectangle 20"/>
            <p:cNvSpPr>
              <a:spLocks noChangeArrowheads="1"/>
            </p:cNvSpPr>
            <p:nvPr/>
          </p:nvSpPr>
          <p:spPr bwMode="auto">
            <a:xfrm>
              <a:off x="1658" y="2463"/>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6" name="Rectangle 21"/>
            <p:cNvSpPr>
              <a:spLocks noChangeArrowheads="1"/>
            </p:cNvSpPr>
            <p:nvPr/>
          </p:nvSpPr>
          <p:spPr bwMode="auto">
            <a:xfrm>
              <a:off x="1859" y="2461"/>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7" name="Rectangle 22"/>
            <p:cNvSpPr>
              <a:spLocks noChangeArrowheads="1"/>
            </p:cNvSpPr>
            <p:nvPr/>
          </p:nvSpPr>
          <p:spPr bwMode="auto">
            <a:xfrm>
              <a:off x="2042" y="2461"/>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8" name="Rectangle 23"/>
            <p:cNvSpPr>
              <a:spLocks noChangeArrowheads="1"/>
            </p:cNvSpPr>
            <p:nvPr/>
          </p:nvSpPr>
          <p:spPr bwMode="auto">
            <a:xfrm>
              <a:off x="2233" y="2463"/>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29" name="Rectangle 24"/>
            <p:cNvSpPr>
              <a:spLocks noChangeArrowheads="1"/>
            </p:cNvSpPr>
            <p:nvPr/>
          </p:nvSpPr>
          <p:spPr bwMode="auto">
            <a:xfrm>
              <a:off x="2425" y="2463"/>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0" name="Rectangle 25"/>
            <p:cNvSpPr>
              <a:spLocks noChangeArrowheads="1"/>
            </p:cNvSpPr>
            <p:nvPr/>
          </p:nvSpPr>
          <p:spPr bwMode="auto">
            <a:xfrm>
              <a:off x="2616" y="2210"/>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1" name="Rectangle 26"/>
            <p:cNvSpPr>
              <a:spLocks noChangeArrowheads="1"/>
            </p:cNvSpPr>
            <p:nvPr/>
          </p:nvSpPr>
          <p:spPr bwMode="auto">
            <a:xfrm>
              <a:off x="2817" y="2210"/>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2" name="Rectangle 27"/>
            <p:cNvSpPr>
              <a:spLocks noChangeArrowheads="1"/>
            </p:cNvSpPr>
            <p:nvPr/>
          </p:nvSpPr>
          <p:spPr bwMode="auto">
            <a:xfrm>
              <a:off x="1083" y="2705"/>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3" name="Rectangle 28"/>
            <p:cNvSpPr>
              <a:spLocks noChangeArrowheads="1"/>
            </p:cNvSpPr>
            <p:nvPr/>
          </p:nvSpPr>
          <p:spPr bwMode="auto">
            <a:xfrm>
              <a:off x="1275" y="2705"/>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4" name="Rectangle 29"/>
            <p:cNvSpPr>
              <a:spLocks noChangeArrowheads="1"/>
            </p:cNvSpPr>
            <p:nvPr/>
          </p:nvSpPr>
          <p:spPr bwMode="auto">
            <a:xfrm>
              <a:off x="1466" y="2707"/>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5" name="Rectangle 30"/>
            <p:cNvSpPr>
              <a:spLocks noChangeArrowheads="1"/>
            </p:cNvSpPr>
            <p:nvPr/>
          </p:nvSpPr>
          <p:spPr bwMode="auto">
            <a:xfrm>
              <a:off x="1658" y="2698"/>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6" name="Rectangle 31"/>
            <p:cNvSpPr>
              <a:spLocks noChangeArrowheads="1"/>
            </p:cNvSpPr>
            <p:nvPr/>
          </p:nvSpPr>
          <p:spPr bwMode="auto">
            <a:xfrm>
              <a:off x="1859" y="2696"/>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7" name="Rectangle 32"/>
            <p:cNvSpPr>
              <a:spLocks noChangeArrowheads="1"/>
            </p:cNvSpPr>
            <p:nvPr/>
          </p:nvSpPr>
          <p:spPr bwMode="auto">
            <a:xfrm>
              <a:off x="2051" y="2705"/>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8" name="Rectangle 33"/>
            <p:cNvSpPr>
              <a:spLocks noChangeArrowheads="1"/>
            </p:cNvSpPr>
            <p:nvPr/>
          </p:nvSpPr>
          <p:spPr bwMode="auto">
            <a:xfrm>
              <a:off x="2233" y="2707"/>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39" name="Rectangle 34"/>
            <p:cNvSpPr>
              <a:spLocks noChangeArrowheads="1"/>
            </p:cNvSpPr>
            <p:nvPr/>
          </p:nvSpPr>
          <p:spPr bwMode="auto">
            <a:xfrm>
              <a:off x="2425" y="2707"/>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0" name="Rectangle 35"/>
            <p:cNvSpPr>
              <a:spLocks noChangeArrowheads="1"/>
            </p:cNvSpPr>
            <p:nvPr/>
          </p:nvSpPr>
          <p:spPr bwMode="auto">
            <a:xfrm>
              <a:off x="2617" y="2707"/>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1" name="Rectangle 36"/>
            <p:cNvSpPr>
              <a:spLocks noChangeArrowheads="1"/>
            </p:cNvSpPr>
            <p:nvPr/>
          </p:nvSpPr>
          <p:spPr bwMode="auto">
            <a:xfrm>
              <a:off x="2809" y="2707"/>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2" name="Rectangle 37"/>
            <p:cNvSpPr>
              <a:spLocks noChangeArrowheads="1"/>
            </p:cNvSpPr>
            <p:nvPr/>
          </p:nvSpPr>
          <p:spPr bwMode="auto">
            <a:xfrm>
              <a:off x="2616" y="2463"/>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3" name="Rectangle 38"/>
            <p:cNvSpPr>
              <a:spLocks noChangeArrowheads="1"/>
            </p:cNvSpPr>
            <p:nvPr/>
          </p:nvSpPr>
          <p:spPr bwMode="auto">
            <a:xfrm>
              <a:off x="2808" y="2463"/>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4" name="Rectangle 39"/>
            <p:cNvSpPr>
              <a:spLocks noChangeArrowheads="1"/>
            </p:cNvSpPr>
            <p:nvPr/>
          </p:nvSpPr>
          <p:spPr bwMode="auto">
            <a:xfrm>
              <a:off x="1100" y="2950"/>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5" name="Rectangle 40"/>
            <p:cNvSpPr>
              <a:spLocks noChangeArrowheads="1"/>
            </p:cNvSpPr>
            <p:nvPr/>
          </p:nvSpPr>
          <p:spPr bwMode="auto">
            <a:xfrm>
              <a:off x="1292" y="2950"/>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6" name="Rectangle 41"/>
            <p:cNvSpPr>
              <a:spLocks noChangeArrowheads="1"/>
            </p:cNvSpPr>
            <p:nvPr/>
          </p:nvSpPr>
          <p:spPr bwMode="auto">
            <a:xfrm>
              <a:off x="1483" y="2952"/>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7" name="Rectangle 42"/>
            <p:cNvSpPr>
              <a:spLocks noChangeArrowheads="1"/>
            </p:cNvSpPr>
            <p:nvPr/>
          </p:nvSpPr>
          <p:spPr bwMode="auto">
            <a:xfrm>
              <a:off x="1675" y="2952"/>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8" name="Rectangle 43"/>
            <p:cNvSpPr>
              <a:spLocks noChangeArrowheads="1"/>
            </p:cNvSpPr>
            <p:nvPr/>
          </p:nvSpPr>
          <p:spPr bwMode="auto">
            <a:xfrm>
              <a:off x="1858" y="2950"/>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49" name="Rectangle 44"/>
            <p:cNvSpPr>
              <a:spLocks noChangeArrowheads="1"/>
            </p:cNvSpPr>
            <p:nvPr/>
          </p:nvSpPr>
          <p:spPr bwMode="auto">
            <a:xfrm>
              <a:off x="2059" y="2950"/>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0" name="Rectangle 45"/>
            <p:cNvSpPr>
              <a:spLocks noChangeArrowheads="1"/>
            </p:cNvSpPr>
            <p:nvPr/>
          </p:nvSpPr>
          <p:spPr bwMode="auto">
            <a:xfrm>
              <a:off x="2250" y="2952"/>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1" name="Rectangle 46"/>
            <p:cNvSpPr>
              <a:spLocks noChangeArrowheads="1"/>
            </p:cNvSpPr>
            <p:nvPr/>
          </p:nvSpPr>
          <p:spPr bwMode="auto">
            <a:xfrm>
              <a:off x="2442" y="2952"/>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2" name="Rectangle 47"/>
            <p:cNvSpPr>
              <a:spLocks noChangeArrowheads="1"/>
            </p:cNvSpPr>
            <p:nvPr/>
          </p:nvSpPr>
          <p:spPr bwMode="auto">
            <a:xfrm>
              <a:off x="2634" y="2952"/>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3" name="Rectangle 48"/>
            <p:cNvSpPr>
              <a:spLocks noChangeArrowheads="1"/>
            </p:cNvSpPr>
            <p:nvPr/>
          </p:nvSpPr>
          <p:spPr bwMode="auto">
            <a:xfrm>
              <a:off x="2826" y="2952"/>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4" name="AutoShape 49"/>
            <p:cNvSpPr>
              <a:spLocks/>
            </p:cNvSpPr>
            <p:nvPr/>
          </p:nvSpPr>
          <p:spPr bwMode="auto">
            <a:xfrm>
              <a:off x="646" y="2138"/>
              <a:ext cx="161" cy="1606"/>
            </a:xfrm>
            <a:prstGeom prst="leftBrace">
              <a:avLst>
                <a:gd name="adj1" fmla="val 83126"/>
                <a:gd name="adj2" fmla="val 5056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5" name="Text Box 50"/>
            <p:cNvSpPr txBox="1">
              <a:spLocks noChangeArrowheads="1"/>
            </p:cNvSpPr>
            <p:nvPr/>
          </p:nvSpPr>
          <p:spPr bwMode="auto">
            <a:xfrm>
              <a:off x="158" y="2820"/>
              <a:ext cx="52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kumimoji="1" lang="en-US" altLang="zh-CN" b="1" i="1">
                  <a:latin typeface="Times New Roman" panose="02020603050405020304" pitchFamily="18" charset="0"/>
                  <a:ea typeface="宋体" panose="02010600030101010101" pitchFamily="2" charset="-122"/>
                </a:rPr>
                <a:t>10</a:t>
              </a:r>
              <a:r>
                <a:rPr kumimoji="1" lang="zh-CN" altLang="en-US" b="1" i="1">
                  <a:latin typeface="Times New Roman" panose="02020603050405020304" pitchFamily="18" charset="0"/>
                  <a:ea typeface="宋体" panose="02010600030101010101" pitchFamily="2" charset="-122"/>
                </a:rPr>
                <a:t>行</a:t>
              </a:r>
            </a:p>
          </p:txBody>
        </p:sp>
        <p:sp>
          <p:nvSpPr>
            <p:cNvPr id="56" name="Rectangle 51"/>
            <p:cNvSpPr>
              <a:spLocks noChangeArrowheads="1"/>
            </p:cNvSpPr>
            <p:nvPr/>
          </p:nvSpPr>
          <p:spPr bwMode="auto">
            <a:xfrm>
              <a:off x="1093" y="3474"/>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7" name="Rectangle 52"/>
            <p:cNvSpPr>
              <a:spLocks noChangeArrowheads="1"/>
            </p:cNvSpPr>
            <p:nvPr/>
          </p:nvSpPr>
          <p:spPr bwMode="auto">
            <a:xfrm>
              <a:off x="1285" y="3474"/>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8" name="Rectangle 53"/>
            <p:cNvSpPr>
              <a:spLocks noChangeArrowheads="1"/>
            </p:cNvSpPr>
            <p:nvPr/>
          </p:nvSpPr>
          <p:spPr bwMode="auto">
            <a:xfrm>
              <a:off x="1476" y="3476"/>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59" name="Rectangle 54"/>
            <p:cNvSpPr>
              <a:spLocks noChangeArrowheads="1"/>
            </p:cNvSpPr>
            <p:nvPr/>
          </p:nvSpPr>
          <p:spPr bwMode="auto">
            <a:xfrm>
              <a:off x="1668" y="3476"/>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0" name="Rectangle 55"/>
            <p:cNvSpPr>
              <a:spLocks noChangeArrowheads="1"/>
            </p:cNvSpPr>
            <p:nvPr/>
          </p:nvSpPr>
          <p:spPr bwMode="auto">
            <a:xfrm>
              <a:off x="2052" y="3474"/>
              <a:ext cx="130" cy="176"/>
            </a:xfrm>
            <a:prstGeom prst="rect">
              <a:avLst/>
            </a:prstGeom>
            <a:solidFill>
              <a:schemeClr val="tx1"/>
            </a:solidFill>
            <a:ln w="9525">
              <a:solidFill>
                <a:srgbClr val="66FF33"/>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1" name="Rectangle 56"/>
            <p:cNvSpPr>
              <a:spLocks noChangeArrowheads="1"/>
            </p:cNvSpPr>
            <p:nvPr/>
          </p:nvSpPr>
          <p:spPr bwMode="auto">
            <a:xfrm>
              <a:off x="2243" y="3476"/>
              <a:ext cx="130" cy="176"/>
            </a:xfrm>
            <a:prstGeom prst="rect">
              <a:avLst/>
            </a:prstGeom>
            <a:solidFill>
              <a:schemeClr val="tx1"/>
            </a:solidFill>
            <a:ln w="9525">
              <a:solidFill>
                <a:srgbClr val="66FF33"/>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2" name="Rectangle 57"/>
            <p:cNvSpPr>
              <a:spLocks noChangeArrowheads="1"/>
            </p:cNvSpPr>
            <p:nvPr/>
          </p:nvSpPr>
          <p:spPr bwMode="auto">
            <a:xfrm>
              <a:off x="2435" y="3476"/>
              <a:ext cx="130" cy="176"/>
            </a:xfrm>
            <a:prstGeom prst="rect">
              <a:avLst/>
            </a:prstGeom>
            <a:solidFill>
              <a:schemeClr val="tx1"/>
            </a:solidFill>
            <a:ln w="9525">
              <a:solidFill>
                <a:srgbClr val="66FF33"/>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3" name="Rectangle 58"/>
            <p:cNvSpPr>
              <a:spLocks noChangeArrowheads="1"/>
            </p:cNvSpPr>
            <p:nvPr/>
          </p:nvSpPr>
          <p:spPr bwMode="auto">
            <a:xfrm>
              <a:off x="2627" y="3476"/>
              <a:ext cx="130" cy="176"/>
            </a:xfrm>
            <a:prstGeom prst="rect">
              <a:avLst/>
            </a:prstGeom>
            <a:solidFill>
              <a:schemeClr val="tx1"/>
            </a:solidFill>
            <a:ln w="9525">
              <a:solidFill>
                <a:srgbClr val="66FF33"/>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4" name="Rectangle 59"/>
            <p:cNvSpPr>
              <a:spLocks noChangeArrowheads="1"/>
            </p:cNvSpPr>
            <p:nvPr/>
          </p:nvSpPr>
          <p:spPr bwMode="auto">
            <a:xfrm>
              <a:off x="2819" y="3476"/>
              <a:ext cx="130" cy="176"/>
            </a:xfrm>
            <a:prstGeom prst="rect">
              <a:avLst/>
            </a:prstGeom>
            <a:solidFill>
              <a:schemeClr val="tx1"/>
            </a:solidFill>
            <a:ln w="9525">
              <a:solidFill>
                <a:srgbClr val="66FF33"/>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5" name="Oval 60"/>
            <p:cNvSpPr>
              <a:spLocks noChangeArrowheads="1"/>
            </p:cNvSpPr>
            <p:nvPr/>
          </p:nvSpPr>
          <p:spPr bwMode="auto">
            <a:xfrm>
              <a:off x="1100" y="3246"/>
              <a:ext cx="95" cy="87"/>
            </a:xfrm>
            <a:prstGeom prst="ellipse">
              <a:avLst/>
            </a:prstGeom>
            <a:solidFill>
              <a:srgbClr val="CC3300"/>
            </a:solidFill>
            <a:ln w="9525">
              <a:solidFill>
                <a:srgbClr val="99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6" name="Oval 61"/>
            <p:cNvSpPr>
              <a:spLocks noChangeArrowheads="1"/>
            </p:cNvSpPr>
            <p:nvPr/>
          </p:nvSpPr>
          <p:spPr bwMode="auto">
            <a:xfrm>
              <a:off x="1249" y="3255"/>
              <a:ext cx="95" cy="87"/>
            </a:xfrm>
            <a:prstGeom prst="ellipse">
              <a:avLst/>
            </a:prstGeom>
            <a:solidFill>
              <a:srgbClr val="CC3300"/>
            </a:solidFill>
            <a:ln w="9525">
              <a:solidFill>
                <a:srgbClr val="99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7" name="Oval 62"/>
            <p:cNvSpPr>
              <a:spLocks noChangeArrowheads="1"/>
            </p:cNvSpPr>
            <p:nvPr/>
          </p:nvSpPr>
          <p:spPr bwMode="auto">
            <a:xfrm>
              <a:off x="1397" y="3255"/>
              <a:ext cx="95" cy="87"/>
            </a:xfrm>
            <a:prstGeom prst="ellipse">
              <a:avLst/>
            </a:prstGeom>
            <a:solidFill>
              <a:srgbClr val="CC3300"/>
            </a:solidFill>
            <a:ln w="9525">
              <a:solidFill>
                <a:srgbClr val="990000"/>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8" name="AutoShape 63"/>
            <p:cNvSpPr>
              <a:spLocks/>
            </p:cNvSpPr>
            <p:nvPr/>
          </p:nvSpPr>
          <p:spPr bwMode="auto">
            <a:xfrm rot="-5385168">
              <a:off x="1840" y="2909"/>
              <a:ext cx="253" cy="2164"/>
            </a:xfrm>
            <a:prstGeom prst="leftBrace">
              <a:avLst>
                <a:gd name="adj1" fmla="val 712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9" name="Text Box 64"/>
            <p:cNvSpPr txBox="1">
              <a:spLocks noChangeArrowheads="1"/>
            </p:cNvSpPr>
            <p:nvPr/>
          </p:nvSpPr>
          <p:spPr bwMode="auto">
            <a:xfrm>
              <a:off x="2915" y="3893"/>
              <a:ext cx="524"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kumimoji="1" lang="en-US" altLang="zh-CN" b="1" i="1" dirty="0">
                  <a:latin typeface="Times New Roman" panose="02020603050405020304" pitchFamily="18" charset="0"/>
                  <a:ea typeface="宋体" panose="02010600030101010101" pitchFamily="2" charset="-122"/>
                </a:rPr>
                <a:t>10</a:t>
              </a:r>
              <a:r>
                <a:rPr kumimoji="1" lang="zh-CN" altLang="en-US" b="1" i="1" dirty="0">
                  <a:latin typeface="Times New Roman" panose="02020603050405020304" pitchFamily="18" charset="0"/>
                  <a:ea typeface="宋体" panose="02010600030101010101" pitchFamily="2" charset="-122"/>
                </a:rPr>
                <a:t>列</a:t>
              </a:r>
            </a:p>
          </p:txBody>
        </p:sp>
        <p:sp>
          <p:nvSpPr>
            <p:cNvPr id="70" name="Rectangle 65"/>
            <p:cNvSpPr>
              <a:spLocks noChangeArrowheads="1"/>
            </p:cNvSpPr>
            <p:nvPr/>
          </p:nvSpPr>
          <p:spPr bwMode="auto">
            <a:xfrm>
              <a:off x="1859" y="3475"/>
              <a:ext cx="130" cy="176"/>
            </a:xfrm>
            <a:prstGeom prst="rect">
              <a:avLst/>
            </a:prstGeom>
            <a:solidFill>
              <a:srgbClr val="99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1" name="AutoShape 66"/>
            <p:cNvSpPr>
              <a:spLocks/>
            </p:cNvSpPr>
            <p:nvPr/>
          </p:nvSpPr>
          <p:spPr bwMode="auto">
            <a:xfrm rot="-7928134">
              <a:off x="3597" y="3178"/>
              <a:ext cx="252" cy="716"/>
            </a:xfrm>
            <a:prstGeom prst="leftBrace">
              <a:avLst>
                <a:gd name="adj1" fmla="val 2367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72" name="Text Box 67"/>
            <p:cNvSpPr txBox="1">
              <a:spLocks noChangeArrowheads="1"/>
            </p:cNvSpPr>
            <p:nvPr/>
          </p:nvSpPr>
          <p:spPr bwMode="auto">
            <a:xfrm>
              <a:off x="3875" y="3414"/>
              <a:ext cx="785"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b="1" i="1" dirty="0">
                  <a:latin typeface="Times New Roman" panose="02020603050405020304" pitchFamily="18" charset="0"/>
                  <a:ea typeface="宋体" panose="02010600030101010101" pitchFamily="2" charset="-122"/>
                </a:rPr>
                <a:t>94</a:t>
              </a:r>
              <a:r>
                <a:rPr kumimoji="1" lang="zh-CN" altLang="en-US" b="1" i="1" dirty="0">
                  <a:latin typeface="Times New Roman" panose="02020603050405020304" pitchFamily="18" charset="0"/>
                  <a:ea typeface="宋体" panose="02010600030101010101" pitchFamily="2" charset="-122"/>
                </a:rPr>
                <a:t>区</a:t>
              </a:r>
            </a:p>
          </p:txBody>
        </p:sp>
      </p:grpSp>
    </p:spTree>
    <p:extLst>
      <p:ext uri="{BB962C8B-B14F-4D97-AF65-F5344CB8AC3E}">
        <p14:creationId xmlns:p14="http://schemas.microsoft.com/office/powerpoint/2010/main" val="279766051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42" presetClass="entr" presetSubtype="0" fill="hold"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33602" y="1250667"/>
            <a:ext cx="8476796" cy="4492211"/>
          </a:xfrm>
          <a:prstGeom prst="rect">
            <a:avLst/>
          </a:prstGeom>
          <a:noFill/>
          <a:ln w="9525">
            <a:noFill/>
            <a:miter lim="800000"/>
            <a:headEnd/>
            <a:tailEnd/>
          </a:ln>
        </p:spPr>
        <p:txBody>
          <a:bodyPr/>
          <a:lstStyle/>
          <a:p>
            <a:pPr marL="342900" indent="-342900" eaLnBrk="1" hangingPunct="1">
              <a:lnSpc>
                <a:spcPct val="110000"/>
              </a:lnSpc>
              <a:buClr>
                <a:srgbClr val="FF9300"/>
              </a:buClr>
              <a:buFont typeface="Wingdings" panose="05000000000000000000" pitchFamily="2" charset="2"/>
              <a:buChar char="n"/>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GB2312</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收集的汉字太少，并且只有简体字</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endParaRPr>
          </a:p>
          <a:p>
            <a:pPr marL="342900" indent="-342900" eaLnBrk="1" hangingPunct="1">
              <a:lnSpc>
                <a:spcPct val="110000"/>
              </a:lnSpc>
              <a:buClr>
                <a:srgbClr val="FF9300"/>
              </a:buClr>
              <a:buFont typeface="Wingdings" panose="05000000000000000000" pitchFamily="2" charset="2"/>
              <a:buChar char="n"/>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大五码（</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Big5</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），又称为大五码或者五大码，是通行于台湾、香港地区的一个繁体字编码方案。</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1984</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年推出</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。收集汉字</a:t>
            </a: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13060</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个。 </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eaLnBrk="1" hangingPunct="1">
              <a:lnSpc>
                <a:spcPct val="110000"/>
              </a:lnSpc>
              <a:buClr>
                <a:srgbClr val="FF9300"/>
              </a:buClr>
              <a:buFont typeface="Wingdings" panose="05000000000000000000" pitchFamily="2" charset="2"/>
              <a:buChar char="n"/>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1995</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年电子科技部质量司和国家技术监督局标准化司颁布了一个指导性规范</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GBK</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p>
          <a:p>
            <a:pPr marL="342900" indent="-342900" eaLnBrk="1" hangingPunct="1">
              <a:lnSpc>
                <a:spcPct val="110000"/>
              </a:lnSpc>
              <a:buClr>
                <a:srgbClr val="FF9300"/>
              </a:buClr>
              <a:buFont typeface="Wingdings" panose="05000000000000000000" pitchFamily="2" charset="2"/>
              <a:buChar char="n"/>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GBK</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包含了</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GB2312</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的全部字符，同时还包括了</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Big5</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中的全部字符以及日文、韩文中使用的汉字。 </a:t>
            </a:r>
          </a:p>
          <a:p>
            <a:pPr marL="342900" indent="-342900" eaLnBrk="1" hangingPunct="1">
              <a:lnSpc>
                <a:spcPct val="110000"/>
              </a:lnSpc>
              <a:buClr>
                <a:srgbClr val="FF9300"/>
              </a:buClr>
              <a:buFont typeface="Wingdings" panose="05000000000000000000" pitchFamily="2" charset="2"/>
              <a:buChar char="n"/>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对于原</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GB2312</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中的字符，</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GBK</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的编码就是原来的机内码。</a:t>
            </a:r>
          </a:p>
          <a:p>
            <a:pPr marL="342900" indent="-342900" eaLnBrk="1" hangingPunct="1">
              <a:lnSpc>
                <a:spcPct val="110000"/>
              </a:lnSpc>
              <a:buClr>
                <a:srgbClr val="FF9300"/>
              </a:buClr>
              <a:buFont typeface="Wingdings" panose="05000000000000000000" pitchFamily="2" charset="2"/>
              <a:buChar char="n"/>
            </a:pP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GBK</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的编码空间从</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0x8140</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到</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0xFEFE</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，每个汉字的编码仍为两字节，其中第一个字节</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8</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位二进制数的最高位始终是</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，这使得</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GBK</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的编码空间可以避开</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ASCII</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的编码空间。 </a:t>
            </a: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cs typeface="Tahoma" panose="020B0604030504040204" pitchFamily="34" charset="0"/>
              </a:rPr>
              <a:t>3.4.1 </a:t>
            </a:r>
            <a:r>
              <a:rPr lang="zh-CN" altLang="en-US" sz="3600" b="1" dirty="0">
                <a:latin typeface="黑体" panose="02010609060101010101" pitchFamily="49" charset="-122"/>
                <a:ea typeface="黑体" panose="02010609060101010101" pitchFamily="49" charset="-122"/>
                <a:cs typeface="Tahoma" panose="020B0604030504040204" pitchFamily="34" charset="0"/>
              </a:rPr>
              <a:t>字符的编码</a:t>
            </a:r>
            <a:endParaRPr lang="zh-CN" altLang="en-US" sz="3600" b="1" dirty="0">
              <a:solidFill>
                <a:prstClr val="black"/>
              </a:solidFill>
              <a:latin typeface="黑体" panose="02010609060101010101" pitchFamily="49" charset="-122"/>
              <a:ea typeface="黑体" panose="02010609060101010101" pitchFamily="49" charset="-122"/>
              <a:cs typeface="Tahoma" panose="020B0604030504040204" pitchFamily="34" charset="0"/>
            </a:endParaRPr>
          </a:p>
        </p:txBody>
      </p:sp>
    </p:spTree>
    <p:extLst>
      <p:ext uri="{BB962C8B-B14F-4D97-AF65-F5344CB8AC3E}">
        <p14:creationId xmlns:p14="http://schemas.microsoft.com/office/powerpoint/2010/main" val="420375756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243458" y="1582952"/>
            <a:ext cx="8476796" cy="4492211"/>
          </a:xfrm>
          <a:prstGeom prst="rect">
            <a:avLst/>
          </a:prstGeom>
          <a:noFill/>
          <a:ln w="9525">
            <a:noFill/>
            <a:miter lim="800000"/>
            <a:headEnd/>
            <a:tailEnd/>
          </a:ln>
        </p:spPr>
        <p:txBody>
          <a:bodyPr/>
          <a:lstStyle/>
          <a:p>
            <a:pPr marL="342900" indent="-342900" eaLnBrk="1" hangingPunct="1">
              <a:lnSpc>
                <a:spcPct val="110000"/>
              </a:lnSpc>
              <a:buClr>
                <a:srgbClr val="FF9300"/>
              </a:buClr>
              <a:buFont typeface="Wingdings" panose="05000000000000000000" pitchFamily="2" charset="2"/>
              <a:buChar char="n"/>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GBK</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的编码与</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Big5</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的编码不同，并且</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Big5</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的编码空间是</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0xA140</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到</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0xFEFE</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，两者的编码空间是重叠的，这使得同样一个编码，在</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GBK</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中表示一个字符，而在</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Big5</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中表示的却是另外一个字符。</a:t>
            </a:r>
          </a:p>
          <a:p>
            <a:pPr marL="342900" indent="-342900" eaLnBrk="1" hangingPunct="1">
              <a:lnSpc>
                <a:spcPct val="110000"/>
              </a:lnSpc>
              <a:buClr>
                <a:srgbClr val="FF9300"/>
              </a:buClr>
              <a:buFont typeface="Wingdings" panose="05000000000000000000" pitchFamily="2" charset="2"/>
              <a:buChar char="n"/>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解决这种问题的最好办法是统一编码，不管简体字还是繁体字，还有日文、韩文中使用的汉字，全部统一编码，使得每个编码对应的汉字是唯一的，并且与世界上所有其它语言的字符编码不重叠。</a:t>
            </a:r>
          </a:p>
          <a:p>
            <a:pPr marL="342900" indent="-342900" eaLnBrk="1" hangingPunct="1">
              <a:lnSpc>
                <a:spcPct val="110000"/>
              </a:lnSpc>
              <a:buClr>
                <a:srgbClr val="FF9300"/>
              </a:buClr>
              <a:buFont typeface="Wingdings" panose="05000000000000000000" pitchFamily="2" charset="2"/>
              <a:buChar char="n"/>
            </a:pPr>
            <a:r>
              <a:rPr lang="en-US" altLang="zh-CN" sz="2400" b="1" dirty="0" smtClean="0">
                <a:latin typeface="Times New Roman" panose="02020603050405020304" pitchFamily="18" charset="0"/>
                <a:ea typeface="宋体" panose="02010600030101010101" pitchFamily="2" charset="-122"/>
                <a:cs typeface="Times New Roman" panose="02020603050405020304" pitchFamily="18" charset="0"/>
              </a:rPr>
              <a:t>ISO/IEC </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10646</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Unicode</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收集了世界上所有书写语言所使用的字符，包括当前正在使用的</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和比较有名的古代字符，</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将所有这些字符统一编码。 </a:t>
            </a: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cs typeface="Tahoma" panose="020B0604030504040204" pitchFamily="34" charset="0"/>
              </a:rPr>
              <a:t>3.4.1 </a:t>
            </a:r>
            <a:r>
              <a:rPr lang="zh-CN" altLang="en-US" sz="3600" b="1" dirty="0">
                <a:latin typeface="黑体" panose="02010609060101010101" pitchFamily="49" charset="-122"/>
                <a:ea typeface="黑体" panose="02010609060101010101" pitchFamily="49" charset="-122"/>
                <a:cs typeface="Tahoma" panose="020B0604030504040204" pitchFamily="34" charset="0"/>
              </a:rPr>
              <a:t>字符的编码</a:t>
            </a:r>
            <a:endParaRPr lang="zh-CN" altLang="en-US" sz="3600" b="1" dirty="0">
              <a:solidFill>
                <a:prstClr val="black"/>
              </a:solidFill>
              <a:latin typeface="黑体" panose="02010609060101010101" pitchFamily="49" charset="-122"/>
              <a:ea typeface="黑体" panose="02010609060101010101" pitchFamily="49" charset="-122"/>
              <a:cs typeface="Tahoma" panose="020B0604030504040204" pitchFamily="34" charset="0"/>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3474" y="160338"/>
            <a:ext cx="1086780" cy="1447688"/>
          </a:xfrm>
          <a:prstGeom prst="rect">
            <a:avLst/>
          </a:prstGeom>
        </p:spPr>
      </p:pic>
    </p:spTree>
    <p:extLst>
      <p:ext uri="{BB962C8B-B14F-4D97-AF65-F5344CB8AC3E}">
        <p14:creationId xmlns:p14="http://schemas.microsoft.com/office/powerpoint/2010/main" val="176172815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460375" y="1299924"/>
            <a:ext cx="8476796" cy="4850505"/>
          </a:xfrm>
          <a:prstGeom prst="rect">
            <a:avLst/>
          </a:prstGeom>
          <a:noFill/>
          <a:ln w="9525">
            <a:noFill/>
            <a:miter lim="800000"/>
            <a:headEnd/>
            <a:tailEnd/>
          </a:ln>
        </p:spPr>
        <p:txBody>
          <a:bodyPr/>
          <a:lstStyle/>
          <a:p>
            <a:pPr marL="342900" indent="-342900" eaLnBrk="1" hangingPunct="1">
              <a:lnSpc>
                <a:spcPct val="130000"/>
              </a:lnSpc>
              <a:buClr>
                <a:srgbClr val="FF9300"/>
              </a:buClr>
              <a:buFont typeface="Wingdings" panose="05000000000000000000" pitchFamily="2" charset="2"/>
              <a:buChar char="n"/>
            </a:pPr>
            <a:r>
              <a:rPr lang="zh-CN" altLang="en-US" sz="2400" b="1" dirty="0">
                <a:latin typeface="Times New Roman" panose="02020603050405020304" pitchFamily="18" charset="0"/>
                <a:cs typeface="Times New Roman" panose="02020603050405020304" pitchFamily="18" charset="0"/>
              </a:rPr>
              <a:t>点阵字符是指每个字符用一幅二值位图即字模来表示，通常位图的尺寸有</a:t>
            </a:r>
            <a:r>
              <a:rPr lang="en-US" altLang="zh-CN" sz="2400" b="1" dirty="0" smtClean="0">
                <a:latin typeface="Times New Roman" panose="02020603050405020304" pitchFamily="18" charset="0"/>
                <a:cs typeface="Times New Roman" panose="02020603050405020304" pitchFamily="18" charset="0"/>
              </a:rPr>
              <a:t>7×9</a:t>
            </a:r>
            <a:r>
              <a:rPr lang="zh-CN" altLang="en-US" sz="2400" b="1"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9×16</a:t>
            </a:r>
            <a:r>
              <a:rPr lang="zh-CN" altLang="en-US" sz="2400" b="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16×24</a:t>
            </a:r>
            <a:r>
              <a:rPr lang="zh-CN" altLang="en-US" sz="2400" b="1" dirty="0">
                <a:latin typeface="Times New Roman" panose="02020603050405020304" pitchFamily="18" charset="0"/>
                <a:cs typeface="Times New Roman" panose="02020603050405020304" pitchFamily="18" charset="0"/>
              </a:rPr>
              <a:t>等多种，用于在不同大小的字体下匹配使用。位图中像素的值为</a:t>
            </a:r>
            <a:r>
              <a:rPr lang="en-US" altLang="zh-CN" sz="2400" b="1" dirty="0">
                <a:latin typeface="Times New Roman" panose="02020603050405020304" pitchFamily="18" charset="0"/>
                <a:cs typeface="Times New Roman" panose="02020603050405020304" pitchFamily="18" charset="0"/>
              </a:rPr>
              <a:t>0</a:t>
            </a:r>
            <a:r>
              <a:rPr lang="zh-CN" altLang="en-US" sz="2400" b="1" dirty="0">
                <a:latin typeface="Times New Roman" panose="02020603050405020304" pitchFamily="18" charset="0"/>
                <a:cs typeface="Times New Roman" panose="02020603050405020304" pitchFamily="18" charset="0"/>
              </a:rPr>
              <a:t>时表示空白区域，为</a:t>
            </a:r>
            <a:r>
              <a:rPr lang="en-US" altLang="zh-CN" sz="2400" b="1" dirty="0">
                <a:latin typeface="Times New Roman" panose="02020603050405020304" pitchFamily="18" charset="0"/>
                <a:cs typeface="Times New Roman" panose="02020603050405020304" pitchFamily="18" charset="0"/>
              </a:rPr>
              <a:t>1</a:t>
            </a:r>
            <a:r>
              <a:rPr lang="zh-CN" altLang="en-US" sz="2400" b="1" dirty="0">
                <a:latin typeface="Times New Roman" panose="02020603050405020304" pitchFamily="18" charset="0"/>
                <a:cs typeface="Times New Roman" panose="02020603050405020304" pitchFamily="18" charset="0"/>
              </a:rPr>
              <a:t>时表示该像素为笔画经过区域。</a:t>
            </a:r>
          </a:p>
          <a:p>
            <a:pPr marL="342900" indent="-342900" eaLnBrk="1" hangingPunct="1">
              <a:lnSpc>
                <a:spcPct val="130000"/>
              </a:lnSpc>
              <a:buClr>
                <a:srgbClr val="FF9300"/>
              </a:buClr>
              <a:buFont typeface="Wingdings" panose="05000000000000000000" pitchFamily="2" charset="2"/>
              <a:buChar char="n"/>
            </a:pPr>
            <a:r>
              <a:rPr lang="zh-CN" altLang="en-US" sz="2400" b="1" dirty="0">
                <a:latin typeface="Times New Roman" panose="02020603050405020304" pitchFamily="18" charset="0"/>
                <a:cs typeface="Times New Roman" panose="02020603050405020304" pitchFamily="18" charset="0"/>
              </a:rPr>
              <a:t>若某种字体的汉字是</a:t>
            </a:r>
            <a:r>
              <a:rPr lang="en-US" altLang="zh-CN" sz="2400" b="1" dirty="0">
                <a:latin typeface="Times New Roman" panose="02020603050405020304" pitchFamily="18" charset="0"/>
                <a:cs typeface="Times New Roman" panose="02020603050405020304" pitchFamily="18" charset="0"/>
              </a:rPr>
              <a:t>16×24</a:t>
            </a:r>
            <a:r>
              <a:rPr lang="zh-CN" altLang="en-US" sz="2400" b="1" dirty="0">
                <a:latin typeface="Times New Roman" panose="02020603050405020304" pitchFamily="18" charset="0"/>
                <a:cs typeface="Times New Roman" panose="02020603050405020304" pitchFamily="18" charset="0"/>
              </a:rPr>
              <a:t>，则保存一个这样的汉字就需要</a:t>
            </a:r>
            <a:r>
              <a:rPr lang="en-US" altLang="zh-CN" sz="2400" b="1" dirty="0">
                <a:latin typeface="Times New Roman" panose="02020603050405020304" pitchFamily="18" charset="0"/>
                <a:cs typeface="Times New Roman" panose="02020603050405020304" pitchFamily="18" charset="0"/>
              </a:rPr>
              <a:t>16×24 bit</a:t>
            </a:r>
            <a:r>
              <a:rPr lang="zh-CN" altLang="en-US" sz="2400" b="1" dirty="0">
                <a:latin typeface="Times New Roman" panose="02020603050405020304" pitchFamily="18" charset="0"/>
                <a:cs typeface="Times New Roman" panose="02020603050405020304" pitchFamily="18" charset="0"/>
              </a:rPr>
              <a:t>，即字节数为</a:t>
            </a:r>
            <a:r>
              <a:rPr lang="en-US" altLang="zh-CN" sz="2400" b="1" dirty="0">
                <a:latin typeface="Times New Roman" panose="02020603050405020304" pitchFamily="18" charset="0"/>
                <a:cs typeface="Times New Roman" panose="02020603050405020304" pitchFamily="18" charset="0"/>
              </a:rPr>
              <a:t>48B</a:t>
            </a:r>
            <a:r>
              <a:rPr lang="zh-CN" altLang="en-US" sz="2400" b="1" dirty="0">
                <a:latin typeface="Times New Roman" panose="02020603050405020304" pitchFamily="18" charset="0"/>
                <a:cs typeface="Times New Roman" panose="02020603050405020304" pitchFamily="18" charset="0"/>
              </a:rPr>
              <a:t>，而</a:t>
            </a:r>
            <a:r>
              <a:rPr lang="en-US" altLang="zh-CN" sz="2400" b="1" dirty="0">
                <a:latin typeface="Times New Roman" panose="02020603050405020304" pitchFamily="18" charset="0"/>
                <a:cs typeface="Times New Roman" panose="02020603050405020304" pitchFamily="18" charset="0"/>
              </a:rPr>
              <a:t>GB2312</a:t>
            </a:r>
            <a:r>
              <a:rPr lang="zh-CN" altLang="en-US" sz="2400" b="1" dirty="0">
                <a:latin typeface="Times New Roman" panose="02020603050405020304" pitchFamily="18" charset="0"/>
                <a:cs typeface="Times New Roman" panose="02020603050405020304" pitchFamily="18" charset="0"/>
              </a:rPr>
              <a:t>中有</a:t>
            </a:r>
            <a:r>
              <a:rPr lang="en-US" altLang="zh-CN" sz="2400" b="1" dirty="0">
                <a:latin typeface="Times New Roman" panose="02020603050405020304" pitchFamily="18" charset="0"/>
                <a:cs typeface="Times New Roman" panose="02020603050405020304" pitchFamily="18" charset="0"/>
              </a:rPr>
              <a:t>7000</a:t>
            </a:r>
            <a:r>
              <a:rPr lang="zh-CN" altLang="en-US" sz="2400" b="1" dirty="0">
                <a:latin typeface="Times New Roman" panose="02020603050405020304" pitchFamily="18" charset="0"/>
                <a:cs typeface="Times New Roman" panose="02020603050405020304" pitchFamily="18" charset="0"/>
              </a:rPr>
              <a:t>多个符号，因此存储该种型号的汉字需要</a:t>
            </a:r>
            <a:r>
              <a:rPr lang="en-US" altLang="zh-CN" sz="2400" b="1" dirty="0">
                <a:latin typeface="Times New Roman" panose="02020603050405020304" pitchFamily="18" charset="0"/>
                <a:cs typeface="Times New Roman" panose="02020603050405020304" pitchFamily="18" charset="0"/>
              </a:rPr>
              <a:t>324KB</a:t>
            </a:r>
            <a:r>
              <a:rPr lang="zh-CN" altLang="en-US" sz="2400" b="1" dirty="0">
                <a:latin typeface="Times New Roman" panose="02020603050405020304" pitchFamily="18" charset="0"/>
                <a:cs typeface="Times New Roman" panose="02020603050405020304" pitchFamily="18" charset="0"/>
              </a:rPr>
              <a:t>。</a:t>
            </a:r>
          </a:p>
          <a:p>
            <a:pPr marL="342900" indent="-342900" eaLnBrk="1" hangingPunct="1">
              <a:lnSpc>
                <a:spcPct val="130000"/>
              </a:lnSpc>
              <a:buClr>
                <a:srgbClr val="FF9300"/>
              </a:buClr>
              <a:buFont typeface="Wingdings" panose="05000000000000000000" pitchFamily="2" charset="2"/>
              <a:buChar char="n"/>
            </a:pPr>
            <a:r>
              <a:rPr lang="zh-CN" altLang="en-US" sz="2400" b="1" dirty="0">
                <a:latin typeface="Times New Roman" panose="02020603050405020304" pitchFamily="18" charset="0"/>
                <a:cs typeface="Times New Roman" panose="02020603050405020304" pitchFamily="18" charset="0"/>
              </a:rPr>
              <a:t>在实际应用中，需要很多种字体（如宋体、楷体等），每种字体又分</a:t>
            </a:r>
            <a:r>
              <a:rPr lang="en-US" altLang="zh-CN" sz="2400" b="1" dirty="0">
                <a:latin typeface="Times New Roman" panose="02020603050405020304" pitchFamily="18" charset="0"/>
                <a:cs typeface="Times New Roman" panose="02020603050405020304" pitchFamily="18" charset="0"/>
              </a:rPr>
              <a:t>10</a:t>
            </a:r>
            <a:r>
              <a:rPr lang="zh-CN" altLang="en-US" sz="2400" b="1" dirty="0">
                <a:latin typeface="Times New Roman" panose="02020603050405020304" pitchFamily="18" charset="0"/>
                <a:cs typeface="Times New Roman" panose="02020603050405020304" pitchFamily="18" charset="0"/>
              </a:rPr>
              <a:t>多种不同大小的字模。因此点阵汉字字库所占的存储空间是相当庞大的</a:t>
            </a:r>
            <a:r>
              <a:rPr lang="zh-CN" altLang="en-US" sz="2400" b="1" dirty="0" smtClean="0">
                <a:latin typeface="Times New Roman" panose="02020603050405020304" pitchFamily="18" charset="0"/>
                <a:cs typeface="Times New Roman" panose="02020603050405020304" pitchFamily="18" charset="0"/>
              </a:rPr>
              <a:t>。</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cs typeface="Tahoma" panose="020B0604030504040204" pitchFamily="34" charset="0"/>
              </a:rPr>
              <a:t>3.4.2 </a:t>
            </a:r>
            <a:r>
              <a:rPr lang="zh-CN" altLang="en-US" sz="3600" b="1" dirty="0" smtClean="0">
                <a:latin typeface="黑体" panose="02010609060101010101" pitchFamily="49" charset="-122"/>
                <a:ea typeface="黑体" panose="02010609060101010101" pitchFamily="49" charset="-122"/>
                <a:cs typeface="Tahoma" panose="020B0604030504040204" pitchFamily="34" charset="0"/>
              </a:rPr>
              <a:t>点阵字符</a:t>
            </a:r>
            <a:endParaRPr lang="zh-CN" altLang="en-US" sz="3600" b="1" dirty="0">
              <a:latin typeface="黑体" panose="02010609060101010101" pitchFamily="49" charset="-122"/>
              <a:ea typeface="黑体" panose="02010609060101010101" pitchFamily="49" charset="-122"/>
              <a:cs typeface="Tahoma" panose="020B0604030504040204" pitchFamily="34" charset="0"/>
            </a:endParaRPr>
          </a:p>
        </p:txBody>
      </p:sp>
    </p:spTree>
    <p:extLst>
      <p:ext uri="{BB962C8B-B14F-4D97-AF65-F5344CB8AC3E}">
        <p14:creationId xmlns:p14="http://schemas.microsoft.com/office/powerpoint/2010/main" val="15863506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460375" y="1299924"/>
            <a:ext cx="8476796" cy="4850505"/>
          </a:xfrm>
          <a:prstGeom prst="rect">
            <a:avLst/>
          </a:prstGeom>
          <a:noFill/>
          <a:ln w="9525">
            <a:noFill/>
            <a:miter lim="800000"/>
            <a:headEnd/>
            <a:tailEnd/>
          </a:ln>
        </p:spPr>
        <p:txBody>
          <a:bodyPr/>
          <a:lstStyle/>
          <a:p>
            <a:pPr marL="342900" indent="-342900" eaLnBrk="1" hangingPunct="1">
              <a:lnSpc>
                <a:spcPct val="90000"/>
              </a:lnSpc>
              <a:buClr>
                <a:srgbClr val="FF9300"/>
              </a:buClr>
              <a:buFont typeface="Wingdings" panose="05000000000000000000" pitchFamily="2" charset="2"/>
              <a:buChar char="n"/>
            </a:pPr>
            <a:r>
              <a:rPr lang="zh-CN" altLang="en-US" sz="2400" b="1" dirty="0"/>
              <a:t>从给定字符编码到屏幕上显示出来经历两个步骤：</a:t>
            </a:r>
          </a:p>
          <a:p>
            <a:pPr marL="342900" indent="-342900" eaLnBrk="1" hangingPunct="1">
              <a:lnSpc>
                <a:spcPct val="90000"/>
              </a:lnSpc>
              <a:buClr>
                <a:srgbClr val="FF9300"/>
              </a:buClr>
              <a:buFont typeface="Wingdings" panose="05000000000000000000" pitchFamily="2" charset="2"/>
              <a:buChar char="n"/>
            </a:pPr>
            <a:r>
              <a:rPr lang="zh-CN" altLang="en-US" sz="2400" b="1" dirty="0">
                <a:solidFill>
                  <a:srgbClr val="0033CC"/>
                </a:solidFill>
              </a:rPr>
              <a:t>第一步</a:t>
            </a:r>
            <a:r>
              <a:rPr lang="en-US" altLang="zh-CN" sz="2400" b="1" dirty="0">
                <a:solidFill>
                  <a:srgbClr val="0033CC"/>
                </a:solidFill>
              </a:rPr>
              <a:t>---</a:t>
            </a:r>
            <a:r>
              <a:rPr lang="zh-CN" altLang="en-US" sz="2400" b="1" dirty="0"/>
              <a:t>根据字符编码从字体库中把字模检索出来；其中由于同一型号的字模所占空间大小相同，因此每个字符所在位置可以直接算出。</a:t>
            </a:r>
          </a:p>
          <a:p>
            <a:pPr marL="342900" indent="-342900" eaLnBrk="1" hangingPunct="1">
              <a:lnSpc>
                <a:spcPct val="90000"/>
              </a:lnSpc>
              <a:buClr>
                <a:srgbClr val="FF9300"/>
              </a:buClr>
              <a:buFont typeface="Wingdings" panose="05000000000000000000" pitchFamily="2" charset="2"/>
              <a:buChar char="n"/>
            </a:pPr>
            <a:r>
              <a:rPr lang="zh-CN" altLang="en-US" sz="2400" b="1" dirty="0">
                <a:solidFill>
                  <a:srgbClr val="0033CC"/>
                </a:solidFill>
              </a:rPr>
              <a:t>第二步</a:t>
            </a:r>
            <a:r>
              <a:rPr lang="en-US" altLang="zh-CN" sz="2400" b="1" dirty="0">
                <a:solidFill>
                  <a:srgbClr val="0033CC"/>
                </a:solidFill>
              </a:rPr>
              <a:t>---</a:t>
            </a:r>
            <a:r>
              <a:rPr lang="zh-CN" altLang="en-US" sz="2400" b="1" dirty="0"/>
              <a:t>将检索到的字模直接拷贝到缓存中。</a:t>
            </a:r>
          </a:p>
          <a:p>
            <a:pPr marL="342900" indent="-342900" eaLnBrk="1" hangingPunct="1">
              <a:lnSpc>
                <a:spcPct val="90000"/>
              </a:lnSpc>
              <a:buClr>
                <a:srgbClr val="FF9300"/>
              </a:buClr>
              <a:buFont typeface="Wingdings" panose="05000000000000000000" pitchFamily="2" charset="2"/>
              <a:buChar char="n"/>
            </a:pPr>
            <a:r>
              <a:rPr lang="zh-CN" altLang="en-US" sz="2400" b="1" dirty="0">
                <a:solidFill>
                  <a:srgbClr val="FF3300"/>
                </a:solidFill>
              </a:rPr>
              <a:t>缺点：</a:t>
            </a:r>
            <a:r>
              <a:rPr lang="zh-CN" altLang="en-US" sz="2400" b="1" dirty="0"/>
              <a:t>点阵字符在缩放后显示效果会变差，执行旋转等操作需要对所有像素都要计算，因此不适合作几何变换，也不适合高质量的印刷。</a:t>
            </a:r>
          </a:p>
          <a:p>
            <a:pPr marL="342900" indent="-342900" eaLnBrk="1" hangingPunct="1">
              <a:lnSpc>
                <a:spcPct val="90000"/>
              </a:lnSpc>
              <a:buClr>
                <a:srgbClr val="FF9300"/>
              </a:buClr>
              <a:buFont typeface="Wingdings" panose="05000000000000000000" pitchFamily="2" charset="2"/>
              <a:buChar char="n"/>
            </a:pPr>
            <a:r>
              <a:rPr lang="zh-CN" altLang="en-US" sz="2400" b="1" dirty="0">
                <a:solidFill>
                  <a:srgbClr val="FF3300"/>
                </a:solidFill>
              </a:rPr>
              <a:t>优点：</a:t>
            </a:r>
            <a:r>
              <a:rPr lang="zh-CN" altLang="en-US" sz="2400" b="1" dirty="0"/>
              <a:t>显示速度快</a:t>
            </a:r>
            <a:r>
              <a:rPr lang="zh-CN" altLang="en-US" sz="2400" b="1" dirty="0" smtClean="0"/>
              <a:t>。</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870517" y="406966"/>
            <a:ext cx="7402966" cy="646331"/>
          </a:xfrm>
          <a:prstGeom prst="rect">
            <a:avLst/>
          </a:prstGeom>
        </p:spPr>
        <p:txBody>
          <a:bodyPr wrap="square">
            <a:spAutoFit/>
          </a:bodyPr>
          <a:lstStyle/>
          <a:p>
            <a:r>
              <a:rPr lang="zh-CN" altLang="en-US" sz="3600" b="1" dirty="0">
                <a:latin typeface="黑体" panose="02010609060101010101" pitchFamily="49" charset="-122"/>
                <a:ea typeface="黑体" panose="02010609060101010101" pitchFamily="49" charset="-122"/>
                <a:cs typeface="Tahoma" panose="020B0604030504040204" pitchFamily="34" charset="0"/>
              </a:rPr>
              <a:t>点阵字符显示步骤</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l="39131" t="18237" r="29106" b="39406"/>
          <a:stretch>
            <a:fillRect/>
          </a:stretch>
        </p:blipFill>
        <p:spPr bwMode="auto">
          <a:xfrm>
            <a:off x="3389644" y="4492056"/>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307975" y="4615881"/>
            <a:ext cx="2790825" cy="1781175"/>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7044" y="5068318"/>
            <a:ext cx="3429000" cy="876300"/>
          </a:xfrm>
          <a:prstGeom prst="rect">
            <a:avLst/>
          </a:prstGeom>
        </p:spPr>
      </p:pic>
    </p:spTree>
    <p:extLst>
      <p:ext uri="{BB962C8B-B14F-4D97-AF65-F5344CB8AC3E}">
        <p14:creationId xmlns:p14="http://schemas.microsoft.com/office/powerpoint/2010/main" val="28179885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lef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left)">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460375" y="1299924"/>
            <a:ext cx="8476796" cy="4850505"/>
          </a:xfrm>
          <a:prstGeom prst="rect">
            <a:avLst/>
          </a:prstGeom>
          <a:noFill/>
          <a:ln w="9525">
            <a:noFill/>
            <a:miter lim="800000"/>
            <a:headEnd/>
            <a:tailEnd/>
          </a:ln>
        </p:spPr>
        <p:txBody>
          <a:bodyPr/>
          <a:lstStyle/>
          <a:p>
            <a:pPr marL="342900" indent="-342900" eaLnBrk="1" hangingPunct="1">
              <a:lnSpc>
                <a:spcPct val="90000"/>
              </a:lnSpc>
              <a:buClr>
                <a:srgbClr val="FF9300"/>
              </a:buClr>
              <a:buFont typeface="Wingdings" panose="05000000000000000000" pitchFamily="2" charset="2"/>
              <a:buChar char="n"/>
            </a:pPr>
            <a:r>
              <a:rPr lang="zh-CN" altLang="en-US" sz="2400" b="1" dirty="0"/>
              <a:t>从给定字符编码到屏幕上显示出来经历两个步骤：</a:t>
            </a:r>
          </a:p>
          <a:p>
            <a:pPr marL="342900" indent="-342900" eaLnBrk="1" hangingPunct="1">
              <a:lnSpc>
                <a:spcPct val="90000"/>
              </a:lnSpc>
              <a:buClr>
                <a:srgbClr val="FF9300"/>
              </a:buClr>
              <a:buFont typeface="Wingdings" panose="05000000000000000000" pitchFamily="2" charset="2"/>
              <a:buChar char="n"/>
            </a:pPr>
            <a:r>
              <a:rPr lang="zh-CN" altLang="en-US" sz="2400" b="1" dirty="0">
                <a:solidFill>
                  <a:srgbClr val="0033CC"/>
                </a:solidFill>
              </a:rPr>
              <a:t>第一步</a:t>
            </a:r>
            <a:r>
              <a:rPr lang="en-US" altLang="zh-CN" sz="2400" b="1" dirty="0">
                <a:solidFill>
                  <a:srgbClr val="0033CC"/>
                </a:solidFill>
              </a:rPr>
              <a:t>---</a:t>
            </a:r>
            <a:r>
              <a:rPr lang="zh-CN" altLang="en-US" sz="2400" b="1" dirty="0"/>
              <a:t>根据字符编码从字体库中把字模检索出来；其中由于同一型号的字模所占空间大小相同，因此每个字符所在位置可以直接算出。</a:t>
            </a:r>
          </a:p>
          <a:p>
            <a:pPr marL="342900" indent="-342900" eaLnBrk="1" hangingPunct="1">
              <a:lnSpc>
                <a:spcPct val="90000"/>
              </a:lnSpc>
              <a:buClr>
                <a:srgbClr val="FF9300"/>
              </a:buClr>
              <a:buFont typeface="Wingdings" panose="05000000000000000000" pitchFamily="2" charset="2"/>
              <a:buChar char="n"/>
            </a:pPr>
            <a:r>
              <a:rPr lang="zh-CN" altLang="en-US" sz="2400" b="1" dirty="0">
                <a:solidFill>
                  <a:srgbClr val="0033CC"/>
                </a:solidFill>
              </a:rPr>
              <a:t>第二步</a:t>
            </a:r>
            <a:r>
              <a:rPr lang="en-US" altLang="zh-CN" sz="2400" b="1" dirty="0">
                <a:solidFill>
                  <a:srgbClr val="0033CC"/>
                </a:solidFill>
              </a:rPr>
              <a:t>---</a:t>
            </a:r>
            <a:r>
              <a:rPr lang="zh-CN" altLang="en-US" sz="2400" b="1" dirty="0"/>
              <a:t>将检索到的字模直接拷贝到缓存中。</a:t>
            </a:r>
          </a:p>
          <a:p>
            <a:pPr marL="342900" indent="-342900" eaLnBrk="1" hangingPunct="1">
              <a:lnSpc>
                <a:spcPct val="90000"/>
              </a:lnSpc>
              <a:buClr>
                <a:srgbClr val="FF9300"/>
              </a:buClr>
              <a:buFont typeface="Wingdings" panose="05000000000000000000" pitchFamily="2" charset="2"/>
              <a:buChar char="n"/>
            </a:pPr>
            <a:r>
              <a:rPr lang="zh-CN" altLang="en-US" sz="2400" b="1" dirty="0">
                <a:solidFill>
                  <a:srgbClr val="FF3300"/>
                </a:solidFill>
              </a:rPr>
              <a:t>缺点：</a:t>
            </a:r>
            <a:r>
              <a:rPr lang="zh-CN" altLang="en-US" sz="2400" b="1" dirty="0"/>
              <a:t>点阵字符在缩放后显示效果会变差，执行旋转等操作需要对所有像素都要计算，因此不适合作几何变换，也不适合高质量的印刷。</a:t>
            </a:r>
          </a:p>
          <a:p>
            <a:pPr marL="342900" indent="-342900" eaLnBrk="1" hangingPunct="1">
              <a:lnSpc>
                <a:spcPct val="90000"/>
              </a:lnSpc>
              <a:buClr>
                <a:srgbClr val="FF9300"/>
              </a:buClr>
              <a:buFont typeface="Wingdings" panose="05000000000000000000" pitchFamily="2" charset="2"/>
              <a:buChar char="n"/>
            </a:pPr>
            <a:r>
              <a:rPr lang="zh-CN" altLang="en-US" sz="2400" b="1" dirty="0">
                <a:solidFill>
                  <a:srgbClr val="FF3300"/>
                </a:solidFill>
              </a:rPr>
              <a:t>优点：</a:t>
            </a:r>
            <a:r>
              <a:rPr lang="zh-CN" altLang="en-US" sz="2400" b="1" dirty="0"/>
              <a:t>显示速度快</a:t>
            </a:r>
            <a:r>
              <a:rPr lang="zh-CN" altLang="en-US" sz="2400" b="1" dirty="0" smtClean="0"/>
              <a:t>。</a:t>
            </a:r>
            <a:r>
              <a:rPr lang="zh-CN" altLang="en-US" sz="2400" b="1" dirty="0" smtClean="0">
                <a:latin typeface="Times New Roman" panose="02020603050405020304" pitchFamily="18" charset="0"/>
                <a:ea typeface="宋体" panose="02010600030101010101" pitchFamily="2" charset="-122"/>
                <a:cs typeface="Times New Roman" panose="02020603050405020304" pitchFamily="18" charset="0"/>
              </a:rPr>
              <a:t> </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870517" y="406966"/>
            <a:ext cx="7402966" cy="646331"/>
          </a:xfrm>
          <a:prstGeom prst="rect">
            <a:avLst/>
          </a:prstGeom>
        </p:spPr>
        <p:txBody>
          <a:bodyPr wrap="square">
            <a:spAutoFit/>
          </a:bodyPr>
          <a:lstStyle/>
          <a:p>
            <a:r>
              <a:rPr lang="zh-CN" altLang="en-US" sz="3600" b="1" dirty="0">
                <a:latin typeface="黑体" panose="02010609060101010101" pitchFamily="49" charset="-122"/>
                <a:ea typeface="黑体" panose="02010609060101010101" pitchFamily="49" charset="-122"/>
                <a:cs typeface="Tahoma" panose="020B0604030504040204" pitchFamily="34" charset="0"/>
              </a:rPr>
              <a:t>点阵字符显示步骤</a:t>
            </a:r>
          </a:p>
        </p:txBody>
      </p:sp>
    </p:spTree>
    <p:extLst>
      <p:ext uri="{BB962C8B-B14F-4D97-AF65-F5344CB8AC3E}">
        <p14:creationId xmlns:p14="http://schemas.microsoft.com/office/powerpoint/2010/main" val="369046923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lef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left)">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269014"/>
            <a:ext cx="8589840" cy="4850505"/>
          </a:xfrm>
          <a:prstGeom prst="rect">
            <a:avLst/>
          </a:prstGeom>
          <a:noFill/>
          <a:ln w="9525">
            <a:noFill/>
            <a:miter lim="800000"/>
            <a:headEnd/>
            <a:tailEnd/>
          </a:ln>
        </p:spPr>
        <p:txBody>
          <a:bodyPr/>
          <a:lstStyle/>
          <a:p>
            <a:pPr marL="342900" indent="-342900" eaLnBrk="1" hangingPunct="1">
              <a:buClr>
                <a:srgbClr val="FF9300"/>
              </a:buClr>
              <a:buFont typeface="Wingdings" panose="05000000000000000000" pitchFamily="2" charset="2"/>
              <a:buChar char="n"/>
            </a:pPr>
            <a:r>
              <a:rPr lang="zh-CN" altLang="en-US" sz="2400" b="1" dirty="0"/>
              <a:t>采用直线和曲线来描述字符的形状，即字库中记录的是笔画信息。</a:t>
            </a:r>
          </a:p>
          <a:p>
            <a:pPr marL="342900" indent="-342900" eaLnBrk="1" hangingPunct="1">
              <a:buClr>
                <a:srgbClr val="FF9300"/>
              </a:buClr>
              <a:buFont typeface="Wingdings" panose="05000000000000000000" pitchFamily="2" charset="2"/>
              <a:buChar char="n"/>
            </a:pPr>
            <a:r>
              <a:rPr lang="zh-CN" altLang="en-US" sz="2400" b="1" dirty="0"/>
              <a:t>常用的字符采用轮廓字型法，字体轮廓用直线或二、三次样条构成类似于多边形的封闭区域。</a:t>
            </a:r>
          </a:p>
          <a:p>
            <a:pPr marL="342900" indent="-342900" eaLnBrk="1" hangingPunct="1">
              <a:buClr>
                <a:srgbClr val="FF9300"/>
              </a:buClr>
              <a:buFont typeface="Wingdings" panose="05000000000000000000" pitchFamily="2" charset="2"/>
              <a:buChar char="n"/>
            </a:pPr>
            <a:r>
              <a:rPr lang="zh-CN" altLang="en-US" sz="2400" b="1" dirty="0">
                <a:solidFill>
                  <a:srgbClr val="0033CC"/>
                </a:solidFill>
              </a:rPr>
              <a:t>点阵字符的显示过程：</a:t>
            </a:r>
            <a:r>
              <a:rPr lang="zh-CN" altLang="en-US" sz="2400" b="1" dirty="0"/>
              <a:t>先根据字体编码在字体库中找到对应字符的轮廓描述，再根据这些描述信息绘制在指定的位置。</a:t>
            </a: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788456" y="430412"/>
            <a:ext cx="7402966" cy="646331"/>
          </a:xfrm>
          <a:prstGeom prst="rect">
            <a:avLst/>
          </a:prstGeom>
        </p:spPr>
        <p:txBody>
          <a:bodyPr wrap="square">
            <a:spAutoFit/>
          </a:bodyPr>
          <a:lstStyle/>
          <a:p>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cs typeface="Tahoma" panose="020B0604030504040204" pitchFamily="34" charset="0"/>
              </a:rPr>
              <a:t>3.4.3 </a:t>
            </a:r>
            <a:r>
              <a:rPr lang="zh-CN" altLang="en-US" sz="3600" b="1" dirty="0">
                <a:latin typeface="黑体" panose="02010609060101010101" pitchFamily="49" charset="-122"/>
                <a:ea typeface="黑体" panose="02010609060101010101" pitchFamily="49" charset="-122"/>
                <a:cs typeface="Tahoma" panose="020B0604030504040204" pitchFamily="34" charset="0"/>
              </a:rPr>
              <a:t>矢量字符</a:t>
            </a:r>
          </a:p>
        </p:txBody>
      </p:sp>
      <p:grpSp>
        <p:nvGrpSpPr>
          <p:cNvPr id="8" name="Group 4"/>
          <p:cNvGrpSpPr>
            <a:grpSpLocks/>
          </p:cNvGrpSpPr>
          <p:nvPr/>
        </p:nvGrpSpPr>
        <p:grpSpPr bwMode="auto">
          <a:xfrm>
            <a:off x="870517" y="3947915"/>
            <a:ext cx="1371600" cy="2286000"/>
            <a:chOff x="2290" y="10323"/>
            <a:chExt cx="2170" cy="3061"/>
          </a:xfrm>
        </p:grpSpPr>
        <p:sp>
          <p:nvSpPr>
            <p:cNvPr id="11" name="Line 5"/>
            <p:cNvSpPr>
              <a:spLocks noChangeShapeType="1"/>
            </p:cNvSpPr>
            <p:nvPr/>
          </p:nvSpPr>
          <p:spPr bwMode="auto">
            <a:xfrm>
              <a:off x="3276" y="10323"/>
              <a:ext cx="395" cy="0"/>
            </a:xfrm>
            <a:prstGeom prst="line">
              <a:avLst/>
            </a:prstGeom>
            <a:noFill/>
            <a:ln w="952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6"/>
            <p:cNvSpPr>
              <a:spLocks noChangeShapeType="1"/>
            </p:cNvSpPr>
            <p:nvPr/>
          </p:nvSpPr>
          <p:spPr bwMode="auto">
            <a:xfrm flipH="1">
              <a:off x="2290" y="10323"/>
              <a:ext cx="993" cy="3061"/>
            </a:xfrm>
            <a:prstGeom prst="line">
              <a:avLst/>
            </a:prstGeom>
            <a:noFill/>
            <a:ln w="952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7"/>
            <p:cNvSpPr>
              <a:spLocks noChangeShapeType="1"/>
            </p:cNvSpPr>
            <p:nvPr/>
          </p:nvSpPr>
          <p:spPr bwMode="auto">
            <a:xfrm>
              <a:off x="2290" y="13384"/>
              <a:ext cx="395" cy="0"/>
            </a:xfrm>
            <a:prstGeom prst="line">
              <a:avLst/>
            </a:prstGeom>
            <a:noFill/>
            <a:ln w="952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8"/>
            <p:cNvSpPr>
              <a:spLocks noChangeShapeType="1"/>
            </p:cNvSpPr>
            <p:nvPr/>
          </p:nvSpPr>
          <p:spPr bwMode="auto">
            <a:xfrm flipV="1">
              <a:off x="3079" y="10948"/>
              <a:ext cx="395" cy="1249"/>
            </a:xfrm>
            <a:prstGeom prst="line">
              <a:avLst/>
            </a:prstGeom>
            <a:noFill/>
            <a:ln w="952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9"/>
            <p:cNvSpPr>
              <a:spLocks noChangeShapeType="1"/>
            </p:cNvSpPr>
            <p:nvPr/>
          </p:nvSpPr>
          <p:spPr bwMode="auto">
            <a:xfrm>
              <a:off x="3671" y="10323"/>
              <a:ext cx="789" cy="3061"/>
            </a:xfrm>
            <a:prstGeom prst="line">
              <a:avLst/>
            </a:prstGeom>
            <a:noFill/>
            <a:ln w="952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0"/>
            <p:cNvSpPr>
              <a:spLocks noChangeShapeType="1"/>
            </p:cNvSpPr>
            <p:nvPr/>
          </p:nvSpPr>
          <p:spPr bwMode="auto">
            <a:xfrm flipH="1" flipV="1">
              <a:off x="3474" y="10948"/>
              <a:ext cx="263" cy="1249"/>
            </a:xfrm>
            <a:prstGeom prst="line">
              <a:avLst/>
            </a:prstGeom>
            <a:noFill/>
            <a:ln w="952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1"/>
            <p:cNvSpPr>
              <a:spLocks noChangeShapeType="1"/>
            </p:cNvSpPr>
            <p:nvPr/>
          </p:nvSpPr>
          <p:spPr bwMode="auto">
            <a:xfrm flipH="1">
              <a:off x="4065" y="13384"/>
              <a:ext cx="395" cy="0"/>
            </a:xfrm>
            <a:prstGeom prst="line">
              <a:avLst/>
            </a:prstGeom>
            <a:noFill/>
            <a:ln w="952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2"/>
            <p:cNvSpPr>
              <a:spLocks noChangeShapeType="1"/>
            </p:cNvSpPr>
            <p:nvPr/>
          </p:nvSpPr>
          <p:spPr bwMode="auto">
            <a:xfrm>
              <a:off x="3079" y="12197"/>
              <a:ext cx="658" cy="0"/>
            </a:xfrm>
            <a:prstGeom prst="line">
              <a:avLst/>
            </a:prstGeom>
            <a:noFill/>
            <a:ln w="952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3"/>
            <p:cNvSpPr>
              <a:spLocks noChangeShapeType="1"/>
            </p:cNvSpPr>
            <p:nvPr/>
          </p:nvSpPr>
          <p:spPr bwMode="auto">
            <a:xfrm flipH="1" flipV="1">
              <a:off x="3802" y="12572"/>
              <a:ext cx="263" cy="812"/>
            </a:xfrm>
            <a:prstGeom prst="line">
              <a:avLst/>
            </a:prstGeom>
            <a:noFill/>
            <a:ln w="952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4"/>
            <p:cNvSpPr>
              <a:spLocks noChangeShapeType="1"/>
            </p:cNvSpPr>
            <p:nvPr/>
          </p:nvSpPr>
          <p:spPr bwMode="auto">
            <a:xfrm flipV="1">
              <a:off x="2685" y="12572"/>
              <a:ext cx="263" cy="812"/>
            </a:xfrm>
            <a:prstGeom prst="line">
              <a:avLst/>
            </a:prstGeom>
            <a:noFill/>
            <a:ln w="952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15"/>
            <p:cNvSpPr>
              <a:spLocks noChangeShapeType="1"/>
            </p:cNvSpPr>
            <p:nvPr/>
          </p:nvSpPr>
          <p:spPr bwMode="auto">
            <a:xfrm flipH="1">
              <a:off x="2948" y="12572"/>
              <a:ext cx="854" cy="0"/>
            </a:xfrm>
            <a:prstGeom prst="line">
              <a:avLst/>
            </a:prstGeom>
            <a:noFill/>
            <a:ln w="9525">
              <a:solidFill>
                <a:srgbClr val="FF0000"/>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4701" y="4395494"/>
            <a:ext cx="4114800" cy="1724025"/>
          </a:xfrm>
          <a:prstGeom prst="rect">
            <a:avLst/>
          </a:prstGeom>
        </p:spPr>
      </p:pic>
      <p:sp>
        <p:nvSpPr>
          <p:cNvPr id="22" name="Rectangle 16"/>
          <p:cNvSpPr>
            <a:spLocks noChangeArrowheads="1"/>
          </p:cNvSpPr>
          <p:nvPr/>
        </p:nvSpPr>
        <p:spPr bwMode="auto">
          <a:xfrm>
            <a:off x="2864710" y="3578115"/>
            <a:ext cx="6033106" cy="2733675"/>
          </a:xfrm>
          <a:prstGeom prst="rect">
            <a:avLst/>
          </a:prstGeom>
          <a:solidFill>
            <a:schemeClr val="bg1"/>
          </a:solidFill>
          <a:ln>
            <a:noFill/>
          </a:ln>
          <a:effec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85750" indent="-285750" eaLnBrk="1" hangingPunct="1">
              <a:lnSpc>
                <a:spcPct val="120000"/>
              </a:lnSpc>
              <a:buClr>
                <a:srgbClr val="FF9300"/>
              </a:buClr>
              <a:buFont typeface="Wingdings" panose="05000000000000000000" pitchFamily="2" charset="2"/>
              <a:buChar char="n"/>
            </a:pPr>
            <a:r>
              <a:rPr lang="zh-CN" altLang="en-US" b="1" dirty="0"/>
              <a:t>矢量字符比点阵字符占用的空间更少。</a:t>
            </a:r>
          </a:p>
          <a:p>
            <a:pPr marL="285750" indent="-285750" eaLnBrk="1" hangingPunct="1">
              <a:lnSpc>
                <a:spcPct val="120000"/>
              </a:lnSpc>
              <a:buClr>
                <a:srgbClr val="FF9300"/>
              </a:buClr>
              <a:buFont typeface="Wingdings" panose="05000000000000000000" pitchFamily="2" charset="2"/>
              <a:buChar char="n"/>
            </a:pPr>
            <a:r>
              <a:rPr lang="zh-CN" altLang="en-US" b="1" dirty="0"/>
              <a:t>适用于高质量的字体印刷出版以及多媒体制作。</a:t>
            </a:r>
          </a:p>
          <a:p>
            <a:pPr marL="285750" indent="-285750" eaLnBrk="1" hangingPunct="1">
              <a:lnSpc>
                <a:spcPct val="120000"/>
              </a:lnSpc>
              <a:buClr>
                <a:srgbClr val="FF9300"/>
              </a:buClr>
              <a:buFont typeface="Wingdings" panose="05000000000000000000" pitchFamily="2" charset="2"/>
              <a:buChar char="n"/>
            </a:pPr>
            <a:r>
              <a:rPr lang="zh-CN" altLang="en-US" b="1" dirty="0"/>
              <a:t>流行的矢量字库格式有</a:t>
            </a:r>
            <a:r>
              <a:rPr lang="en-US" altLang="zh-CN" b="1" dirty="0"/>
              <a:t>Type1</a:t>
            </a:r>
            <a:r>
              <a:rPr lang="zh-CN" altLang="en-US" b="1" dirty="0"/>
              <a:t>（一种</a:t>
            </a:r>
            <a:r>
              <a:rPr lang="en-US" altLang="zh-CN" b="1" dirty="0"/>
              <a:t>Postscript</a:t>
            </a:r>
            <a:r>
              <a:rPr lang="zh-CN" altLang="en-US" b="1" dirty="0"/>
              <a:t>字库）</a:t>
            </a:r>
            <a:r>
              <a:rPr lang="en-US" altLang="zh-CN" b="1" dirty="0"/>
              <a:t>,TrueType</a:t>
            </a:r>
            <a:r>
              <a:rPr lang="zh-CN" altLang="en-US" b="1" dirty="0"/>
              <a:t>（由苹果和微软公司联合提出）和</a:t>
            </a:r>
            <a:r>
              <a:rPr lang="en-US" altLang="zh-CN" b="1" dirty="0" err="1"/>
              <a:t>OpenType</a:t>
            </a:r>
            <a:r>
              <a:rPr lang="zh-CN" altLang="en-US" b="1" dirty="0"/>
              <a:t>（由微软联合</a:t>
            </a:r>
            <a:r>
              <a:rPr lang="en-US" altLang="zh-CN" b="1" dirty="0"/>
              <a:t>Adobe</a:t>
            </a:r>
            <a:r>
              <a:rPr lang="zh-CN" altLang="en-US" b="1" dirty="0"/>
              <a:t>公司开发）。</a:t>
            </a:r>
          </a:p>
          <a:p>
            <a:pPr marL="285750" indent="-285750" eaLnBrk="1" hangingPunct="1">
              <a:lnSpc>
                <a:spcPct val="120000"/>
              </a:lnSpc>
              <a:buClr>
                <a:srgbClr val="FF9300"/>
              </a:buClr>
              <a:buFont typeface="Wingdings" panose="05000000000000000000" pitchFamily="2" charset="2"/>
              <a:buChar char="n"/>
            </a:pPr>
            <a:r>
              <a:rPr lang="zh-CN" altLang="en-US" b="1" dirty="0"/>
              <a:t>汉字的矢量字符字库也会占很大的空间。在中文</a:t>
            </a:r>
            <a:r>
              <a:rPr lang="en-US" altLang="zh-CN" b="1" dirty="0"/>
              <a:t>Windows</a:t>
            </a:r>
            <a:r>
              <a:rPr lang="zh-CN" altLang="en-US" b="1" dirty="0"/>
              <a:t>下的</a:t>
            </a:r>
            <a:r>
              <a:rPr lang="en-US" altLang="zh-CN" b="1" dirty="0"/>
              <a:t>Fonts</a:t>
            </a:r>
            <a:r>
              <a:rPr lang="zh-CN" altLang="en-US" b="1" dirty="0"/>
              <a:t>目录占用了</a:t>
            </a:r>
            <a:r>
              <a:rPr lang="en-US" altLang="zh-CN" b="1" dirty="0"/>
              <a:t>700MB</a:t>
            </a:r>
            <a:r>
              <a:rPr lang="zh-CN" altLang="en-US" b="1" dirty="0"/>
              <a:t>左右的空间，其中绝大部分是被汉字</a:t>
            </a:r>
            <a:r>
              <a:rPr lang="en-US" altLang="zh-CN" b="1" dirty="0"/>
              <a:t>TrueType</a:t>
            </a:r>
            <a:r>
              <a:rPr lang="zh-CN" altLang="en-US" b="1" dirty="0"/>
              <a:t>字体库所占用</a:t>
            </a:r>
            <a:r>
              <a:rPr lang="zh-CN" altLang="en-US" dirty="0"/>
              <a:t>。</a:t>
            </a:r>
          </a:p>
        </p:txBody>
      </p:sp>
    </p:spTree>
    <p:extLst>
      <p:ext uri="{BB962C8B-B14F-4D97-AF65-F5344CB8AC3E}">
        <p14:creationId xmlns:p14="http://schemas.microsoft.com/office/powerpoint/2010/main" val="299095385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500"/>
                                        <p:tgtEl>
                                          <p:spTgt spid="9">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left)">
                                      <p:cBhvr>
                                        <p:cTn id="15" dur="500"/>
                                        <p:tgtEl>
                                          <p:spTgt spid="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1000"/>
                                        <p:tgtEl>
                                          <p:spTgt spid="22"/>
                                        </p:tgtEl>
                                      </p:cBhvr>
                                    </p:animEffect>
                                    <p:anim calcmode="lin" valueType="num">
                                      <p:cBhvr>
                                        <p:cTn id="21" dur="1000" fill="hold"/>
                                        <p:tgtEl>
                                          <p:spTgt spid="22"/>
                                        </p:tgtEl>
                                        <p:attrNameLst>
                                          <p:attrName>ppt_x</p:attrName>
                                        </p:attrNameLst>
                                      </p:cBhvr>
                                      <p:tavLst>
                                        <p:tav tm="0">
                                          <p:val>
                                            <p:strVal val="#ppt_x"/>
                                          </p:val>
                                        </p:tav>
                                        <p:tav tm="100000">
                                          <p:val>
                                            <p:strVal val="#ppt_x"/>
                                          </p:val>
                                        </p:tav>
                                      </p:tavLst>
                                    </p:anim>
                                    <p:anim calcmode="lin" valueType="num">
                                      <p:cBhvr>
                                        <p:cTn id="2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317575"/>
            <a:ext cx="8252051" cy="4267200"/>
          </a:xfrm>
          <a:prstGeom prst="rect">
            <a:avLst/>
          </a:prstGeom>
          <a:noFill/>
          <a:ln w="9525">
            <a:noFill/>
            <a:miter lim="800000"/>
            <a:headEnd/>
            <a:tailEnd/>
          </a:ln>
        </p:spPr>
        <p:txBody>
          <a:bodyPr/>
          <a:lstStyle/>
          <a:p>
            <a:pPr marL="457200" indent="-457200">
              <a:lnSpc>
                <a:spcPct val="120000"/>
              </a:lnSpc>
              <a:spcBef>
                <a:spcPct val="20000"/>
              </a:spcBef>
              <a:buFont typeface="Wingdings" panose="05000000000000000000" pitchFamily="2" charset="2"/>
              <a:buChar char="n"/>
              <a:defRPr/>
            </a:pPr>
            <a:r>
              <a:rPr lang="zh-CN" altLang="en-US" sz="2800" b="1" dirty="0">
                <a:latin typeface="Arial" charset="0"/>
                <a:ea typeface="宋体" pitchFamily="2" charset="-122"/>
              </a:rPr>
              <a:t>曲线和各种复杂的图形均是离散成许多直线段来绘制，因而直线是二维图形生成技术的基础。</a:t>
            </a:r>
          </a:p>
          <a:p>
            <a:pPr marL="457200" indent="-457200">
              <a:lnSpc>
                <a:spcPct val="120000"/>
              </a:lnSpc>
              <a:spcBef>
                <a:spcPct val="20000"/>
              </a:spcBef>
              <a:buFont typeface="Wingdings" panose="05000000000000000000" pitchFamily="2" charset="2"/>
              <a:buChar char="n"/>
              <a:defRPr/>
            </a:pPr>
            <a:r>
              <a:rPr lang="zh-CN" altLang="en-US" sz="2800" b="1" dirty="0" smtClean="0">
                <a:latin typeface="Arial" charset="0"/>
                <a:ea typeface="宋体" pitchFamily="2" charset="-122"/>
              </a:rPr>
              <a:t>理论上</a:t>
            </a:r>
            <a:r>
              <a:rPr lang="zh-CN" altLang="en-US" sz="2800" b="1" dirty="0">
                <a:latin typeface="Arial" charset="0"/>
                <a:ea typeface="宋体" pitchFamily="2" charset="-122"/>
              </a:rPr>
              <a:t>认为，根据直线的数学方程算出直线上的一个个点即可，但这样做运算效率不高。</a:t>
            </a:r>
          </a:p>
          <a:p>
            <a:pPr marL="457200" indent="-457200">
              <a:lnSpc>
                <a:spcPct val="120000"/>
              </a:lnSpc>
              <a:spcBef>
                <a:spcPct val="20000"/>
              </a:spcBef>
              <a:buFont typeface="Wingdings" panose="05000000000000000000" pitchFamily="2" charset="2"/>
              <a:buChar char="n"/>
              <a:defRPr/>
            </a:pPr>
            <a:r>
              <a:rPr lang="zh-CN" altLang="en-US" sz="2800" b="1" dirty="0">
                <a:latin typeface="Arial" charset="0"/>
                <a:ea typeface="宋体" pitchFamily="2" charset="-122"/>
              </a:rPr>
              <a:t>常见算法</a:t>
            </a:r>
            <a:r>
              <a:rPr lang="zh-CN" altLang="en-US" sz="2800" b="1" dirty="0" smtClean="0">
                <a:latin typeface="Arial" charset="0"/>
                <a:ea typeface="宋体" pitchFamily="2" charset="-122"/>
              </a:rPr>
              <a:t>：</a:t>
            </a:r>
            <a:endParaRPr lang="zh-CN" altLang="en-US" sz="2800" b="1" dirty="0">
              <a:latin typeface="Arial" charset="0"/>
              <a:ea typeface="宋体" pitchFamily="2" charset="-122"/>
            </a:endParaRPr>
          </a:p>
          <a:p>
            <a:pPr eaLnBrk="1" hangingPunct="1">
              <a:lnSpc>
                <a:spcPct val="90000"/>
              </a:lnSpc>
            </a:pPr>
            <a:r>
              <a:rPr lang="en-US" altLang="zh-CN" sz="2800" b="1" dirty="0" smtClean="0">
                <a:solidFill>
                  <a:srgbClr val="FF3300"/>
                </a:solidFill>
              </a:rPr>
              <a:t>	1  </a:t>
            </a:r>
            <a:r>
              <a:rPr lang="zh-CN" altLang="en-US" sz="2800" b="1" dirty="0" smtClean="0">
                <a:solidFill>
                  <a:srgbClr val="FF3300"/>
                </a:solidFill>
              </a:rPr>
              <a:t>数值微分</a:t>
            </a:r>
            <a:r>
              <a:rPr lang="zh-CN" altLang="en-US" sz="2800" b="1" dirty="0">
                <a:solidFill>
                  <a:srgbClr val="FF3300"/>
                </a:solidFill>
              </a:rPr>
              <a:t>法</a:t>
            </a:r>
          </a:p>
          <a:p>
            <a:pPr eaLnBrk="1" hangingPunct="1">
              <a:lnSpc>
                <a:spcPct val="90000"/>
              </a:lnSpc>
            </a:pPr>
            <a:r>
              <a:rPr lang="en-US" altLang="zh-CN" sz="2800" b="1" dirty="0" smtClean="0">
                <a:solidFill>
                  <a:srgbClr val="FF3300"/>
                </a:solidFill>
              </a:rPr>
              <a:t>	2  </a:t>
            </a:r>
            <a:r>
              <a:rPr lang="zh-CN" altLang="en-US" sz="2800" b="1" dirty="0" smtClean="0">
                <a:solidFill>
                  <a:srgbClr val="FF3300"/>
                </a:solidFill>
              </a:rPr>
              <a:t>逐</a:t>
            </a:r>
            <a:r>
              <a:rPr lang="zh-CN" altLang="en-US" sz="2800" b="1" dirty="0">
                <a:solidFill>
                  <a:srgbClr val="FF3300"/>
                </a:solidFill>
              </a:rPr>
              <a:t>点比较法</a:t>
            </a:r>
          </a:p>
          <a:p>
            <a:pPr eaLnBrk="1" hangingPunct="1">
              <a:lnSpc>
                <a:spcPct val="90000"/>
              </a:lnSpc>
            </a:pPr>
            <a:r>
              <a:rPr lang="en-US" altLang="zh-CN" sz="2800" b="1" dirty="0" smtClean="0">
                <a:solidFill>
                  <a:srgbClr val="FF3300"/>
                </a:solidFill>
              </a:rPr>
              <a:t>	3  </a:t>
            </a:r>
            <a:r>
              <a:rPr lang="zh-CN" altLang="en-US" sz="2800" b="1" dirty="0" smtClean="0">
                <a:solidFill>
                  <a:srgbClr val="FF3300"/>
                </a:solidFill>
              </a:rPr>
              <a:t>中点</a:t>
            </a:r>
            <a:r>
              <a:rPr lang="zh-CN" altLang="en-US" sz="2800" b="1" dirty="0">
                <a:solidFill>
                  <a:srgbClr val="FF3300"/>
                </a:solidFill>
              </a:rPr>
              <a:t>画线法</a:t>
            </a:r>
          </a:p>
          <a:p>
            <a:pPr eaLnBrk="1" hangingPunct="1">
              <a:lnSpc>
                <a:spcPct val="90000"/>
              </a:lnSpc>
            </a:pPr>
            <a:r>
              <a:rPr lang="en-US" altLang="zh-CN" sz="2800" b="1" dirty="0" smtClean="0">
                <a:solidFill>
                  <a:srgbClr val="FF3300"/>
                </a:solidFill>
              </a:rPr>
              <a:t>	4  </a:t>
            </a:r>
            <a:r>
              <a:rPr lang="en-US" altLang="zh-CN" sz="2800" b="1" dirty="0" err="1" smtClean="0">
                <a:solidFill>
                  <a:srgbClr val="FF3300"/>
                </a:solidFill>
              </a:rPr>
              <a:t>Bresenham</a:t>
            </a:r>
            <a:r>
              <a:rPr lang="zh-CN" altLang="en-US" sz="2800" b="1" dirty="0">
                <a:solidFill>
                  <a:srgbClr val="FF3300"/>
                </a:solidFill>
              </a:rPr>
              <a:t>算法</a:t>
            </a:r>
          </a:p>
          <a:p>
            <a:pPr eaLnBrk="1" hangingPunct="1">
              <a:lnSpc>
                <a:spcPct val="90000"/>
              </a:lnSpc>
            </a:pPr>
            <a:endParaRPr lang="zh-CN" altLang="en-US" sz="2800" b="1" dirty="0">
              <a:solidFill>
                <a:srgbClr val="FF3300"/>
              </a:solidFill>
            </a:endParaRP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rPr>
              <a:t>3.1 </a:t>
            </a:r>
            <a:r>
              <a:rPr lang="zh-CN" altLang="en-US" sz="3600" b="1" dirty="0" smtClean="0">
                <a:latin typeface="黑体" panose="02010609060101010101" pitchFamily="49" charset="-122"/>
                <a:ea typeface="黑体" panose="02010609060101010101" pitchFamily="49" charset="-122"/>
              </a:rPr>
              <a:t>直线生成算法</a:t>
            </a:r>
            <a:endParaRPr lang="zh-CN" altLang="en-US"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235103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wipe(left)">
                                      <p:cBhvr>
                                        <p:cTn id="21" dur="500"/>
                                        <p:tgtEl>
                                          <p:spTgt spid="9">
                                            <p:txEl>
                                              <p:pRg st="3" end="3"/>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wipe(left)">
                                      <p:cBhvr>
                                        <p:cTn id="25" dur="500"/>
                                        <p:tgtEl>
                                          <p:spTgt spid="9">
                                            <p:txEl>
                                              <p:pRg st="4" end="4"/>
                                            </p:txEl>
                                          </p:spTgt>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animEffect transition="in" filter="wipe(left)">
                                      <p:cBhvr>
                                        <p:cTn id="29" dur="500"/>
                                        <p:tgtEl>
                                          <p:spTgt spid="9">
                                            <p:txEl>
                                              <p:pRg st="5" end="5"/>
                                            </p:txEl>
                                          </p:spTgt>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animEffect transition="in" filter="wipe(left)">
                                      <p:cBhvr>
                                        <p:cTn id="33"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smtClean="0">
                <a:solidFill>
                  <a:srgbClr val="FF9300"/>
                </a:solidFill>
                <a:latin typeface="华文琥珀" panose="02010800040101010101" pitchFamily="2" charset="-122"/>
                <a:ea typeface="华文琥珀" panose="02010800040101010101" pitchFamily="2" charset="-122"/>
              </a:rPr>
              <a:t>3</a:t>
            </a:r>
            <a:r>
              <a:rPr lang="zh-CN" altLang="en-US" dirty="0" smtClean="0">
                <a:solidFill>
                  <a:srgbClr val="FF9300"/>
                </a:solidFill>
                <a:latin typeface="华文琥珀" panose="02010800040101010101" pitchFamily="2" charset="-122"/>
                <a:ea typeface="华文琥珀" panose="02010800040101010101" pitchFamily="2" charset="-122"/>
              </a:rPr>
              <a:t>章：二维图形生成</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nvPr>
        </p:nvGraphicFramePr>
        <p:xfrm>
          <a:off x="920096" y="1916832"/>
          <a:ext cx="674824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740818" y="5072236"/>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6" name="矩形 5"/>
          <p:cNvSpPr/>
          <p:nvPr/>
        </p:nvSpPr>
        <p:spPr>
          <a:xfrm>
            <a:off x="1675502" y="1923733"/>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7" name="矩形 6"/>
          <p:cNvSpPr/>
          <p:nvPr/>
        </p:nvSpPr>
        <p:spPr>
          <a:xfrm>
            <a:off x="1697272" y="2707507"/>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8" name="矩形 7"/>
          <p:cNvSpPr/>
          <p:nvPr/>
        </p:nvSpPr>
        <p:spPr>
          <a:xfrm>
            <a:off x="1719040" y="3502166"/>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9" name="矩形 8"/>
          <p:cNvSpPr/>
          <p:nvPr/>
        </p:nvSpPr>
        <p:spPr>
          <a:xfrm>
            <a:off x="1719040" y="4275053"/>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371890554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P spid="6" grpId="0" animBg="1"/>
      <p:bldP spid="7" grpId="0" animBg="1"/>
      <p:bldP spid="8" grpId="0" animBg="1"/>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33602" y="1322051"/>
            <a:ext cx="8476796" cy="4850505"/>
          </a:xfrm>
          <a:prstGeom prst="rect">
            <a:avLst/>
          </a:prstGeom>
          <a:noFill/>
          <a:ln w="9525">
            <a:noFill/>
            <a:miter lim="800000"/>
            <a:headEnd/>
            <a:tailEnd/>
          </a:ln>
        </p:spPr>
        <p:txBody>
          <a:bodyPr/>
          <a:lstStyle/>
          <a:p>
            <a:pPr marL="342900" indent="-342900" eaLnBrk="1" hangingPunct="1">
              <a:buClr>
                <a:srgbClr val="FF9300"/>
              </a:buClr>
              <a:buFont typeface="Wingdings" panose="05000000000000000000" pitchFamily="2" charset="2"/>
              <a:buChar char="n"/>
            </a:pPr>
            <a:r>
              <a:rPr lang="zh-CN" altLang="en-US" sz="2400" dirty="0"/>
              <a:t>对图形进行光栅化时，用离散的像素表示连续直线和区域边界时引起的失真现象称为</a:t>
            </a:r>
            <a:r>
              <a:rPr lang="zh-CN" altLang="en-US" sz="2400" b="1" dirty="0">
                <a:solidFill>
                  <a:srgbClr val="0033CC"/>
                </a:solidFill>
              </a:rPr>
              <a:t>走样</a:t>
            </a:r>
            <a:r>
              <a:rPr lang="zh-CN" altLang="en-US" sz="2400" dirty="0"/>
              <a:t>；用于减少或消除走样的技术称为</a:t>
            </a:r>
            <a:r>
              <a:rPr lang="zh-CN" altLang="en-US" sz="2400" b="1" dirty="0">
                <a:solidFill>
                  <a:srgbClr val="0033CC"/>
                </a:solidFill>
              </a:rPr>
              <a:t>反走样</a:t>
            </a:r>
            <a:r>
              <a:rPr lang="zh-CN" altLang="en-US" sz="2400" dirty="0"/>
              <a:t>。</a:t>
            </a:r>
          </a:p>
          <a:p>
            <a:pPr marL="342900" indent="-342900" eaLnBrk="1" hangingPunct="1">
              <a:buClr>
                <a:srgbClr val="FF9300"/>
              </a:buClr>
              <a:buFont typeface="Wingdings" panose="05000000000000000000" pitchFamily="2" charset="2"/>
              <a:buChar char="n"/>
            </a:pPr>
            <a:r>
              <a:rPr lang="zh-CN" altLang="en-US" sz="2400" dirty="0"/>
              <a:t>反走样表现为三种形式：</a:t>
            </a:r>
          </a:p>
          <a:p>
            <a:pPr marL="800100" lvl="1" indent="-342900" eaLnBrk="1" hangingPunct="1">
              <a:buClr>
                <a:srgbClr val="FF9300"/>
              </a:buClr>
              <a:buFont typeface="Arial" panose="020B0604020202020204" pitchFamily="34" charset="0"/>
              <a:buChar char="•"/>
            </a:pPr>
            <a:r>
              <a:rPr lang="zh-CN" altLang="en-US" sz="2400" b="1" dirty="0">
                <a:solidFill>
                  <a:srgbClr val="FF3300"/>
                </a:solidFill>
              </a:rPr>
              <a:t>第一种</a:t>
            </a:r>
            <a:r>
              <a:rPr lang="zh-CN" altLang="en-US" sz="2400" b="1" dirty="0"/>
              <a:t>是倾斜的直线和区域的边界处呈现阶梯状、锯齿状的效果；</a:t>
            </a:r>
          </a:p>
          <a:p>
            <a:pPr marL="800100" lvl="1" indent="-342900" eaLnBrk="1" hangingPunct="1">
              <a:buClr>
                <a:srgbClr val="FF9300"/>
              </a:buClr>
              <a:buFont typeface="Arial" panose="020B0604020202020204" pitchFamily="34" charset="0"/>
              <a:buChar char="•"/>
            </a:pPr>
            <a:r>
              <a:rPr lang="zh-CN" altLang="en-US" sz="2400" b="1" dirty="0">
                <a:solidFill>
                  <a:srgbClr val="FF3300"/>
                </a:solidFill>
              </a:rPr>
              <a:t>第二种</a:t>
            </a:r>
            <a:r>
              <a:rPr lang="zh-CN" altLang="en-US" sz="2400" b="1" dirty="0"/>
              <a:t>是图形细节失真，表现在本应均匀间隔的纹理图案，由于离散像素的四舍五入，造成了不均匀的间隔</a:t>
            </a:r>
            <a:r>
              <a:rPr lang="zh-CN" altLang="en-US" sz="2400" b="1" dirty="0" smtClean="0"/>
              <a:t>显示。</a:t>
            </a:r>
            <a:endParaRPr lang="zh-CN" altLang="en-US" sz="2400" b="1" dirty="0"/>
          </a:p>
          <a:p>
            <a:pPr marL="800100" lvl="1" indent="-342900" eaLnBrk="1" hangingPunct="1">
              <a:buClr>
                <a:srgbClr val="FF9300"/>
              </a:buClr>
              <a:buFont typeface="Arial" panose="020B0604020202020204" pitchFamily="34" charset="0"/>
              <a:buChar char="•"/>
            </a:pPr>
            <a:r>
              <a:rPr lang="zh-CN" altLang="en-US" sz="2400" b="1" dirty="0">
                <a:solidFill>
                  <a:srgbClr val="FF3300"/>
                </a:solidFill>
              </a:rPr>
              <a:t>第三种</a:t>
            </a:r>
            <a:r>
              <a:rPr lang="zh-CN" altLang="en-US" sz="2400" b="1" dirty="0"/>
              <a:t>是一些非常细的线或很小的点由于低于分辨率而不能被显示出来。</a:t>
            </a: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870517" y="406966"/>
            <a:ext cx="7402966" cy="646331"/>
          </a:xfrm>
          <a:prstGeom prst="rect">
            <a:avLst/>
          </a:prstGeom>
        </p:spPr>
        <p:txBody>
          <a:bodyPr wrap="square">
            <a:spAutoFit/>
          </a:bodyPr>
          <a:lstStyle/>
          <a:p>
            <a:r>
              <a:rPr lang="en-US" altLang="zh-CN" sz="3600" b="1" dirty="0">
                <a:latin typeface="黑体" panose="02010609060101010101" pitchFamily="49" charset="-122"/>
                <a:ea typeface="黑体" panose="02010609060101010101" pitchFamily="49" charset="-122"/>
                <a:cs typeface="Tahoma" panose="020B0604030504040204" pitchFamily="34" charset="0"/>
              </a:rPr>
              <a:t>§3.5 </a:t>
            </a:r>
            <a:r>
              <a:rPr lang="zh-CN" altLang="en-US" sz="3600" b="1" dirty="0">
                <a:latin typeface="黑体" panose="02010609060101010101" pitchFamily="49" charset="-122"/>
                <a:ea typeface="黑体" panose="02010609060101010101" pitchFamily="49" charset="-122"/>
                <a:cs typeface="Tahoma" panose="020B0604030504040204" pitchFamily="34" charset="0"/>
              </a:rPr>
              <a:t>反走样技术</a:t>
            </a:r>
          </a:p>
        </p:txBody>
      </p:sp>
      <p:pic>
        <p:nvPicPr>
          <p:cNvPr id="6" name="Picture 4" descr="15"/>
          <p:cNvPicPr>
            <a:picLocks noChangeAspect="1" noChangeArrowheads="1"/>
          </p:cNvPicPr>
          <p:nvPr/>
        </p:nvPicPr>
        <p:blipFill>
          <a:blip r:embed="rId2">
            <a:extLst>
              <a:ext uri="{28A0092B-C50C-407E-A947-70E740481C1C}">
                <a14:useLocalDpi xmlns:a14="http://schemas.microsoft.com/office/drawing/2010/main" val="0"/>
              </a:ext>
            </a:extLst>
          </a:blip>
          <a:srcRect r="59349"/>
          <a:stretch>
            <a:fillRect/>
          </a:stretch>
        </p:blipFill>
        <p:spPr bwMode="auto">
          <a:xfrm>
            <a:off x="3694339" y="5072744"/>
            <a:ext cx="1439863"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l="24628" t="32072" r="69437" b="60553"/>
          <a:stretch>
            <a:fillRect/>
          </a:stretch>
        </p:blipFill>
        <p:spPr bwMode="auto">
          <a:xfrm>
            <a:off x="5715000" y="5076825"/>
            <a:ext cx="25146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65309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wipe(left)">
                                      <p:cBhvr>
                                        <p:cTn id="11" dur="500"/>
                                        <p:tgtEl>
                                          <p:spTgt spid="9">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left)">
                                      <p:cBhvr>
                                        <p:cTn id="15" dur="500"/>
                                        <p:tgtEl>
                                          <p:spTgt spid="9">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wipe(left)">
                                      <p:cBhvr>
                                        <p:cTn id="19" dur="500"/>
                                        <p:tgtEl>
                                          <p:spTgt spid="9">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wipe(left)">
                                      <p:cBhvr>
                                        <p:cTn id="23"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33602" y="1322051"/>
            <a:ext cx="8476796" cy="4850505"/>
          </a:xfrm>
          <a:prstGeom prst="rect">
            <a:avLst/>
          </a:prstGeom>
          <a:noFill/>
          <a:ln w="9525">
            <a:noFill/>
            <a:miter lim="800000"/>
            <a:headEnd/>
            <a:tailEnd/>
          </a:ln>
        </p:spPr>
        <p:txBody>
          <a:bodyPr/>
          <a:lstStyle/>
          <a:p>
            <a:pPr eaLnBrk="1" hangingPunct="1">
              <a:lnSpc>
                <a:spcPct val="90000"/>
              </a:lnSpc>
            </a:pPr>
            <a:r>
              <a:rPr lang="en-US" altLang="zh-CN" sz="2400" b="1" dirty="0">
                <a:solidFill>
                  <a:srgbClr val="FF0000"/>
                </a:solidFill>
              </a:rPr>
              <a:t>1. </a:t>
            </a:r>
            <a:r>
              <a:rPr lang="zh-CN" altLang="en-US" sz="2400" b="1" dirty="0">
                <a:solidFill>
                  <a:srgbClr val="FF0000"/>
                </a:solidFill>
              </a:rPr>
              <a:t>超采样方法</a:t>
            </a:r>
            <a:endParaRPr lang="zh-TW" altLang="en-US" sz="2400" b="1" dirty="0">
              <a:solidFill>
                <a:srgbClr val="FF0000"/>
              </a:solidFill>
            </a:endParaRPr>
          </a:p>
          <a:p>
            <a:pPr marL="342900" indent="-342900" eaLnBrk="1" hangingPunct="1">
              <a:lnSpc>
                <a:spcPct val="90000"/>
              </a:lnSpc>
              <a:buClr>
                <a:srgbClr val="FF9300"/>
              </a:buClr>
              <a:buFont typeface="Wingdings" panose="05000000000000000000" pitchFamily="2" charset="2"/>
              <a:buChar char="n"/>
            </a:pPr>
            <a:r>
              <a:rPr lang="zh-CN" altLang="en-US" sz="2400" b="1" dirty="0"/>
              <a:t>通过软件方式来提高分辨率。</a:t>
            </a:r>
          </a:p>
          <a:p>
            <a:pPr marL="342900" indent="-342900" eaLnBrk="1" hangingPunct="1">
              <a:lnSpc>
                <a:spcPct val="90000"/>
              </a:lnSpc>
              <a:buClr>
                <a:srgbClr val="FF9300"/>
              </a:buClr>
              <a:buFont typeface="Wingdings" panose="05000000000000000000" pitchFamily="2" charset="2"/>
              <a:buChar char="n"/>
            </a:pPr>
            <a:r>
              <a:rPr lang="zh-CN" altLang="en-US" sz="2400" b="1" dirty="0">
                <a:solidFill>
                  <a:srgbClr val="FF3300"/>
                </a:solidFill>
                <a:latin typeface="Orator Std" panose="020D0509020203030204" pitchFamily="49" charset="0"/>
              </a:rPr>
              <a:t>第一步</a:t>
            </a:r>
            <a:r>
              <a:rPr lang="zh-CN" altLang="en-US" sz="2400" b="1" dirty="0">
                <a:latin typeface="Orator Std" panose="020D0509020203030204" pitchFamily="49" charset="0"/>
              </a:rPr>
              <a:t>是将图形先以高于物理光栅设备分辨率完成光栅化，此过程被称为伪光栅化。伪光栅化的分辨率可提高到实际分辨率的</a:t>
            </a:r>
            <a:r>
              <a:rPr lang="en-US" altLang="zh-CN" sz="2400" b="1" dirty="0">
                <a:latin typeface="Orator Std" panose="020D0509020203030204" pitchFamily="49" charset="0"/>
              </a:rPr>
              <a:t>2</a:t>
            </a:r>
            <a:r>
              <a:rPr lang="zh-CN" altLang="en-US" sz="2400" b="1" dirty="0">
                <a:latin typeface="Orator Std" panose="020D0509020203030204" pitchFamily="49" charset="0"/>
              </a:rPr>
              <a:t>倍或</a:t>
            </a:r>
            <a:r>
              <a:rPr lang="en-US" altLang="zh-CN" sz="2400" b="1" dirty="0">
                <a:latin typeface="Orator Std" panose="020D0509020203030204" pitchFamily="49" charset="0"/>
              </a:rPr>
              <a:t>3</a:t>
            </a:r>
            <a:r>
              <a:rPr lang="zh-CN" altLang="en-US" sz="2400" b="1" dirty="0">
                <a:latin typeface="Orator Std" panose="020D0509020203030204" pitchFamily="49" charset="0"/>
              </a:rPr>
              <a:t>倍，即实际分辨率下的一个像素对应伪光栅化的</a:t>
            </a:r>
            <a:r>
              <a:rPr lang="en-US" altLang="zh-CN" sz="2400" b="1" dirty="0">
                <a:latin typeface="Orator Std" panose="020D0509020203030204" pitchFamily="49" charset="0"/>
              </a:rPr>
              <a:t>2×2</a:t>
            </a:r>
            <a:r>
              <a:rPr lang="zh-CN" altLang="en-US" sz="2400" b="1" dirty="0">
                <a:latin typeface="Orator Std" panose="020D0509020203030204" pitchFamily="49" charset="0"/>
              </a:rPr>
              <a:t>或</a:t>
            </a:r>
            <a:r>
              <a:rPr lang="en-US" altLang="zh-CN" sz="2400" b="1" dirty="0">
                <a:latin typeface="Orator Std" panose="020D0509020203030204" pitchFamily="49" charset="0"/>
              </a:rPr>
              <a:t>3×3</a:t>
            </a:r>
            <a:r>
              <a:rPr lang="zh-CN" altLang="en-US" sz="2400" b="1" dirty="0">
                <a:latin typeface="Orator Std" panose="020D0509020203030204" pitchFamily="49" charset="0"/>
              </a:rPr>
              <a:t>子像素块。</a:t>
            </a:r>
          </a:p>
          <a:p>
            <a:pPr marL="342900" indent="-342900" eaLnBrk="1" hangingPunct="1">
              <a:lnSpc>
                <a:spcPct val="90000"/>
              </a:lnSpc>
              <a:buClr>
                <a:srgbClr val="FF9300"/>
              </a:buClr>
              <a:buFont typeface="Wingdings" panose="05000000000000000000" pitchFamily="2" charset="2"/>
              <a:buChar char="n"/>
            </a:pPr>
            <a:r>
              <a:rPr lang="zh-CN" altLang="en-US" sz="2400" b="1" dirty="0">
                <a:solidFill>
                  <a:srgbClr val="FF3300"/>
                </a:solidFill>
                <a:latin typeface="Orator Std" panose="020D0509020203030204" pitchFamily="49" charset="0"/>
              </a:rPr>
              <a:t>第二步</a:t>
            </a:r>
            <a:r>
              <a:rPr lang="zh-CN" altLang="en-US" sz="2400" b="1" dirty="0">
                <a:latin typeface="Orator Std" panose="020D0509020203030204" pitchFamily="49" charset="0"/>
              </a:rPr>
              <a:t>是按每个子像素合并得到要显示的像素灰度值（实际应用中还要考虑背景的灰度）。如每个子像素的权重是</a:t>
            </a:r>
            <a:r>
              <a:rPr lang="en-US" altLang="zh-CN" sz="2400" b="1" dirty="0">
                <a:latin typeface="Orator Std" panose="020D0509020203030204" pitchFamily="49" charset="0"/>
              </a:rPr>
              <a:t>1/4</a:t>
            </a:r>
            <a:r>
              <a:rPr lang="zh-CN" altLang="en-US" sz="2400" b="1" dirty="0">
                <a:latin typeface="Orator Std" panose="020D0509020203030204" pitchFamily="49" charset="0"/>
              </a:rPr>
              <a:t>或</a:t>
            </a:r>
            <a:r>
              <a:rPr lang="en-US" altLang="zh-CN" sz="2400" b="1" dirty="0">
                <a:latin typeface="Orator Std" panose="020D0509020203030204" pitchFamily="49" charset="0"/>
              </a:rPr>
              <a:t>1/9</a:t>
            </a:r>
            <a:r>
              <a:rPr lang="zh-CN" altLang="en-US" sz="2400" b="1" dirty="0">
                <a:latin typeface="Orator Std" panose="020D0509020203030204" pitchFamily="49" charset="0"/>
              </a:rPr>
              <a:t>，也可以是基于权重模板的加权平均。</a:t>
            </a: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870517" y="406966"/>
            <a:ext cx="7402966" cy="646331"/>
          </a:xfrm>
          <a:prstGeom prst="rect">
            <a:avLst/>
          </a:prstGeom>
        </p:spPr>
        <p:txBody>
          <a:bodyPr wrap="square">
            <a:spAutoFit/>
          </a:bodyPr>
          <a:lstStyle/>
          <a:p>
            <a:r>
              <a:rPr lang="zh-CN" altLang="en-US" sz="3600" b="1" dirty="0">
                <a:latin typeface="黑体" panose="02010609060101010101" pitchFamily="49" charset="-122"/>
                <a:ea typeface="黑体" panose="02010609060101010101" pitchFamily="49" charset="-122"/>
                <a:cs typeface="Tahoma" panose="020B0604030504040204" pitchFamily="34" charset="0"/>
              </a:rPr>
              <a:t>常用反走样技术</a:t>
            </a:r>
          </a:p>
        </p:txBody>
      </p:sp>
      <p:pic>
        <p:nvPicPr>
          <p:cNvPr id="8" name="Picture 4" descr="图片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4943" y="5355772"/>
            <a:ext cx="1066800" cy="1000125"/>
          </a:xfrm>
          <a:prstGeom prst="rect">
            <a:avLst/>
          </a:prstGeom>
          <a:solidFill>
            <a:schemeClr val="bg1"/>
          </a:solidFill>
          <a:ln>
            <a:noFill/>
          </a:ln>
        </p:spPr>
      </p:pic>
      <p:pic>
        <p:nvPicPr>
          <p:cNvPr id="11" name="Picture 5" descr="图片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7543" y="4441372"/>
            <a:ext cx="2193925" cy="2209800"/>
          </a:xfrm>
          <a:prstGeom prst="rect">
            <a:avLst/>
          </a:prstGeom>
          <a:solidFill>
            <a:schemeClr val="bg1"/>
          </a:solidFill>
          <a:ln>
            <a:noFill/>
          </a:ln>
        </p:spPr>
      </p:pic>
    </p:spTree>
    <p:extLst>
      <p:ext uri="{BB962C8B-B14F-4D97-AF65-F5344CB8AC3E}">
        <p14:creationId xmlns:p14="http://schemas.microsoft.com/office/powerpoint/2010/main" val="1446054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left)">
                                      <p:cBhvr>
                                        <p:cTn id="22" dur="500"/>
                                        <p:tgtEl>
                                          <p:spTgt spid="9">
                                            <p:txEl>
                                              <p:pRg st="3" end="3"/>
                                            </p:txEl>
                                          </p:spTgt>
                                        </p:tgtEl>
                                      </p:cBhvr>
                                    </p:animEffect>
                                  </p:childTnLst>
                                </p:cTn>
                              </p:par>
                            </p:childTnLst>
                          </p:cTn>
                        </p:par>
                        <p:par>
                          <p:cTn id="23" fill="hold">
                            <p:stCondLst>
                              <p:cond delay="500"/>
                            </p:stCondLst>
                            <p:childTnLst>
                              <p:par>
                                <p:cTn id="24" presetID="42"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44488" y="1322051"/>
            <a:ext cx="8476796" cy="4850505"/>
          </a:xfrm>
          <a:prstGeom prst="rect">
            <a:avLst/>
          </a:prstGeom>
          <a:noFill/>
          <a:ln w="9525">
            <a:noFill/>
            <a:miter lim="800000"/>
            <a:headEnd/>
            <a:tailEnd/>
          </a:ln>
        </p:spPr>
        <p:txBody>
          <a:bodyPr/>
          <a:lstStyle/>
          <a:p>
            <a:pPr eaLnBrk="1" hangingPunct="1"/>
            <a:r>
              <a:rPr lang="en-US" altLang="zh-CN" sz="2400" b="1" dirty="0" smtClean="0">
                <a:solidFill>
                  <a:srgbClr val="FF0000"/>
                </a:solidFill>
              </a:rPr>
              <a:t>2. </a:t>
            </a:r>
            <a:r>
              <a:rPr lang="zh-CN" altLang="en-US" sz="2400" b="1" dirty="0" smtClean="0">
                <a:solidFill>
                  <a:srgbClr val="FF0000"/>
                </a:solidFill>
              </a:rPr>
              <a:t>线段</a:t>
            </a:r>
            <a:r>
              <a:rPr lang="zh-CN" altLang="en-US" sz="2400" b="1" dirty="0">
                <a:solidFill>
                  <a:srgbClr val="FF0000"/>
                </a:solidFill>
              </a:rPr>
              <a:t>反走样技术</a:t>
            </a:r>
            <a:endParaRPr lang="zh-TW" altLang="en-US" sz="2400" b="1" dirty="0">
              <a:solidFill>
                <a:srgbClr val="FF0000"/>
              </a:solidFill>
            </a:endParaRPr>
          </a:p>
          <a:p>
            <a:pPr marL="342900" indent="-342900" eaLnBrk="1" hangingPunct="1">
              <a:buClr>
                <a:srgbClr val="FF9300"/>
              </a:buClr>
              <a:buFont typeface="Wingdings" panose="05000000000000000000" pitchFamily="2" charset="2"/>
              <a:buChar char="n"/>
            </a:pPr>
            <a:r>
              <a:rPr lang="zh-CN" altLang="en-US" sz="2400" b="1" dirty="0"/>
              <a:t>基本思想：假定线段是有宽度的，把线段看成是狭长矩形，具有一定的面积。当线段通过每个像素时，可以求出二者相交部分的面积，根据该面积值来确定像素的颜色值或灰度值。颜色值与面积应该成线性关系。</a:t>
            </a:r>
          </a:p>
          <a:p>
            <a:pPr marL="342900" indent="-342900" eaLnBrk="1" hangingPunct="1">
              <a:buClr>
                <a:srgbClr val="FF9300"/>
              </a:buClr>
              <a:buFont typeface="Wingdings" panose="05000000000000000000" pitchFamily="2" charset="2"/>
              <a:buChar char="n"/>
            </a:pPr>
            <a:r>
              <a:rPr lang="zh-CN" altLang="en-US" sz="2400" b="1" dirty="0"/>
              <a:t>该反走样方法能极大地改善线段显示的质量，但由于要计算面积，计算量会大大</a:t>
            </a:r>
            <a:r>
              <a:rPr lang="zh-CN" altLang="en-US" sz="2400" b="1" dirty="0" smtClean="0"/>
              <a:t>增加。</a:t>
            </a:r>
            <a:endParaRPr lang="zh-CN" altLang="en-US" sz="2400" b="1" dirty="0">
              <a:latin typeface="Orator Std" panose="020D0509020203030204" pitchFamily="49" charset="0"/>
            </a:endParaRP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870517" y="406966"/>
            <a:ext cx="7402966" cy="646331"/>
          </a:xfrm>
          <a:prstGeom prst="rect">
            <a:avLst/>
          </a:prstGeom>
        </p:spPr>
        <p:txBody>
          <a:bodyPr wrap="square">
            <a:spAutoFit/>
          </a:bodyPr>
          <a:lstStyle/>
          <a:p>
            <a:r>
              <a:rPr lang="zh-CN" altLang="en-US" sz="3600" b="1" dirty="0">
                <a:latin typeface="黑体" panose="02010609060101010101" pitchFamily="49" charset="-122"/>
                <a:ea typeface="黑体" panose="02010609060101010101" pitchFamily="49" charset="-122"/>
                <a:cs typeface="Tahoma" panose="020B0604030504040204" pitchFamily="34" charset="0"/>
              </a:rPr>
              <a:t>常用反走样技术</a:t>
            </a:r>
          </a:p>
        </p:txBody>
      </p:sp>
      <p:pic>
        <p:nvPicPr>
          <p:cNvPr id="12" name="Picture 4" descr="40"/>
          <p:cNvPicPr>
            <a:picLocks noChangeAspect="1" noChangeArrowheads="1"/>
          </p:cNvPicPr>
          <p:nvPr/>
        </p:nvPicPr>
        <p:blipFill>
          <a:blip r:embed="rId2">
            <a:extLst>
              <a:ext uri="{28A0092B-C50C-407E-A947-70E740481C1C}">
                <a14:useLocalDpi xmlns:a14="http://schemas.microsoft.com/office/drawing/2010/main" val="0"/>
              </a:ext>
            </a:extLst>
          </a:blip>
          <a:srcRect b="1917"/>
          <a:stretch>
            <a:fillRect/>
          </a:stretch>
        </p:blipFill>
        <p:spPr bwMode="auto">
          <a:xfrm>
            <a:off x="4669974" y="3747303"/>
            <a:ext cx="3733800" cy="303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57990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p:cNvSpPr/>
          <p:nvPr/>
        </p:nvSpPr>
        <p:spPr>
          <a:xfrm>
            <a:off x="4582092" y="4084184"/>
            <a:ext cx="4072050" cy="257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44488" y="1322051"/>
            <a:ext cx="8476796" cy="4850505"/>
          </a:xfrm>
          <a:prstGeom prst="rect">
            <a:avLst/>
          </a:prstGeom>
          <a:noFill/>
          <a:ln w="9525">
            <a:noFill/>
            <a:miter lim="800000"/>
            <a:headEnd/>
            <a:tailEnd/>
          </a:ln>
        </p:spPr>
        <p:txBody>
          <a:bodyPr/>
          <a:lstStyle/>
          <a:p>
            <a:pPr eaLnBrk="1" hangingPunct="1"/>
            <a:r>
              <a:rPr lang="en-US" altLang="zh-CN" sz="2400" b="1" dirty="0" smtClean="0">
                <a:solidFill>
                  <a:srgbClr val="FF0000"/>
                </a:solidFill>
              </a:rPr>
              <a:t>3.</a:t>
            </a:r>
            <a:r>
              <a:rPr lang="zh-CN" altLang="en-US" sz="2400" b="1" dirty="0">
                <a:solidFill>
                  <a:srgbClr val="FF0000"/>
                </a:solidFill>
              </a:rPr>
              <a:t>多边形反走样算法</a:t>
            </a:r>
          </a:p>
          <a:p>
            <a:pPr marL="342900" indent="-342900" eaLnBrk="1" hangingPunct="1">
              <a:lnSpc>
                <a:spcPct val="90000"/>
              </a:lnSpc>
              <a:buClr>
                <a:srgbClr val="FF9300"/>
              </a:buClr>
              <a:buFont typeface="Wingdings" panose="05000000000000000000" pitchFamily="2" charset="2"/>
              <a:buChar char="n"/>
            </a:pPr>
            <a:r>
              <a:rPr lang="zh-CN" altLang="en-US" sz="2400" b="1" dirty="0"/>
              <a:t>与线段反走样算法类似，多边形边界的反走样主要表现在对边界的处理上，因此可采用线段反走样的思想来改善边界的显示质量。当像素位于多边形边界时，需要求出它与多边形的相交面积，以此决定该像素的灰度值。</a:t>
            </a:r>
          </a:p>
          <a:p>
            <a:pPr marL="342900" indent="-342900" eaLnBrk="1" hangingPunct="1">
              <a:lnSpc>
                <a:spcPct val="90000"/>
              </a:lnSpc>
              <a:buClr>
                <a:srgbClr val="FF9300"/>
              </a:buClr>
              <a:buFont typeface="Wingdings" panose="05000000000000000000" pitchFamily="2" charset="2"/>
              <a:buChar char="n"/>
            </a:pPr>
            <a:r>
              <a:rPr lang="zh-CN" altLang="en-US" sz="2400" b="1" dirty="0"/>
              <a:t>由于多边形边界的一侧为多边形内部，可以根据边的走向来判别边的哪一侧为多边形内部。假定多边形的顶点顺序为逆时针方向存放，则所有位于多边形某条边左侧的像素位于多边形内部。</a:t>
            </a:r>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870517" y="406966"/>
            <a:ext cx="7402966" cy="646331"/>
          </a:xfrm>
          <a:prstGeom prst="rect">
            <a:avLst/>
          </a:prstGeom>
        </p:spPr>
        <p:txBody>
          <a:bodyPr wrap="square">
            <a:spAutoFit/>
          </a:bodyPr>
          <a:lstStyle/>
          <a:p>
            <a:r>
              <a:rPr lang="zh-CN" altLang="en-US" sz="3600" b="1" dirty="0">
                <a:latin typeface="黑体" panose="02010609060101010101" pitchFamily="49" charset="-122"/>
                <a:ea typeface="黑体" panose="02010609060101010101" pitchFamily="49" charset="-122"/>
                <a:cs typeface="Tahoma" panose="020B0604030504040204" pitchFamily="34" charset="0"/>
              </a:rPr>
              <a:t>常用反走样技术</a:t>
            </a:r>
          </a:p>
        </p:txBody>
      </p:sp>
      <p:sp>
        <p:nvSpPr>
          <p:cNvPr id="7" name="Rectangle 56"/>
          <p:cNvSpPr>
            <a:spLocks noChangeArrowheads="1"/>
          </p:cNvSpPr>
          <p:nvPr/>
        </p:nvSpPr>
        <p:spPr bwMode="auto">
          <a:xfrm>
            <a:off x="307975" y="4714992"/>
            <a:ext cx="4073525" cy="915987"/>
          </a:xfrm>
          <a:prstGeom prst="rect">
            <a:avLst/>
          </a:prstGeom>
          <a:solidFill>
            <a:schemeClr val="bg1"/>
          </a:solidFill>
          <a:ln>
            <a:noFill/>
          </a:ln>
          <a:effec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err="1"/>
              <a:t>Pitterway</a:t>
            </a:r>
            <a:r>
              <a:rPr lang="zh-CN" altLang="en-US" b="1" dirty="0"/>
              <a:t>和</a:t>
            </a:r>
            <a:r>
              <a:rPr lang="en-US" altLang="zh-CN" b="1" dirty="0"/>
              <a:t>Watkinson</a:t>
            </a:r>
            <a:r>
              <a:rPr lang="zh-CN" altLang="en-US" b="1" dirty="0"/>
              <a:t>由画线段的</a:t>
            </a:r>
            <a:r>
              <a:rPr lang="en-US" altLang="zh-CN" b="1" dirty="0" err="1"/>
              <a:t>Bresenham</a:t>
            </a:r>
            <a:r>
              <a:rPr lang="zh-CN" altLang="en-US" b="1" dirty="0"/>
              <a:t>算法发展出了多边形的反走样算法。 </a:t>
            </a:r>
          </a:p>
        </p:txBody>
      </p:sp>
      <p:grpSp>
        <p:nvGrpSpPr>
          <p:cNvPr id="8" name="Group 4"/>
          <p:cNvGrpSpPr>
            <a:grpSpLocks noChangeAspect="1"/>
          </p:cNvGrpSpPr>
          <p:nvPr/>
        </p:nvGrpSpPr>
        <p:grpSpPr bwMode="auto">
          <a:xfrm>
            <a:off x="4582092" y="4084184"/>
            <a:ext cx="4038600" cy="2543175"/>
            <a:chOff x="0" y="0"/>
            <a:chExt cx="3240" cy="2040"/>
          </a:xfrm>
        </p:grpSpPr>
        <p:sp>
          <p:nvSpPr>
            <p:cNvPr id="11" name="AutoShape 5"/>
            <p:cNvSpPr>
              <a:spLocks noChangeAspect="1" noChangeArrowheads="1"/>
            </p:cNvSpPr>
            <p:nvPr/>
          </p:nvSpPr>
          <p:spPr bwMode="auto">
            <a:xfrm>
              <a:off x="0" y="0"/>
              <a:ext cx="3240" cy="2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3" name="Freeform 6"/>
            <p:cNvSpPr>
              <a:spLocks/>
            </p:cNvSpPr>
            <p:nvPr/>
          </p:nvSpPr>
          <p:spPr bwMode="auto">
            <a:xfrm>
              <a:off x="43" y="38"/>
              <a:ext cx="3187" cy="1981"/>
            </a:xfrm>
            <a:custGeom>
              <a:avLst/>
              <a:gdLst>
                <a:gd name="T0" fmla="*/ 3187 w 9560"/>
                <a:gd name="T1" fmla="*/ 0 h 5942"/>
                <a:gd name="T2" fmla="*/ 3187 w 9560"/>
                <a:gd name="T3" fmla="*/ 1981 h 5942"/>
                <a:gd name="T4" fmla="*/ 0 w 9560"/>
                <a:gd name="T5" fmla="*/ 1981 h 5942"/>
                <a:gd name="T6" fmla="*/ 3187 w 9560"/>
                <a:gd name="T7" fmla="*/ 0 h 59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60" h="5942">
                  <a:moveTo>
                    <a:pt x="9560" y="0"/>
                  </a:moveTo>
                  <a:lnTo>
                    <a:pt x="9560" y="5942"/>
                  </a:lnTo>
                  <a:lnTo>
                    <a:pt x="0" y="5942"/>
                  </a:lnTo>
                  <a:lnTo>
                    <a:pt x="9560" y="0"/>
                  </a:lnTo>
                  <a:close/>
                </a:path>
              </a:pathLst>
            </a:custGeom>
            <a:solidFill>
              <a:srgbClr val="C0C0C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7"/>
            <p:cNvSpPr>
              <a:spLocks/>
            </p:cNvSpPr>
            <p:nvPr/>
          </p:nvSpPr>
          <p:spPr bwMode="auto">
            <a:xfrm>
              <a:off x="43" y="38"/>
              <a:ext cx="3187" cy="1981"/>
            </a:xfrm>
            <a:custGeom>
              <a:avLst/>
              <a:gdLst>
                <a:gd name="T0" fmla="*/ 3187 w 9560"/>
                <a:gd name="T1" fmla="*/ 0 h 5942"/>
                <a:gd name="T2" fmla="*/ 3187 w 9560"/>
                <a:gd name="T3" fmla="*/ 1981 h 5942"/>
                <a:gd name="T4" fmla="*/ 0 w 9560"/>
                <a:gd name="T5" fmla="*/ 1981 h 5942"/>
                <a:gd name="T6" fmla="*/ 3187 w 9560"/>
                <a:gd name="T7" fmla="*/ 0 h 59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60" h="5942">
                  <a:moveTo>
                    <a:pt x="9560" y="0"/>
                  </a:moveTo>
                  <a:lnTo>
                    <a:pt x="9560" y="5942"/>
                  </a:lnTo>
                  <a:lnTo>
                    <a:pt x="0" y="5942"/>
                  </a:lnTo>
                  <a:lnTo>
                    <a:pt x="9560"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 name="Line 8"/>
            <p:cNvSpPr>
              <a:spLocks noChangeShapeType="1"/>
            </p:cNvSpPr>
            <p:nvPr/>
          </p:nvSpPr>
          <p:spPr bwMode="auto">
            <a:xfrm>
              <a:off x="233"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9"/>
            <p:cNvSpPr>
              <a:spLocks noChangeShapeType="1"/>
            </p:cNvSpPr>
            <p:nvPr/>
          </p:nvSpPr>
          <p:spPr bwMode="auto">
            <a:xfrm>
              <a:off x="464"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0"/>
            <p:cNvSpPr>
              <a:spLocks noChangeShapeType="1"/>
            </p:cNvSpPr>
            <p:nvPr/>
          </p:nvSpPr>
          <p:spPr bwMode="auto">
            <a:xfrm>
              <a:off x="695"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1"/>
            <p:cNvSpPr>
              <a:spLocks noChangeShapeType="1"/>
            </p:cNvSpPr>
            <p:nvPr/>
          </p:nvSpPr>
          <p:spPr bwMode="auto">
            <a:xfrm>
              <a:off x="925"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2"/>
            <p:cNvSpPr>
              <a:spLocks noChangeShapeType="1"/>
            </p:cNvSpPr>
            <p:nvPr/>
          </p:nvSpPr>
          <p:spPr bwMode="auto">
            <a:xfrm>
              <a:off x="1155"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3"/>
            <p:cNvSpPr>
              <a:spLocks noChangeShapeType="1"/>
            </p:cNvSpPr>
            <p:nvPr/>
          </p:nvSpPr>
          <p:spPr bwMode="auto">
            <a:xfrm>
              <a:off x="1386"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4"/>
            <p:cNvSpPr>
              <a:spLocks noChangeShapeType="1"/>
            </p:cNvSpPr>
            <p:nvPr/>
          </p:nvSpPr>
          <p:spPr bwMode="auto">
            <a:xfrm>
              <a:off x="1616"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5"/>
            <p:cNvSpPr>
              <a:spLocks noChangeShapeType="1"/>
            </p:cNvSpPr>
            <p:nvPr/>
          </p:nvSpPr>
          <p:spPr bwMode="auto">
            <a:xfrm>
              <a:off x="1847"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6"/>
            <p:cNvSpPr>
              <a:spLocks noChangeShapeType="1"/>
            </p:cNvSpPr>
            <p:nvPr/>
          </p:nvSpPr>
          <p:spPr bwMode="auto">
            <a:xfrm>
              <a:off x="2078"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17"/>
            <p:cNvSpPr>
              <a:spLocks noChangeShapeType="1"/>
            </p:cNvSpPr>
            <p:nvPr/>
          </p:nvSpPr>
          <p:spPr bwMode="auto">
            <a:xfrm>
              <a:off x="2308"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18"/>
            <p:cNvSpPr>
              <a:spLocks noChangeShapeType="1"/>
            </p:cNvSpPr>
            <p:nvPr/>
          </p:nvSpPr>
          <p:spPr bwMode="auto">
            <a:xfrm>
              <a:off x="2538"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19"/>
            <p:cNvSpPr>
              <a:spLocks noChangeShapeType="1"/>
            </p:cNvSpPr>
            <p:nvPr/>
          </p:nvSpPr>
          <p:spPr bwMode="auto">
            <a:xfrm>
              <a:off x="3" y="3"/>
              <a:ext cx="3227" cy="0"/>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20"/>
            <p:cNvSpPr>
              <a:spLocks noChangeShapeType="1"/>
            </p:cNvSpPr>
            <p:nvPr/>
          </p:nvSpPr>
          <p:spPr bwMode="auto">
            <a:xfrm>
              <a:off x="2769"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21"/>
            <p:cNvSpPr>
              <a:spLocks noChangeShapeType="1"/>
            </p:cNvSpPr>
            <p:nvPr/>
          </p:nvSpPr>
          <p:spPr bwMode="auto">
            <a:xfrm>
              <a:off x="3000"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2"/>
            <p:cNvSpPr>
              <a:spLocks noChangeShapeType="1"/>
            </p:cNvSpPr>
            <p:nvPr/>
          </p:nvSpPr>
          <p:spPr bwMode="auto">
            <a:xfrm>
              <a:off x="3" y="256"/>
              <a:ext cx="3227" cy="0"/>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3"/>
            <p:cNvSpPr>
              <a:spLocks noChangeShapeType="1"/>
            </p:cNvSpPr>
            <p:nvPr/>
          </p:nvSpPr>
          <p:spPr bwMode="auto">
            <a:xfrm>
              <a:off x="3" y="510"/>
              <a:ext cx="3227" cy="0"/>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24"/>
            <p:cNvSpPr>
              <a:spLocks noChangeShapeType="1"/>
            </p:cNvSpPr>
            <p:nvPr/>
          </p:nvSpPr>
          <p:spPr bwMode="auto">
            <a:xfrm>
              <a:off x="3" y="763"/>
              <a:ext cx="3227" cy="0"/>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25"/>
            <p:cNvSpPr>
              <a:spLocks noChangeShapeType="1"/>
            </p:cNvSpPr>
            <p:nvPr/>
          </p:nvSpPr>
          <p:spPr bwMode="auto">
            <a:xfrm>
              <a:off x="3" y="1016"/>
              <a:ext cx="3227" cy="0"/>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26"/>
            <p:cNvSpPr>
              <a:spLocks noChangeShapeType="1"/>
            </p:cNvSpPr>
            <p:nvPr/>
          </p:nvSpPr>
          <p:spPr bwMode="auto">
            <a:xfrm>
              <a:off x="3" y="1270"/>
              <a:ext cx="3227" cy="0"/>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27"/>
            <p:cNvSpPr>
              <a:spLocks noChangeShapeType="1"/>
            </p:cNvSpPr>
            <p:nvPr/>
          </p:nvSpPr>
          <p:spPr bwMode="auto">
            <a:xfrm>
              <a:off x="3" y="1524"/>
              <a:ext cx="3227" cy="0"/>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28"/>
            <p:cNvSpPr>
              <a:spLocks noChangeShapeType="1"/>
            </p:cNvSpPr>
            <p:nvPr/>
          </p:nvSpPr>
          <p:spPr bwMode="auto">
            <a:xfrm>
              <a:off x="3"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9"/>
            <p:cNvSpPr>
              <a:spLocks noChangeShapeType="1"/>
            </p:cNvSpPr>
            <p:nvPr/>
          </p:nvSpPr>
          <p:spPr bwMode="auto">
            <a:xfrm>
              <a:off x="3230"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30"/>
            <p:cNvSpPr>
              <a:spLocks noChangeShapeType="1"/>
            </p:cNvSpPr>
            <p:nvPr/>
          </p:nvSpPr>
          <p:spPr bwMode="auto">
            <a:xfrm>
              <a:off x="3" y="1777"/>
              <a:ext cx="3227" cy="0"/>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31"/>
            <p:cNvSpPr>
              <a:spLocks noChangeShapeType="1"/>
            </p:cNvSpPr>
            <p:nvPr/>
          </p:nvSpPr>
          <p:spPr bwMode="auto">
            <a:xfrm>
              <a:off x="3" y="2030"/>
              <a:ext cx="3227" cy="0"/>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32"/>
            <p:cNvSpPr>
              <a:spLocks noChangeShapeType="1"/>
            </p:cNvSpPr>
            <p:nvPr/>
          </p:nvSpPr>
          <p:spPr bwMode="auto">
            <a:xfrm>
              <a:off x="233"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Line 33"/>
            <p:cNvSpPr>
              <a:spLocks noChangeShapeType="1"/>
            </p:cNvSpPr>
            <p:nvPr/>
          </p:nvSpPr>
          <p:spPr bwMode="auto">
            <a:xfrm>
              <a:off x="464"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34"/>
            <p:cNvSpPr>
              <a:spLocks noChangeShapeType="1"/>
            </p:cNvSpPr>
            <p:nvPr/>
          </p:nvSpPr>
          <p:spPr bwMode="auto">
            <a:xfrm>
              <a:off x="695"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35"/>
            <p:cNvSpPr>
              <a:spLocks noChangeShapeType="1"/>
            </p:cNvSpPr>
            <p:nvPr/>
          </p:nvSpPr>
          <p:spPr bwMode="auto">
            <a:xfrm>
              <a:off x="925"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36"/>
            <p:cNvSpPr>
              <a:spLocks noChangeShapeType="1"/>
            </p:cNvSpPr>
            <p:nvPr/>
          </p:nvSpPr>
          <p:spPr bwMode="auto">
            <a:xfrm>
              <a:off x="1155"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37"/>
            <p:cNvSpPr>
              <a:spLocks noChangeShapeType="1"/>
            </p:cNvSpPr>
            <p:nvPr/>
          </p:nvSpPr>
          <p:spPr bwMode="auto">
            <a:xfrm>
              <a:off x="1386"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38"/>
            <p:cNvSpPr>
              <a:spLocks noChangeShapeType="1"/>
            </p:cNvSpPr>
            <p:nvPr/>
          </p:nvSpPr>
          <p:spPr bwMode="auto">
            <a:xfrm>
              <a:off x="1616"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39"/>
            <p:cNvSpPr>
              <a:spLocks noChangeShapeType="1"/>
            </p:cNvSpPr>
            <p:nvPr/>
          </p:nvSpPr>
          <p:spPr bwMode="auto">
            <a:xfrm>
              <a:off x="1847"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40"/>
            <p:cNvSpPr>
              <a:spLocks noChangeShapeType="1"/>
            </p:cNvSpPr>
            <p:nvPr/>
          </p:nvSpPr>
          <p:spPr bwMode="auto">
            <a:xfrm>
              <a:off x="2078"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41"/>
            <p:cNvSpPr>
              <a:spLocks noChangeShapeType="1"/>
            </p:cNvSpPr>
            <p:nvPr/>
          </p:nvSpPr>
          <p:spPr bwMode="auto">
            <a:xfrm>
              <a:off x="2308"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42"/>
            <p:cNvSpPr>
              <a:spLocks noChangeShapeType="1"/>
            </p:cNvSpPr>
            <p:nvPr/>
          </p:nvSpPr>
          <p:spPr bwMode="auto">
            <a:xfrm>
              <a:off x="2538"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43"/>
            <p:cNvSpPr>
              <a:spLocks noChangeShapeType="1"/>
            </p:cNvSpPr>
            <p:nvPr/>
          </p:nvSpPr>
          <p:spPr bwMode="auto">
            <a:xfrm>
              <a:off x="3" y="3"/>
              <a:ext cx="3227" cy="0"/>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44"/>
            <p:cNvSpPr>
              <a:spLocks noChangeShapeType="1"/>
            </p:cNvSpPr>
            <p:nvPr/>
          </p:nvSpPr>
          <p:spPr bwMode="auto">
            <a:xfrm>
              <a:off x="2769"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45"/>
            <p:cNvSpPr>
              <a:spLocks noChangeShapeType="1"/>
            </p:cNvSpPr>
            <p:nvPr/>
          </p:nvSpPr>
          <p:spPr bwMode="auto">
            <a:xfrm>
              <a:off x="3000"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Line 46"/>
            <p:cNvSpPr>
              <a:spLocks noChangeShapeType="1"/>
            </p:cNvSpPr>
            <p:nvPr/>
          </p:nvSpPr>
          <p:spPr bwMode="auto">
            <a:xfrm>
              <a:off x="3" y="256"/>
              <a:ext cx="3227" cy="0"/>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47"/>
            <p:cNvSpPr>
              <a:spLocks noChangeShapeType="1"/>
            </p:cNvSpPr>
            <p:nvPr/>
          </p:nvSpPr>
          <p:spPr bwMode="auto">
            <a:xfrm>
              <a:off x="3" y="510"/>
              <a:ext cx="3227" cy="0"/>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48"/>
            <p:cNvSpPr>
              <a:spLocks noChangeShapeType="1"/>
            </p:cNvSpPr>
            <p:nvPr/>
          </p:nvSpPr>
          <p:spPr bwMode="auto">
            <a:xfrm>
              <a:off x="3" y="763"/>
              <a:ext cx="3227" cy="0"/>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49"/>
            <p:cNvSpPr>
              <a:spLocks noChangeShapeType="1"/>
            </p:cNvSpPr>
            <p:nvPr/>
          </p:nvSpPr>
          <p:spPr bwMode="auto">
            <a:xfrm>
              <a:off x="3" y="1016"/>
              <a:ext cx="3227" cy="0"/>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50"/>
            <p:cNvSpPr>
              <a:spLocks noChangeShapeType="1"/>
            </p:cNvSpPr>
            <p:nvPr/>
          </p:nvSpPr>
          <p:spPr bwMode="auto">
            <a:xfrm>
              <a:off x="3" y="1270"/>
              <a:ext cx="3227" cy="0"/>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51"/>
            <p:cNvSpPr>
              <a:spLocks noChangeShapeType="1"/>
            </p:cNvSpPr>
            <p:nvPr/>
          </p:nvSpPr>
          <p:spPr bwMode="auto">
            <a:xfrm>
              <a:off x="3" y="1524"/>
              <a:ext cx="3227" cy="0"/>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52"/>
            <p:cNvSpPr>
              <a:spLocks noChangeShapeType="1"/>
            </p:cNvSpPr>
            <p:nvPr/>
          </p:nvSpPr>
          <p:spPr bwMode="auto">
            <a:xfrm>
              <a:off x="3"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53"/>
            <p:cNvSpPr>
              <a:spLocks noChangeShapeType="1"/>
            </p:cNvSpPr>
            <p:nvPr/>
          </p:nvSpPr>
          <p:spPr bwMode="auto">
            <a:xfrm>
              <a:off x="3230" y="3"/>
              <a:ext cx="0" cy="2027"/>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54"/>
            <p:cNvSpPr>
              <a:spLocks noChangeShapeType="1"/>
            </p:cNvSpPr>
            <p:nvPr/>
          </p:nvSpPr>
          <p:spPr bwMode="auto">
            <a:xfrm>
              <a:off x="3" y="1777"/>
              <a:ext cx="3227" cy="0"/>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55"/>
            <p:cNvSpPr>
              <a:spLocks noChangeShapeType="1"/>
            </p:cNvSpPr>
            <p:nvPr/>
          </p:nvSpPr>
          <p:spPr bwMode="auto">
            <a:xfrm>
              <a:off x="3" y="2030"/>
              <a:ext cx="3227" cy="0"/>
            </a:xfrm>
            <a:prstGeom prst="line">
              <a:avLst/>
            </a:prstGeom>
            <a:noFill/>
            <a:ln w="381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16881629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par>
                          <p:cTn id="18" fill="hold">
                            <p:stCondLst>
                              <p:cond delay="500"/>
                            </p:stCondLst>
                            <p:childTnLst>
                              <p:par>
                                <p:cTn id="19" presetID="42"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317574"/>
            <a:ext cx="8476796" cy="5007025"/>
          </a:xfrm>
          <a:prstGeom prst="rect">
            <a:avLst/>
          </a:prstGeom>
          <a:noFill/>
          <a:ln w="9525">
            <a:noFill/>
            <a:miter lim="800000"/>
            <a:headEnd/>
            <a:tailEnd/>
          </a:ln>
        </p:spPr>
        <p:txBody>
          <a:bodyPr/>
          <a:lstStyle/>
          <a:p>
            <a:pPr marL="457200" indent="-457200" eaLnBrk="1" hangingPunct="1">
              <a:lnSpc>
                <a:spcPct val="90000"/>
              </a:lnSpc>
              <a:buClr>
                <a:srgbClr val="FF9300"/>
              </a:buClr>
              <a:buFont typeface="Wingdings" panose="05000000000000000000" pitchFamily="2" charset="2"/>
              <a:buChar char="n"/>
            </a:pPr>
            <a:r>
              <a:rPr lang="zh-CN" altLang="en-US" sz="2800" b="1" dirty="0">
                <a:solidFill>
                  <a:srgbClr val="FF0000"/>
                </a:solidFill>
              </a:rPr>
              <a:t>数值微分法（</a:t>
            </a:r>
            <a:r>
              <a:rPr lang="en-US" altLang="zh-CN" sz="2800" b="1" dirty="0">
                <a:solidFill>
                  <a:srgbClr val="FF0000"/>
                </a:solidFill>
              </a:rPr>
              <a:t>DDA</a:t>
            </a:r>
            <a:r>
              <a:rPr lang="zh-CN" altLang="en-US" sz="2800" b="1" dirty="0">
                <a:solidFill>
                  <a:srgbClr val="FF0000"/>
                </a:solidFill>
              </a:rPr>
              <a:t>法）</a:t>
            </a:r>
            <a:r>
              <a:rPr lang="zh-CN" altLang="en-US" sz="2800" b="1" dirty="0"/>
              <a:t>是根据直线的微分方程来画直线的，它是最简单的一种画线方法</a:t>
            </a:r>
            <a:r>
              <a:rPr lang="zh-CN" altLang="en-US" sz="2800" b="1" dirty="0" smtClean="0"/>
              <a:t>。</a:t>
            </a:r>
            <a:endParaRPr lang="en-US" altLang="zh-CN" sz="2800" b="1" dirty="0" smtClean="0"/>
          </a:p>
          <a:p>
            <a:pPr marL="457200" indent="-457200" eaLnBrk="1" hangingPunct="1">
              <a:lnSpc>
                <a:spcPct val="90000"/>
              </a:lnSpc>
              <a:buClr>
                <a:srgbClr val="FF9300"/>
              </a:buClr>
              <a:buFont typeface="Wingdings" panose="05000000000000000000" pitchFamily="2" charset="2"/>
              <a:buChar char="n"/>
            </a:pPr>
            <a:endParaRPr lang="zh-CN" altLang="en-US" sz="2800" b="1" dirty="0"/>
          </a:p>
          <a:p>
            <a:pPr marL="457200" indent="-457200" eaLnBrk="1" hangingPunct="1">
              <a:lnSpc>
                <a:spcPct val="90000"/>
              </a:lnSpc>
              <a:buFont typeface="Arial" panose="020B0604020202020204" pitchFamily="34" charset="0"/>
              <a:buChar char="•"/>
            </a:pPr>
            <a:r>
              <a:rPr lang="zh-CN" altLang="en-US" sz="2400" b="1" dirty="0">
                <a:latin typeface="Times New Roman" panose="02020603050405020304" pitchFamily="18" charset="0"/>
                <a:cs typeface="Times New Roman" panose="02020603050405020304" pitchFamily="18" charset="0"/>
              </a:rPr>
              <a:t>设直线的起点坐标</a:t>
            </a:r>
            <a:r>
              <a:rPr lang="zh-CN" altLang="en-US" sz="2400" b="1" dirty="0" smtClean="0">
                <a:latin typeface="Times New Roman" panose="02020603050405020304" pitchFamily="18" charset="0"/>
                <a:cs typeface="Times New Roman" panose="02020603050405020304" pitchFamily="18" charset="0"/>
              </a:rPr>
              <a:t>是 </a:t>
            </a:r>
            <a:r>
              <a:rPr lang="en-US" altLang="zh-CN" sz="2400" i="1" dirty="0" smtClean="0">
                <a:latin typeface="Times New Roman" panose="02020603050405020304" pitchFamily="18" charset="0"/>
                <a:cs typeface="Times New Roman" panose="02020603050405020304" pitchFamily="18" charset="0"/>
              </a:rPr>
              <a:t>P</a:t>
            </a:r>
            <a:r>
              <a:rPr lang="en-US" altLang="zh-CN" sz="2400" i="1" baseline="-25000" dirty="0" smtClean="0">
                <a:latin typeface="Times New Roman" panose="02020603050405020304" pitchFamily="18" charset="0"/>
                <a:cs typeface="Times New Roman" panose="02020603050405020304" pitchFamily="18" charset="0"/>
              </a:rPr>
              <a:t>s</a:t>
            </a:r>
            <a:r>
              <a:rPr lang="en-US" altLang="zh-CN" sz="2400" dirty="0" smtClean="0">
                <a:latin typeface="Times New Roman" panose="02020603050405020304" pitchFamily="18" charset="0"/>
                <a:cs typeface="Times New Roman" panose="02020603050405020304" pitchFamily="18" charset="0"/>
              </a:rPr>
              <a:t>(</a:t>
            </a:r>
            <a:r>
              <a:rPr lang="en-US" altLang="zh-CN" sz="2400" i="1" dirty="0" err="1" smtClean="0">
                <a:latin typeface="Times New Roman" panose="02020603050405020304" pitchFamily="18" charset="0"/>
                <a:cs typeface="Times New Roman" panose="02020603050405020304" pitchFamily="18" charset="0"/>
              </a:rPr>
              <a:t>x</a:t>
            </a:r>
            <a:r>
              <a:rPr lang="en-US" altLang="zh-CN" sz="2400" i="1" baseline="-25000" dirty="0" err="1" smtClean="0">
                <a:latin typeface="Times New Roman" panose="02020603050405020304" pitchFamily="18" charset="0"/>
                <a:cs typeface="Times New Roman" panose="02020603050405020304" pitchFamily="18" charset="0"/>
              </a:rPr>
              <a:t>s</a:t>
            </a:r>
            <a:r>
              <a:rPr lang="en-US" altLang="zh-CN" sz="2400" i="1" baseline="-250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 </a:t>
            </a:r>
            <a:r>
              <a:rPr lang="en-US" altLang="zh-CN" sz="2400" i="1" dirty="0" err="1" smtClean="0">
                <a:latin typeface="Times New Roman" panose="02020603050405020304" pitchFamily="18" charset="0"/>
                <a:cs typeface="Times New Roman" panose="02020603050405020304" pitchFamily="18" charset="0"/>
              </a:rPr>
              <a:t>y</a:t>
            </a:r>
            <a:r>
              <a:rPr lang="en-US" altLang="zh-CN" sz="2400" i="1" baseline="-25000" dirty="0" err="1" smtClean="0">
                <a:latin typeface="Times New Roman" panose="02020603050405020304" pitchFamily="18" charset="0"/>
                <a:cs typeface="Times New Roman" panose="02020603050405020304" pitchFamily="18" charset="0"/>
              </a:rPr>
              <a:t>s</a:t>
            </a:r>
            <a:r>
              <a:rPr lang="en-US" altLang="zh-CN" sz="2400"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，终点坐标为</a:t>
            </a:r>
            <a:r>
              <a:rPr lang="en-US" altLang="zh-CN" sz="2400" i="1" dirty="0" err="1">
                <a:latin typeface="Times New Roman" panose="02020603050405020304" pitchFamily="18" charset="0"/>
                <a:cs typeface="Times New Roman" panose="02020603050405020304" pitchFamily="18" charset="0"/>
              </a:rPr>
              <a:t>P</a:t>
            </a:r>
            <a:r>
              <a:rPr lang="en-US" altLang="zh-CN" sz="2400" i="1" baseline="-25000" dirty="0" err="1">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rPr>
              <a:t> ( </a:t>
            </a:r>
            <a:r>
              <a:rPr lang="en-US" altLang="zh-CN" sz="2400" i="1" dirty="0" err="1" smtClean="0">
                <a:latin typeface="Times New Roman" panose="02020603050405020304" pitchFamily="18" charset="0"/>
                <a:cs typeface="Times New Roman" panose="02020603050405020304" pitchFamily="18" charset="0"/>
              </a:rPr>
              <a:t>x</a:t>
            </a:r>
            <a:r>
              <a:rPr lang="en-US" altLang="zh-CN" sz="2400" i="1" baseline="-25000" dirty="0" err="1" smtClean="0">
                <a:latin typeface="Times New Roman" panose="02020603050405020304" pitchFamily="18" charset="0"/>
                <a:cs typeface="Times New Roman" panose="02020603050405020304" pitchFamily="18" charset="0"/>
              </a:rPr>
              <a:t>e</a:t>
            </a:r>
            <a:r>
              <a:rPr lang="en-US" altLang="zh-CN" sz="2400" i="1" baseline="-25000" dirty="0" smtClean="0">
                <a:latin typeface="Times New Roman" panose="02020603050405020304" pitchFamily="18" charset="0"/>
                <a:cs typeface="Times New Roman" panose="02020603050405020304" pitchFamily="18" charset="0"/>
              </a:rPr>
              <a:t> </a:t>
            </a:r>
            <a:r>
              <a:rPr lang="en-US" altLang="zh-CN" sz="2400" i="1"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y</a:t>
            </a:r>
            <a:r>
              <a:rPr lang="en-US" altLang="zh-CN" sz="2400" i="1" baseline="-25000" dirty="0">
                <a:latin typeface="Times New Roman" panose="02020603050405020304" pitchFamily="18" charset="0"/>
                <a:cs typeface="Times New Roman" panose="02020603050405020304" pitchFamily="18" charset="0"/>
              </a:rPr>
              <a:t>e</a:t>
            </a:r>
            <a:r>
              <a:rPr lang="en-US" altLang="zh-CN" sz="2400"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，令</a:t>
            </a:r>
            <a:r>
              <a:rPr lang="en-US" altLang="zh-CN" sz="2400" dirty="0" err="1">
                <a:latin typeface="Times New Roman" panose="02020603050405020304" pitchFamily="18" charset="0"/>
                <a:cs typeface="Times New Roman" panose="02020603050405020304" pitchFamily="18" charset="0"/>
              </a:rPr>
              <a:t>Δ</a:t>
            </a:r>
            <a:r>
              <a:rPr lang="en-US" altLang="zh-CN" sz="2400" i="1" dirty="0" err="1">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 </a:t>
            </a:r>
            <a:r>
              <a:rPr lang="en-US" altLang="zh-CN" sz="2400" i="1" dirty="0" err="1">
                <a:latin typeface="Times New Roman" panose="02020603050405020304" pitchFamily="18" charset="0"/>
                <a:cs typeface="Times New Roman" panose="02020603050405020304" pitchFamily="18" charset="0"/>
              </a:rPr>
              <a:t>x</a:t>
            </a:r>
            <a:r>
              <a:rPr lang="en-US" altLang="zh-CN" sz="2400" i="1" baseline="-25000" dirty="0" err="1">
                <a:latin typeface="Times New Roman" panose="02020603050405020304" pitchFamily="18" charset="0"/>
                <a:cs typeface="Times New Roman" panose="02020603050405020304" pitchFamily="18" charset="0"/>
              </a:rPr>
              <a:t>e</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x</a:t>
            </a:r>
            <a:r>
              <a:rPr lang="en-US" altLang="zh-CN" sz="2400" i="1" baseline="-25000" dirty="0" err="1">
                <a:latin typeface="Times New Roman" panose="02020603050405020304" pitchFamily="18" charset="0"/>
                <a:cs typeface="Times New Roman" panose="02020603050405020304" pitchFamily="18" charset="0"/>
              </a:rPr>
              <a:t>s</a:t>
            </a:r>
            <a:r>
              <a:rPr lang="en-US" altLang="zh-CN" sz="2400" i="1" baseline="-25000" dirty="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Δ</a:t>
            </a:r>
            <a:r>
              <a:rPr lang="en-US" altLang="zh-CN" sz="2400" i="1" dirty="0" err="1">
                <a:latin typeface="Times New Roman" panose="02020603050405020304" pitchFamily="18" charset="0"/>
                <a:cs typeface="Times New Roman" panose="02020603050405020304" pitchFamily="18" charset="0"/>
              </a:rPr>
              <a:t>y</a:t>
            </a:r>
            <a:r>
              <a:rPr lang="en-US" altLang="zh-CN" sz="2400" dirty="0">
                <a:latin typeface="Times New Roman" panose="02020603050405020304" pitchFamily="18" charset="0"/>
                <a:cs typeface="Times New Roman" panose="02020603050405020304" pitchFamily="18" charset="0"/>
              </a:rPr>
              <a:t> = </a:t>
            </a:r>
            <a:r>
              <a:rPr lang="en-US" altLang="zh-CN" sz="2400" i="1" dirty="0">
                <a:latin typeface="Times New Roman" panose="02020603050405020304" pitchFamily="18" charset="0"/>
                <a:cs typeface="Times New Roman" panose="02020603050405020304" pitchFamily="18" charset="0"/>
              </a:rPr>
              <a:t>y</a:t>
            </a:r>
            <a:r>
              <a:rPr lang="en-US" altLang="zh-CN" sz="2400" i="1" baseline="-25000" dirty="0">
                <a:latin typeface="Times New Roman" panose="02020603050405020304" pitchFamily="18" charset="0"/>
                <a:cs typeface="Times New Roman" panose="02020603050405020304" pitchFamily="18" charset="0"/>
              </a:rPr>
              <a:t>e</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i="1" dirty="0" err="1">
                <a:latin typeface="Times New Roman" panose="02020603050405020304" pitchFamily="18" charset="0"/>
                <a:cs typeface="Times New Roman" panose="02020603050405020304" pitchFamily="18" charset="0"/>
              </a:rPr>
              <a:t>y</a:t>
            </a:r>
            <a:r>
              <a:rPr lang="en-US" altLang="zh-CN" sz="2400" i="1" baseline="-25000" dirty="0" err="1">
                <a:latin typeface="Times New Roman" panose="02020603050405020304" pitchFamily="18" charset="0"/>
                <a:cs typeface="Times New Roman" panose="02020603050405020304" pitchFamily="18" charset="0"/>
              </a:rPr>
              <a:t>s</a:t>
            </a:r>
            <a:r>
              <a:rPr lang="en-US" altLang="zh-CN" sz="2400" i="1" baseline="-25000" dirty="0">
                <a:latin typeface="Times New Roman" panose="02020603050405020304" pitchFamily="18" charset="0"/>
                <a:cs typeface="Times New Roman" panose="02020603050405020304" pitchFamily="18" charset="0"/>
              </a:rPr>
              <a:t> </a:t>
            </a:r>
            <a:r>
              <a:rPr lang="zh-CN" altLang="en-US" sz="2400" b="1" dirty="0" smtClean="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则要绘制的直线的微分方程为</a:t>
            </a:r>
          </a:p>
          <a:p>
            <a:pPr eaLnBrk="1" hangingPunct="1">
              <a:lnSpc>
                <a:spcPct val="90000"/>
              </a:lnSpc>
            </a:pPr>
            <a:endParaRPr lang="zh-CN" altLang="en-US" sz="2400" b="1" dirty="0"/>
          </a:p>
          <a:p>
            <a:pPr eaLnBrk="1" hangingPunct="1">
              <a:lnSpc>
                <a:spcPct val="90000"/>
              </a:lnSpc>
            </a:pPr>
            <a:endParaRPr lang="zh-CN" altLang="en-US" sz="2400" b="1" dirty="0"/>
          </a:p>
          <a:p>
            <a:pPr marL="457200" indent="-457200" eaLnBrk="1" hangingPunct="1">
              <a:lnSpc>
                <a:spcPct val="90000"/>
              </a:lnSpc>
              <a:buFont typeface="Arial" panose="020B0604020202020204" pitchFamily="34" charset="0"/>
              <a:buChar char="•"/>
            </a:pPr>
            <a:r>
              <a:rPr lang="zh-CN" altLang="en-US" sz="2400" b="1" dirty="0"/>
              <a:t>对上面的式子用中的微商用差商来代替，即得</a:t>
            </a:r>
          </a:p>
          <a:p>
            <a:pPr eaLnBrk="1" hangingPunct="1">
              <a:lnSpc>
                <a:spcPct val="90000"/>
              </a:lnSpc>
            </a:pPr>
            <a:endParaRPr lang="zh-CN" altLang="en-US" sz="2400" b="1" dirty="0"/>
          </a:p>
          <a:p>
            <a:pPr eaLnBrk="1" hangingPunct="1">
              <a:lnSpc>
                <a:spcPct val="90000"/>
              </a:lnSpc>
            </a:pPr>
            <a:endParaRPr lang="en-US" altLang="zh-CN" sz="2400" b="1" dirty="0" smtClean="0"/>
          </a:p>
          <a:p>
            <a:pPr eaLnBrk="1" hangingPunct="1">
              <a:lnSpc>
                <a:spcPct val="90000"/>
              </a:lnSpc>
            </a:pPr>
            <a:endParaRPr lang="zh-CN" altLang="en-US" sz="2400" b="1" dirty="0"/>
          </a:p>
          <a:p>
            <a:pPr marL="457200" indent="-457200" eaLnBrk="1" hangingPunct="1">
              <a:lnSpc>
                <a:spcPct val="90000"/>
              </a:lnSpc>
              <a:buFont typeface="Arial" panose="020B0604020202020204" pitchFamily="34" charset="0"/>
              <a:buChar char="•"/>
            </a:pPr>
            <a:r>
              <a:rPr lang="zh-CN" altLang="en-US" sz="2400" b="1" dirty="0" smtClean="0"/>
              <a:t>令 </a:t>
            </a:r>
            <a:r>
              <a:rPr lang="en-US" altLang="zh-CN" sz="2400" dirty="0" err="1" smtClean="0">
                <a:latin typeface="Times New Roman" panose="02020603050405020304" pitchFamily="18" charset="0"/>
                <a:cs typeface="Times New Roman" panose="02020603050405020304" pitchFamily="18" charset="0"/>
              </a:rPr>
              <a:t>Δ</a:t>
            </a:r>
            <a:r>
              <a:rPr lang="en-US" altLang="zh-CN" sz="2400" i="1" dirty="0" err="1" smtClean="0">
                <a:latin typeface="Times New Roman" panose="02020603050405020304" pitchFamily="18" charset="0"/>
                <a:cs typeface="Times New Roman" panose="02020603050405020304" pitchFamily="18" charset="0"/>
              </a:rPr>
              <a:t>m</a:t>
            </a:r>
            <a:r>
              <a:rPr lang="en-US" altLang="zh-CN" sz="2400" dirty="0" smtClean="0">
                <a:latin typeface="Times New Roman" panose="02020603050405020304" pitchFamily="18" charset="0"/>
                <a:cs typeface="Times New Roman" panose="02020603050405020304" pitchFamily="18" charset="0"/>
              </a:rPr>
              <a:t>=max</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Δ</a:t>
            </a:r>
            <a:r>
              <a:rPr lang="en-US" altLang="zh-CN" sz="2400" i="1" dirty="0" err="1">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Δ</a:t>
            </a:r>
            <a:r>
              <a:rPr lang="en-US" altLang="zh-CN" sz="2400" i="1" dirty="0" err="1">
                <a:latin typeface="Times New Roman" panose="02020603050405020304" pitchFamily="18" charset="0"/>
                <a:cs typeface="Times New Roman" panose="02020603050405020304" pitchFamily="18" charset="0"/>
              </a:rPr>
              <a:t>y</a:t>
            </a:r>
            <a:r>
              <a:rPr lang="en-US" altLang="zh-CN" sz="2400" dirty="0">
                <a:latin typeface="Times New Roman" panose="02020603050405020304" pitchFamily="18" charset="0"/>
                <a:cs typeface="Times New Roman" panose="02020603050405020304" pitchFamily="18" charset="0"/>
              </a:rPr>
              <a:t>|)</a:t>
            </a:r>
            <a:r>
              <a:rPr lang="zh-CN" altLang="en-US" sz="2400" b="1" dirty="0"/>
              <a:t>， 取时间</a:t>
            </a:r>
            <a:r>
              <a:rPr lang="zh-CN" altLang="en-US" sz="2400" b="1" dirty="0" smtClean="0"/>
              <a:t>步长 </a:t>
            </a:r>
            <a:r>
              <a:rPr lang="en-US" altLang="zh-CN" sz="2400" i="1" dirty="0" smtClean="0">
                <a:latin typeface="Times New Roman" panose="02020603050405020304" pitchFamily="18" charset="0"/>
                <a:cs typeface="Times New Roman" panose="02020603050405020304" pitchFamily="18" charset="0"/>
              </a:rPr>
              <a:t>t</a:t>
            </a:r>
            <a:r>
              <a:rPr lang="en-US" altLang="zh-CN" sz="2400" baseline="-250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t</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 1/</a:t>
            </a:r>
            <a:r>
              <a:rPr lang="en-US" altLang="zh-CN" sz="2400" dirty="0" err="1">
                <a:latin typeface="Times New Roman" panose="02020603050405020304" pitchFamily="18" charset="0"/>
                <a:cs typeface="Times New Roman" panose="02020603050405020304" pitchFamily="18" charset="0"/>
              </a:rPr>
              <a:t>Δ</a:t>
            </a:r>
            <a:r>
              <a:rPr lang="en-US" altLang="zh-CN" sz="2400" i="1" dirty="0" err="1">
                <a:latin typeface="Times New Roman" panose="02020603050405020304" pitchFamily="18" charset="0"/>
                <a:cs typeface="Times New Roman" panose="02020603050405020304" pitchFamily="18" charset="0"/>
              </a:rPr>
              <a:t>m</a:t>
            </a:r>
            <a:r>
              <a:rPr lang="zh-CN" altLang="en-US" sz="2400" b="1" dirty="0"/>
              <a:t>，则对每一步，可得上述微分方程数值解的递推公式为</a:t>
            </a:r>
          </a:p>
          <a:p>
            <a:pPr eaLnBrk="1" hangingPunct="1">
              <a:lnSpc>
                <a:spcPct val="90000"/>
              </a:lnSpc>
            </a:pPr>
            <a:r>
              <a:rPr lang="en-US" altLang="zh-CN" sz="2800" b="1" dirty="0" smtClean="0"/>
              <a:t>	</a:t>
            </a:r>
            <a:r>
              <a:rPr lang="en-US" altLang="zh-CN" sz="2800" i="1" dirty="0" smtClean="0">
                <a:latin typeface="Times New Roman" panose="02020603050405020304" pitchFamily="18" charset="0"/>
                <a:cs typeface="Times New Roman" panose="02020603050405020304" pitchFamily="18" charset="0"/>
              </a:rPr>
              <a:t>x</a:t>
            </a:r>
            <a:r>
              <a:rPr lang="en-US" altLang="zh-CN" sz="2800" i="1" baseline="-25000" dirty="0" smtClean="0">
                <a:latin typeface="Times New Roman" panose="02020603050405020304" pitchFamily="18" charset="0"/>
                <a:cs typeface="Times New Roman" panose="02020603050405020304" pitchFamily="18" charset="0"/>
              </a:rPr>
              <a:t>i</a:t>
            </a:r>
            <a:r>
              <a:rPr lang="en-US" altLang="zh-CN" sz="2800" dirty="0" smtClean="0">
                <a:latin typeface="Times New Roman" panose="02020603050405020304" pitchFamily="18" charset="0"/>
                <a:cs typeface="Times New Roman" panose="02020603050405020304" pitchFamily="18" charset="0"/>
              </a:rPr>
              <a:t>+1=</a:t>
            </a:r>
            <a:r>
              <a:rPr lang="en-US" altLang="zh-CN" sz="2800" i="1" dirty="0" err="1" smtClean="0">
                <a:latin typeface="Times New Roman" panose="02020603050405020304" pitchFamily="18" charset="0"/>
                <a:cs typeface="Times New Roman" panose="02020603050405020304" pitchFamily="18" charset="0"/>
              </a:rPr>
              <a:t>x</a:t>
            </a:r>
            <a:r>
              <a:rPr lang="en-US" altLang="zh-CN" sz="2800" i="1" baseline="-25000" dirty="0" err="1" smtClean="0">
                <a:latin typeface="Times New Roman" panose="02020603050405020304" pitchFamily="18" charset="0"/>
                <a:cs typeface="Times New Roman" panose="02020603050405020304" pitchFamily="18" charset="0"/>
              </a:rPr>
              <a:t>i</a:t>
            </a:r>
            <a:r>
              <a:rPr lang="en-US" altLang="zh-CN" sz="2800" dirty="0" err="1" smtClean="0">
                <a:latin typeface="Times New Roman" panose="02020603050405020304" pitchFamily="18" charset="0"/>
                <a:cs typeface="Times New Roman" panose="02020603050405020304" pitchFamily="18" charset="0"/>
              </a:rPr>
              <a:t>+Δ</a:t>
            </a:r>
            <a:r>
              <a:rPr lang="en-US" altLang="zh-CN" sz="2800" i="1" dirty="0" err="1" smtClean="0">
                <a:latin typeface="Times New Roman" panose="02020603050405020304" pitchFamily="18" charset="0"/>
                <a:cs typeface="Times New Roman" panose="02020603050405020304" pitchFamily="18" charset="0"/>
              </a:rPr>
              <a:t>x</a:t>
            </a:r>
            <a:r>
              <a:rPr lang="en-US" altLang="zh-CN" sz="2800" dirty="0" smtClean="0">
                <a:latin typeface="Times New Roman" panose="02020603050405020304" pitchFamily="18" charset="0"/>
                <a:cs typeface="Times New Roman" panose="02020603050405020304" pitchFamily="18" charset="0"/>
              </a:rPr>
              <a:t>/</a:t>
            </a:r>
            <a:r>
              <a:rPr lang="en-US" altLang="zh-CN" sz="2800" dirty="0" err="1" smtClean="0">
                <a:latin typeface="Times New Roman" panose="02020603050405020304" pitchFamily="18" charset="0"/>
                <a:cs typeface="Times New Roman" panose="02020603050405020304" pitchFamily="18" charset="0"/>
              </a:rPr>
              <a:t>Δ</a:t>
            </a:r>
            <a:r>
              <a:rPr lang="en-US" altLang="zh-CN" sz="2800" i="1" dirty="0" err="1" smtClean="0">
                <a:latin typeface="Times New Roman" panose="02020603050405020304" pitchFamily="18" charset="0"/>
                <a:cs typeface="Times New Roman" panose="02020603050405020304" pitchFamily="18" charset="0"/>
              </a:rPr>
              <a:t>m</a:t>
            </a:r>
            <a:r>
              <a:rPr lang="zh-CN" altLang="en-US"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y</a:t>
            </a:r>
            <a:r>
              <a:rPr lang="en-US" altLang="zh-CN" sz="2800" i="1" baseline="-25000" dirty="0">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+1=</a:t>
            </a:r>
            <a:r>
              <a:rPr lang="en-US" altLang="zh-CN" sz="2800" i="1" dirty="0" err="1">
                <a:latin typeface="Times New Roman" panose="02020603050405020304" pitchFamily="18" charset="0"/>
                <a:cs typeface="Times New Roman" panose="02020603050405020304" pitchFamily="18" charset="0"/>
              </a:rPr>
              <a:t>y</a:t>
            </a:r>
            <a:r>
              <a:rPr lang="en-US" altLang="zh-CN" sz="2800" i="1" baseline="-25000" dirty="0" err="1">
                <a:latin typeface="Times New Roman" panose="02020603050405020304" pitchFamily="18" charset="0"/>
                <a:cs typeface="Times New Roman" panose="02020603050405020304" pitchFamily="18" charset="0"/>
              </a:rPr>
              <a:t>i</a:t>
            </a:r>
            <a:r>
              <a:rPr lang="en-US" altLang="zh-CN" sz="2800" dirty="0" err="1">
                <a:latin typeface="Times New Roman" panose="02020603050405020304" pitchFamily="18" charset="0"/>
                <a:cs typeface="Times New Roman" panose="02020603050405020304" pitchFamily="18" charset="0"/>
              </a:rPr>
              <a:t>+Δ</a:t>
            </a:r>
            <a:r>
              <a:rPr lang="en-US" altLang="zh-CN" sz="2800" i="1" dirty="0" err="1">
                <a:latin typeface="Times New Roman" panose="02020603050405020304" pitchFamily="18" charset="0"/>
                <a:cs typeface="Times New Roman" panose="02020603050405020304" pitchFamily="18" charset="0"/>
              </a:rPr>
              <a:t>y</a:t>
            </a:r>
            <a:r>
              <a:rPr lang="en-US" altLang="zh-CN" sz="2800" dirty="0">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Δ</a:t>
            </a:r>
            <a:r>
              <a:rPr lang="en-US" altLang="zh-CN" sz="2800" i="1" dirty="0" err="1">
                <a:latin typeface="Times New Roman" panose="02020603050405020304" pitchFamily="18" charset="0"/>
                <a:cs typeface="Times New Roman" panose="02020603050405020304" pitchFamily="18" charset="0"/>
              </a:rPr>
              <a:t>m</a:t>
            </a:r>
            <a:endParaRPr lang="en-US" altLang="zh-CN" sz="2800" i="1" dirty="0">
              <a:latin typeface="Times New Roman" panose="02020603050405020304" pitchFamily="18" charset="0"/>
              <a:cs typeface="Times New Roman" panose="02020603050405020304" pitchFamily="18" charset="0"/>
            </a:endParaRPr>
          </a:p>
          <a:p>
            <a:pPr eaLnBrk="1" hangingPunct="1">
              <a:lnSpc>
                <a:spcPct val="90000"/>
              </a:lnSpc>
            </a:pPr>
            <a:endParaRPr lang="zh-CN" altLang="en-US" sz="2800" b="1" dirty="0"/>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smtClean="0">
                <a:latin typeface="黑体" panose="02010609060101010101" pitchFamily="49" charset="-122"/>
                <a:ea typeface="黑体" panose="02010609060101010101" pitchFamily="49" charset="-122"/>
                <a:cs typeface="Tahoma" panose="020B0604030504040204" pitchFamily="34" charset="0"/>
              </a:rPr>
              <a:t>1 </a:t>
            </a:r>
            <a:r>
              <a:rPr lang="zh-CN" altLang="en-US" sz="3600" b="1" dirty="0" smtClean="0">
                <a:latin typeface="黑体" panose="02010609060101010101" pitchFamily="49" charset="-122"/>
                <a:ea typeface="黑体" panose="02010609060101010101" pitchFamily="49" charset="-122"/>
                <a:cs typeface="Tahoma" panose="020B0604030504040204" pitchFamily="34" charset="0"/>
              </a:rPr>
              <a:t>数值微分</a:t>
            </a:r>
            <a:r>
              <a:rPr lang="zh-CN" altLang="en-US" sz="3600" b="1" dirty="0">
                <a:latin typeface="黑体" panose="02010609060101010101" pitchFamily="49" charset="-122"/>
                <a:ea typeface="黑体" panose="02010609060101010101" pitchFamily="49" charset="-122"/>
                <a:cs typeface="Tahoma" panose="020B0604030504040204" pitchFamily="34" charset="0"/>
              </a:rPr>
              <a:t>法</a:t>
            </a:r>
            <a:endParaRPr lang="zh-CN" altLang="en-US" sz="3600" dirty="0">
              <a:latin typeface="黑体" panose="02010609060101010101" pitchFamily="49" charset="-122"/>
              <a:ea typeface="黑体" panose="02010609060101010101" pitchFamily="49" charset="-122"/>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2776166855"/>
              </p:ext>
            </p:extLst>
          </p:nvPr>
        </p:nvGraphicFramePr>
        <p:xfrm>
          <a:off x="3537856" y="3122086"/>
          <a:ext cx="996043" cy="716944"/>
        </p:xfrm>
        <a:graphic>
          <a:graphicData uri="http://schemas.openxmlformats.org/presentationml/2006/ole">
            <mc:AlternateContent xmlns:mc="http://schemas.openxmlformats.org/markup-compatibility/2006">
              <mc:Choice xmlns:v="urn:schemas-microsoft-com:vml" Requires="v">
                <p:oleObj spid="_x0000_s4378" name="公式" r:id="rId3" imgW="545863" imgH="393529" progId="Equation.3">
                  <p:embed/>
                </p:oleObj>
              </mc:Choice>
              <mc:Fallback>
                <p:oleObj name="公式" r:id="rId3" imgW="545863"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7856" y="3122086"/>
                        <a:ext cx="996043" cy="716944"/>
                      </a:xfrm>
                      <a:prstGeom prst="rect">
                        <a:avLst/>
                      </a:prstGeom>
                      <a:noFill/>
                      <a:ln>
                        <a:noFill/>
                      </a:ln>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98142423"/>
              </p:ext>
            </p:extLst>
          </p:nvPr>
        </p:nvGraphicFramePr>
        <p:xfrm>
          <a:off x="5834743" y="3110838"/>
          <a:ext cx="1013136" cy="728192"/>
        </p:xfrm>
        <a:graphic>
          <a:graphicData uri="http://schemas.openxmlformats.org/presentationml/2006/ole">
            <mc:AlternateContent xmlns:mc="http://schemas.openxmlformats.org/markup-compatibility/2006">
              <mc:Choice xmlns:v="urn:schemas-microsoft-com:vml" Requires="v">
                <p:oleObj spid="_x0000_s4379" name="公式" r:id="rId5" imgW="545863" imgH="393529" progId="Equation.3">
                  <p:embed/>
                </p:oleObj>
              </mc:Choice>
              <mc:Fallback>
                <p:oleObj name="公式" r:id="rId5" imgW="545863" imgH="39352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34743" y="3110838"/>
                        <a:ext cx="1013136" cy="728192"/>
                      </a:xfrm>
                      <a:prstGeom prst="rect">
                        <a:avLst/>
                      </a:prstGeom>
                      <a:noFill/>
                      <a:ln>
                        <a:noFill/>
                      </a:ln>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2778012602"/>
              </p:ext>
            </p:extLst>
          </p:nvPr>
        </p:nvGraphicFramePr>
        <p:xfrm>
          <a:off x="2166257" y="4169227"/>
          <a:ext cx="1828800" cy="923925"/>
        </p:xfrm>
        <a:graphic>
          <a:graphicData uri="http://schemas.openxmlformats.org/presentationml/2006/ole">
            <mc:AlternateContent xmlns:mc="http://schemas.openxmlformats.org/markup-compatibility/2006">
              <mc:Choice xmlns:v="urn:schemas-microsoft-com:vml" Requires="v">
                <p:oleObj spid="_x0000_s4380" name="公式" r:id="rId7" imgW="888614" imgH="444307" progId="Equation.3">
                  <p:embed/>
                </p:oleObj>
              </mc:Choice>
              <mc:Fallback>
                <p:oleObj name="公式" r:id="rId7" imgW="888614" imgH="44430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6257" y="4169227"/>
                        <a:ext cx="1828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206091864"/>
              </p:ext>
            </p:extLst>
          </p:nvPr>
        </p:nvGraphicFramePr>
        <p:xfrm>
          <a:off x="4657725" y="4130675"/>
          <a:ext cx="2009775" cy="871538"/>
        </p:xfrm>
        <a:graphic>
          <a:graphicData uri="http://schemas.openxmlformats.org/presentationml/2006/ole">
            <mc:AlternateContent xmlns:mc="http://schemas.openxmlformats.org/markup-compatibility/2006">
              <mc:Choice xmlns:v="urn:schemas-microsoft-com:vml" Requires="v">
                <p:oleObj spid="_x0000_s4381" name="公式" r:id="rId9" imgW="1028520" imgH="444240" progId="Equation.3">
                  <p:embed/>
                </p:oleObj>
              </mc:Choice>
              <mc:Fallback>
                <p:oleObj name="公式" r:id="rId9" imgW="1028520" imgH="444240" progId="Equation.3">
                  <p:embed/>
                  <p:pic>
                    <p:nvPicPr>
                      <p:cNvPr id="0" name=""/>
                      <p:cNvPicPr>
                        <a:picLocks noChangeAspect="1" noChangeArrowheads="1"/>
                      </p:cNvPicPr>
                      <p:nvPr/>
                    </p:nvPicPr>
                    <p:blipFill>
                      <a:blip r:embed="rId10"/>
                      <a:srcRect/>
                      <a:stretch>
                        <a:fillRect/>
                      </a:stretch>
                    </p:blipFill>
                    <p:spPr bwMode="auto">
                      <a:xfrm>
                        <a:off x="4657725" y="4130675"/>
                        <a:ext cx="2009775" cy="87153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4555205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wipe(left)">
                                      <p:cBhvr>
                                        <p:cTn id="12" dur="500"/>
                                        <p:tgtEl>
                                          <p:spTgt spid="9">
                                            <p:txEl>
                                              <p:pRg st="2" end="2"/>
                                            </p:txEl>
                                          </p:spTgt>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9">
                                            <p:txEl>
                                              <p:pRg st="5" end="5"/>
                                            </p:txEl>
                                          </p:spTgt>
                                        </p:tgtEl>
                                        <p:attrNameLst>
                                          <p:attrName>style.visibility</p:attrName>
                                        </p:attrNameLst>
                                      </p:cBhvr>
                                      <p:to>
                                        <p:strVal val="visible"/>
                                      </p:to>
                                    </p:set>
                                    <p:animEffect transition="in" filter="wipe(left)">
                                      <p:cBhvr>
                                        <p:cTn id="28" dur="500"/>
                                        <p:tgtEl>
                                          <p:spTgt spid="9">
                                            <p:txEl>
                                              <p:pRg st="5" end="5"/>
                                            </p:txEl>
                                          </p:spTgt>
                                        </p:tgtEl>
                                      </p:cBhvr>
                                    </p:animEffect>
                                  </p:childTnLst>
                                </p:cTn>
                              </p:par>
                            </p:childTnLst>
                          </p:cTn>
                        </p:par>
                        <p:par>
                          <p:cTn id="29" fill="hold">
                            <p:stCondLst>
                              <p:cond delay="500"/>
                            </p:stCondLst>
                            <p:childTnLst>
                              <p:par>
                                <p:cTn id="30" presetID="42"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9">
                                            <p:txEl>
                                              <p:pRg st="9" end="9"/>
                                            </p:txEl>
                                          </p:spTgt>
                                        </p:tgtEl>
                                        <p:attrNameLst>
                                          <p:attrName>style.visibility</p:attrName>
                                        </p:attrNameLst>
                                      </p:cBhvr>
                                      <p:to>
                                        <p:strVal val="visible"/>
                                      </p:to>
                                    </p:set>
                                    <p:animEffect transition="in" filter="wipe(left)">
                                      <p:cBhvr>
                                        <p:cTn id="44" dur="500"/>
                                        <p:tgtEl>
                                          <p:spTgt spid="9">
                                            <p:txEl>
                                              <p:pRg st="9" end="9"/>
                                            </p:txEl>
                                          </p:spTgt>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9">
                                            <p:txEl>
                                              <p:pRg st="10" end="10"/>
                                            </p:txEl>
                                          </p:spTgt>
                                        </p:tgtEl>
                                        <p:attrNameLst>
                                          <p:attrName>style.visibility</p:attrName>
                                        </p:attrNameLst>
                                      </p:cBhvr>
                                      <p:to>
                                        <p:strVal val="visible"/>
                                      </p:to>
                                    </p:set>
                                    <p:animEffect transition="in" filter="wipe(left)">
                                      <p:cBhvr>
                                        <p:cTn id="48"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7"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9" name="Rectangle 3"/>
          <p:cNvSpPr txBox="1">
            <a:spLocks noChangeArrowheads="1"/>
          </p:cNvSpPr>
          <p:nvPr/>
        </p:nvSpPr>
        <p:spPr bwMode="auto">
          <a:xfrm>
            <a:off x="307975" y="1063219"/>
            <a:ext cx="8476796" cy="4419197"/>
          </a:xfrm>
          <a:prstGeom prst="rect">
            <a:avLst/>
          </a:prstGeom>
          <a:noFill/>
          <a:ln w="9525">
            <a:noFill/>
            <a:miter lim="800000"/>
            <a:headEnd/>
            <a:tailEnd/>
          </a:ln>
        </p:spPr>
        <p:txBody>
          <a:bodyPr/>
          <a:lstStyle/>
          <a:p>
            <a:pPr marL="457200" indent="-457200" eaLnBrk="1" hangingPunct="1">
              <a:buClr>
                <a:srgbClr val="FF9300"/>
              </a:buClr>
              <a:buFont typeface="Wingdings" panose="05000000000000000000" pitchFamily="2" charset="2"/>
              <a:buChar char="n"/>
            </a:pPr>
            <a:r>
              <a:rPr lang="zh-CN" altLang="en-US" sz="2800" dirty="0" smtClean="0">
                <a:latin typeface="Times New Roman" panose="02020603050405020304" pitchFamily="18" charset="0"/>
                <a:cs typeface="Times New Roman" panose="02020603050405020304" pitchFamily="18" charset="0"/>
              </a:rPr>
              <a:t>按照</a:t>
            </a:r>
            <a:r>
              <a:rPr lang="zh-CN" altLang="en-US" sz="2800" dirty="0">
                <a:latin typeface="Times New Roman" panose="02020603050405020304" pitchFamily="18" charset="0"/>
                <a:cs typeface="Times New Roman" panose="02020603050405020304" pitchFamily="18" charset="0"/>
              </a:rPr>
              <a:t>直线的斜率</a:t>
            </a:r>
            <a:r>
              <a:rPr lang="en-US" altLang="zh-CN" sz="2800" i="1" dirty="0">
                <a:latin typeface="Times New Roman" panose="02020603050405020304" pitchFamily="18" charset="0"/>
                <a:cs typeface="Times New Roman" panose="02020603050405020304" pitchFamily="18" charset="0"/>
              </a:rPr>
              <a:t>k</a:t>
            </a:r>
            <a:r>
              <a:rPr lang="en-US" altLang="zh-CN" sz="2800" dirty="0">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Δ</a:t>
            </a:r>
            <a:r>
              <a:rPr lang="en-US" altLang="zh-CN" sz="2800" i="1" dirty="0" err="1">
                <a:latin typeface="Times New Roman" panose="02020603050405020304" pitchFamily="18" charset="0"/>
                <a:cs typeface="Times New Roman" panose="02020603050405020304" pitchFamily="18" charset="0"/>
              </a:rPr>
              <a:t>x</a:t>
            </a:r>
            <a:r>
              <a:rPr lang="en-US" altLang="zh-CN" sz="2800" i="1" dirty="0">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Δ</a:t>
            </a:r>
            <a:r>
              <a:rPr lang="en-US" altLang="zh-CN" sz="2800" i="1" dirty="0" err="1">
                <a:latin typeface="Times New Roman" panose="02020603050405020304" pitchFamily="18" charset="0"/>
                <a:cs typeface="Times New Roman" panose="02020603050405020304" pitchFamily="18" charset="0"/>
              </a:rPr>
              <a:t>y</a:t>
            </a:r>
            <a:r>
              <a:rPr lang="zh-CN" altLang="en-US" sz="2800" dirty="0">
                <a:latin typeface="Times New Roman" panose="02020603050405020304" pitchFamily="18" charset="0"/>
                <a:cs typeface="Times New Roman" panose="02020603050405020304" pitchFamily="18" charset="0"/>
              </a:rPr>
              <a:t>可分两种情况来分析：</a:t>
            </a:r>
          </a:p>
          <a:p>
            <a:pPr marL="457200" indent="-457200" eaLnBrk="1" hangingPunct="1">
              <a:buFont typeface="Arial" panose="020B0604020202020204" pitchFamily="34" charset="0"/>
              <a:buChar char="•"/>
            </a:pPr>
            <a:endParaRPr lang="en-US" altLang="zh-CN" sz="2400" dirty="0" smtClean="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k</a:t>
            </a:r>
            <a:r>
              <a:rPr lang="en-US" altLang="zh-CN" sz="2400" dirty="0">
                <a:latin typeface="Times New Roman" panose="02020603050405020304" pitchFamily="18" charset="0"/>
                <a:cs typeface="Times New Roman" panose="02020603050405020304" pitchFamily="18" charset="0"/>
              </a:rPr>
              <a:t>|&gt;</a:t>
            </a:r>
            <a:r>
              <a:rPr lang="en-US" altLang="zh-CN" sz="2400" dirty="0" smtClean="0">
                <a:latin typeface="Times New Roman" panose="02020603050405020304" pitchFamily="18" charset="0"/>
                <a:cs typeface="Times New Roman" panose="02020603050405020304" pitchFamily="18" charset="0"/>
              </a:rPr>
              <a:t>1</a:t>
            </a:r>
            <a:r>
              <a:rPr lang="zh-CN" altLang="en-US" sz="2400" dirty="0" smtClean="0">
                <a:latin typeface="Times New Roman" panose="02020603050405020304" pitchFamily="18" charset="0"/>
                <a:cs typeface="Times New Roman" panose="02020603050405020304" pitchFamily="18" charset="0"/>
              </a:rPr>
              <a:t>时，</a:t>
            </a:r>
            <a:r>
              <a:rPr lang="en-US" altLang="zh-CN" sz="2400" i="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方向为计长方向，这时</a:t>
            </a:r>
            <a:r>
              <a:rPr lang="en-US" altLang="zh-CN" sz="2400" dirty="0" err="1">
                <a:latin typeface="Times New Roman" panose="02020603050405020304" pitchFamily="18" charset="0"/>
                <a:cs typeface="Times New Roman" panose="02020603050405020304" pitchFamily="18" charset="0"/>
              </a:rPr>
              <a:t>Δ</a:t>
            </a:r>
            <a:r>
              <a:rPr lang="en-US" altLang="zh-CN" sz="2400" i="1" dirty="0" err="1">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Δ</a:t>
            </a:r>
            <a:r>
              <a:rPr lang="en-US" altLang="zh-CN" sz="2400" i="1" dirty="0" err="1">
                <a:latin typeface="Times New Roman" panose="02020603050405020304" pitchFamily="18" charset="0"/>
                <a:cs typeface="Times New Roman" panose="02020603050405020304" pitchFamily="18" charset="0"/>
              </a:rPr>
              <a:t>y</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，增加或减少的步长</a:t>
            </a:r>
            <a:r>
              <a:rPr lang="en-US" altLang="zh-CN" sz="2400" dirty="0" err="1">
                <a:latin typeface="Times New Roman" panose="02020603050405020304" pitchFamily="18" charset="0"/>
                <a:cs typeface="Times New Roman" panose="02020603050405020304" pitchFamily="18" charset="0"/>
              </a:rPr>
              <a:t>Δ</a:t>
            </a:r>
            <a:r>
              <a:rPr lang="en-US" altLang="zh-CN" sz="2400" i="1" dirty="0" err="1">
                <a:latin typeface="Times New Roman" panose="02020603050405020304" pitchFamily="18" charset="0"/>
                <a:cs typeface="Times New Roman" panose="02020603050405020304" pitchFamily="18" charset="0"/>
              </a:rPr>
              <a:t>y</a:t>
            </a:r>
            <a:r>
              <a:rPr lang="en-US" altLang="zh-CN" sz="2400" i="1"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Δ</a:t>
            </a:r>
            <a:r>
              <a:rPr lang="en-US" altLang="zh-CN" sz="2400" i="1" dirty="0" err="1">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始终为</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个单位。</a:t>
            </a:r>
            <a:r>
              <a:rPr lang="en-US" altLang="zh-CN"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方向的变化步长为</a:t>
            </a:r>
            <a:r>
              <a:rPr lang="en-US" altLang="zh-CN" sz="2400" dirty="0" err="1">
                <a:latin typeface="Times New Roman" panose="02020603050405020304" pitchFamily="18" charset="0"/>
                <a:cs typeface="Times New Roman" panose="02020603050405020304" pitchFamily="18" charset="0"/>
              </a:rPr>
              <a:t>Δ</a:t>
            </a:r>
            <a:r>
              <a:rPr lang="en-US" altLang="zh-CN" sz="2400" i="1" dirty="0" err="1">
                <a:latin typeface="Times New Roman" panose="02020603050405020304" pitchFamily="18" charset="0"/>
                <a:cs typeface="Times New Roman" panose="02020603050405020304" pitchFamily="18" charset="0"/>
              </a:rPr>
              <a:t>x</a:t>
            </a:r>
            <a:r>
              <a:rPr lang="en-US" altLang="zh-CN" sz="2400" i="1"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Δ</a:t>
            </a:r>
            <a:r>
              <a:rPr lang="en-US" altLang="zh-CN" sz="2400" i="1" dirty="0" err="1">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a:t>
            </a:r>
          </a:p>
          <a:p>
            <a:pPr marL="457200" indent="-457200" eaLnBrk="1" hangingPunct="1">
              <a:buFont typeface="Arial" panose="020B0604020202020204" pitchFamily="34" charset="0"/>
              <a:buChar char="•"/>
            </a:pPr>
            <a:endParaRPr lang="en-US" altLang="zh-CN" sz="2400" dirty="0" smtClean="0">
              <a:latin typeface="Times New Roman" panose="02020603050405020304" pitchFamily="18" charset="0"/>
              <a:cs typeface="Times New Roman" panose="02020603050405020304" pitchFamily="18" charset="0"/>
            </a:endParaRPr>
          </a:p>
          <a:p>
            <a:pPr marL="457200" indent="-457200" eaLnBrk="1" hangingPunct="1">
              <a:buFont typeface="Arial" panose="020B0604020202020204" pitchFamily="34" charset="0"/>
              <a:buChar char="•"/>
            </a:pPr>
            <a:r>
              <a:rPr lang="en-US" altLang="zh-CN" sz="2400" dirty="0" smtClean="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k</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时，</a:t>
            </a:r>
            <a:r>
              <a:rPr lang="en-US" altLang="zh-CN"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方向为计长方向。这时</a:t>
            </a:r>
            <a:r>
              <a:rPr lang="en-US" altLang="zh-CN" sz="2400" dirty="0" err="1">
                <a:latin typeface="Times New Roman" panose="02020603050405020304" pitchFamily="18" charset="0"/>
                <a:cs typeface="Times New Roman" panose="02020603050405020304" pitchFamily="18" charset="0"/>
              </a:rPr>
              <a:t>Δ</a:t>
            </a:r>
            <a:r>
              <a:rPr lang="en-US" altLang="zh-CN" sz="2400" i="1" dirty="0" err="1">
                <a:latin typeface="Times New Roman" panose="02020603050405020304" pitchFamily="18" charset="0"/>
                <a:cs typeface="Times New Roman" panose="02020603050405020304" pitchFamily="18" charset="0"/>
              </a:rPr>
              <a:t>m</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Δ</a:t>
            </a:r>
            <a:r>
              <a:rPr lang="en-US" altLang="zh-CN" sz="2400" i="1" dirty="0" err="1">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方向的变化量</a:t>
            </a:r>
            <a:r>
              <a:rPr lang="en-US" altLang="zh-CN" sz="2400" dirty="0" err="1">
                <a:latin typeface="Times New Roman" panose="02020603050405020304" pitchFamily="18" charset="0"/>
                <a:cs typeface="Times New Roman" panose="02020603050405020304" pitchFamily="18" charset="0"/>
              </a:rPr>
              <a:t>Δ</a:t>
            </a:r>
            <a:r>
              <a:rPr lang="en-US" altLang="zh-CN" sz="2400" i="1" dirty="0" err="1">
                <a:latin typeface="Times New Roman" panose="02020603050405020304" pitchFamily="18" charset="0"/>
                <a:cs typeface="Times New Roman" panose="02020603050405020304" pitchFamily="18" charset="0"/>
              </a:rPr>
              <a:t>x</a:t>
            </a:r>
            <a:r>
              <a:rPr lang="en-US" altLang="zh-CN" sz="2400" i="1"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Δ</a:t>
            </a:r>
            <a:r>
              <a:rPr lang="en-US" altLang="zh-CN" sz="2400" i="1" dirty="0" err="1">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为</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个单位，</a:t>
            </a:r>
            <a:r>
              <a:rPr lang="en-US" altLang="zh-CN" sz="2400" i="1" dirty="0">
                <a:latin typeface="Times New Roman" panose="02020603050405020304" pitchFamily="18" charset="0"/>
                <a:cs typeface="Times New Roman" panose="02020603050405020304" pitchFamily="18" charset="0"/>
              </a:rPr>
              <a:t>y</a:t>
            </a:r>
            <a:r>
              <a:rPr lang="zh-CN" altLang="en-US" sz="2400" dirty="0">
                <a:latin typeface="Times New Roman" panose="02020603050405020304" pitchFamily="18" charset="0"/>
                <a:cs typeface="Times New Roman" panose="02020603050405020304" pitchFamily="18" charset="0"/>
              </a:rPr>
              <a:t>方向的变化步长则为</a:t>
            </a:r>
            <a:r>
              <a:rPr lang="en-US" altLang="zh-CN" sz="2400" dirty="0" err="1">
                <a:latin typeface="Times New Roman" panose="02020603050405020304" pitchFamily="18" charset="0"/>
                <a:cs typeface="Times New Roman" panose="02020603050405020304" pitchFamily="18" charset="0"/>
              </a:rPr>
              <a:t>Δ</a:t>
            </a:r>
            <a:r>
              <a:rPr lang="en-US" altLang="zh-CN" sz="2400" i="1" dirty="0" err="1">
                <a:latin typeface="Times New Roman" panose="02020603050405020304" pitchFamily="18" charset="0"/>
                <a:cs typeface="Times New Roman" panose="02020603050405020304" pitchFamily="18" charset="0"/>
              </a:rPr>
              <a:t>y</a:t>
            </a:r>
            <a:r>
              <a:rPr lang="en-US" altLang="zh-CN" sz="2400" i="1"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Δ</a:t>
            </a:r>
            <a:r>
              <a:rPr lang="en-US" altLang="zh-CN" sz="2400" i="1" dirty="0" err="1">
                <a:latin typeface="Times New Roman" panose="02020603050405020304" pitchFamily="18" charset="0"/>
                <a:cs typeface="Times New Roman" panose="02020603050405020304" pitchFamily="18" charset="0"/>
              </a:rPr>
              <a:t>m</a:t>
            </a:r>
            <a:r>
              <a:rPr lang="zh-CN" altLang="en-US" sz="2400" dirty="0">
                <a:latin typeface="Times New Roman" panose="02020603050405020304" pitchFamily="18" charset="0"/>
                <a:cs typeface="Times New Roman" panose="02020603050405020304" pitchFamily="18" charset="0"/>
              </a:rPr>
              <a:t>。</a:t>
            </a:r>
          </a:p>
          <a:p>
            <a:pPr eaLnBrk="1" hangingPunct="1">
              <a:lnSpc>
                <a:spcPct val="90000"/>
              </a:lnSpc>
            </a:pPr>
            <a:endParaRPr lang="zh-CN" altLang="en-US" sz="2800" b="1" dirty="0"/>
          </a:p>
        </p:txBody>
      </p:sp>
      <p:sp>
        <p:nvSpPr>
          <p:cNvPr id="512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0" name="矩形 9"/>
          <p:cNvSpPr/>
          <p:nvPr/>
        </p:nvSpPr>
        <p:spPr>
          <a:xfrm>
            <a:off x="652463" y="468311"/>
            <a:ext cx="7402966" cy="646331"/>
          </a:xfrm>
          <a:prstGeom prst="rect">
            <a:avLst/>
          </a:prstGeom>
        </p:spPr>
        <p:txBody>
          <a:bodyPr wrap="square">
            <a:spAutoFit/>
          </a:bodyPr>
          <a:lstStyle/>
          <a:p>
            <a:pPr lvl="0"/>
            <a:r>
              <a:rPr lang="en-US" altLang="zh-CN" sz="3600" b="1" dirty="0" smtClean="0">
                <a:latin typeface="黑体" panose="02010609060101010101" pitchFamily="49" charset="-122"/>
                <a:ea typeface="黑体" panose="02010609060101010101" pitchFamily="49" charset="-122"/>
                <a:cs typeface="Tahoma" panose="020B0604030504040204" pitchFamily="34" charset="0"/>
              </a:rPr>
              <a:t>1 </a:t>
            </a:r>
            <a:r>
              <a:rPr lang="zh-CN" altLang="en-US" sz="3600" b="1" dirty="0" smtClean="0">
                <a:latin typeface="黑体" panose="02010609060101010101" pitchFamily="49" charset="-122"/>
                <a:ea typeface="黑体" panose="02010609060101010101" pitchFamily="49" charset="-122"/>
                <a:cs typeface="Tahoma" panose="020B0604030504040204" pitchFamily="34" charset="0"/>
              </a:rPr>
              <a:t>数值微分</a:t>
            </a:r>
            <a:r>
              <a:rPr lang="zh-CN" altLang="en-US" sz="3600" b="1" dirty="0">
                <a:latin typeface="黑体" panose="02010609060101010101" pitchFamily="49" charset="-122"/>
                <a:ea typeface="黑体" panose="02010609060101010101" pitchFamily="49" charset="-122"/>
                <a:cs typeface="Tahoma" panose="020B0604030504040204" pitchFamily="34" charset="0"/>
              </a:rPr>
              <a:t>法</a:t>
            </a:r>
            <a:endParaRPr lang="zh-CN" altLang="en-US" sz="3600" dirty="0">
              <a:latin typeface="黑体" panose="02010609060101010101" pitchFamily="49" charset="-122"/>
              <a:ea typeface="黑体" panose="02010609060101010101" pitchFamily="49" charset="-122"/>
            </a:endParaRPr>
          </a:p>
        </p:txBody>
      </p:sp>
      <p:grpSp>
        <p:nvGrpSpPr>
          <p:cNvPr id="12" name="Group 4"/>
          <p:cNvGrpSpPr>
            <a:grpSpLocks noChangeAspect="1"/>
          </p:cNvGrpSpPr>
          <p:nvPr/>
        </p:nvGrpSpPr>
        <p:grpSpPr bwMode="auto">
          <a:xfrm>
            <a:off x="155575" y="3897685"/>
            <a:ext cx="8763000" cy="2487612"/>
            <a:chOff x="1470" y="1472"/>
            <a:chExt cx="8666" cy="2458"/>
          </a:xfrm>
        </p:grpSpPr>
        <p:sp>
          <p:nvSpPr>
            <p:cNvPr id="13" name="AutoShape 5"/>
            <p:cNvSpPr>
              <a:spLocks noChangeAspect="1" noChangeArrowheads="1"/>
            </p:cNvSpPr>
            <p:nvPr/>
          </p:nvSpPr>
          <p:spPr bwMode="auto">
            <a:xfrm>
              <a:off x="1470" y="1472"/>
              <a:ext cx="8666" cy="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4" name="Group 6"/>
            <p:cNvGrpSpPr>
              <a:grpSpLocks/>
            </p:cNvGrpSpPr>
            <p:nvPr/>
          </p:nvGrpSpPr>
          <p:grpSpPr bwMode="auto">
            <a:xfrm>
              <a:off x="1830" y="1472"/>
              <a:ext cx="2520" cy="2402"/>
              <a:chOff x="1830" y="1472"/>
              <a:chExt cx="2520" cy="2402"/>
            </a:xfrm>
          </p:grpSpPr>
          <p:grpSp>
            <p:nvGrpSpPr>
              <p:cNvPr id="28" name="Group 7"/>
              <p:cNvGrpSpPr>
                <a:grpSpLocks/>
              </p:cNvGrpSpPr>
              <p:nvPr/>
            </p:nvGrpSpPr>
            <p:grpSpPr bwMode="auto">
              <a:xfrm>
                <a:off x="1830" y="1472"/>
                <a:ext cx="2399" cy="2402"/>
                <a:chOff x="1474" y="1026"/>
                <a:chExt cx="2840" cy="2843"/>
              </a:xfrm>
            </p:grpSpPr>
            <p:sp>
              <p:nvSpPr>
                <p:cNvPr id="37" name="Oval 8"/>
                <p:cNvSpPr>
                  <a:spLocks noChangeArrowheads="1"/>
                </p:cNvSpPr>
                <p:nvPr/>
              </p:nvSpPr>
              <p:spPr bwMode="auto">
                <a:xfrm>
                  <a:off x="1480" y="1032"/>
                  <a:ext cx="2834" cy="2837"/>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BBE0E3"/>
                      </a:solidFill>
                    </a14:hiddenFill>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Line 9"/>
                <p:cNvSpPr>
                  <a:spLocks noChangeShapeType="1"/>
                </p:cNvSpPr>
                <p:nvPr/>
              </p:nvSpPr>
              <p:spPr bwMode="auto">
                <a:xfrm>
                  <a:off x="2925" y="2478"/>
                  <a:ext cx="136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10"/>
                <p:cNvSpPr>
                  <a:spLocks noChangeShapeType="1"/>
                </p:cNvSpPr>
                <p:nvPr/>
              </p:nvSpPr>
              <p:spPr bwMode="auto">
                <a:xfrm flipV="1">
                  <a:off x="2925" y="1026"/>
                  <a:ext cx="0" cy="145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11"/>
                <p:cNvSpPr>
                  <a:spLocks noChangeShapeType="1"/>
                </p:cNvSpPr>
                <p:nvPr/>
              </p:nvSpPr>
              <p:spPr bwMode="auto">
                <a:xfrm flipV="1">
                  <a:off x="2925" y="1480"/>
                  <a:ext cx="998" cy="9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Line 12"/>
                <p:cNvSpPr>
                  <a:spLocks noChangeShapeType="1"/>
                </p:cNvSpPr>
                <p:nvPr/>
              </p:nvSpPr>
              <p:spPr bwMode="auto">
                <a:xfrm>
                  <a:off x="2925" y="2478"/>
                  <a:ext cx="0" cy="1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Line 13"/>
                <p:cNvSpPr>
                  <a:spLocks noChangeShapeType="1"/>
                </p:cNvSpPr>
                <p:nvPr/>
              </p:nvSpPr>
              <p:spPr bwMode="auto">
                <a:xfrm flipH="1">
                  <a:off x="1928" y="2478"/>
                  <a:ext cx="997" cy="99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Line 14"/>
                <p:cNvSpPr>
                  <a:spLocks noChangeShapeType="1"/>
                </p:cNvSpPr>
                <p:nvPr/>
              </p:nvSpPr>
              <p:spPr bwMode="auto">
                <a:xfrm>
                  <a:off x="2925" y="2478"/>
                  <a:ext cx="953" cy="95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Line 15"/>
                <p:cNvSpPr>
                  <a:spLocks noChangeShapeType="1"/>
                </p:cNvSpPr>
                <p:nvPr/>
              </p:nvSpPr>
              <p:spPr bwMode="auto">
                <a:xfrm flipH="1" flipV="1">
                  <a:off x="1927" y="1480"/>
                  <a:ext cx="998" cy="99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Line 16"/>
                <p:cNvSpPr>
                  <a:spLocks noChangeShapeType="1"/>
                </p:cNvSpPr>
                <p:nvPr/>
              </p:nvSpPr>
              <p:spPr bwMode="auto">
                <a:xfrm flipH="1">
                  <a:off x="1474" y="2478"/>
                  <a:ext cx="145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9" name="Text Box 17"/>
              <p:cNvSpPr txBox="1">
                <a:spLocks noChangeArrowheads="1"/>
              </p:cNvSpPr>
              <p:nvPr/>
            </p:nvSpPr>
            <p:spPr bwMode="auto">
              <a:xfrm>
                <a:off x="3547" y="2252"/>
                <a:ext cx="623" cy="53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a:solidFill>
                      <a:srgbClr val="000000"/>
                    </a:solidFill>
                  </a:rPr>
                  <a:t>1a</a:t>
                </a:r>
                <a:endParaRPr lang="en-US" altLang="zh-CN" sz="3600"/>
              </a:p>
            </p:txBody>
          </p:sp>
          <p:sp>
            <p:nvSpPr>
              <p:cNvPr id="30" name="Text Box 18"/>
              <p:cNvSpPr txBox="1">
                <a:spLocks noChangeArrowheads="1"/>
              </p:cNvSpPr>
              <p:nvPr/>
            </p:nvSpPr>
            <p:spPr bwMode="auto">
              <a:xfrm>
                <a:off x="2010" y="2163"/>
                <a:ext cx="586" cy="55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a:solidFill>
                      <a:srgbClr val="000000"/>
                    </a:solidFill>
                  </a:rPr>
                  <a:t>2a</a:t>
                </a:r>
                <a:endParaRPr lang="en-US" altLang="zh-CN" sz="3600"/>
              </a:p>
            </p:txBody>
          </p:sp>
          <p:sp>
            <p:nvSpPr>
              <p:cNvPr id="31" name="Text Box 19"/>
              <p:cNvSpPr txBox="1">
                <a:spLocks noChangeArrowheads="1"/>
              </p:cNvSpPr>
              <p:nvPr/>
            </p:nvSpPr>
            <p:spPr bwMode="auto">
              <a:xfrm>
                <a:off x="1964" y="2853"/>
                <a:ext cx="766" cy="64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a:solidFill>
                      <a:srgbClr val="000000"/>
                    </a:solidFill>
                  </a:rPr>
                  <a:t>3a</a:t>
                </a:r>
                <a:endParaRPr lang="en-US" altLang="zh-CN" sz="3600"/>
              </a:p>
            </p:txBody>
          </p:sp>
          <p:sp>
            <p:nvSpPr>
              <p:cNvPr id="32" name="Text Box 20"/>
              <p:cNvSpPr txBox="1">
                <a:spLocks noChangeArrowheads="1"/>
              </p:cNvSpPr>
              <p:nvPr/>
            </p:nvSpPr>
            <p:spPr bwMode="auto">
              <a:xfrm>
                <a:off x="3558" y="2847"/>
                <a:ext cx="792" cy="49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a:solidFill>
                      <a:srgbClr val="000000"/>
                    </a:solidFill>
                  </a:rPr>
                  <a:t>4a</a:t>
                </a:r>
                <a:endParaRPr lang="en-US" altLang="zh-CN" sz="3600"/>
              </a:p>
            </p:txBody>
          </p:sp>
          <p:sp>
            <p:nvSpPr>
              <p:cNvPr id="33" name="Text Box 21"/>
              <p:cNvSpPr txBox="1">
                <a:spLocks noChangeArrowheads="1"/>
              </p:cNvSpPr>
              <p:nvPr/>
            </p:nvSpPr>
            <p:spPr bwMode="auto">
              <a:xfrm>
                <a:off x="3098" y="1785"/>
                <a:ext cx="712" cy="62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dirty="0">
                    <a:solidFill>
                      <a:srgbClr val="000000"/>
                    </a:solidFill>
                  </a:rPr>
                  <a:t>1b</a:t>
                </a:r>
                <a:endParaRPr lang="en-US" altLang="zh-CN" sz="3600" dirty="0"/>
              </a:p>
            </p:txBody>
          </p:sp>
          <p:sp>
            <p:nvSpPr>
              <p:cNvPr id="34" name="Text Box 22"/>
              <p:cNvSpPr txBox="1">
                <a:spLocks noChangeArrowheads="1"/>
              </p:cNvSpPr>
              <p:nvPr/>
            </p:nvSpPr>
            <p:spPr bwMode="auto">
              <a:xfrm>
                <a:off x="2430" y="1785"/>
                <a:ext cx="660" cy="623"/>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a:solidFill>
                      <a:srgbClr val="000000"/>
                    </a:solidFill>
                  </a:rPr>
                  <a:t>2b</a:t>
                </a:r>
                <a:endParaRPr lang="en-US" altLang="zh-CN" sz="3600"/>
              </a:p>
            </p:txBody>
          </p:sp>
          <p:sp>
            <p:nvSpPr>
              <p:cNvPr id="35" name="Text Box 23"/>
              <p:cNvSpPr txBox="1">
                <a:spLocks noChangeArrowheads="1"/>
              </p:cNvSpPr>
              <p:nvPr/>
            </p:nvSpPr>
            <p:spPr bwMode="auto">
              <a:xfrm>
                <a:off x="2496" y="3321"/>
                <a:ext cx="774" cy="491"/>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a:solidFill>
                      <a:srgbClr val="000000"/>
                    </a:solidFill>
                  </a:rPr>
                  <a:t>3b</a:t>
                </a:r>
                <a:endParaRPr lang="en-US" altLang="zh-CN" sz="3600"/>
              </a:p>
            </p:txBody>
          </p:sp>
          <p:sp>
            <p:nvSpPr>
              <p:cNvPr id="36" name="Text Box 24"/>
              <p:cNvSpPr txBox="1">
                <a:spLocks noChangeArrowheads="1"/>
              </p:cNvSpPr>
              <p:nvPr/>
            </p:nvSpPr>
            <p:spPr bwMode="auto">
              <a:xfrm>
                <a:off x="3092" y="3315"/>
                <a:ext cx="898" cy="49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53950" tIns="26975" rIns="53950" bIns="26975"/>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a:solidFill>
                      <a:srgbClr val="000000"/>
                    </a:solidFill>
                  </a:rPr>
                  <a:t>4b</a:t>
                </a:r>
                <a:endParaRPr lang="en-US" altLang="zh-CN" sz="3600"/>
              </a:p>
            </p:txBody>
          </p:sp>
        </p:grpSp>
        <p:grpSp>
          <p:nvGrpSpPr>
            <p:cNvPr id="15" name="Group 25"/>
            <p:cNvGrpSpPr>
              <a:grpSpLocks/>
            </p:cNvGrpSpPr>
            <p:nvPr/>
          </p:nvGrpSpPr>
          <p:grpSpPr bwMode="auto">
            <a:xfrm>
              <a:off x="4566" y="1606"/>
              <a:ext cx="5570" cy="2324"/>
              <a:chOff x="3022" y="4368"/>
              <a:chExt cx="4710" cy="1968"/>
            </a:xfrm>
          </p:grpSpPr>
          <p:sp>
            <p:nvSpPr>
              <p:cNvPr id="16" name="Line 26"/>
              <p:cNvSpPr>
                <a:spLocks noChangeShapeType="1"/>
              </p:cNvSpPr>
              <p:nvPr/>
            </p:nvSpPr>
            <p:spPr bwMode="auto">
              <a:xfrm flipH="1">
                <a:off x="5515" y="4719"/>
                <a:ext cx="1244" cy="9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27"/>
              <p:cNvSpPr>
                <a:spLocks noChangeShapeType="1"/>
              </p:cNvSpPr>
              <p:nvPr/>
            </p:nvSpPr>
            <p:spPr bwMode="auto">
              <a:xfrm>
                <a:off x="5654" y="5657"/>
                <a:ext cx="1105"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8"/>
              <p:cNvSpPr>
                <a:spLocks noChangeShapeType="1"/>
              </p:cNvSpPr>
              <p:nvPr/>
            </p:nvSpPr>
            <p:spPr bwMode="auto">
              <a:xfrm>
                <a:off x="6764" y="4700"/>
                <a:ext cx="0" cy="96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29"/>
              <p:cNvSpPr>
                <a:spLocks noChangeShapeType="1"/>
              </p:cNvSpPr>
              <p:nvPr/>
            </p:nvSpPr>
            <p:spPr bwMode="auto">
              <a:xfrm flipH="1">
                <a:off x="5000" y="4540"/>
                <a:ext cx="1978" cy="1498"/>
              </a:xfrm>
              <a:prstGeom prst="line">
                <a:avLst/>
              </a:prstGeom>
              <a:noFill/>
              <a:ln w="9525">
                <a:solidFill>
                  <a:srgbClr val="000000"/>
                </a:solidFill>
                <a:round/>
                <a:headEnd type="diamond" w="med" len="med"/>
                <a:tailEnd type="diamond" w="med" len="med"/>
              </a:ln>
              <a:extLst>
                <a:ext uri="{909E8E84-426E-40DD-AFC4-6F175D3DCCD1}">
                  <a14:hiddenFill xmlns:a14="http://schemas.microsoft.com/office/drawing/2010/main">
                    <a:noFill/>
                  </a14:hiddenFill>
                </a:ext>
              </a:extLst>
            </p:spPr>
            <p:txBody>
              <a:bodyPr/>
              <a:lstStyle/>
              <a:p>
                <a:endParaRPr lang="zh-CN" altLang="en-US"/>
              </a:p>
            </p:txBody>
          </p:sp>
          <p:sp>
            <p:nvSpPr>
              <p:cNvPr id="20" name="Text Box 30"/>
              <p:cNvSpPr txBox="1">
                <a:spLocks noChangeArrowheads="1"/>
              </p:cNvSpPr>
              <p:nvPr/>
            </p:nvSpPr>
            <p:spPr bwMode="auto">
              <a:xfrm>
                <a:off x="6067" y="5657"/>
                <a:ext cx="618" cy="67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48555" tIns="24277" rIns="48555" bIns="24277"/>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a:solidFill>
                      <a:srgbClr val="000000"/>
                    </a:solidFill>
                    <a:latin typeface="Times New Roman" panose="02020603050405020304" pitchFamily="18" charset="0"/>
                  </a:rPr>
                  <a:t>1</a:t>
                </a:r>
                <a:endParaRPr lang="en-US" altLang="zh-CN" sz="3600"/>
              </a:p>
            </p:txBody>
          </p:sp>
          <p:sp>
            <p:nvSpPr>
              <p:cNvPr id="21" name="Text Box 31"/>
              <p:cNvSpPr txBox="1">
                <a:spLocks noChangeArrowheads="1"/>
              </p:cNvSpPr>
              <p:nvPr/>
            </p:nvSpPr>
            <p:spPr bwMode="auto">
              <a:xfrm>
                <a:off x="6759" y="4949"/>
                <a:ext cx="973" cy="479"/>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48555" tIns="24277" rIns="48555" bIns="24277"/>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l-GR" altLang="zh-CN">
                    <a:solidFill>
                      <a:srgbClr val="000000"/>
                    </a:solidFill>
                    <a:latin typeface="Times New Roman" panose="02020603050405020304" pitchFamily="18" charset="0"/>
                  </a:rPr>
                  <a:t>Δ</a:t>
                </a:r>
                <a:r>
                  <a:rPr lang="en-US" altLang="zh-CN" i="1">
                    <a:solidFill>
                      <a:srgbClr val="000000"/>
                    </a:solidFill>
                    <a:latin typeface="Times New Roman" panose="02020603050405020304" pitchFamily="18" charset="0"/>
                  </a:rPr>
                  <a:t>y/ </a:t>
                </a:r>
                <a:r>
                  <a:rPr lang="el-GR" altLang="zh-CN">
                    <a:solidFill>
                      <a:srgbClr val="000000"/>
                    </a:solidFill>
                    <a:latin typeface="Times New Roman" panose="02020603050405020304" pitchFamily="18" charset="0"/>
                  </a:rPr>
                  <a:t>Δ</a:t>
                </a:r>
                <a:r>
                  <a:rPr lang="en-US" altLang="zh-CN" i="1">
                    <a:solidFill>
                      <a:srgbClr val="000000"/>
                    </a:solidFill>
                    <a:latin typeface="Times New Roman" panose="02020603050405020304" pitchFamily="18" charset="0"/>
                  </a:rPr>
                  <a:t>m</a:t>
                </a:r>
                <a:endParaRPr lang="en-US" altLang="zh-CN" sz="3600"/>
              </a:p>
            </p:txBody>
          </p:sp>
          <p:sp>
            <p:nvSpPr>
              <p:cNvPr id="22" name="Line 32"/>
              <p:cNvSpPr>
                <a:spLocks noChangeShapeType="1"/>
              </p:cNvSpPr>
              <p:nvPr/>
            </p:nvSpPr>
            <p:spPr bwMode="auto">
              <a:xfrm rot="-5400000" flipH="1" flipV="1">
                <a:off x="3321" y="4642"/>
                <a:ext cx="1099" cy="93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33"/>
              <p:cNvSpPr>
                <a:spLocks noChangeShapeType="1"/>
              </p:cNvSpPr>
              <p:nvPr/>
            </p:nvSpPr>
            <p:spPr bwMode="auto">
              <a:xfrm rot="16200000" flipV="1">
                <a:off x="3876" y="5076"/>
                <a:ext cx="107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34"/>
              <p:cNvSpPr>
                <a:spLocks noChangeShapeType="1"/>
              </p:cNvSpPr>
              <p:nvPr/>
            </p:nvSpPr>
            <p:spPr bwMode="auto">
              <a:xfrm rot="16200000" flipV="1">
                <a:off x="3931" y="5184"/>
                <a:ext cx="0" cy="96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35"/>
              <p:cNvSpPr>
                <a:spLocks noChangeShapeType="1"/>
              </p:cNvSpPr>
              <p:nvPr/>
            </p:nvSpPr>
            <p:spPr bwMode="auto">
              <a:xfrm rot="-5400000" flipH="1" flipV="1">
                <a:off x="2897" y="4493"/>
                <a:ext cx="1746" cy="1496"/>
              </a:xfrm>
              <a:prstGeom prst="line">
                <a:avLst/>
              </a:prstGeom>
              <a:noFill/>
              <a:ln w="9525">
                <a:solidFill>
                  <a:srgbClr val="000000"/>
                </a:solidFill>
                <a:round/>
                <a:headEnd type="diamond" w="med" len="med"/>
                <a:tailEnd type="diamond" w="med" len="med"/>
              </a:ln>
              <a:extLst>
                <a:ext uri="{909E8E84-426E-40DD-AFC4-6F175D3DCCD1}">
                  <a14:hiddenFill xmlns:a14="http://schemas.microsoft.com/office/drawing/2010/main">
                    <a:noFill/>
                  </a14:hiddenFill>
                </a:ext>
              </a:extLst>
            </p:spPr>
            <p:txBody>
              <a:bodyPr/>
              <a:lstStyle/>
              <a:p>
                <a:endParaRPr lang="zh-CN" altLang="en-US"/>
              </a:p>
            </p:txBody>
          </p:sp>
          <p:sp>
            <p:nvSpPr>
              <p:cNvPr id="26" name="Text Box 36"/>
              <p:cNvSpPr txBox="1">
                <a:spLocks noChangeArrowheads="1"/>
              </p:cNvSpPr>
              <p:nvPr/>
            </p:nvSpPr>
            <p:spPr bwMode="auto">
              <a:xfrm rot="10800000" flipV="1">
                <a:off x="3610" y="5717"/>
                <a:ext cx="982" cy="46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48555" tIns="24277" rIns="48555" bIns="24277"/>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l-GR" altLang="zh-CN">
                    <a:solidFill>
                      <a:srgbClr val="000000"/>
                    </a:solidFill>
                    <a:latin typeface="Times New Roman" panose="02020603050405020304" pitchFamily="18" charset="0"/>
                  </a:rPr>
                  <a:t>Δ</a:t>
                </a:r>
                <a:r>
                  <a:rPr lang="en-US" altLang="zh-CN" i="1">
                    <a:solidFill>
                      <a:srgbClr val="000000"/>
                    </a:solidFill>
                    <a:latin typeface="Times New Roman" panose="02020603050405020304" pitchFamily="18" charset="0"/>
                  </a:rPr>
                  <a:t>x/ </a:t>
                </a:r>
                <a:r>
                  <a:rPr lang="el-GR" altLang="zh-CN">
                    <a:solidFill>
                      <a:srgbClr val="000000"/>
                    </a:solidFill>
                    <a:latin typeface="Times New Roman" panose="02020603050405020304" pitchFamily="18" charset="0"/>
                  </a:rPr>
                  <a:t>Δ</a:t>
                </a:r>
                <a:r>
                  <a:rPr lang="en-US" altLang="zh-CN" i="1">
                    <a:solidFill>
                      <a:srgbClr val="000000"/>
                    </a:solidFill>
                    <a:latin typeface="Times New Roman" panose="02020603050405020304" pitchFamily="18" charset="0"/>
                  </a:rPr>
                  <a:t>m</a:t>
                </a:r>
                <a:endParaRPr lang="en-US" altLang="zh-CN" sz="3600"/>
              </a:p>
            </p:txBody>
          </p:sp>
          <p:sp>
            <p:nvSpPr>
              <p:cNvPr id="27" name="Text Box 37"/>
              <p:cNvSpPr txBox="1">
                <a:spLocks noChangeArrowheads="1"/>
              </p:cNvSpPr>
              <p:nvPr/>
            </p:nvSpPr>
            <p:spPr bwMode="auto">
              <a:xfrm>
                <a:off x="4466" y="4969"/>
                <a:ext cx="475" cy="61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lIns="48555" tIns="24277" rIns="48555" bIns="24277"/>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a:solidFill>
                      <a:srgbClr val="000000"/>
                    </a:solidFill>
                  </a:rPr>
                  <a:t>1</a:t>
                </a:r>
                <a:endParaRPr lang="en-US" altLang="zh-CN" sz="3600"/>
              </a:p>
            </p:txBody>
          </p:sp>
        </p:grpSp>
      </p:grpSp>
    </p:spTree>
    <p:extLst>
      <p:ext uri="{BB962C8B-B14F-4D97-AF65-F5344CB8AC3E}">
        <p14:creationId xmlns:p14="http://schemas.microsoft.com/office/powerpoint/2010/main" val="41989310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wipe(left)">
                                      <p:cBhvr>
                                        <p:cTn id="18" dur="5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wipe(left)">
                                      <p:cBhvr>
                                        <p:cTn id="23"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8" name="AutoShape 10" descr="http://t1.baidu.com/it/u=2792966006,3953403218&amp;fm=52&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华文彩云" panose="02010800040101010101" pitchFamily="2" charset="-122"/>
              </a:defRPr>
            </a:lvl1pPr>
            <a:lvl2pPr marL="742950" indent="-285750" eaLnBrk="0" hangingPunct="0">
              <a:defRPr>
                <a:solidFill>
                  <a:schemeClr val="tx1"/>
                </a:solidFill>
                <a:latin typeface="Arial" panose="020B0604020202020204" pitchFamily="34" charset="0"/>
                <a:ea typeface="华文彩云" panose="02010800040101010101" pitchFamily="2" charset="-122"/>
              </a:defRPr>
            </a:lvl2pPr>
            <a:lvl3pPr marL="1143000" indent="-228600" eaLnBrk="0" hangingPunct="0">
              <a:defRPr>
                <a:solidFill>
                  <a:schemeClr val="tx1"/>
                </a:solidFill>
                <a:latin typeface="Arial" panose="020B0604020202020204" pitchFamily="34" charset="0"/>
                <a:ea typeface="华文彩云" panose="02010800040101010101" pitchFamily="2" charset="-122"/>
              </a:defRPr>
            </a:lvl3pPr>
            <a:lvl4pPr marL="1600200" indent="-228600" eaLnBrk="0" hangingPunct="0">
              <a:defRPr>
                <a:solidFill>
                  <a:schemeClr val="tx1"/>
                </a:solidFill>
                <a:latin typeface="Arial" panose="020B0604020202020204" pitchFamily="34" charset="0"/>
                <a:ea typeface="华文彩云" panose="02010800040101010101" pitchFamily="2" charset="-122"/>
              </a:defRPr>
            </a:lvl4pPr>
            <a:lvl5pPr marL="2057400" indent="-228600" eaLnBrk="0" hangingPunct="0">
              <a:defRPr>
                <a:solidFill>
                  <a:schemeClr val="tx1"/>
                </a:solidFill>
                <a:latin typeface="Arial" panose="020B0604020202020204" pitchFamily="34" charset="0"/>
                <a:ea typeface="华文彩云" panose="020108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彩云" panose="02010800040101010101" pitchFamily="2" charset="-122"/>
              </a:defRPr>
            </a:lvl9pPr>
          </a:lstStyle>
          <a:p>
            <a:pPr eaLnBrk="1" hangingPunct="1"/>
            <a:endParaRPr lang="zh-CN" altLang="en-US"/>
          </a:p>
        </p:txBody>
      </p:sp>
      <p:sp>
        <p:nvSpPr>
          <p:cNvPr id="11" name="矩形 10"/>
          <p:cNvSpPr/>
          <p:nvPr/>
        </p:nvSpPr>
        <p:spPr>
          <a:xfrm>
            <a:off x="959005" y="468311"/>
            <a:ext cx="7649100" cy="646331"/>
          </a:xfrm>
          <a:prstGeom prst="rect">
            <a:avLst/>
          </a:prstGeom>
        </p:spPr>
        <p:txBody>
          <a:bodyPr wrap="square">
            <a:spAutoFit/>
          </a:bodyPr>
          <a:lstStyle/>
          <a:p>
            <a:pPr lvl="0"/>
            <a:r>
              <a:rPr lang="en-US" altLang="zh-CN" sz="3600" b="1" dirty="0">
                <a:latin typeface="黑体" panose="02010609060101010101" pitchFamily="49" charset="-122"/>
                <a:ea typeface="黑体" panose="02010609060101010101" pitchFamily="49" charset="-122"/>
              </a:rPr>
              <a:t>DDA</a:t>
            </a:r>
            <a:r>
              <a:rPr lang="zh-CN" altLang="en-US" sz="3600" b="1" dirty="0">
                <a:latin typeface="黑体" panose="02010609060101010101" pitchFamily="49" charset="-122"/>
                <a:ea typeface="黑体" panose="02010609060101010101" pitchFamily="49" charset="-122"/>
              </a:rPr>
              <a:t>算法程序</a:t>
            </a:r>
          </a:p>
        </p:txBody>
      </p:sp>
      <p:grpSp>
        <p:nvGrpSpPr>
          <p:cNvPr id="19" name="组合 18"/>
          <p:cNvGrpSpPr>
            <a:grpSpLocks/>
          </p:cNvGrpSpPr>
          <p:nvPr/>
        </p:nvGrpSpPr>
        <p:grpSpPr bwMode="auto">
          <a:xfrm>
            <a:off x="155575" y="1114643"/>
            <a:ext cx="8910366" cy="5336492"/>
            <a:chOff x="620617" y="-450943"/>
            <a:chExt cx="8930033" cy="4163545"/>
          </a:xfrm>
        </p:grpSpPr>
        <p:sp>
          <p:nvSpPr>
            <p:cNvPr id="20" name="矩形 19"/>
            <p:cNvSpPr/>
            <p:nvPr/>
          </p:nvSpPr>
          <p:spPr>
            <a:xfrm flipV="1">
              <a:off x="620617" y="3510028"/>
              <a:ext cx="8674524" cy="2025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2" name="文本框 3"/>
            <p:cNvSpPr txBox="1"/>
            <p:nvPr/>
          </p:nvSpPr>
          <p:spPr>
            <a:xfrm>
              <a:off x="620617" y="-450943"/>
              <a:ext cx="8930033" cy="4154216"/>
            </a:xfrm>
            <a:prstGeom prst="rect">
              <a:avLst/>
            </a:prstGeom>
            <a:solidFill>
              <a:schemeClr val="bg1"/>
            </a:solidFill>
          </p:spPr>
          <p:txBody>
            <a:bodyPr wrap="square">
              <a:spAutoFit/>
            </a:bodyPr>
            <a:lstStyle/>
            <a:p>
              <a:pPr>
                <a:buFontTx/>
                <a:buNone/>
              </a:pPr>
              <a:r>
                <a:rPr lang="en-US" altLang="zh-CN" sz="2000"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void</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LineDDA</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a:t>
              </a:r>
              <a:r>
                <a:rPr lang="en-US" altLang="zh-CN" sz="2000" b="1" dirty="0" err="1">
                  <a:solidFill>
                    <a:srgbClr val="0000FF"/>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 x1, </a:t>
              </a:r>
              <a:r>
                <a:rPr lang="en-US" altLang="zh-CN" sz="2000" b="1" dirty="0" err="1">
                  <a:solidFill>
                    <a:srgbClr val="0000FF"/>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 y1, </a:t>
              </a:r>
              <a:r>
                <a:rPr lang="en-US" altLang="zh-CN" sz="2000" b="1" dirty="0" err="1">
                  <a:solidFill>
                    <a:srgbClr val="0000FF"/>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 x2, </a:t>
              </a:r>
              <a:r>
                <a:rPr lang="en-US" altLang="zh-CN" sz="2000" b="1" dirty="0" err="1">
                  <a:solidFill>
                    <a:srgbClr val="0000FF"/>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 y2, </a:t>
              </a:r>
              <a:r>
                <a:rPr lang="en-US" altLang="zh-CN" sz="2000" b="1" dirty="0" err="1">
                  <a:solidFill>
                    <a:srgbClr val="0000FF"/>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 color)</a:t>
              </a:r>
            </a:p>
            <a:p>
              <a:pPr>
                <a:buFontTx/>
                <a:buNone/>
              </a:pPr>
              <a:r>
                <a:rPr lang="en-US" altLang="zh-CN" sz="2000" b="1" dirty="0">
                  <a:latin typeface="Courier New" panose="02070309020205020404" pitchFamily="49" charset="0"/>
                  <a:ea typeface="宋体" panose="02010600030101010101" pitchFamily="2" charset="-122"/>
                  <a:cs typeface="Courier New" panose="02070309020205020404" pitchFamily="49" charset="0"/>
                </a:rPr>
                <a:t>{</a:t>
              </a:r>
            </a:p>
            <a:p>
              <a:pPr>
                <a:buFontTx/>
                <a:buNone/>
              </a:pPr>
              <a:r>
                <a:rPr lang="en-US" altLang="zh-CN" sz="20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err="1" smtClean="0">
                  <a:solidFill>
                    <a:srgbClr val="0000FF"/>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2000" b="1" dirty="0" smtClean="0">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dm</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=0; </a:t>
              </a:r>
            </a:p>
            <a:p>
              <a:pPr>
                <a:buFontTx/>
                <a:buNone/>
              </a:pP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smtClean="0">
                  <a:solidFill>
                    <a:srgbClr val="0000FF"/>
                  </a:solidFill>
                  <a:latin typeface="Courier New" panose="02070309020205020404" pitchFamily="49" charset="0"/>
                  <a:ea typeface="宋体" panose="02010600030101010101" pitchFamily="2" charset="-122"/>
                  <a:cs typeface="Courier New" panose="02070309020205020404" pitchFamily="49" charset="0"/>
                </a:rPr>
                <a:t>if</a:t>
              </a: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(abs(x2-x1)&gt;= abs(y2-y1)   </a:t>
              </a:r>
              <a:r>
                <a:rPr lang="en-US" altLang="zh-CN" sz="2000" b="1" dirty="0">
                  <a:solidFill>
                    <a:srgbClr val="006600"/>
                  </a:solidFill>
                  <a:latin typeface="Courier New" panose="02070309020205020404" pitchFamily="49" charset="0"/>
                  <a:ea typeface="宋体" panose="02010600030101010101" pitchFamily="2" charset="-122"/>
                  <a:cs typeface="Courier New" panose="02070309020205020404" pitchFamily="49" charset="0"/>
                </a:rPr>
                <a:t>//abs</a:t>
              </a:r>
              <a:r>
                <a:rPr lang="zh-CN" altLang="en-US" sz="2000" b="1" dirty="0">
                  <a:solidFill>
                    <a:srgbClr val="006600"/>
                  </a:solidFill>
                  <a:latin typeface="Courier New" panose="02070309020205020404" pitchFamily="49" charset="0"/>
                  <a:ea typeface="宋体" panose="02010600030101010101" pitchFamily="2" charset="-122"/>
                  <a:cs typeface="Courier New" panose="02070309020205020404" pitchFamily="49" charset="0"/>
                </a:rPr>
                <a:t>是求绝对值的函数</a:t>
              </a:r>
            </a:p>
            <a:p>
              <a:pPr>
                <a:buFontTx/>
                <a:buNone/>
              </a:pPr>
              <a:r>
                <a:rPr lang="zh-CN" altLang="en-US" sz="20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dm</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=abs(x2-x1);  </a:t>
              </a:r>
              <a:r>
                <a:rPr lang="en-US" altLang="zh-CN" sz="2000" b="1" dirty="0">
                  <a:solidFill>
                    <a:srgbClr val="006600"/>
                  </a:solidFill>
                  <a:latin typeface="Courier New" panose="02070309020205020404" pitchFamily="49" charset="0"/>
                  <a:ea typeface="宋体" panose="02010600030101010101" pitchFamily="2" charset="-122"/>
                  <a:cs typeface="Courier New" panose="02070309020205020404" pitchFamily="49" charset="0"/>
                </a:rPr>
                <a:t>//x</a:t>
              </a:r>
              <a:r>
                <a:rPr lang="zh-CN" altLang="en-US" sz="2000" b="1" dirty="0">
                  <a:solidFill>
                    <a:srgbClr val="006600"/>
                  </a:solidFill>
                  <a:latin typeface="Courier New" panose="02070309020205020404" pitchFamily="49" charset="0"/>
                  <a:ea typeface="宋体" panose="02010600030101010101" pitchFamily="2" charset="-122"/>
                  <a:cs typeface="Courier New" panose="02070309020205020404" pitchFamily="49" charset="0"/>
                </a:rPr>
                <a:t>为计长方向</a:t>
              </a:r>
            </a:p>
            <a:p>
              <a:pPr>
                <a:buFontTx/>
                <a:buNone/>
              </a:pP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smtClean="0">
                  <a:solidFill>
                    <a:srgbClr val="0000FF"/>
                  </a:solidFill>
                  <a:latin typeface="Courier New" panose="02070309020205020404" pitchFamily="49" charset="0"/>
                  <a:ea typeface="宋体" panose="02010600030101010101" pitchFamily="2" charset="-122"/>
                  <a:cs typeface="Courier New" panose="02070309020205020404" pitchFamily="49" charset="0"/>
                </a:rPr>
                <a:t>else</a:t>
              </a:r>
              <a:endParaRPr lang="en-US" altLang="zh-CN" sz="2000" b="1" dirty="0">
                <a:solidFill>
                  <a:srgbClr val="0000FF"/>
                </a:solidFill>
                <a:latin typeface="Courier New" panose="02070309020205020404" pitchFamily="49" charset="0"/>
                <a:ea typeface="宋体" panose="02010600030101010101" pitchFamily="2" charset="-122"/>
                <a:cs typeface="Courier New" panose="02070309020205020404" pitchFamily="49" charset="0"/>
              </a:endParaRPr>
            </a:p>
            <a:p>
              <a:pPr>
                <a:buFontTx/>
                <a:buNone/>
              </a:pPr>
              <a:r>
                <a:rPr lang="en-US" altLang="zh-CN" sz="20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dm</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=abs(y2-y1); </a:t>
              </a:r>
              <a:r>
                <a:rPr lang="en-US" altLang="zh-CN" sz="2000" b="1" dirty="0">
                  <a:solidFill>
                    <a:srgbClr val="006600"/>
                  </a:solidFill>
                  <a:latin typeface="Courier New" panose="02070309020205020404" pitchFamily="49" charset="0"/>
                  <a:ea typeface="宋体" panose="02010600030101010101" pitchFamily="2" charset="-122"/>
                  <a:cs typeface="Courier New" panose="02070309020205020404" pitchFamily="49" charset="0"/>
                </a:rPr>
                <a:t>//y</a:t>
              </a:r>
              <a:r>
                <a:rPr lang="zh-CN" altLang="en-US" sz="2000" b="1" dirty="0">
                  <a:solidFill>
                    <a:srgbClr val="006600"/>
                  </a:solidFill>
                  <a:latin typeface="Courier New" panose="02070309020205020404" pitchFamily="49" charset="0"/>
                  <a:ea typeface="宋体" panose="02010600030101010101" pitchFamily="2" charset="-122"/>
                  <a:cs typeface="Courier New" panose="02070309020205020404" pitchFamily="49" charset="0"/>
                </a:rPr>
                <a:t>为计长方向</a:t>
              </a:r>
            </a:p>
            <a:p>
              <a:pPr>
                <a:buFontTx/>
                <a:buNone/>
              </a:pP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smtClean="0">
                  <a:solidFill>
                    <a:srgbClr val="0000FF"/>
                  </a:solidFill>
                  <a:latin typeface="Courier New" panose="02070309020205020404" pitchFamily="49" charset="0"/>
                  <a:ea typeface="宋体" panose="02010600030101010101" pitchFamily="2" charset="-122"/>
                  <a:cs typeface="Courier New" panose="02070309020205020404" pitchFamily="49" charset="0"/>
                </a:rPr>
                <a:t>float</a:t>
              </a: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dx=(</a:t>
              </a:r>
              <a:r>
                <a:rPr lang="en-US" altLang="zh-CN" sz="2000"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float</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)(x2-x1)/</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dm</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006600"/>
                  </a:solidFill>
                  <a:latin typeface="Courier New" panose="02070309020205020404" pitchFamily="49" charset="0"/>
                  <a:ea typeface="宋体" panose="02010600030101010101" pitchFamily="2" charset="-122"/>
                  <a:cs typeface="Courier New" panose="02070309020205020404" pitchFamily="49" charset="0"/>
                </a:rPr>
                <a:t>//</a:t>
              </a:r>
              <a:r>
                <a:rPr lang="zh-CN" altLang="en-US" sz="2000" b="1" dirty="0">
                  <a:solidFill>
                    <a:srgbClr val="006600"/>
                  </a:solidFill>
                  <a:latin typeface="Courier New" panose="02070309020205020404" pitchFamily="49" charset="0"/>
                  <a:ea typeface="宋体" panose="02010600030101010101" pitchFamily="2" charset="-122"/>
                  <a:cs typeface="Courier New" panose="02070309020205020404" pitchFamily="49" charset="0"/>
                </a:rPr>
                <a:t>当</a:t>
              </a:r>
              <a:r>
                <a:rPr lang="en-US" altLang="zh-CN" sz="2000" b="1" dirty="0">
                  <a:solidFill>
                    <a:srgbClr val="006600"/>
                  </a:solidFill>
                  <a:latin typeface="Courier New" panose="02070309020205020404" pitchFamily="49" charset="0"/>
                  <a:ea typeface="宋体" panose="02010600030101010101" pitchFamily="2" charset="-122"/>
                  <a:cs typeface="Courier New" panose="02070309020205020404" pitchFamily="49" charset="0"/>
                </a:rPr>
                <a:t>x</a:t>
              </a:r>
              <a:r>
                <a:rPr lang="zh-CN" altLang="en-US" sz="2000" b="1" dirty="0">
                  <a:solidFill>
                    <a:srgbClr val="006600"/>
                  </a:solidFill>
                  <a:latin typeface="Courier New" panose="02070309020205020404" pitchFamily="49" charset="0"/>
                  <a:ea typeface="宋体" panose="02010600030101010101" pitchFamily="2" charset="-122"/>
                  <a:cs typeface="Courier New" panose="02070309020205020404" pitchFamily="49" charset="0"/>
                </a:rPr>
                <a:t>为计长方向时，</a:t>
              </a:r>
              <a:r>
                <a:rPr lang="en-US" altLang="zh-CN" sz="2000" b="1" dirty="0">
                  <a:solidFill>
                    <a:srgbClr val="006600"/>
                  </a:solidFill>
                  <a:latin typeface="Courier New" panose="02070309020205020404" pitchFamily="49" charset="0"/>
                  <a:ea typeface="宋体" panose="02010600030101010101" pitchFamily="2" charset="-122"/>
                  <a:cs typeface="Courier New" panose="02070309020205020404" pitchFamily="49" charset="0"/>
                </a:rPr>
                <a:t>dx</a:t>
              </a:r>
              <a:r>
                <a:rPr lang="zh-CN" altLang="en-US" sz="2000" b="1" dirty="0">
                  <a:solidFill>
                    <a:srgbClr val="006600"/>
                  </a:solidFill>
                  <a:latin typeface="Courier New" panose="02070309020205020404" pitchFamily="49" charset="0"/>
                  <a:ea typeface="宋体" panose="02010600030101010101" pitchFamily="2" charset="-122"/>
                  <a:cs typeface="Courier New" panose="02070309020205020404" pitchFamily="49" charset="0"/>
                </a:rPr>
                <a:t>的值为</a:t>
              </a:r>
              <a:r>
                <a:rPr lang="en-US" altLang="zh-CN" sz="2000" b="1" dirty="0">
                  <a:solidFill>
                    <a:srgbClr val="006600"/>
                  </a:solidFill>
                  <a:latin typeface="Courier New" panose="02070309020205020404" pitchFamily="49" charset="0"/>
                  <a:ea typeface="宋体" panose="02010600030101010101" pitchFamily="2" charset="-122"/>
                  <a:cs typeface="Courier New" panose="02070309020205020404" pitchFamily="49" charset="0"/>
                </a:rPr>
                <a:t>1</a:t>
              </a:r>
            </a:p>
            <a:p>
              <a:pPr>
                <a:buFontTx/>
                <a:buNone/>
              </a:pP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smtClean="0">
                  <a:solidFill>
                    <a:srgbClr val="0000FF"/>
                  </a:solidFill>
                  <a:latin typeface="Courier New" panose="02070309020205020404" pitchFamily="49" charset="0"/>
                  <a:ea typeface="宋体" panose="02010600030101010101" pitchFamily="2" charset="-122"/>
                  <a:cs typeface="Courier New" panose="02070309020205020404" pitchFamily="49" charset="0"/>
                </a:rPr>
                <a:t>float</a:t>
              </a: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dy</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a:t>
              </a:r>
              <a:r>
                <a:rPr lang="en-US" altLang="zh-CN" sz="2000" b="1" dirty="0">
                  <a:solidFill>
                    <a:srgbClr val="0000FF"/>
                  </a:solidFill>
                  <a:latin typeface="Courier New" panose="02070309020205020404" pitchFamily="49" charset="0"/>
                  <a:ea typeface="宋体" panose="02010600030101010101" pitchFamily="2" charset="-122"/>
                  <a:cs typeface="Courier New" panose="02070309020205020404" pitchFamily="49" charset="0"/>
                </a:rPr>
                <a:t>float</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)(y2-y1)/</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dm</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006600"/>
                  </a:solidFill>
                  <a:latin typeface="Courier New" panose="02070309020205020404" pitchFamily="49" charset="0"/>
                  <a:ea typeface="宋体" panose="02010600030101010101" pitchFamily="2" charset="-122"/>
                  <a:cs typeface="Courier New" panose="02070309020205020404" pitchFamily="49" charset="0"/>
                </a:rPr>
                <a:t>//</a:t>
              </a:r>
              <a:r>
                <a:rPr lang="zh-CN" altLang="en-US" sz="2000" b="1" dirty="0">
                  <a:solidFill>
                    <a:srgbClr val="006600"/>
                  </a:solidFill>
                  <a:latin typeface="Courier New" panose="02070309020205020404" pitchFamily="49" charset="0"/>
                  <a:ea typeface="宋体" panose="02010600030101010101" pitchFamily="2" charset="-122"/>
                  <a:cs typeface="Courier New" panose="02070309020205020404" pitchFamily="49" charset="0"/>
                </a:rPr>
                <a:t>当</a:t>
              </a:r>
              <a:r>
                <a:rPr lang="en-US" altLang="zh-CN" sz="2000" b="1" dirty="0">
                  <a:solidFill>
                    <a:srgbClr val="006600"/>
                  </a:solidFill>
                  <a:latin typeface="Courier New" panose="02070309020205020404" pitchFamily="49" charset="0"/>
                  <a:ea typeface="宋体" panose="02010600030101010101" pitchFamily="2" charset="-122"/>
                  <a:cs typeface="Courier New" panose="02070309020205020404" pitchFamily="49" charset="0"/>
                </a:rPr>
                <a:t>y</a:t>
              </a:r>
              <a:r>
                <a:rPr lang="zh-CN" altLang="en-US" sz="2000" b="1" dirty="0">
                  <a:solidFill>
                    <a:srgbClr val="006600"/>
                  </a:solidFill>
                  <a:latin typeface="Courier New" panose="02070309020205020404" pitchFamily="49" charset="0"/>
                  <a:ea typeface="宋体" panose="02010600030101010101" pitchFamily="2" charset="-122"/>
                  <a:cs typeface="Courier New" panose="02070309020205020404" pitchFamily="49" charset="0"/>
                </a:rPr>
                <a:t>为计长方向时，</a:t>
              </a:r>
              <a:r>
                <a:rPr lang="en-US" altLang="zh-CN" sz="2000" b="1" dirty="0" err="1">
                  <a:solidFill>
                    <a:srgbClr val="006600"/>
                  </a:solidFill>
                  <a:latin typeface="Courier New" panose="02070309020205020404" pitchFamily="49" charset="0"/>
                  <a:ea typeface="宋体" panose="02010600030101010101" pitchFamily="2" charset="-122"/>
                  <a:cs typeface="Courier New" panose="02070309020205020404" pitchFamily="49" charset="0"/>
                </a:rPr>
                <a:t>dy</a:t>
              </a:r>
              <a:r>
                <a:rPr lang="zh-CN" altLang="en-US" sz="2000" b="1" dirty="0">
                  <a:solidFill>
                    <a:srgbClr val="006600"/>
                  </a:solidFill>
                  <a:latin typeface="Courier New" panose="02070309020205020404" pitchFamily="49" charset="0"/>
                  <a:ea typeface="宋体" panose="02010600030101010101" pitchFamily="2" charset="-122"/>
                  <a:cs typeface="Courier New" panose="02070309020205020404" pitchFamily="49" charset="0"/>
                </a:rPr>
                <a:t>的值为</a:t>
              </a:r>
              <a:r>
                <a:rPr lang="en-US" altLang="zh-CN" sz="2000" b="1" dirty="0">
                  <a:solidFill>
                    <a:srgbClr val="006600"/>
                  </a:solidFill>
                  <a:latin typeface="Courier New" panose="02070309020205020404" pitchFamily="49" charset="0"/>
                  <a:ea typeface="宋体" panose="02010600030101010101" pitchFamily="2" charset="-122"/>
                  <a:cs typeface="Courier New" panose="02070309020205020404" pitchFamily="49" charset="0"/>
                </a:rPr>
                <a:t>1</a:t>
              </a:r>
            </a:p>
            <a:p>
              <a:pPr>
                <a:buFontTx/>
                <a:buNone/>
              </a:pP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smtClean="0">
                  <a:solidFill>
                    <a:srgbClr val="0000FF"/>
                  </a:solidFill>
                  <a:latin typeface="Courier New" panose="02070309020205020404" pitchFamily="49" charset="0"/>
                  <a:ea typeface="宋体" panose="02010600030101010101" pitchFamily="2" charset="-122"/>
                  <a:cs typeface="Courier New" panose="02070309020205020404" pitchFamily="49" charset="0"/>
                </a:rPr>
                <a:t>float</a:t>
              </a: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 x=x1;</a:t>
              </a:r>
              <a:endParaRPr lang="en-US" altLang="zh-CN" sz="2000" b="1" dirty="0">
                <a:latin typeface="Courier New" panose="02070309020205020404" pitchFamily="49" charset="0"/>
                <a:ea typeface="宋体" panose="02010600030101010101" pitchFamily="2" charset="-122"/>
                <a:cs typeface="Courier New" panose="02070309020205020404" pitchFamily="49" charset="0"/>
              </a:endParaRPr>
            </a:p>
            <a:p>
              <a:pPr>
                <a:buFontTx/>
                <a:buNone/>
              </a:pP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smtClean="0">
                  <a:solidFill>
                    <a:srgbClr val="0000FF"/>
                  </a:solidFill>
                  <a:latin typeface="Courier New" panose="02070309020205020404" pitchFamily="49" charset="0"/>
                  <a:ea typeface="宋体" panose="02010600030101010101" pitchFamily="2" charset="-122"/>
                  <a:cs typeface="Courier New" panose="02070309020205020404" pitchFamily="49" charset="0"/>
                </a:rPr>
                <a:t>float</a:t>
              </a: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 y=y1;</a:t>
              </a:r>
              <a:endParaRPr lang="en-US" altLang="zh-CN" sz="2000" b="1" dirty="0">
                <a:latin typeface="Courier New" panose="02070309020205020404" pitchFamily="49" charset="0"/>
                <a:ea typeface="宋体" panose="02010600030101010101" pitchFamily="2" charset="-122"/>
                <a:cs typeface="Courier New" panose="02070309020205020404" pitchFamily="49" charset="0"/>
              </a:endParaRPr>
            </a:p>
            <a:p>
              <a:pPr>
                <a:buFontTx/>
                <a:buNone/>
              </a:pP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smtClean="0">
                  <a:solidFill>
                    <a:srgbClr val="0000FF"/>
                  </a:solidFill>
                  <a:latin typeface="Courier New" panose="02070309020205020404" pitchFamily="49" charset="0"/>
                  <a:ea typeface="宋体" panose="02010600030101010101" pitchFamily="2" charset="-122"/>
                  <a:cs typeface="Courier New" panose="02070309020205020404" pitchFamily="49" charset="0"/>
                </a:rPr>
                <a:t>for</a:t>
              </a: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a:t>
              </a:r>
              <a:r>
                <a:rPr lang="en-US" altLang="zh-CN" sz="2000" b="1" dirty="0" err="1">
                  <a:solidFill>
                    <a:srgbClr val="0000FF"/>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=0; </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&lt; </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dm</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i</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a:t>
              </a:r>
            </a:p>
            <a:p>
              <a:pPr>
                <a:buFontTx/>
                <a:buNone/>
              </a:pP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setpixel</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err="1" smtClean="0">
                  <a:solidFill>
                    <a:srgbClr val="0000FF"/>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(x+0.5), </a:t>
              </a:r>
              <a:r>
                <a:rPr lang="en-US" altLang="zh-CN" sz="2000" b="1" dirty="0" err="1" smtClean="0">
                  <a:solidFill>
                    <a:srgbClr val="0000FF"/>
                  </a:solidFill>
                  <a:latin typeface="Courier New" panose="02070309020205020404" pitchFamily="49" charset="0"/>
                  <a:ea typeface="宋体" panose="02010600030101010101" pitchFamily="2" charset="-122"/>
                  <a:cs typeface="Courier New" panose="02070309020205020404" pitchFamily="49" charset="0"/>
                </a:rPr>
                <a:t>int</a:t>
              </a:r>
              <a:r>
                <a:rPr lang="en-US" altLang="zh-CN" sz="2000" b="1" dirty="0" smtClean="0">
                  <a:solidFill>
                    <a:srgbClr val="0000FF"/>
                  </a:solidFill>
                  <a:latin typeface="Courier New" panose="02070309020205020404" pitchFamily="49" charset="0"/>
                  <a:ea typeface="宋体" panose="02010600030101010101" pitchFamily="2" charset="-122"/>
                  <a:cs typeface="Courier New" panose="02070309020205020404" pitchFamily="49" charset="0"/>
                </a:rPr>
                <a:t>(</a:t>
              </a: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y+0.5), </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color);  </a:t>
              </a:r>
            </a:p>
            <a:p>
              <a:pPr>
                <a:buFontTx/>
                <a:buNone/>
              </a:pPr>
              <a:r>
                <a:rPr lang="en-US" altLang="zh-CN" sz="2000" b="1" dirty="0">
                  <a:latin typeface="Courier New" panose="02070309020205020404" pitchFamily="49" charset="0"/>
                  <a:ea typeface="宋体" panose="02010600030101010101" pitchFamily="2" charset="-122"/>
                  <a:cs typeface="Courier New" panose="02070309020205020404" pitchFamily="49" charset="0"/>
                </a:rPr>
                <a:t>	x+=dx;</a:t>
              </a:r>
            </a:p>
            <a:p>
              <a:pPr>
                <a:buFontTx/>
                <a:buNone/>
              </a:pPr>
              <a:r>
                <a:rPr lang="en-US" altLang="zh-CN" sz="2000" b="1" dirty="0">
                  <a:latin typeface="Courier New" panose="02070309020205020404" pitchFamily="49" charset="0"/>
                  <a:ea typeface="宋体" panose="02010600030101010101" pitchFamily="2" charset="-122"/>
                  <a:cs typeface="Courier New" panose="02070309020205020404" pitchFamily="49" charset="0"/>
                </a:rPr>
                <a:t>	y+=</a:t>
              </a:r>
              <a:r>
                <a:rPr lang="en-US" altLang="zh-CN" sz="2000" b="1" dirty="0" err="1">
                  <a:latin typeface="Courier New" panose="02070309020205020404" pitchFamily="49" charset="0"/>
                  <a:ea typeface="宋体" panose="02010600030101010101" pitchFamily="2" charset="-122"/>
                  <a:cs typeface="Courier New" panose="02070309020205020404" pitchFamily="49" charset="0"/>
                </a:rPr>
                <a:t>dy</a:t>
              </a:r>
              <a:r>
                <a:rPr lang="en-US" altLang="zh-CN" sz="2000" b="1" dirty="0">
                  <a:latin typeface="Courier New" panose="02070309020205020404" pitchFamily="49" charset="0"/>
                  <a:ea typeface="宋体" panose="02010600030101010101" pitchFamily="2" charset="-122"/>
                  <a:cs typeface="Courier New" panose="02070309020205020404" pitchFamily="49" charset="0"/>
                </a:rPr>
                <a:t>;</a:t>
              </a:r>
            </a:p>
            <a:p>
              <a:pPr>
                <a:buFontTx/>
                <a:buNone/>
              </a:pP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  }</a:t>
              </a:r>
              <a:endParaRPr lang="en-US" altLang="zh-CN" sz="2000" b="1" dirty="0">
                <a:latin typeface="Courier New" panose="02070309020205020404" pitchFamily="49" charset="0"/>
                <a:ea typeface="宋体" panose="02010600030101010101" pitchFamily="2" charset="-122"/>
                <a:cs typeface="Courier New" panose="02070309020205020404" pitchFamily="49" charset="0"/>
              </a:endParaRPr>
            </a:p>
            <a:p>
              <a:pPr>
                <a:buFontTx/>
                <a:buNone/>
              </a:pPr>
              <a:r>
                <a:rPr lang="en-US" altLang="zh-CN" sz="2000" b="1" dirty="0">
                  <a:latin typeface="Courier New" panose="02070309020205020404" pitchFamily="49" charset="0"/>
                  <a:ea typeface="宋体" panose="02010600030101010101" pitchFamily="2" charset="-122"/>
                  <a:cs typeface="Courier New" panose="02070309020205020404" pitchFamily="49" charset="0"/>
                </a:rPr>
                <a:t>}</a:t>
              </a:r>
            </a:p>
          </p:txBody>
        </p:sp>
      </p:grpSp>
      <p:sp>
        <p:nvSpPr>
          <p:cNvPr id="7" name="Rectangle 4"/>
          <p:cNvSpPr>
            <a:spLocks noChangeArrowheads="1"/>
          </p:cNvSpPr>
          <p:nvPr/>
        </p:nvSpPr>
        <p:spPr bwMode="auto">
          <a:xfrm>
            <a:off x="5357068" y="5183560"/>
            <a:ext cx="3581400" cy="1616075"/>
          </a:xfrm>
          <a:prstGeom prst="rect">
            <a:avLst/>
          </a:prstGeom>
          <a:solidFill>
            <a:srgbClr val="99CCFF"/>
          </a:solidFill>
          <a:ln>
            <a:noFill/>
          </a:ln>
          <a:effec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dirty="0"/>
              <a:t>DDA</a:t>
            </a:r>
            <a:r>
              <a:rPr lang="zh-CN" altLang="en-US" sz="2000" b="1" dirty="0"/>
              <a:t>法每产生一个像素点只需要加法运算，但如果绘制的线很长时会产生累积误差，尽管这种误差通常不会产生很大的影响。 </a:t>
            </a:r>
          </a:p>
        </p:txBody>
      </p:sp>
    </p:spTree>
    <p:extLst>
      <p:ext uri="{BB962C8B-B14F-4D97-AF65-F5344CB8AC3E}">
        <p14:creationId xmlns:p14="http://schemas.microsoft.com/office/powerpoint/2010/main" val="273406890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Scale>
                                      <p:cBhvr>
                                        <p:cTn id="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2000" decel="50000" fill="hold">
                                          <p:stCondLst>
                                            <p:cond delay="0"/>
                                          </p:stCondLst>
                                        </p:cTn>
                                        <p:tgtEl>
                                          <p:spTgt spid="19"/>
                                        </p:tgtEl>
                                        <p:attrNameLst>
                                          <p:attrName>ppt_x</p:attrName>
                                          <p:attrName>ppt_y</p:attrName>
                                        </p:attrNameLst>
                                      </p:cBhvr>
                                    </p:animMotion>
                                    <p:animEffect transition="in" filter="fade">
                                      <p:cBhvr>
                                        <p:cTn id="9" dur="20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9475</TotalTime>
  <Words>6221</Words>
  <Application>Microsoft Office PowerPoint</Application>
  <PresentationFormat>全屏显示(4:3)</PresentationFormat>
  <Paragraphs>630</Paragraphs>
  <Slides>65</Slides>
  <Notes>19</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2</vt:i4>
      </vt:variant>
      <vt:variant>
        <vt:lpstr>幻灯片标题</vt:lpstr>
      </vt:variant>
      <vt:variant>
        <vt:i4>65</vt:i4>
      </vt:variant>
    </vt:vector>
  </HeadingPairs>
  <TitlesOfParts>
    <vt:vector size="87" baseType="lpstr">
      <vt:lpstr>Arial Unicode MS</vt:lpstr>
      <vt:lpstr>Yu Gothic UI</vt:lpstr>
      <vt:lpstr>黑体</vt:lpstr>
      <vt:lpstr>华文彩云</vt:lpstr>
      <vt:lpstr>华文琥珀</vt:lpstr>
      <vt:lpstr>宋体</vt:lpstr>
      <vt:lpstr>微软雅黑</vt:lpstr>
      <vt:lpstr>Arial</vt:lpstr>
      <vt:lpstr>Calibri</vt:lpstr>
      <vt:lpstr>Calibri Light</vt:lpstr>
      <vt:lpstr>Courier New</vt:lpstr>
      <vt:lpstr>Impact</vt:lpstr>
      <vt:lpstr>Orator Std</vt:lpstr>
      <vt:lpstr>Symbol</vt:lpstr>
      <vt:lpstr>Tahoma</vt:lpstr>
      <vt:lpstr>Times New Roman</vt:lpstr>
      <vt:lpstr>Verdana</vt:lpstr>
      <vt:lpstr>Wingdings</vt:lpstr>
      <vt:lpstr>Office 主题</vt:lpstr>
      <vt:lpstr>默认设计模板</vt:lpstr>
      <vt:lpstr>公式</vt:lpstr>
      <vt:lpstr>Microsoft 公式 3.0</vt:lpstr>
      <vt:lpstr>PowerPoint 演示文稿</vt:lpstr>
      <vt:lpstr>PowerPoint 演示文稿</vt:lpstr>
      <vt:lpstr>PowerPoint 演示文稿</vt:lpstr>
      <vt:lpstr>PowerPoint 演示文稿</vt:lpstr>
      <vt:lpstr>第3章：二维图形生成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第3章：二维图形生成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第3章：二维图形生成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第3章：二维图形生成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第3章：二维图形生成</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User</cp:lastModifiedBy>
  <cp:revision>459</cp:revision>
  <dcterms:created xsi:type="dcterms:W3CDTF">2013-10-18T12:56:42Z</dcterms:created>
  <dcterms:modified xsi:type="dcterms:W3CDTF">2017-09-28T06:57:54Z</dcterms:modified>
</cp:coreProperties>
</file>